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4"/>
  </p:notesMasterIdLst>
  <p:sldIdLst>
    <p:sldId id="368" r:id="rId2"/>
    <p:sldId id="377" r:id="rId3"/>
    <p:sldId id="371" r:id="rId4"/>
    <p:sldId id="372" r:id="rId5"/>
    <p:sldId id="373" r:id="rId6"/>
    <p:sldId id="374" r:id="rId7"/>
    <p:sldId id="375" r:id="rId8"/>
    <p:sldId id="376" r:id="rId9"/>
    <p:sldId id="370" r:id="rId10"/>
    <p:sldId id="384" r:id="rId11"/>
    <p:sldId id="383" r:id="rId12"/>
    <p:sldId id="362" r:id="rId13"/>
    <p:sldId id="357" r:id="rId14"/>
    <p:sldId id="316" r:id="rId15"/>
    <p:sldId id="365" r:id="rId16"/>
    <p:sldId id="366" r:id="rId17"/>
    <p:sldId id="367" r:id="rId18"/>
    <p:sldId id="380" r:id="rId19"/>
    <p:sldId id="393" r:id="rId20"/>
    <p:sldId id="382" r:id="rId21"/>
    <p:sldId id="388" r:id="rId22"/>
    <p:sldId id="390" r:id="rId23"/>
    <p:sldId id="392" r:id="rId24"/>
    <p:sldId id="381" r:id="rId25"/>
    <p:sldId id="385" r:id="rId26"/>
    <p:sldId id="386" r:id="rId27"/>
    <p:sldId id="387" r:id="rId28"/>
    <p:sldId id="391" r:id="rId29"/>
    <p:sldId id="369" r:id="rId30"/>
    <p:sldId id="378" r:id="rId31"/>
    <p:sldId id="379" r:id="rId32"/>
    <p:sldId id="353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20FB1"/>
    <a:srgbClr val="66CCFF"/>
    <a:srgbClr val="0000CC"/>
    <a:srgbClr val="0033CC"/>
    <a:srgbClr val="003300"/>
    <a:srgbClr val="006600"/>
    <a:srgbClr val="000099"/>
    <a:srgbClr val="000000"/>
    <a:srgbClr val="365D21"/>
    <a:srgbClr val="0014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80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1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486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killopedia.ru/category.php?id=688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../../../../&#1082;&#1080;&#1085;&#1086;%207&#1082;&#1083;/7-3%20&#1060;&#1048;&#1051;&#1068;&#1052;/&#1072;&#1090;&#1084;&#1086;&#1089;&#1092;%20&#1076;&#1072;&#1074;&#1083;%20&#1092;&#1080;&#1083;&#1100;&#1084;.avi" TargetMode="External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9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7.wav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9.wav"/><Relationship Id="rId7" Type="http://schemas.openxmlformats.org/officeDocument/2006/relationships/hyperlink" Target="../../../../&#1082;&#1080;&#1085;&#1086;%207&#1082;&#1083;/7-3%20&#1060;&#1048;&#1051;&#1068;&#1052;/&#1076;&#1072;&#1074;&#1083;&#1077;&#1085;&#1080;&#1077;%20&#1072;&#1090;&#1084;%202%201%20&#1084;&#1080;&#1085;.avi" TargetMode="Externa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../../&#1082;&#1080;&#1085;&#1086;%207&#1082;&#1083;/7-3%20&#1060;&#1048;&#1051;&#1068;&#1052;/&#1040;&#1090;&#1084;&#1086;&#1089;&#1092;%20&#1076;&#1072;&#1074;&#1083;%202%20&#1084;&#1080;&#1085;.avi" TargetMode="External"/><Relationship Id="rId5" Type="http://schemas.openxmlformats.org/officeDocument/2006/relationships/audio" Target="../media/audio4.wav"/><Relationship Id="rId4" Type="http://schemas.openxmlformats.org/officeDocument/2006/relationships/audio" Target="../media/audio6.wav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2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audio" Target="../media/audio5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4.wav"/><Relationship Id="rId7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7.wav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9.wav"/><Relationship Id="rId4" Type="http://schemas.openxmlformats.org/officeDocument/2006/relationships/audio" Target="../media/audio7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0.wav"/><Relationship Id="rId7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21880"/>
          <a:ext cx="9144000" cy="6370320"/>
        </p:xfrm>
        <a:graphic>
          <a:graphicData uri="http://schemas.openxmlformats.org/drawingml/2006/table">
            <a:tbl>
              <a:tblPr/>
              <a:tblGrid>
                <a:gridCol w="495474"/>
                <a:gridCol w="7891397"/>
                <a:gridCol w="757129"/>
              </a:tblGrid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раздел (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)     «Давление в жидкости и газе</a:t>
                      </a: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                                 </a:t>
                      </a:r>
                      <a:r>
                        <a:rPr lang="ru-RU" sz="18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Урок - 4 (</a:t>
                      </a:r>
                      <a:r>
                        <a:rPr lang="ru-RU" sz="12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r>
                        <a:rPr lang="ru-RU" sz="16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12(АД)</a:t>
                      </a:r>
                      <a:r>
                        <a:rPr lang="ru-RU" sz="12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) № 18-1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ТЕМА:  </a:t>
                      </a: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Атмосферное давление. Изменение АД свысотой.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44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ЦЕЛИ: 1.Создать условия для  закрепления знаний по теме №11.</a:t>
                      </a:r>
                      <a:r>
                        <a:rPr lang="ru-RU" sz="18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8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Создать условия для 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восприятия понятий "</a:t>
                      </a:r>
                      <a:r>
                        <a:rPr lang="ru-RU" sz="18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атмосферное давление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", </a:t>
                      </a:r>
                      <a:r>
                        <a:rPr lang="ru-RU" sz="18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вес воздуха, анероид,  способы измерения АД,  примеры его учета и использования.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             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r>
                        <a:rPr lang="ru-RU" sz="1800" b="1" cap="all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способствовать 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изучению материала темы №11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 и 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                                                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 восприятию материала темы №12.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>
                          <a:latin typeface="Times New Roman"/>
                          <a:ea typeface="Times New Roman"/>
                        </a:rPr>
                        <a:t>ТИп УРОКА</a:t>
                      </a:r>
                      <a:r>
                        <a:rPr lang="ru-RU" sz="1800" cap="all">
                          <a:latin typeface="Times New Roman"/>
                          <a:ea typeface="Times New Roman"/>
                        </a:rPr>
                        <a:t>:    </a:t>
                      </a:r>
                      <a:r>
                        <a:rPr lang="ru-RU" sz="1800" i="1">
                          <a:latin typeface="Times New Roman"/>
                          <a:ea typeface="Times New Roman"/>
                        </a:rPr>
                        <a:t> комбинированный.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u="sng" cap="all">
                          <a:latin typeface="Times New Roman"/>
                          <a:ea typeface="Times New Roman"/>
                        </a:rPr>
                        <a:t>ВИД УРО КА: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259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ДЕМОНСТРАЦИИ:1.Устройство манометра.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                                     2.Обнаружение АД.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cap="all" dirty="0">
                          <a:latin typeface="Times New Roman"/>
                          <a:ea typeface="Times New Roman"/>
                        </a:rPr>
                        <a:t>                                      </a:t>
                      </a:r>
                      <a:r>
                        <a:rPr lang="ru-RU" sz="1800" b="1" cap="all" dirty="0">
                          <a:latin typeface="Times New Roman"/>
                          <a:ea typeface="Times New Roman"/>
                        </a:rPr>
                        <a:t>3.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Измерение</a:t>
                      </a:r>
                      <a:r>
                        <a:rPr lang="ru-RU" sz="1800" b="1" cap="all" dirty="0">
                          <a:latin typeface="Times New Roman"/>
                          <a:ea typeface="Times New Roman"/>
                        </a:rPr>
                        <a:t> АД 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барометром – анероидом.  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cap="all" dirty="0">
                          <a:latin typeface="Times New Roman"/>
                          <a:ea typeface="Times New Roman"/>
                        </a:rPr>
                        <a:t>                                     </a:t>
                      </a:r>
                      <a:r>
                        <a:rPr lang="ru-RU" sz="1800" b="1" cap="all" dirty="0">
                          <a:latin typeface="Times New Roman"/>
                          <a:ea typeface="Times New Roman"/>
                        </a:rPr>
                        <a:t>4.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Устройство и действие насосов 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ХОД УРОКА: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Процесс усвоения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5125" algn="l"/>
                        </a:tabLst>
                      </a:pPr>
                      <a:r>
                        <a:rPr lang="ru-RU" sz="1600" b="1" i="1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ru-RU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   гидростатическое давление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02235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                                        -   </a:t>
                      </a:r>
                      <a:r>
                        <a:rPr lang="ru-RU" sz="2000" b="1" i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сообщающие сосуды,  гидравлический пресс.</a:t>
                      </a:r>
                      <a:endParaRPr lang="ru-RU" sz="12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02235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*  визуализация по теме № 11.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Создание проблемной ситуации: 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Имеет ли воздух вес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? Как его измерить?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Эвристическая беседа по материалу темы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 12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 с демонстрациями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</a:rPr>
                        <a:t>Повторение темы по ОК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cap="all">
                          <a:latin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§§</a:t>
                      </a:r>
                      <a:r>
                        <a:rPr lang="ru-RU" sz="16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40-44,т 12.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9504" y="6273225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проверки  стр.18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Картинка 1 из 1546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4" y="1571612"/>
            <a:ext cx="1928794" cy="1447500"/>
          </a:xfrm>
          <a:prstGeom prst="rect">
            <a:avLst/>
          </a:prstGeom>
          <a:noFill/>
        </p:spPr>
      </p:pic>
      <p:pic>
        <p:nvPicPr>
          <p:cNvPr id="8" name="Picture 4" descr="Картинка 7 из 62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0"/>
            <a:ext cx="1714512" cy="1537679"/>
          </a:xfrm>
          <a:prstGeom prst="rect">
            <a:avLst/>
          </a:prstGeom>
          <a:noFill/>
        </p:spPr>
      </p:pic>
      <p:pic>
        <p:nvPicPr>
          <p:cNvPr id="9" name="Picture 6" descr="Картинка 12 из 65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43008" cy="1539405"/>
          </a:xfrm>
          <a:prstGeom prst="rect">
            <a:avLst/>
          </a:prstGeom>
          <a:noFill/>
        </p:spPr>
      </p:pic>
      <p:pic>
        <p:nvPicPr>
          <p:cNvPr id="10" name="Рисунок 9" descr="Картинка 37 из 1257"/>
          <p:cNvPicPr/>
          <p:nvPr/>
        </p:nvPicPr>
        <p:blipFill>
          <a:blip r:embed="rId5"/>
          <a:srcRect r="37447"/>
          <a:stretch>
            <a:fillRect/>
          </a:stretch>
        </p:blipFill>
        <p:spPr bwMode="auto">
          <a:xfrm>
            <a:off x="3500430" y="0"/>
            <a:ext cx="4080855" cy="331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Группа 13"/>
          <p:cNvGrpSpPr/>
          <p:nvPr/>
        </p:nvGrpSpPr>
        <p:grpSpPr>
          <a:xfrm>
            <a:off x="1948114" y="4256401"/>
            <a:ext cx="4338398" cy="1101425"/>
            <a:chOff x="3554860" y="3758296"/>
            <a:chExt cx="4338398" cy="1101425"/>
          </a:xfrm>
        </p:grpSpPr>
        <p:pic>
          <p:nvPicPr>
            <p:cNvPr id="11" name="Рисунок 10" descr="Картинка 37 из 1257"/>
            <p:cNvPicPr/>
            <p:nvPr/>
          </p:nvPicPr>
          <p:blipFill>
            <a:blip r:embed="rId5"/>
            <a:srcRect l="81480"/>
            <a:stretch>
              <a:fillRect/>
            </a:stretch>
          </p:blipFill>
          <p:spPr bwMode="auto">
            <a:xfrm>
              <a:off x="3554860" y="3780068"/>
              <a:ext cx="392300" cy="1079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Картинка 37 из 1257"/>
            <p:cNvPicPr/>
            <p:nvPr/>
          </p:nvPicPr>
          <p:blipFill>
            <a:blip r:embed="rId5"/>
            <a:srcRect l="81480"/>
            <a:stretch>
              <a:fillRect/>
            </a:stretch>
          </p:blipFill>
          <p:spPr bwMode="auto">
            <a:xfrm>
              <a:off x="7500958" y="3758296"/>
              <a:ext cx="392300" cy="1079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3786182" y="4786322"/>
              <a:ext cx="4000528" cy="714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76922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6167386" y="154915"/>
            <a:ext cx="1785950" cy="571504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27"/>
          <p:cNvGrpSpPr/>
          <p:nvPr/>
        </p:nvGrpSpPr>
        <p:grpSpPr>
          <a:xfrm>
            <a:off x="5786446" y="2571744"/>
            <a:ext cx="2928958" cy="3929090"/>
            <a:chOff x="1857356" y="1357298"/>
            <a:chExt cx="2928958" cy="364333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978966" y="1428736"/>
              <a:ext cx="2786082" cy="3571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57356" y="1357298"/>
              <a:ext cx="2928958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5929322" y="3720738"/>
            <a:ext cx="2783089" cy="2766376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1"/>
          <p:cNvGrpSpPr/>
          <p:nvPr/>
        </p:nvGrpSpPr>
        <p:grpSpPr>
          <a:xfrm>
            <a:off x="6508466" y="2659825"/>
            <a:ext cx="1656000" cy="3060000"/>
            <a:chOff x="936302" y="42532"/>
            <a:chExt cx="1635434" cy="3264603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936302" y="148455"/>
              <a:ext cx="1635434" cy="3158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60561" y="42532"/>
              <a:ext cx="1584000" cy="285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934932" y="3107811"/>
            <a:ext cx="550800" cy="244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 rot="5400000">
            <a:off x="5033431" y="4348829"/>
            <a:ext cx="24840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84007" y="3571876"/>
            <a:ext cx="7143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rot="5400000">
            <a:off x="7512446" y="4631958"/>
            <a:ext cx="1836000" cy="1588"/>
          </a:xfrm>
          <a:prstGeom prst="straightConnector1">
            <a:avLst/>
          </a:prstGeom>
          <a:ln w="28575">
            <a:solidFill>
              <a:srgbClr val="00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835640" y="4357694"/>
            <a:ext cx="9393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5643570" y="5584203"/>
            <a:ext cx="3214678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00628" y="-24"/>
            <a:ext cx="4143372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000" b="1" i="0" u="none" strike="noStrike" cap="none" normalizeH="0" baseline="-3000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54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5786446" y="2071678"/>
            <a:ext cx="30718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Обратно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пропорциональны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584007" y="1428547"/>
            <a:ext cx="3000396" cy="7025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0"/>
            <a:ext cx="535781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правом колене сообщающихся сосудов налита вода, в левом - керосин. Высота столба керосина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20см.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Вычислите высоту столба воды.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Плотность керосина принять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700 кг/м</a:t>
            </a:r>
            <a:r>
              <a:rPr kumimoji="0" lang="ru-RU" sz="2400" b="1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57950" y="3786190"/>
            <a:ext cx="78581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20см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29652" y="442913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0" y="2643182"/>
            <a:ext cx="57150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700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20см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1000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0" y="3429000"/>
            <a:ext cx="53578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700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20см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1000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85720" y="3714752"/>
            <a:ext cx="1143008" cy="357190"/>
          </a:xfrm>
          <a:prstGeom prst="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857356" y="3714752"/>
            <a:ext cx="214314" cy="357190"/>
          </a:xfrm>
          <a:prstGeom prst="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214678" y="3714752"/>
            <a:ext cx="1428760" cy="357190"/>
          </a:xfrm>
          <a:prstGeom prst="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0" y="4214818"/>
            <a:ext cx="19287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14см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429652" y="4517578"/>
            <a:ext cx="857256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14см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3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3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3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3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3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3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3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3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3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9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00"/>
                            </p:stCondLst>
                            <p:childTnLst>
                              <p:par>
                                <p:cTn id="9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4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3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3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3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3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3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3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3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3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3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1" grpId="0" animBg="1"/>
      <p:bldP spid="8" grpId="0" animBg="1"/>
      <p:bldP spid="37" grpId="0"/>
      <p:bldP spid="39" grpId="0"/>
      <p:bldP spid="2050" grpId="0" build="p"/>
      <p:bldP spid="42" grpId="0" build="p"/>
      <p:bldP spid="43" grpId="0" animBg="1"/>
      <p:bldP spid="41" grpId="0" animBg="1"/>
      <p:bldP spid="46" grpId="0"/>
      <p:bldP spid="47" grpId="0" build="p"/>
      <p:bldP spid="48" grpId="0" build="p"/>
      <p:bldP spid="49" grpId="0" animBg="1"/>
      <p:bldP spid="50" grpId="0" animBg="1"/>
      <p:bldP spid="51" grpId="0" animBg="1"/>
      <p:bldP spid="52" grpId="0" build="p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74389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Имеет ли воздух вес</a:t>
            </a:r>
            <a:r>
              <a:rPr lang="ru-RU" sz="4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ru-RU" sz="4800" b="1" i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? Как его измерить?</a:t>
            </a:r>
            <a:endParaRPr lang="ru-RU" sz="3200" dirty="0" smtClean="0">
              <a:solidFill>
                <a:srgbClr val="0033CC"/>
              </a:solidFill>
              <a:latin typeface="Times New Roman"/>
              <a:ea typeface="Times New Roman"/>
            </a:endParaRPr>
          </a:p>
          <a:p>
            <a:pPr algn="ctr"/>
            <a:endParaRPr lang="ru-RU" sz="4400" dirty="0">
              <a:solidFill>
                <a:srgbClr val="220FB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hlinkClick r:id="rId2"/>
              </a:rPr>
              <a:t>Видео уроки Физики | Бесплатные видео уроки на </a:t>
            </a:r>
            <a:r>
              <a:rPr lang="ru-RU" dirty="0" err="1" smtClean="0">
                <a:hlinkClick r:id="rId2"/>
              </a:rPr>
              <a:t>Skillopedia.ru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0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28604"/>
            <a:ext cx="9144000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№12</a:t>
            </a:r>
          </a:p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6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42-46 </a:t>
            </a:r>
          </a:p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60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6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.№</a:t>
            </a:r>
            <a:r>
              <a:rPr lang="ru-RU" sz="60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2,7</a:t>
            </a:r>
            <a:r>
              <a:rPr lang="ru-RU" sz="4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.№10.11.12</a:t>
            </a:r>
          </a:p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7748" y="3357562"/>
            <a:ext cx="161625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347864" y="6088559"/>
            <a:ext cx="57961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Гидростатика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стр.22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9377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№12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42844" y="1885800"/>
            <a:ext cx="7795418" cy="190039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давление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1071538" y="3786190"/>
            <a:ext cx="7256216" cy="200026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атмосферное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Группа 56"/>
          <p:cNvGrpSpPr/>
          <p:nvPr/>
        </p:nvGrpSpPr>
        <p:grpSpPr>
          <a:xfrm>
            <a:off x="5929322" y="3571876"/>
            <a:ext cx="2232021" cy="2276422"/>
            <a:chOff x="6500826" y="3142209"/>
            <a:chExt cx="2232021" cy="2276422"/>
          </a:xfrm>
        </p:grpSpPr>
        <p:sp>
          <p:nvSpPr>
            <p:cNvPr id="4097" name="Line 1"/>
            <p:cNvSpPr>
              <a:spLocks noChangeShapeType="1"/>
            </p:cNvSpPr>
            <p:nvPr/>
          </p:nvSpPr>
          <p:spPr bwMode="auto">
            <a:xfrm>
              <a:off x="6500826" y="5418631"/>
              <a:ext cx="222815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3" name="Группа 52"/>
            <p:cNvGrpSpPr/>
            <p:nvPr/>
          </p:nvGrpSpPr>
          <p:grpSpPr>
            <a:xfrm>
              <a:off x="6504688" y="3142209"/>
              <a:ext cx="2228159" cy="2262028"/>
              <a:chOff x="6504688" y="3195374"/>
              <a:chExt cx="2228159" cy="2262028"/>
            </a:xfrm>
          </p:grpSpPr>
          <p:sp>
            <p:nvSpPr>
              <p:cNvPr id="4126" name="Rectangle 30"/>
              <p:cNvSpPr>
                <a:spLocks noChangeArrowheads="1"/>
              </p:cNvSpPr>
              <p:nvPr/>
            </p:nvSpPr>
            <p:spPr bwMode="auto">
              <a:xfrm>
                <a:off x="6504688" y="4164815"/>
                <a:ext cx="2228159" cy="129258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4" name="Line 28"/>
              <p:cNvSpPr>
                <a:spLocks noChangeShapeType="1"/>
              </p:cNvSpPr>
              <p:nvPr/>
            </p:nvSpPr>
            <p:spPr bwMode="auto">
              <a:xfrm>
                <a:off x="6504688" y="3195374"/>
                <a:ext cx="0" cy="226202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3" name="Line 27"/>
              <p:cNvSpPr>
                <a:spLocks noChangeShapeType="1"/>
              </p:cNvSpPr>
              <p:nvPr/>
            </p:nvSpPr>
            <p:spPr bwMode="auto">
              <a:xfrm>
                <a:off x="8732847" y="3195374"/>
                <a:ext cx="0" cy="226202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7000892" y="3195841"/>
            <a:ext cx="0" cy="9652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4157681" y="4429365"/>
            <a:ext cx="281671" cy="333455"/>
          </a:xfrm>
          <a:prstGeom prst="rect">
            <a:avLst/>
          </a:prstGeom>
          <a:solidFill>
            <a:srgbClr val="66CC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2" name="Группа 61"/>
          <p:cNvGrpSpPr/>
          <p:nvPr/>
        </p:nvGrpSpPr>
        <p:grpSpPr>
          <a:xfrm>
            <a:off x="214282" y="4730302"/>
            <a:ext cx="5072098" cy="698962"/>
            <a:chOff x="214282" y="4730302"/>
            <a:chExt cx="5072098" cy="698962"/>
          </a:xfrm>
        </p:grpSpPr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214282" y="4758655"/>
              <a:ext cx="112495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777625" y="4730302"/>
              <a:ext cx="4508755" cy="331139"/>
              <a:chOff x="777625" y="4709656"/>
              <a:chExt cx="4508755" cy="331139"/>
            </a:xfrm>
          </p:grpSpPr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4156529" y="4758655"/>
                <a:ext cx="112985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2" name="Arc 36"/>
              <p:cNvSpPr>
                <a:spLocks/>
              </p:cNvSpPr>
              <p:nvPr/>
            </p:nvSpPr>
            <p:spPr bwMode="auto">
              <a:xfrm flipV="1">
                <a:off x="777625" y="4709656"/>
                <a:ext cx="3945355" cy="331139"/>
              </a:xfrm>
              <a:custGeom>
                <a:avLst/>
                <a:gdLst>
                  <a:gd name="G0" fmla="+- 20869 0 0"/>
                  <a:gd name="G1" fmla="+- 21600 0 0"/>
                  <a:gd name="G2" fmla="+- 21600 0 0"/>
                  <a:gd name="T0" fmla="*/ 0 w 42469"/>
                  <a:gd name="T1" fmla="*/ 16028 h 21600"/>
                  <a:gd name="T2" fmla="*/ 42469 w 42469"/>
                  <a:gd name="T3" fmla="*/ 21600 h 21600"/>
                  <a:gd name="T4" fmla="*/ 20869 w 4246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469" h="21600" fill="none" extrusionOk="0">
                    <a:moveTo>
                      <a:pt x="0" y="16028"/>
                    </a:moveTo>
                    <a:cubicBezTo>
                      <a:pt x="2523" y="6575"/>
                      <a:pt x="11085" y="-1"/>
                      <a:pt x="20869" y="0"/>
                    </a:cubicBezTo>
                    <a:cubicBezTo>
                      <a:pt x="32798" y="0"/>
                      <a:pt x="42469" y="9670"/>
                      <a:pt x="42469" y="21600"/>
                    </a:cubicBezTo>
                  </a:path>
                  <a:path w="42469" h="21600" stroke="0" extrusionOk="0">
                    <a:moveTo>
                      <a:pt x="0" y="16028"/>
                    </a:moveTo>
                    <a:cubicBezTo>
                      <a:pt x="2523" y="6575"/>
                      <a:pt x="11085" y="-1"/>
                      <a:pt x="20869" y="0"/>
                    </a:cubicBezTo>
                    <a:cubicBezTo>
                      <a:pt x="32798" y="0"/>
                      <a:pt x="42469" y="9670"/>
                      <a:pt x="42469" y="21600"/>
                    </a:cubicBezTo>
                    <a:lnTo>
                      <a:pt x="20869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103" name="AutoShape 7"/>
            <p:cNvSpPr>
              <a:spLocks noChangeArrowheads="1"/>
            </p:cNvSpPr>
            <p:nvPr/>
          </p:nvSpPr>
          <p:spPr bwMode="auto">
            <a:xfrm>
              <a:off x="2469092" y="5093960"/>
              <a:ext cx="283685" cy="335304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34" name="Group 38"/>
          <p:cNvGrpSpPr>
            <a:grpSpLocks/>
          </p:cNvGrpSpPr>
          <p:nvPr/>
        </p:nvGrpSpPr>
        <p:grpSpPr bwMode="auto">
          <a:xfrm>
            <a:off x="285720" y="214290"/>
            <a:ext cx="3286148" cy="3200416"/>
            <a:chOff x="1440" y="2592"/>
            <a:chExt cx="1440" cy="1440"/>
          </a:xfrm>
          <a:solidFill>
            <a:srgbClr val="66CCFF"/>
          </a:solidFill>
        </p:grpSpPr>
        <p:grpSp>
          <p:nvGrpSpPr>
            <p:cNvPr id="4136" name="Group 40"/>
            <p:cNvGrpSpPr>
              <a:grpSpLocks/>
            </p:cNvGrpSpPr>
            <p:nvPr/>
          </p:nvGrpSpPr>
          <p:grpSpPr bwMode="auto">
            <a:xfrm>
              <a:off x="1440" y="2592"/>
              <a:ext cx="1440" cy="1440"/>
              <a:chOff x="1440" y="2592"/>
              <a:chExt cx="1440" cy="1440"/>
            </a:xfrm>
            <a:grpFill/>
          </p:grpSpPr>
          <p:sp>
            <p:nvSpPr>
              <p:cNvPr id="4137" name="Oval 41"/>
              <p:cNvSpPr>
                <a:spLocks noChangeArrowheads="1"/>
              </p:cNvSpPr>
              <p:nvPr/>
            </p:nvSpPr>
            <p:spPr bwMode="auto">
              <a:xfrm>
                <a:off x="1440" y="2592"/>
                <a:ext cx="1440" cy="1440"/>
              </a:xfrm>
              <a:prstGeom prst="ellipse">
                <a:avLst/>
              </a:prstGeom>
              <a:grpFill/>
              <a:ln w="38100">
                <a:solidFill>
                  <a:srgbClr val="0033CC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8" name="Oval 42"/>
              <p:cNvSpPr>
                <a:spLocks noChangeArrowheads="1"/>
              </p:cNvSpPr>
              <p:nvPr/>
            </p:nvSpPr>
            <p:spPr bwMode="auto">
              <a:xfrm>
                <a:off x="1872" y="3024"/>
                <a:ext cx="576" cy="57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38100">
                <a:solidFill>
                  <a:schemeClr val="bg2">
                    <a:lumMod val="2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135" name="Line 39"/>
            <p:cNvSpPr>
              <a:spLocks noChangeShapeType="1"/>
            </p:cNvSpPr>
            <p:nvPr/>
          </p:nvSpPr>
          <p:spPr bwMode="auto">
            <a:xfrm>
              <a:off x="2160" y="2592"/>
              <a:ext cx="0" cy="432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55" name="Line 59"/>
          <p:cNvSpPr>
            <a:spLocks noChangeShapeType="1"/>
          </p:cNvSpPr>
          <p:nvPr/>
        </p:nvSpPr>
        <p:spPr bwMode="auto">
          <a:xfrm>
            <a:off x="105469" y="6000768"/>
            <a:ext cx="4754563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57" name="Line 61"/>
          <p:cNvSpPr>
            <a:spLocks noChangeShapeType="1"/>
          </p:cNvSpPr>
          <p:nvPr/>
        </p:nvSpPr>
        <p:spPr bwMode="auto">
          <a:xfrm>
            <a:off x="177477" y="5643578"/>
            <a:ext cx="47545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17" name="Rectangle 1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18" name="Rectangle 122"/>
          <p:cNvSpPr>
            <a:spLocks noChangeArrowheads="1"/>
          </p:cNvSpPr>
          <p:nvPr/>
        </p:nvSpPr>
        <p:spPr bwMode="auto">
          <a:xfrm>
            <a:off x="2000232" y="-285776"/>
            <a:ext cx="27860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(5-й океан)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57224" y="2500306"/>
            <a:ext cx="2239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атмосфера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000100" y="571480"/>
            <a:ext cx="15001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1100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км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122"/>
          <p:cNvSpPr>
            <a:spLocks noChangeArrowheads="1"/>
          </p:cNvSpPr>
          <p:nvPr/>
        </p:nvSpPr>
        <p:spPr bwMode="auto">
          <a:xfrm>
            <a:off x="3214678" y="357166"/>
            <a:ext cx="2857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воздуха…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214546" y="785794"/>
            <a:ext cx="4499373" cy="461665"/>
          </a:xfrm>
          <a:prstGeom prst="rect">
            <a:avLst/>
          </a:prstGeom>
          <a:solidFill>
            <a:srgbClr val="66CCFF">
              <a:alpha val="41000"/>
            </a:srgbClr>
          </a:solidFill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атмосферное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давление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5968861" y="3005019"/>
            <a:ext cx="2168902" cy="1582269"/>
            <a:chOff x="6500826" y="2465414"/>
            <a:chExt cx="2168902" cy="1582269"/>
          </a:xfrm>
          <a:solidFill>
            <a:schemeClr val="bg1"/>
          </a:solidFill>
        </p:grpSpPr>
        <p:sp>
          <p:nvSpPr>
            <p:cNvPr id="54" name="Прямоугольник 53"/>
            <p:cNvSpPr/>
            <p:nvPr/>
          </p:nvSpPr>
          <p:spPr>
            <a:xfrm>
              <a:off x="6500826" y="2465414"/>
              <a:ext cx="900000" cy="157163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093728" y="2476047"/>
              <a:ext cx="576000" cy="157163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6885676" y="1857364"/>
            <a:ext cx="686720" cy="3234954"/>
            <a:chOff x="7395952" y="1554853"/>
            <a:chExt cx="686720" cy="3234954"/>
          </a:xfrm>
        </p:grpSpPr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>
              <a:off x="7406585" y="2413807"/>
              <a:ext cx="668448" cy="2376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>
              <a:off x="7395952" y="1554853"/>
              <a:ext cx="0" cy="32314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>
              <a:off x="8082672" y="1554853"/>
              <a:ext cx="0" cy="32314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6911184" y="2225187"/>
            <a:ext cx="648000" cy="2368088"/>
            <a:chOff x="6154743" y="1969372"/>
            <a:chExt cx="676780" cy="1468973"/>
          </a:xfrm>
        </p:grpSpPr>
        <p:sp>
          <p:nvSpPr>
            <p:cNvPr id="48" name="Rectangle 24"/>
            <p:cNvSpPr>
              <a:spLocks noChangeArrowheads="1"/>
            </p:cNvSpPr>
            <p:nvPr/>
          </p:nvSpPr>
          <p:spPr bwMode="auto">
            <a:xfrm>
              <a:off x="6163794" y="1969372"/>
              <a:ext cx="648000" cy="1138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Rectangle 24"/>
            <p:cNvSpPr>
              <a:spLocks noChangeArrowheads="1"/>
            </p:cNvSpPr>
            <p:nvPr/>
          </p:nvSpPr>
          <p:spPr bwMode="auto">
            <a:xfrm>
              <a:off x="6154743" y="3115198"/>
              <a:ext cx="676780" cy="323147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7215206" y="3090464"/>
            <a:ext cx="0" cy="9708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0" name="Группа 59"/>
          <p:cNvGrpSpPr/>
          <p:nvPr/>
        </p:nvGrpSpPr>
        <p:grpSpPr>
          <a:xfrm>
            <a:off x="221922" y="3429000"/>
            <a:ext cx="845014" cy="1286117"/>
            <a:chOff x="940904" y="3429000"/>
            <a:chExt cx="845014" cy="1286117"/>
          </a:xfrm>
          <a:solidFill>
            <a:srgbClr val="66CCFF"/>
          </a:solidFill>
        </p:grpSpPr>
        <p:sp>
          <p:nvSpPr>
            <p:cNvPr id="58" name="Oval 35"/>
            <p:cNvSpPr>
              <a:spLocks noChangeArrowheads="1"/>
            </p:cNvSpPr>
            <p:nvPr/>
          </p:nvSpPr>
          <p:spPr bwMode="auto">
            <a:xfrm>
              <a:off x="940904" y="3714752"/>
              <a:ext cx="845014" cy="1000365"/>
            </a:xfrm>
            <a:prstGeom prst="ellipse">
              <a:avLst/>
            </a:prstGeom>
            <a:grp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33"/>
            <p:cNvSpPr>
              <a:spLocks noChangeArrowheads="1"/>
            </p:cNvSpPr>
            <p:nvPr/>
          </p:nvSpPr>
          <p:spPr bwMode="auto">
            <a:xfrm>
              <a:off x="1218495" y="3429000"/>
              <a:ext cx="281671" cy="333455"/>
            </a:xfrm>
            <a:prstGeom prst="rect">
              <a:avLst/>
            </a:prstGeom>
            <a:grpFill/>
            <a:ln w="5715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214282" y="3396481"/>
            <a:ext cx="4857784" cy="1333820"/>
            <a:chOff x="214282" y="3396481"/>
            <a:chExt cx="4857784" cy="1333820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214282" y="3396481"/>
              <a:ext cx="845014" cy="1333820"/>
              <a:chOff x="214282" y="3396481"/>
              <a:chExt cx="845014" cy="1333820"/>
            </a:xfrm>
          </p:grpSpPr>
          <p:sp>
            <p:nvSpPr>
              <p:cNvPr id="63" name="Oval 35"/>
              <p:cNvSpPr>
                <a:spLocks noChangeArrowheads="1"/>
              </p:cNvSpPr>
              <p:nvPr/>
            </p:nvSpPr>
            <p:spPr bwMode="auto">
              <a:xfrm>
                <a:off x="214282" y="3729936"/>
                <a:ext cx="845014" cy="1000365"/>
              </a:xfrm>
              <a:prstGeom prst="ellips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Rectangle 33"/>
              <p:cNvSpPr>
                <a:spLocks noChangeArrowheads="1"/>
              </p:cNvSpPr>
              <p:nvPr/>
            </p:nvSpPr>
            <p:spPr bwMode="auto">
              <a:xfrm>
                <a:off x="495953" y="3396481"/>
                <a:ext cx="281671" cy="333455"/>
              </a:xfrm>
              <a:prstGeom prst="rect">
                <a:avLst/>
              </a:prstGeom>
              <a:noFill/>
              <a:ln w="571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4508723" y="3722159"/>
              <a:ext cx="563343" cy="1000365"/>
            </a:xfrm>
            <a:prstGeom prst="rect">
              <a:avLst/>
            </a:prstGeom>
            <a:solidFill>
              <a:srgbClr val="006600"/>
            </a:solidFill>
            <a:ln w="5715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8" name="Rectangle 122"/>
          <p:cNvSpPr>
            <a:spLocks noChangeArrowheads="1"/>
          </p:cNvSpPr>
          <p:nvPr/>
        </p:nvSpPr>
        <p:spPr bwMode="auto">
          <a:xfrm rot="20314025">
            <a:off x="2928926" y="3071810"/>
            <a:ext cx="2857520" cy="52322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воздуха…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1">
            <a:hlinkClick r:id="rId8" action="ppaction://hlinkfile"/>
          </p:cNvPr>
          <p:cNvSpPr>
            <a:spLocks noChangeArrowheads="1"/>
          </p:cNvSpPr>
          <p:nvPr/>
        </p:nvSpPr>
        <p:spPr bwMode="auto">
          <a:xfrm>
            <a:off x="6286512" y="0"/>
            <a:ext cx="2857488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давление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463 L 0.00035 -0.1738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7.40741E-7 L -0.00208 -0.1724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00191 0.07246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3" grpId="0" animBg="1"/>
      <p:bldP spid="4218" grpId="0"/>
      <p:bldP spid="44" grpId="0"/>
      <p:bldP spid="10241" grpId="0"/>
      <p:bldP spid="46" grpId="0"/>
      <p:bldP spid="47" grpId="0" animBg="1"/>
      <p:bldP spid="47" grpId="1" animBg="1"/>
      <p:bldP spid="4100" grpId="0" animBg="1"/>
      <p:bldP spid="4100" grpId="1" animBg="1"/>
      <p:bldP spid="68" grpId="0" animBg="1"/>
      <p:bldP spid="6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58868" y="285512"/>
            <a:ext cx="2340924" cy="4144260"/>
            <a:chOff x="1440" y="4172"/>
            <a:chExt cx="1584" cy="2884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440" y="4172"/>
              <a:ext cx="1584" cy="2884"/>
              <a:chOff x="1440" y="4172"/>
              <a:chExt cx="1584" cy="2884"/>
            </a:xfrm>
          </p:grpSpPr>
          <p:sp>
            <p:nvSpPr>
              <p:cNvPr id="5" name="Rectangle 18"/>
              <p:cNvSpPr>
                <a:spLocks noChangeArrowheads="1"/>
              </p:cNvSpPr>
              <p:nvPr/>
            </p:nvSpPr>
            <p:spPr bwMode="auto">
              <a:xfrm>
                <a:off x="1440" y="6768"/>
                <a:ext cx="1584" cy="2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" name="Line 17"/>
              <p:cNvSpPr>
                <a:spLocks noChangeShapeType="1"/>
              </p:cNvSpPr>
              <p:nvPr/>
            </p:nvSpPr>
            <p:spPr bwMode="auto">
              <a:xfrm>
                <a:off x="1440" y="6480"/>
                <a:ext cx="0" cy="5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" name="Line 16"/>
              <p:cNvSpPr>
                <a:spLocks noChangeShapeType="1"/>
              </p:cNvSpPr>
              <p:nvPr/>
            </p:nvSpPr>
            <p:spPr bwMode="auto">
              <a:xfrm>
                <a:off x="3024" y="6480"/>
                <a:ext cx="0" cy="5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8" name="Group 11"/>
              <p:cNvGrpSpPr>
                <a:grpSpLocks/>
              </p:cNvGrpSpPr>
              <p:nvPr/>
            </p:nvGrpSpPr>
            <p:grpSpPr bwMode="auto">
              <a:xfrm>
                <a:off x="1728" y="4172"/>
                <a:ext cx="144" cy="2630"/>
                <a:chOff x="1728" y="4172"/>
                <a:chExt cx="144" cy="2630"/>
              </a:xfrm>
            </p:grpSpPr>
            <p:sp>
              <p:nvSpPr>
                <p:cNvPr id="9" name="Rectangle 15"/>
                <p:cNvSpPr>
                  <a:spLocks noChangeArrowheads="1"/>
                </p:cNvSpPr>
                <p:nvPr/>
              </p:nvSpPr>
              <p:spPr bwMode="auto">
                <a:xfrm>
                  <a:off x="1728" y="4896"/>
                  <a:ext cx="144" cy="187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728" y="4222"/>
                  <a:ext cx="0" cy="25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872" y="4222"/>
                  <a:ext cx="0" cy="25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" name="Arc 12"/>
                <p:cNvSpPr>
                  <a:spLocks/>
                </p:cNvSpPr>
                <p:nvPr/>
              </p:nvSpPr>
              <p:spPr bwMode="auto">
                <a:xfrm>
                  <a:off x="1728" y="4172"/>
                  <a:ext cx="144" cy="177"/>
                </a:xfrm>
                <a:custGeom>
                  <a:avLst/>
                  <a:gdLst>
                    <a:gd name="G0" fmla="+- 15195 0 0"/>
                    <a:gd name="G1" fmla="+- 21600 0 0"/>
                    <a:gd name="G2" fmla="+- 21600 0 0"/>
                    <a:gd name="T0" fmla="*/ 0 w 30469"/>
                    <a:gd name="T1" fmla="*/ 6249 h 21600"/>
                    <a:gd name="T2" fmla="*/ 30469 w 30469"/>
                    <a:gd name="T3" fmla="*/ 6326 h 21600"/>
                    <a:gd name="T4" fmla="*/ 15195 w 3046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0469" h="21600" fill="none" extrusionOk="0">
                      <a:moveTo>
                        <a:pt x="-1" y="6248"/>
                      </a:moveTo>
                      <a:cubicBezTo>
                        <a:pt x="4043" y="2245"/>
                        <a:pt x="9504" y="-1"/>
                        <a:pt x="15195" y="0"/>
                      </a:cubicBezTo>
                      <a:cubicBezTo>
                        <a:pt x="20923" y="0"/>
                        <a:pt x="26417" y="2275"/>
                        <a:pt x="30468" y="6326"/>
                      </a:cubicBezTo>
                    </a:path>
                    <a:path w="30469" h="21600" stroke="0" extrusionOk="0">
                      <a:moveTo>
                        <a:pt x="-1" y="6248"/>
                      </a:moveTo>
                      <a:cubicBezTo>
                        <a:pt x="4043" y="2245"/>
                        <a:pt x="9504" y="-1"/>
                        <a:pt x="15195" y="0"/>
                      </a:cubicBezTo>
                      <a:cubicBezTo>
                        <a:pt x="20923" y="0"/>
                        <a:pt x="26417" y="2275"/>
                        <a:pt x="30468" y="6326"/>
                      </a:cubicBezTo>
                      <a:lnTo>
                        <a:pt x="15195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4" name="Line 9"/>
            <p:cNvSpPr>
              <a:spLocks noChangeShapeType="1"/>
            </p:cNvSpPr>
            <p:nvPr/>
          </p:nvSpPr>
          <p:spPr bwMode="auto">
            <a:xfrm flipH="1">
              <a:off x="1440" y="7056"/>
              <a:ext cx="15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285750" y="1336207"/>
            <a:ext cx="5492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flipH="1">
            <a:off x="539552" y="1336208"/>
            <a:ext cx="0" cy="266429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331640" y="276999"/>
            <a:ext cx="4646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Торричелли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(17 в)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87624" y="1500174"/>
            <a:ext cx="1675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42976" y="928670"/>
            <a:ext cx="135549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ртуть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42976" y="2071678"/>
            <a:ext cx="578647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13600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0,76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2629911"/>
            <a:ext cx="142876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2976" y="3214686"/>
            <a:ext cx="6000792" cy="584775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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42976" y="2643182"/>
            <a:ext cx="1114023" cy="646331"/>
          </a:xfrm>
          <a:prstGeom prst="rect">
            <a:avLst/>
          </a:prstGeom>
          <a:ln>
            <a:solidFill>
              <a:srgbClr val="66CCFF"/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2214554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857488" y="928670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=760мм=0,76м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3799461"/>
            <a:ext cx="1500198" cy="646331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=10м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342870" y="4028283"/>
            <a:ext cx="2340924" cy="413851"/>
          </a:xfrm>
          <a:prstGeom prst="rect">
            <a:avLst/>
          </a:pr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778018" y="0"/>
            <a:ext cx="212811" cy="4028604"/>
          </a:xfrm>
          <a:prstGeom prst="rect">
            <a:avLst/>
          </a:pr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7215238" y="4834606"/>
            <a:ext cx="1643042" cy="52322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 130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/>
          <a:srcRect l="11718" t="16113" r="66602" b="16639"/>
          <a:stretch>
            <a:fillRect/>
          </a:stretch>
        </p:blipFill>
        <p:spPr bwMode="auto">
          <a:xfrm>
            <a:off x="7215238" y="71438"/>
            <a:ext cx="1928793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218" grpId="0"/>
      <p:bldP spid="25" grpId="0"/>
      <p:bldP spid="26" grpId="0" animBg="1"/>
      <p:bldP spid="19" grpId="0" animBg="1"/>
      <p:bldP spid="20" grpId="0" animBg="1"/>
      <p:bldP spid="21" grpId="0" animBg="1"/>
      <p:bldP spid="22" grpId="0" animBg="1"/>
      <p:bldP spid="23" grpId="0"/>
      <p:bldP spid="27" grpId="0"/>
      <p:bldP spid="28" grpId="0" animBg="1"/>
      <p:bldP spid="29" grpId="0" animBg="1"/>
      <p:bldP spid="30" grpId="0" animBg="1"/>
      <p:bldP spid="31" grpId="0" animBg="1"/>
      <p:bldP spid="3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572000" y="714356"/>
            <a:ext cx="2214578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БАРОМЕТР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857620" y="1714488"/>
            <a:ext cx="2357454" cy="52989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Жидкостной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39150" y="4500570"/>
            <a:ext cx="38616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мм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444208" y="5019265"/>
            <a:ext cx="2699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самолет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альпинист </a:t>
            </a:r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3037602" y="1000108"/>
            <a:ext cx="2340924" cy="3358232"/>
            <a:chOff x="1440" y="4719"/>
            <a:chExt cx="1584" cy="2337"/>
          </a:xfrm>
        </p:grpSpPr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1440" y="4719"/>
              <a:ext cx="1584" cy="2337"/>
              <a:chOff x="1440" y="4719"/>
              <a:chExt cx="1584" cy="2337"/>
            </a:xfrm>
          </p:grpSpPr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1440" y="6768"/>
                <a:ext cx="1584" cy="2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>
                <a:off x="1440" y="6480"/>
                <a:ext cx="0" cy="5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>
                <a:off x="3024" y="6480"/>
                <a:ext cx="0" cy="57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9" name="Group 11"/>
              <p:cNvGrpSpPr>
                <a:grpSpLocks/>
              </p:cNvGrpSpPr>
              <p:nvPr/>
            </p:nvGrpSpPr>
            <p:grpSpPr bwMode="auto">
              <a:xfrm>
                <a:off x="1728" y="4719"/>
                <a:ext cx="144" cy="2193"/>
                <a:chOff x="1728" y="4719"/>
                <a:chExt cx="144" cy="2193"/>
              </a:xfrm>
            </p:grpSpPr>
            <p:sp>
              <p:nvSpPr>
                <p:cNvPr id="20" name="Rectangle 15"/>
                <p:cNvSpPr>
                  <a:spLocks noChangeArrowheads="1"/>
                </p:cNvSpPr>
                <p:nvPr/>
              </p:nvSpPr>
              <p:spPr bwMode="auto">
                <a:xfrm>
                  <a:off x="1728" y="4896"/>
                  <a:ext cx="144" cy="1872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728" y="4752"/>
                  <a:ext cx="0" cy="21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872" y="4752"/>
                  <a:ext cx="0" cy="21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Arc 12"/>
                <p:cNvSpPr>
                  <a:spLocks/>
                </p:cNvSpPr>
                <p:nvPr/>
              </p:nvSpPr>
              <p:spPr bwMode="auto">
                <a:xfrm>
                  <a:off x="1728" y="4719"/>
                  <a:ext cx="144" cy="177"/>
                </a:xfrm>
                <a:custGeom>
                  <a:avLst/>
                  <a:gdLst>
                    <a:gd name="G0" fmla="+- 15195 0 0"/>
                    <a:gd name="G1" fmla="+- 21600 0 0"/>
                    <a:gd name="G2" fmla="+- 21600 0 0"/>
                    <a:gd name="T0" fmla="*/ 0 w 30469"/>
                    <a:gd name="T1" fmla="*/ 6249 h 21600"/>
                    <a:gd name="T2" fmla="*/ 30469 w 30469"/>
                    <a:gd name="T3" fmla="*/ 6326 h 21600"/>
                    <a:gd name="T4" fmla="*/ 15195 w 30469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0469" h="21600" fill="none" extrusionOk="0">
                      <a:moveTo>
                        <a:pt x="-1" y="6248"/>
                      </a:moveTo>
                      <a:cubicBezTo>
                        <a:pt x="4043" y="2245"/>
                        <a:pt x="9504" y="-1"/>
                        <a:pt x="15195" y="0"/>
                      </a:cubicBezTo>
                      <a:cubicBezTo>
                        <a:pt x="20923" y="0"/>
                        <a:pt x="26417" y="2275"/>
                        <a:pt x="30468" y="6326"/>
                      </a:cubicBezTo>
                    </a:path>
                    <a:path w="30469" h="21600" stroke="0" extrusionOk="0">
                      <a:moveTo>
                        <a:pt x="-1" y="6248"/>
                      </a:moveTo>
                      <a:cubicBezTo>
                        <a:pt x="4043" y="2245"/>
                        <a:pt x="9504" y="-1"/>
                        <a:pt x="15195" y="0"/>
                      </a:cubicBezTo>
                      <a:cubicBezTo>
                        <a:pt x="20923" y="0"/>
                        <a:pt x="26417" y="2275"/>
                        <a:pt x="30468" y="6326"/>
                      </a:cubicBezTo>
                      <a:lnTo>
                        <a:pt x="15195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>
              <a:off x="1440" y="7056"/>
              <a:ext cx="15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5691862"/>
            <a:ext cx="2214546" cy="52322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стр. 130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Rectangle 1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5786446" y="6334804"/>
            <a:ext cx="3357554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сплющив. банки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" name="Rectangle 1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2643174" y="6334780"/>
            <a:ext cx="2857488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раздавл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стекла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 l="19098" t="63661" r="63395" b="13461"/>
          <a:stretch>
            <a:fillRect/>
          </a:stretch>
        </p:blipFill>
        <p:spPr bwMode="auto">
          <a:xfrm>
            <a:off x="5857884" y="1913801"/>
            <a:ext cx="314327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 cstate="print"/>
          <a:srcRect l="19894" t="15915" r="53050" b="51260"/>
          <a:stretch>
            <a:fillRect/>
          </a:stretch>
        </p:blipFill>
        <p:spPr bwMode="auto">
          <a:xfrm>
            <a:off x="6715108" y="0"/>
            <a:ext cx="24288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643702" y="3714752"/>
            <a:ext cx="1907704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анероид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 l="11718" t="16113" r="66602" b="16639"/>
          <a:stretch>
            <a:fillRect/>
          </a:stretch>
        </p:blipFill>
        <p:spPr bwMode="auto">
          <a:xfrm>
            <a:off x="0" y="928694"/>
            <a:ext cx="1928793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4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4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4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4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4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4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nimBg="1"/>
      <p:bldP spid="9" grpId="0" animBg="1"/>
      <p:bldP spid="10" grpId="0"/>
      <p:bldP spid="12" grpId="0" build="p"/>
      <p:bldP spid="24" grpId="0" animBg="1"/>
      <p:bldP spid="24" grpId="1" animBg="1"/>
      <p:bldP spid="25" grpId="0" animBg="1"/>
      <p:bldP spid="26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l="10443" t="9493" r="6962" b="73809"/>
          <a:stretch>
            <a:fillRect/>
          </a:stretch>
        </p:blipFill>
        <p:spPr bwMode="auto">
          <a:xfrm>
            <a:off x="0" y="-51731"/>
            <a:ext cx="9144000" cy="212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357290" y="142852"/>
            <a:ext cx="764386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857232"/>
            <a:ext cx="76438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285860"/>
            <a:ext cx="764386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571612"/>
            <a:ext cx="26725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6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6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571744"/>
            <a:ext cx="578647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13600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0,76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9024" y="3129977"/>
            <a:ext cx="142876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1857364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=760мм.рт.ст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 l="19098" t="63661" r="63395" b="13461"/>
          <a:stretch>
            <a:fillRect/>
          </a:stretch>
        </p:blipFill>
        <p:spPr bwMode="auto">
          <a:xfrm>
            <a:off x="6000792" y="3556851"/>
            <a:ext cx="314327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 l="19894" t="15915" r="53050" b="51260"/>
          <a:stretch>
            <a:fillRect/>
          </a:stretch>
        </p:blipFill>
        <p:spPr bwMode="auto">
          <a:xfrm>
            <a:off x="3643306" y="4500546"/>
            <a:ext cx="24288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786610" y="5357802"/>
            <a:ext cx="1907704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анероид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286124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=736мм.рт.ст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929066"/>
            <a:ext cx="628651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13600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0,736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22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 animBg="1"/>
      <p:bldP spid="8" grpId="0" animBg="1"/>
      <p:bldP spid="9" grpId="0"/>
      <p:bldP spid="12" grpId="0" animBg="1"/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>
            <a:lum bright="-30000" contrast="40000"/>
          </a:blip>
          <a:srcRect l="15653" t="30921" r="7995" b="56844"/>
          <a:stretch>
            <a:fillRect/>
          </a:stretch>
        </p:blipFill>
        <p:spPr bwMode="auto">
          <a:xfrm>
            <a:off x="0" y="-24"/>
            <a:ext cx="91440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214554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 нагревается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давление в нём увеличивается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т.к. уменьшается давление атмосферного воздуха;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резина шарика слабеет с высотой.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0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28604"/>
            <a:ext cx="9144000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№12</a:t>
            </a:r>
          </a:p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6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40-44 </a:t>
            </a:r>
            <a:r>
              <a:rPr lang="ru-RU" sz="6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гр.№2,7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зад.№10.11.12</a:t>
            </a:r>
          </a:p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7748" y="3357562"/>
            <a:ext cx="161625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l="10443" t="31270" r="6962" b="56878"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l="10443" t="43969" r="6962" b="49258"/>
          <a:stretch>
            <a:fillRect/>
          </a:stretch>
        </p:blipFill>
        <p:spPr bwMode="auto">
          <a:xfrm>
            <a:off x="0" y="1785926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l="10443" t="50742" r="6962" b="44179"/>
          <a:stretch>
            <a:fillRect/>
          </a:stretch>
        </p:blipFill>
        <p:spPr bwMode="auto">
          <a:xfrm>
            <a:off x="0" y="3429000"/>
            <a:ext cx="91440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l="10443" t="54975" r="6962" b="35713"/>
          <a:stretch>
            <a:fillRect/>
          </a:stretch>
        </p:blipFill>
        <p:spPr bwMode="auto">
          <a:xfrm>
            <a:off x="0" y="4500570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l="10443" t="70213" r="6962" b="8623"/>
          <a:stretch>
            <a:fillRect/>
          </a:stretch>
        </p:blipFill>
        <p:spPr bwMode="auto">
          <a:xfrm>
            <a:off x="0" y="6429396"/>
            <a:ext cx="9144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785794"/>
            <a:ext cx="26725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6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6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285992"/>
            <a:ext cx="3786182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мм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786182" y="2300993"/>
            <a:ext cx="3500462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760-722=38мм.рт.ст.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28794" y="2857496"/>
            <a:ext cx="1643074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38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474148" y="2831214"/>
            <a:ext cx="1097852" cy="523220"/>
          </a:xfrm>
          <a:prstGeom prst="rect">
            <a:avLst/>
          </a:prstGeom>
          <a:solidFill>
            <a:schemeClr val="bg2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456м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2" y="3786190"/>
            <a:ext cx="578647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13600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0,76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5008" y="3772919"/>
            <a:ext cx="178595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00958" y="3786190"/>
            <a:ext cx="164304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286388"/>
            <a:ext cx="24981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p·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5286388"/>
            <a:ext cx="4786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4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4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endParaRPr lang="ru-RU" sz="4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86578" y="5357826"/>
            <a:ext cx="2000264" cy="70788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160к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22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каком сосуде минимальное давление и на сколько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меньше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атмосферного?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кПа с точностью до целых.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	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882" y="1357298"/>
            <a:ext cx="7161514" cy="208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4286256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en-US" sz="5400" b="1" dirty="0" err="1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ru-RU" sz="5400" dirty="0">
              <a:solidFill>
                <a:srgbClr val="3399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4429132"/>
            <a:ext cx="571504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3600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кг/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,07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71470" y="3334408"/>
            <a:ext cx="2557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ОДИНАКОВО</a:t>
            </a:r>
            <a:endParaRPr lang="ru-RU" sz="2800" dirty="0">
              <a:solidFill>
                <a:srgbClr val="33993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3357562"/>
            <a:ext cx="24332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Больше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атмосферного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8082" y="4445509"/>
            <a:ext cx="1928826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9520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3286124"/>
            <a:ext cx="24332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меньше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атмосферного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042" y="5357826"/>
            <a:ext cx="571504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3600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кг/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,05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2674" y="5338390"/>
            <a:ext cx="1928826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6800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8050" y="4445509"/>
            <a:ext cx="1714544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10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43802" y="5286388"/>
            <a:ext cx="1428792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7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6334804"/>
            <a:ext cx="4429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диагностики , стр.18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-0.5125 -0.49583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0" y="-24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-0.18975 -0.65232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-32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6" grpId="0"/>
      <p:bldP spid="7" grpId="0" animBg="1"/>
      <p:bldP spid="8" grpId="0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5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-49247"/>
            <a:ext cx="9144000" cy="14779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2.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 цену деления и показания металлического барометра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(рис. 8)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Выразите показания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кПа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	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19000"/>
              </a:lnSpc>
              <a:spcBef>
                <a:spcPts val="975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000107"/>
            <a:ext cx="3929058" cy="508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28926" y="2143116"/>
            <a:ext cx="1857388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85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кПа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357298"/>
            <a:ext cx="2714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=8,5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33993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68" y="1357298"/>
            <a:ext cx="2857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=85000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33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214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 человека из левого сердечного желудочка кровь выталкивается в аорту под давлением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150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мм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ст..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Выразите это давление в паскалях.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кПа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Плотность ртути принять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13600 кг/ 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lvl="1" indent="-457200" eaLnBrk="1" fontAlgn="base" latinLnBrk="0" hangingPunct="1">
              <a:lnSpc>
                <a:spcPct val="113000"/>
              </a:lnSpc>
              <a:spcBef>
                <a:spcPts val="813"/>
              </a:spcBef>
              <a:spcAft>
                <a:spcPts val="1000"/>
              </a:spcAft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1714488"/>
            <a:ext cx="2500330" cy="92333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en-US" sz="5400" b="1" dirty="0" err="1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ru-RU" sz="5400" dirty="0">
              <a:solidFill>
                <a:srgbClr val="3399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714620"/>
            <a:ext cx="5929322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3600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кг/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,15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2714620"/>
            <a:ext cx="2143140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20400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950" y="3500438"/>
            <a:ext cx="1857388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20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6562" t="16406" r="10000" b="66785"/>
          <a:stretch>
            <a:fillRect/>
          </a:stretch>
        </p:blipFill>
        <p:spPr bwMode="auto">
          <a:xfrm>
            <a:off x="-32439" y="0"/>
            <a:ext cx="9247909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lum contrast="-10000"/>
          </a:blip>
          <a:srcRect l="6562" t="34460" r="10000" b="23828"/>
          <a:stretch>
            <a:fillRect/>
          </a:stretch>
        </p:blipFill>
        <p:spPr bwMode="auto">
          <a:xfrm>
            <a:off x="0" y="2071702"/>
            <a:ext cx="9247909" cy="478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71736" y="4143380"/>
            <a:ext cx="6572264" cy="2357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922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>
            <a:lum bright="-20000" contrast="40000"/>
          </a:blip>
          <a:srcRect l="20068" t="21137" r="22281" b="69167"/>
          <a:stretch>
            <a:fillRect/>
          </a:stretch>
        </p:blipFill>
        <p:spPr bwMode="auto">
          <a:xfrm>
            <a:off x="0" y="-24"/>
            <a:ext cx="914400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lum bright="-30000" contrast="40000"/>
          </a:blip>
          <a:srcRect l="10156" t="8252" r="66406" b="46338"/>
          <a:stretch>
            <a:fillRect/>
          </a:stretch>
        </p:blipFill>
        <p:spPr bwMode="auto">
          <a:xfrm>
            <a:off x="214282" y="1357298"/>
            <a:ext cx="2714644" cy="420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3">
            <a:lum bright="-30000" contrast="40000"/>
          </a:blip>
          <a:srcRect l="20068" t="30834" r="43900" b="65810"/>
          <a:stretch>
            <a:fillRect/>
          </a:stretch>
        </p:blipFill>
        <p:spPr bwMode="auto">
          <a:xfrm>
            <a:off x="0" y="5429264"/>
            <a:ext cx="571500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lum bright="-30000" contrast="40000"/>
          </a:blip>
          <a:srcRect l="10156" t="54394" r="66406" b="3125"/>
          <a:stretch>
            <a:fillRect/>
          </a:stretch>
        </p:blipFill>
        <p:spPr bwMode="auto">
          <a:xfrm>
            <a:off x="6286480" y="1285860"/>
            <a:ext cx="2857520" cy="414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357554" y="6072206"/>
            <a:ext cx="578647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1,29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12,9Н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5">
            <a:lum bright="-20000" contrast="40000"/>
          </a:blip>
          <a:srcRect l="21624" t="38150" r="22281" b="51246"/>
          <a:stretch>
            <a:fillRect/>
          </a:stretch>
        </p:blipFill>
        <p:spPr bwMode="auto">
          <a:xfrm>
            <a:off x="0" y="0"/>
            <a:ext cx="91440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28794" y="4487299"/>
            <a:ext cx="578647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193,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57430"/>
            <a:ext cx="2500298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40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3" y="3058539"/>
            <a:ext cx="485778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1,29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 6м·10м· 2,5м=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6578" y="2925545"/>
            <a:ext cx="2214578" cy="64633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193,5кг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721246"/>
            <a:ext cx="235742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 m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4500570"/>
            <a:ext cx="171451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2000Н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22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>
            <a:lum bright="-20000" contrast="40000"/>
          </a:blip>
          <a:srcRect l="21624" t="50040" r="22281" b="42569"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>
            <a:lum bright="-30000" contrast="40000"/>
          </a:blip>
          <a:srcRect l="21959" t="58754" r="62477" b="14403"/>
          <a:stretch>
            <a:fillRect/>
          </a:stretch>
        </p:blipFill>
        <p:spPr bwMode="auto">
          <a:xfrm>
            <a:off x="2214546" y="1500174"/>
            <a:ext cx="635798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6922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	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У человека из левого сердечного желудочка кровь выталкивается в аорту под давлением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160 мм.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ст.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Выразите это давление в паскалях.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Ответ запишите в кПа с точностью до целых.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Плотность ртути принять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13600 кг/ 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420888"/>
            <a:ext cx="1675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140968"/>
            <a:ext cx="578647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13600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кг/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0,16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3129977"/>
            <a:ext cx="237626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21325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3789040"/>
            <a:ext cx="165618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0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28604"/>
            <a:ext cx="7643834" cy="221457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№12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Гр.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348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*,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410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407*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402*528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F/S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0"/>
            <a:ext cx="5715000" cy="5635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Проверим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71480"/>
            <a:ext cx="8072494" cy="278608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endParaRPr lang="ru-RU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348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410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407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402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528 </a:t>
            </a: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F/S </a:t>
            </a: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21880"/>
          <a:ext cx="9144000" cy="6370320"/>
        </p:xfrm>
        <a:graphic>
          <a:graphicData uri="http://schemas.openxmlformats.org/drawingml/2006/table">
            <a:tbl>
              <a:tblPr/>
              <a:tblGrid>
                <a:gridCol w="495474"/>
                <a:gridCol w="7891397"/>
                <a:gridCol w="757129"/>
              </a:tblGrid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раздел (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)     «Давление в жидкости и газе</a:t>
                      </a: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                                 </a:t>
                      </a:r>
                      <a:r>
                        <a:rPr lang="ru-RU" sz="18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Урок - 4 (</a:t>
                      </a:r>
                      <a:r>
                        <a:rPr lang="ru-RU" sz="12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r>
                        <a:rPr lang="ru-RU" sz="16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12(АД)</a:t>
                      </a:r>
                      <a:r>
                        <a:rPr lang="ru-RU" sz="12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) № 18-1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ТЕМА:  </a:t>
                      </a: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Атмосферное давление. Изменение АД свысотой.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44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ЦЕЛИ: 1.Создать условия для  закрепления знаний по теме №11.</a:t>
                      </a:r>
                      <a:r>
                        <a:rPr lang="ru-RU" sz="18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8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Создать условия для 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восприятия понятий "</a:t>
                      </a:r>
                      <a:r>
                        <a:rPr lang="ru-RU" sz="18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атмосферное давление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", </a:t>
                      </a:r>
                      <a:r>
                        <a:rPr lang="ru-RU" sz="18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вес воздуха, анероид,  способы измерения АД,  примеры его учета и использования.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             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r>
                        <a:rPr lang="ru-RU" sz="1800" b="1" cap="all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способствовать 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изучению материала темы №11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 и 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                                                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 восприятию материала темы №12.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>
                          <a:latin typeface="Times New Roman"/>
                          <a:ea typeface="Times New Roman"/>
                        </a:rPr>
                        <a:t>ТИп УРОКА</a:t>
                      </a:r>
                      <a:r>
                        <a:rPr lang="ru-RU" sz="1800" cap="all">
                          <a:latin typeface="Times New Roman"/>
                          <a:ea typeface="Times New Roman"/>
                        </a:rPr>
                        <a:t>:    </a:t>
                      </a:r>
                      <a:r>
                        <a:rPr lang="ru-RU" sz="1800" i="1">
                          <a:latin typeface="Times New Roman"/>
                          <a:ea typeface="Times New Roman"/>
                        </a:rPr>
                        <a:t> комбинированный.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u="sng" cap="all">
                          <a:latin typeface="Times New Roman"/>
                          <a:ea typeface="Times New Roman"/>
                        </a:rPr>
                        <a:t>ВИД УРО КА: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259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ДЕМОНСТРАЦИИ:1.Устройство манометра.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                                     2.Обнаружение АД.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cap="all" dirty="0">
                          <a:latin typeface="Times New Roman"/>
                          <a:ea typeface="Times New Roman"/>
                        </a:rPr>
                        <a:t>                                      </a:t>
                      </a:r>
                      <a:r>
                        <a:rPr lang="ru-RU" sz="1800" b="1" cap="all" dirty="0">
                          <a:latin typeface="Times New Roman"/>
                          <a:ea typeface="Times New Roman"/>
                        </a:rPr>
                        <a:t>3.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Измерение</a:t>
                      </a:r>
                      <a:r>
                        <a:rPr lang="ru-RU" sz="1800" b="1" cap="all" dirty="0">
                          <a:latin typeface="Times New Roman"/>
                          <a:ea typeface="Times New Roman"/>
                        </a:rPr>
                        <a:t> АД 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барометром – анероидом.  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cap="all" dirty="0">
                          <a:latin typeface="Times New Roman"/>
                          <a:ea typeface="Times New Roman"/>
                        </a:rPr>
                        <a:t>                                     </a:t>
                      </a:r>
                      <a:r>
                        <a:rPr lang="ru-RU" sz="1800" b="1" cap="all" dirty="0">
                          <a:latin typeface="Times New Roman"/>
                          <a:ea typeface="Times New Roman"/>
                        </a:rPr>
                        <a:t>4.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Устройство и действие насосов 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ХОД УРОКА: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Процесс усвоения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5125" algn="l"/>
                        </a:tabLst>
                      </a:pPr>
                      <a:r>
                        <a:rPr lang="ru-RU" sz="1600" b="1" i="1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ru-RU" sz="24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   гидростатическое давление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02235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                                        -   </a:t>
                      </a:r>
                      <a:r>
                        <a:rPr lang="ru-RU" sz="2000" b="1" i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сообщающие сосуды,  гидравлический пресс.</a:t>
                      </a:r>
                      <a:endParaRPr lang="ru-RU" sz="12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02235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*  визуализация по теме № 11.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Создание проблемной ситуации: 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Имеет ли воздух вес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? Как его измерить?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Эвристическая беседа по материалу темы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 12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 с демонстрациями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</a:rPr>
                        <a:t>Повторение темы по ОК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cap="all">
                          <a:latin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§§</a:t>
                      </a:r>
                      <a:r>
                        <a:rPr lang="ru-RU" sz="16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40-44,т 12.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365125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Опыт Торричелли. Атмосферное давление</a:t>
            </a:r>
            <a:r>
              <a:rPr lang="ru-RU" sz="2800" dirty="0" smtClean="0">
                <a:solidFill>
                  <a:srgbClr val="0033CC"/>
                </a:solidFill>
                <a:latin typeface="Times New Roman"/>
                <a:ea typeface="Times New Roman"/>
              </a:rPr>
              <a:t>.</a:t>
            </a:r>
          </a:p>
          <a:p>
            <a:pPr lvl="0" algn="r">
              <a:spcAft>
                <a:spcPts val="0"/>
              </a:spcAft>
              <a:tabLst>
                <a:tab pos="365125" algn="l"/>
              </a:tabLst>
            </a:pPr>
            <a:r>
              <a:rPr lang="ru-RU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Барометры. Перевод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/>
                <a:ea typeface="Times New Roman"/>
              </a:rPr>
              <a:t>мм.рт</a:t>
            </a:r>
            <a:r>
              <a:rPr lang="ru-RU" sz="2800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. Ст. в Паскали.</a:t>
            </a:r>
            <a:endParaRPr lang="ru-RU" sz="2800" b="1" dirty="0">
              <a:solidFill>
                <a:srgbClr val="0033CC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2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88640"/>
          <a:ext cx="9144000" cy="6583680"/>
        </p:xfrm>
        <a:graphic>
          <a:graphicData uri="http://schemas.openxmlformats.org/drawingml/2006/table">
            <a:tbl>
              <a:tblPr/>
              <a:tblGrid>
                <a:gridCol w="495474"/>
                <a:gridCol w="7891397"/>
                <a:gridCol w="757129"/>
              </a:tblGrid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раздел (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)     «Давление в жидкости и газе</a:t>
                      </a: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             </a:t>
                      </a:r>
                      <a:r>
                        <a:rPr lang="ru-RU" sz="20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Урок - 5 (</a:t>
                      </a:r>
                      <a:r>
                        <a:rPr lang="ru-RU" sz="14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13(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1800" b="1" baseline="-25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ru-RU" sz="14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i="1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) № 18-2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ТЕМА: </a:t>
                      </a: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Архимедова сила.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44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ЦЕЛИ: 1.Создать условия для  закрепления знаний по теме №12.</a:t>
                      </a:r>
                      <a:r>
                        <a:rPr lang="ru-RU" sz="2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Создать условия для 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восприятия понятий "</a:t>
                      </a:r>
                      <a:r>
                        <a:rPr lang="ru-RU" sz="2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выталкивающая сила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", </a:t>
                      </a:r>
                      <a:r>
                        <a:rPr lang="ru-RU" sz="2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ее причины и примеры проявления.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            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Задачи:</a:t>
                      </a:r>
                      <a:r>
                        <a:rPr lang="ru-RU" sz="2000" b="1" cap="all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способствовать 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изучению материала темы №12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 и 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                                                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 восприятию материала темы №13.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u="sng" cap="all">
                          <a:latin typeface="Times New Roman"/>
                          <a:ea typeface="Times New Roman"/>
                        </a:rPr>
                        <a:t>ТИп УРОКА</a:t>
                      </a:r>
                      <a:r>
                        <a:rPr lang="ru-RU" sz="2000" cap="all">
                          <a:latin typeface="Times New Roman"/>
                          <a:ea typeface="Times New Roman"/>
                        </a:rPr>
                        <a:t>:    </a:t>
                      </a:r>
                      <a:r>
                        <a:rPr lang="ru-RU" sz="2000" i="1">
                          <a:latin typeface="Times New Roman"/>
                          <a:ea typeface="Times New Roman"/>
                        </a:rPr>
                        <a:t> комбинированный.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29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u="sng" cap="all">
                          <a:latin typeface="Times New Roman"/>
                          <a:ea typeface="Times New Roman"/>
                        </a:rPr>
                        <a:t>ВИД УРО КА: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44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 ДЕМОНСТРАЦИИ:1. Действие на тело архимедовой силы в жидкости и газе.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                          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2.Равенство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архимедовой силы весу вытесненной жидкости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2000" cap="all" dirty="0" smtClean="0">
                          <a:latin typeface="Times New Roman"/>
                          <a:ea typeface="Times New Roman"/>
                        </a:rPr>
                        <a:t>                                     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ХОД УРОКА: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Процесс усвоения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5125" algn="l"/>
                        </a:tabLst>
                      </a:pPr>
                      <a:r>
                        <a:rPr lang="ru-RU" sz="1800" b="1" i="1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         -   </a:t>
                      </a: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атмосферное давление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02235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                                        </a:t>
                      </a:r>
                      <a:r>
                        <a:rPr lang="ru-RU" sz="2800" b="1" i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-   опыт Торричелли.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02235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*  визуализация по теме № 12.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Создание проблемной ситуации: </a:t>
                      </a:r>
                      <a:r>
                        <a:rPr lang="ru-RU" sz="2000" b="1" i="1">
                          <a:latin typeface="Times New Roman"/>
                          <a:ea typeface="Times New Roman"/>
                        </a:rPr>
                        <a:t>Почему тело стало легче?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</a:rPr>
                        <a:t>Эвристическая беседа по материалу темы</a:t>
                      </a:r>
                      <a:r>
                        <a:rPr lang="ru-RU" sz="1800" b="1" i="1">
                          <a:latin typeface="Times New Roman"/>
                          <a:ea typeface="Times New Roman"/>
                        </a:rPr>
                        <a:t> 13</a:t>
                      </a:r>
                      <a:r>
                        <a:rPr lang="ru-RU" sz="1800" i="1">
                          <a:latin typeface="Times New Roman"/>
                          <a:ea typeface="Times New Roman"/>
                        </a:rPr>
                        <a:t> с демонстрациями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</a:rPr>
                        <a:t>Повторение темы по ОК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>
                          <a:latin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§§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48,49,52, тема №13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t="8789" b="74365"/>
          <a:stretch>
            <a:fillRect/>
          </a:stretch>
        </p:blipFill>
        <p:spPr bwMode="auto">
          <a:xfrm>
            <a:off x="0" y="0"/>
            <a:ext cx="91440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/>
          <a:srcRect t="43213" r="80664" b="16504"/>
          <a:stretch>
            <a:fillRect/>
          </a:stretch>
        </p:blipFill>
        <p:spPr bwMode="auto">
          <a:xfrm>
            <a:off x="6786578" y="1142984"/>
            <a:ext cx="235742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rot="16200000" flipV="1">
            <a:off x="7604462" y="3971582"/>
            <a:ext cx="93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V="1">
            <a:off x="7988948" y="3968438"/>
            <a:ext cx="93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7"/>
          <p:cNvGrpSpPr/>
          <p:nvPr/>
        </p:nvGrpSpPr>
        <p:grpSpPr>
          <a:xfrm>
            <a:off x="7888642" y="2146314"/>
            <a:ext cx="714412" cy="369332"/>
            <a:chOff x="3214678" y="2143117"/>
            <a:chExt cx="628680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3214678" y="2143117"/>
              <a:ext cx="628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ЦИЛ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 rot="5400000">
            <a:off x="7324418" y="2448884"/>
            <a:ext cx="756000" cy="1588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43834" y="135729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СОСУД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8409636" y="2448884"/>
            <a:ext cx="756000" cy="1588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1643050"/>
            <a:ext cx="7000892" cy="11430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Если в сосуд накачать воздух, количество ударов молекул увеличится, что приведёт к увеличению давления в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сосуде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0" y="2786058"/>
            <a:ext cx="7429520" cy="135732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По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закону Паскаля </a:t>
            </a: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давление передастся жидкостью во все направления, что приведёт к увеличению сил давления и на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цилиндр </a:t>
            </a: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он опустится,  сжав и увеличив давление воздуха в нем.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879168" y="3143248"/>
            <a:ext cx="71438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0" y="4500570"/>
            <a:ext cx="9144000" cy="85725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Если из сосуда откачать воздух, количество ударов молекул уменьшится, что приведёт к уменьшению давления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сосуде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0" y="5357826"/>
            <a:ext cx="9144000" cy="142873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По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закону Паскаля </a:t>
            </a: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уменьшение  давления передастся жидкостью во все направления, что приведёт к уменьшению сил давления на поршень  и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цилиндр</a:t>
            </a: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под действием сил давления воздуха в цилиндре он приподнимется. 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3.00856E-8 L 0.00312 -0.06318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14296E-6 L 0.00087 0.06269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3" grpId="1" animBg="1"/>
      <p:bldP spid="23" grpId="2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 t="8789" r="6250" b="78760"/>
          <a:stretch>
            <a:fillRect/>
          </a:stretch>
        </p:blipFill>
        <p:spPr bwMode="auto">
          <a:xfrm>
            <a:off x="0" y="-24"/>
            <a:ext cx="9144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857752" y="785794"/>
            <a:ext cx="3786214" cy="3286148"/>
            <a:chOff x="5760" y="4608"/>
            <a:chExt cx="2304" cy="1872"/>
          </a:xfrm>
        </p:grpSpPr>
        <p:grpSp>
          <p:nvGrpSpPr>
            <p:cNvPr id="3" name="Group 57"/>
            <p:cNvGrpSpPr>
              <a:grpSpLocks/>
            </p:cNvGrpSpPr>
            <p:nvPr/>
          </p:nvGrpSpPr>
          <p:grpSpPr bwMode="auto">
            <a:xfrm>
              <a:off x="5760" y="4608"/>
              <a:ext cx="2304" cy="1872"/>
              <a:chOff x="5760" y="5328"/>
              <a:chExt cx="2304" cy="1872"/>
            </a:xfrm>
          </p:grpSpPr>
          <p:grpSp>
            <p:nvGrpSpPr>
              <p:cNvPr id="4" name="Group 64"/>
              <p:cNvGrpSpPr>
                <a:grpSpLocks/>
              </p:cNvGrpSpPr>
              <p:nvPr/>
            </p:nvGrpSpPr>
            <p:grpSpPr bwMode="auto">
              <a:xfrm>
                <a:off x="6192" y="5760"/>
                <a:ext cx="1872" cy="1440"/>
                <a:chOff x="6192" y="5760"/>
                <a:chExt cx="1872" cy="1440"/>
              </a:xfrm>
            </p:grpSpPr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auto">
                <a:xfrm>
                  <a:off x="6192" y="5760"/>
                  <a:ext cx="0" cy="115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" name="Line 76"/>
                <p:cNvSpPr>
                  <a:spLocks noChangeShapeType="1"/>
                </p:cNvSpPr>
                <p:nvPr/>
              </p:nvSpPr>
              <p:spPr bwMode="auto">
                <a:xfrm>
                  <a:off x="8064" y="5760"/>
                  <a:ext cx="0" cy="115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" name="Line 75"/>
                <p:cNvSpPr>
                  <a:spLocks noChangeShapeType="1"/>
                </p:cNvSpPr>
                <p:nvPr/>
              </p:nvSpPr>
              <p:spPr bwMode="auto">
                <a:xfrm>
                  <a:off x="6480" y="6912"/>
                  <a:ext cx="158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" name="Line 74"/>
                <p:cNvSpPr>
                  <a:spLocks noChangeShapeType="1"/>
                </p:cNvSpPr>
                <p:nvPr/>
              </p:nvSpPr>
              <p:spPr bwMode="auto">
                <a:xfrm>
                  <a:off x="6624" y="5760"/>
                  <a:ext cx="0" cy="86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" name="Line 73"/>
                <p:cNvSpPr>
                  <a:spLocks noChangeShapeType="1"/>
                </p:cNvSpPr>
                <p:nvPr/>
              </p:nvSpPr>
              <p:spPr bwMode="auto">
                <a:xfrm>
                  <a:off x="7056" y="5760"/>
                  <a:ext cx="0" cy="86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Line 72"/>
                <p:cNvSpPr>
                  <a:spLocks noChangeShapeType="1"/>
                </p:cNvSpPr>
                <p:nvPr/>
              </p:nvSpPr>
              <p:spPr bwMode="auto">
                <a:xfrm>
                  <a:off x="6624" y="6624"/>
                  <a:ext cx="43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" name="Rectangle 71"/>
                <p:cNvSpPr>
                  <a:spLocks noChangeArrowheads="1"/>
                </p:cNvSpPr>
                <p:nvPr/>
              </p:nvSpPr>
              <p:spPr bwMode="auto">
                <a:xfrm>
                  <a:off x="6192" y="6048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" name="Rectangle 70"/>
                <p:cNvSpPr>
                  <a:spLocks noChangeArrowheads="1"/>
                </p:cNvSpPr>
                <p:nvPr/>
              </p:nvSpPr>
              <p:spPr bwMode="auto">
                <a:xfrm>
                  <a:off x="7056" y="6048"/>
                  <a:ext cx="1008" cy="144"/>
                </a:xfrm>
                <a:prstGeom prst="rect">
                  <a:avLst/>
                </a:prstGeom>
                <a:solidFill>
                  <a:srgbClr val="7030A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6336" y="6768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" name="Line 68"/>
                <p:cNvSpPr>
                  <a:spLocks noChangeShapeType="1"/>
                </p:cNvSpPr>
                <p:nvPr/>
              </p:nvSpPr>
              <p:spPr bwMode="auto">
                <a:xfrm>
                  <a:off x="6768" y="6624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6768" y="676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" name="Line 66"/>
                <p:cNvSpPr>
                  <a:spLocks noChangeShapeType="1"/>
                </p:cNvSpPr>
                <p:nvPr/>
              </p:nvSpPr>
              <p:spPr bwMode="auto">
                <a:xfrm>
                  <a:off x="6336" y="6912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Line 65"/>
                <p:cNvSpPr>
                  <a:spLocks noChangeShapeType="1"/>
                </p:cNvSpPr>
                <p:nvPr/>
              </p:nvSpPr>
              <p:spPr bwMode="auto">
                <a:xfrm>
                  <a:off x="6480" y="6912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7" name="Line 63"/>
              <p:cNvSpPr>
                <a:spLocks noChangeShapeType="1"/>
              </p:cNvSpPr>
              <p:nvPr/>
            </p:nvSpPr>
            <p:spPr bwMode="auto">
              <a:xfrm>
                <a:off x="6414" y="6186"/>
                <a:ext cx="0" cy="28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Line 62"/>
              <p:cNvSpPr>
                <a:spLocks noChangeShapeType="1"/>
              </p:cNvSpPr>
              <p:nvPr/>
            </p:nvSpPr>
            <p:spPr bwMode="auto">
              <a:xfrm>
                <a:off x="7488" y="6192"/>
                <a:ext cx="0" cy="576"/>
              </a:xfrm>
              <a:prstGeom prst="line">
                <a:avLst/>
              </a:prstGeom>
              <a:noFill/>
              <a:ln w="57150">
                <a:solidFill>
                  <a:srgbClr val="220FB1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Rectangle 61"/>
              <p:cNvSpPr>
                <a:spLocks noChangeArrowheads="1"/>
              </p:cNvSpPr>
              <p:nvPr/>
            </p:nvSpPr>
            <p:spPr bwMode="auto">
              <a:xfrm>
                <a:off x="7056" y="5616"/>
                <a:ext cx="1008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Rectangle 60"/>
              <p:cNvSpPr>
                <a:spLocks noChangeArrowheads="1"/>
              </p:cNvSpPr>
              <p:nvPr/>
            </p:nvSpPr>
            <p:spPr bwMode="auto">
              <a:xfrm>
                <a:off x="7488" y="5760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Line 59"/>
              <p:cNvSpPr>
                <a:spLocks noChangeShapeType="1"/>
              </p:cNvSpPr>
              <p:nvPr/>
            </p:nvSpPr>
            <p:spPr bwMode="auto">
              <a:xfrm flipH="1" flipV="1">
                <a:off x="5760" y="5328"/>
                <a:ext cx="864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Line 58"/>
              <p:cNvSpPr>
                <a:spLocks noChangeShapeType="1"/>
              </p:cNvSpPr>
              <p:nvPr/>
            </p:nvSpPr>
            <p:spPr bwMode="auto">
              <a:xfrm>
                <a:off x="6336" y="5616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" name="Line 56"/>
            <p:cNvSpPr>
              <a:spLocks noChangeShapeType="1"/>
            </p:cNvSpPr>
            <p:nvPr/>
          </p:nvSpPr>
          <p:spPr bwMode="auto">
            <a:xfrm>
              <a:off x="6192" y="6192"/>
              <a:ext cx="1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Группа 25"/>
          <p:cNvGrpSpPr/>
          <p:nvPr/>
        </p:nvGrpSpPr>
        <p:grpSpPr>
          <a:xfrm>
            <a:off x="5874861" y="2857496"/>
            <a:ext cx="554527" cy="416404"/>
            <a:chOff x="4429124" y="1142984"/>
            <a:chExt cx="659155" cy="461665"/>
          </a:xfrm>
        </p:grpSpPr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4429124" y="1142984"/>
              <a:ext cx="6591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4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4572000" y="1214422"/>
              <a:ext cx="28575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8"/>
          <p:cNvGrpSpPr/>
          <p:nvPr/>
        </p:nvGrpSpPr>
        <p:grpSpPr>
          <a:xfrm>
            <a:off x="7590686" y="2987102"/>
            <a:ext cx="624652" cy="527444"/>
            <a:chOff x="4429124" y="1142984"/>
            <a:chExt cx="742511" cy="584775"/>
          </a:xfrm>
        </p:grpSpPr>
        <p:sp>
          <p:nvSpPr>
            <p:cNvPr id="30" name="TextBox 10"/>
            <p:cNvSpPr txBox="1">
              <a:spLocks noChangeArrowheads="1"/>
            </p:cNvSpPr>
            <p:nvPr/>
          </p:nvSpPr>
          <p:spPr bwMode="auto">
            <a:xfrm>
              <a:off x="4429124" y="1142984"/>
              <a:ext cx="74251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4699596" y="1203789"/>
              <a:ext cx="285752" cy="1588"/>
            </a:xfrm>
            <a:prstGeom prst="straightConnector1">
              <a:avLst/>
            </a:prstGeom>
            <a:ln w="19050">
              <a:solidFill>
                <a:srgbClr val="220FB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8362750" y="1435230"/>
            <a:ext cx="781282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6257030" y="1571612"/>
            <a:ext cx="600986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0" y="1142984"/>
            <a:ext cx="2285984" cy="18876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=180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=18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endParaRPr lang="ru-RU" sz="3600" baseline="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10"/>
          <p:cNvSpPr txBox="1">
            <a:spLocks noChangeArrowheads="1"/>
          </p:cNvSpPr>
          <p:nvPr/>
        </p:nvSpPr>
        <p:spPr bwMode="auto">
          <a:xfrm>
            <a:off x="2739492" y="1928802"/>
            <a:ext cx="903813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15"/>
          <p:cNvSpPr txBox="1">
            <a:spLocks noChangeArrowheads="1"/>
          </p:cNvSpPr>
          <p:nvPr/>
        </p:nvSpPr>
        <p:spPr bwMode="auto">
          <a:xfrm>
            <a:off x="2839852" y="2772787"/>
            <a:ext cx="656190" cy="58477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 bwMode="auto">
          <a:xfrm rot="120000" flipV="1">
            <a:off x="2739493" y="2629102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0"/>
          <p:cNvSpPr txBox="1">
            <a:spLocks noChangeArrowheads="1"/>
          </p:cNvSpPr>
          <p:nvPr/>
        </p:nvSpPr>
        <p:spPr bwMode="auto">
          <a:xfrm>
            <a:off x="4012936" y="1928802"/>
            <a:ext cx="98769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15"/>
          <p:cNvSpPr txBox="1">
            <a:spLocks noChangeArrowheads="1"/>
          </p:cNvSpPr>
          <p:nvPr/>
        </p:nvSpPr>
        <p:spPr bwMode="auto">
          <a:xfrm>
            <a:off x="4065997" y="2730386"/>
            <a:ext cx="65619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 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 bwMode="auto">
          <a:xfrm rot="120000" flipV="1">
            <a:off x="4012936" y="2629102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5"/>
          <p:cNvGrpSpPr/>
          <p:nvPr/>
        </p:nvGrpSpPr>
        <p:grpSpPr>
          <a:xfrm>
            <a:off x="1428728" y="3659356"/>
            <a:ext cx="2158359" cy="1173590"/>
            <a:chOff x="4090311" y="4072218"/>
            <a:chExt cx="2158359" cy="1173590"/>
          </a:xfrm>
        </p:grpSpPr>
        <p:sp>
          <p:nvSpPr>
            <p:cNvPr id="58" name="TextBox 15"/>
            <p:cNvSpPr txBox="1">
              <a:spLocks noChangeArrowheads="1"/>
            </p:cNvSpPr>
            <p:nvPr/>
          </p:nvSpPr>
          <p:spPr bwMode="auto">
            <a:xfrm>
              <a:off x="4090311" y="4400095"/>
              <a:ext cx="656190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4710095" y="4397600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61" name="TextBox 10"/>
            <p:cNvSpPr txBox="1">
              <a:spLocks noChangeArrowheads="1"/>
            </p:cNvSpPr>
            <p:nvPr/>
          </p:nvSpPr>
          <p:spPr bwMode="auto">
            <a:xfrm>
              <a:off x="5304757" y="4599477"/>
              <a:ext cx="594662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15"/>
            <p:cNvSpPr txBox="1">
              <a:spLocks noChangeArrowheads="1"/>
            </p:cNvSpPr>
            <p:nvPr/>
          </p:nvSpPr>
          <p:spPr bwMode="auto">
            <a:xfrm>
              <a:off x="5064127" y="4072218"/>
              <a:ext cx="1184543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  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 bwMode="auto">
            <a:xfrm rot="120000" flipV="1">
              <a:off x="5197720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Прямоугольник 63"/>
          <p:cNvSpPr/>
          <p:nvPr/>
        </p:nvSpPr>
        <p:spPr>
          <a:xfrm>
            <a:off x="2285984" y="1214422"/>
            <a:ext cx="3298916" cy="64633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pPr lvl="0"/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3600" b="1" baseline="-30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3600" b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Паскаля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0" y="6137258"/>
            <a:ext cx="9144000" cy="72074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меньший поршень действует на масло с силой …Н.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627264" y="2309304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00"/>
              </a:solidFill>
            </a:endParaRPr>
          </a:p>
        </p:txBody>
      </p:sp>
      <p:grpSp>
        <p:nvGrpSpPr>
          <p:cNvPr id="2048" name="Группа 25"/>
          <p:cNvGrpSpPr/>
          <p:nvPr/>
        </p:nvGrpSpPr>
        <p:grpSpPr>
          <a:xfrm>
            <a:off x="4000496" y="3714752"/>
            <a:ext cx="2158359" cy="1173590"/>
            <a:chOff x="4090311" y="4072218"/>
            <a:chExt cx="2158359" cy="1173590"/>
          </a:xfrm>
        </p:grpSpPr>
        <p:sp>
          <p:nvSpPr>
            <p:cNvPr id="76" name="TextBox 15"/>
            <p:cNvSpPr txBox="1">
              <a:spLocks noChangeArrowheads="1"/>
            </p:cNvSpPr>
            <p:nvPr/>
          </p:nvSpPr>
          <p:spPr bwMode="auto">
            <a:xfrm>
              <a:off x="4090311" y="4400095"/>
              <a:ext cx="656190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4710095" y="4397600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78" name="TextBox 10"/>
            <p:cNvSpPr txBox="1">
              <a:spLocks noChangeArrowheads="1"/>
            </p:cNvSpPr>
            <p:nvPr/>
          </p:nvSpPr>
          <p:spPr bwMode="auto">
            <a:xfrm>
              <a:off x="5304757" y="4599477"/>
              <a:ext cx="594662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Box 15"/>
            <p:cNvSpPr txBox="1">
              <a:spLocks noChangeArrowheads="1"/>
            </p:cNvSpPr>
            <p:nvPr/>
          </p:nvSpPr>
          <p:spPr bwMode="auto">
            <a:xfrm>
              <a:off x="5064127" y="4072218"/>
              <a:ext cx="1184543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0" name="Прямая соединительная линия 79"/>
            <p:cNvCxnSpPr/>
            <p:nvPr/>
          </p:nvCxnSpPr>
          <p:spPr bwMode="auto">
            <a:xfrm rot="120000" flipV="1">
              <a:off x="5197720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3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3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3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3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3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3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3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3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3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3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3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3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9" grpId="0" build="p" animBg="1"/>
      <p:bldP spid="50" grpId="0" animBg="1"/>
      <p:bldP spid="51" grpId="0" animBg="1"/>
      <p:bldP spid="53" grpId="0" animBg="1"/>
      <p:bldP spid="54" grpId="0" animBg="1"/>
      <p:bldP spid="64" grpId="0" animBg="1"/>
      <p:bldP spid="65" grpId="0" animBg="1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/>
          <a:srcRect t="8056" r="37305" b="57520"/>
          <a:stretch>
            <a:fillRect/>
          </a:stretch>
        </p:blipFill>
        <p:spPr bwMode="auto">
          <a:xfrm>
            <a:off x="0" y="0"/>
            <a:ext cx="914400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6000760" y="1714488"/>
            <a:ext cx="2643206" cy="2786082"/>
            <a:chOff x="5760" y="4608"/>
            <a:chExt cx="2304" cy="1872"/>
          </a:xfrm>
        </p:grpSpPr>
        <p:grpSp>
          <p:nvGrpSpPr>
            <p:cNvPr id="3" name="Group 57"/>
            <p:cNvGrpSpPr>
              <a:grpSpLocks/>
            </p:cNvGrpSpPr>
            <p:nvPr/>
          </p:nvGrpSpPr>
          <p:grpSpPr bwMode="auto">
            <a:xfrm>
              <a:off x="5760" y="4608"/>
              <a:ext cx="2304" cy="1872"/>
              <a:chOff x="5760" y="5328"/>
              <a:chExt cx="2304" cy="1872"/>
            </a:xfrm>
          </p:grpSpPr>
          <p:grpSp>
            <p:nvGrpSpPr>
              <p:cNvPr id="4" name="Group 64"/>
              <p:cNvGrpSpPr>
                <a:grpSpLocks/>
              </p:cNvGrpSpPr>
              <p:nvPr/>
            </p:nvGrpSpPr>
            <p:grpSpPr bwMode="auto">
              <a:xfrm>
                <a:off x="6192" y="5760"/>
                <a:ext cx="1872" cy="1440"/>
                <a:chOff x="6192" y="5760"/>
                <a:chExt cx="1872" cy="1440"/>
              </a:xfrm>
            </p:grpSpPr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auto">
                <a:xfrm>
                  <a:off x="6192" y="5760"/>
                  <a:ext cx="0" cy="115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" name="Line 76"/>
                <p:cNvSpPr>
                  <a:spLocks noChangeShapeType="1"/>
                </p:cNvSpPr>
                <p:nvPr/>
              </p:nvSpPr>
              <p:spPr bwMode="auto">
                <a:xfrm>
                  <a:off x="8064" y="5760"/>
                  <a:ext cx="0" cy="115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" name="Line 75"/>
                <p:cNvSpPr>
                  <a:spLocks noChangeShapeType="1"/>
                </p:cNvSpPr>
                <p:nvPr/>
              </p:nvSpPr>
              <p:spPr bwMode="auto">
                <a:xfrm>
                  <a:off x="6480" y="6912"/>
                  <a:ext cx="158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" name="Line 74"/>
                <p:cNvSpPr>
                  <a:spLocks noChangeShapeType="1"/>
                </p:cNvSpPr>
                <p:nvPr/>
              </p:nvSpPr>
              <p:spPr bwMode="auto">
                <a:xfrm>
                  <a:off x="6624" y="5760"/>
                  <a:ext cx="0" cy="86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" name="Line 73"/>
                <p:cNvSpPr>
                  <a:spLocks noChangeShapeType="1"/>
                </p:cNvSpPr>
                <p:nvPr/>
              </p:nvSpPr>
              <p:spPr bwMode="auto">
                <a:xfrm>
                  <a:off x="7056" y="5760"/>
                  <a:ext cx="0" cy="86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Line 72"/>
                <p:cNvSpPr>
                  <a:spLocks noChangeShapeType="1"/>
                </p:cNvSpPr>
                <p:nvPr/>
              </p:nvSpPr>
              <p:spPr bwMode="auto">
                <a:xfrm>
                  <a:off x="6624" y="6624"/>
                  <a:ext cx="43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" name="Rectangle 71"/>
                <p:cNvSpPr>
                  <a:spLocks noChangeArrowheads="1"/>
                </p:cNvSpPr>
                <p:nvPr/>
              </p:nvSpPr>
              <p:spPr bwMode="auto">
                <a:xfrm>
                  <a:off x="6192" y="6048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" name="Rectangle 70"/>
                <p:cNvSpPr>
                  <a:spLocks noChangeArrowheads="1"/>
                </p:cNvSpPr>
                <p:nvPr/>
              </p:nvSpPr>
              <p:spPr bwMode="auto">
                <a:xfrm>
                  <a:off x="7056" y="6048"/>
                  <a:ext cx="1008" cy="144"/>
                </a:xfrm>
                <a:prstGeom prst="rect">
                  <a:avLst/>
                </a:prstGeom>
                <a:solidFill>
                  <a:srgbClr val="7030A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6336" y="6768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" name="Line 68"/>
                <p:cNvSpPr>
                  <a:spLocks noChangeShapeType="1"/>
                </p:cNvSpPr>
                <p:nvPr/>
              </p:nvSpPr>
              <p:spPr bwMode="auto">
                <a:xfrm>
                  <a:off x="6768" y="6624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6768" y="676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" name="Line 66"/>
                <p:cNvSpPr>
                  <a:spLocks noChangeShapeType="1"/>
                </p:cNvSpPr>
                <p:nvPr/>
              </p:nvSpPr>
              <p:spPr bwMode="auto">
                <a:xfrm>
                  <a:off x="6336" y="6912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Line 65"/>
                <p:cNvSpPr>
                  <a:spLocks noChangeShapeType="1"/>
                </p:cNvSpPr>
                <p:nvPr/>
              </p:nvSpPr>
              <p:spPr bwMode="auto">
                <a:xfrm>
                  <a:off x="6480" y="6912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7" name="Line 63"/>
              <p:cNvSpPr>
                <a:spLocks noChangeShapeType="1"/>
              </p:cNvSpPr>
              <p:nvPr/>
            </p:nvSpPr>
            <p:spPr bwMode="auto">
              <a:xfrm>
                <a:off x="6414" y="6186"/>
                <a:ext cx="0" cy="28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Line 62"/>
              <p:cNvSpPr>
                <a:spLocks noChangeShapeType="1"/>
              </p:cNvSpPr>
              <p:nvPr/>
            </p:nvSpPr>
            <p:spPr bwMode="auto">
              <a:xfrm>
                <a:off x="7488" y="6192"/>
                <a:ext cx="0" cy="576"/>
              </a:xfrm>
              <a:prstGeom prst="line">
                <a:avLst/>
              </a:prstGeom>
              <a:noFill/>
              <a:ln w="57150">
                <a:solidFill>
                  <a:srgbClr val="220FB1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Rectangle 61"/>
              <p:cNvSpPr>
                <a:spLocks noChangeArrowheads="1"/>
              </p:cNvSpPr>
              <p:nvPr/>
            </p:nvSpPr>
            <p:spPr bwMode="auto">
              <a:xfrm>
                <a:off x="7056" y="5616"/>
                <a:ext cx="1008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Rectangle 60"/>
              <p:cNvSpPr>
                <a:spLocks noChangeArrowheads="1"/>
              </p:cNvSpPr>
              <p:nvPr/>
            </p:nvSpPr>
            <p:spPr bwMode="auto">
              <a:xfrm>
                <a:off x="7488" y="5760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Line 59"/>
              <p:cNvSpPr>
                <a:spLocks noChangeShapeType="1"/>
              </p:cNvSpPr>
              <p:nvPr/>
            </p:nvSpPr>
            <p:spPr bwMode="auto">
              <a:xfrm flipH="1" flipV="1">
                <a:off x="5760" y="5328"/>
                <a:ext cx="864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Line 58"/>
              <p:cNvSpPr>
                <a:spLocks noChangeShapeType="1"/>
              </p:cNvSpPr>
              <p:nvPr/>
            </p:nvSpPr>
            <p:spPr bwMode="auto">
              <a:xfrm>
                <a:off x="6336" y="5616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" name="Line 56"/>
            <p:cNvSpPr>
              <a:spLocks noChangeShapeType="1"/>
            </p:cNvSpPr>
            <p:nvPr/>
          </p:nvSpPr>
          <p:spPr bwMode="auto">
            <a:xfrm>
              <a:off x="6192" y="6192"/>
              <a:ext cx="1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Группа 25"/>
          <p:cNvGrpSpPr/>
          <p:nvPr/>
        </p:nvGrpSpPr>
        <p:grpSpPr>
          <a:xfrm>
            <a:off x="6399454" y="3429000"/>
            <a:ext cx="582211" cy="461665"/>
            <a:chOff x="4429124" y="1142984"/>
            <a:chExt cx="991332" cy="603716"/>
          </a:xfrm>
        </p:grpSpPr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4429124" y="1142984"/>
              <a:ext cx="991332" cy="603716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4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4572000" y="1214422"/>
              <a:ext cx="28575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8"/>
          <p:cNvGrpSpPr/>
          <p:nvPr/>
        </p:nvGrpSpPr>
        <p:grpSpPr>
          <a:xfrm>
            <a:off x="8274466" y="3429000"/>
            <a:ext cx="583814" cy="523220"/>
            <a:chOff x="4429126" y="1142984"/>
            <a:chExt cx="994062" cy="684211"/>
          </a:xfrm>
        </p:grpSpPr>
        <p:sp>
          <p:nvSpPr>
            <p:cNvPr id="30" name="TextBox 10"/>
            <p:cNvSpPr txBox="1">
              <a:spLocks noChangeArrowheads="1"/>
            </p:cNvSpPr>
            <p:nvPr/>
          </p:nvSpPr>
          <p:spPr bwMode="auto">
            <a:xfrm>
              <a:off x="4429126" y="1142984"/>
              <a:ext cx="994062" cy="68421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sz="28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4699596" y="1203789"/>
              <a:ext cx="285752" cy="1588"/>
            </a:xfrm>
            <a:prstGeom prst="straightConnector1">
              <a:avLst/>
            </a:prstGeom>
            <a:ln w="19050">
              <a:solidFill>
                <a:srgbClr val="220FB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8358214" y="2363924"/>
            <a:ext cx="785817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6715140" y="2428868"/>
            <a:ext cx="642942" cy="40011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2071678"/>
            <a:ext cx="2285984" cy="27853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=200Н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h=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2000741" y="2571744"/>
            <a:ext cx="713871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2101101" y="3255309"/>
            <a:ext cx="656190" cy="58477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 bwMode="auto">
          <a:xfrm rot="120000" flipV="1">
            <a:off x="2000742" y="3272044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0"/>
          <p:cNvSpPr txBox="1">
            <a:spLocks noChangeArrowheads="1"/>
          </p:cNvSpPr>
          <p:nvPr/>
        </p:nvSpPr>
        <p:spPr bwMode="auto">
          <a:xfrm>
            <a:off x="3274185" y="2571744"/>
            <a:ext cx="79774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3327246" y="3196866"/>
            <a:ext cx="65619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 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 bwMode="auto">
          <a:xfrm rot="120000" flipV="1">
            <a:off x="3274185" y="3272044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285984" y="1785926"/>
            <a:ext cx="3298916" cy="64633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pPr lvl="0"/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3600" b="1" baseline="-30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3600" b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Паскаля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5"/>
          <p:cNvGrpSpPr/>
          <p:nvPr/>
        </p:nvGrpSpPr>
        <p:grpSpPr>
          <a:xfrm>
            <a:off x="4143372" y="2428868"/>
            <a:ext cx="2166540" cy="1100492"/>
            <a:chOff x="4018873" y="4080990"/>
            <a:chExt cx="2166540" cy="1100492"/>
          </a:xfrm>
        </p:grpSpPr>
        <p:sp>
          <p:nvSpPr>
            <p:cNvPr id="43" name="TextBox 10"/>
            <p:cNvSpPr txBox="1">
              <a:spLocks noChangeArrowheads="1"/>
            </p:cNvSpPr>
            <p:nvPr/>
          </p:nvSpPr>
          <p:spPr bwMode="auto">
            <a:xfrm>
              <a:off x="4018873" y="4341928"/>
              <a:ext cx="678782" cy="584775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 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626217" y="4397600"/>
              <a:ext cx="3898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47" name="TextBox 10"/>
            <p:cNvSpPr txBox="1">
              <a:spLocks noChangeArrowheads="1"/>
            </p:cNvSpPr>
            <p:nvPr/>
          </p:nvSpPr>
          <p:spPr bwMode="auto">
            <a:xfrm>
              <a:off x="5054845" y="4080990"/>
              <a:ext cx="1130568" cy="584775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 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15"/>
            <p:cNvSpPr txBox="1">
              <a:spLocks noChangeArrowheads="1"/>
            </p:cNvSpPr>
            <p:nvPr/>
          </p:nvSpPr>
          <p:spPr bwMode="auto">
            <a:xfrm>
              <a:off x="5197721" y="4658262"/>
              <a:ext cx="656190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  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 bwMode="auto">
            <a:xfrm rot="120000" flipV="1">
              <a:off x="5055355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Прямоугольник 49"/>
          <p:cNvSpPr/>
          <p:nvPr/>
        </p:nvSpPr>
        <p:spPr>
          <a:xfrm>
            <a:off x="2857488" y="2928934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000100" y="4620292"/>
            <a:ext cx="7786710" cy="1077218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масла вышло из малого цилиндра, столько же пришло в большой 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М,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т.е.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71538" y="5711627"/>
            <a:ext cx="3357586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16см</a:t>
            </a: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643438" y="5715016"/>
            <a:ext cx="1428760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0" y="6351572"/>
            <a:ext cx="9144000" cy="50645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большой поршень поднял гру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 весом …Н, на высоту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4см.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25"/>
          <p:cNvGrpSpPr/>
          <p:nvPr/>
        </p:nvGrpSpPr>
        <p:grpSpPr>
          <a:xfrm>
            <a:off x="4264438" y="3743832"/>
            <a:ext cx="997194" cy="584775"/>
            <a:chOff x="4018873" y="4341928"/>
            <a:chExt cx="997194" cy="584775"/>
          </a:xfrm>
        </p:grpSpPr>
        <p:sp>
          <p:nvSpPr>
            <p:cNvPr id="56" name="TextBox 10"/>
            <p:cNvSpPr txBox="1">
              <a:spLocks noChangeArrowheads="1"/>
            </p:cNvSpPr>
            <p:nvPr/>
          </p:nvSpPr>
          <p:spPr bwMode="auto">
            <a:xfrm>
              <a:off x="4018873" y="4341928"/>
              <a:ext cx="678782" cy="584775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 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4626217" y="4397600"/>
              <a:ext cx="3898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2800" b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3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3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3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3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3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3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3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3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3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3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3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3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3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3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3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build="p" animBg="1"/>
      <p:bldP spid="35" grpId="0" animBg="1"/>
      <p:bldP spid="36" grpId="0" animBg="1"/>
      <p:bldP spid="38" grpId="0" animBg="1"/>
      <p:bldP spid="39" grpId="0" animBg="1"/>
      <p:bldP spid="41" grpId="0" animBg="1"/>
      <p:bldP spid="50" grpId="0"/>
      <p:bldP spid="51" grpId="0" animBg="1"/>
      <p:bldP spid="52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8056" r="5664" b="61914"/>
          <a:stretch>
            <a:fillRect/>
          </a:stretch>
        </p:blipFill>
        <p:spPr bwMode="auto">
          <a:xfrm>
            <a:off x="0" y="0"/>
            <a:ext cx="91440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25"/>
          <p:cNvGrpSpPr/>
          <p:nvPr/>
        </p:nvGrpSpPr>
        <p:grpSpPr>
          <a:xfrm>
            <a:off x="4357686" y="3286124"/>
            <a:ext cx="1594848" cy="1164660"/>
            <a:chOff x="4233187" y="4080990"/>
            <a:chExt cx="1594848" cy="1164660"/>
          </a:xfrm>
        </p:grpSpPr>
        <p:sp>
          <p:nvSpPr>
            <p:cNvPr id="4" name="TextBox 10"/>
            <p:cNvSpPr txBox="1">
              <a:spLocks noChangeArrowheads="1"/>
            </p:cNvSpPr>
            <p:nvPr/>
          </p:nvSpPr>
          <p:spPr bwMode="auto">
            <a:xfrm>
              <a:off x="4233187" y="4341928"/>
              <a:ext cx="428628" cy="584775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626217" y="4397600"/>
              <a:ext cx="3898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10"/>
            <p:cNvSpPr txBox="1">
              <a:spLocks noChangeArrowheads="1"/>
            </p:cNvSpPr>
            <p:nvPr/>
          </p:nvSpPr>
          <p:spPr bwMode="auto">
            <a:xfrm>
              <a:off x="5054845" y="4080990"/>
              <a:ext cx="535664" cy="584775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15"/>
            <p:cNvSpPr txBox="1">
              <a:spLocks noChangeArrowheads="1"/>
            </p:cNvSpPr>
            <p:nvPr/>
          </p:nvSpPr>
          <p:spPr bwMode="auto">
            <a:xfrm>
              <a:off x="5090443" y="4722430"/>
              <a:ext cx="392788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 bwMode="auto">
            <a:xfrm rot="120000" flipV="1">
              <a:off x="5055355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/>
          <a:srcRect l="9375" t="73243" r="11523" b="1577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/>
          <a:srcRect l="9375" t="8056" r="67774" b="38477"/>
          <a:stretch>
            <a:fillRect/>
          </a:stretch>
        </p:blipFill>
        <p:spPr bwMode="auto">
          <a:xfrm>
            <a:off x="7922744" y="1071546"/>
            <a:ext cx="122128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8"/>
          <p:cNvGrpSpPr/>
          <p:nvPr/>
        </p:nvGrpSpPr>
        <p:grpSpPr>
          <a:xfrm>
            <a:off x="5873926" y="2000240"/>
            <a:ext cx="2000264" cy="2786082"/>
            <a:chOff x="5143504" y="1857364"/>
            <a:chExt cx="2000264" cy="34290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025574" y="2500306"/>
              <a:ext cx="214314" cy="278608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данные 6"/>
            <p:cNvSpPr/>
            <p:nvPr/>
          </p:nvSpPr>
          <p:spPr>
            <a:xfrm>
              <a:off x="5143504" y="1857364"/>
              <a:ext cx="2000264" cy="642942"/>
            </a:xfrm>
            <a:prstGeom prst="flowChartInputOutp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072198" y="5000636"/>
              <a:ext cx="142876" cy="21431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6500826" y="3571876"/>
            <a:ext cx="714380" cy="257176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4286256"/>
            <a:ext cx="714380" cy="1857388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618888" y="1714488"/>
            <a:ext cx="428628" cy="57150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16868" y="3857628"/>
            <a:ext cx="714380" cy="2286016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3"/>
          <p:cNvGrpSpPr/>
          <p:nvPr/>
        </p:nvGrpSpPr>
        <p:grpSpPr>
          <a:xfrm>
            <a:off x="6977610" y="4516611"/>
            <a:ext cx="857224" cy="584775"/>
            <a:chOff x="2714613" y="4429130"/>
            <a:chExt cx="571500" cy="967202"/>
          </a:xfrm>
        </p:grpSpPr>
        <p:sp>
          <p:nvSpPr>
            <p:cNvPr id="15" name="TextBox 14"/>
            <p:cNvSpPr txBox="1"/>
            <p:nvPr/>
          </p:nvSpPr>
          <p:spPr>
            <a:xfrm>
              <a:off x="2714613" y="4429130"/>
              <a:ext cx="571500" cy="967202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2721880" y="455363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 rot="16200000" flipV="1">
            <a:off x="6224798" y="4641902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7"/>
          <p:cNvGrpSpPr/>
          <p:nvPr/>
        </p:nvGrpSpPr>
        <p:grpSpPr>
          <a:xfrm>
            <a:off x="6929454" y="2357430"/>
            <a:ext cx="1000132" cy="531966"/>
            <a:chOff x="3214676" y="2182655"/>
            <a:chExt cx="800105" cy="531966"/>
          </a:xfrm>
        </p:grpSpPr>
        <p:sp>
          <p:nvSpPr>
            <p:cNvPr id="19" name="TextBox 18"/>
            <p:cNvSpPr txBox="1"/>
            <p:nvPr/>
          </p:nvSpPr>
          <p:spPr>
            <a:xfrm>
              <a:off x="3214676" y="2191401"/>
              <a:ext cx="800105" cy="523220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 стрелкой 20"/>
          <p:cNvCxnSpPr/>
          <p:nvPr/>
        </p:nvCxnSpPr>
        <p:spPr>
          <a:xfrm rot="16200000" flipV="1">
            <a:off x="6216138" y="3362620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8596" y="1071546"/>
            <a:ext cx="3299179" cy="646331"/>
          </a:xfrm>
          <a:prstGeom prst="rect">
            <a:avLst/>
          </a:prstGeom>
          <a:solidFill>
            <a:srgbClr val="FFFF00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cap="all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cap="all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6868" y="3857628"/>
            <a:ext cx="71438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2см</a:t>
            </a:r>
            <a:r>
              <a:rPr lang="ru-RU" sz="20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785926"/>
            <a:ext cx="6143636" cy="523220"/>
          </a:xfrm>
          <a:prstGeom prst="rect">
            <a:avLst/>
          </a:prstGeom>
          <a:solidFill>
            <a:srgbClr val="FFFF0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=1000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0,000002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0" y="6137258"/>
            <a:ext cx="9144000" cy="72074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вес</a:t>
            </a:r>
            <a:r>
              <a:rPr kumimoji="0" lang="ru-RU" sz="2400" b="1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данного груза оказался </a:t>
            </a:r>
            <a:r>
              <a:rPr kumimoji="0" lang="ru-RU" sz="24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… Н</a:t>
            </a:r>
            <a:r>
              <a:rPr kumimoji="0" lang="ru-RU" sz="2400" b="1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масса его   </a:t>
            </a:r>
            <a:r>
              <a:rPr kumimoji="0" lang="ru-RU" sz="2400" b="1" i="0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… кг</a:t>
            </a:r>
            <a:r>
              <a:rPr kumimoji="0" lang="ru-RU" sz="2400" b="1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046 L 0.00105 0.1447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7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0924 L 0.00018 0.1114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  <p:bldP spid="13" grpId="0" animBg="1"/>
      <p:bldP spid="22" grpId="0" animBg="1"/>
      <p:bldP spid="24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9144000" cy="26161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365125" algn="l"/>
              </a:tabLst>
            </a:pPr>
            <a:r>
              <a:rPr lang="ru-RU" sz="3600" b="1" dirty="0" smtClean="0">
                <a:latin typeface="Times New Roman"/>
                <a:ea typeface="Times New Roman"/>
              </a:rPr>
              <a:t> </a:t>
            </a:r>
            <a:r>
              <a:rPr lang="ru-RU" sz="4800" b="1" dirty="0">
                <a:solidFill>
                  <a:srgbClr val="FF0000"/>
                </a:solidFill>
                <a:latin typeface="Times New Roman"/>
                <a:ea typeface="Times New Roman"/>
              </a:rPr>
              <a:t>-   гидростатическое </a:t>
            </a:r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давление</a:t>
            </a:r>
          </a:p>
          <a:p>
            <a:pPr lvl="0">
              <a:spcAft>
                <a:spcPts val="0"/>
              </a:spcAft>
              <a:tabLst>
                <a:tab pos="365125" algn="l"/>
              </a:tabLst>
            </a:pPr>
            <a:endParaRPr lang="ru-RU" sz="28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102235" algn="ctr"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Times New Roman"/>
              </a:rPr>
              <a:t>-   </a:t>
            </a:r>
            <a:r>
              <a:rPr lang="ru-RU" sz="4400" b="1" dirty="0">
                <a:solidFill>
                  <a:srgbClr val="0033CC"/>
                </a:solidFill>
                <a:latin typeface="Times New Roman"/>
                <a:ea typeface="Times New Roman"/>
              </a:rPr>
              <a:t>сообщающие сосуды,  гидравлический пресс.</a:t>
            </a:r>
            <a:endParaRPr lang="ru-RU" sz="2800" dirty="0">
              <a:solidFill>
                <a:srgbClr val="0033CC"/>
              </a:solidFill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594928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проверки  стр.18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2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6910</TotalTime>
  <Words>1497</Words>
  <Application>Microsoft Office PowerPoint</Application>
  <PresentationFormat>Экран (4:3)</PresentationFormat>
  <Paragraphs>292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Слайд 1</vt:lpstr>
      <vt:lpstr>Домашнее задание.</vt:lpstr>
      <vt:lpstr>Проверим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Домашнее задание.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Домашнее задание.</vt:lpstr>
      <vt:lpstr>Слайд 30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901</cp:revision>
  <dcterms:created xsi:type="dcterms:W3CDTF">2009-11-04T14:29:22Z</dcterms:created>
  <dcterms:modified xsi:type="dcterms:W3CDTF">2020-01-21T04:51:19Z</dcterms:modified>
</cp:coreProperties>
</file>