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48" r:id="rId2"/>
    <p:sldId id="331" r:id="rId3"/>
    <p:sldId id="563" r:id="rId4"/>
    <p:sldId id="447" r:id="rId5"/>
    <p:sldId id="533" r:id="rId6"/>
    <p:sldId id="462" r:id="rId7"/>
    <p:sldId id="562" r:id="rId8"/>
    <p:sldId id="487" r:id="rId9"/>
    <p:sldId id="488" r:id="rId10"/>
    <p:sldId id="464" r:id="rId11"/>
    <p:sldId id="409" r:id="rId12"/>
    <p:sldId id="490" r:id="rId13"/>
    <p:sldId id="526" r:id="rId14"/>
    <p:sldId id="527" r:id="rId15"/>
    <p:sldId id="528" r:id="rId16"/>
    <p:sldId id="529" r:id="rId17"/>
    <p:sldId id="393" r:id="rId18"/>
    <p:sldId id="534" r:id="rId19"/>
    <p:sldId id="496" r:id="rId20"/>
    <p:sldId id="530" r:id="rId21"/>
    <p:sldId id="535" r:id="rId22"/>
    <p:sldId id="497" r:id="rId23"/>
    <p:sldId id="561" r:id="rId24"/>
    <p:sldId id="405" r:id="rId25"/>
    <p:sldId id="501" r:id="rId26"/>
    <p:sldId id="536" r:id="rId27"/>
    <p:sldId id="539" r:id="rId28"/>
    <p:sldId id="564" r:id="rId29"/>
    <p:sldId id="540" r:id="rId30"/>
    <p:sldId id="502" r:id="rId31"/>
    <p:sldId id="428" r:id="rId32"/>
    <p:sldId id="544" r:id="rId33"/>
    <p:sldId id="545" r:id="rId34"/>
    <p:sldId id="543" r:id="rId35"/>
    <p:sldId id="548" r:id="rId36"/>
    <p:sldId id="547" r:id="rId37"/>
    <p:sldId id="433" r:id="rId38"/>
    <p:sldId id="398" r:id="rId39"/>
    <p:sldId id="549" r:id="rId40"/>
    <p:sldId id="550" r:id="rId41"/>
    <p:sldId id="514" r:id="rId42"/>
    <p:sldId id="513" r:id="rId43"/>
    <p:sldId id="551" r:id="rId44"/>
    <p:sldId id="435" r:id="rId45"/>
    <p:sldId id="554" r:id="rId46"/>
    <p:sldId id="555" r:id="rId47"/>
    <p:sldId id="556" r:id="rId48"/>
    <p:sldId id="552" r:id="rId49"/>
    <p:sldId id="557" r:id="rId50"/>
    <p:sldId id="515" r:id="rId51"/>
    <p:sldId id="521" r:id="rId52"/>
    <p:sldId id="558" r:id="rId53"/>
    <p:sldId id="560" r:id="rId54"/>
    <p:sldId id="523" r:id="rId55"/>
    <p:sldId id="524" r:id="rId56"/>
    <p:sldId id="559" r:id="rId57"/>
    <p:sldId id="525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600"/>
    <a:srgbClr val="000000"/>
    <a:srgbClr val="F90101"/>
    <a:srgbClr val="006600"/>
    <a:srgbClr val="0000FF"/>
    <a:srgbClr val="F9E3A5"/>
    <a:srgbClr val="003300"/>
    <a:srgbClr val="000099"/>
    <a:srgbClr val="FFCC66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95" autoAdjust="0"/>
    <p:restoredTop sz="93805" autoAdjust="0"/>
  </p:normalViewPr>
  <p:slideViewPr>
    <p:cSldViewPr>
      <p:cViewPr>
        <p:scale>
          <a:sx n="48" d="100"/>
          <a:sy n="48" d="100"/>
        </p:scale>
        <p:origin x="-42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BDE4-B09A-4082-BC1E-C1FBF9868C7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9203-1D08-4E25-B126-BE7180D08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81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757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16.png"/><Relationship Id="rId5" Type="http://schemas.openxmlformats.org/officeDocument/2006/relationships/audio" Target="../media/audio6.wav"/><Relationship Id="rId10" Type="http://schemas.openxmlformats.org/officeDocument/2006/relationships/image" Target="../media/image15.jpeg"/><Relationship Id="rId4" Type="http://schemas.openxmlformats.org/officeDocument/2006/relationships/audio" Target="../media/audio8.wav"/><Relationship Id="rId9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10.wav"/><Relationship Id="rId9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12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audio" Target="../media/audio5.wav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0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audio" Target="../media/audio8.wav"/><Relationship Id="rId9" Type="http://schemas.openxmlformats.org/officeDocument/2006/relationships/audio" Target="../media/audio9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1.wav"/><Relationship Id="rId4" Type="http://schemas.openxmlformats.org/officeDocument/2006/relationships/audio" Target="../media/audio7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audio" Target="../media/audio11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8.wav"/><Relationship Id="rId9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8.wav"/><Relationship Id="rId9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9.wav"/><Relationship Id="rId9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7" cstate="print"/>
          <a:srcRect l="2344" t="10254" r="3320" b="68506"/>
          <a:stretch>
            <a:fillRect/>
          </a:stretch>
        </p:blipFill>
        <p:spPr bwMode="auto">
          <a:xfrm>
            <a:off x="0" y="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00858" y="221455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5338" y="2143116"/>
            <a:ext cx="928662" cy="928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14311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-32" y="98072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6" grpId="0" build="allAtOnce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pt-B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615 614 612 611 609 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pt-B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8789" r="10937" b="83774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8072462" y="342820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8082335" y="2276119"/>
            <a:ext cx="1124854" cy="1591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"/>
          <p:cNvGrpSpPr/>
          <p:nvPr/>
        </p:nvGrpSpPr>
        <p:grpSpPr>
          <a:xfrm>
            <a:off x="7858148" y="3428206"/>
            <a:ext cx="714380" cy="461665"/>
            <a:chOff x="3176291" y="2714620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10" name="Группа 8"/>
          <p:cNvGrpSpPr/>
          <p:nvPr/>
        </p:nvGrpSpPr>
        <p:grpSpPr>
          <a:xfrm>
            <a:off x="8286776" y="1214422"/>
            <a:ext cx="1000164" cy="523220"/>
            <a:chOff x="3033447" y="2714620"/>
            <a:chExt cx="1000164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033447" y="2714620"/>
              <a:ext cx="1000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нас</a:t>
              </a:r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15140" y="1083722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насоса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29652" y="2655358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714612" y="3008312"/>
            <a:ext cx="4286280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5"/>
          <p:cNvGrpSpPr/>
          <p:nvPr/>
        </p:nvGrpSpPr>
        <p:grpSpPr>
          <a:xfrm>
            <a:off x="7786710" y="4143380"/>
            <a:ext cx="1143008" cy="523220"/>
            <a:chOff x="3176291" y="2714620"/>
            <a:chExt cx="1357290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3176291" y="2714620"/>
              <a:ext cx="135729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36" name="Группа 5"/>
          <p:cNvGrpSpPr/>
          <p:nvPr/>
        </p:nvGrpSpPr>
        <p:grpSpPr>
          <a:xfrm>
            <a:off x="8215338" y="571480"/>
            <a:ext cx="1143008" cy="523220"/>
            <a:chOff x="3176291" y="2714620"/>
            <a:chExt cx="1357290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3176291" y="2714620"/>
              <a:ext cx="135729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39" name="Группа 11"/>
          <p:cNvGrpSpPr>
            <a:grpSpLocks/>
          </p:cNvGrpSpPr>
          <p:nvPr/>
        </p:nvGrpSpPr>
        <p:grpSpPr bwMode="auto">
          <a:xfrm>
            <a:off x="2857512" y="4051316"/>
            <a:ext cx="3429000" cy="1735138"/>
            <a:chOff x="4429124" y="5563371"/>
            <a:chExt cx="2143141" cy="1065290"/>
          </a:xfrm>
        </p:grpSpPr>
        <p:sp>
          <p:nvSpPr>
            <p:cNvPr id="40" name="TextBox 39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>
              <a:endCxn id="40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-32" y="1053876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5мин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5" name="Содержимое 36"/>
          <p:cNvSpPr txBox="1">
            <a:spLocks/>
          </p:cNvSpPr>
          <p:nvPr/>
        </p:nvSpPr>
        <p:spPr>
          <a:xfrm>
            <a:off x="2571736" y="1962190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равномерно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вверх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2390817"/>
            <a:ext cx="48577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17" name="Содержимое 36"/>
          <p:cNvSpPr txBox="1">
            <a:spLocks/>
          </p:cNvSpPr>
          <p:nvPr/>
        </p:nvSpPr>
        <p:spPr>
          <a:xfrm>
            <a:off x="2643174" y="1071546"/>
            <a:ext cx="342902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Масса воды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8" grpId="1" animBg="1"/>
      <p:bldP spid="28" grpId="0" build="allAtOnce" animBg="1"/>
      <p:bldP spid="29" grpId="0" animBg="1"/>
      <p:bldP spid="15" grpId="0" build="p" animBg="1"/>
      <p:bldP spid="16" grpId="0" animBg="1"/>
      <p:bldP spid="1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26367" r="10937" b="62647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7691365" y="2571744"/>
            <a:ext cx="648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858016" y="210019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7143768" y="2543364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141809" y="198102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16" name="TextBox 15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7"/>
          <p:cNvGrpSpPr/>
          <p:nvPr/>
        </p:nvGrpSpPr>
        <p:grpSpPr>
          <a:xfrm>
            <a:off x="6876256" y="1116033"/>
            <a:ext cx="714380" cy="584775"/>
            <a:chOff x="3357554" y="2143116"/>
            <a:chExt cx="714380" cy="584775"/>
          </a:xfrm>
          <a:noFill/>
        </p:grpSpPr>
        <p:sp>
          <p:nvSpPr>
            <p:cNvPr id="20" name="TextBox 19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16200000" flipV="1">
            <a:off x="7195993" y="314520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6050" y="1142984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2428868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7"/>
          <p:cNvGrpSpPr/>
          <p:nvPr/>
        </p:nvGrpSpPr>
        <p:grpSpPr>
          <a:xfrm>
            <a:off x="7858114" y="1857364"/>
            <a:ext cx="1285886" cy="523220"/>
            <a:chOff x="3357554" y="2143116"/>
            <a:chExt cx="857283" cy="788967"/>
          </a:xfrm>
        </p:grpSpPr>
        <p:sp>
          <p:nvSpPr>
            <p:cNvPr id="30" name="TextBox 29"/>
            <p:cNvSpPr txBox="1"/>
            <p:nvPr/>
          </p:nvSpPr>
          <p:spPr>
            <a:xfrm>
              <a:off x="3357555" y="2143116"/>
              <a:ext cx="857282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416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1438" y="3429000"/>
            <a:ext cx="44291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3600с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00562" y="3429000"/>
            <a:ext cx="10715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6м/с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70" y="4071942"/>
            <a:ext cx="38576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3600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 bwMode="auto">
          <a:xfrm>
            <a:off x="-32" y="1053876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6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тяг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=461кН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3600с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1785926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Тепловоз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2214554"/>
            <a:ext cx="47149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57496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11"/>
          <p:cNvGrpSpPr>
            <a:grpSpLocks/>
          </p:cNvGrpSpPr>
          <p:nvPr/>
        </p:nvGrpSpPr>
        <p:grpSpPr bwMode="auto">
          <a:xfrm>
            <a:off x="5072090" y="3979878"/>
            <a:ext cx="3429000" cy="1735138"/>
            <a:chOff x="4429124" y="5563371"/>
            <a:chExt cx="2143141" cy="1065290"/>
          </a:xfrm>
        </p:grpSpPr>
        <p:sp>
          <p:nvSpPr>
            <p:cNvPr id="39" name="TextBox 38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>
              <a:endCxn id="39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3" grpId="0" animBg="1"/>
      <p:bldP spid="34" grpId="0" animBg="1"/>
      <p:bldP spid="36" grpId="0" animBg="1"/>
      <p:bldP spid="37" grpId="0" build="allAtOnce" animBg="1"/>
      <p:bldP spid="2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 txBox="1">
            <a:spLocks noChangeArrowheads="1"/>
          </p:cNvSpPr>
          <p:nvPr/>
        </p:nvSpPr>
        <p:spPr bwMode="auto">
          <a:xfrm>
            <a:off x="-32" y="1196752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сопр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=40кН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10с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36621" r="10937" b="52393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16" name="TextBox 15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7"/>
          <p:cNvGrpSpPr/>
          <p:nvPr/>
        </p:nvGrpSpPr>
        <p:grpSpPr>
          <a:xfrm>
            <a:off x="6929454" y="1142984"/>
            <a:ext cx="714380" cy="500066"/>
            <a:chOff x="3357554" y="2143116"/>
            <a:chExt cx="714380" cy="584775"/>
          </a:xfrm>
          <a:noFill/>
        </p:grpSpPr>
        <p:sp>
          <p:nvSpPr>
            <p:cNvPr id="20" name="TextBox 19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57422" y="2143116"/>
            <a:ext cx="37147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14546" y="2714620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1071546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214546" y="1714488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Трактор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28" name="Группа 7"/>
          <p:cNvGrpSpPr/>
          <p:nvPr/>
        </p:nvGrpSpPr>
        <p:grpSpPr>
          <a:xfrm>
            <a:off x="7858114" y="1857364"/>
            <a:ext cx="1000167" cy="523220"/>
            <a:chOff x="3357554" y="2143116"/>
            <a:chExt cx="666798" cy="788967"/>
          </a:xfrm>
        </p:grpSpPr>
        <p:sp>
          <p:nvSpPr>
            <p:cNvPr id="29" name="TextBox 28"/>
            <p:cNvSpPr txBox="1"/>
            <p:nvPr/>
          </p:nvSpPr>
          <p:spPr>
            <a:xfrm>
              <a:off x="3357555" y="2143116"/>
              <a:ext cx="666797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929066"/>
            <a:ext cx="44291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3600с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572008"/>
            <a:ext cx="38576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grpSp>
        <p:nvGrpSpPr>
          <p:cNvPr id="37" name="Группа 7"/>
          <p:cNvGrpSpPr/>
          <p:nvPr/>
        </p:nvGrpSpPr>
        <p:grpSpPr>
          <a:xfrm>
            <a:off x="6643702" y="2714620"/>
            <a:ext cx="1000167" cy="523220"/>
            <a:chOff x="3357554" y="2143116"/>
            <a:chExt cx="666798" cy="788967"/>
          </a:xfrm>
        </p:grpSpPr>
        <p:sp>
          <p:nvSpPr>
            <p:cNvPr id="38" name="TextBox 37"/>
            <p:cNvSpPr txBox="1"/>
            <p:nvPr/>
          </p:nvSpPr>
          <p:spPr>
            <a:xfrm>
              <a:off x="3357555" y="2143116"/>
              <a:ext cx="666797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11"/>
          <p:cNvGrpSpPr>
            <a:grpSpLocks/>
          </p:cNvGrpSpPr>
          <p:nvPr/>
        </p:nvGrpSpPr>
        <p:grpSpPr bwMode="auto">
          <a:xfrm>
            <a:off x="4643462" y="4071942"/>
            <a:ext cx="3429000" cy="1735138"/>
            <a:chOff x="4429124" y="5563371"/>
            <a:chExt cx="2143141" cy="1065290"/>
          </a:xfrm>
        </p:grpSpPr>
        <p:sp>
          <p:nvSpPr>
            <p:cNvPr id="41" name="TextBox 40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единительная линия 41"/>
            <p:cNvCxnSpPr>
              <a:endCxn id="41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allAtOnce" animBg="1"/>
      <p:bldP spid="23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"/>
          <p:cNvSpPr txBox="1">
            <a:spLocks noChangeArrowheads="1"/>
          </p:cNvSpPr>
          <p:nvPr/>
        </p:nvSpPr>
        <p:spPr bwMode="auto">
          <a:xfrm>
            <a:off x="0" y="1411066"/>
            <a:ext cx="2428892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5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сопр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кВт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57862" r="10937" b="27490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7691365" y="2857496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7786710" y="3681715"/>
            <a:ext cx="714380" cy="461665"/>
            <a:chOff x="2714612" y="4429132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7786710" y="1714488"/>
            <a:ext cx="714380" cy="461665"/>
            <a:chOff x="3357554" y="2143116"/>
            <a:chExt cx="714380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6643702" y="2385948"/>
            <a:ext cx="785818" cy="400110"/>
            <a:chOff x="1785918" y="2528824"/>
            <a:chExt cx="785818" cy="400110"/>
          </a:xfrm>
        </p:grpSpPr>
        <p:cxnSp>
          <p:nvCxnSpPr>
            <p:cNvPr id="38" name="Прямая со стрелкой 3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-180000" flipV="1">
            <a:off x="7069490" y="2847203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V="1">
            <a:off x="7155594" y="230353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7"/>
          <p:cNvGrpSpPr/>
          <p:nvPr/>
        </p:nvGrpSpPr>
        <p:grpSpPr>
          <a:xfrm>
            <a:off x="8215370" y="3000372"/>
            <a:ext cx="1071538" cy="584775"/>
            <a:chOff x="3357554" y="2143116"/>
            <a:chExt cx="714380" cy="881786"/>
          </a:xfrm>
        </p:grpSpPr>
        <p:sp>
          <p:nvSpPr>
            <p:cNvPr id="43" name="TextBox 42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 стрелкой 44"/>
          <p:cNvCxnSpPr/>
          <p:nvPr/>
        </p:nvCxnSpPr>
        <p:spPr>
          <a:xfrm>
            <a:off x="6859636" y="2071676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7"/>
          <p:cNvGrpSpPr/>
          <p:nvPr/>
        </p:nvGrpSpPr>
        <p:grpSpPr>
          <a:xfrm>
            <a:off x="6929454" y="1142984"/>
            <a:ext cx="714380" cy="584775"/>
            <a:chOff x="3357554" y="2143116"/>
            <a:chExt cx="714380" cy="584775"/>
          </a:xfrm>
          <a:noFill/>
        </p:grpSpPr>
        <p:sp>
          <p:nvSpPr>
            <p:cNvPr id="47" name="TextBox 46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16200000" flipV="1">
            <a:off x="7186803" y="337582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85984" y="2415597"/>
            <a:ext cx="435771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285984" y="1928802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5984" y="2928934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00958" y="2779381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000232" y="1428736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Тепловоз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55" name="Группа 7"/>
          <p:cNvGrpSpPr/>
          <p:nvPr/>
        </p:nvGrpSpPr>
        <p:grpSpPr>
          <a:xfrm>
            <a:off x="6643702" y="3000372"/>
            <a:ext cx="1000167" cy="523220"/>
            <a:chOff x="3357554" y="2143116"/>
            <a:chExt cx="666798" cy="788967"/>
          </a:xfrm>
        </p:grpSpPr>
        <p:sp>
          <p:nvSpPr>
            <p:cNvPr id="56" name="TextBox 55"/>
            <p:cNvSpPr txBox="1"/>
            <p:nvPr/>
          </p:nvSpPr>
          <p:spPr>
            <a:xfrm>
              <a:off x="3357555" y="2143116"/>
              <a:ext cx="666797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11"/>
          <p:cNvGrpSpPr>
            <a:grpSpLocks/>
          </p:cNvGrpSpPr>
          <p:nvPr/>
        </p:nvGrpSpPr>
        <p:grpSpPr bwMode="auto">
          <a:xfrm>
            <a:off x="1142976" y="3643314"/>
            <a:ext cx="3429000" cy="1735138"/>
            <a:chOff x="4429124" y="5563371"/>
            <a:chExt cx="2143141" cy="1065290"/>
          </a:xfrm>
        </p:grpSpPr>
        <p:sp>
          <p:nvSpPr>
            <p:cNvPr id="59" name="TextBox 58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>
              <a:endCxn id="59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-69183" y="6431994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grpSp>
        <p:nvGrpSpPr>
          <p:cNvPr id="66" name="Группа 11"/>
          <p:cNvGrpSpPr>
            <a:grpSpLocks/>
          </p:cNvGrpSpPr>
          <p:nvPr/>
        </p:nvGrpSpPr>
        <p:grpSpPr bwMode="auto">
          <a:xfrm>
            <a:off x="4643439" y="3929063"/>
            <a:ext cx="2714643" cy="1735393"/>
            <a:chOff x="4473773" y="5563371"/>
            <a:chExt cx="1696664" cy="1065447"/>
          </a:xfrm>
        </p:grpSpPr>
        <p:sp>
          <p:nvSpPr>
            <p:cNvPr id="67" name="TextBox 66"/>
            <p:cNvSpPr txBox="1"/>
            <p:nvPr/>
          </p:nvSpPr>
          <p:spPr>
            <a:xfrm>
              <a:off x="5402467" y="5786459"/>
              <a:ext cx="767970" cy="680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6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Прямая соединительная линия 67"/>
            <p:cNvCxnSpPr>
              <a:endCxn id="67" idx="1"/>
            </p:cNvCxnSpPr>
            <p:nvPr/>
          </p:nvCxnSpPr>
          <p:spPr>
            <a:xfrm flipV="1">
              <a:off x="4473773" y="6126587"/>
              <a:ext cx="928695" cy="17068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15"/>
            <p:cNvSpPr txBox="1">
              <a:spLocks noChangeArrowheads="1"/>
            </p:cNvSpPr>
            <p:nvPr/>
          </p:nvSpPr>
          <p:spPr bwMode="auto">
            <a:xfrm>
              <a:off x="4550190" y="6061938"/>
              <a:ext cx="785818" cy="56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allAtOnce" animBg="1"/>
      <p:bldP spid="50" grpId="0" animBg="1"/>
      <p:bldP spid="52" grpId="0" animBg="1"/>
      <p:bldP spid="53" grpId="0" animBg="1"/>
      <p:bldP spid="54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71778" r="10937" b="17236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7"/>
          <p:cNvGrpSpPr/>
          <p:nvPr/>
        </p:nvGrpSpPr>
        <p:grpSpPr>
          <a:xfrm>
            <a:off x="6929454" y="857232"/>
            <a:ext cx="714380" cy="584775"/>
            <a:chOff x="3357554" y="2143116"/>
            <a:chExt cx="714380" cy="584775"/>
          </a:xfrm>
          <a:noFill/>
        </p:grpSpPr>
        <p:sp>
          <p:nvSpPr>
            <p:cNvPr id="46" name="TextBox 4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43042" y="1552802"/>
            <a:ext cx="5143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929322" y="4411466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071670" y="1052736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Деталь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54" name="Группа 7"/>
          <p:cNvGrpSpPr/>
          <p:nvPr/>
        </p:nvGrpSpPr>
        <p:grpSpPr>
          <a:xfrm>
            <a:off x="7072334" y="2762905"/>
            <a:ext cx="428627" cy="523220"/>
            <a:chOff x="3643305" y="2215924"/>
            <a:chExt cx="285759" cy="788967"/>
          </a:xfrm>
        </p:grpSpPr>
        <p:sp>
          <p:nvSpPr>
            <p:cNvPr id="55" name="TextBox 54"/>
            <p:cNvSpPr txBox="1"/>
            <p:nvPr/>
          </p:nvSpPr>
          <p:spPr>
            <a:xfrm>
              <a:off x="3643305" y="2215924"/>
              <a:ext cx="285759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3701695" y="2249249"/>
              <a:ext cx="2273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0" y="1071546"/>
            <a:ext cx="10715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0" y="2206574"/>
            <a:ext cx="2699824" cy="229399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0,5м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=7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кВт</a:t>
            </a: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6309320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43174" y="2195744"/>
            <a:ext cx="39290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95736" y="2710661"/>
            <a:ext cx="350046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grpSp>
        <p:nvGrpSpPr>
          <p:cNvPr id="57" name="Группа 11"/>
          <p:cNvGrpSpPr>
            <a:grpSpLocks/>
          </p:cNvGrpSpPr>
          <p:nvPr/>
        </p:nvGrpSpPr>
        <p:grpSpPr bwMode="auto">
          <a:xfrm>
            <a:off x="2571735" y="3140971"/>
            <a:ext cx="2208307" cy="1448508"/>
            <a:chOff x="4429124" y="5607227"/>
            <a:chExt cx="1380203" cy="889312"/>
          </a:xfrm>
        </p:grpSpPr>
        <p:sp>
          <p:nvSpPr>
            <p:cNvPr id="58" name="TextBox 57"/>
            <p:cNvSpPr txBox="1"/>
            <p:nvPr/>
          </p:nvSpPr>
          <p:spPr>
            <a:xfrm>
              <a:off x="5004219" y="5848593"/>
              <a:ext cx="805108" cy="510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8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4429124" y="6133539"/>
              <a:ext cx="580438" cy="10111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563071" y="5607227"/>
              <a:ext cx="441030" cy="472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1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4550191" y="6061932"/>
              <a:ext cx="325425" cy="4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44008" y="3645024"/>
            <a:ext cx="21605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Группа 11"/>
          <p:cNvGrpSpPr>
            <a:grpSpLocks/>
          </p:cNvGrpSpPr>
          <p:nvPr/>
        </p:nvGrpSpPr>
        <p:grpSpPr bwMode="auto">
          <a:xfrm>
            <a:off x="107504" y="4730760"/>
            <a:ext cx="2081166" cy="1510063"/>
            <a:chOff x="3735422" y="5607227"/>
            <a:chExt cx="1300739" cy="927104"/>
          </a:xfrm>
        </p:grpSpPr>
        <p:sp>
          <p:nvSpPr>
            <p:cNvPr id="68" name="TextBox 67"/>
            <p:cNvSpPr txBox="1"/>
            <p:nvPr/>
          </p:nvSpPr>
          <p:spPr>
            <a:xfrm>
              <a:off x="3735422" y="5865182"/>
              <a:ext cx="760654" cy="566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dirty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4429124" y="6133539"/>
              <a:ext cx="580438" cy="10111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4563071" y="5607227"/>
              <a:ext cx="473090" cy="510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15"/>
            <p:cNvSpPr txBox="1">
              <a:spLocks noChangeArrowheads="1"/>
            </p:cNvSpPr>
            <p:nvPr/>
          </p:nvSpPr>
          <p:spPr bwMode="auto">
            <a:xfrm>
              <a:off x="4550191" y="6061932"/>
              <a:ext cx="325425" cy="4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11"/>
          <p:cNvGrpSpPr>
            <a:grpSpLocks/>
          </p:cNvGrpSpPr>
          <p:nvPr/>
        </p:nvGrpSpPr>
        <p:grpSpPr bwMode="auto">
          <a:xfrm>
            <a:off x="2195736" y="4669090"/>
            <a:ext cx="1760640" cy="1568222"/>
            <a:chOff x="4081329" y="5571521"/>
            <a:chExt cx="1100407" cy="962810"/>
          </a:xfrm>
        </p:grpSpPr>
        <p:sp>
          <p:nvSpPr>
            <p:cNvPr id="74" name="TextBox 73"/>
            <p:cNvSpPr txBox="1"/>
            <p:nvPr/>
          </p:nvSpPr>
          <p:spPr>
            <a:xfrm>
              <a:off x="4081329" y="5865182"/>
              <a:ext cx="380327" cy="5668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5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4429124" y="6138594"/>
              <a:ext cx="580438" cy="5056"/>
            </a:xfrm>
            <a:prstGeom prst="line">
              <a:avLst/>
            </a:prstGeom>
            <a:ln w="381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338040" y="5571521"/>
              <a:ext cx="843696" cy="510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∙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15"/>
            <p:cNvSpPr txBox="1">
              <a:spLocks noChangeArrowheads="1"/>
            </p:cNvSpPr>
            <p:nvPr/>
          </p:nvSpPr>
          <p:spPr bwMode="auto">
            <a:xfrm>
              <a:off x="4776688" y="6061932"/>
              <a:ext cx="325425" cy="4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3481775" y="4567267"/>
            <a:ext cx="474601" cy="1568222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995936" y="5157192"/>
            <a:ext cx="1308254" cy="646331"/>
          </a:xfrm>
          <a:prstGeom prst="rect">
            <a:avLst/>
          </a:prstGeom>
          <a:noFill/>
          <a:ln>
            <a:solidFill>
              <a:srgbClr val="F9010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∙v</a:t>
            </a:r>
            <a:endParaRPr lang="ru-RU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5292080" y="5406315"/>
            <a:ext cx="2467755" cy="830997"/>
          </a:xfrm>
          <a:prstGeom prst="rect">
            <a:avLst/>
          </a:prstGeom>
          <a:noFill/>
          <a:ln w="57150">
            <a:solidFill>
              <a:srgbClr val="F9010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endParaRPr lang="ru-RU" sz="4800" dirty="0"/>
          </a:p>
        </p:txBody>
      </p:sp>
      <p:sp>
        <p:nvSpPr>
          <p:cNvPr id="80" name="TextBox 79"/>
          <p:cNvSpPr txBox="1"/>
          <p:nvPr/>
        </p:nvSpPr>
        <p:spPr>
          <a:xfrm>
            <a:off x="-71802" y="4734631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62" grpId="0" animBg="1"/>
      <p:bldP spid="63" grpId="0" build="allAtOnce" animBg="1"/>
      <p:bldP spid="64" grpId="0" animBg="1"/>
      <p:bldP spid="65" grpId="0" animBg="1"/>
      <p:bldP spid="69" grpId="0" animBg="1"/>
      <p:bldP spid="3" grpId="0" animBg="1"/>
      <p:bldP spid="78" grpId="0" animBg="1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7500958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Гр3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669 667 647 645 643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рыч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357422" y="3786190"/>
            <a:ext cx="1428750" cy="404919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05270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165340" y="120298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43510" y="3000372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87841" y="2428868"/>
            <a:ext cx="4856191" cy="584775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143541" y="3786190"/>
            <a:ext cx="4000491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+18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·(100-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107"/>
          <p:cNvGrpSpPr/>
          <p:nvPr/>
        </p:nvGrpSpPr>
        <p:grpSpPr>
          <a:xfrm>
            <a:off x="71406" y="1887928"/>
            <a:ext cx="3714772" cy="1901112"/>
            <a:chOff x="71408" y="1885078"/>
            <a:chExt cx="3714772" cy="1901112"/>
          </a:xfrm>
        </p:grpSpPr>
        <p:grpSp>
          <p:nvGrpSpPr>
            <p:cNvPr id="3" name="Группа 72"/>
            <p:cNvGrpSpPr>
              <a:grpSpLocks/>
            </p:cNvGrpSpPr>
            <p:nvPr/>
          </p:nvGrpSpPr>
          <p:grpSpPr bwMode="auto">
            <a:xfrm>
              <a:off x="571472" y="1885078"/>
              <a:ext cx="3092466" cy="472352"/>
              <a:chOff x="1505056" y="0"/>
              <a:chExt cx="2242069" cy="460586"/>
            </a:xfrm>
          </p:grpSpPr>
          <p:sp>
            <p:nvSpPr>
              <p:cNvPr id="75" name="Овал 4"/>
              <p:cNvSpPr/>
              <p:nvPr/>
            </p:nvSpPr>
            <p:spPr>
              <a:xfrm>
                <a:off x="1505056" y="31323"/>
                <a:ext cx="532891" cy="326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590121" y="0"/>
                <a:ext cx="752723" cy="460586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Овал 4"/>
              <p:cNvSpPr/>
              <p:nvPr/>
            </p:nvSpPr>
            <p:spPr>
              <a:xfrm>
                <a:off x="3214234" y="112293"/>
                <a:ext cx="532891" cy="325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106"/>
            <p:cNvGrpSpPr/>
            <p:nvPr/>
          </p:nvGrpSpPr>
          <p:grpSpPr>
            <a:xfrm>
              <a:off x="71408" y="2371540"/>
              <a:ext cx="3714772" cy="1414650"/>
              <a:chOff x="71408" y="2356491"/>
              <a:chExt cx="3714772" cy="1414650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71408" y="2356491"/>
                <a:ext cx="3602633" cy="1183847"/>
                <a:chOff x="1008" y="2859"/>
                <a:chExt cx="3631" cy="1011"/>
              </a:xfrm>
            </p:grpSpPr>
            <p:grpSp>
              <p:nvGrpSpPr>
                <p:cNvPr id="6" name="Group 3"/>
                <p:cNvGrpSpPr>
                  <a:grpSpLocks/>
                </p:cNvGrpSpPr>
                <p:nvPr/>
              </p:nvGrpSpPr>
              <p:grpSpPr bwMode="auto">
                <a:xfrm>
                  <a:off x="1008" y="3168"/>
                  <a:ext cx="3600" cy="702"/>
                  <a:chOff x="1440" y="2880"/>
                  <a:chExt cx="3600" cy="702"/>
                </a:xfrm>
              </p:grpSpPr>
              <p:grpSp>
                <p:nvGrpSpPr>
                  <p:cNvPr id="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84" y="2880"/>
                    <a:ext cx="3456" cy="144"/>
                    <a:chOff x="1584" y="2880"/>
                    <a:chExt cx="3456" cy="144"/>
                  </a:xfrm>
                </p:grpSpPr>
                <p:sp>
                  <p:nvSpPr>
                    <p:cNvPr id="24642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40" y="3006"/>
                    <a:ext cx="288" cy="576"/>
                    <a:chOff x="1440" y="3006"/>
                    <a:chExt cx="288" cy="576"/>
                  </a:xfrm>
                </p:grpSpPr>
                <p:sp>
                  <p:nvSpPr>
                    <p:cNvPr id="246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3294"/>
                      <a:ext cx="288" cy="288"/>
                    </a:xfrm>
                    <a:prstGeom prst="rect">
                      <a:avLst/>
                    </a:prstGeom>
                    <a:solidFill>
                      <a:srgbClr val="C00000">
                        <a:alpha val="41176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3" y="3006"/>
                      <a:ext cx="0" cy="3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633" name="AutoShape 21"/>
                <p:cNvSpPr>
                  <a:spLocks/>
                </p:cNvSpPr>
                <p:nvPr/>
              </p:nvSpPr>
              <p:spPr bwMode="auto">
                <a:xfrm rot="5400000">
                  <a:off x="4176" y="2674"/>
                  <a:ext cx="277" cy="648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34" name="AutoShape 22"/>
                <p:cNvSpPr>
                  <a:spLocks/>
                </p:cNvSpPr>
                <p:nvPr/>
              </p:nvSpPr>
              <p:spPr bwMode="auto">
                <a:xfrm rot="5400000">
                  <a:off x="2454" y="1619"/>
                  <a:ext cx="204" cy="2808"/>
                </a:xfrm>
                <a:prstGeom prst="leftBrace">
                  <a:avLst>
                    <a:gd name="adj1" fmla="val 33566"/>
                    <a:gd name="adj2" fmla="val 50000"/>
                  </a:avLst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3500430" y="3286124"/>
                <a:ext cx="285750" cy="485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 flipV="1">
                <a:off x="3629449" y="2780571"/>
                <a:ext cx="0" cy="576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81602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3786182" y="1334144"/>
            <a:ext cx="5357850" cy="523220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858022" y="1853975"/>
            <a:ext cx="2286010" cy="64633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928662" y="3271840"/>
            <a:ext cx="1071570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786182" y="3286124"/>
            <a:ext cx="928694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857356" y="1771642"/>
            <a:ext cx="1000132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788025" y="4357694"/>
            <a:ext cx="435600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1800-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928662" y="4429132"/>
            <a:ext cx="4000528" cy="392864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Скобки раскрыть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427984" y="5068685"/>
            <a:ext cx="2572903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929454" y="5072074"/>
            <a:ext cx="2143140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….см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071670" y="3143248"/>
            <a:ext cx="142875" cy="337239"/>
          </a:xfrm>
          <a:prstGeom prst="flowChartExtract">
            <a:avLst/>
          </a:prstGeom>
          <a:solidFill>
            <a:srgbClr val="FFFFFF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0" y="4857760"/>
            <a:ext cx="4929222" cy="348813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сложить подобные…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5657695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точка подвеса рычага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должна отстоять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малой силы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,,.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см, от большой на …см. Нагрузка на точку опоры составит  ….Н.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643506" y="-1384995"/>
            <a:ext cx="350049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-60000">
            <a:off x="5057897" y="5009119"/>
            <a:ext cx="857256" cy="132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-60000">
            <a:off x="7629715" y="4958431"/>
            <a:ext cx="857256" cy="132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1" cstate="print"/>
          <a:srcRect l="9961" t="8056" r="9765" b="80958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018 -0.02477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2" grpId="0" animBg="1"/>
      <p:bldP spid="85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  <p:bldP spid="92" grpId="0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9375" t="8057" r="11523" b="69971"/>
          <a:stretch>
            <a:fillRect/>
          </a:stretch>
        </p:blipFill>
        <p:spPr bwMode="auto">
          <a:xfrm>
            <a:off x="-32" y="0"/>
            <a:ext cx="914403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2060848"/>
            <a:ext cx="2699824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00Н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160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ru-RU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09320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57966" t="14820" r="5147" b="42364"/>
          <a:stretch>
            <a:fillRect/>
          </a:stretch>
        </p:blipFill>
        <p:spPr bwMode="auto">
          <a:xfrm>
            <a:off x="2987824" y="2060848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t="15847" r="43403" b="32652"/>
          <a:stretch>
            <a:fillRect/>
          </a:stretch>
        </p:blipFill>
        <p:spPr bwMode="auto">
          <a:xfrm>
            <a:off x="5940152" y="2132856"/>
            <a:ext cx="3203848" cy="233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4"/>
          <p:cNvSpPr/>
          <p:nvPr/>
        </p:nvSpPr>
        <p:spPr bwMode="auto">
          <a:xfrm>
            <a:off x="6069236" y="1874008"/>
            <a:ext cx="735012" cy="3347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4"/>
          <p:cNvSpPr/>
          <p:nvPr/>
        </p:nvSpPr>
        <p:spPr bwMode="auto">
          <a:xfrm>
            <a:off x="6861324" y="1943310"/>
            <a:ext cx="735012" cy="3335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1"/>
          <p:cNvSpPr>
            <a:spLocks/>
          </p:cNvSpPr>
          <p:nvPr/>
        </p:nvSpPr>
        <p:spPr bwMode="auto">
          <a:xfrm rot="5400000">
            <a:off x="6801681" y="2207431"/>
            <a:ext cx="216024" cy="354906"/>
          </a:xfrm>
          <a:prstGeom prst="leftBrace">
            <a:avLst>
              <a:gd name="adj1" fmla="val 66667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 rot="5400000">
            <a:off x="6396776" y="1820247"/>
            <a:ext cx="238877" cy="1152128"/>
          </a:xfrm>
          <a:prstGeom prst="leftBrace">
            <a:avLst>
              <a:gd name="adj1" fmla="val 33566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11445" y="4648576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272" y="4005064"/>
            <a:ext cx="6300192" cy="584775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Рычаг не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вращается,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…..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5940152" y="2420888"/>
            <a:ext cx="71438" cy="792088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6090667" y="1790069"/>
            <a:ext cx="142875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16" grpId="0" animBg="1"/>
      <p:bldP spid="17" grpId="0" animBg="1"/>
      <p:bldP spid="18" grpId="0" animBg="1"/>
      <p:bldP spid="18" grpId="1" animBg="1"/>
      <p:bldP spid="1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8" cy="6857999"/>
        </p:xfrm>
        <a:graphic>
          <a:graphicData uri="http://schemas.openxmlformats.org/drawingml/2006/table">
            <a:tbl>
              <a:tblPr/>
              <a:tblGrid>
                <a:gridCol w="733616"/>
                <a:gridCol w="1126623"/>
                <a:gridCol w="1222692"/>
                <a:gridCol w="1362431"/>
                <a:gridCol w="1441032"/>
                <a:gridCol w="1292562"/>
                <a:gridCol w="838419"/>
                <a:gridCol w="1126623"/>
              </a:tblGrid>
              <a:tr h="7150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latin typeface="Times New Roman"/>
                        </a:rPr>
                        <a:t>кр4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т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152-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244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235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231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225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3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ρ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615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i="0" u="none" strike="noStrike" dirty="0"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647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latin typeface="Times New Roman"/>
                        </a:rPr>
                        <a:t>643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err="1">
                          <a:latin typeface="Times New Roman"/>
                        </a:rPr>
                        <a:t>рыч</a:t>
                      </a:r>
                      <a:endParaRPr lang="ru-RU" sz="36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702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680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678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676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673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h,</a:t>
                      </a:r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557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569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i="0" u="none" strike="noStrike">
                          <a:latin typeface="Times New Roman"/>
                        </a:rPr>
                        <a:t>F</a:t>
                      </a:r>
                      <a:r>
                        <a:rPr lang="en-US" sz="3600" b="1" i="0" u="none" strike="noStrike" baseline="-25000">
                          <a:latin typeface="Times New Roman"/>
                        </a:rPr>
                        <a:t>a</a:t>
                      </a:r>
                      <a:endParaRPr lang="en-US" sz="3600" b="1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5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119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124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634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629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610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i="0" u="none" strike="noStrike">
                          <a:latin typeface="Times New Roman"/>
                        </a:rPr>
                        <a:t>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5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234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232*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230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228*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3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ρ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345-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409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581*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latin typeface="Times New Roman"/>
                        </a:rPr>
                        <a:t>556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dirty="0">
                          <a:latin typeface="Times New Roman"/>
                        </a:rPr>
                        <a:t>F/S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49805" r="11523" b="34082"/>
          <a:stretch>
            <a:fillRect/>
          </a:stretch>
        </p:blipFill>
        <p:spPr bwMode="auto">
          <a:xfrm>
            <a:off x="-32" y="0"/>
            <a:ext cx="91440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628800"/>
            <a:ext cx="2051720" cy="252028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 120Н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2956" y="3057202"/>
            <a:ext cx="500066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077188" y="3342954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12"/>
          <p:cNvGrpSpPr/>
          <p:nvPr/>
        </p:nvGrpSpPr>
        <p:grpSpPr>
          <a:xfrm>
            <a:off x="7723550" y="1985632"/>
            <a:ext cx="642942" cy="1071570"/>
            <a:chOff x="4429124" y="357166"/>
            <a:chExt cx="642942" cy="107157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429124" y="357166"/>
              <a:ext cx="642942" cy="107157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217741" y="616617"/>
              <a:ext cx="1007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12кг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5174581" y="3654671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7"/>
          <p:cNvGrpSpPr>
            <a:grpSpLocks/>
          </p:cNvGrpSpPr>
          <p:nvPr/>
        </p:nvGrpSpPr>
        <p:grpSpPr bwMode="auto">
          <a:xfrm>
            <a:off x="5723286" y="3985900"/>
            <a:ext cx="714375" cy="523220"/>
            <a:chOff x="2714612" y="4429132"/>
            <a:chExt cx="714380" cy="522882"/>
          </a:xfrm>
        </p:grpSpPr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6472217" y="2512832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0"/>
          <p:cNvGrpSpPr>
            <a:grpSpLocks/>
          </p:cNvGrpSpPr>
          <p:nvPr/>
        </p:nvGrpSpPr>
        <p:grpSpPr bwMode="auto">
          <a:xfrm>
            <a:off x="6577127" y="1745098"/>
            <a:ext cx="714375" cy="523220"/>
            <a:chOff x="3357554" y="2143116"/>
            <a:chExt cx="714380" cy="522882"/>
          </a:xfrm>
        </p:grpSpPr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 стрелкой 18"/>
          <p:cNvCxnSpPr/>
          <p:nvPr/>
        </p:nvCxnSpPr>
        <p:spPr>
          <a:xfrm rot="16200000" flipV="1">
            <a:off x="7640570" y="3551347"/>
            <a:ext cx="720000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20"/>
          <p:cNvGrpSpPr>
            <a:grpSpLocks/>
          </p:cNvGrpSpPr>
          <p:nvPr/>
        </p:nvGrpSpPr>
        <p:grpSpPr bwMode="auto">
          <a:xfrm>
            <a:off x="8080740" y="3542259"/>
            <a:ext cx="714375" cy="584775"/>
            <a:chOff x="3357554" y="2143114"/>
            <a:chExt cx="714380" cy="584397"/>
          </a:xfrm>
        </p:grpSpPr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Левая фигурная скобка 22"/>
          <p:cNvSpPr/>
          <p:nvPr/>
        </p:nvSpPr>
        <p:spPr>
          <a:xfrm rot="5400000">
            <a:off x="4229848" y="1674012"/>
            <a:ext cx="396000" cy="2448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51650" y="2271384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 rot="16200000">
            <a:off x="7376974" y="3042028"/>
            <a:ext cx="396000" cy="854976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19494" y="3617306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5246" y="2465178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6" grpId="1" animBg="1"/>
      <p:bldP spid="23" grpId="0" animBg="1"/>
      <p:bldP spid="24" grpId="0"/>
      <p:bldP spid="25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06" y="1401018"/>
            <a:ext cx="500066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925638" y="1686770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4572000" y="329448"/>
            <a:ext cx="642942" cy="1071570"/>
            <a:chOff x="4429124" y="357166"/>
            <a:chExt cx="642942" cy="107157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429124" y="357166"/>
              <a:ext cx="642942" cy="107157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17741" y="616617"/>
              <a:ext cx="1007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12кг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724128" y="0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48680"/>
            <a:ext cx="370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стержень,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38548" y="1196752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2023031" y="1998487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2571736" y="2329716"/>
            <a:ext cx="714375" cy="523220"/>
            <a:chOff x="2714612" y="4429132"/>
            <a:chExt cx="714380" cy="522882"/>
          </a:xfrm>
        </p:grpSpPr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3320667" y="856648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3425577" y="88914"/>
            <a:ext cx="714375" cy="523220"/>
            <a:chOff x="3357554" y="2143116"/>
            <a:chExt cx="714380" cy="522882"/>
          </a:xfrm>
        </p:grpSpPr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4489020" y="1895163"/>
            <a:ext cx="720000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4929190" y="1886075"/>
            <a:ext cx="714375" cy="584775"/>
            <a:chOff x="3357554" y="2143114"/>
            <a:chExt cx="714380" cy="584397"/>
          </a:xfrm>
        </p:grpSpPr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Левая фигурная скобка 30"/>
          <p:cNvSpPr/>
          <p:nvPr/>
        </p:nvSpPr>
        <p:spPr>
          <a:xfrm rot="5400000">
            <a:off x="1078298" y="17828"/>
            <a:ext cx="396000" cy="2448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615200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4225424" y="1385844"/>
            <a:ext cx="396000" cy="854976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67944" y="1961122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271462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движется?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28612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вращается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2786058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(1з-нН)</a:t>
            </a:r>
            <a:endParaRPr lang="ru-RU" sz="4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2844" y="392906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533696" y="808994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4581128"/>
            <a:ext cx="2700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87824" y="4581128"/>
            <a:ext cx="279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=…кг</a:t>
            </a:r>
            <a:endParaRPr lang="ru-RU" sz="40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49805" r="11523" b="34082"/>
          <a:stretch>
            <a:fillRect/>
          </a:stretch>
        </p:blipFill>
        <p:spPr bwMode="auto">
          <a:xfrm>
            <a:off x="-32" y="5286364"/>
            <a:ext cx="91440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/>
      <p:bldP spid="15" grpId="0"/>
      <p:bldP spid="18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 l="9375" t="8789" r="12109" b="73633"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772816"/>
            <a:ext cx="2339752" cy="295232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100Н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Р=(165+20)Н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S=4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м∙2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=10мин=600с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66082" t="9317" r="25000" b="64324"/>
          <a:stretch>
            <a:fillRect/>
          </a:stretch>
        </p:blipFill>
        <p:spPr bwMode="auto">
          <a:xfrm>
            <a:off x="7236296" y="1412776"/>
            <a:ext cx="19077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8231345" y="3658410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Овал 4"/>
          <p:cNvSpPr/>
          <p:nvPr/>
        </p:nvSpPr>
        <p:spPr>
          <a:xfrm>
            <a:off x="8346057" y="4293096"/>
            <a:ext cx="906463" cy="44132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552848" y="2510582"/>
            <a:ext cx="60946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566827" y="2843821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825423" y="2852936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304" y="24208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740352" y="3140968"/>
            <a:ext cx="71434" cy="642942"/>
          </a:xfrm>
          <a:prstGeom prst="line">
            <a:avLst/>
          </a:prstGeom>
          <a:noFill/>
          <a:ln w="73025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20315" y="3356992"/>
            <a:ext cx="73924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276872"/>
            <a:ext cx="295232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2852936"/>
            <a:ext cx="44644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185Н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3429000"/>
            <a:ext cx="2016224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=15Н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1412776"/>
            <a:ext cx="2016224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4005064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работу силы руки…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4365104"/>
            <a:ext cx="180020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4384860"/>
            <a:ext cx="403244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941168"/>
            <a:ext cx="50405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Найду мощность силы руки…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887215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Блок  движется равномерно,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25" name="Группа 11"/>
          <p:cNvGrpSpPr>
            <a:grpSpLocks/>
          </p:cNvGrpSpPr>
          <p:nvPr/>
        </p:nvGrpSpPr>
        <p:grpSpPr bwMode="auto">
          <a:xfrm>
            <a:off x="5004048" y="5006202"/>
            <a:ext cx="1682657" cy="1015086"/>
            <a:chOff x="3872517" y="5697074"/>
            <a:chExt cx="1051665" cy="623214"/>
          </a:xfrm>
        </p:grpSpPr>
        <p:sp>
          <p:nvSpPr>
            <p:cNvPr id="26" name="TextBox 25"/>
            <p:cNvSpPr txBox="1"/>
            <p:nvPr/>
          </p:nvSpPr>
          <p:spPr>
            <a:xfrm>
              <a:off x="3872517" y="5768385"/>
              <a:ext cx="736500" cy="472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474129" y="6049677"/>
              <a:ext cx="450053" cy="0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93265" y="5697074"/>
              <a:ext cx="385926" cy="3968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1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4519134" y="5961264"/>
              <a:ext cx="373993" cy="35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6" grpId="3" animBg="1"/>
      <p:bldP spid="7" grpId="0" animBg="1"/>
      <p:bldP spid="8" grpId="0"/>
      <p:bldP spid="11" grpId="0"/>
      <p:bldP spid="14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340768"/>
            <a:ext cx="2339752" cy="252028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Р=200Н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5м∙2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=1020Дж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66082" t="9317" r="25000" b="64324"/>
          <a:stretch>
            <a:fillRect/>
          </a:stretch>
        </p:blipFill>
        <p:spPr bwMode="auto">
          <a:xfrm>
            <a:off x="7236296" y="1412776"/>
            <a:ext cx="19077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8231345" y="3658410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Овал 4"/>
          <p:cNvSpPr/>
          <p:nvPr/>
        </p:nvSpPr>
        <p:spPr>
          <a:xfrm>
            <a:off x="8346057" y="4293096"/>
            <a:ext cx="906463" cy="44132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552848" y="2510582"/>
            <a:ext cx="60946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566827" y="2843821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825423" y="2852936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08304" y="24208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740352" y="3140968"/>
            <a:ext cx="71434" cy="642942"/>
          </a:xfrm>
          <a:prstGeom prst="line">
            <a:avLst/>
          </a:prstGeom>
          <a:noFill/>
          <a:ln w="73025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20315" y="3356992"/>
            <a:ext cx="73924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336474"/>
            <a:ext cx="2267744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4371904"/>
            <a:ext cx="381642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3326621"/>
            <a:ext cx="2232248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1714325"/>
            <a:ext cx="1663594" cy="646331"/>
          </a:xfrm>
          <a:prstGeom prst="rect">
            <a:avLst/>
          </a:prstGeom>
          <a:solidFill>
            <a:srgbClr val="F9E3A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78772" y="1734081"/>
            <a:ext cx="3722186" cy="646331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1020Дж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902685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движется равномерно,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43946" r="12109" b="42138"/>
          <a:stretch>
            <a:fillRect/>
          </a:stretch>
        </p:blipFill>
        <p:spPr bwMode="auto">
          <a:xfrm>
            <a:off x="0" y="-24"/>
            <a:ext cx="9144000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979712" y="1354285"/>
            <a:ext cx="56886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Зная работу найду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силу руки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42296" y="2272721"/>
            <a:ext cx="1944216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102Н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33" name="Прямая со стрелкой 32"/>
          <p:cNvCxnSpPr>
            <a:stCxn id="19" idx="1"/>
          </p:cNvCxnSpPr>
          <p:nvPr/>
        </p:nvCxnSpPr>
        <p:spPr>
          <a:xfrm rot="10800000" flipV="1">
            <a:off x="971600" y="3619008"/>
            <a:ext cx="1368152" cy="931747"/>
          </a:xfrm>
          <a:prstGeom prst="straightConnector1">
            <a:avLst/>
          </a:prstGeom>
          <a:grpFill/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4982805"/>
            <a:ext cx="341987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204Н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5558869"/>
            <a:ext cx="42119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Найду массу песка в ведре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39952" y="5558869"/>
            <a:ext cx="1800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68144" y="5558869"/>
            <a:ext cx="30963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4982805"/>
            <a:ext cx="1584176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=4Н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4546" y="2757967"/>
            <a:ext cx="492922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Для равномерного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верёвки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движения сила руки должна скомпенсировать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6" grpId="0" animBg="1"/>
      <p:bldP spid="6" grpId="1" animBg="1"/>
      <p:bldP spid="7" grpId="0" animBg="1"/>
      <p:bldP spid="8" grpId="0"/>
      <p:bldP spid="11" grpId="0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15" grpId="0" animBg="1"/>
      <p:bldP spid="21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18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2860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673. 676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678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680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702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h,Е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4348" t="51634" r="24092" b="37554"/>
          <a:stretch>
            <a:fillRect/>
          </a:stretch>
        </p:blipFill>
        <p:spPr bwMode="auto">
          <a:xfrm>
            <a:off x="0" y="4462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 l="24348" t="15139" r="53030" b="71337"/>
          <a:stretch>
            <a:fillRect/>
          </a:stretch>
        </p:blipFill>
        <p:spPr bwMode="auto">
          <a:xfrm>
            <a:off x="5831632" y="1772816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2"/>
          <p:cNvSpPr>
            <a:spLocks/>
          </p:cNvSpPr>
          <p:nvPr/>
        </p:nvSpPr>
        <p:spPr bwMode="auto">
          <a:xfrm rot="5400000">
            <a:off x="7512903" y="753277"/>
            <a:ext cx="310884" cy="2592290"/>
          </a:xfrm>
          <a:prstGeom prst="leftBrace">
            <a:avLst>
              <a:gd name="adj1" fmla="val 33566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22"/>
          <p:cNvSpPr>
            <a:spLocks/>
          </p:cNvSpPr>
          <p:nvPr/>
        </p:nvSpPr>
        <p:spPr bwMode="auto">
          <a:xfrm rot="5400000" flipH="1">
            <a:off x="6732240" y="1910139"/>
            <a:ext cx="144016" cy="864096"/>
          </a:xfrm>
          <a:prstGeom prst="leftBrace">
            <a:avLst>
              <a:gd name="adj1" fmla="val 33566"/>
              <a:gd name="adj2" fmla="val 5733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0" y="2780928"/>
            <a:ext cx="2699824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360Н 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=0,5 м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Р=1200Н</a:t>
            </a:r>
          </a:p>
          <a:p>
            <a:pPr lvl="0">
              <a:spcBef>
                <a:spcPts val="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-?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-?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зтч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данного рычага составляет ….%, т.е.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236296" y="2277195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Овал 4"/>
          <p:cNvSpPr/>
          <p:nvPr/>
        </p:nvSpPr>
        <p:spPr>
          <a:xfrm>
            <a:off x="7298756" y="3066376"/>
            <a:ext cx="906463" cy="44132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139002" y="1397909"/>
            <a:ext cx="609462" cy="590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944732" y="1529991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1340768"/>
            <a:ext cx="39604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Рычаг не двигается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6366015" y="1563162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848896" y="1131114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1774557"/>
            <a:ext cx="2267744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276872"/>
            <a:ext cx="53285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Рычаг  вращается равномерно т.к.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636912"/>
            <a:ext cx="2592288" cy="584775"/>
          </a:xfrm>
          <a:prstGeom prst="rect">
            <a:avLst/>
          </a:prstGeom>
          <a:solidFill>
            <a:srgbClr val="F9E3A5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28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444208" y="1340768"/>
            <a:ext cx="2520280" cy="903285"/>
          </a:xfrm>
          <a:prstGeom prst="line">
            <a:avLst/>
          </a:prstGeom>
          <a:grpFill/>
          <a:ln w="762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236296" y="1988840"/>
            <a:ext cx="0" cy="216024"/>
          </a:xfrm>
          <a:prstGeom prst="straightConnector1">
            <a:avLst/>
          </a:prstGeom>
          <a:grpFill/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898231" y="1401274"/>
            <a:ext cx="0" cy="792088"/>
          </a:xfrm>
          <a:prstGeom prst="straightConnector1">
            <a:avLst/>
          </a:prstGeom>
          <a:grpFill/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011208" y="1512920"/>
            <a:ext cx="4010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8604448" y="908720"/>
            <a:ext cx="4010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35696" y="3212976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Полезная работа 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36003" y="347725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∙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0,12м 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91872" y="3501766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…..Дж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3933056"/>
            <a:ext cx="468052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Затраченная работа  </a:t>
            </a:r>
            <a:r>
              <a:rPr lang="ru-RU" sz="28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зтч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06043" y="4388854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∙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 =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68122" y="4366620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…..Дж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3901686" y="5118283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131840" y="4941168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3995936" y="5301208"/>
            <a:ext cx="1296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3901686" y="4665330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allAtOnce" animBg="1"/>
      <p:bldP spid="12" grpId="0" animBg="1"/>
      <p:bldP spid="10" grpId="0" animBg="1"/>
      <p:bldP spid="10" grpId="1" animBg="1"/>
      <p:bldP spid="13" grpId="0" animBg="1"/>
      <p:bldP spid="14" grpId="0" animBg="1"/>
      <p:bldP spid="16" grpId="0" animBg="1"/>
      <p:bldP spid="18" grpId="0"/>
      <p:bldP spid="19" grpId="0" animBg="1"/>
      <p:bldP spid="20" grpId="0" animBg="1"/>
      <p:bldP spid="21" grpId="0" animBg="1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55809" t="9317" r="25000" b="60695"/>
          <a:stretch>
            <a:fillRect/>
          </a:stretch>
        </p:blipFill>
        <p:spPr bwMode="auto">
          <a:xfrm>
            <a:off x="6588224" y="-1"/>
            <a:ext cx="2555776" cy="31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25097" t="13466" r="43309" b="73245"/>
          <a:stretch>
            <a:fillRect/>
          </a:stretch>
        </p:blipFill>
        <p:spPr bwMode="auto">
          <a:xfrm>
            <a:off x="0" y="0"/>
            <a:ext cx="709228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1664425"/>
            <a:ext cx="1907704" cy="302433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=4м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=10кН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=2м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628800"/>
            <a:ext cx="424847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работа одинакова</a:t>
            </a:r>
          </a:p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492896"/>
            <a:ext cx="4968552" cy="120032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А затраченная во втором случае больше на</a:t>
            </a:r>
          </a:p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28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плз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975953" y="4890065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6107" y="4712950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75953" y="443711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5488" y="3789040"/>
            <a:ext cx="4608512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Поэтому КПД во втором случае меньше</a:t>
            </a:r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4067944" y="5057236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44879" t="45949" r="25000" b="40481"/>
          <a:stretch>
            <a:fillRect/>
          </a:stretch>
        </p:blipFill>
        <p:spPr bwMode="auto">
          <a:xfrm>
            <a:off x="480686" y="0"/>
            <a:ext cx="702027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4477750" y="1352962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477750" y="2093947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904" y="1772816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356120" y="2104908"/>
            <a:ext cx="1368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6372344" y="2104908"/>
            <a:ext cx="1296000" cy="27948"/>
          </a:xfrm>
          <a:prstGeom prst="line">
            <a:avLst/>
          </a:prstGeom>
          <a:ln w="79375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6205942" y="1301859"/>
            <a:ext cx="1338828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300192" y="2132856"/>
            <a:ext cx="1246378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73894" y="1746101"/>
            <a:ext cx="576064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67164" t="9317" r="25000" b="64581"/>
          <a:stretch>
            <a:fillRect/>
          </a:stretch>
        </p:blipFill>
        <p:spPr bwMode="auto">
          <a:xfrm>
            <a:off x="8100392" y="0"/>
            <a:ext cx="104360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67164" t="30945" r="25000" b="64581"/>
          <a:stretch>
            <a:fillRect/>
          </a:stretch>
        </p:blipFill>
        <p:spPr bwMode="auto">
          <a:xfrm>
            <a:off x="8053094" y="5229200"/>
            <a:ext cx="104360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8244408" y="2492896"/>
            <a:ext cx="0" cy="2952328"/>
          </a:xfrm>
          <a:prstGeom prst="straightConnector1">
            <a:avLst/>
          </a:prstGeom>
          <a:grpFill/>
          <a:ln w="254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790183" y="3501008"/>
            <a:ext cx="59824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532440" y="2564904"/>
            <a:ext cx="0" cy="1296144"/>
          </a:xfrm>
          <a:prstGeom prst="straightConnector1">
            <a:avLst/>
          </a:prstGeom>
          <a:grpFill/>
          <a:ln w="254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8244408" y="3861048"/>
            <a:ext cx="936104" cy="720080"/>
            <a:chOff x="5580112" y="4725144"/>
            <a:chExt cx="936104" cy="720080"/>
          </a:xfrm>
          <a:solidFill>
            <a:schemeClr val="bg1"/>
          </a:solidFill>
        </p:grpSpPr>
        <p:sp>
          <p:nvSpPr>
            <p:cNvPr id="18" name="TextBox 17"/>
            <p:cNvSpPr txBox="1"/>
            <p:nvPr/>
          </p:nvSpPr>
          <p:spPr bwMode="auto">
            <a:xfrm>
              <a:off x="5580112" y="4725144"/>
              <a:ext cx="936104" cy="7200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000" b="1" kern="0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4000" b="1" kern="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4000" b="1" kern="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606944" y="4846572"/>
              <a:ext cx="703827" cy="0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8028384" y="5642084"/>
            <a:ext cx="1152128" cy="523220"/>
            <a:chOff x="5292080" y="4797152"/>
            <a:chExt cx="1152128" cy="523220"/>
          </a:xfrm>
          <a:solidFill>
            <a:schemeClr val="bg1"/>
          </a:solidFill>
        </p:grpSpPr>
        <p:cxnSp>
          <p:nvCxnSpPr>
            <p:cNvPr id="26" name="Прямая со стрелкой 25"/>
            <p:cNvCxnSpPr/>
            <p:nvPr/>
          </p:nvCxnSpPr>
          <p:spPr>
            <a:xfrm>
              <a:off x="5606944" y="4846572"/>
              <a:ext cx="703827" cy="0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 bwMode="auto">
            <a:xfrm>
              <a:off x="5292080" y="4797152"/>
              <a:ext cx="11521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540Н</a:t>
              </a:r>
              <a:r>
                <a:rPr lang="en-US" sz="28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0" y="1184877"/>
            <a:ext cx="2339752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360кН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0м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290156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755990" y="932470"/>
            <a:ext cx="86409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664022" y="646179"/>
            <a:ext cx="864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новки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5" grpId="0" animBg="1"/>
      <p:bldP spid="27" grpId="0" build="allAtOnce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84030"/>
          <a:ext cx="9072593" cy="2229579"/>
        </p:xfrm>
        <a:graphic>
          <a:graphicData uri="http://schemas.openxmlformats.org/drawingml/2006/table">
            <a:tbl>
              <a:tblPr/>
              <a:tblGrid>
                <a:gridCol w="1341170"/>
                <a:gridCol w="801970"/>
                <a:gridCol w="1285884"/>
                <a:gridCol w="785818"/>
                <a:gridCol w="1000132"/>
                <a:gridCol w="1071570"/>
                <a:gridCol w="1886458"/>
                <a:gridCol w="899591"/>
              </a:tblGrid>
              <a:tr h="5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1" cap="all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4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З,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,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КПД</a:t>
                      </a:r>
                      <a:r>
                        <a:rPr lang="ru-RU" sz="3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</a:t>
                      </a:r>
                      <a:r>
                        <a:rPr lang="ru-RU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%</a:t>
                      </a:r>
                      <a:endParaRPr lang="ru-RU" sz="4400" b="0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 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56" y="2547771"/>
            <a:ext cx="1357310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541467" y="3249698"/>
            <a:ext cx="2744781" cy="1107996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60517" y="2357430"/>
            <a:ext cx="2368541" cy="769441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1643042" y="3143248"/>
            <a:ext cx="2268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72698" y="4357694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115706" y="5000636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115706" y="4000504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угла наклона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………….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………….</a:t>
            </a:r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56176" y="5000636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429124" y="3222626"/>
            <a:ext cx="2286016" cy="8493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357686" y="2365370"/>
            <a:ext cx="2428924" cy="70644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787308"/>
            <a:ext cx="38576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</a:t>
            </a:r>
            <a:endParaRPr lang="ru-RU" sz="3600" dirty="0">
              <a:solidFill>
                <a:srgbClr val="0066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94058" y="4929198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894058" y="3929066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2,8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894058" y="5000636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0,7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876256" y="3132988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876256" y="2348880"/>
            <a:ext cx="1214446" cy="72008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0,14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876256" y="3204426"/>
            <a:ext cx="1143008" cy="65662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0,28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244408" y="2780928"/>
            <a:ext cx="899592" cy="65662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83671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3528" y="133394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1853768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82478" y="820946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75656" y="1340768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75656" y="1844824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8" y="836712"/>
            <a:ext cx="79208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11760" y="1340768"/>
            <a:ext cx="79208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83768" y="1844824"/>
            <a:ext cx="79208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63888" y="836712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63888" y="1340768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63888" y="1844824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27984" y="812002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27984" y="1340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484226" y="1844824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436096" y="836712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36096" y="1340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67628" y="1853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76256" y="83671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76256" y="1340768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76256" y="184482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79904" y="83671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279904" y="133182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279904" y="184482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ый треугольник 40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1977182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374675" y="1445989"/>
            <a:ext cx="1125755" cy="554251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8"/>
          <p:cNvGrpSpPr/>
          <p:nvPr/>
        </p:nvGrpSpPr>
        <p:grpSpPr>
          <a:xfrm>
            <a:off x="3214678" y="2141528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2612578" y="24968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85918" y="185736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59893" y="2312279"/>
            <a:ext cx="571504" cy="28575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427116" y="281427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7"/>
          <p:cNvGrpSpPr/>
          <p:nvPr/>
        </p:nvGrpSpPr>
        <p:grpSpPr>
          <a:xfrm>
            <a:off x="3286116" y="1000108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786050" y="2285992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2391018" y="205015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27"/>
          <p:cNvGrpSpPr/>
          <p:nvPr/>
        </p:nvGrpSpPr>
        <p:grpSpPr>
          <a:xfrm>
            <a:off x="1643042" y="1324261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ый треугольник 41"/>
          <p:cNvSpPr/>
          <p:nvPr/>
        </p:nvSpPr>
        <p:spPr>
          <a:xfrm>
            <a:off x="4722191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11381" y="302332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rot="-120000">
            <a:off x="4007758" y="2812711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23"/>
          <p:cNvGrpSpPr/>
          <p:nvPr/>
        </p:nvGrpSpPr>
        <p:grpSpPr>
          <a:xfrm>
            <a:off x="4131592" y="2357430"/>
            <a:ext cx="556020" cy="556999"/>
            <a:chOff x="5115902" y="3102304"/>
            <a:chExt cx="556020" cy="556999"/>
          </a:xfrm>
          <a:solidFill>
            <a:srgbClr val="FFFF00"/>
          </a:solidFill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57224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367364" y="93954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0"/>
            <a:ext cx="3779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брусок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357158" y="1500174"/>
            <a:ext cx="357190" cy="2357454"/>
          </a:xfrm>
          <a:prstGeom prst="leftBrace">
            <a:avLst>
              <a:gd name="adj1" fmla="val 8333"/>
              <a:gd name="adj2" fmla="val 525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-71470" y="2285992"/>
            <a:ext cx="50006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6893915" flipH="1">
            <a:off x="2497738" y="415111"/>
            <a:ext cx="1005251" cy="5410032"/>
          </a:xfrm>
          <a:prstGeom prst="leftBrace">
            <a:avLst>
              <a:gd name="adj1" fmla="val 8333"/>
              <a:gd name="adj2" fmla="val 6566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428728" y="2793998"/>
            <a:ext cx="500066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212465" y="3465264"/>
            <a:ext cx="454647" cy="249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3" idx="2"/>
          </p:cNvCxnSpPr>
          <p:nvPr/>
        </p:nvCxnSpPr>
        <p:spPr>
          <a:xfrm flipH="1">
            <a:off x="2097548" y="2389817"/>
            <a:ext cx="537789" cy="1075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/>
          <a:srcRect l="44296" t="11074" r="24992" b="69731"/>
          <a:stretch>
            <a:fillRect/>
          </a:stretch>
        </p:blipFill>
        <p:spPr bwMode="auto">
          <a:xfrm>
            <a:off x="3707904" y="0"/>
            <a:ext cx="5436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0" y="6290156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5989918" y="2145050"/>
            <a:ext cx="1532151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5989918" y="2852936"/>
            <a:ext cx="1286454" cy="830997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20072" y="2492896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7884512" y="2824988"/>
            <a:ext cx="1296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 bwMode="auto">
          <a:xfrm>
            <a:off x="7718110" y="2021939"/>
            <a:ext cx="1338828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7812360" y="2852936"/>
            <a:ext cx="1246378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86062" y="2466181"/>
            <a:ext cx="576064" cy="70788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6012160" y="2852936"/>
            <a:ext cx="1296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0" y="3861048"/>
            <a:ext cx="3419872" cy="18002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5,4Н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=0,8м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h=0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M=1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кг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плзн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3240" y="0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42" grpId="0" animBg="1"/>
      <p:bldP spid="43" grpId="0" animBg="1"/>
      <p:bldP spid="69" grpId="0" animBg="1"/>
      <p:bldP spid="104" grpId="0" animBg="1"/>
      <p:bldP spid="51" grpId="0" animBg="1"/>
      <p:bldP spid="52" grpId="0" animBg="1"/>
      <p:bldP spid="53" grpId="0" animBg="1"/>
      <p:bldP spid="55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4" grpId="0" animBg="1"/>
      <p:bldP spid="56" grpId="0" animBg="1"/>
      <p:bldP spid="5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11210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записаны законы равномерного движения (покоя)!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54041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8074" t="18914" r="17022" b="64844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3473" t="19731" r="69984" b="9957"/>
          <a:stretch>
            <a:fillRect/>
          </a:stretch>
        </p:blipFill>
        <p:spPr bwMode="auto">
          <a:xfrm>
            <a:off x="6948264" y="1052736"/>
            <a:ext cx="219573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13407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 =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1340768"/>
            <a:ext cx="2051720" cy="20882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M=0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ΔП=2Дж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ΔК-?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1328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53136"/>
            <a:ext cx="6876256" cy="1200329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уменьшения потенциальной энергии на 2Дж мяч должен опустится на ….м.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380799"/>
            <a:ext cx="6732240" cy="1200329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падении потенциальная энергия переходит в кинетическую, т.е. кинетическая энергия  увеличится на 2Дж 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  <p:bldP spid="6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-24"/>
            <a:ext cx="4429156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500042"/>
            <a:ext cx="7500958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it-IT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557 558 559 567 569 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it-IT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t-IT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41632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09144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76664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68552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221088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697958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6512" y="3591689"/>
            <a:ext cx="100811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1925658"/>
            <a:ext cx="3707904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Плита 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40968"/>
            <a:ext cx="687625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·0,02м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545740"/>
            <a:ext cx="529208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7704" y="4293096"/>
            <a:ext cx="1246671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9752" y="6093296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405Н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4221088"/>
            <a:ext cx="40005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4777988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405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660232" y="4797152"/>
            <a:ext cx="13681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6216" y="3140968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8752" y="4797152"/>
            <a:ext cx="1259632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l="18010" t="10055" r="16432" b="81086"/>
          <a:stretch>
            <a:fillRect/>
          </a:stretch>
        </p:blipFill>
        <p:spPr bwMode="auto">
          <a:xfrm>
            <a:off x="0" y="-2738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2304256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=40,5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=2,7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одержимое 36"/>
          <p:cNvSpPr txBox="1">
            <a:spLocks/>
          </p:cNvSpPr>
          <p:nvPr/>
        </p:nvSpPr>
        <p:spPr>
          <a:xfrm>
            <a:off x="3275856" y="764704"/>
            <a:ext cx="5868144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1.Найду объём мраморной плиты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07904" y="163062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644008" y="1916832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27144" y="1361316"/>
            <a:ext cx="65719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5352" y="1964660"/>
            <a:ext cx="80234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6136" y="1628800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1670" y="1962836"/>
            <a:ext cx="140421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2700кг/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732240" y="1916832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32240" y="1412776"/>
            <a:ext cx="115212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40,5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84368" y="1628800"/>
            <a:ext cx="1259632" cy="461665"/>
          </a:xfrm>
          <a:prstGeom prst="rect">
            <a:avLst/>
          </a:prstGeom>
          <a:solidFill>
            <a:srgbClr val="F9E3A5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одержимое 36"/>
          <p:cNvSpPr txBox="1">
            <a:spLocks/>
          </p:cNvSpPr>
          <p:nvPr/>
        </p:nvSpPr>
        <p:spPr>
          <a:xfrm>
            <a:off x="5076056" y="2660662"/>
            <a:ext cx="4176464" cy="480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2.Найду выталкивающую силу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" name="Содержимое 36"/>
          <p:cNvSpPr txBox="1">
            <a:spLocks/>
          </p:cNvSpPr>
          <p:nvPr/>
        </p:nvSpPr>
        <p:spPr>
          <a:xfrm>
            <a:off x="3491880" y="3717032"/>
            <a:ext cx="5652120" cy="480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Условие равновесия будет иметь вид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625860"/>
            <a:ext cx="12961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419872" y="5965448"/>
            <a:ext cx="5724128" cy="892552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для равномерного поднятия плиты придётся добавить 209Н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3867E-6 L -0.51389 -0.142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/>
      <p:bldP spid="17" grpId="0" animBg="1"/>
      <p:bldP spid="18" grpId="0" animBg="1"/>
      <p:bldP spid="19" grpId="0" animBg="1"/>
      <p:bldP spid="20" grpId="0" animBg="1"/>
      <p:bldP spid="22" grpId="0"/>
      <p:bldP spid="25" grpId="0"/>
      <p:bldP spid="26" grpId="0" animBg="1"/>
      <p:bldP spid="27" grpId="0" animBg="1"/>
      <p:bldP spid="28" grpId="0" animBg="1"/>
      <p:bldP spid="21" grpId="0" animBg="1"/>
      <p:bldP spid="31" grpId="0" animBg="1"/>
      <p:bldP spid="31" grpId="1" animBg="1"/>
      <p:bldP spid="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16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380312" y="3645024"/>
            <a:ext cx="1906628" cy="855546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971600" y="5157192"/>
            <a:ext cx="1091966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3264" y="3510335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8286237" y="4716433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581551" y="4548461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86207" y="2263989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8429114" y="3786780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7963558" y="4261644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340768"/>
            <a:ext cx="314324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г=0,08кг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ru-RU" sz="4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уки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836712"/>
            <a:ext cx="3275856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объём дерева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2564904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3140968"/>
            <a:ext cx="662473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1,57Н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0272" y="256739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1,57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4288" y="4591429"/>
            <a:ext cx="95332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45688" y="3717032"/>
            <a:ext cx="3897608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4.Дерево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5268" y="3717032"/>
            <a:ext cx="286245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293096"/>
            <a:ext cx="5357818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плота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653136"/>
            <a:ext cx="298782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1.57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157192"/>
            <a:ext cx="183569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5714992"/>
            <a:ext cx="9144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того, чтобы утопить кусок дерева массой 80г, приложим силу в 0,77Н,  значит он сможет выдержать груз весом 0,77Н массой 0,077кг,  77гр.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</a:blip>
          <a:srcRect l="18010" t="18176" r="16432" b="75179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240360" y="132204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176464" y="1613357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59600" y="1052736"/>
            <a:ext cx="65719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37808" y="1656080"/>
            <a:ext cx="80234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8592" y="1320220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64126" y="1654256"/>
            <a:ext cx="1404218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500кг/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253161" y="1584502"/>
            <a:ext cx="86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56176" y="1052736"/>
            <a:ext cx="115212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0,08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16824" y="1320220"/>
            <a:ext cx="1727176" cy="461665"/>
          </a:xfrm>
          <a:prstGeom prst="rect">
            <a:avLst/>
          </a:prstGeom>
          <a:solidFill>
            <a:srgbClr val="F9E3A5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67744" y="2132856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7556166" y="3215109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64896 -0.1641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-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8" grpId="0" animBg="1"/>
      <p:bldP spid="18" grpId="1" animBg="1"/>
      <p:bldP spid="33" grpId="0" uiExpand="1" build="p" animBg="1"/>
      <p:bldP spid="34" grpId="0" uiExpand="1" build="p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8010" t="24821" r="16432" b="66320"/>
          <a:stretch>
            <a:fillRect/>
          </a:stretch>
        </p:blipFill>
        <p:spPr bwMode="auto">
          <a:xfrm>
            <a:off x="0" y="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084168" y="1792766"/>
            <a:ext cx="2376264" cy="178595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50830" y="144140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6684717" y="277832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165618" y="312354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678" y="35650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26876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9184" y="762052"/>
            <a:ext cx="255884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702934" y="16864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25470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2670" y="1867426"/>
            <a:ext cx="2376264" cy="1785950"/>
          </a:xfrm>
          <a:prstGeom prst="rect">
            <a:avLst/>
          </a:prstGeom>
          <a:solidFill>
            <a:srgbClr val="92D05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579332" y="165461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4120" y="319820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1340768"/>
            <a:ext cx="18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керосин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7686" y="836712"/>
            <a:ext cx="279974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031436" y="176106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39952" y="3068960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3028897" y="281186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980728"/>
            <a:ext cx="2843808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=800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одержимое 36"/>
          <p:cNvSpPr txBox="1">
            <a:spLocks/>
          </p:cNvSpPr>
          <p:nvPr/>
        </p:nvSpPr>
        <p:spPr>
          <a:xfrm>
            <a:off x="35496" y="4941168"/>
            <a:ext cx="284380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2.тело плавает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437112"/>
            <a:ext cx="81724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·120м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/1000000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4941168"/>
            <a:ext cx="406794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4" name="Содержимое 36"/>
          <p:cNvSpPr txBox="1">
            <a:spLocks/>
          </p:cNvSpPr>
          <p:nvPr/>
        </p:nvSpPr>
        <p:spPr>
          <a:xfrm>
            <a:off x="0" y="3645024"/>
            <a:ext cx="5364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 в керосине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4941168"/>
            <a:ext cx="201622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=0,94Н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884368" y="441794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4368" y="4922004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9864" y="4941168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19864" y="4390081"/>
            <a:ext cx="1224136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0,94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" name="Содержимое 36"/>
          <p:cNvSpPr txBox="1">
            <a:spLocks/>
          </p:cNvSpPr>
          <p:nvPr/>
        </p:nvSpPr>
        <p:spPr>
          <a:xfrm>
            <a:off x="0" y="5517232"/>
            <a:ext cx="91440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Архимедова сила в воде будет компенсировать ту же силу тяжести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877272"/>
            <a:ext cx="78843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0,94Н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34780"/>
            <a:ext cx="241176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пвв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79712" y="6320925"/>
            <a:ext cx="7344816" cy="523220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масса тела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кг,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вытесняет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9775 -0.4449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61823 -0.2976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22032 -0.2796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125 -0.4932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 animBg="1"/>
      <p:bldP spid="19" grpId="0" animBg="1"/>
      <p:bldP spid="21" grpId="0" animBg="1"/>
      <p:bldP spid="22" grpId="0"/>
      <p:bldP spid="24" grpId="0"/>
      <p:bldP spid="25" grpId="0" animBg="1"/>
      <p:bldP spid="27" grpId="0" animBg="1"/>
      <p:bldP spid="30" grpId="0" build="p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6"/>
          <p:cNvSpPr txBox="1">
            <a:spLocks/>
          </p:cNvSpPr>
          <p:nvPr/>
        </p:nvSpPr>
        <p:spPr>
          <a:xfrm>
            <a:off x="2987824" y="2348880"/>
            <a:ext cx="630019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2. Воздушный шар  в ра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905780"/>
            <a:ext cx="63001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7419" t="10055" r="17023" b="81367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836712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=0,09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=1,29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=0,6кг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гр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5805264"/>
            <a:ext cx="72008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1052736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3400" y="1700808"/>
            <a:ext cx="5400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1,29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7496" y="548680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688" y="3068960"/>
            <a:ext cx="122413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3808" y="3429000"/>
            <a:ext cx="31683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129Н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948264" y="3501008"/>
            <a:ext cx="18722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=123Н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5013176"/>
            <a:ext cx="10801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123Н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27376" y="5903893"/>
            <a:ext cx="5616624" cy="954107"/>
          </a:xfrm>
          <a:prstGeom prst="rect">
            <a:avLst/>
          </a:prstGeom>
          <a:solidFill>
            <a:srgbClr val="92D050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радиозонд может поднять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массой 12,3кг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4" grpId="0" animBg="1"/>
      <p:bldP spid="17" grpId="0" build="p" animBg="1"/>
      <p:bldP spid="27" grpId="0" animBg="1"/>
      <p:bldP spid="29" grpId="0" animBg="1"/>
      <p:bldP spid="31" grpId="0" animBg="1"/>
      <p:bldP spid="32" grpId="0" build="p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87370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57150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94" y="3446544"/>
            <a:ext cx="13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95955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78632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17419" t="32661" r="17023" b="51555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496" y="764704"/>
            <a:ext cx="2843808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=320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=0,09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=1,29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=600кг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гр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36"/>
          <p:cNvSpPr txBox="1">
            <a:spLocks/>
          </p:cNvSpPr>
          <p:nvPr/>
        </p:nvSpPr>
        <p:spPr>
          <a:xfrm>
            <a:off x="2483768" y="2492896"/>
            <a:ext cx="6696744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2. Стратостат поднимается равномерно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7824" y="3049796"/>
            <a:ext cx="63001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940152" y="1196752"/>
            <a:ext cx="30003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5816" y="1844824"/>
            <a:ext cx="612068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1,29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3200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3,7МН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7496" y="692696"/>
            <a:ext cx="4536504" cy="5411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выталкивающую силу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3728" y="3717032"/>
            <a:ext cx="38164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3748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2800" b="1" cap="all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6кН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948264" y="3645024"/>
            <a:ext cx="219573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=3742кН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3068960"/>
            <a:ext cx="144016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3,7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79712" y="5858108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27376" y="4581128"/>
            <a:ext cx="5616624" cy="2246769"/>
          </a:xfrm>
          <a:prstGeom prst="rect">
            <a:avLst/>
          </a:prstGeom>
          <a:solidFill>
            <a:srgbClr val="F9E3A5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 воздуха уменьшается, поэтому надо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увеличивать объём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шара, чтобы выталкивающая сила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уменьшилась.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3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3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3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23" grpId="0"/>
      <p:bldP spid="24" grpId="0" animBg="1"/>
      <p:bldP spid="25" grpId="0"/>
      <p:bldP spid="30" grpId="0"/>
      <p:bldP spid="16" grpId="0" build="p" animBg="1"/>
      <p:bldP spid="17" grpId="0" animBg="1"/>
      <p:bldP spid="27" grpId="0" animBg="1"/>
      <p:bldP spid="29" grpId="0" animBg="1"/>
      <p:bldP spid="31" grpId="0" animBg="1"/>
      <p:bldP spid="32" grpId="0" build="p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8072494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119 124 634 629 610 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411474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-24"/>
            <a:ext cx="910520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(покой)  и записан</a:t>
            </a:r>
            <a:r>
              <a:rPr kumimoji="0" lang="ru-RU" sz="40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равномерного движения (покоя)!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497181"/>
            <a:ext cx="914400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691365" y="3214686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9"/>
          <p:cNvGrpSpPr/>
          <p:nvPr/>
        </p:nvGrpSpPr>
        <p:grpSpPr>
          <a:xfrm>
            <a:off x="7786710" y="4038905"/>
            <a:ext cx="714380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32"/>
          <p:cNvGrpSpPr/>
          <p:nvPr/>
        </p:nvGrpSpPr>
        <p:grpSpPr>
          <a:xfrm>
            <a:off x="7786710" y="2071678"/>
            <a:ext cx="714380" cy="461665"/>
            <a:chOff x="3357554" y="2143116"/>
            <a:chExt cx="71438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35"/>
          <p:cNvGrpSpPr/>
          <p:nvPr/>
        </p:nvGrpSpPr>
        <p:grpSpPr>
          <a:xfrm>
            <a:off x="6643702" y="2743138"/>
            <a:ext cx="785818" cy="400110"/>
            <a:chOff x="1785918" y="2528824"/>
            <a:chExt cx="785818" cy="400110"/>
          </a:xfrm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rot="-180000" flipV="1">
            <a:off x="7069490" y="3204393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7155594" y="266072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7"/>
          <p:cNvGrpSpPr/>
          <p:nvPr/>
        </p:nvGrpSpPr>
        <p:grpSpPr>
          <a:xfrm>
            <a:off x="8215370" y="3357562"/>
            <a:ext cx="1071538" cy="584775"/>
            <a:chOff x="3357554" y="2143116"/>
            <a:chExt cx="714380" cy="881786"/>
          </a:xfrm>
        </p:grpSpPr>
        <p:sp>
          <p:nvSpPr>
            <p:cNvPr id="21" name="TextBox 20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>
            <a:off x="6859636" y="2428866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7"/>
          <p:cNvGrpSpPr/>
          <p:nvPr/>
        </p:nvGrpSpPr>
        <p:grpSpPr>
          <a:xfrm>
            <a:off x="6929454" y="1830983"/>
            <a:ext cx="714380" cy="584775"/>
            <a:chOff x="3357554" y="2143116"/>
            <a:chExt cx="714380" cy="584775"/>
          </a:xfrm>
          <a:noFill/>
        </p:grpSpPr>
        <p:sp>
          <p:nvSpPr>
            <p:cNvPr id="25" name="TextBox 24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186803" y="373301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500958" y="3136571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63688" y="2199734"/>
            <a:ext cx="49275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835696" y="284780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3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8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928662" y="1928802"/>
            <a:ext cx="657229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1960" y="1700808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539552" y="2060848"/>
            <a:ext cx="1357322" cy="1224136"/>
            <a:chOff x="4756759" y="5560218"/>
            <a:chExt cx="1044083" cy="807364"/>
          </a:xfrm>
        </p:grpSpPr>
        <p:sp>
          <p:nvSpPr>
            <p:cNvPr id="31" name="TextBox 8"/>
            <p:cNvSpPr txBox="1">
              <a:spLocks noChangeArrowheads="1"/>
            </p:cNvSpPr>
            <p:nvPr/>
          </p:nvSpPr>
          <p:spPr bwMode="auto">
            <a:xfrm>
              <a:off x="5088545" y="5707610"/>
              <a:ext cx="712297" cy="47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4760757" y="5560218"/>
              <a:ext cx="380664" cy="4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u="sng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756759" y="5970766"/>
              <a:ext cx="462140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2691837" y="1995080"/>
            <a:ext cx="1664139" cy="1493734"/>
            <a:chOff x="4374173" y="5560221"/>
            <a:chExt cx="1280093" cy="917080"/>
          </a:xfrm>
        </p:grpSpPr>
        <p:sp>
          <p:nvSpPr>
            <p:cNvPr id="42" name="TextBox 10"/>
            <p:cNvSpPr txBox="1">
              <a:spLocks noChangeArrowheads="1"/>
            </p:cNvSpPr>
            <p:nvPr/>
          </p:nvSpPr>
          <p:spPr bwMode="auto">
            <a:xfrm>
              <a:off x="4374173" y="5560221"/>
              <a:ext cx="1280093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4484515" y="6042693"/>
              <a:ext cx="948190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5ч</a:t>
              </a:r>
              <a:endPara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4139952" y="2420888"/>
            <a:ext cx="187220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4км/ч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16561" t="10694" r="15703" b="77342"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7"/>
          <p:cNvGrpSpPr/>
          <p:nvPr/>
        </p:nvGrpSpPr>
        <p:grpSpPr>
          <a:xfrm>
            <a:off x="3211258" y="1147391"/>
            <a:ext cx="928694" cy="769441"/>
            <a:chOff x="0" y="5715016"/>
            <a:chExt cx="2158985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0" y="5715016"/>
              <a:ext cx="2158985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30" name="Группа 37"/>
          <p:cNvGrpSpPr/>
          <p:nvPr/>
        </p:nvGrpSpPr>
        <p:grpSpPr>
          <a:xfrm>
            <a:off x="6804248" y="1124744"/>
            <a:ext cx="928694" cy="769441"/>
            <a:chOff x="0" y="5715016"/>
            <a:chExt cx="2158985" cy="769441"/>
          </a:xfrm>
        </p:grpSpPr>
        <p:sp>
          <p:nvSpPr>
            <p:cNvPr id="32" name="TextBox 31"/>
            <p:cNvSpPr txBox="1"/>
            <p:nvPr/>
          </p:nvSpPr>
          <p:spPr>
            <a:xfrm>
              <a:off x="0" y="5715016"/>
              <a:ext cx="2158985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36" name="Группа 11"/>
          <p:cNvGrpSpPr>
            <a:grpSpLocks/>
          </p:cNvGrpSpPr>
          <p:nvPr/>
        </p:nvGrpSpPr>
        <p:grpSpPr bwMode="auto">
          <a:xfrm>
            <a:off x="395536" y="3356992"/>
            <a:ext cx="1664139" cy="1493734"/>
            <a:chOff x="4374173" y="5560221"/>
            <a:chExt cx="1280093" cy="917080"/>
          </a:xfrm>
        </p:grpSpPr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4374173" y="5560221"/>
              <a:ext cx="1280093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км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4484515" y="6042693"/>
              <a:ext cx="948190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2ч</a:t>
              </a:r>
              <a:endPara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1907704" y="3789040"/>
            <a:ext cx="201622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10км/ч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11"/>
          <p:cNvGrpSpPr>
            <a:grpSpLocks/>
          </p:cNvGrpSpPr>
          <p:nvPr/>
        </p:nvGrpSpPr>
        <p:grpSpPr bwMode="auto">
          <a:xfrm>
            <a:off x="4499992" y="3356991"/>
            <a:ext cx="1944216" cy="1493737"/>
            <a:chOff x="4374172" y="5560221"/>
            <a:chExt cx="1495534" cy="917082"/>
          </a:xfrm>
        </p:grpSpPr>
        <p:sp>
          <p:nvSpPr>
            <p:cNvPr id="41" name="TextBox 10"/>
            <p:cNvSpPr txBox="1">
              <a:spLocks noChangeArrowheads="1"/>
            </p:cNvSpPr>
            <p:nvPr/>
          </p:nvSpPr>
          <p:spPr bwMode="auto">
            <a:xfrm>
              <a:off x="4374172" y="5560221"/>
              <a:ext cx="1495534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00м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4484513" y="6042695"/>
              <a:ext cx="1385192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22∙60с</a:t>
              </a:r>
              <a:endPara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6228184" y="3717032"/>
            <a:ext cx="201622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м/с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11"/>
          <p:cNvGrpSpPr>
            <a:grpSpLocks/>
          </p:cNvGrpSpPr>
          <p:nvPr/>
        </p:nvGrpSpPr>
        <p:grpSpPr bwMode="auto">
          <a:xfrm>
            <a:off x="2267744" y="4653139"/>
            <a:ext cx="2232248" cy="1440155"/>
            <a:chOff x="4263393" y="5560221"/>
            <a:chExt cx="1717095" cy="884185"/>
          </a:xfrm>
        </p:grpSpPr>
        <p:sp>
          <p:nvSpPr>
            <p:cNvPr id="51" name="TextBox 10"/>
            <p:cNvSpPr txBox="1">
              <a:spLocks noChangeArrowheads="1"/>
            </p:cNvSpPr>
            <p:nvPr/>
          </p:nvSpPr>
          <p:spPr bwMode="auto">
            <a:xfrm>
              <a:off x="4374172" y="5560221"/>
              <a:ext cx="1495534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00м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4263393" y="6009799"/>
              <a:ext cx="1717095" cy="4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1,4∙60с</a:t>
              </a:r>
              <a:endPara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4139952" y="5085184"/>
            <a:ext cx="201622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м/с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8501090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гр1</a:t>
            </a:r>
          </a:p>
          <a:p>
            <a:pPr marL="0" indent="0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000000"/>
                </a:solidFill>
              </a:rPr>
              <a:t>152- 244,235,231,225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т6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7164288" y="2438304"/>
            <a:ext cx="17477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51920" y="3573016"/>
            <a:ext cx="41764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5,008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955104" y="2276872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491880" y="2348880"/>
            <a:ext cx="1368152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7"/>
          <p:cNvGrpSpPr/>
          <p:nvPr/>
        </p:nvGrpSpPr>
        <p:grpSpPr>
          <a:xfrm>
            <a:off x="3779912" y="1628800"/>
            <a:ext cx="864096" cy="864096"/>
            <a:chOff x="0" y="5715016"/>
            <a:chExt cx="2158985" cy="769441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0" y="5715016"/>
              <a:ext cx="2158985" cy="7694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211960" y="2924944"/>
            <a:ext cx="43924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ч∙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гор∙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3968" y="2492896"/>
            <a:ext cx="42484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1.Найду время горения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для безопасного процесса длина шнура должна быть более 48см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 l="17419" t="11401" r="16432" b="73703"/>
          <a:stretch>
            <a:fillRect/>
          </a:stretch>
        </p:blipFill>
        <p:spPr bwMode="auto">
          <a:xfrm>
            <a:off x="0" y="-27384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1846129"/>
            <a:ext cx="2483768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=0,8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/с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=300м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ru-RU" sz="2000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шн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7"/>
          <p:cNvGrpSpPr/>
          <p:nvPr/>
        </p:nvGrpSpPr>
        <p:grpSpPr>
          <a:xfrm>
            <a:off x="6804248" y="1556792"/>
            <a:ext cx="1168571" cy="769441"/>
            <a:chOff x="119887" y="5571000"/>
            <a:chExt cx="2845815" cy="769441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119887" y="5571000"/>
              <a:ext cx="2845815" cy="7694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гор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flipH="1">
            <a:off x="2483768" y="2492896"/>
            <a:ext cx="4680520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37"/>
          <p:cNvGrpSpPr/>
          <p:nvPr/>
        </p:nvGrpSpPr>
        <p:grpSpPr>
          <a:xfrm>
            <a:off x="2123728" y="1628799"/>
            <a:ext cx="864096" cy="769441"/>
            <a:chOff x="0" y="5715018"/>
            <a:chExt cx="2158985" cy="685155"/>
          </a:xfrm>
          <a:noFill/>
        </p:grpSpPr>
        <p:sp>
          <p:nvSpPr>
            <p:cNvPr id="46" name="TextBox 45"/>
            <p:cNvSpPr txBox="1"/>
            <p:nvPr/>
          </p:nvSpPr>
          <p:spPr>
            <a:xfrm>
              <a:off x="0" y="5715018"/>
              <a:ext cx="2158985" cy="68515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54" name="Группа 37"/>
          <p:cNvGrpSpPr/>
          <p:nvPr/>
        </p:nvGrpSpPr>
        <p:grpSpPr>
          <a:xfrm>
            <a:off x="8082933" y="1484784"/>
            <a:ext cx="1061067" cy="769441"/>
            <a:chOff x="295248" y="5571000"/>
            <a:chExt cx="2584011" cy="769441"/>
          </a:xfrm>
          <a:noFill/>
        </p:grpSpPr>
        <p:sp>
          <p:nvSpPr>
            <p:cNvPr id="55" name="TextBox 54"/>
            <p:cNvSpPr txBox="1"/>
            <p:nvPr/>
          </p:nvSpPr>
          <p:spPr>
            <a:xfrm>
              <a:off x="470609" y="5571000"/>
              <a:ext cx="2408650" cy="7694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гор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60" name="AutoShape 22"/>
          <p:cNvSpPr>
            <a:spLocks/>
          </p:cNvSpPr>
          <p:nvPr/>
        </p:nvSpPr>
        <p:spPr bwMode="auto">
          <a:xfrm rot="5400000">
            <a:off x="5521555" y="-927787"/>
            <a:ext cx="382894" cy="6314455"/>
          </a:xfrm>
          <a:prstGeom prst="leftBrace">
            <a:avLst>
              <a:gd name="adj1" fmla="val 33566"/>
              <a:gd name="adj2" fmla="val 49436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5148064" y="1628800"/>
            <a:ext cx="1080120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3645024"/>
            <a:ext cx="39239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8"/>
          <p:cNvSpPr txBox="1">
            <a:spLocks noChangeArrowheads="1"/>
          </p:cNvSpPr>
          <p:nvPr/>
        </p:nvSpPr>
        <p:spPr bwMode="auto">
          <a:xfrm>
            <a:off x="0" y="4221088"/>
            <a:ext cx="1907704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60с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43808" y="4221088"/>
            <a:ext cx="61926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2.Найду длину бикфордова шнура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12" y="4797152"/>
            <a:ext cx="216024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23728" y="4797153"/>
            <a:ext cx="40324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/с∙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60с=</a:t>
            </a:r>
            <a:endParaRPr lang="ru-RU" sz="40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" grpId="0" animBg="1"/>
      <p:bldP spid="48" grpId="0" animBg="1"/>
      <p:bldP spid="49" grpId="0" animBg="1"/>
      <p:bldP spid="32" grpId="0" build="p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24506" t="87293" r="25000" b="6063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24506" t="9317" r="50247" b="66320"/>
          <a:stretch>
            <a:fillRect/>
          </a:stretch>
        </p:blipFill>
        <p:spPr bwMode="auto">
          <a:xfrm>
            <a:off x="5220072" y="836712"/>
            <a:ext cx="3654152" cy="28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4"/>
          <p:cNvSpPr/>
          <p:nvPr/>
        </p:nvSpPr>
        <p:spPr>
          <a:xfrm>
            <a:off x="6948264" y="2339603"/>
            <a:ext cx="836042" cy="44132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V="1">
            <a:off x="7166568" y="2231153"/>
            <a:ext cx="285752" cy="4571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rot="-60000">
            <a:off x="7492346" y="1314465"/>
            <a:ext cx="66676" cy="111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Овал 4"/>
          <p:cNvSpPr/>
          <p:nvPr/>
        </p:nvSpPr>
        <p:spPr>
          <a:xfrm>
            <a:off x="7812360" y="2060848"/>
            <a:ext cx="887020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4"/>
          <p:cNvSpPr/>
          <p:nvPr/>
        </p:nvSpPr>
        <p:spPr>
          <a:xfrm>
            <a:off x="5477034" y="2274020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V="1">
            <a:off x="5663416" y="2239165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Овал 4"/>
          <p:cNvSpPr/>
          <p:nvPr/>
        </p:nvSpPr>
        <p:spPr>
          <a:xfrm>
            <a:off x="5868144" y="1772816"/>
            <a:ext cx="678574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5591408" y="1340768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96752"/>
            <a:ext cx="197971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9672" y="1340768"/>
            <a:ext cx="3744416" cy="5847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91680" y="1916832"/>
            <a:ext cx="3096344" cy="70802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91680" y="2636912"/>
            <a:ext cx="2520280" cy="707886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91680" y="3356992"/>
            <a:ext cx="2520280" cy="707886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0" grpId="0" animBg="1"/>
      <p:bldP spid="10" grpId="1" animBg="1"/>
      <p:bldP spid="11" grpId="0" animBg="1"/>
      <p:bldP spid="12" grpId="0" build="p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18010" t="12270" r="17022" b="81824"/>
          <a:stretch>
            <a:fillRect/>
          </a:stretch>
        </p:blipFill>
        <p:spPr bwMode="auto">
          <a:xfrm>
            <a:off x="0" y="0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 l="57678" t="18254" r="16335" b="64027"/>
          <a:stretch>
            <a:fillRect/>
          </a:stretch>
        </p:blipFill>
        <p:spPr bwMode="auto">
          <a:xfrm>
            <a:off x="4644008" y="1340768"/>
            <a:ext cx="4176464" cy="22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2"/>
          <p:cNvSpPr>
            <a:spLocks/>
          </p:cNvSpPr>
          <p:nvPr/>
        </p:nvSpPr>
        <p:spPr bwMode="auto">
          <a:xfrm rot="5400000">
            <a:off x="7247421" y="415789"/>
            <a:ext cx="216023" cy="1777950"/>
          </a:xfrm>
          <a:prstGeom prst="leftBrace">
            <a:avLst>
              <a:gd name="adj1" fmla="val 33566"/>
              <a:gd name="adj2" fmla="val 49436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2"/>
          <p:cNvSpPr>
            <a:spLocks/>
          </p:cNvSpPr>
          <p:nvPr/>
        </p:nvSpPr>
        <p:spPr bwMode="auto">
          <a:xfrm rot="5400000">
            <a:off x="5857019" y="847837"/>
            <a:ext cx="288032" cy="841846"/>
          </a:xfrm>
          <a:prstGeom prst="leftBrace">
            <a:avLst>
              <a:gd name="adj1" fmla="val 33566"/>
              <a:gd name="adj2" fmla="val 46194"/>
            </a:avLst>
          </a:prstGeom>
          <a:noFill/>
          <a:ln w="222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20688"/>
            <a:ext cx="233975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=19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620688"/>
            <a:ext cx="576064" cy="54918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620688"/>
            <a:ext cx="86409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1680" y="1988840"/>
            <a:ext cx="3744416" cy="58477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3688" y="2564904"/>
            <a:ext cx="3096344" cy="7080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63688" y="3284984"/>
            <a:ext cx="2520280" cy="707886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63688" y="4005064"/>
            <a:ext cx="2520280" cy="707886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9,8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452320" y="1979563"/>
            <a:ext cx="836042" cy="44132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7713056" y="1915825"/>
            <a:ext cx="285752" cy="4571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rot="-60000">
            <a:off x="8219248" y="1458481"/>
            <a:ext cx="66676" cy="11160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build="p" animBg="1"/>
      <p:bldP spid="11" grpId="0" build="p" animBg="1"/>
      <p:bldP spid="12" grpId="0" build="p" animBg="1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 стрелкой 28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2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5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929454" y="1188041"/>
            <a:ext cx="714380" cy="584775"/>
            <a:chOff x="3357554" y="2143116"/>
            <a:chExt cx="714380" cy="584775"/>
          </a:xfrm>
          <a:noFill/>
        </p:grpSpPr>
        <p:sp>
          <p:nvSpPr>
            <p:cNvPr id="46" name="TextBox 4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016762" y="1124744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Трактор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6786578" y="2743138"/>
            <a:ext cx="785817" cy="400110"/>
            <a:chOff x="3643305" y="2215924"/>
            <a:chExt cx="285759" cy="603329"/>
          </a:xfrm>
        </p:grpSpPr>
        <p:sp>
          <p:nvSpPr>
            <p:cNvPr id="55" name="TextBox 54"/>
            <p:cNvSpPr txBox="1"/>
            <p:nvPr/>
          </p:nvSpPr>
          <p:spPr>
            <a:xfrm>
              <a:off x="3643305" y="2215924"/>
              <a:ext cx="285759" cy="603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12кН</a:t>
              </a:r>
              <a:endPara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3701695" y="2249249"/>
              <a:ext cx="2273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899592" y="4070126"/>
            <a:ext cx="3429000" cy="1735138"/>
            <a:chOff x="4429124" y="5563371"/>
            <a:chExt cx="2143141" cy="1065290"/>
          </a:xfrm>
        </p:grpSpPr>
        <p:sp>
          <p:nvSpPr>
            <p:cNvPr id="58" name="TextBox 57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>
              <a:endCxn id="58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0" y="1124744"/>
            <a:ext cx="2123728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 cstate="print"/>
          <a:srcRect l="16828" t="13706" r="16432" b="78133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907704" y="2708920"/>
            <a:ext cx="2376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1763688" y="1556792"/>
            <a:ext cx="49275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835696" y="2204864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3356992"/>
            <a:ext cx="10715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39952" y="2695272"/>
            <a:ext cx="20162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v∙t</a:t>
            </a:r>
            <a:endParaRPr lang="ru-RU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1835696" y="3356992"/>
            <a:ext cx="27363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3995936" y="4653136"/>
            <a:ext cx="17281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endParaRPr lang="ru-RU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5796136" y="4653136"/>
            <a:ext cx="27363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кВт</a:t>
            </a:r>
            <a:endParaRPr lang="ru-RU" sz="3600" dirty="0"/>
          </a:p>
        </p:txBody>
      </p:sp>
      <p:grpSp>
        <p:nvGrpSpPr>
          <p:cNvPr id="62" name="Группа 7"/>
          <p:cNvGrpSpPr/>
          <p:nvPr/>
        </p:nvGrpSpPr>
        <p:grpSpPr>
          <a:xfrm>
            <a:off x="8286776" y="2100196"/>
            <a:ext cx="785817" cy="400110"/>
            <a:chOff x="3643305" y="2215924"/>
            <a:chExt cx="285759" cy="603329"/>
          </a:xfrm>
        </p:grpSpPr>
        <p:sp>
          <p:nvSpPr>
            <p:cNvPr id="67" name="TextBox 66"/>
            <p:cNvSpPr txBox="1"/>
            <p:nvPr/>
          </p:nvSpPr>
          <p:spPr>
            <a:xfrm>
              <a:off x="3643305" y="2215924"/>
              <a:ext cx="285759" cy="603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12кН</a:t>
              </a:r>
              <a:endPara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>
              <a:off x="3701695" y="2249249"/>
              <a:ext cx="2273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3" grpId="0" build="allAtOnce" animBg="1"/>
      <p:bldP spid="64" grpId="0" animBg="1"/>
      <p:bldP spid="51" grpId="0" animBg="1"/>
      <p:bldP spid="49" grpId="0" animBg="1"/>
      <p:bldP spid="45" grpId="0" animBg="1"/>
      <p:bldP spid="54" grpId="0" animBg="1"/>
      <p:bldP spid="57" grpId="0" animBg="1"/>
      <p:bldP spid="65" grpId="0" animBg="1"/>
      <p:bldP spid="6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8072494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5400" dirty="0" smtClean="0"/>
              <a:t> 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234 232* 230 228* 587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pt-B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16" y="692696"/>
            <a:ext cx="3146732" cy="227241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,8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,1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0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=2,7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г/с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6715172" y="2285993"/>
            <a:ext cx="1928794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7429520" y="1645337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7037408" y="3180457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6929454" y="2931221"/>
            <a:ext cx="790581" cy="636448"/>
            <a:chOff x="5643570" y="500042"/>
            <a:chExt cx="790586" cy="707747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rot="5400000">
            <a:off x="7243348" y="2680391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7929586" y="2788345"/>
            <a:ext cx="928694" cy="707886"/>
            <a:chOff x="5643564" y="500042"/>
            <a:chExt cx="928699" cy="70774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5400000">
            <a:off x="7260096" y="1567933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8001024" y="859519"/>
            <a:ext cx="790581" cy="707886"/>
            <a:chOff x="5643570" y="500042"/>
            <a:chExt cx="790586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8"/>
          <p:cNvGrpSpPr/>
          <p:nvPr/>
        </p:nvGrpSpPr>
        <p:grpSpPr>
          <a:xfrm>
            <a:off x="2195736" y="1628800"/>
            <a:ext cx="1531340" cy="1220716"/>
            <a:chOff x="3786183" y="1988840"/>
            <a:chExt cx="1531340" cy="12207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786183" y="2357431"/>
              <a:ext cx="641802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4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4750518" y="2564904"/>
              <a:ext cx="469554" cy="6446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5700"/>
                </a:lnSpc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endParaRPr lang="ru-RU" sz="3600" dirty="0" smtClean="0"/>
            </a:p>
            <a:p>
              <a:pPr marL="0" marR="0" lvl="0" indent="0" algn="l" defTabSz="914400" rtl="0" eaLnBrk="1" fontAlgn="base" latinLnBrk="0" hangingPunct="1">
                <a:lnSpc>
                  <a:spcPts val="57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4355976" y="2564904"/>
              <a:ext cx="359394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4716016" y="2780928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4572000" y="1988840"/>
              <a:ext cx="745523" cy="7208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0" y="2924944"/>
            <a:ext cx="56521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=0,8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4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27984" y="3501008"/>
            <a:ext cx="250033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06" y="4293096"/>
            <a:ext cx="842968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2.Зная массу найду  силу тяжести и вес плиты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мраморная плита имеет массу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2160кг, 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весит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21,6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/>
          <a:srcRect l="24506" t="11061" r="25000" b="84717"/>
          <a:stretch>
            <a:fillRect/>
          </a:stretch>
        </p:blipFill>
        <p:spPr bwMode="auto">
          <a:xfrm>
            <a:off x="0" y="-2738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3563888" y="476672"/>
            <a:ext cx="3929090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1.Зная плотность мрамора найду массу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960" y="1412776"/>
            <a:ext cx="2429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=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96" y="4758243"/>
            <a:ext cx="200026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Р=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5696" y="4747791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Р=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·9,8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Н/кг=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21,6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42" grpId="0" animBg="1"/>
      <p:bldP spid="43" grpId="0" animBg="1"/>
      <p:bldP spid="44" grpId="0" animBg="1"/>
      <p:bldP spid="48" grpId="0" animBg="1"/>
      <p:bldP spid="35" grpId="0" animBg="1"/>
      <p:bldP spid="49" grpId="0"/>
      <p:bldP spid="50" grpId="0" animBg="1"/>
      <p:bldP spid="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 l="25895" t="24112" r="25000" b="67443"/>
          <a:stretch>
            <a:fillRect/>
          </a:stretch>
        </p:blipFill>
        <p:spPr bwMode="auto">
          <a:xfrm>
            <a:off x="0" y="-27384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16" y="1523494"/>
            <a:ext cx="3362756" cy="227241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ρ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29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7963786" y="1923672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793019" y="1905166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8533947" y="1196752"/>
            <a:ext cx="790581" cy="523220"/>
            <a:chOff x="5643570" y="500042"/>
            <a:chExt cx="790586" cy="52311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715008" y="507311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48"/>
          <p:cNvGrpSpPr/>
          <p:nvPr/>
        </p:nvGrpSpPr>
        <p:grpSpPr>
          <a:xfrm>
            <a:off x="3040660" y="2352300"/>
            <a:ext cx="1531340" cy="1220716"/>
            <a:chOff x="3786183" y="1988840"/>
            <a:chExt cx="1531340" cy="12207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786183" y="2357431"/>
              <a:ext cx="641802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4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4750518" y="2564904"/>
              <a:ext cx="469554" cy="6446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5700"/>
                </a:lnSpc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endParaRPr lang="ru-RU" sz="3600" dirty="0" smtClean="0"/>
            </a:p>
            <a:p>
              <a:pPr marL="0" marR="0" lvl="0" indent="0" algn="l" defTabSz="914400" rtl="0" eaLnBrk="1" fontAlgn="base" latinLnBrk="0" hangingPunct="1">
                <a:lnSpc>
                  <a:spcPts val="57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4355976" y="2564904"/>
              <a:ext cx="359394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4716016" y="2780928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4572000" y="1988840"/>
              <a:ext cx="745523" cy="7208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0" y="3750131"/>
            <a:ext cx="600076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1,29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4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∙0,0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29322" y="3786190"/>
            <a:ext cx="285748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0,06966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4643446"/>
            <a:ext cx="842968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2.Зная массу, найду  силу тяжести и вес воздуха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воздух имеет массу …..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кг, 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весит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такую же величину имеет и сила Архимеда.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67246" y="1196752"/>
            <a:ext cx="4217122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1.Зная плотность воздуха найду его массу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6016" y="2204864"/>
            <a:ext cx="2429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=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96" y="5023628"/>
            <a:ext cx="200026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Р=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5696" y="5013176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Р=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0.0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6966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·9,8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Н/</a:t>
            </a:r>
            <a:r>
              <a:rPr lang="ru-RU" sz="4400" b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кг=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0.7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Н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7776271" y="3017624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251818" y="3297178"/>
            <a:ext cx="928694" cy="707886"/>
            <a:chOff x="5643564" y="500042"/>
            <a:chExt cx="928699" cy="70774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42" grpId="0" animBg="1"/>
      <p:bldP spid="43" grpId="0" animBg="1"/>
      <p:bldP spid="44" grpId="0" animBg="1"/>
      <p:bldP spid="48" grpId="0" animBg="1"/>
      <p:bldP spid="35" grpId="0" animBg="1"/>
      <p:bldP spid="49" grpId="0"/>
      <p:bldP spid="50" grpId="0" animBg="1"/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уб 19"/>
          <p:cNvSpPr/>
          <p:nvPr/>
        </p:nvSpPr>
        <p:spPr>
          <a:xfrm>
            <a:off x="7109412" y="2291340"/>
            <a:ext cx="1928794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7823760" y="1650684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7431648" y="3180457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323694" y="2936568"/>
            <a:ext cx="790581" cy="636448"/>
            <a:chOff x="5643570" y="500042"/>
            <a:chExt cx="790586" cy="707747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rot="5400000">
            <a:off x="7635825" y="268573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323826" y="2793692"/>
            <a:ext cx="928694" cy="707886"/>
            <a:chOff x="5643564" y="500042"/>
            <a:chExt cx="928699" cy="70774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5400000">
            <a:off x="7654336" y="157328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8395264" y="864866"/>
            <a:ext cx="790581" cy="707886"/>
            <a:chOff x="5643570" y="500042"/>
            <a:chExt cx="790586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0" y="3359894"/>
            <a:ext cx="644420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=0,0045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4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2659559"/>
            <a:ext cx="223224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112,5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06" y="4223990"/>
            <a:ext cx="9072594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2.Зная массу, найду  силу тяжести и вес этого стекла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это оконное стекло имеет массу ….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кг, 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весит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…..к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960" y="1877923"/>
            <a:ext cx="2429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=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4758243"/>
            <a:ext cx="200026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Р=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4822701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Р=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112,5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·9,8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Н/кг=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1102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 cstate="print"/>
          <a:srcRect l="25194" t="11610" r="24603" b="82824"/>
          <a:stretch>
            <a:fillRect/>
          </a:stretch>
        </p:blipFill>
        <p:spPr bwMode="auto">
          <a:xfrm>
            <a:off x="0" y="-27384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3779912" y="1034733"/>
            <a:ext cx="3929090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1.Зная плотность стекла, найду массу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980728"/>
            <a:ext cx="3650788" cy="227241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,006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0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=2,5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г/с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стл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8"/>
          <p:cNvGrpSpPr/>
          <p:nvPr/>
        </p:nvGrpSpPr>
        <p:grpSpPr>
          <a:xfrm>
            <a:off x="2195736" y="1988840"/>
            <a:ext cx="1531340" cy="1220716"/>
            <a:chOff x="3786183" y="1988840"/>
            <a:chExt cx="1531340" cy="12207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786183" y="2357431"/>
              <a:ext cx="641802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4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4750518" y="2564904"/>
              <a:ext cx="469554" cy="6446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5700"/>
                </a:lnSpc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endParaRPr lang="ru-RU" sz="3600" dirty="0" smtClean="0"/>
            </a:p>
            <a:p>
              <a:pPr marL="0" marR="0" lvl="0" indent="0" algn="l" defTabSz="914400" rtl="0" eaLnBrk="1" fontAlgn="base" latinLnBrk="0" hangingPunct="1">
                <a:lnSpc>
                  <a:spcPts val="57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4355976" y="2564904"/>
              <a:ext cx="359394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4716016" y="2780928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4572000" y="1988840"/>
              <a:ext cx="745523" cy="7208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2" grpId="0" animBg="1"/>
      <p:bldP spid="43" grpId="0" animBg="1"/>
      <p:bldP spid="44" grpId="0" animBg="1"/>
      <p:bldP spid="48" grpId="0" animBg="1"/>
      <p:bldP spid="49" grpId="0"/>
      <p:bldP spid="50" grpId="0" animBg="1"/>
      <p:bldP spid="51" grpId="0"/>
      <p:bldP spid="35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25194" t="23542" r="24603" b="66841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 l="38040" t="33957" r="37449" b="49262"/>
          <a:stretch>
            <a:fillRect/>
          </a:stretch>
        </p:blipFill>
        <p:spPr bwMode="auto">
          <a:xfrm rot="5400000">
            <a:off x="6658482" y="2095610"/>
            <a:ext cx="33868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7781428" y="3060222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7092280" y="2549514"/>
            <a:ext cx="928694" cy="707886"/>
            <a:chOff x="5643564" y="500042"/>
            <a:chExt cx="928699" cy="707747"/>
          </a:xfrm>
          <a:solidFill>
            <a:srgbClr val="F9E3A5"/>
          </a:solidFill>
        </p:grpSpPr>
        <p:sp>
          <p:nvSpPr>
            <p:cNvPr id="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rot="5400000">
            <a:off x="7799939" y="1947764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8461939" y="1568986"/>
            <a:ext cx="790581" cy="707886"/>
            <a:chOff x="5643570" y="500042"/>
            <a:chExt cx="790586" cy="707747"/>
          </a:xfrm>
        </p:grpSpPr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0" y="4077072"/>
            <a:ext cx="651621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Деталь из алюминия будет легче на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808166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деталь из алюминия легче такой же из железа 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….Ньютонов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515719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Р=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66,3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·9,8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Н/кг=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649,74Н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96" y="1142747"/>
            <a:ext cx="3816424" cy="181588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=(190+70)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жлз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=7,8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г/с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r>
              <a:rPr lang="el-GR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Δ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836712"/>
            <a:ext cx="5220072" cy="40011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1.Зная плотность железа найду массу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2208" y="2155503"/>
            <a:ext cx="5580112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=0,013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7800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1196752"/>
            <a:ext cx="24294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=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1268761"/>
            <a:ext cx="16561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101,4кг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852936"/>
            <a:ext cx="7092280" cy="40011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2.Зная плотность алюминия  найду массу этой же детали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84984"/>
            <a:ext cx="529208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0,013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6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6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3356992"/>
            <a:ext cx="16561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35,1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437112"/>
            <a:ext cx="32758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Δ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4509120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 animBg="1"/>
      <p:bldP spid="18" grpId="0" animBg="1"/>
      <p:bldP spid="12" grpId="0" animBg="1"/>
      <p:bldP spid="16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340768"/>
            <a:ext cx="2699824" cy="3096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400с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kern="0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- ?</a:t>
            </a: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 ?</a:t>
            </a:r>
            <a:endParaRPr lang="en-US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= 10мин</a:t>
            </a:r>
            <a:endParaRPr lang="ru-RU" sz="3200" b="1" kern="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09320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при перемещении 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поршня равна….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 l="25688" t="13504" r="25000" b="80348"/>
          <a:stretch>
            <a:fillRect/>
          </a:stretch>
        </p:blipFill>
        <p:spPr bwMode="auto">
          <a:xfrm>
            <a:off x="0" y="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7812360" y="908720"/>
            <a:ext cx="1152128" cy="2332327"/>
            <a:chOff x="7812360" y="908720"/>
            <a:chExt cx="1152128" cy="233232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40000"/>
            </a:blip>
            <a:srcRect t="15847" r="79647" b="32652"/>
            <a:stretch>
              <a:fillRect/>
            </a:stretch>
          </p:blipFill>
          <p:spPr bwMode="auto">
            <a:xfrm>
              <a:off x="7812360" y="908720"/>
              <a:ext cx="1152128" cy="233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8934046" y="2187050"/>
              <a:ext cx="0" cy="504056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627784" y="1556792"/>
            <a:ext cx="40324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051720" y="4365104"/>
            <a:ext cx="21602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9792" y="1124744"/>
            <a:ext cx="49685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Поршень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8676456" y="1196752"/>
            <a:ext cx="0" cy="576064"/>
          </a:xfrm>
          <a:prstGeom prst="straightConnector1">
            <a:avLst/>
          </a:prstGeom>
          <a:grpFill/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27784" y="2175247"/>
            <a:ext cx="57606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Зная давление, найду силу давления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7744" y="2598003"/>
            <a:ext cx="25922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48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7744" y="3356992"/>
            <a:ext cx="6876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00кПа∙ </a:t>
            </a:r>
            <a:r>
              <a:rPr lang="ru-RU" sz="36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/10000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4288" y="3356992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48000 </a:t>
            </a: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3933056"/>
            <a:ext cx="57606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Зная  силу давления, найду её работу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7944" y="4365104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48000 </a:t>
            </a:r>
            <a:r>
              <a:rPr lang="ru-RU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Н∙ 0,5</a:t>
            </a:r>
            <a:r>
              <a:rPr lang="ru-RU" sz="36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9784" y="4365104"/>
            <a:ext cx="19442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013176"/>
            <a:ext cx="57606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Зная  её работу, могу найти мощность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41" name="Группа 11"/>
          <p:cNvGrpSpPr>
            <a:grpSpLocks/>
          </p:cNvGrpSpPr>
          <p:nvPr/>
        </p:nvGrpSpPr>
        <p:grpSpPr bwMode="auto">
          <a:xfrm>
            <a:off x="6687619" y="4857872"/>
            <a:ext cx="1988837" cy="1235424"/>
            <a:chOff x="4429124" y="5700258"/>
            <a:chExt cx="1243032" cy="758489"/>
          </a:xfrm>
        </p:grpSpPr>
        <p:sp>
          <p:nvSpPr>
            <p:cNvPr id="42" name="TextBox 41"/>
            <p:cNvSpPr txBox="1"/>
            <p:nvPr/>
          </p:nvSpPr>
          <p:spPr>
            <a:xfrm>
              <a:off x="4952071" y="5890998"/>
              <a:ext cx="720085" cy="472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4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4429124" y="6142353"/>
              <a:ext cx="522949" cy="1297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493263" y="5700258"/>
              <a:ext cx="417986" cy="4346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4550191" y="6061932"/>
              <a:ext cx="311872" cy="3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-36512" y="5517232"/>
            <a:ext cx="3888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Дж/600с=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93836" y="5590908"/>
            <a:ext cx="19442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26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2558" y="320457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5844" y="302480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… +</a:t>
            </a:r>
            <a:r>
              <a:rPr lang="en-US" sz="2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720" y="347987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50480" y="3531270"/>
            <a:ext cx="228601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44624"/>
            <a:ext cx="8940589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eaLnBrk="0" hangingPunct="0"/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ИНЕРЦИЯ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явление сохранения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830442"/>
            <a:ext cx="417845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Бездеятельность</a:t>
            </a:r>
            <a:endParaRPr lang="ru-RU" sz="4000" u="sng" dirty="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43636" y="1556792"/>
            <a:ext cx="928662" cy="1323439"/>
            <a:chOff x="6143636" y="5248833"/>
            <a:chExt cx="928662" cy="1323439"/>
          </a:xfrm>
          <a:solidFill>
            <a:srgbClr val="FFFF00"/>
          </a:solidFill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6143636" y="5248833"/>
              <a:ext cx="928662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 bwMode="auto">
            <a:xfrm flipV="1">
              <a:off x="6143636" y="598500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572396" y="1628230"/>
            <a:ext cx="1214446" cy="1323439"/>
            <a:chOff x="7572396" y="5320271"/>
            <a:chExt cx="1214446" cy="1323439"/>
          </a:xfrm>
          <a:solidFill>
            <a:srgbClr val="FFFF00"/>
          </a:solidFill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7572396" y="5320271"/>
              <a:ext cx="121444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 flipV="1">
              <a:off x="7612302" y="606383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7092280" y="2060848"/>
            <a:ext cx="44435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build="p" animBg="1"/>
      <p:bldP spid="8" grpId="1" build="allAtOnce" animBg="1"/>
      <p:bldP spid="9" grpId="0" build="allAtOnce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8072494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Гр8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5400" dirty="0" smtClean="0"/>
              <a:t> 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345- 409 581* 580 556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F/S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25097" t="10055" r="25000" b="81254"/>
          <a:stretch>
            <a:fillRect/>
          </a:stretch>
        </p:blipFill>
        <p:spPr bwMode="auto">
          <a:xfrm>
            <a:off x="0" y="90818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25097" t="44511" r="53289" b="35313"/>
          <a:stretch>
            <a:fillRect/>
          </a:stretch>
        </p:blipFill>
        <p:spPr bwMode="auto">
          <a:xfrm>
            <a:off x="1628865" y="1124744"/>
            <a:ext cx="75151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6142" y="140764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57646" y="907580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757646" y="1634752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971960" y="176483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257844" y="836142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400720" y="1606429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829480" y="764704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4043794" y="176483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900918" y="1621960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9658" y="136661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5078" y="135681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2369828" y="172832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959539" y="3940542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22"/>
          <p:cNvGrpSpPr>
            <a:grpSpLocks/>
          </p:cNvGrpSpPr>
          <p:nvPr/>
        </p:nvGrpSpPr>
        <p:grpSpPr bwMode="auto">
          <a:xfrm>
            <a:off x="3637403" y="4048496"/>
            <a:ext cx="790581" cy="707886"/>
            <a:chOff x="5643570" y="500042"/>
            <a:chExt cx="790586" cy="707747"/>
          </a:xfrm>
        </p:grpSpPr>
        <p:sp>
          <p:nvSpPr>
            <p:cNvPr id="1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2"/>
          <p:cNvGrpSpPr>
            <a:grpSpLocks/>
          </p:cNvGrpSpPr>
          <p:nvPr/>
        </p:nvGrpSpPr>
        <p:grpSpPr bwMode="auto">
          <a:xfrm>
            <a:off x="2125235" y="4161274"/>
            <a:ext cx="790581" cy="707886"/>
            <a:chOff x="5643570" y="500042"/>
            <a:chExt cx="790586" cy="707747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rot="5400000">
            <a:off x="7133356" y="3675956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2"/>
          <p:cNvGrpSpPr>
            <a:grpSpLocks/>
          </p:cNvGrpSpPr>
          <p:nvPr/>
        </p:nvGrpSpPr>
        <p:grpSpPr bwMode="auto">
          <a:xfrm>
            <a:off x="7811220" y="3783910"/>
            <a:ext cx="790581" cy="707886"/>
            <a:chOff x="5643570" y="500042"/>
            <a:chExt cx="790586" cy="707747"/>
          </a:xfrm>
        </p:grpSpPr>
        <p:sp>
          <p:nvSpPr>
            <p:cNvPr id="2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 rot="5400000">
            <a:off x="5551827" y="369328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2"/>
          <p:cNvGrpSpPr>
            <a:grpSpLocks/>
          </p:cNvGrpSpPr>
          <p:nvPr/>
        </p:nvGrpSpPr>
        <p:grpSpPr bwMode="auto">
          <a:xfrm>
            <a:off x="6229691" y="3801234"/>
            <a:ext cx="790581" cy="707886"/>
            <a:chOff x="5643570" y="500042"/>
            <a:chExt cx="790586" cy="707747"/>
          </a:xfrm>
        </p:grpSpPr>
        <p:sp>
          <p:nvSpPr>
            <p:cNvPr id="3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5400000">
            <a:off x="2239459" y="389198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2406" t="32783" r="25000" b="35313"/>
          <a:stretch>
            <a:fillRect/>
          </a:stretch>
        </p:blipFill>
        <p:spPr bwMode="auto">
          <a:xfrm>
            <a:off x="5004048" y="3068960"/>
            <a:ext cx="41399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5097" t="18745" r="25000" b="74236"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097" t="25126" r="25000" b="64422"/>
          <a:stretch>
            <a:fillRect/>
          </a:stretch>
        </p:blipFill>
        <p:spPr bwMode="auto">
          <a:xfrm>
            <a:off x="0" y="2177480"/>
            <a:ext cx="91440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177266" y="1412776"/>
            <a:ext cx="2643206" cy="2786082"/>
            <a:chOff x="5760" y="4608"/>
            <a:chExt cx="2304" cy="1872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760" y="4608"/>
              <a:ext cx="2304" cy="1872"/>
              <a:chOff x="5760" y="5328"/>
              <a:chExt cx="2304" cy="1872"/>
            </a:xfrm>
          </p:grpSpPr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048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048"/>
                  <a:ext cx="1008" cy="144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336" y="676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Line 68"/>
                <p:cNvSpPr>
                  <a:spLocks noChangeShapeType="1"/>
                </p:cNvSpPr>
                <p:nvPr/>
              </p:nvSpPr>
              <p:spPr bwMode="auto">
                <a:xfrm>
                  <a:off x="6768" y="6624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768" y="676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" name="Line 63"/>
              <p:cNvSpPr>
                <a:spLocks noChangeShapeType="1"/>
              </p:cNvSpPr>
              <p:nvPr/>
            </p:nvSpPr>
            <p:spPr bwMode="auto">
              <a:xfrm>
                <a:off x="6414" y="618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7056" y="5616"/>
                <a:ext cx="100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60"/>
              <p:cNvSpPr>
                <a:spLocks noChangeArrowheads="1"/>
              </p:cNvSpPr>
              <p:nvPr/>
            </p:nvSpPr>
            <p:spPr bwMode="auto">
              <a:xfrm>
                <a:off x="7488" y="5760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59"/>
              <p:cNvSpPr>
                <a:spLocks noChangeShapeType="1"/>
              </p:cNvSpPr>
              <p:nvPr/>
            </p:nvSpPr>
            <p:spPr bwMode="auto">
              <a:xfrm flipH="1" flipV="1">
                <a:off x="5760" y="532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6336" y="56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6300192" y="3068960"/>
            <a:ext cx="582211" cy="461665"/>
            <a:chOff x="4429124" y="1142984"/>
            <a:chExt cx="991332" cy="603716"/>
          </a:xfrm>
        </p:grpSpPr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4429124" y="1142984"/>
              <a:ext cx="991332" cy="603716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572000" y="1214422"/>
              <a:ext cx="28575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8"/>
          <p:cNvGrpSpPr/>
          <p:nvPr/>
        </p:nvGrpSpPr>
        <p:grpSpPr>
          <a:xfrm>
            <a:off x="8274466" y="3406770"/>
            <a:ext cx="583814" cy="523220"/>
            <a:chOff x="4429126" y="1142984"/>
            <a:chExt cx="994062" cy="684211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429126" y="1142984"/>
              <a:ext cx="994062" cy="68421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8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699596" y="1203789"/>
              <a:ext cx="285752" cy="1588"/>
            </a:xfrm>
            <a:prstGeom prst="straightConnector1">
              <a:avLst/>
            </a:prstGeom>
            <a:ln w="1905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8538711" y="1916832"/>
            <a:ext cx="785817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953394" y="2142564"/>
            <a:ext cx="642942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435710"/>
            <a:ext cx="2285984" cy="1887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=500Н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2000741" y="2060848"/>
            <a:ext cx="713871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101101" y="2844225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rot="120000" flipV="1">
            <a:off x="2000742" y="276114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3167310" y="2060848"/>
            <a:ext cx="79774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3220371" y="2685970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rot="120000" flipV="1">
            <a:off x="3167310" y="2722391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979712" y="1412776"/>
            <a:ext cx="4464496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масло будет течь пока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5"/>
          <p:cNvGrpSpPr/>
          <p:nvPr/>
        </p:nvGrpSpPr>
        <p:grpSpPr>
          <a:xfrm>
            <a:off x="4143372" y="2204864"/>
            <a:ext cx="2166540" cy="1100492"/>
            <a:chOff x="4018873" y="4080990"/>
            <a:chExt cx="2166540" cy="1100492"/>
          </a:xfrm>
        </p:grpSpPr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4018873" y="4341928"/>
              <a:ext cx="678782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10"/>
            <p:cNvSpPr txBox="1">
              <a:spLocks noChangeArrowheads="1"/>
            </p:cNvSpPr>
            <p:nvPr/>
          </p:nvSpPr>
          <p:spPr bwMode="auto">
            <a:xfrm>
              <a:off x="5054845" y="4080990"/>
              <a:ext cx="1130568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5197721" y="4658262"/>
              <a:ext cx="65619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 bwMode="auto">
            <a:xfrm rot="120000" flipV="1">
              <a:off x="5055355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2771800" y="2441788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650" y="4440014"/>
            <a:ext cx="778671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масла вышло из малого цилиндра, столько же пришло в большой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М,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0" y="6351572"/>
            <a:ext cx="9144000" cy="5064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большой поршень поднял гру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весом …Н, на высоту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5см.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5"/>
          <p:cNvGrpSpPr/>
          <p:nvPr/>
        </p:nvGrpSpPr>
        <p:grpSpPr>
          <a:xfrm>
            <a:off x="3851920" y="3645024"/>
            <a:ext cx="997194" cy="584775"/>
            <a:chOff x="4018873" y="4341928"/>
            <a:chExt cx="997194" cy="584775"/>
          </a:xfrm>
        </p:grpSpPr>
        <p:sp>
          <p:nvSpPr>
            <p:cNvPr id="56" name="TextBox 10"/>
            <p:cNvSpPr txBox="1">
              <a:spLocks noChangeArrowheads="1"/>
            </p:cNvSpPr>
            <p:nvPr/>
          </p:nvSpPr>
          <p:spPr bwMode="auto">
            <a:xfrm>
              <a:off x="4018873" y="4341928"/>
              <a:ext cx="678782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/>
          <a:srcRect l="25097" t="10793" r="40947" b="77675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7000170" y="4941168"/>
            <a:ext cx="71387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7100530" y="5724545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rot="120000" flipV="1">
            <a:off x="7000171" y="5641468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8166739" y="4941168"/>
            <a:ext cx="79774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15"/>
          <p:cNvSpPr txBox="1">
            <a:spLocks noChangeArrowheads="1"/>
          </p:cNvSpPr>
          <p:nvPr/>
        </p:nvSpPr>
        <p:spPr bwMode="auto">
          <a:xfrm>
            <a:off x="8219800" y="5566290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 rot="120000" flipV="1">
            <a:off x="8166739" y="5602711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25"/>
          <p:cNvGrpSpPr/>
          <p:nvPr/>
        </p:nvGrpSpPr>
        <p:grpSpPr>
          <a:xfrm>
            <a:off x="0" y="3356992"/>
            <a:ext cx="2166540" cy="1100492"/>
            <a:chOff x="4018873" y="4080990"/>
            <a:chExt cx="2166540" cy="1100492"/>
          </a:xfrm>
        </p:grpSpPr>
        <p:sp>
          <p:nvSpPr>
            <p:cNvPr id="66" name="TextBox 10"/>
            <p:cNvSpPr txBox="1">
              <a:spLocks noChangeArrowheads="1"/>
            </p:cNvSpPr>
            <p:nvPr/>
          </p:nvSpPr>
          <p:spPr bwMode="auto">
            <a:xfrm>
              <a:off x="4018873" y="4341928"/>
              <a:ext cx="678782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0"/>
            <p:cNvSpPr txBox="1">
              <a:spLocks noChangeArrowheads="1"/>
            </p:cNvSpPr>
            <p:nvPr/>
          </p:nvSpPr>
          <p:spPr bwMode="auto">
            <a:xfrm>
              <a:off x="5054845" y="4080990"/>
              <a:ext cx="1130568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15"/>
            <p:cNvSpPr txBox="1">
              <a:spLocks noChangeArrowheads="1"/>
            </p:cNvSpPr>
            <p:nvPr/>
          </p:nvSpPr>
          <p:spPr bwMode="auto">
            <a:xfrm>
              <a:off x="5197721" y="4658262"/>
              <a:ext cx="65619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 bwMode="auto">
            <a:xfrm rot="120000" flipV="1">
              <a:off x="5055355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25"/>
          <p:cNvGrpSpPr/>
          <p:nvPr/>
        </p:nvGrpSpPr>
        <p:grpSpPr>
          <a:xfrm>
            <a:off x="2124486" y="3393375"/>
            <a:ext cx="1559196" cy="1100492"/>
            <a:chOff x="4626217" y="4080990"/>
            <a:chExt cx="1559196" cy="1100492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10"/>
            <p:cNvSpPr txBox="1">
              <a:spLocks noChangeArrowheads="1"/>
            </p:cNvSpPr>
            <p:nvPr/>
          </p:nvSpPr>
          <p:spPr bwMode="auto">
            <a:xfrm>
              <a:off x="5054845" y="4080990"/>
              <a:ext cx="1130568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h 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15"/>
            <p:cNvSpPr txBox="1">
              <a:spLocks noChangeArrowheads="1"/>
            </p:cNvSpPr>
            <p:nvPr/>
          </p:nvSpPr>
          <p:spPr bwMode="auto">
            <a:xfrm>
              <a:off x="5197721" y="4658262"/>
              <a:ext cx="65619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 bwMode="auto">
            <a:xfrm rot="120000" flipV="1">
              <a:off x="5055355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Прямоугольник 76"/>
          <p:cNvSpPr/>
          <p:nvPr/>
        </p:nvSpPr>
        <p:spPr>
          <a:xfrm>
            <a:off x="7812360" y="5301208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88024" y="3717032"/>
            <a:ext cx="91242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0" y="5445224"/>
            <a:ext cx="594015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совершила работу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build="p" animBg="1"/>
      <p:bldP spid="35" grpId="0" animBg="1"/>
      <p:bldP spid="36" grpId="0" animBg="1"/>
      <p:bldP spid="38" grpId="0" animBg="1"/>
      <p:bldP spid="39" grpId="0" animBg="1"/>
      <p:bldP spid="41" grpId="0" animBg="1"/>
      <p:bldP spid="50" grpId="0"/>
      <p:bldP spid="51" grpId="0" animBg="1"/>
      <p:bldP spid="54" grpId="0" animBg="1"/>
      <p:bldP spid="59" grpId="0" animBg="1"/>
      <p:bldP spid="60" grpId="0" animBg="1"/>
      <p:bldP spid="62" grpId="0" animBg="1"/>
      <p:bldP spid="63" grpId="0" animBg="1"/>
      <p:bldP spid="77" grpId="0"/>
      <p:bldP spid="80" grpId="0" animBg="1"/>
      <p:bldP spid="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l="51084" t="10346" r="27673" b="84132"/>
          <a:stretch>
            <a:fillRect/>
          </a:stretch>
        </p:blipFill>
        <p:spPr bwMode="auto">
          <a:xfrm>
            <a:off x="5464494" y="1556792"/>
            <a:ext cx="371601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l="25097" t="71051" r="25000" b="18333"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56176" y="2708920"/>
            <a:ext cx="1008112" cy="0"/>
          </a:xfrm>
          <a:prstGeom prst="line">
            <a:avLst/>
          </a:prstGeom>
          <a:grpFill/>
          <a:ln w="25400"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96136" y="2132856"/>
            <a:ext cx="1008112" cy="0"/>
          </a:xfrm>
          <a:prstGeom prst="line">
            <a:avLst/>
          </a:prstGeom>
          <a:grpFill/>
          <a:ln w="25400"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2708920"/>
            <a:ext cx="0" cy="864096"/>
          </a:xfrm>
          <a:prstGeom prst="straightConnector1">
            <a:avLst/>
          </a:prstGeom>
          <a:grpFill/>
          <a:ln w="254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876256" y="2852936"/>
            <a:ext cx="6848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6см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84168" y="2132856"/>
            <a:ext cx="0" cy="1368152"/>
          </a:xfrm>
          <a:prstGeom prst="straightConnector1">
            <a:avLst/>
          </a:prstGeom>
          <a:grpFill/>
          <a:ln w="254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64088" y="2564904"/>
            <a:ext cx="8386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12см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149080"/>
            <a:ext cx="2051720" cy="1887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рк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12см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637412" y="3819972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22"/>
          <p:cNvGrpSpPr>
            <a:grpSpLocks/>
          </p:cNvGrpSpPr>
          <p:nvPr/>
        </p:nvGrpSpPr>
        <p:grpSpPr bwMode="auto">
          <a:xfrm>
            <a:off x="7740352" y="4365104"/>
            <a:ext cx="792088" cy="461665"/>
            <a:chOff x="5643562" y="500042"/>
            <a:chExt cx="792092" cy="461574"/>
          </a:xfrm>
          <a:solidFill>
            <a:srgbClr val="F9E3A5"/>
          </a:solidFill>
        </p:grpSpPr>
        <p:sp>
          <p:nvSpPr>
            <p:cNvPr id="18" name="TextBox 23"/>
            <p:cNvSpPr txBox="1">
              <a:spLocks noChangeArrowheads="1"/>
            </p:cNvSpPr>
            <p:nvPr/>
          </p:nvSpPr>
          <p:spPr bwMode="auto">
            <a:xfrm>
              <a:off x="5643562" y="500042"/>
              <a:ext cx="792092" cy="461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6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765345" y="617558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5400000">
            <a:off x="8141468" y="3819972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2"/>
          <p:cNvGrpSpPr>
            <a:grpSpLocks/>
          </p:cNvGrpSpPr>
          <p:nvPr/>
        </p:nvGrpSpPr>
        <p:grpSpPr bwMode="auto">
          <a:xfrm>
            <a:off x="8363787" y="4341354"/>
            <a:ext cx="792088" cy="461665"/>
            <a:chOff x="5643562" y="500042"/>
            <a:chExt cx="792092" cy="461574"/>
          </a:xfrm>
          <a:solidFill>
            <a:srgbClr val="F9E3A5"/>
          </a:solidFill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643562" y="500042"/>
              <a:ext cx="792092" cy="461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16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765345" y="617558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rot="5400000">
            <a:off x="7637412" y="2739852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2"/>
          <p:cNvGrpSpPr>
            <a:grpSpLocks/>
          </p:cNvGrpSpPr>
          <p:nvPr/>
        </p:nvGrpSpPr>
        <p:grpSpPr bwMode="auto">
          <a:xfrm>
            <a:off x="7776788" y="1558533"/>
            <a:ext cx="755652" cy="646331"/>
            <a:chOff x="5715008" y="500042"/>
            <a:chExt cx="755656" cy="646204"/>
          </a:xfrm>
        </p:grpSpPr>
        <p:sp>
          <p:nvSpPr>
            <p:cNvPr id="26" name="TextBox 23"/>
            <p:cNvSpPr txBox="1">
              <a:spLocks noChangeArrowheads="1"/>
            </p:cNvSpPr>
            <p:nvPr/>
          </p:nvSpPr>
          <p:spPr bwMode="auto">
            <a:xfrm>
              <a:off x="5787583" y="500042"/>
              <a:ext cx="683081" cy="646204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 rot="5400000">
            <a:off x="8141468" y="2739852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2"/>
          <p:cNvGrpSpPr>
            <a:grpSpLocks/>
          </p:cNvGrpSpPr>
          <p:nvPr/>
        </p:nvGrpSpPr>
        <p:grpSpPr bwMode="auto">
          <a:xfrm>
            <a:off x="8532440" y="1484784"/>
            <a:ext cx="755652" cy="646331"/>
            <a:chOff x="5715008" y="500042"/>
            <a:chExt cx="755656" cy="646204"/>
          </a:xfrm>
        </p:grpSpPr>
        <p:sp>
          <p:nvSpPr>
            <p:cNvPr id="30" name="TextBox 23"/>
            <p:cNvSpPr txBox="1">
              <a:spLocks noChangeArrowheads="1"/>
            </p:cNvSpPr>
            <p:nvPr/>
          </p:nvSpPr>
          <p:spPr bwMode="auto">
            <a:xfrm>
              <a:off x="5787583" y="500042"/>
              <a:ext cx="683081" cy="646204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0" y="1628800"/>
            <a:ext cx="594015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совершила работу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132856"/>
            <a:ext cx="313184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0,06м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87824" y="2152020"/>
            <a:ext cx="114005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….Дж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2636912"/>
            <a:ext cx="594015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совершила работу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121804"/>
            <a:ext cx="313184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0,12м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3140968"/>
            <a:ext cx="114005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….Дж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3625860"/>
            <a:ext cx="594015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Итого общая работа силы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96336" y="4797152"/>
            <a:ext cx="86409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20272" y="1700808"/>
            <a:ext cx="86409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75856" y="4077072"/>
            <a:ext cx="114005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….Дж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0" y="5877272"/>
            <a:ext cx="9144000" cy="98072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равномерном подъёме двух кирпичей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совершила</a:t>
            </a:r>
          </a:p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….Дж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build="p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5097" t="11531" r="25000" b="83934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2564" t="25219" r="32854" b="58938"/>
          <a:stretch>
            <a:fillRect/>
          </a:stretch>
        </p:blipFill>
        <p:spPr bwMode="auto">
          <a:xfrm>
            <a:off x="2807296" y="792088"/>
            <a:ext cx="633670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980728"/>
            <a:ext cx="2051720" cy="14388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-?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s=0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4562" y="-24"/>
            <a:ext cx="6480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16066" r="25000" b="76792"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 l="2343" t="10254" r="3320" b="63379"/>
          <a:stretch>
            <a:fillRect/>
          </a:stretch>
        </p:blipFill>
        <p:spPr bwMode="auto">
          <a:xfrm>
            <a:off x="0" y="0"/>
            <a:ext cx="9144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256" y="2443831"/>
            <a:ext cx="3138493" cy="2214578"/>
            <a:chOff x="2880" y="11808"/>
            <a:chExt cx="2160" cy="1152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613413" y="3658277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27819" y="2515269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4520" y="3801153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901113" y="3731129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8257" y="3766141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7098" y="5017013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081" y="4969325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3524" y="4874137"/>
            <a:ext cx="69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85720" y="4093032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0" y="2357430"/>
            <a:ext cx="2285984" cy="14350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0,6м/с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l="2929" t="10254" r="2734" b="63379"/>
          <a:stretch>
            <a:fillRect/>
          </a:stretch>
        </p:blipFill>
        <p:spPr bwMode="auto">
          <a:xfrm>
            <a:off x="-32" y="-24"/>
            <a:ext cx="9144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>
            <a:off x="3071802" y="2000240"/>
            <a:ext cx="928662" cy="1323439"/>
            <a:chOff x="6143636" y="5248833"/>
            <a:chExt cx="928662" cy="1323439"/>
          </a:xfrm>
          <a:solidFill>
            <a:srgbClr val="FFFF00"/>
          </a:solidFill>
        </p:grpSpPr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6143636" y="5248833"/>
              <a:ext cx="928662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 bwMode="auto">
            <a:xfrm flipV="1">
              <a:off x="6143636" y="598500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4500562" y="2071678"/>
            <a:ext cx="1214446" cy="1323439"/>
            <a:chOff x="7572396" y="5320271"/>
            <a:chExt cx="1214446" cy="1323439"/>
          </a:xfrm>
          <a:solidFill>
            <a:srgbClr val="FFFF00"/>
          </a:solidFill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7572396" y="5320271"/>
              <a:ext cx="1214446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4000" b="1" i="0" u="none" strike="noStrike" cap="none" normalizeH="0" baseline="-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flipV="1">
              <a:off x="7612302" y="6063832"/>
              <a:ext cx="792000" cy="27799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4020446" y="2428868"/>
            <a:ext cx="444352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951E-7 L -0.11997 -0.0009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0" grpId="2" animBg="1"/>
      <p:bldP spid="10" grpId="3" animBg="1"/>
      <p:bldP spid="10" grpId="4" animBg="1"/>
      <p:bldP spid="11" grpId="0"/>
      <p:bldP spid="11" grpId="1"/>
      <p:bldP spid="12" grpId="0"/>
      <p:bldP spid="13" grpId="0"/>
      <p:bldP spid="14" grpId="0"/>
      <p:bldP spid="15" grpId="0" animBg="1"/>
      <p:bldP spid="17" grpId="0" animBg="1"/>
      <p:bldP spid="18" grpId="0" build="allAtOnce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8" cstate="print"/>
          <a:srcRect l="3515" t="8056" r="4492" b="83155"/>
          <a:stretch>
            <a:fillRect/>
          </a:stretch>
        </p:blipFill>
        <p:spPr bwMode="auto">
          <a:xfrm>
            <a:off x="0" y="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334256" y="857232"/>
            <a:ext cx="3138493" cy="2214578"/>
            <a:chOff x="2880" y="11808"/>
            <a:chExt cx="2160" cy="1152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613413" y="2071678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27819" y="928670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4520" y="221455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6901113" y="2144530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8257" y="2179542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7098" y="3430414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081" y="3382726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3524" y="3347477"/>
            <a:ext cx="69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1090" y="3929066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-32" y="928670"/>
            <a:ext cx="2285984" cy="14350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=780г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951E-7 L -0.11997 -0.0009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0" grpId="2" animBg="1"/>
      <p:bldP spid="10" grpId="3" animBg="1"/>
      <p:bldP spid="10" grpId="4" animBg="1"/>
      <p:bldP spid="11" grpId="0"/>
      <p:bldP spid="11" grpId="1"/>
      <p:bldP spid="12" grpId="0"/>
      <p:bldP spid="13" grpId="0"/>
      <p:bldP spid="14" grpId="0"/>
      <p:bldP spid="15" grpId="0" animBg="1"/>
      <p:bldP spid="17" grpId="0" animBg="1"/>
      <p:bldP spid="1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8" cstate="print"/>
          <a:srcRect l="2929" t="8056" r="3320" b="78028"/>
          <a:stretch>
            <a:fillRect/>
          </a:stretch>
        </p:blipFill>
        <p:spPr bwMode="auto">
          <a:xfrm>
            <a:off x="0" y="0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817582" y="1801457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8992" y="191242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889152" y="1714488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58" y="114298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338" y="1071546"/>
            <a:ext cx="928662" cy="928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0958" y="107154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29190" y="191242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842250" y="1905644"/>
            <a:ext cx="206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7215206" y="4286257"/>
            <a:ext cx="164304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7643802" y="3643314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7251690" y="517843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2"/>
          <p:cNvGrpSpPr>
            <a:grpSpLocks/>
          </p:cNvGrpSpPr>
          <p:nvPr/>
        </p:nvGrpSpPr>
        <p:grpSpPr bwMode="auto">
          <a:xfrm>
            <a:off x="7143736" y="5364320"/>
            <a:ext cx="790581" cy="707886"/>
            <a:chOff x="5643570" y="500042"/>
            <a:chExt cx="790586" cy="707747"/>
          </a:xfrm>
        </p:grpSpPr>
        <p:sp>
          <p:nvSpPr>
            <p:cNvPr id="2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 rot="5400000">
            <a:off x="7457630" y="467836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7474378" y="356591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22"/>
          <p:cNvGrpSpPr>
            <a:grpSpLocks/>
          </p:cNvGrpSpPr>
          <p:nvPr/>
        </p:nvGrpSpPr>
        <p:grpSpPr bwMode="auto">
          <a:xfrm>
            <a:off x="8143868" y="4786322"/>
            <a:ext cx="928694" cy="707886"/>
            <a:chOff x="5643564" y="500042"/>
            <a:chExt cx="928699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22"/>
          <p:cNvGrpSpPr>
            <a:grpSpLocks/>
          </p:cNvGrpSpPr>
          <p:nvPr/>
        </p:nvGrpSpPr>
        <p:grpSpPr bwMode="auto">
          <a:xfrm>
            <a:off x="8215306" y="2857496"/>
            <a:ext cx="790581" cy="707886"/>
            <a:chOff x="5643570" y="500042"/>
            <a:chExt cx="790586" cy="707747"/>
          </a:xfrm>
        </p:grpSpPr>
        <p:sp>
          <p:nvSpPr>
            <p:cNvPr id="35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214678" y="3214686"/>
            <a:ext cx="35004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06363" lvl="1" indent="0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вес тела по величине равен силе тяжести!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-32" y="98072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0"/>
            <a:ext cx="500066" cy="461665"/>
          </a:xfrm>
          <a:prstGeom prst="rect">
            <a:avLst/>
          </a:prstGeom>
          <a:noFill/>
          <a:ln>
            <a:solidFill>
              <a:srgbClr val="5C4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1" grpId="0"/>
      <p:bldP spid="23" grpId="0" animBg="1"/>
      <p:bldP spid="24" grpId="0" animBg="1"/>
      <p:bldP spid="37" grpId="0"/>
      <p:bldP spid="38" grpId="0" build="allAtOnce" animBg="1"/>
      <p:bldP spid="39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grpFill/>
        <a:ln w="2540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9638</TotalTime>
  <Words>3260</Words>
  <Application>Microsoft Office PowerPoint</Application>
  <PresentationFormat>Экран (4:3)</PresentationFormat>
  <Paragraphs>975</Paragraphs>
  <Slides>57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new_year4</vt:lpstr>
      <vt:lpstr>Слайд 1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Домашнее задание.</vt:lpstr>
      <vt:lpstr>Слайд 12</vt:lpstr>
      <vt:lpstr>Слайд 13</vt:lpstr>
      <vt:lpstr>Слайд 14</vt:lpstr>
      <vt:lpstr>Слайд 15</vt:lpstr>
      <vt:lpstr>Слайд 16</vt:lpstr>
      <vt:lpstr>Домашнее задание.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задание.</vt:lpstr>
      <vt:lpstr>Слайд 32</vt:lpstr>
      <vt:lpstr>Слайд 33</vt:lpstr>
      <vt:lpstr>Слайд 34</vt:lpstr>
      <vt:lpstr>Слайд 35</vt:lpstr>
      <vt:lpstr>Слайд 36</vt:lpstr>
      <vt:lpstr>Домашнее задание.</vt:lpstr>
      <vt:lpstr>Слайд 38</vt:lpstr>
      <vt:lpstr>Слайд 39</vt:lpstr>
      <vt:lpstr>Слайд 40</vt:lpstr>
      <vt:lpstr>Слайд 41</vt:lpstr>
      <vt:lpstr>Слайд 42</vt:lpstr>
      <vt:lpstr>Слайд 43</vt:lpstr>
      <vt:lpstr>Домашнее задание.</vt:lpstr>
      <vt:lpstr>Слайд 45</vt:lpstr>
      <vt:lpstr>Слайд 46</vt:lpstr>
      <vt:lpstr>Слайд 47</vt:lpstr>
      <vt:lpstr>Слайд 48</vt:lpstr>
      <vt:lpstr>Слайд 49</vt:lpstr>
      <vt:lpstr>Домашнее задание.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682</cp:revision>
  <dcterms:created xsi:type="dcterms:W3CDTF">2008-12-14T04:17:18Z</dcterms:created>
  <dcterms:modified xsi:type="dcterms:W3CDTF">2019-04-17T05:36:36Z</dcterms:modified>
</cp:coreProperties>
</file>