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28"/>
  </p:notesMasterIdLst>
  <p:sldIdLst>
    <p:sldId id="318" r:id="rId2"/>
    <p:sldId id="319" r:id="rId3"/>
    <p:sldId id="325" r:id="rId4"/>
    <p:sldId id="320" r:id="rId5"/>
    <p:sldId id="316" r:id="rId6"/>
    <p:sldId id="328" r:id="rId7"/>
    <p:sldId id="329" r:id="rId8"/>
    <p:sldId id="330" r:id="rId9"/>
    <p:sldId id="331" r:id="rId10"/>
    <p:sldId id="332" r:id="rId11"/>
    <p:sldId id="333" r:id="rId12"/>
    <p:sldId id="315" r:id="rId13"/>
    <p:sldId id="335" r:id="rId14"/>
    <p:sldId id="337" r:id="rId15"/>
    <p:sldId id="338" r:id="rId16"/>
    <p:sldId id="336" r:id="rId17"/>
    <p:sldId id="342" r:id="rId18"/>
    <p:sldId id="339" r:id="rId19"/>
    <p:sldId id="340" r:id="rId20"/>
    <p:sldId id="341" r:id="rId21"/>
    <p:sldId id="314" r:id="rId22"/>
    <p:sldId id="322" r:id="rId23"/>
    <p:sldId id="311" r:id="rId24"/>
    <p:sldId id="324" r:id="rId25"/>
    <p:sldId id="321" r:id="rId26"/>
    <p:sldId id="312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14AC"/>
    <a:srgbClr val="006600"/>
    <a:srgbClr val="66CCFF"/>
    <a:srgbClr val="000000"/>
    <a:srgbClr val="365D21"/>
    <a:srgbClr val="0033CC"/>
    <a:srgbClr val="220FB1"/>
    <a:srgbClr val="29239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7" d="100"/>
          <a:sy n="77" d="100"/>
        </p:scale>
        <p:origin x="-176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76E3A03-BB73-4ED6-99C4-4CFD2A94209F}" type="datetimeFigureOut">
              <a:rPr lang="ru-RU"/>
              <a:pPr>
                <a:defRPr/>
              </a:pPr>
              <a:t>12.08.2020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A3820B-7150-4465-9329-879E122C3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4061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6998B-470D-40EF-A191-BD62BA73A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D8782-41D5-4251-85C2-531FFE3C8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874C7-9393-40C1-A385-7AF3418EC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63DA3-EFB4-4EDF-8F87-C68D53915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B4824-2863-4106-B7A6-92F782BD5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08A9-4259-4C93-99C2-593903273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2D8F1-AE7D-4559-9F5C-0762D2F1D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B807-3976-45DB-8AE9-7E0057AB8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C2D45-DCC5-40D6-8543-A23820867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DC91E-F650-4703-95E6-2CB7DCA58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6F8FC-428F-40A9-A415-F1D3D6AE1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EAED02A-B3E0-45D7-94C6-41158E69F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1" r:id="rId4"/>
    <p:sldLayoutId id="2147483817" r:id="rId5"/>
    <p:sldLayoutId id="2147483812" r:id="rId6"/>
    <p:sldLayoutId id="2147483818" r:id="rId7"/>
    <p:sldLayoutId id="2147483819" r:id="rId8"/>
    <p:sldLayoutId id="2147483820" r:id="rId9"/>
    <p:sldLayoutId id="2147483813" r:id="rId10"/>
    <p:sldLayoutId id="21474838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2.wav"/><Relationship Id="rId5" Type="http://schemas.openxmlformats.org/officeDocument/2006/relationships/audio" Target="../media/audio6.wav"/><Relationship Id="rId4" Type="http://schemas.openxmlformats.org/officeDocument/2006/relationships/audio" Target="../media/audio7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6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8.wav"/><Relationship Id="rId5" Type="http://schemas.openxmlformats.org/officeDocument/2006/relationships/audio" Target="../media/audio4.wav"/><Relationship Id="rId4" Type="http://schemas.openxmlformats.org/officeDocument/2006/relationships/audio" Target="../media/audio5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5" Type="http://schemas.openxmlformats.org/officeDocument/2006/relationships/audio" Target="../media/audio5.wav"/><Relationship Id="rId4" Type="http://schemas.openxmlformats.org/officeDocument/2006/relationships/audio" Target="../media/audio7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audio" Target="../media/audio2.wav"/><Relationship Id="rId5" Type="http://schemas.openxmlformats.org/officeDocument/2006/relationships/audio" Target="../media/audio4.wav"/><Relationship Id="rId4" Type="http://schemas.openxmlformats.org/officeDocument/2006/relationships/audio" Target="../media/audio8.wav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audio" Target="../media/audio6.wav"/><Relationship Id="rId7" Type="http://schemas.openxmlformats.org/officeDocument/2006/relationships/audio" Target="../media/audio8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audio" Target="../media/audio5.wav"/><Relationship Id="rId5" Type="http://schemas.openxmlformats.org/officeDocument/2006/relationships/audio" Target="../media/audio9.wav"/><Relationship Id="rId10" Type="http://schemas.openxmlformats.org/officeDocument/2006/relationships/oleObject" Target="../embeddings/oleObject4.bin"/><Relationship Id="rId4" Type="http://schemas.openxmlformats.org/officeDocument/2006/relationships/audio" Target="../media/audio4.wav"/><Relationship Id="rId9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6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audio" Target="../media/audio6.wav"/><Relationship Id="rId3" Type="http://schemas.openxmlformats.org/officeDocument/2006/relationships/audio" Target="../media/audio8.wav"/><Relationship Id="rId7" Type="http://schemas.openxmlformats.org/officeDocument/2006/relationships/audio" Target="../media/audio7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audio" Target="../media/audio2.wav"/><Relationship Id="rId4" Type="http://schemas.openxmlformats.org/officeDocument/2006/relationships/audio" Target="../media/audio1.wav"/><Relationship Id="rId9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6.wav"/><Relationship Id="rId5" Type="http://schemas.openxmlformats.org/officeDocument/2006/relationships/audio" Target="../media/audio5.wav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6.wav"/><Relationship Id="rId4" Type="http://schemas.openxmlformats.org/officeDocument/2006/relationships/audio" Target="../media/audio5.wav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8.wav"/><Relationship Id="rId7" Type="http://schemas.openxmlformats.org/officeDocument/2006/relationships/audio" Target="../media/audio4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audio" Target="../media/audio9.wav"/><Relationship Id="rId4" Type="http://schemas.openxmlformats.org/officeDocument/2006/relationships/audio" Target="../media/audio10.wav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7.jpeg"/><Relationship Id="rId3" Type="http://schemas.openxmlformats.org/officeDocument/2006/relationships/audio" Target="../media/audio2.wav"/><Relationship Id="rId7" Type="http://schemas.openxmlformats.org/officeDocument/2006/relationships/audio" Target="../media/audio6.wav"/><Relationship Id="rId12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5.jpeg"/><Relationship Id="rId5" Type="http://schemas.openxmlformats.org/officeDocument/2006/relationships/audio" Target="../media/audio4.wav"/><Relationship Id="rId10" Type="http://schemas.openxmlformats.org/officeDocument/2006/relationships/image" Target="../media/image4.jpeg"/><Relationship Id="rId4" Type="http://schemas.openxmlformats.org/officeDocument/2006/relationships/audio" Target="../media/audio3.wav"/><Relationship Id="rId9" Type="http://schemas.openxmlformats.org/officeDocument/2006/relationships/image" Target="../media/image3.png"/><Relationship Id="rId14" Type="http://schemas.openxmlformats.org/officeDocument/2006/relationships/image" Target="../media/image8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7.jpeg"/><Relationship Id="rId5" Type="http://schemas.openxmlformats.org/officeDocument/2006/relationships/audio" Target="../media/audio4.wav"/><Relationship Id="rId10" Type="http://schemas.openxmlformats.org/officeDocument/2006/relationships/image" Target="../media/image6.jpeg"/><Relationship Id="rId4" Type="http://schemas.openxmlformats.org/officeDocument/2006/relationships/audio" Target="../media/audio3.wav"/><Relationship Id="rId9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audio" Target="../media/audio6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8.wav"/><Relationship Id="rId5" Type="http://schemas.openxmlformats.org/officeDocument/2006/relationships/audio" Target="../media/audio1.wav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audio" Target="../media/audio6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audio" Target="../media/audio7.wav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audio" Target="../media/audio6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audio" Target="../media/audio7.wav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2.wav"/><Relationship Id="rId5" Type="http://schemas.openxmlformats.org/officeDocument/2006/relationships/audio" Target="../media/audio6.wav"/><Relationship Id="rId4" Type="http://schemas.openxmlformats.org/officeDocument/2006/relationships/audio" Target="../media/audio7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-24"/>
            <a:ext cx="9144000" cy="480131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</a:t>
            </a:r>
            <a:r>
              <a:rPr kumimoji="0" lang="ru-RU" sz="4000" b="1" i="0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/т20/ Колебательное движение. Колебания груза на пружине.</a:t>
            </a:r>
            <a:endParaRPr kumimoji="0" lang="ru-RU" sz="1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Знания учащихся  понятий описывающих колебательное движение и колебания груза на пружине.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СОЗДАТЬ УСЛОВИЯ ДЛЯ ИЗУЧЕНИЯ ПОНЯТИЙ «КОЛЕБАНИЯ, ВИДЫ КОЛЕБАНИЙ, ПЕРИОД, ЧАСТОТА, ЦИКЛИЧЕСКАЯ ЧАСТОТА, АМПЛИТУДА, ГАРМОНИЧЕСКИЕ КОЛЕБАНИЯ, ПРУЖИННЫЙ МАЯТНИК, ПЕРИОД КОЛЕБАНИЙ ПРУЖИННОГО МАЯТНИКА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УРОКА: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 УРОКА: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ДЕМОНСТРАЦИИ: 1. Свободные колебания груза на пружине.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Сравнение колебательного и вращательного движения.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Запись колебательного движения.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Зависимость периода колебаний пружинного маятника от массы, жесткости, амплитуды.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395536" y="1844824"/>
            <a:ext cx="1239442" cy="584775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lvl="0">
              <a:spcAft>
                <a:spcPts val="1000"/>
              </a:spcAft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0" y="-23178"/>
            <a:ext cx="9144000" cy="52322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lvl="0" eaLnBrk="0" hangingPunct="0"/>
            <a:r>
              <a:rPr lang="ru-RU" sz="2400" b="1" u="sng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/л.р. 1а/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«Изучение колебаний пружинного маятника».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500042"/>
            <a:ext cx="2933495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Оборудование:</a:t>
            </a:r>
            <a:endParaRPr lang="ru-RU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00364" y="500042"/>
            <a:ext cx="6143636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штатив с принадлежностями,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пружинного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маятник, секундомер,</a:t>
            </a:r>
            <a:r>
              <a:rPr lang="ru-RU" sz="2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линейка.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0" y="2348880"/>
            <a:ext cx="2579360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Гипотеза №</a:t>
            </a:r>
            <a:r>
              <a:rPr lang="en-US" sz="3200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u="sng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856788" y="1357298"/>
            <a:ext cx="6238246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Соберём систему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пружинного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маятника:</a:t>
            </a:r>
            <a:endParaRPr lang="ru-RU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286686" y="3420450"/>
            <a:ext cx="1645354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Вывод 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ru-RU" sz="28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2627784" y="2204864"/>
            <a:ext cx="6500826" cy="83099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lvl="0" eaLnBrk="0" hangingPunct="0"/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Период колебаний зависит от жесткости пружины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6" name="Таблица 45"/>
          <p:cNvGraphicFramePr>
            <a:graphicFrameLocks noGrp="1"/>
          </p:cNvGraphicFramePr>
          <p:nvPr/>
        </p:nvGraphicFramePr>
        <p:xfrm>
          <a:off x="0" y="2996952"/>
          <a:ext cx="3071834" cy="1119577"/>
        </p:xfrm>
        <a:graphic>
          <a:graphicData uri="http://schemas.openxmlformats.org/drawingml/2006/table">
            <a:tbl>
              <a:tblPr/>
              <a:tblGrid>
                <a:gridCol w="642942"/>
                <a:gridCol w="734088"/>
                <a:gridCol w="529626"/>
                <a:gridCol w="529626"/>
                <a:gridCol w="635552"/>
              </a:tblGrid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Times New Roman"/>
                          <a:ea typeface="Times New Roman"/>
                        </a:rPr>
                        <a:t>t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</a:rPr>
                        <a:t>N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Times New Roman"/>
                          <a:ea typeface="Times New Roman"/>
                        </a:rPr>
                        <a:t>T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Times New Roman"/>
                          <a:ea typeface="Times New Roman"/>
                        </a:rPr>
                        <a:t>k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</a:rPr>
                        <a:t>200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539552" y="1272589"/>
            <a:ext cx="2369816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ход работы:</a:t>
            </a:r>
            <a:endParaRPr lang="ru-RU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14"/>
          <p:cNvGrpSpPr/>
          <p:nvPr/>
        </p:nvGrpSpPr>
        <p:grpSpPr>
          <a:xfrm>
            <a:off x="0" y="0"/>
            <a:ext cx="9144000" cy="6858000"/>
            <a:chOff x="0" y="3214686"/>
            <a:chExt cx="9144000" cy="6858000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3214686"/>
              <a:ext cx="9144000" cy="6858000"/>
            </a:xfrm>
            <a:prstGeom prst="rect">
              <a:avLst/>
            </a:prstGeom>
            <a:solidFill>
              <a:schemeClr val="bg1">
                <a:lumMod val="65000"/>
                <a:alpha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51520" y="7939830"/>
              <a:ext cx="2359941" cy="1107996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>
              <a:spAutoFit/>
            </a:bodyPr>
            <a:lstStyle/>
            <a:p>
              <a:pPr lvl="0">
                <a:spcAft>
                  <a:spcPts val="1000"/>
                </a:spcAft>
              </a:pPr>
              <a:r>
                <a:rPr lang="en-US" sz="6600" b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ru-RU" sz="6600" b="1" dirty="0" smtClean="0"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sz="6600" b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ru-RU" sz="6600" b="1" dirty="0" smtClean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6600" b="1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endParaRPr lang="ru-RU" sz="6600" b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" name="Group 52"/>
          <p:cNvGrpSpPr>
            <a:grpSpLocks/>
          </p:cNvGrpSpPr>
          <p:nvPr/>
        </p:nvGrpSpPr>
        <p:grpSpPr bwMode="auto">
          <a:xfrm>
            <a:off x="5436096" y="3140972"/>
            <a:ext cx="3214710" cy="1198017536"/>
            <a:chOff x="6247" y="4708"/>
            <a:chExt cx="1691" cy="817864"/>
          </a:xfrm>
        </p:grpSpPr>
        <p:sp>
          <p:nvSpPr>
            <p:cNvPr id="22" name="Text Box 53"/>
            <p:cNvSpPr txBox="1">
              <a:spLocks noChangeArrowheads="1"/>
            </p:cNvSpPr>
            <p:nvPr/>
          </p:nvSpPr>
          <p:spPr bwMode="auto">
            <a:xfrm>
              <a:off x="6247" y="4857"/>
              <a:ext cx="760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4000" b="1" i="0" u="none" strike="noStrike" cap="none" normalizeH="0" baseline="-2500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4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kumimoji="0" lang="ru-RU" sz="4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40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=</a:t>
              </a:r>
              <a:endParaRPr kumimoji="0" lang="ru-RU" sz="5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3" name="Group 54"/>
            <p:cNvGrpSpPr>
              <a:grpSpLocks/>
            </p:cNvGrpSpPr>
            <p:nvPr/>
          </p:nvGrpSpPr>
          <p:grpSpPr bwMode="auto">
            <a:xfrm>
              <a:off x="6247" y="4708"/>
              <a:ext cx="1691" cy="817864"/>
              <a:chOff x="6247" y="4708"/>
              <a:chExt cx="1691" cy="817864"/>
            </a:xfrm>
          </p:grpSpPr>
          <p:grpSp>
            <p:nvGrpSpPr>
              <p:cNvPr id="24" name="Group 55"/>
              <p:cNvGrpSpPr>
                <a:grpSpLocks/>
              </p:cNvGrpSpPr>
              <p:nvPr/>
            </p:nvGrpSpPr>
            <p:grpSpPr bwMode="auto">
              <a:xfrm>
                <a:off x="7133" y="4827"/>
                <a:ext cx="718" cy="519"/>
                <a:chOff x="7269" y="3444"/>
                <a:chExt cx="718" cy="519"/>
              </a:xfrm>
            </p:grpSpPr>
            <p:sp>
              <p:nvSpPr>
                <p:cNvPr id="32" name="Line 56"/>
                <p:cNvSpPr>
                  <a:spLocks noChangeShapeType="1"/>
                </p:cNvSpPr>
                <p:nvPr/>
              </p:nvSpPr>
              <p:spPr bwMode="auto">
                <a:xfrm>
                  <a:off x="7269" y="3675"/>
                  <a:ext cx="35" cy="276"/>
                </a:xfrm>
                <a:prstGeom prst="line">
                  <a:avLst/>
                </a:prstGeom>
                <a:noFill/>
                <a:ln w="57150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5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3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7304" y="3444"/>
                  <a:ext cx="80" cy="519"/>
                </a:xfrm>
                <a:prstGeom prst="line">
                  <a:avLst/>
                </a:prstGeom>
                <a:noFill/>
                <a:ln w="57150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5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4" name="Line 58"/>
                <p:cNvSpPr>
                  <a:spLocks noChangeShapeType="1"/>
                </p:cNvSpPr>
                <p:nvPr/>
              </p:nvSpPr>
              <p:spPr bwMode="auto">
                <a:xfrm>
                  <a:off x="7376" y="3444"/>
                  <a:ext cx="611" cy="0"/>
                </a:xfrm>
                <a:prstGeom prst="line">
                  <a:avLst/>
                </a:prstGeom>
                <a:noFill/>
                <a:ln w="57150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5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25" name="Group 59"/>
              <p:cNvGrpSpPr>
                <a:grpSpLocks/>
              </p:cNvGrpSpPr>
              <p:nvPr/>
            </p:nvGrpSpPr>
            <p:grpSpPr bwMode="auto">
              <a:xfrm>
                <a:off x="6247" y="4708"/>
                <a:ext cx="1691" cy="817864"/>
                <a:chOff x="6235" y="4708"/>
                <a:chExt cx="1691" cy="817864"/>
              </a:xfrm>
            </p:grpSpPr>
            <p:sp>
              <p:nvSpPr>
                <p:cNvPr id="26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6586" y="4813"/>
                  <a:ext cx="657" cy="4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4000" b="1" i="0" u="none" strike="noStrike" cap="none" normalizeH="0" baseline="-2500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ru-RU" sz="4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36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r>
                    <a:rPr kumimoji="0" lang="en-US" sz="4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</a:t>
                  </a:r>
                  <a:endParaRPr kumimoji="0" lang="ru-RU" sz="5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27" name="Group 61"/>
                <p:cNvGrpSpPr>
                  <a:grpSpLocks/>
                </p:cNvGrpSpPr>
                <p:nvPr/>
              </p:nvGrpSpPr>
              <p:grpSpPr bwMode="auto">
                <a:xfrm>
                  <a:off x="7229" y="4708"/>
                  <a:ext cx="672" cy="817864"/>
                  <a:chOff x="9757" y="3664"/>
                  <a:chExt cx="681" cy="817864"/>
                </a:xfrm>
              </p:grpSpPr>
              <p:sp>
                <p:nvSpPr>
                  <p:cNvPr id="29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757" y="3958"/>
                    <a:ext cx="680" cy="36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k </a:t>
                    </a:r>
                    <a:endParaRPr kumimoji="0" lang="ru-RU" sz="5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0" name="Text Box 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758" y="3664"/>
                    <a:ext cx="680" cy="42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m</a:t>
                    </a:r>
                    <a:endParaRPr kumimoji="0" lang="ru-RU" sz="5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1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9757" y="821528"/>
                    <a:ext cx="53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28" name="AutoShape 65"/>
                <p:cNvSpPr>
                  <a:spLocks noChangeArrowheads="1"/>
                </p:cNvSpPr>
                <p:nvPr/>
              </p:nvSpPr>
              <p:spPr bwMode="auto">
                <a:xfrm>
                  <a:off x="6235" y="4771"/>
                  <a:ext cx="1691" cy="691"/>
                </a:xfrm>
                <a:prstGeom prst="foldedCorner">
                  <a:avLst>
                    <a:gd name="adj" fmla="val 12500"/>
                  </a:avLst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5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3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3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3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3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3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83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Box 85"/>
          <p:cNvSpPr txBox="1"/>
          <p:nvPr/>
        </p:nvSpPr>
        <p:spPr>
          <a:xfrm>
            <a:off x="71406" y="91756"/>
            <a:ext cx="714380" cy="5232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 Box 21"/>
          <p:cNvSpPr txBox="1">
            <a:spLocks noChangeArrowheads="1"/>
          </p:cNvSpPr>
          <p:nvPr/>
        </p:nvSpPr>
        <p:spPr bwMode="auto">
          <a:xfrm>
            <a:off x="642910" y="-71462"/>
            <a:ext cx="571504" cy="52040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S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42910" y="357365"/>
            <a:ext cx="672132" cy="499867"/>
            <a:chOff x="6317" y="3741"/>
            <a:chExt cx="926" cy="1084"/>
          </a:xfrm>
          <a:solidFill>
            <a:schemeClr val="bg2">
              <a:lumMod val="75000"/>
            </a:schemeClr>
          </a:solidFill>
        </p:grpSpPr>
        <p:sp>
          <p:nvSpPr>
            <p:cNvPr id="91" name="Text Box 48"/>
            <p:cNvSpPr txBox="1">
              <a:spLocks noChangeArrowheads="1"/>
            </p:cNvSpPr>
            <p:nvPr/>
          </p:nvSpPr>
          <p:spPr bwMode="auto">
            <a:xfrm>
              <a:off x="6317" y="3741"/>
              <a:ext cx="926" cy="108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</a:t>
              </a:r>
              <a:r>
                <a:rPr kumimoji="0" lang="ru-RU" sz="2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t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" name="Line 49"/>
            <p:cNvSpPr>
              <a:spLocks noChangeShapeType="1"/>
            </p:cNvSpPr>
            <p:nvPr/>
          </p:nvSpPr>
          <p:spPr bwMode="auto">
            <a:xfrm>
              <a:off x="6513" y="3836"/>
              <a:ext cx="368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4642" name="Oval 66"/>
          <p:cNvSpPr>
            <a:spLocks noChangeArrowheads="1"/>
          </p:cNvSpPr>
          <p:nvPr/>
        </p:nvSpPr>
        <p:spPr bwMode="auto">
          <a:xfrm>
            <a:off x="119126" y="3631439"/>
            <a:ext cx="928662" cy="817553"/>
          </a:xfrm>
          <a:prstGeom prst="ellipse">
            <a:avLst/>
          </a:prstGeom>
          <a:solidFill>
            <a:srgbClr val="92D050">
              <a:alpha val="18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626" name="Oval 50"/>
          <p:cNvSpPr>
            <a:spLocks noChangeArrowheads="1"/>
          </p:cNvSpPr>
          <p:nvPr/>
        </p:nvSpPr>
        <p:spPr bwMode="auto">
          <a:xfrm flipH="1">
            <a:off x="285720" y="1111228"/>
            <a:ext cx="3214710" cy="531822"/>
          </a:xfrm>
          <a:prstGeom prst="ellipse">
            <a:avLst/>
          </a:prstGeom>
          <a:solidFill>
            <a:srgbClr val="FFFFFF"/>
          </a:solidFill>
          <a:ln w="44450">
            <a:solidFill>
              <a:srgbClr val="0066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07597" y="3643314"/>
            <a:ext cx="1058877" cy="928694"/>
            <a:chOff x="9717" y="3167"/>
            <a:chExt cx="721" cy="662"/>
          </a:xfrm>
        </p:grpSpPr>
        <p:sp>
          <p:nvSpPr>
            <p:cNvPr id="24579" name="Text Box 3"/>
            <p:cNvSpPr txBox="1">
              <a:spLocks noChangeArrowheads="1"/>
            </p:cNvSpPr>
            <p:nvPr/>
          </p:nvSpPr>
          <p:spPr bwMode="auto">
            <a:xfrm>
              <a:off x="9757" y="3461"/>
              <a:ext cx="68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  2</a:t>
              </a:r>
              <a:endPara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80" name="Text Box 4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kx</a:t>
              </a:r>
              <a:r>
                <a:rPr kumimoji="0" lang="en-US" sz="24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m</a:t>
              </a:r>
              <a:r>
                <a:rPr kumimoji="0" lang="en-US" sz="24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81" name="Line 5"/>
            <p:cNvSpPr>
              <a:spLocks noChangeShapeType="1"/>
            </p:cNvSpPr>
            <p:nvPr/>
          </p:nvSpPr>
          <p:spPr bwMode="auto">
            <a:xfrm>
              <a:off x="9717" y="3486"/>
              <a:ext cx="53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441710" y="3572064"/>
            <a:ext cx="1344340" cy="1071567"/>
            <a:chOff x="9752" y="3167"/>
            <a:chExt cx="686" cy="662"/>
          </a:xfrm>
        </p:grpSpPr>
        <p:sp>
          <p:nvSpPr>
            <p:cNvPr id="24587" name="Text Box 11"/>
            <p:cNvSpPr txBox="1">
              <a:spLocks noChangeArrowheads="1"/>
            </p:cNvSpPr>
            <p:nvPr/>
          </p:nvSpPr>
          <p:spPr bwMode="auto">
            <a:xfrm>
              <a:off x="9757" y="3461"/>
              <a:ext cx="68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</a:rPr>
                <a:t>   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88" name="Text Box 12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err="1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</a:rPr>
                <a:t>mv</a:t>
              </a:r>
              <a:r>
                <a:rPr kumimoji="0" lang="en-US" sz="2400" b="1" i="0" u="none" strike="noStrike" cap="none" normalizeH="0" baseline="-25000" dirty="0" err="1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</a:rPr>
                <a:t>m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</a:rPr>
                <a:t> </a:t>
              </a:r>
              <a:r>
                <a:rPr kumimoji="0" lang="en-US" sz="2400" b="1" i="0" u="none" strike="noStrike" cap="none" normalizeH="0" baseline="3000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</a:rPr>
                <a:t>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89" name="Line 13"/>
            <p:cNvSpPr>
              <a:spLocks noChangeShapeType="1"/>
            </p:cNvSpPr>
            <p:nvPr/>
          </p:nvSpPr>
          <p:spPr bwMode="auto">
            <a:xfrm>
              <a:off x="9752" y="3476"/>
              <a:ext cx="53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>
                <a:solidFill>
                  <a:srgbClr val="0014AC"/>
                </a:solidFill>
              </a:endParaRPr>
            </a:p>
          </p:txBody>
        </p:sp>
      </p:grpSp>
      <p:grpSp>
        <p:nvGrpSpPr>
          <p:cNvPr id="5" name="Группа 90"/>
          <p:cNvGrpSpPr/>
          <p:nvPr/>
        </p:nvGrpSpPr>
        <p:grpSpPr>
          <a:xfrm>
            <a:off x="1554759" y="1387833"/>
            <a:ext cx="588349" cy="2469795"/>
            <a:chOff x="1554759" y="1054798"/>
            <a:chExt cx="588349" cy="2469795"/>
          </a:xfrm>
        </p:grpSpPr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1554759" y="1571612"/>
              <a:ext cx="588349" cy="669182"/>
            </a:xfrm>
            <a:prstGeom prst="ellipse">
              <a:avLst/>
            </a:prstGeom>
            <a:solidFill>
              <a:srgbClr val="006600">
                <a:alpha val="52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Line 4"/>
            <p:cNvSpPr>
              <a:spLocks noChangeShapeType="1"/>
            </p:cNvSpPr>
            <p:nvPr/>
          </p:nvSpPr>
          <p:spPr bwMode="auto">
            <a:xfrm>
              <a:off x="1857356" y="1054798"/>
              <a:ext cx="0" cy="24697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285720" y="928670"/>
            <a:ext cx="0" cy="246979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3428992" y="928670"/>
            <a:ext cx="0" cy="246979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H="1">
            <a:off x="1928794" y="3143248"/>
            <a:ext cx="1530476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143108" y="2610145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dirty="0"/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2928926" y="3634940"/>
            <a:ext cx="1058877" cy="928694"/>
            <a:chOff x="9717" y="3167"/>
            <a:chExt cx="721" cy="662"/>
          </a:xfrm>
        </p:grpSpPr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9757" y="3461"/>
              <a:ext cx="68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  2</a:t>
              </a:r>
              <a:endPara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kx</a:t>
              </a:r>
              <a:r>
                <a:rPr kumimoji="0" lang="en-US" sz="24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m</a:t>
              </a:r>
              <a:r>
                <a:rPr kumimoji="0" lang="en-US" sz="24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Line 5"/>
            <p:cNvSpPr>
              <a:spLocks noChangeShapeType="1"/>
            </p:cNvSpPr>
            <p:nvPr/>
          </p:nvSpPr>
          <p:spPr bwMode="auto">
            <a:xfrm>
              <a:off x="9717" y="3486"/>
              <a:ext cx="53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/>
            </a:p>
          </p:txBody>
        </p:sp>
      </p:grp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285720" y="4572008"/>
            <a:ext cx="3929090" cy="571504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энергия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(амплитуде)</a:t>
            </a:r>
            <a:r>
              <a:rPr kumimoji="0" lang="ru-RU" sz="28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428596" y="5357826"/>
            <a:ext cx="3786214" cy="857256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Два раза за период</a:t>
            </a:r>
          </a:p>
        </p:txBody>
      </p:sp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4000496" y="1071546"/>
            <a:ext cx="959402" cy="857256"/>
            <a:chOff x="9757" y="3167"/>
            <a:chExt cx="681" cy="662"/>
          </a:xfrm>
        </p:grpSpPr>
        <p:sp>
          <p:nvSpPr>
            <p:cNvPr id="24592" name="Text Box 16"/>
            <p:cNvSpPr txBox="1">
              <a:spLocks noChangeArrowheads="1"/>
            </p:cNvSpPr>
            <p:nvPr/>
          </p:nvSpPr>
          <p:spPr bwMode="auto">
            <a:xfrm>
              <a:off x="9757" y="3461"/>
              <a:ext cx="68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  k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93" name="Text Box 17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 m</a:t>
              </a:r>
              <a:endPara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94" name="Line 18"/>
            <p:cNvSpPr>
              <a:spLocks noChangeShapeType="1"/>
            </p:cNvSpPr>
            <p:nvPr/>
          </p:nvSpPr>
          <p:spPr bwMode="auto">
            <a:xfrm>
              <a:off x="9757" y="3537"/>
              <a:ext cx="53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/>
            </a:p>
          </p:txBody>
        </p:sp>
      </p:grpSp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5009387" y="1071734"/>
            <a:ext cx="991373" cy="857256"/>
            <a:chOff x="9757" y="3167"/>
            <a:chExt cx="681" cy="662"/>
          </a:xfrm>
        </p:grpSpPr>
        <p:sp>
          <p:nvSpPr>
            <p:cNvPr id="24596" name="Text Box 20"/>
            <p:cNvSpPr txBox="1">
              <a:spLocks noChangeArrowheads="1"/>
            </p:cNvSpPr>
            <p:nvPr/>
          </p:nvSpPr>
          <p:spPr bwMode="auto">
            <a:xfrm>
              <a:off x="9757" y="3461"/>
              <a:ext cx="68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 </a:t>
              </a:r>
              <a:r>
                <a:rPr kumimoji="0" lang="en-US" sz="2400" b="1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v</a:t>
              </a:r>
              <a:r>
                <a:rPr kumimoji="0" lang="en-US" sz="2400" b="1" i="0" u="none" strike="noStrike" cap="none" normalizeH="0" baseline="-2500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m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 </a:t>
              </a:r>
              <a:r>
                <a:rPr kumimoji="0" lang="en-US" sz="24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97" name="Text Box 21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 x</a:t>
              </a:r>
              <a:r>
                <a:rPr kumimoji="0" lang="en-US" sz="24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m</a:t>
              </a:r>
              <a:r>
                <a:rPr kumimoji="0" lang="en-US" sz="24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98" name="Line 22"/>
            <p:cNvSpPr>
              <a:spLocks noChangeShapeType="1"/>
            </p:cNvSpPr>
            <p:nvPr/>
          </p:nvSpPr>
          <p:spPr bwMode="auto">
            <a:xfrm>
              <a:off x="9757" y="3537"/>
              <a:ext cx="53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/>
            </a:p>
          </p:txBody>
        </p:sp>
      </p:grp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5715008" y="1357298"/>
            <a:ext cx="838203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-25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4643438" y="1369172"/>
            <a:ext cx="500066" cy="345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-2500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=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Text Box 24"/>
          <p:cNvSpPr txBox="1">
            <a:spLocks noChangeArrowheads="1"/>
          </p:cNvSpPr>
          <p:nvPr/>
        </p:nvSpPr>
        <p:spPr bwMode="auto">
          <a:xfrm>
            <a:off x="2428860" y="3857628"/>
            <a:ext cx="77375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-2500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=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" name="Text Box 24"/>
          <p:cNvSpPr txBox="1">
            <a:spLocks noChangeArrowheads="1"/>
          </p:cNvSpPr>
          <p:nvPr/>
        </p:nvSpPr>
        <p:spPr bwMode="auto">
          <a:xfrm>
            <a:off x="984334" y="3826096"/>
            <a:ext cx="64294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-2500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=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6429388" y="1000108"/>
            <a:ext cx="2143134" cy="1136655"/>
            <a:chOff x="6745" y="3364"/>
            <a:chExt cx="1463" cy="778"/>
          </a:xfrm>
        </p:grpSpPr>
        <p:grpSp>
          <p:nvGrpSpPr>
            <p:cNvPr id="10" name="Group 27"/>
            <p:cNvGrpSpPr>
              <a:grpSpLocks/>
            </p:cNvGrpSpPr>
            <p:nvPr/>
          </p:nvGrpSpPr>
          <p:grpSpPr bwMode="auto">
            <a:xfrm>
              <a:off x="6745" y="3364"/>
              <a:ext cx="1463" cy="778"/>
              <a:chOff x="6577" y="3364"/>
              <a:chExt cx="1385" cy="778"/>
            </a:xfrm>
          </p:grpSpPr>
          <p:grpSp>
            <p:nvGrpSpPr>
              <p:cNvPr id="11" name="Group 28"/>
              <p:cNvGrpSpPr>
                <a:grpSpLocks/>
              </p:cNvGrpSpPr>
              <p:nvPr/>
            </p:nvGrpSpPr>
            <p:grpSpPr bwMode="auto">
              <a:xfrm>
                <a:off x="6577" y="3364"/>
                <a:ext cx="603" cy="766"/>
                <a:chOff x="9757" y="3167"/>
                <a:chExt cx="681" cy="662"/>
              </a:xfrm>
            </p:grpSpPr>
            <p:sp>
              <p:nvSpPr>
                <p:cNvPr id="24605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9757" y="3461"/>
                  <a:ext cx="680" cy="3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3200" b="1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</a:rPr>
                    <a:t> v</a:t>
                  </a:r>
                  <a:r>
                    <a:rPr kumimoji="0" lang="en-US" sz="3200" b="1" i="0" u="none" strike="noStrike" cap="none" normalizeH="0" baseline="-2500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</a:rPr>
                    <a:t>m</a:t>
                  </a:r>
                  <a:r>
                    <a:rPr kumimoji="0" lang="en-US" sz="3200" b="1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</a:rPr>
                    <a:t> </a:t>
                  </a:r>
                  <a:endParaRPr kumimoji="0" lang="ru-RU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4606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9758" y="3167"/>
                  <a:ext cx="680" cy="4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3200" b="1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</a:rPr>
                    <a:t> x</a:t>
                  </a:r>
                  <a:r>
                    <a:rPr kumimoji="0" lang="en-US" sz="3200" b="1" i="0" u="none" strike="noStrike" cap="none" normalizeH="0" baseline="-2500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</a:rPr>
                    <a:t>m</a:t>
                  </a:r>
                  <a:endParaRPr kumimoji="0" lang="ru-RU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4607" name="Line 31"/>
                <p:cNvSpPr>
                  <a:spLocks noChangeShapeType="1"/>
                </p:cNvSpPr>
                <p:nvPr/>
              </p:nvSpPr>
              <p:spPr bwMode="auto">
                <a:xfrm>
                  <a:off x="9757" y="3537"/>
                  <a:ext cx="53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400"/>
                </a:p>
              </p:txBody>
            </p:sp>
          </p:grpSp>
          <p:grpSp>
            <p:nvGrpSpPr>
              <p:cNvPr id="12" name="Group 32"/>
              <p:cNvGrpSpPr>
                <a:grpSpLocks/>
              </p:cNvGrpSpPr>
              <p:nvPr/>
            </p:nvGrpSpPr>
            <p:grpSpPr bwMode="auto">
              <a:xfrm>
                <a:off x="7406" y="3376"/>
                <a:ext cx="556" cy="766"/>
                <a:chOff x="9757" y="3167"/>
                <a:chExt cx="681" cy="662"/>
              </a:xfrm>
            </p:grpSpPr>
            <p:sp>
              <p:nvSpPr>
                <p:cNvPr id="24609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9757" y="3461"/>
                  <a:ext cx="680" cy="3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3200" b="1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</a:rPr>
                    <a:t> k</a:t>
                  </a:r>
                  <a:endParaRPr kumimoji="0" lang="ru-RU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4610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9758" y="3167"/>
                  <a:ext cx="680" cy="4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3200" b="1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</a:rPr>
                    <a:t>m</a:t>
                  </a:r>
                  <a:endParaRPr kumimoji="0" lang="ru-RU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4611" name="Line 35"/>
                <p:cNvSpPr>
                  <a:spLocks noChangeShapeType="1"/>
                </p:cNvSpPr>
                <p:nvPr/>
              </p:nvSpPr>
              <p:spPr bwMode="auto">
                <a:xfrm>
                  <a:off x="9757" y="3537"/>
                  <a:ext cx="53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400"/>
                </a:p>
              </p:txBody>
            </p:sp>
          </p:grpSp>
          <p:sp>
            <p:nvSpPr>
              <p:cNvPr id="24612" name="Text Box 36"/>
              <p:cNvSpPr txBox="1">
                <a:spLocks noChangeArrowheads="1"/>
              </p:cNvSpPr>
              <p:nvPr/>
            </p:nvSpPr>
            <p:spPr bwMode="auto">
              <a:xfrm>
                <a:off x="6909" y="3592"/>
                <a:ext cx="587" cy="4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3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Calibri" pitchFamily="34" charset="0"/>
                  </a:rPr>
                  <a:t>=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sym typeface="Symbol" pitchFamily="18" charset="2"/>
                  </a:rPr>
                  <a:t></a:t>
                </a:r>
                <a:endParaRPr kumimoji="0" lang="ru-RU" sz="4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13" name="Group 37"/>
            <p:cNvGrpSpPr>
              <a:grpSpLocks/>
            </p:cNvGrpSpPr>
            <p:nvPr/>
          </p:nvGrpSpPr>
          <p:grpSpPr bwMode="auto">
            <a:xfrm>
              <a:off x="7548" y="3456"/>
              <a:ext cx="475" cy="284"/>
              <a:chOff x="7548" y="3456"/>
              <a:chExt cx="475" cy="284"/>
            </a:xfrm>
          </p:grpSpPr>
          <p:sp>
            <p:nvSpPr>
              <p:cNvPr id="24614" name="Line 38"/>
              <p:cNvSpPr>
                <a:spLocks noChangeShapeType="1"/>
              </p:cNvSpPr>
              <p:nvPr/>
            </p:nvSpPr>
            <p:spPr bwMode="auto">
              <a:xfrm>
                <a:off x="7591" y="3463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400"/>
              </a:p>
            </p:txBody>
          </p:sp>
          <p:sp>
            <p:nvSpPr>
              <p:cNvPr id="24615" name="Line 39"/>
              <p:cNvSpPr>
                <a:spLocks noChangeShapeType="1"/>
              </p:cNvSpPr>
              <p:nvPr/>
            </p:nvSpPr>
            <p:spPr bwMode="auto">
              <a:xfrm rot="21370300" flipV="1">
                <a:off x="7548" y="3456"/>
                <a:ext cx="62" cy="28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400"/>
              </a:p>
            </p:txBody>
          </p:sp>
        </p:grpSp>
      </p:grpSp>
      <p:sp>
        <p:nvSpPr>
          <p:cNvPr id="24616" name="Text Box 40"/>
          <p:cNvSpPr txBox="1">
            <a:spLocks noChangeArrowheads="1"/>
          </p:cNvSpPr>
          <p:nvPr/>
        </p:nvSpPr>
        <p:spPr bwMode="auto">
          <a:xfrm>
            <a:off x="4251412" y="2788224"/>
            <a:ext cx="1033463" cy="85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-25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17" name="Text Box 41"/>
          <p:cNvSpPr txBox="1">
            <a:spLocks noChangeArrowheads="1"/>
          </p:cNvSpPr>
          <p:nvPr/>
        </p:nvSpPr>
        <p:spPr bwMode="auto">
          <a:xfrm>
            <a:off x="6132532" y="2797933"/>
            <a:ext cx="1593675" cy="85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-25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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Group 42"/>
          <p:cNvGrpSpPr>
            <a:grpSpLocks/>
          </p:cNvGrpSpPr>
          <p:nvPr/>
        </p:nvGrpSpPr>
        <p:grpSpPr bwMode="auto">
          <a:xfrm>
            <a:off x="7096069" y="2550110"/>
            <a:ext cx="833477" cy="1272684"/>
            <a:chOff x="9757" y="3255"/>
            <a:chExt cx="404" cy="591"/>
          </a:xfrm>
        </p:grpSpPr>
        <p:sp>
          <p:nvSpPr>
            <p:cNvPr id="24619" name="Text Box 43"/>
            <p:cNvSpPr txBox="1">
              <a:spLocks noChangeArrowheads="1"/>
            </p:cNvSpPr>
            <p:nvPr/>
          </p:nvSpPr>
          <p:spPr bwMode="auto">
            <a:xfrm>
              <a:off x="9826" y="3478"/>
              <a:ext cx="335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kumimoji="0" lang="en-US" sz="3200" b="1" i="0" u="none" strike="noStrike" cap="none" normalizeH="0" baseline="-2500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20" name="Text Box 44"/>
            <p:cNvSpPr txBox="1">
              <a:spLocks noChangeArrowheads="1"/>
            </p:cNvSpPr>
            <p:nvPr/>
          </p:nvSpPr>
          <p:spPr bwMode="auto">
            <a:xfrm>
              <a:off x="9787" y="3255"/>
              <a:ext cx="339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kumimoji="0" lang="en-US" sz="3200" b="1" i="0" u="none" strike="noStrike" cap="none" normalizeH="0" baseline="-2500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21" name="Line 45"/>
            <p:cNvSpPr>
              <a:spLocks noChangeShapeType="1"/>
            </p:cNvSpPr>
            <p:nvPr/>
          </p:nvSpPr>
          <p:spPr bwMode="auto">
            <a:xfrm>
              <a:off x="9757" y="3537"/>
              <a:ext cx="31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4" name="Group 46"/>
          <p:cNvGrpSpPr>
            <a:grpSpLocks/>
          </p:cNvGrpSpPr>
          <p:nvPr/>
        </p:nvGrpSpPr>
        <p:grpSpPr bwMode="auto">
          <a:xfrm>
            <a:off x="5067568" y="2630931"/>
            <a:ext cx="1420819" cy="844553"/>
            <a:chOff x="9757" y="3167"/>
            <a:chExt cx="681" cy="662"/>
          </a:xfrm>
        </p:grpSpPr>
        <p:sp>
          <p:nvSpPr>
            <p:cNvPr id="24623" name="Text Box 47"/>
            <p:cNvSpPr txBox="1">
              <a:spLocks noChangeArrowheads="1"/>
            </p:cNvSpPr>
            <p:nvPr/>
          </p:nvSpPr>
          <p:spPr bwMode="auto">
            <a:xfrm>
              <a:off x="9757" y="3461"/>
              <a:ext cx="68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    v 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624" name="Text Box 48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2</a:t>
              </a: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sym typeface="Symbol" pitchFamily="18" charset="2"/>
                </a:rPr>
                <a:t></a:t>
              </a:r>
              <a:r>
                <a:rPr kumimoji="0" lang="en-US" sz="28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R</a:t>
              </a:r>
              <a:endParaRPr kumimoji="0" lang="ru-RU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625" name="Line 49"/>
            <p:cNvSpPr>
              <a:spLocks noChangeShapeType="1"/>
            </p:cNvSpPr>
            <p:nvPr/>
          </p:nvSpPr>
          <p:spPr bwMode="auto">
            <a:xfrm>
              <a:off x="9757" y="3537"/>
              <a:ext cx="53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000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4929190" y="3857628"/>
            <a:ext cx="3286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200" b="1" u="sng" baseline="-25000" dirty="0" smtClean="0">
                <a:latin typeface="Times New Roman" pitchFamily="18" charset="0"/>
                <a:cs typeface="Times New Roman" pitchFamily="18" charset="0"/>
              </a:rPr>
              <a:t>КОЛЕБ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200" b="1" u="sng" baseline="-25000" dirty="0" smtClean="0">
                <a:latin typeface="Times New Roman" pitchFamily="18" charset="0"/>
                <a:cs typeface="Times New Roman" pitchFamily="18" charset="0"/>
              </a:rPr>
              <a:t>ВРАЩ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Line 9"/>
          <p:cNvSpPr>
            <a:spLocks noChangeShapeType="1"/>
          </p:cNvSpPr>
          <p:nvPr/>
        </p:nvSpPr>
        <p:spPr bwMode="auto">
          <a:xfrm flipH="1">
            <a:off x="1869231" y="1000108"/>
            <a:ext cx="1530476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" name="TextBox 67"/>
          <p:cNvSpPr txBox="1"/>
          <p:nvPr/>
        </p:nvSpPr>
        <p:spPr>
          <a:xfrm>
            <a:off x="2500298" y="57148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Group 52"/>
          <p:cNvGrpSpPr>
            <a:grpSpLocks/>
          </p:cNvGrpSpPr>
          <p:nvPr/>
        </p:nvGrpSpPr>
        <p:grpSpPr bwMode="auto">
          <a:xfrm>
            <a:off x="5000628" y="4532531"/>
            <a:ext cx="3214710" cy="1128717"/>
            <a:chOff x="6247" y="4708"/>
            <a:chExt cx="1691" cy="766"/>
          </a:xfrm>
        </p:grpSpPr>
        <p:sp>
          <p:nvSpPr>
            <p:cNvPr id="24629" name="Text Box 53"/>
            <p:cNvSpPr txBox="1">
              <a:spLocks noChangeArrowheads="1"/>
            </p:cNvSpPr>
            <p:nvPr/>
          </p:nvSpPr>
          <p:spPr bwMode="auto">
            <a:xfrm>
              <a:off x="6247" y="4857"/>
              <a:ext cx="760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4000" b="1" i="0" u="none" strike="noStrike" cap="none" normalizeH="0" baseline="-2500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4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kumimoji="0" lang="ru-RU" sz="4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40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=</a:t>
              </a:r>
              <a:endParaRPr kumimoji="0" lang="ru-RU" sz="5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7" name="Group 54"/>
            <p:cNvGrpSpPr>
              <a:grpSpLocks/>
            </p:cNvGrpSpPr>
            <p:nvPr/>
          </p:nvGrpSpPr>
          <p:grpSpPr bwMode="auto">
            <a:xfrm>
              <a:off x="6247" y="4708"/>
              <a:ext cx="1691" cy="766"/>
              <a:chOff x="6247" y="4708"/>
              <a:chExt cx="1691" cy="766"/>
            </a:xfrm>
          </p:grpSpPr>
          <p:grpSp>
            <p:nvGrpSpPr>
              <p:cNvPr id="28" name="Group 55"/>
              <p:cNvGrpSpPr>
                <a:grpSpLocks/>
              </p:cNvGrpSpPr>
              <p:nvPr/>
            </p:nvGrpSpPr>
            <p:grpSpPr bwMode="auto">
              <a:xfrm>
                <a:off x="7133" y="4827"/>
                <a:ext cx="718" cy="519"/>
                <a:chOff x="7269" y="3444"/>
                <a:chExt cx="718" cy="519"/>
              </a:xfrm>
            </p:grpSpPr>
            <p:sp>
              <p:nvSpPr>
                <p:cNvPr id="24632" name="Line 56"/>
                <p:cNvSpPr>
                  <a:spLocks noChangeShapeType="1"/>
                </p:cNvSpPr>
                <p:nvPr/>
              </p:nvSpPr>
              <p:spPr bwMode="auto">
                <a:xfrm>
                  <a:off x="7269" y="3675"/>
                  <a:ext cx="35" cy="276"/>
                </a:xfrm>
                <a:prstGeom prst="line">
                  <a:avLst/>
                </a:prstGeom>
                <a:noFill/>
                <a:ln w="57150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5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4633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7304" y="3444"/>
                  <a:ext cx="80" cy="519"/>
                </a:xfrm>
                <a:prstGeom prst="line">
                  <a:avLst/>
                </a:prstGeom>
                <a:noFill/>
                <a:ln w="57150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5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4634" name="Line 58"/>
                <p:cNvSpPr>
                  <a:spLocks noChangeShapeType="1"/>
                </p:cNvSpPr>
                <p:nvPr/>
              </p:nvSpPr>
              <p:spPr bwMode="auto">
                <a:xfrm>
                  <a:off x="7376" y="3444"/>
                  <a:ext cx="611" cy="0"/>
                </a:xfrm>
                <a:prstGeom prst="line">
                  <a:avLst/>
                </a:prstGeom>
                <a:noFill/>
                <a:ln w="57150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5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29" name="Group 59"/>
              <p:cNvGrpSpPr>
                <a:grpSpLocks/>
              </p:cNvGrpSpPr>
              <p:nvPr/>
            </p:nvGrpSpPr>
            <p:grpSpPr bwMode="auto">
              <a:xfrm>
                <a:off x="6247" y="4708"/>
                <a:ext cx="1691" cy="766"/>
                <a:chOff x="6235" y="4708"/>
                <a:chExt cx="1691" cy="766"/>
              </a:xfrm>
            </p:grpSpPr>
            <p:sp>
              <p:nvSpPr>
                <p:cNvPr id="24636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6586" y="4813"/>
                  <a:ext cx="657" cy="4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4000" b="1" i="0" u="none" strike="noStrike" cap="none" normalizeH="0" baseline="-2500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ru-RU" sz="4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36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r>
                    <a:rPr kumimoji="0" lang="en-US" sz="4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</a:t>
                  </a:r>
                  <a:endParaRPr kumimoji="0" lang="ru-RU" sz="5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30" name="Group 61"/>
                <p:cNvGrpSpPr>
                  <a:grpSpLocks/>
                </p:cNvGrpSpPr>
                <p:nvPr/>
              </p:nvGrpSpPr>
              <p:grpSpPr bwMode="auto">
                <a:xfrm>
                  <a:off x="7229" y="4708"/>
                  <a:ext cx="672" cy="766"/>
                  <a:chOff x="9757" y="3167"/>
                  <a:chExt cx="681" cy="662"/>
                </a:xfrm>
              </p:grpSpPr>
              <p:sp>
                <p:nvSpPr>
                  <p:cNvPr id="24638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757" y="3461"/>
                    <a:ext cx="680" cy="36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k </a:t>
                    </a:r>
                    <a:endParaRPr kumimoji="0" lang="ru-RU" sz="5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4639" name="Text Box 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758" y="3167"/>
                    <a:ext cx="680" cy="42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m</a:t>
                    </a:r>
                    <a:endParaRPr kumimoji="0" lang="ru-RU" sz="5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4640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9757" y="3537"/>
                    <a:ext cx="53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24641" name="AutoShape 65"/>
                <p:cNvSpPr>
                  <a:spLocks noChangeArrowheads="1"/>
                </p:cNvSpPr>
                <p:nvPr/>
              </p:nvSpPr>
              <p:spPr bwMode="auto">
                <a:xfrm>
                  <a:off x="6235" y="4771"/>
                  <a:ext cx="1691" cy="691"/>
                </a:xfrm>
                <a:prstGeom prst="foldedCorner">
                  <a:avLst>
                    <a:gd name="adj" fmla="val 12500"/>
                  </a:avLst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5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sp>
        <p:nvSpPr>
          <p:cNvPr id="88" name="Oval 66"/>
          <p:cNvSpPr>
            <a:spLocks noChangeArrowheads="1"/>
          </p:cNvSpPr>
          <p:nvPr/>
        </p:nvSpPr>
        <p:spPr bwMode="auto">
          <a:xfrm>
            <a:off x="1444494" y="3540344"/>
            <a:ext cx="928694" cy="888991"/>
          </a:xfrm>
          <a:prstGeom prst="ellipse">
            <a:avLst/>
          </a:prstGeom>
          <a:solidFill>
            <a:srgbClr val="66CCFF">
              <a:alpha val="18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9" name="Oval 66"/>
          <p:cNvSpPr>
            <a:spLocks noChangeArrowheads="1"/>
          </p:cNvSpPr>
          <p:nvPr/>
        </p:nvSpPr>
        <p:spPr bwMode="auto">
          <a:xfrm>
            <a:off x="2928926" y="3571876"/>
            <a:ext cx="928694" cy="888991"/>
          </a:xfrm>
          <a:prstGeom prst="ellipse">
            <a:avLst/>
          </a:prstGeom>
          <a:solidFill>
            <a:srgbClr val="FFFF00">
              <a:alpha val="18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0" name="TextBox 89"/>
          <p:cNvSpPr txBox="1"/>
          <p:nvPr/>
        </p:nvSpPr>
        <p:spPr>
          <a:xfrm>
            <a:off x="4643438" y="285728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Из   ЗСЭ</a:t>
            </a:r>
            <a:endParaRPr lang="ru-RU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1" name="Таблица 80"/>
          <p:cNvGraphicFramePr>
            <a:graphicFrameLocks noGrp="1"/>
          </p:cNvGraphicFramePr>
          <p:nvPr/>
        </p:nvGraphicFramePr>
        <p:xfrm>
          <a:off x="4572000" y="5715016"/>
          <a:ext cx="4429157" cy="914400"/>
        </p:xfrm>
        <a:graphic>
          <a:graphicData uri="http://schemas.openxmlformats.org/drawingml/2006/table">
            <a:tbl>
              <a:tblPr/>
              <a:tblGrid>
                <a:gridCol w="500066"/>
                <a:gridCol w="1071570"/>
                <a:gridCol w="1000132"/>
                <a:gridCol w="857256"/>
                <a:gridCol w="1000133"/>
              </a:tblGrid>
              <a:tr h="2171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</a:t>
                      </a:r>
                      <a:endParaRPr lang="ru-RU" sz="105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коле</a:t>
                      </a:r>
                      <a:r>
                        <a:rPr lang="ru-RU" sz="1100" b="1" i="0" u="none" strike="noStrike" dirty="0" err="1" smtClean="0">
                          <a:solidFill>
                            <a:schemeClr val="tx1"/>
                          </a:solidFill>
                          <a:latin typeface="Arial Cyr"/>
                        </a:rPr>
                        <a:t>б</a:t>
                      </a:r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к=10  Н/м</a:t>
                      </a:r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m= </a:t>
                      </a:r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0,1кг</a:t>
                      </a:r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14A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ru-RU" sz="1600" b="1" dirty="0" smtClean="0">
                          <a:solidFill>
                            <a:srgbClr val="0014A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=0,9</a:t>
                      </a:r>
                      <a:r>
                        <a:rPr lang="ru-RU" sz="1600" b="1" baseline="0" dirty="0" smtClean="0">
                          <a:solidFill>
                            <a:srgbClr val="0014A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</a:t>
                      </a: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ru-RU" sz="1050" b="0" i="0" u="none" strike="noStrike" dirty="0">
                        <a:solidFill>
                          <a:srgbClr val="FF0000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с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0" i="0" u="none" strike="noStrike" dirty="0">
                        <a:solidFill>
                          <a:srgbClr val="FF0000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dirty="0" smtClean="0">
                          <a:solidFill>
                            <a:srgbClr val="0014A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ru-RU" sz="1050" b="0" i="0" u="none" strike="noStrike" dirty="0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0,9 с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=</a:t>
                      </a: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  <a:r>
                        <a:rPr lang="ru-RU" sz="1800" b="1" i="0" u="none" strike="noStrike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1,1Гц</a:t>
                      </a:r>
                      <a:endParaRPr lang="ru-RU" sz="1800" b="1" i="0" u="none" strike="noStrike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dirty="0" smtClean="0">
                          <a:solidFill>
                            <a:srgbClr val="0014AC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=7рад/с</a:t>
                      </a: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4" name="Прямая со стрелкой 83"/>
          <p:cNvCxnSpPr/>
          <p:nvPr/>
        </p:nvCxnSpPr>
        <p:spPr>
          <a:xfrm flipV="1">
            <a:off x="2500298" y="1785926"/>
            <a:ext cx="2357454" cy="1714512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 Box 21"/>
          <p:cNvSpPr txBox="1">
            <a:spLocks noChangeArrowheads="1"/>
          </p:cNvSpPr>
          <p:nvPr/>
        </p:nvSpPr>
        <p:spPr bwMode="auto">
          <a:xfrm>
            <a:off x="1500166" y="-51120"/>
            <a:ext cx="857256" cy="52040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000"/>
              </a:spcAft>
            </a:pPr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Aft>
                <a:spcPts val="1000"/>
              </a:spcAft>
            </a:pPr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Group 47"/>
          <p:cNvGrpSpPr>
            <a:grpSpLocks/>
          </p:cNvGrpSpPr>
          <p:nvPr/>
        </p:nvGrpSpPr>
        <p:grpSpPr bwMode="auto">
          <a:xfrm>
            <a:off x="1623755" y="356940"/>
            <a:ext cx="519353" cy="643169"/>
            <a:chOff x="6488" y="3662"/>
            <a:chExt cx="612" cy="709"/>
          </a:xfrm>
          <a:solidFill>
            <a:schemeClr val="bg2">
              <a:lumMod val="75000"/>
            </a:schemeClr>
          </a:solidFill>
        </p:grpSpPr>
        <p:sp>
          <p:nvSpPr>
            <p:cNvPr id="96" name="Text Box 48"/>
            <p:cNvSpPr txBox="1">
              <a:spLocks noChangeArrowheads="1"/>
            </p:cNvSpPr>
            <p:nvPr/>
          </p:nvSpPr>
          <p:spPr bwMode="auto">
            <a:xfrm>
              <a:off x="6572" y="3741"/>
              <a:ext cx="505" cy="6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T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7" name="Line 49"/>
            <p:cNvSpPr>
              <a:spLocks noChangeShapeType="1"/>
            </p:cNvSpPr>
            <p:nvPr/>
          </p:nvSpPr>
          <p:spPr bwMode="auto">
            <a:xfrm rot="360000" flipV="1">
              <a:off x="6488" y="3662"/>
              <a:ext cx="612" cy="141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  <a:scene3d>
              <a:camera prst="orthographicFront">
                <a:rot lat="0" lon="0" rev="21180000"/>
              </a:camera>
              <a:lightRig rig="threePt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8" name="Скругленный прямоугольник 97"/>
          <p:cNvSpPr/>
          <p:nvPr/>
        </p:nvSpPr>
        <p:spPr>
          <a:xfrm>
            <a:off x="1500166" y="0"/>
            <a:ext cx="714380" cy="928694"/>
          </a:xfrm>
          <a:prstGeom prst="roundRect">
            <a:avLst/>
          </a:prstGeom>
          <a:noFill/>
          <a:ln>
            <a:solidFill>
              <a:srgbClr val="0014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Text Box 50"/>
          <p:cNvSpPr txBox="1">
            <a:spLocks noChangeArrowheads="1"/>
          </p:cNvSpPr>
          <p:nvPr/>
        </p:nvSpPr>
        <p:spPr bwMode="auto">
          <a:xfrm>
            <a:off x="1181076" y="114277"/>
            <a:ext cx="41004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643" name="Группа 99"/>
          <p:cNvGrpSpPr/>
          <p:nvPr/>
        </p:nvGrpSpPr>
        <p:grpSpPr>
          <a:xfrm>
            <a:off x="0" y="0"/>
            <a:ext cx="9144000" cy="6858000"/>
            <a:chOff x="1428728" y="-2286040"/>
            <a:chExt cx="9144000" cy="6858000"/>
          </a:xfrm>
        </p:grpSpPr>
        <p:grpSp>
          <p:nvGrpSpPr>
            <p:cNvPr id="24644" name="Группа 11"/>
            <p:cNvGrpSpPr/>
            <p:nvPr/>
          </p:nvGrpSpPr>
          <p:grpSpPr>
            <a:xfrm>
              <a:off x="1428728" y="-2286040"/>
              <a:ext cx="9144000" cy="6858000"/>
              <a:chOff x="0" y="24"/>
              <a:chExt cx="9144000" cy="6858000"/>
            </a:xfrm>
          </p:grpSpPr>
          <p:sp>
            <p:nvSpPr>
              <p:cNvPr id="105" name="Прямоугольник 104"/>
              <p:cNvSpPr/>
              <p:nvPr/>
            </p:nvSpPr>
            <p:spPr>
              <a:xfrm>
                <a:off x="0" y="24"/>
                <a:ext cx="9144000" cy="68580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  <a:alpha val="69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>
                  <a:spcAft>
                    <a:spcPts val="1000"/>
                  </a:spcAft>
                </a:pPr>
                <a:endParaRPr lang="ru-RU" sz="96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6" name="Rectangle 1"/>
              <p:cNvSpPr>
                <a:spLocks noChangeArrowheads="1"/>
              </p:cNvSpPr>
              <p:nvPr/>
            </p:nvSpPr>
            <p:spPr bwMode="auto">
              <a:xfrm>
                <a:off x="2071670" y="5859021"/>
                <a:ext cx="6616690" cy="52322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ru-RU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Колебания…. Повторяются….</a:t>
                </a:r>
                <a:endParaRPr lang="ru-RU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4645" name="Группа 14"/>
            <p:cNvGrpSpPr/>
            <p:nvPr/>
          </p:nvGrpSpPr>
          <p:grpSpPr>
            <a:xfrm>
              <a:off x="5214942" y="-1150780"/>
              <a:ext cx="3842718" cy="1015663"/>
              <a:chOff x="2721291" y="5996849"/>
              <a:chExt cx="2549361" cy="415058"/>
            </a:xfrm>
            <a:solidFill>
              <a:schemeClr val="bg2">
                <a:lumMod val="90000"/>
              </a:schemeClr>
            </a:solidFill>
          </p:grpSpPr>
          <p:sp>
            <p:nvSpPr>
              <p:cNvPr id="103" name="Rectangle 1"/>
              <p:cNvSpPr>
                <a:spLocks noChangeArrowheads="1"/>
              </p:cNvSpPr>
              <p:nvPr/>
            </p:nvSpPr>
            <p:spPr bwMode="auto">
              <a:xfrm>
                <a:off x="2721291" y="5996849"/>
                <a:ext cx="2549361" cy="41505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T</a:t>
                </a:r>
                <a:r>
                  <a:rPr kumimoji="0" lang="ru-RU" sz="6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= </a:t>
                </a:r>
                <a:r>
                  <a:rPr kumimoji="0" lang="ru-RU" sz="6000" b="1" i="0" u="none" strike="noStrike" cap="none" normalizeH="0" baseline="0" dirty="0" smtClean="0">
                    <a:ln>
                      <a:noFill/>
                    </a:ln>
                    <a:solidFill>
                      <a:srgbClr val="0014AC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2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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solidFill>
                      <a:srgbClr val="000099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m</a:t>
                </a:r>
                <a:r>
                  <a:rPr kumimoji="0" lang="ru-RU" sz="6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/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solidFill>
                      <a:srgbClr val="0033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k</a:t>
                </a:r>
                <a:endParaRPr kumimoji="0" lang="ru-RU" sz="60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  <p:cxnSp>
            <p:nvCxnSpPr>
              <p:cNvPr id="104" name="Прямая соединительная линия 103"/>
              <p:cNvCxnSpPr/>
              <p:nvPr/>
            </p:nvCxnSpPr>
            <p:spPr>
              <a:xfrm>
                <a:off x="4332682" y="6036616"/>
                <a:ext cx="642942" cy="1588"/>
              </a:xfrm>
              <a:prstGeom prst="line">
                <a:avLst/>
              </a:prstGeom>
              <a:grpFill/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188 -0.0544 L -0.17465 -0.054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1" presetClass="entr" presetSubtype="1" repeatCount="indefinite" fill="hold" grpId="0" nodeType="after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46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4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500"/>
                            </p:stCondLst>
                            <p:childTnLst>
                              <p:par>
                                <p:cTn id="76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500"/>
                            </p:stCondLst>
                            <p:childTnLst>
                              <p:par>
                                <p:cTn id="8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30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4" dur="2000" fill="hold"/>
                                        <p:tgtEl>
                                          <p:spTgt spid="8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000"/>
                            </p:stCondLst>
                            <p:childTnLst>
                              <p:par>
                                <p:cTn id="106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7" dur="2000" fill="hold"/>
                                        <p:tgtEl>
                                          <p:spTgt spid="8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10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10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24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1000" fill="hold"/>
                                        <p:tgtEl>
                                          <p:spTgt spid="24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1" presetClass="entr" presetSubtype="1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0" dur="2000"/>
                                        <p:tgtEl>
                                          <p:spTgt spid="246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2000"/>
                                        <p:tgtEl>
                                          <p:spTgt spid="246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000"/>
                            </p:stCondLst>
                            <p:childTnLst>
                              <p:par>
                                <p:cTn id="20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5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2000"/>
                            </p:stCondLst>
                            <p:childTnLst>
                              <p:par>
                                <p:cTn id="2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24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24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246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93" grpId="0" animBg="1"/>
      <p:bldP spid="24642" grpId="0" animBg="1"/>
      <p:bldP spid="24626" grpId="0" animBg="1"/>
      <p:bldP spid="24626" grpId="1" animBg="1"/>
      <p:bldP spid="18" grpId="0" animBg="1"/>
      <p:bldP spid="19" grpId="0"/>
      <p:bldP spid="24590" grpId="0" animBg="1"/>
      <p:bldP spid="25" grpId="0" animBg="1"/>
      <p:bldP spid="24599" grpId="0"/>
      <p:bldP spid="24600" grpId="0"/>
      <p:bldP spid="36" grpId="0"/>
      <p:bldP spid="36" grpId="1"/>
      <p:bldP spid="37" grpId="0"/>
      <p:bldP spid="24616" grpId="0"/>
      <p:bldP spid="24617" grpId="0"/>
      <p:bldP spid="64" grpId="0"/>
      <p:bldP spid="67" grpId="0" animBg="1"/>
      <p:bldP spid="68" grpId="0"/>
      <p:bldP spid="88" grpId="0" animBg="1"/>
      <p:bldP spid="88" grpId="1" animBg="1"/>
      <p:bldP spid="89" grpId="0" animBg="1"/>
      <p:bldP spid="89" grpId="1" animBg="1"/>
      <p:bldP spid="90" grpId="0"/>
      <p:bldP spid="94" grpId="0" animBg="1"/>
      <p:bldP spid="98" grpId="0" animBg="1"/>
      <p:bldP spid="9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utoShape 8"/>
          <p:cNvSpPr>
            <a:spLocks noChangeArrowheads="1"/>
          </p:cNvSpPr>
          <p:nvPr/>
        </p:nvSpPr>
        <p:spPr bwMode="auto">
          <a:xfrm>
            <a:off x="4214810" y="2000240"/>
            <a:ext cx="3000396" cy="601667"/>
          </a:xfrm>
          <a:prstGeom prst="foldedCorner">
            <a:avLst>
              <a:gd name="adj" fmla="val 12500"/>
            </a:avLst>
          </a:prstGeom>
          <a:solidFill>
            <a:srgbClr val="00B0F0">
              <a:alpha val="12000"/>
            </a:srgbClr>
          </a:solidFill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" name="AutoShape 8"/>
          <p:cNvSpPr>
            <a:spLocks noChangeArrowheads="1"/>
          </p:cNvSpPr>
          <p:nvPr/>
        </p:nvSpPr>
        <p:spPr bwMode="auto">
          <a:xfrm>
            <a:off x="1881106" y="4041779"/>
            <a:ext cx="2571768" cy="601667"/>
          </a:xfrm>
          <a:prstGeom prst="foldedCorner">
            <a:avLst>
              <a:gd name="adj" fmla="val 12500"/>
            </a:avLst>
          </a:prstGeom>
          <a:solidFill>
            <a:schemeClr val="accent1">
              <a:alpha val="47000"/>
            </a:schemeClr>
          </a:solidFill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1928794" y="3429000"/>
            <a:ext cx="2571768" cy="601667"/>
          </a:xfrm>
          <a:prstGeom prst="foldedCorner">
            <a:avLst>
              <a:gd name="adj" fmla="val 12500"/>
            </a:avLst>
          </a:prstGeom>
          <a:solidFill>
            <a:srgbClr val="92D050">
              <a:alpha val="49000"/>
            </a:srgbClr>
          </a:solidFill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2" name="Oval 2"/>
          <p:cNvSpPr>
            <a:spLocks noChangeArrowheads="1"/>
          </p:cNvSpPr>
          <p:nvPr/>
        </p:nvSpPr>
        <p:spPr bwMode="auto">
          <a:xfrm>
            <a:off x="285720" y="1142984"/>
            <a:ext cx="3946528" cy="3489336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flipH="1" flipV="1">
            <a:off x="1142975" y="1500173"/>
            <a:ext cx="1113810" cy="1343987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 type="none" w="lg" len="lg"/>
            <a:tailEnd type="stealth" w="lg" len="lg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7" name="Arc 7"/>
          <p:cNvSpPr>
            <a:spLocks/>
          </p:cNvSpPr>
          <p:nvPr/>
        </p:nvSpPr>
        <p:spPr bwMode="auto">
          <a:xfrm rot="12515859" flipV="1">
            <a:off x="1842729" y="2073139"/>
            <a:ext cx="390469" cy="336901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63500">
            <a:solidFill>
              <a:srgbClr val="0000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42844" y="2857496"/>
            <a:ext cx="43577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309564" y="2868671"/>
            <a:ext cx="39290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25605" idx="1"/>
          </p:cNvCxnSpPr>
          <p:nvPr/>
        </p:nvCxnSpPr>
        <p:spPr>
          <a:xfrm rot="16200000" flipH="1">
            <a:off x="1714479" y="928668"/>
            <a:ext cx="1" cy="1143009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892981" y="2083553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</a:t>
            </a:r>
            <a:endParaRPr lang="ru-RU" sz="24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00100" y="164305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07793" y="929642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43372" y="1912142"/>
            <a:ext cx="3071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b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sin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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00232" y="3357562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2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b="1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baseline="-25000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sin </a:t>
            </a:r>
            <a:r>
              <a:rPr lang="en-US" sz="32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lang="en-US" sz="32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32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00232" y="3915795"/>
            <a:ext cx="254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baseline="-250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32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14876" y="2691466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"ГАРМОНИЧЕСКИЕ"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14876" y="3538839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если 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=0 в ПР)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00562" y="4110343"/>
            <a:ext cx="4500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если 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=0)  в амлитудн. Полож.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5008" y="1119830"/>
            <a:ext cx="2000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</a:t>
            </a:r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lang="en-US" sz="5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t</a:t>
            </a:r>
            <a:endParaRPr lang="ru-RU" sz="5400" dirty="0"/>
          </a:p>
        </p:txBody>
      </p:sp>
      <p:grpSp>
        <p:nvGrpSpPr>
          <p:cNvPr id="47" name="Группа 46"/>
          <p:cNvGrpSpPr/>
          <p:nvPr/>
        </p:nvGrpSpPr>
        <p:grpSpPr>
          <a:xfrm>
            <a:off x="0" y="0"/>
            <a:ext cx="9144000" cy="6858000"/>
            <a:chOff x="0" y="-3429000"/>
            <a:chExt cx="9144000" cy="6858000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0" y="-3429000"/>
              <a:ext cx="9144000" cy="6858000"/>
            </a:xfrm>
            <a:prstGeom prst="rect">
              <a:avLst/>
            </a:prstGeom>
            <a:solidFill>
              <a:schemeClr val="bg1">
                <a:lumMod val="65000"/>
                <a:alpha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9" name="Group 52"/>
            <p:cNvGrpSpPr>
              <a:grpSpLocks/>
            </p:cNvGrpSpPr>
            <p:nvPr/>
          </p:nvGrpSpPr>
          <p:grpSpPr bwMode="auto">
            <a:xfrm>
              <a:off x="5929286" y="1571618"/>
              <a:ext cx="3214709" cy="1128718"/>
              <a:chOff x="6247" y="4708"/>
              <a:chExt cx="1691" cy="766"/>
            </a:xfrm>
          </p:grpSpPr>
          <p:sp>
            <p:nvSpPr>
              <p:cNvPr id="50" name="Text Box 53"/>
              <p:cNvSpPr txBox="1">
                <a:spLocks noChangeArrowheads="1"/>
              </p:cNvSpPr>
              <p:nvPr/>
            </p:nvSpPr>
            <p:spPr bwMode="auto">
              <a:xfrm>
                <a:off x="6247" y="4857"/>
                <a:ext cx="760" cy="4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000" b="1" i="0" u="none" strike="noStrike" cap="none" normalizeH="0" baseline="-2500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kumimoji="0" lang="ru-RU" sz="5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51" name="Group 54"/>
              <p:cNvGrpSpPr>
                <a:grpSpLocks/>
              </p:cNvGrpSpPr>
              <p:nvPr/>
            </p:nvGrpSpPr>
            <p:grpSpPr bwMode="auto">
              <a:xfrm>
                <a:off x="6247" y="4708"/>
                <a:ext cx="1691" cy="766"/>
                <a:chOff x="6247" y="4708"/>
                <a:chExt cx="1691" cy="766"/>
              </a:xfrm>
            </p:grpSpPr>
            <p:grpSp>
              <p:nvGrpSpPr>
                <p:cNvPr id="52" name="Group 55"/>
                <p:cNvGrpSpPr>
                  <a:grpSpLocks/>
                </p:cNvGrpSpPr>
                <p:nvPr/>
              </p:nvGrpSpPr>
              <p:grpSpPr bwMode="auto">
                <a:xfrm>
                  <a:off x="7133" y="4816"/>
                  <a:ext cx="726" cy="530"/>
                  <a:chOff x="7269" y="3433"/>
                  <a:chExt cx="726" cy="530"/>
                </a:xfrm>
              </p:grpSpPr>
              <p:sp>
                <p:nvSpPr>
                  <p:cNvPr id="60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7269" y="3675"/>
                    <a:ext cx="35" cy="27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1" name="Line 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304" y="3444"/>
                    <a:ext cx="80" cy="519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2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7384" y="3433"/>
                    <a:ext cx="611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53" name="Group 59"/>
                <p:cNvGrpSpPr>
                  <a:grpSpLocks/>
                </p:cNvGrpSpPr>
                <p:nvPr/>
              </p:nvGrpSpPr>
              <p:grpSpPr bwMode="auto">
                <a:xfrm>
                  <a:off x="6247" y="4708"/>
                  <a:ext cx="1691" cy="766"/>
                  <a:chOff x="6235" y="4708"/>
                  <a:chExt cx="1691" cy="766"/>
                </a:xfrm>
              </p:grpSpPr>
              <p:sp>
                <p:nvSpPr>
                  <p:cNvPr id="54" name="Text Box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586" y="4813"/>
                    <a:ext cx="657" cy="4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4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rPr>
                      <a:t></a:t>
                    </a:r>
                    <a:endParaRPr kumimoji="0" lang="ru-RU" sz="5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55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7229" y="4708"/>
                    <a:ext cx="672" cy="766"/>
                    <a:chOff x="9757" y="3167"/>
                    <a:chExt cx="681" cy="662"/>
                  </a:xfrm>
                </p:grpSpPr>
                <p:sp>
                  <p:nvSpPr>
                    <p:cNvPr id="57" name="Text Box 6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757" y="3461"/>
                      <a:ext cx="680" cy="36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k </a:t>
                      </a:r>
                      <a:endParaRPr kumimoji="0" lang="ru-RU" sz="5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8" name="Text Box 6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758" y="3167"/>
                      <a:ext cx="680" cy="4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ru-RU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9" name="Line 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757" y="3537"/>
                      <a:ext cx="53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56" name="AutoShape 65"/>
                  <p:cNvSpPr>
                    <a:spLocks noChangeArrowheads="1"/>
                  </p:cNvSpPr>
                  <p:nvPr/>
                </p:nvSpPr>
                <p:spPr bwMode="auto">
                  <a:xfrm>
                    <a:off x="6235" y="4771"/>
                    <a:ext cx="1691" cy="691"/>
                  </a:xfrm>
                  <a:prstGeom prst="foldedCorner">
                    <a:avLst>
                      <a:gd name="adj" fmla="val 12500"/>
                    </a:avLst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5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"/>
                            </p:stCondLst>
                            <p:childTnLst>
                              <p:par>
                                <p:cTn id="8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4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5608" grpId="0" animBg="1"/>
      <p:bldP spid="25602" grpId="0" animBg="1"/>
      <p:bldP spid="25605" grpId="0" animBg="1"/>
      <p:bldP spid="25607" grpId="0" animBg="1"/>
      <p:bldP spid="16" grpId="0"/>
      <p:bldP spid="17" grpId="0"/>
      <p:bldP spid="18" grpId="0"/>
      <p:bldP spid="18" grpId="1"/>
      <p:bldP spid="19" grpId="0"/>
      <p:bldP spid="20" grpId="0"/>
      <p:bldP spid="21" grpId="0"/>
      <p:bldP spid="21" grpId="1"/>
      <p:bldP spid="22" grpId="0"/>
      <p:bldP spid="23" grpId="0"/>
      <p:bldP spid="24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357290" y="1571612"/>
            <a:ext cx="1071570" cy="1213224"/>
            <a:chOff x="5503" y="6801"/>
            <a:chExt cx="666" cy="455"/>
          </a:xfrm>
        </p:grpSpPr>
        <p:sp>
          <p:nvSpPr>
            <p:cNvPr id="26642" name="Text Box 18"/>
            <p:cNvSpPr txBox="1">
              <a:spLocks noChangeArrowheads="1"/>
            </p:cNvSpPr>
            <p:nvPr/>
          </p:nvSpPr>
          <p:spPr bwMode="auto">
            <a:xfrm>
              <a:off x="5503" y="6801"/>
              <a:ext cx="666" cy="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sng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kx</a:t>
              </a:r>
              <a:r>
                <a:rPr kumimoji="0" lang="en-US" sz="3200" b="1" i="0" u="sng" strike="noStrike" cap="none" normalizeH="0" baseline="-2500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kumimoji="0" lang="en-US" sz="3200" b="1" i="0" u="sng" strike="noStrike" cap="none" normalizeH="0" baseline="3000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43" name="Text Box 19"/>
            <p:cNvSpPr txBox="1">
              <a:spLocks noChangeArrowheads="1"/>
            </p:cNvSpPr>
            <p:nvPr/>
          </p:nvSpPr>
          <p:spPr bwMode="auto">
            <a:xfrm>
              <a:off x="5524" y="6988"/>
              <a:ext cx="230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5429108" y="1499061"/>
            <a:ext cx="1071718" cy="1592892"/>
            <a:chOff x="5535" y="6680"/>
            <a:chExt cx="1902" cy="559"/>
          </a:xfrm>
        </p:grpSpPr>
        <p:sp>
          <p:nvSpPr>
            <p:cNvPr id="26645" name="Text Box 21"/>
            <p:cNvSpPr txBox="1">
              <a:spLocks noChangeArrowheads="1"/>
            </p:cNvSpPr>
            <p:nvPr/>
          </p:nvSpPr>
          <p:spPr bwMode="auto">
            <a:xfrm>
              <a:off x="5535" y="6680"/>
              <a:ext cx="1902" cy="3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sng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kx</a:t>
              </a:r>
              <a:r>
                <a:rPr kumimoji="0" lang="en-US" sz="3200" b="1" i="0" u="sng" strike="noStrike" cap="none" normalizeH="0" baseline="-2500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kumimoji="0" lang="en-US" sz="3200" b="1" i="0" u="sng" strike="noStrike" cap="none" normalizeH="0" baseline="3000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46" name="Text Box 22"/>
            <p:cNvSpPr txBox="1">
              <a:spLocks noChangeArrowheads="1"/>
            </p:cNvSpPr>
            <p:nvPr/>
          </p:nvSpPr>
          <p:spPr bwMode="auto">
            <a:xfrm>
              <a:off x="6042" y="6856"/>
              <a:ext cx="391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3214678" y="1489720"/>
            <a:ext cx="1357322" cy="1285888"/>
            <a:chOff x="5608" y="6801"/>
            <a:chExt cx="666" cy="635"/>
          </a:xfrm>
        </p:grpSpPr>
        <p:sp>
          <p:nvSpPr>
            <p:cNvPr id="26648" name="Text Box 24"/>
            <p:cNvSpPr txBox="1">
              <a:spLocks noChangeArrowheads="1"/>
            </p:cNvSpPr>
            <p:nvPr/>
          </p:nvSpPr>
          <p:spPr bwMode="auto">
            <a:xfrm>
              <a:off x="5608" y="6801"/>
              <a:ext cx="666" cy="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sng" strike="noStrike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mv</a:t>
              </a:r>
              <a:r>
                <a:rPr kumimoji="0" lang="en-US" sz="3200" b="1" i="0" u="sng" strike="noStrike" cap="none" normalizeH="0" baseline="-2500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kumimoji="0" lang="en-US" sz="3200" b="1" i="0" u="none" strike="noStrike" cap="none" normalizeH="0" baseline="3000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49" name="Text Box 25"/>
            <p:cNvSpPr txBox="1">
              <a:spLocks noChangeArrowheads="1"/>
            </p:cNvSpPr>
            <p:nvPr/>
          </p:nvSpPr>
          <p:spPr bwMode="auto">
            <a:xfrm>
              <a:off x="5743" y="7053"/>
              <a:ext cx="391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6578697" y="1714488"/>
            <a:ext cx="25337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СОХРАНЯЕТСЯ</a:t>
            </a:r>
            <a:endParaRPr kumimoji="0" lang="ru-RU" sz="3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2428860" y="1571612"/>
            <a:ext cx="47320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4527421" y="1571612"/>
            <a:ext cx="47320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51" name="Rectangle 27"/>
          <p:cNvSpPr>
            <a:spLocks noChangeArrowheads="1"/>
          </p:cNvSpPr>
          <p:nvPr/>
        </p:nvSpPr>
        <p:spPr bwMode="auto">
          <a:xfrm>
            <a:off x="2908175" y="5292882"/>
            <a:ext cx="359265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Q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3609978" y="5084764"/>
            <a:ext cx="1033460" cy="701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0" lang="en-US" sz="2800" b="1" i="0" u="none" strike="noStrike" cap="none" normalizeH="0" baseline="-25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тр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 flipH="1" flipV="1">
            <a:off x="2857489" y="3714751"/>
            <a:ext cx="55574" cy="242411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>
            <a:off x="2857488" y="4786322"/>
            <a:ext cx="3830652" cy="45719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5" name="Группа 41"/>
          <p:cNvGrpSpPr/>
          <p:nvPr/>
        </p:nvGrpSpPr>
        <p:grpSpPr>
          <a:xfrm>
            <a:off x="3000364" y="4238671"/>
            <a:ext cx="2640423" cy="977203"/>
            <a:chOff x="2976511" y="4238671"/>
            <a:chExt cx="2640423" cy="977203"/>
          </a:xfrm>
        </p:grpSpPr>
        <p:grpSp>
          <p:nvGrpSpPr>
            <p:cNvPr id="6" name="Group 2"/>
            <p:cNvGrpSpPr>
              <a:grpSpLocks/>
            </p:cNvGrpSpPr>
            <p:nvPr/>
          </p:nvGrpSpPr>
          <p:grpSpPr bwMode="auto">
            <a:xfrm>
              <a:off x="2976511" y="4238671"/>
              <a:ext cx="2315272" cy="977203"/>
              <a:chOff x="4369" y="8640"/>
              <a:chExt cx="1718" cy="554"/>
            </a:xfrm>
          </p:grpSpPr>
          <p:sp>
            <p:nvSpPr>
              <p:cNvPr id="1027" name="Freeform 3"/>
              <p:cNvSpPr>
                <a:spLocks/>
              </p:cNvSpPr>
              <p:nvPr/>
            </p:nvSpPr>
            <p:spPr bwMode="auto">
              <a:xfrm rot="2605636">
                <a:off x="4369" y="8640"/>
                <a:ext cx="473" cy="461"/>
              </a:xfrm>
              <a:custGeom>
                <a:avLst/>
                <a:gdLst/>
                <a:ahLst/>
                <a:cxnLst>
                  <a:cxn ang="0">
                    <a:pos x="82" y="540"/>
                  </a:cxn>
                  <a:cxn ang="0">
                    <a:pos x="70" y="68"/>
                  </a:cxn>
                  <a:cxn ang="0">
                    <a:pos x="502" y="131"/>
                  </a:cxn>
                </a:cxnLst>
                <a:rect l="0" t="0" r="r" b="b"/>
                <a:pathLst>
                  <a:path w="502" h="540">
                    <a:moveTo>
                      <a:pt x="82" y="540"/>
                    </a:moveTo>
                    <a:cubicBezTo>
                      <a:pt x="41" y="338"/>
                      <a:pt x="0" y="136"/>
                      <a:pt x="70" y="68"/>
                    </a:cubicBezTo>
                    <a:cubicBezTo>
                      <a:pt x="140" y="0"/>
                      <a:pt x="428" y="122"/>
                      <a:pt x="502" y="131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8" name="Freeform 4"/>
              <p:cNvSpPr>
                <a:spLocks/>
              </p:cNvSpPr>
              <p:nvPr/>
            </p:nvSpPr>
            <p:spPr bwMode="auto">
              <a:xfrm rot="19408925" flipV="1">
                <a:off x="4958" y="8823"/>
                <a:ext cx="252" cy="371"/>
              </a:xfrm>
              <a:custGeom>
                <a:avLst/>
                <a:gdLst/>
                <a:ahLst/>
                <a:cxnLst>
                  <a:cxn ang="0">
                    <a:pos x="82" y="540"/>
                  </a:cxn>
                  <a:cxn ang="0">
                    <a:pos x="70" y="68"/>
                  </a:cxn>
                  <a:cxn ang="0">
                    <a:pos x="502" y="131"/>
                  </a:cxn>
                </a:cxnLst>
                <a:rect l="0" t="0" r="r" b="b"/>
                <a:pathLst>
                  <a:path w="502" h="540">
                    <a:moveTo>
                      <a:pt x="82" y="540"/>
                    </a:moveTo>
                    <a:cubicBezTo>
                      <a:pt x="41" y="338"/>
                      <a:pt x="0" y="136"/>
                      <a:pt x="70" y="68"/>
                    </a:cubicBezTo>
                    <a:cubicBezTo>
                      <a:pt x="140" y="0"/>
                      <a:pt x="428" y="122"/>
                      <a:pt x="502" y="131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auto">
              <a:xfrm rot="18994364" flipH="1">
                <a:off x="5274" y="8849"/>
                <a:ext cx="336" cy="292"/>
              </a:xfrm>
              <a:custGeom>
                <a:avLst/>
                <a:gdLst/>
                <a:ahLst/>
                <a:cxnLst>
                  <a:cxn ang="0">
                    <a:pos x="82" y="540"/>
                  </a:cxn>
                  <a:cxn ang="0">
                    <a:pos x="70" y="68"/>
                  </a:cxn>
                  <a:cxn ang="0">
                    <a:pos x="502" y="131"/>
                  </a:cxn>
                </a:cxnLst>
                <a:rect l="0" t="0" r="r" b="b"/>
                <a:pathLst>
                  <a:path w="502" h="540">
                    <a:moveTo>
                      <a:pt x="82" y="540"/>
                    </a:moveTo>
                    <a:cubicBezTo>
                      <a:pt x="41" y="338"/>
                      <a:pt x="0" y="136"/>
                      <a:pt x="70" y="68"/>
                    </a:cubicBezTo>
                    <a:cubicBezTo>
                      <a:pt x="140" y="0"/>
                      <a:pt x="428" y="122"/>
                      <a:pt x="502" y="131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auto">
              <a:xfrm rot="1730014" flipH="1" flipV="1">
                <a:off x="5666" y="8916"/>
                <a:ext cx="178" cy="206"/>
              </a:xfrm>
              <a:custGeom>
                <a:avLst/>
                <a:gdLst/>
                <a:ahLst/>
                <a:cxnLst>
                  <a:cxn ang="0">
                    <a:pos x="82" y="540"/>
                  </a:cxn>
                  <a:cxn ang="0">
                    <a:pos x="70" y="68"/>
                  </a:cxn>
                  <a:cxn ang="0">
                    <a:pos x="502" y="131"/>
                  </a:cxn>
                </a:cxnLst>
                <a:rect l="0" t="0" r="r" b="b"/>
                <a:pathLst>
                  <a:path w="502" h="540">
                    <a:moveTo>
                      <a:pt x="82" y="540"/>
                    </a:moveTo>
                    <a:cubicBezTo>
                      <a:pt x="41" y="338"/>
                      <a:pt x="0" y="136"/>
                      <a:pt x="70" y="68"/>
                    </a:cubicBezTo>
                    <a:cubicBezTo>
                      <a:pt x="140" y="0"/>
                      <a:pt x="428" y="122"/>
                      <a:pt x="502" y="131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1" name="Freeform 7"/>
              <p:cNvSpPr>
                <a:spLocks/>
              </p:cNvSpPr>
              <p:nvPr/>
            </p:nvSpPr>
            <p:spPr bwMode="auto">
              <a:xfrm rot="18561059" flipH="1">
                <a:off x="5896" y="8826"/>
                <a:ext cx="144" cy="238"/>
              </a:xfrm>
              <a:custGeom>
                <a:avLst/>
                <a:gdLst/>
                <a:ahLst/>
                <a:cxnLst>
                  <a:cxn ang="0">
                    <a:pos x="82" y="540"/>
                  </a:cxn>
                  <a:cxn ang="0">
                    <a:pos x="70" y="68"/>
                  </a:cxn>
                  <a:cxn ang="0">
                    <a:pos x="502" y="131"/>
                  </a:cxn>
                </a:cxnLst>
                <a:rect l="0" t="0" r="r" b="b"/>
                <a:pathLst>
                  <a:path w="502" h="540">
                    <a:moveTo>
                      <a:pt x="82" y="540"/>
                    </a:moveTo>
                    <a:cubicBezTo>
                      <a:pt x="41" y="338"/>
                      <a:pt x="0" y="136"/>
                      <a:pt x="70" y="68"/>
                    </a:cubicBezTo>
                    <a:cubicBezTo>
                      <a:pt x="140" y="0"/>
                      <a:pt x="428" y="122"/>
                      <a:pt x="502" y="131"/>
                    </a:cubicBez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41" name="Freeform 7"/>
            <p:cNvSpPr>
              <a:spLocks/>
            </p:cNvSpPr>
            <p:nvPr/>
          </p:nvSpPr>
          <p:spPr bwMode="auto">
            <a:xfrm rot="18759207" flipV="1">
              <a:off x="5363283" y="4706673"/>
              <a:ext cx="205436" cy="301867"/>
            </a:xfrm>
            <a:custGeom>
              <a:avLst/>
              <a:gdLst/>
              <a:ahLst/>
              <a:cxnLst>
                <a:cxn ang="0">
                  <a:pos x="82" y="540"/>
                </a:cxn>
                <a:cxn ang="0">
                  <a:pos x="70" y="68"/>
                </a:cxn>
                <a:cxn ang="0">
                  <a:pos x="502" y="131"/>
                </a:cxn>
              </a:cxnLst>
              <a:rect l="0" t="0" r="r" b="b"/>
              <a:pathLst>
                <a:path w="502" h="540">
                  <a:moveTo>
                    <a:pt x="82" y="540"/>
                  </a:moveTo>
                  <a:cubicBezTo>
                    <a:pt x="41" y="338"/>
                    <a:pt x="0" y="136"/>
                    <a:pt x="70" y="68"/>
                  </a:cubicBezTo>
                  <a:cubicBezTo>
                    <a:pt x="140" y="0"/>
                    <a:pt x="428" y="122"/>
                    <a:pt x="502" y="131"/>
                  </a:cubicBezTo>
                </a:path>
              </a:pathLst>
            </a:custGeom>
            <a:noFill/>
            <a:ln w="57150" cmpd="sng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7" name="Group 1"/>
          <p:cNvGrpSpPr>
            <a:grpSpLocks/>
          </p:cNvGrpSpPr>
          <p:nvPr/>
        </p:nvGrpSpPr>
        <p:grpSpPr bwMode="auto">
          <a:xfrm>
            <a:off x="0" y="217473"/>
            <a:ext cx="5857884" cy="1782767"/>
            <a:chOff x="559" y="3294"/>
            <a:chExt cx="889" cy="721"/>
          </a:xfrm>
        </p:grpSpPr>
        <p:grpSp>
          <p:nvGrpSpPr>
            <p:cNvPr id="8" name="Group 2"/>
            <p:cNvGrpSpPr>
              <a:grpSpLocks/>
            </p:cNvGrpSpPr>
            <p:nvPr/>
          </p:nvGrpSpPr>
          <p:grpSpPr bwMode="auto">
            <a:xfrm>
              <a:off x="559" y="3294"/>
              <a:ext cx="46" cy="721"/>
              <a:chOff x="934" y="3324"/>
              <a:chExt cx="46" cy="721"/>
            </a:xfrm>
          </p:grpSpPr>
          <p:sp>
            <p:nvSpPr>
              <p:cNvPr id="93" name="Line 3"/>
              <p:cNvSpPr>
                <a:spLocks noChangeShapeType="1"/>
              </p:cNvSpPr>
              <p:nvPr/>
            </p:nvSpPr>
            <p:spPr bwMode="auto">
              <a:xfrm>
                <a:off x="980" y="3324"/>
                <a:ext cx="0" cy="69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4" name="Line 4"/>
              <p:cNvSpPr>
                <a:spLocks noChangeShapeType="1"/>
              </p:cNvSpPr>
              <p:nvPr/>
            </p:nvSpPr>
            <p:spPr bwMode="auto">
              <a:xfrm>
                <a:off x="934" y="3355"/>
                <a:ext cx="0" cy="690"/>
              </a:xfrm>
              <a:prstGeom prst="line">
                <a:avLst/>
              </a:prstGeom>
              <a:noFill/>
              <a:ln w="57150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84" name="Line 5"/>
            <p:cNvSpPr>
              <a:spLocks noChangeShapeType="1"/>
            </p:cNvSpPr>
            <p:nvPr/>
          </p:nvSpPr>
          <p:spPr bwMode="auto">
            <a:xfrm flipV="1">
              <a:off x="606" y="3322"/>
              <a:ext cx="117" cy="404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5" name="Line 6"/>
            <p:cNvSpPr>
              <a:spLocks noChangeShapeType="1"/>
            </p:cNvSpPr>
            <p:nvPr/>
          </p:nvSpPr>
          <p:spPr bwMode="auto">
            <a:xfrm flipV="1">
              <a:off x="793" y="3324"/>
              <a:ext cx="110" cy="402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6" name="Line 7"/>
            <p:cNvSpPr>
              <a:spLocks noChangeShapeType="1"/>
            </p:cNvSpPr>
            <p:nvPr/>
          </p:nvSpPr>
          <p:spPr bwMode="auto">
            <a:xfrm flipV="1">
              <a:off x="980" y="3315"/>
              <a:ext cx="101" cy="411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7" name="Line 8"/>
            <p:cNvSpPr>
              <a:spLocks noChangeShapeType="1"/>
            </p:cNvSpPr>
            <p:nvPr/>
          </p:nvSpPr>
          <p:spPr bwMode="auto">
            <a:xfrm flipV="1">
              <a:off x="1156" y="3322"/>
              <a:ext cx="117" cy="404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8" name="Line 9"/>
            <p:cNvSpPr>
              <a:spLocks noChangeShapeType="1"/>
            </p:cNvSpPr>
            <p:nvPr/>
          </p:nvSpPr>
          <p:spPr bwMode="auto">
            <a:xfrm>
              <a:off x="720" y="3324"/>
              <a:ext cx="76" cy="406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9" name="Line 10"/>
            <p:cNvSpPr>
              <a:spLocks noChangeShapeType="1"/>
            </p:cNvSpPr>
            <p:nvPr/>
          </p:nvSpPr>
          <p:spPr bwMode="auto">
            <a:xfrm>
              <a:off x="898" y="3322"/>
              <a:ext cx="89" cy="415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0" name="Line 11"/>
            <p:cNvSpPr>
              <a:spLocks noChangeShapeType="1"/>
            </p:cNvSpPr>
            <p:nvPr/>
          </p:nvSpPr>
          <p:spPr bwMode="auto">
            <a:xfrm>
              <a:off x="1078" y="3306"/>
              <a:ext cx="76" cy="406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1" name="Line 12"/>
            <p:cNvSpPr>
              <a:spLocks noChangeShapeType="1"/>
            </p:cNvSpPr>
            <p:nvPr/>
          </p:nvSpPr>
          <p:spPr bwMode="auto">
            <a:xfrm>
              <a:off x="1272" y="3330"/>
              <a:ext cx="46" cy="253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" name="Line 13"/>
            <p:cNvSpPr>
              <a:spLocks noChangeShapeType="1"/>
            </p:cNvSpPr>
            <p:nvPr/>
          </p:nvSpPr>
          <p:spPr bwMode="auto">
            <a:xfrm>
              <a:off x="1317" y="3577"/>
              <a:ext cx="131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9" name="Group 1"/>
          <p:cNvGrpSpPr>
            <a:grpSpLocks/>
          </p:cNvGrpSpPr>
          <p:nvPr/>
        </p:nvGrpSpPr>
        <p:grpSpPr bwMode="auto">
          <a:xfrm>
            <a:off x="142844" y="217473"/>
            <a:ext cx="3214710" cy="1782767"/>
            <a:chOff x="559" y="3294"/>
            <a:chExt cx="889" cy="721"/>
          </a:xfrm>
        </p:grpSpPr>
        <p:grpSp>
          <p:nvGrpSpPr>
            <p:cNvPr id="10" name="Group 2"/>
            <p:cNvGrpSpPr>
              <a:grpSpLocks/>
            </p:cNvGrpSpPr>
            <p:nvPr/>
          </p:nvGrpSpPr>
          <p:grpSpPr bwMode="auto">
            <a:xfrm>
              <a:off x="559" y="3294"/>
              <a:ext cx="46" cy="721"/>
              <a:chOff x="934" y="3324"/>
              <a:chExt cx="46" cy="721"/>
            </a:xfrm>
          </p:grpSpPr>
          <p:sp>
            <p:nvSpPr>
              <p:cNvPr id="135" name="Line 3"/>
              <p:cNvSpPr>
                <a:spLocks noChangeShapeType="1"/>
              </p:cNvSpPr>
              <p:nvPr/>
            </p:nvSpPr>
            <p:spPr bwMode="auto">
              <a:xfrm>
                <a:off x="980" y="3324"/>
                <a:ext cx="0" cy="69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6" name="Line 4"/>
              <p:cNvSpPr>
                <a:spLocks noChangeShapeType="1"/>
              </p:cNvSpPr>
              <p:nvPr/>
            </p:nvSpPr>
            <p:spPr bwMode="auto">
              <a:xfrm>
                <a:off x="934" y="3355"/>
                <a:ext cx="0" cy="690"/>
              </a:xfrm>
              <a:prstGeom prst="line">
                <a:avLst/>
              </a:prstGeom>
              <a:noFill/>
              <a:ln w="57150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26" name="Line 5"/>
            <p:cNvSpPr>
              <a:spLocks noChangeShapeType="1"/>
            </p:cNvSpPr>
            <p:nvPr/>
          </p:nvSpPr>
          <p:spPr bwMode="auto">
            <a:xfrm flipV="1">
              <a:off x="628" y="3332"/>
              <a:ext cx="100" cy="39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7" name="Line 6"/>
            <p:cNvSpPr>
              <a:spLocks noChangeShapeType="1"/>
            </p:cNvSpPr>
            <p:nvPr/>
          </p:nvSpPr>
          <p:spPr bwMode="auto">
            <a:xfrm flipV="1">
              <a:off x="803" y="3324"/>
              <a:ext cx="100" cy="39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8" name="Line 7"/>
            <p:cNvSpPr>
              <a:spLocks noChangeShapeType="1"/>
            </p:cNvSpPr>
            <p:nvPr/>
          </p:nvSpPr>
          <p:spPr bwMode="auto">
            <a:xfrm flipV="1">
              <a:off x="981" y="3315"/>
              <a:ext cx="100" cy="39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9" name="Line 8"/>
            <p:cNvSpPr>
              <a:spLocks noChangeShapeType="1"/>
            </p:cNvSpPr>
            <p:nvPr/>
          </p:nvSpPr>
          <p:spPr bwMode="auto">
            <a:xfrm flipV="1">
              <a:off x="1165" y="3323"/>
              <a:ext cx="100" cy="39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0" name="Line 9"/>
            <p:cNvSpPr>
              <a:spLocks noChangeShapeType="1"/>
            </p:cNvSpPr>
            <p:nvPr/>
          </p:nvSpPr>
          <p:spPr bwMode="auto">
            <a:xfrm>
              <a:off x="720" y="3324"/>
              <a:ext cx="76" cy="406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1" name="Line 10"/>
            <p:cNvSpPr>
              <a:spLocks noChangeShapeType="1"/>
            </p:cNvSpPr>
            <p:nvPr/>
          </p:nvSpPr>
          <p:spPr bwMode="auto">
            <a:xfrm>
              <a:off x="911" y="3331"/>
              <a:ext cx="76" cy="406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2" name="Line 11"/>
            <p:cNvSpPr>
              <a:spLocks noChangeShapeType="1"/>
            </p:cNvSpPr>
            <p:nvPr/>
          </p:nvSpPr>
          <p:spPr bwMode="auto">
            <a:xfrm>
              <a:off x="1078" y="3306"/>
              <a:ext cx="76" cy="406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" name="Line 12"/>
            <p:cNvSpPr>
              <a:spLocks noChangeShapeType="1"/>
            </p:cNvSpPr>
            <p:nvPr/>
          </p:nvSpPr>
          <p:spPr bwMode="auto">
            <a:xfrm>
              <a:off x="1272" y="3330"/>
              <a:ext cx="46" cy="253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4" name="Line 13"/>
            <p:cNvSpPr>
              <a:spLocks noChangeShapeType="1"/>
            </p:cNvSpPr>
            <p:nvPr/>
          </p:nvSpPr>
          <p:spPr bwMode="auto">
            <a:xfrm>
              <a:off x="1317" y="3577"/>
              <a:ext cx="131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37" name="Rectangle 15"/>
          <p:cNvSpPr>
            <a:spLocks noChangeArrowheads="1"/>
          </p:cNvSpPr>
          <p:nvPr/>
        </p:nvSpPr>
        <p:spPr bwMode="auto">
          <a:xfrm>
            <a:off x="3457047" y="642918"/>
            <a:ext cx="472011" cy="575683"/>
          </a:xfrm>
          <a:prstGeom prst="rect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1" name="Group 1"/>
          <p:cNvGrpSpPr>
            <a:grpSpLocks/>
          </p:cNvGrpSpPr>
          <p:nvPr/>
        </p:nvGrpSpPr>
        <p:grpSpPr bwMode="auto">
          <a:xfrm>
            <a:off x="285752" y="264771"/>
            <a:ext cx="928662" cy="1782767"/>
            <a:chOff x="559" y="3294"/>
            <a:chExt cx="889" cy="721"/>
          </a:xfrm>
        </p:grpSpPr>
        <p:grpSp>
          <p:nvGrpSpPr>
            <p:cNvPr id="12" name="Group 2"/>
            <p:cNvGrpSpPr>
              <a:grpSpLocks/>
            </p:cNvGrpSpPr>
            <p:nvPr/>
          </p:nvGrpSpPr>
          <p:grpSpPr bwMode="auto">
            <a:xfrm>
              <a:off x="559" y="3294"/>
              <a:ext cx="46" cy="721"/>
              <a:chOff x="934" y="3324"/>
              <a:chExt cx="46" cy="721"/>
            </a:xfrm>
          </p:grpSpPr>
          <p:sp>
            <p:nvSpPr>
              <p:cNvPr id="149" name="Line 3"/>
              <p:cNvSpPr>
                <a:spLocks noChangeShapeType="1"/>
              </p:cNvSpPr>
              <p:nvPr/>
            </p:nvSpPr>
            <p:spPr bwMode="auto">
              <a:xfrm>
                <a:off x="980" y="3324"/>
                <a:ext cx="0" cy="69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0" name="Line 4"/>
              <p:cNvSpPr>
                <a:spLocks noChangeShapeType="1"/>
              </p:cNvSpPr>
              <p:nvPr/>
            </p:nvSpPr>
            <p:spPr bwMode="auto">
              <a:xfrm>
                <a:off x="934" y="3355"/>
                <a:ext cx="0" cy="690"/>
              </a:xfrm>
              <a:prstGeom prst="line">
                <a:avLst/>
              </a:prstGeom>
              <a:noFill/>
              <a:ln w="57150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40" name="Line 5"/>
            <p:cNvSpPr>
              <a:spLocks noChangeShapeType="1"/>
            </p:cNvSpPr>
            <p:nvPr/>
          </p:nvSpPr>
          <p:spPr bwMode="auto">
            <a:xfrm flipV="1">
              <a:off x="628" y="3332"/>
              <a:ext cx="100" cy="39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1" name="Line 6"/>
            <p:cNvSpPr>
              <a:spLocks noChangeShapeType="1"/>
            </p:cNvSpPr>
            <p:nvPr/>
          </p:nvSpPr>
          <p:spPr bwMode="auto">
            <a:xfrm flipV="1">
              <a:off x="803" y="3324"/>
              <a:ext cx="100" cy="39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2" name="Line 7"/>
            <p:cNvSpPr>
              <a:spLocks noChangeShapeType="1"/>
            </p:cNvSpPr>
            <p:nvPr/>
          </p:nvSpPr>
          <p:spPr bwMode="auto">
            <a:xfrm flipV="1">
              <a:off x="981" y="3315"/>
              <a:ext cx="100" cy="39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" name="Line 8"/>
            <p:cNvSpPr>
              <a:spLocks noChangeShapeType="1"/>
            </p:cNvSpPr>
            <p:nvPr/>
          </p:nvSpPr>
          <p:spPr bwMode="auto">
            <a:xfrm flipV="1">
              <a:off x="1165" y="3323"/>
              <a:ext cx="100" cy="39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" name="Line 9"/>
            <p:cNvSpPr>
              <a:spLocks noChangeShapeType="1"/>
            </p:cNvSpPr>
            <p:nvPr/>
          </p:nvSpPr>
          <p:spPr bwMode="auto">
            <a:xfrm>
              <a:off x="720" y="3324"/>
              <a:ext cx="76" cy="406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5" name="Line 10"/>
            <p:cNvSpPr>
              <a:spLocks noChangeShapeType="1"/>
            </p:cNvSpPr>
            <p:nvPr/>
          </p:nvSpPr>
          <p:spPr bwMode="auto">
            <a:xfrm>
              <a:off x="911" y="3331"/>
              <a:ext cx="76" cy="406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6" name="Line 11"/>
            <p:cNvSpPr>
              <a:spLocks noChangeShapeType="1"/>
            </p:cNvSpPr>
            <p:nvPr/>
          </p:nvSpPr>
          <p:spPr bwMode="auto">
            <a:xfrm>
              <a:off x="1078" y="3306"/>
              <a:ext cx="76" cy="406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7" name="Line 12"/>
            <p:cNvSpPr>
              <a:spLocks noChangeShapeType="1"/>
            </p:cNvSpPr>
            <p:nvPr/>
          </p:nvSpPr>
          <p:spPr bwMode="auto">
            <a:xfrm>
              <a:off x="1272" y="3330"/>
              <a:ext cx="46" cy="253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8" name="Line 13"/>
            <p:cNvSpPr>
              <a:spLocks noChangeShapeType="1"/>
            </p:cNvSpPr>
            <p:nvPr/>
          </p:nvSpPr>
          <p:spPr bwMode="auto">
            <a:xfrm>
              <a:off x="1317" y="3577"/>
              <a:ext cx="131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52" name="Rectangle 26"/>
          <p:cNvSpPr>
            <a:spLocks noChangeArrowheads="1"/>
          </p:cNvSpPr>
          <p:nvPr/>
        </p:nvSpPr>
        <p:spPr bwMode="auto">
          <a:xfrm>
            <a:off x="2928926" y="2500306"/>
            <a:ext cx="151996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ЗСЭ</a:t>
            </a:r>
            <a:endParaRPr kumimoji="0" lang="ru-RU" sz="7200" b="0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6357950" y="4143380"/>
            <a:ext cx="22799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затухают</a:t>
            </a:r>
            <a:endParaRPr lang="ru-RU" sz="40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6286512" y="3714752"/>
            <a:ext cx="25752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Свободные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rot="5400000">
            <a:off x="3144034" y="785000"/>
            <a:ext cx="1143008" cy="1588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9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path" presetSubtype="0" ac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0.03889 L 5.55556E-7 0.0388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0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66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66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20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66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4000"/>
                            </p:stCondLst>
                            <p:childTnLst>
                              <p:par>
                                <p:cTn id="13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9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0" grpId="0"/>
      <p:bldP spid="28" grpId="0"/>
      <p:bldP spid="29" grpId="0"/>
      <p:bldP spid="26651" grpId="0"/>
      <p:bldP spid="26652" grpId="0"/>
      <p:bldP spid="26653" grpId="0" animBg="1"/>
      <p:bldP spid="26654" grpId="0" animBg="1"/>
      <p:bldP spid="137" grpId="0" animBg="1"/>
      <p:bldP spid="137" grpId="1" animBg="1"/>
      <p:bldP spid="137" grpId="2" animBg="1"/>
      <p:bldP spid="137" grpId="3" animBg="1"/>
      <p:bldP spid="152" grpId="0"/>
      <p:bldP spid="153" grpId="0"/>
      <p:bldP spid="15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0" y="457200"/>
          <a:ext cx="114300" cy="219075"/>
        </p:xfrm>
        <a:graphic>
          <a:graphicData uri="http://schemas.openxmlformats.org/presentationml/2006/ole">
            <p:oleObj spid="_x0000_s1026" name="Формула" r:id="rId7" imgW="114151" imgH="215619" progId="Equation.3">
              <p:embed/>
            </p:oleObj>
          </a:graphicData>
        </a:graphic>
      </p:graphicFrame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-24"/>
            <a:ext cx="9144000" cy="6001643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1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383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Т20.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Колебания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изменения, которые точно или приблизительно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повторяются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 времени.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1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383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Механические колебания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колебания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которые характеризуются механическими параметрами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1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383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Свободные колебания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колебания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происходящие под действием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внутренних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сил системы.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1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383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Вынужденные колебания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происходящие под действием внешних периодических сил.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1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383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Автоколебания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колебания, существующие без внешних периодических сил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1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38325" algn="l"/>
              </a:tabLst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Условия свободных колебаний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1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383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равнодействующая всех внутренних сил направлена к положению равновесия;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383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маленькое трение;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383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инертность системы (масса)..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1"/>
          <p:cNvGrpSpPr/>
          <p:nvPr/>
        </p:nvGrpSpPr>
        <p:grpSpPr>
          <a:xfrm>
            <a:off x="0" y="0"/>
            <a:ext cx="9144000" cy="6858000"/>
            <a:chOff x="1428728" y="-2286040"/>
            <a:chExt cx="9144000" cy="6858000"/>
          </a:xfrm>
        </p:grpSpPr>
        <p:grpSp>
          <p:nvGrpSpPr>
            <p:cNvPr id="3" name="Группа 11"/>
            <p:cNvGrpSpPr/>
            <p:nvPr/>
          </p:nvGrpSpPr>
          <p:grpSpPr>
            <a:xfrm>
              <a:off x="1428728" y="-2286040"/>
              <a:ext cx="9144000" cy="6858000"/>
              <a:chOff x="0" y="24"/>
              <a:chExt cx="9144000" cy="6858000"/>
            </a:xfrm>
          </p:grpSpPr>
          <p:sp>
            <p:nvSpPr>
              <p:cNvPr id="17" name="Прямоугольник 16"/>
              <p:cNvSpPr/>
              <p:nvPr/>
            </p:nvSpPr>
            <p:spPr>
              <a:xfrm>
                <a:off x="0" y="24"/>
                <a:ext cx="9144000" cy="68580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  <a:alpha val="69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>
                  <a:spcAft>
                    <a:spcPts val="1000"/>
                  </a:spcAft>
                </a:pPr>
                <a:endParaRPr lang="ru-RU" sz="96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Rectangle 1"/>
              <p:cNvSpPr>
                <a:spLocks noChangeArrowheads="1"/>
              </p:cNvSpPr>
              <p:nvPr/>
            </p:nvSpPr>
            <p:spPr bwMode="auto">
              <a:xfrm>
                <a:off x="2071670" y="5859021"/>
                <a:ext cx="6616690" cy="52322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ru-RU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Колебания…. Повторяются….</a:t>
                </a:r>
                <a:endParaRPr lang="ru-RU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" name="Группа 14"/>
            <p:cNvGrpSpPr/>
            <p:nvPr/>
          </p:nvGrpSpPr>
          <p:grpSpPr>
            <a:xfrm>
              <a:off x="5214942" y="-1150780"/>
              <a:ext cx="3842718" cy="1015663"/>
              <a:chOff x="2721291" y="5996849"/>
              <a:chExt cx="2549361" cy="415058"/>
            </a:xfrm>
            <a:solidFill>
              <a:schemeClr val="bg2">
                <a:lumMod val="90000"/>
              </a:schemeClr>
            </a:solidFill>
          </p:grpSpPr>
          <p:sp>
            <p:nvSpPr>
              <p:cNvPr id="15" name="Rectangle 1"/>
              <p:cNvSpPr>
                <a:spLocks noChangeArrowheads="1"/>
              </p:cNvSpPr>
              <p:nvPr/>
            </p:nvSpPr>
            <p:spPr bwMode="auto">
              <a:xfrm>
                <a:off x="2721291" y="5996849"/>
                <a:ext cx="2549361" cy="41505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T</a:t>
                </a:r>
                <a:r>
                  <a:rPr kumimoji="0" lang="ru-RU" sz="6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= </a:t>
                </a:r>
                <a:r>
                  <a:rPr kumimoji="0" lang="ru-RU" sz="6000" b="1" i="0" u="none" strike="noStrike" cap="none" normalizeH="0" baseline="0" dirty="0" smtClean="0">
                    <a:ln>
                      <a:noFill/>
                    </a:ln>
                    <a:solidFill>
                      <a:srgbClr val="0014AC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2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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solidFill>
                      <a:srgbClr val="000099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m</a:t>
                </a:r>
                <a:r>
                  <a:rPr kumimoji="0" lang="ru-RU" sz="6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/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solidFill>
                      <a:srgbClr val="0033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k</a:t>
                </a:r>
                <a:endParaRPr kumimoji="0" lang="ru-RU" sz="60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4332682" y="6056815"/>
                <a:ext cx="642942" cy="1588"/>
              </a:xfrm>
              <a:prstGeom prst="line">
                <a:avLst/>
              </a:prstGeom>
              <a:grpFill/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10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4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4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4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0" y="457200"/>
          <a:ext cx="114300" cy="219075"/>
        </p:xfrm>
        <a:graphic>
          <a:graphicData uri="http://schemas.openxmlformats.org/presentationml/2006/ole">
            <p:oleObj spid="_x0000_s2050" name="Формула" r:id="rId8" imgW="114151" imgH="215619" progId="Equation.3">
              <p:embed/>
            </p:oleObj>
          </a:graphicData>
        </a:graphic>
      </p:graphicFrame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769727" y="4714884"/>
          <a:ext cx="3159991" cy="1928826"/>
        </p:xfrm>
        <a:graphic>
          <a:graphicData uri="http://schemas.openxmlformats.org/presentationml/2006/ole">
            <p:oleObj spid="_x0000_s2052" name="Формула" r:id="rId9" imgW="723586" imgH="444307" progId="Equation.3">
              <p:embed/>
            </p:oleObj>
          </a:graphicData>
        </a:graphic>
      </p:graphicFrame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1928802"/>
            <a:ext cx="9144000" cy="181588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383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циклическая частота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ω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[с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] – с.ф.в., численно равная количеству колебаний за 2π секунд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383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амплитуда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максимальное значение, изменяющее величины.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3741011"/>
            <a:ext cx="91440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1.7 Пружинный маятник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система, состоящая из груза (массы), пружинки, любое упругое тело,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точки подвеса. </a:t>
            </a: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928670"/>
            <a:ext cx="9144000" cy="954107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383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частота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(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[Гц] [с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] – с.ф.в., показывающая количество колебаний за одну секунду.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71470" y="0"/>
            <a:ext cx="9144000" cy="1015663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38325" algn="l"/>
              </a:tabLst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т20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Параметры колебательного движения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 </a:t>
            </a:r>
            <a:endParaRPr kumimoji="0" lang="ru-RU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383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период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[с] – с.ф.в., характеризующая быстроту колебательного движения, численно равная времени одного колебания;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214282" y="4572008"/>
          <a:ext cx="1571636" cy="1571636"/>
        </p:xfrm>
        <a:graphic>
          <a:graphicData uri="http://schemas.openxmlformats.org/presentationml/2006/ole">
            <p:oleObj spid="_x0000_s2051" name="Формула" r:id="rId10" imgW="393529" imgH="393529" progId="Equation.3">
              <p:embed/>
            </p:oleObj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785918" y="5143512"/>
            <a:ext cx="1620957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6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endParaRPr lang="ru-RU" sz="36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3"/>
          <p:cNvGrpSpPr/>
          <p:nvPr/>
        </p:nvGrpSpPr>
        <p:grpSpPr>
          <a:xfrm>
            <a:off x="0" y="0"/>
            <a:ext cx="9144000" cy="6858000"/>
            <a:chOff x="1428728" y="-2286040"/>
            <a:chExt cx="9144000" cy="6858000"/>
          </a:xfrm>
        </p:grpSpPr>
        <p:grpSp>
          <p:nvGrpSpPr>
            <p:cNvPr id="3" name="Группа 11"/>
            <p:cNvGrpSpPr/>
            <p:nvPr/>
          </p:nvGrpSpPr>
          <p:grpSpPr>
            <a:xfrm>
              <a:off x="1428728" y="-2286040"/>
              <a:ext cx="9144000" cy="6858000"/>
              <a:chOff x="0" y="24"/>
              <a:chExt cx="9144000" cy="6858000"/>
            </a:xfrm>
          </p:grpSpPr>
          <p:sp>
            <p:nvSpPr>
              <p:cNvPr id="19" name="Прямоугольник 18"/>
              <p:cNvSpPr/>
              <p:nvPr/>
            </p:nvSpPr>
            <p:spPr>
              <a:xfrm>
                <a:off x="0" y="24"/>
                <a:ext cx="9144000" cy="68580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  <a:alpha val="69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>
                  <a:spcAft>
                    <a:spcPts val="1000"/>
                  </a:spcAft>
                </a:pPr>
                <a:endParaRPr lang="ru-RU" sz="96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" name="Rectangle 1"/>
              <p:cNvSpPr>
                <a:spLocks noChangeArrowheads="1"/>
              </p:cNvSpPr>
              <p:nvPr/>
            </p:nvSpPr>
            <p:spPr bwMode="auto">
              <a:xfrm>
                <a:off x="2071670" y="5859021"/>
                <a:ext cx="6616690" cy="52322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ru-RU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Колебания…. Повторяются….</a:t>
                </a:r>
                <a:endParaRPr lang="ru-RU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" name="Группа 14"/>
            <p:cNvGrpSpPr/>
            <p:nvPr/>
          </p:nvGrpSpPr>
          <p:grpSpPr>
            <a:xfrm>
              <a:off x="5214942" y="-1150780"/>
              <a:ext cx="3842718" cy="1015663"/>
              <a:chOff x="2721291" y="5996849"/>
              <a:chExt cx="2549361" cy="415058"/>
            </a:xfrm>
            <a:solidFill>
              <a:schemeClr val="bg2">
                <a:lumMod val="90000"/>
              </a:schemeClr>
            </a:solidFill>
          </p:grpSpPr>
          <p:sp>
            <p:nvSpPr>
              <p:cNvPr id="17" name="Rectangle 1"/>
              <p:cNvSpPr>
                <a:spLocks noChangeArrowheads="1"/>
              </p:cNvSpPr>
              <p:nvPr/>
            </p:nvSpPr>
            <p:spPr bwMode="auto">
              <a:xfrm>
                <a:off x="2721291" y="5996849"/>
                <a:ext cx="2549361" cy="41505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T</a:t>
                </a:r>
                <a:r>
                  <a:rPr kumimoji="0" lang="ru-RU" sz="6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= </a:t>
                </a:r>
                <a:r>
                  <a:rPr kumimoji="0" lang="ru-RU" sz="6000" b="1" i="0" u="none" strike="noStrike" cap="none" normalizeH="0" baseline="0" dirty="0" smtClean="0">
                    <a:ln>
                      <a:noFill/>
                    </a:ln>
                    <a:solidFill>
                      <a:srgbClr val="0014AC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2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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solidFill>
                      <a:srgbClr val="000099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m</a:t>
                </a:r>
                <a:r>
                  <a:rPr kumimoji="0" lang="ru-RU" sz="6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/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solidFill>
                      <a:srgbClr val="0033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k</a:t>
                </a:r>
                <a:endParaRPr kumimoji="0" lang="ru-RU" sz="60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4332682" y="6056815"/>
                <a:ext cx="642942" cy="1588"/>
              </a:xfrm>
              <a:prstGeom prst="line">
                <a:avLst/>
              </a:prstGeom>
              <a:grpFill/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10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build="p" animBg="1"/>
      <p:bldP spid="4105" grpId="0" animBg="1"/>
      <p:bldP spid="10" grpId="0" animBg="1"/>
      <p:bldP spid="12" grpId="0" build="p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4"/>
            <a:ext cx="9144000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4000" b="1" dirty="0" smtClean="0">
                <a:latin typeface="Times New Roman"/>
                <a:ea typeface="Times New Roman"/>
              </a:rPr>
              <a:t>x</a:t>
            </a:r>
            <a:r>
              <a:rPr lang="ru-RU" sz="4000" b="1" dirty="0" smtClean="0">
                <a:latin typeface="Times New Roman"/>
                <a:ea typeface="Times New Roman"/>
              </a:rPr>
              <a:t> = </a:t>
            </a:r>
            <a:r>
              <a:rPr lang="ru-RU" sz="4000" b="1" dirty="0" smtClean="0">
                <a:solidFill>
                  <a:srgbClr val="0014AC"/>
                </a:solidFill>
                <a:latin typeface="Times New Roman"/>
                <a:ea typeface="Times New Roman"/>
              </a:rPr>
              <a:t>8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/>
                <a:ea typeface="Times New Roman"/>
              </a:rPr>
              <a:t>cos</a:t>
            </a:r>
            <a:r>
              <a:rPr lang="ru-RU" sz="4000" b="1" dirty="0" smtClean="0">
                <a:latin typeface="Times New Roman"/>
                <a:ea typeface="Times New Roman"/>
              </a:rPr>
              <a:t> (</a:t>
            </a:r>
            <a:r>
              <a:rPr lang="ru-RU" sz="4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3</a:t>
            </a:r>
            <a:r>
              <a:rPr lang="el-GR" sz="4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π</a:t>
            </a:r>
            <a:r>
              <a:rPr lang="en-US" sz="4000" b="1" dirty="0" smtClean="0">
                <a:latin typeface="Times New Roman"/>
                <a:ea typeface="Times New Roman"/>
              </a:rPr>
              <a:t>t</a:t>
            </a:r>
            <a:r>
              <a:rPr lang="ru-RU" sz="4000" b="1" dirty="0" smtClean="0">
                <a:latin typeface="Times New Roman"/>
                <a:ea typeface="Times New Roman"/>
              </a:rPr>
              <a:t> +</a:t>
            </a:r>
            <a:r>
              <a:rPr lang="el-GR" sz="4000" b="1" dirty="0" smtClean="0">
                <a:latin typeface="Times New Roman"/>
                <a:ea typeface="Times New Roman"/>
              </a:rPr>
              <a:t> </a:t>
            </a:r>
            <a:r>
              <a:rPr lang="el-GR" sz="40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π</a:t>
            </a:r>
            <a:r>
              <a:rPr lang="ru-RU" sz="40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/2</a:t>
            </a:r>
            <a:r>
              <a:rPr lang="ru-RU" sz="4000" b="1" dirty="0" smtClean="0">
                <a:latin typeface="Times New Roman"/>
                <a:ea typeface="Times New Roman"/>
              </a:rPr>
              <a:t>)м, </a:t>
            </a:r>
          </a:p>
          <a:p>
            <a:pPr algn="ctr"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Times New Roman"/>
              </a:rPr>
              <a:t>Что Вы можете сказать о </a:t>
            </a:r>
            <a:r>
              <a:rPr lang="ru-RU" sz="3200" dirty="0" smtClean="0">
                <a:latin typeface="Times New Roman"/>
                <a:ea typeface="Times New Roman"/>
              </a:rPr>
              <a:t>этом</a:t>
            </a:r>
            <a:r>
              <a:rPr lang="ru-RU" sz="2800" dirty="0" smtClean="0">
                <a:latin typeface="Times New Roman"/>
                <a:ea typeface="Times New Roman"/>
              </a:rPr>
              <a:t> процессе? </a:t>
            </a:r>
            <a:endParaRPr lang="ru-RU" sz="2800" dirty="0"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357298"/>
            <a:ext cx="3401893" cy="830997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lvl="0" eaLnBrk="0" hangingPunct="0"/>
            <a:r>
              <a:rPr lang="en-US" sz="4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sz="4800" b="1" dirty="0" err="1" smtClean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4800" b="1" baseline="-30000" dirty="0" err="1" smtClean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m</a:t>
            </a:r>
            <a:r>
              <a:rPr lang="en-US" sz="4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cos</a:t>
            </a:r>
            <a:r>
              <a:rPr lang="en-US" sz="4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4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endParaRPr lang="ru-RU" sz="5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7554" y="1357298"/>
            <a:ext cx="1428760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eaLnBrk="0" hangingPunct="0"/>
            <a:r>
              <a:rPr lang="en-US" sz="4800" b="1" dirty="0" err="1" smtClean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4800" b="1" baseline="-30000" dirty="0" err="1" smtClean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m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ru-RU" sz="5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86050" y="2312251"/>
            <a:ext cx="142876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eaLnBrk="0" hangingPunct="0"/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=</a:t>
            </a:r>
            <a:endParaRPr lang="ru-RU" sz="5400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86182" y="4010954"/>
            <a:ext cx="1143008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eaLnBrk="0" hangingPunct="0"/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f=</a:t>
            </a:r>
            <a:endParaRPr lang="ru-RU" sz="5400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3786190"/>
            <a:ext cx="2571768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eaLnBrk="0" hangingPunct="0">
              <a:buFont typeface="Symbol"/>
              <a:buChar char="n"/>
            </a:pPr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ru-RU" sz="5400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5929321" y="6858000"/>
            <a:ext cx="3214679" cy="571504"/>
          </a:xfrm>
          <a:prstGeom prst="rect">
            <a:avLst/>
          </a:prstGeom>
          <a:solidFill>
            <a:srgbClr val="0014AC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36596" y="1357298"/>
            <a:ext cx="1285884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eaLnBrk="0" hangingPunct="0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8</a:t>
            </a:r>
            <a:r>
              <a:rPr lang="ru-RU" sz="4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м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ru-RU" sz="5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14744" y="2143116"/>
            <a:ext cx="3071834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eaLnBrk="0" hangingPunct="0"/>
            <a:r>
              <a:rPr lang="ru-RU" sz="4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3</a:t>
            </a:r>
            <a:r>
              <a:rPr lang="el-GR" sz="6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π</a:t>
            </a:r>
            <a:r>
              <a:rPr lang="ru-RU" sz="6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ru-RU" sz="4800" dirty="0" smtClean="0">
                <a:latin typeface="Times New Roman"/>
                <a:ea typeface="Times New Roman"/>
              </a:rPr>
              <a:t>рад/с =</a:t>
            </a:r>
            <a:endParaRPr lang="ru-RU" sz="4800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58616" y="2265948"/>
            <a:ext cx="2585384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eaLnBrk="0" hangingPunct="0"/>
            <a:r>
              <a:rPr lang="ru-RU" sz="4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9,42</a:t>
            </a:r>
            <a:r>
              <a:rPr lang="ru-RU" sz="4800" dirty="0" smtClean="0">
                <a:latin typeface="Times New Roman"/>
                <a:ea typeface="Times New Roman"/>
              </a:rPr>
              <a:t>рад/с </a:t>
            </a:r>
            <a:endParaRPr lang="ru-RU" sz="4800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714612" y="3071810"/>
            <a:ext cx="107157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eaLnBrk="0" hangingPunct="0"/>
            <a:r>
              <a:rPr lang="ru-RU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14744" y="3088656"/>
            <a:ext cx="1643074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0,67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5400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86452" y="3860826"/>
            <a:ext cx="2000264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eaLnBrk="0" hangingPunct="0"/>
            <a:r>
              <a:rPr lang="ru-RU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1,5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Гц</a:t>
            </a:r>
            <a:endParaRPr lang="ru-RU" sz="5400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572000" y="3912220"/>
            <a:ext cx="3929122" cy="11079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eaLnBrk="0" hangingPunct="0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ru-RU" sz="4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3</a:t>
            </a:r>
            <a:r>
              <a:rPr lang="el-GR" sz="4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π</a:t>
            </a:r>
            <a:r>
              <a:rPr lang="en-US" sz="4800" b="1" dirty="0" smtClean="0">
                <a:latin typeface="Times New Roman"/>
                <a:ea typeface="Times New Roman"/>
              </a:rPr>
              <a:t>t</a:t>
            </a:r>
            <a:r>
              <a:rPr lang="ru-RU" sz="4800" b="1" dirty="0" smtClean="0">
                <a:latin typeface="Times New Roman"/>
                <a:ea typeface="Times New Roman"/>
              </a:rPr>
              <a:t>+</a:t>
            </a:r>
            <a:r>
              <a:rPr lang="el-GR" sz="66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π</a:t>
            </a:r>
            <a:r>
              <a:rPr lang="ru-RU" sz="48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/</a:t>
            </a:r>
            <a:r>
              <a:rPr lang="ru-RU" sz="4800" b="1" dirty="0" smtClean="0">
                <a:latin typeface="Times New Roman"/>
                <a:ea typeface="Times New Roman"/>
              </a:rPr>
              <a:t>2)</a:t>
            </a:r>
            <a:r>
              <a:rPr lang="ru-RU" sz="4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ru-RU" sz="5400" dirty="0" smtClean="0">
                <a:latin typeface="Times New Roman"/>
                <a:ea typeface="Times New Roman"/>
              </a:rPr>
              <a:t>рад</a:t>
            </a:r>
            <a:endParaRPr lang="ru-RU" sz="5400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000364" y="5072074"/>
            <a:ext cx="1785950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eaLnBrk="0" hangingPunct="0"/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f</a:t>
            </a:r>
            <a:r>
              <a:rPr lang="ru-RU" sz="40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нач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endParaRPr lang="ru-RU" sz="5400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429124" y="4901902"/>
            <a:ext cx="2428892" cy="11079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eaLnBrk="0" hangingPunct="0"/>
            <a:r>
              <a:rPr lang="el-GR" sz="66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π</a:t>
            </a:r>
            <a:r>
              <a:rPr lang="ru-RU" sz="48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/</a:t>
            </a:r>
            <a:r>
              <a:rPr lang="ru-RU" sz="4800" b="1" dirty="0" smtClean="0">
                <a:latin typeface="Times New Roman"/>
                <a:ea typeface="Times New Roman"/>
              </a:rPr>
              <a:t>2</a:t>
            </a:r>
            <a:r>
              <a:rPr lang="ru-RU" sz="4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ru-RU" sz="5400" dirty="0" smtClean="0">
                <a:latin typeface="Times New Roman"/>
                <a:ea typeface="Times New Roman"/>
              </a:rPr>
              <a:t>рад</a:t>
            </a:r>
            <a:endParaRPr lang="ru-RU" sz="5400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6357950" y="6286496"/>
            <a:ext cx="2786082" cy="571504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20-1  </a:t>
            </a:r>
            <a:r>
              <a:rPr kumimoji="0" lang="ru-RU" sz="36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сир.38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  <p:bldP spid="4" grpId="0" animBg="1"/>
      <p:bldP spid="5" grpId="0" animBg="1"/>
      <p:bldP spid="7" grpId="0" animBg="1"/>
      <p:bldP spid="8" grpId="0" animBg="1"/>
      <p:bldP spid="10" grpId="0" animBg="1"/>
      <p:bldP spid="11" grpId="0" animBg="1"/>
      <p:bldP spid="13" grpId="0" animBg="1"/>
      <p:bldP spid="14" grpId="0" animBg="1"/>
      <p:bldP spid="9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17463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3.  </a:t>
            </a:r>
            <a:r>
              <a:rPr kumimoji="0" lang="ru-R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Период колебаний математического маятника равен</a:t>
            </a:r>
            <a:r>
              <a:rPr kumimoji="0" lang="ru-RU" sz="32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 0,5 с.   </a:t>
            </a:r>
            <a:r>
              <a:rPr kumimoji="0" lang="ru-RU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Чему   равна циклическая частота колебаний маятника?     </a:t>
            </a:r>
            <a:r>
              <a:rPr kumimoji="0" lang="ru-RU" sz="3200" b="1" i="0" u="none" strike="noStrike" cap="none" normalizeH="0" baseline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 введите в рад/с   с точностью до десятых.</a:t>
            </a:r>
            <a:endParaRPr kumimoji="0" lang="ru-RU" sz="32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42910" y="2500306"/>
            <a:ext cx="198002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 0,5с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3286124"/>
            <a:ext cx="19288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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2Гц</a:t>
            </a:r>
            <a:endParaRPr lang="ru-RU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3929066"/>
            <a:ext cx="22145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4000" b="1" cap="all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cap="all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</a:t>
            </a:r>
            <a:endParaRPr lang="ru-RU" sz="40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4714884"/>
            <a:ext cx="32861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12,6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рад/с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6"/>
          <p:cNvGrpSpPr/>
          <p:nvPr/>
        </p:nvGrpSpPr>
        <p:grpSpPr>
          <a:xfrm>
            <a:off x="0" y="24"/>
            <a:ext cx="9144000" cy="6858000"/>
            <a:chOff x="0" y="24"/>
            <a:chExt cx="9144000" cy="6858000"/>
          </a:xfrm>
        </p:grpSpPr>
        <p:grpSp>
          <p:nvGrpSpPr>
            <p:cNvPr id="7" name="Группа 10"/>
            <p:cNvGrpSpPr/>
            <p:nvPr/>
          </p:nvGrpSpPr>
          <p:grpSpPr>
            <a:xfrm>
              <a:off x="0" y="24"/>
              <a:ext cx="9144000" cy="6858000"/>
              <a:chOff x="4214810" y="0"/>
              <a:chExt cx="9144000" cy="6858000"/>
            </a:xfrm>
          </p:grpSpPr>
          <p:grpSp>
            <p:nvGrpSpPr>
              <p:cNvPr id="8" name="Группа 13"/>
              <p:cNvGrpSpPr/>
              <p:nvPr/>
            </p:nvGrpSpPr>
            <p:grpSpPr>
              <a:xfrm>
                <a:off x="4214810" y="0"/>
                <a:ext cx="9144000" cy="6858000"/>
                <a:chOff x="0" y="-3429000"/>
                <a:chExt cx="9144000" cy="6858000"/>
              </a:xfrm>
            </p:grpSpPr>
            <p:sp>
              <p:nvSpPr>
                <p:cNvPr id="12" name="Прямоугольник 11"/>
                <p:cNvSpPr/>
                <p:nvPr/>
              </p:nvSpPr>
              <p:spPr>
                <a:xfrm>
                  <a:off x="0" y="-3429000"/>
                  <a:ext cx="9144000" cy="6858000"/>
                </a:xfrm>
                <a:prstGeom prst="rect">
                  <a:avLst/>
                </a:prstGeom>
                <a:solidFill>
                  <a:schemeClr val="bg1">
                    <a:lumMod val="65000"/>
                    <a:alpha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10" name="Group 52"/>
                <p:cNvGrpSpPr>
                  <a:grpSpLocks/>
                </p:cNvGrpSpPr>
                <p:nvPr/>
              </p:nvGrpSpPr>
              <p:grpSpPr bwMode="auto">
                <a:xfrm>
                  <a:off x="5929286" y="1571618"/>
                  <a:ext cx="3214709" cy="1128718"/>
                  <a:chOff x="6247" y="4708"/>
                  <a:chExt cx="1691" cy="766"/>
                </a:xfrm>
              </p:grpSpPr>
              <p:sp>
                <p:nvSpPr>
                  <p:cNvPr id="17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47" y="4857"/>
                    <a:ext cx="760" cy="4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4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T</a:t>
                    </a:r>
                    <a:r>
                      <a: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=</a:t>
                    </a:r>
                    <a:endParaRPr kumimoji="0" lang="ru-RU" sz="5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13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247" y="4708"/>
                    <a:ext cx="1691" cy="766"/>
                    <a:chOff x="6247" y="4708"/>
                    <a:chExt cx="1691" cy="766"/>
                  </a:xfrm>
                </p:grpSpPr>
                <p:grpSp>
                  <p:nvGrpSpPr>
                    <p:cNvPr id="14" name="Group 5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133" y="4816"/>
                      <a:ext cx="726" cy="530"/>
                      <a:chOff x="7269" y="3433"/>
                      <a:chExt cx="726" cy="530"/>
                    </a:xfrm>
                  </p:grpSpPr>
                  <p:sp>
                    <p:nvSpPr>
                      <p:cNvPr id="27" name="Line 5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269" y="3675"/>
                        <a:ext cx="35" cy="276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54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28" name="Line 57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7304" y="3444"/>
                        <a:ext cx="80" cy="519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54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29" name="Line 5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384" y="3433"/>
                        <a:ext cx="611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54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  <p:grpSp>
                  <p:nvGrpSpPr>
                    <p:cNvPr id="18" name="Group 5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247" y="4708"/>
                      <a:ext cx="1691" cy="766"/>
                      <a:chOff x="6235" y="4708"/>
                      <a:chExt cx="1691" cy="766"/>
                    </a:xfrm>
                  </p:grpSpPr>
                  <p:sp>
                    <p:nvSpPr>
                      <p:cNvPr id="21" name="Text Box 6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6586" y="4813"/>
                        <a:ext cx="657" cy="46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ru-RU" sz="4000" b="1" i="0" u="none" strike="noStrike" cap="none" normalizeH="0" baseline="-25000" dirty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rPr>
                          <a:t> </a:t>
                        </a:r>
                        <a:r>
                          <a:rPr kumimoji="0" lang="ru-RU" sz="4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rPr>
                          <a:t> </a:t>
                        </a:r>
                        <a:r>
                          <a:rPr kumimoji="0" lang="en-US" sz="36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rPr>
                          <a:t>2</a:t>
                        </a:r>
                        <a:r>
                          <a:rPr kumimoji="0" lang="en-US" sz="40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  <a:sym typeface="Symbol" pitchFamily="18" charset="2"/>
                          </a:rPr>
                          <a:t></a:t>
                        </a:r>
                        <a:endParaRPr kumimoji="0" lang="ru-RU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grpSp>
                    <p:nvGrpSpPr>
                      <p:cNvPr id="19" name="Group 6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229" y="4708"/>
                        <a:ext cx="672" cy="766"/>
                        <a:chOff x="9757" y="3167"/>
                        <a:chExt cx="681" cy="662"/>
                      </a:xfrm>
                    </p:grpSpPr>
                    <p:sp>
                      <p:nvSpPr>
                        <p:cNvPr id="24" name="Text Box 62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757" y="3461"/>
                          <a:ext cx="680" cy="368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4000" b="1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k </a:t>
                          </a:r>
                          <a:endParaRPr kumimoji="0" lang="ru-RU" sz="54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25" name="Text Box 63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758" y="3167"/>
                          <a:ext cx="680" cy="42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40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m</a:t>
                          </a:r>
                          <a:endParaRPr kumimoji="0" lang="ru-RU" sz="5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26" name="Line 6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9757" y="3537"/>
                          <a:ext cx="530" cy="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sz="54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</p:grpSp>
                  <p:sp>
                    <p:nvSpPr>
                      <p:cNvPr id="23" name="AutoShape 6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235" y="4771"/>
                        <a:ext cx="1691" cy="691"/>
                      </a:xfrm>
                      <a:prstGeom prst="foldedCorner">
                        <a:avLst>
                          <a:gd name="adj" fmla="val 12500"/>
                        </a:avLst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54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20" name="Группа 131"/>
                <p:cNvGrpSpPr/>
                <p:nvPr/>
              </p:nvGrpSpPr>
              <p:grpSpPr>
                <a:xfrm>
                  <a:off x="2357422" y="1857364"/>
                  <a:ext cx="2882520" cy="769441"/>
                  <a:chOff x="5572132" y="1071546"/>
                  <a:chExt cx="2882520" cy="769441"/>
                </a:xfrm>
                <a:solidFill>
                  <a:schemeClr val="bg1">
                    <a:lumMod val="75000"/>
                  </a:schemeClr>
                </a:solidFill>
              </p:grpSpPr>
              <p:sp>
                <p:nvSpPr>
                  <p:cNvPr id="15" name="Rectangle 1"/>
                  <p:cNvSpPr>
                    <a:spLocks noChangeArrowheads="1"/>
                  </p:cNvSpPr>
                  <p:nvPr/>
                </p:nvSpPr>
                <p:spPr bwMode="auto">
                  <a:xfrm>
                    <a:off x="5572132" y="1071546"/>
                    <a:ext cx="2882520" cy="769441"/>
                  </a:xfrm>
                  <a:prstGeom prst="rect">
                    <a:avLst/>
                  </a:prstGeom>
                  <a:grpFill/>
                  <a:ln w="38100">
                    <a:solidFill>
                      <a:srgbClr val="0033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lvl="0" eaLnBrk="0" hangingPunct="0"/>
                    <a:r>
                      <a:rPr kumimoji="0" lang="en-US" sz="44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  <a:sym typeface="Symbol" pitchFamily="18" charset="2"/>
                      </a:rPr>
                      <a:t>T</a:t>
                    </a:r>
                    <a:r>
                      <a: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  <a:sym typeface="Symbol" pitchFamily="18" charset="2"/>
                      </a:rPr>
                      <a:t>= </a:t>
                    </a:r>
                    <a:r>
                      <a: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4AC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  <a:sym typeface="Symbol" pitchFamily="18" charset="2"/>
                      </a:rPr>
                      <a:t>2</a:t>
                    </a:r>
                    <a:r>
                      <a: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  <a:sym typeface="Symbol" pitchFamily="18" charset="2"/>
                      </a:rPr>
                      <a:t></a:t>
                    </a:r>
                    <a:r>
                      <a:rPr lang="en-US" sz="44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4400" b="1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L</a:t>
                    </a:r>
                    <a:r>
                      <a:rPr lang="en-US" sz="4400" b="1" dirty="0" smtClean="0">
                        <a:latin typeface="Times New Roman" pitchFamily="18" charset="0"/>
                        <a:cs typeface="Times New Roman" pitchFamily="18" charset="0"/>
                      </a:rPr>
                      <a:t>/</a:t>
                    </a:r>
                    <a:r>
                      <a:rPr lang="en-US" sz="44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g</a:t>
                    </a:r>
                    <a:endParaRPr kumimoji="0" lang="ru-RU" sz="4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3300"/>
                      </a:solidFill>
                      <a:effectLst/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  <a:sym typeface="Symbol" pitchFamily="18" charset="2"/>
                    </a:endParaRPr>
                  </a:p>
                </p:txBody>
              </p:sp>
              <p:cxnSp>
                <p:nvCxnSpPr>
                  <p:cNvPr id="16" name="Прямая соединительная линия 15"/>
                  <p:cNvCxnSpPr/>
                  <p:nvPr/>
                </p:nvCxnSpPr>
                <p:spPr>
                  <a:xfrm>
                    <a:off x="7415232" y="1124306"/>
                    <a:ext cx="707035" cy="2325"/>
                  </a:xfrm>
                  <a:prstGeom prst="line">
                    <a:avLst/>
                  </a:prstGeom>
                  <a:grpFill/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1" name="Прямоугольник 10"/>
              <p:cNvSpPr/>
              <p:nvPr/>
            </p:nvSpPr>
            <p:spPr>
              <a:xfrm>
                <a:off x="9858380" y="2000216"/>
                <a:ext cx="1785950" cy="707886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</a:t>
                </a:r>
                <a:r>
                  <a:rPr lang="en-US" sz="40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=</a:t>
                </a:r>
                <a:r>
                  <a:rPr lang="en-US" sz="4000" b="1" cap="all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4000" b="1" cap="all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</a:t>
                </a:r>
                <a:r>
                  <a:rPr lang="en-US" sz="4000" b="1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</a:t>
                </a:r>
                <a:endParaRPr lang="ru-RU" sz="4000" b="1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5500694" y="2854107"/>
              <a:ext cx="2714644" cy="646331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ru-RU" sz="36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sz="3600" b="1" dirty="0" err="1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3600" b="1" baseline="-25000" dirty="0" err="1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36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cos</a:t>
              </a:r>
              <a:r>
                <a:rPr lang="en-US" sz="36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</a:t>
              </a:r>
              <a:r>
                <a:rPr lang="en-US" sz="36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endParaRPr lang="ru-RU" sz="36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5929321" y="6858000"/>
            <a:ext cx="3214679" cy="571504"/>
          </a:xfrm>
          <a:prstGeom prst="rect">
            <a:avLst/>
          </a:prstGeom>
          <a:solidFill>
            <a:srgbClr val="FFFF00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20-1  </a:t>
            </a:r>
            <a:r>
              <a:rPr kumimoji="0" lang="ru-RU" sz="36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сир.38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48239"/>
            <a:ext cx="9144000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4000" b="1" dirty="0" smtClean="0">
                <a:latin typeface="Times New Roman"/>
                <a:ea typeface="Times New Roman"/>
              </a:rPr>
              <a:t>x</a:t>
            </a:r>
            <a:r>
              <a:rPr lang="ru-RU" sz="4000" b="1" dirty="0" smtClean="0">
                <a:latin typeface="Times New Roman"/>
                <a:ea typeface="Times New Roman"/>
              </a:rPr>
              <a:t> = </a:t>
            </a:r>
            <a:r>
              <a:rPr lang="ru-RU" sz="4000" b="1" dirty="0" smtClean="0">
                <a:solidFill>
                  <a:srgbClr val="0014AC"/>
                </a:solidFill>
                <a:latin typeface="Times New Roman"/>
                <a:ea typeface="Times New Roman"/>
              </a:rPr>
              <a:t>8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/>
                <a:ea typeface="Times New Roman"/>
              </a:rPr>
              <a:t>cos</a:t>
            </a:r>
            <a:r>
              <a:rPr lang="ru-RU" sz="4000" b="1" dirty="0" smtClean="0">
                <a:latin typeface="Times New Roman"/>
                <a:ea typeface="Times New Roman"/>
              </a:rPr>
              <a:t> (</a:t>
            </a:r>
            <a:r>
              <a:rPr lang="ru-RU" sz="4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3</a:t>
            </a:r>
            <a:r>
              <a:rPr lang="el-GR" sz="4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π</a:t>
            </a:r>
            <a:r>
              <a:rPr lang="en-US" sz="4000" b="1" dirty="0" smtClean="0">
                <a:latin typeface="Times New Roman"/>
                <a:ea typeface="Times New Roman"/>
              </a:rPr>
              <a:t>t</a:t>
            </a:r>
            <a:r>
              <a:rPr lang="ru-RU" sz="4000" b="1" dirty="0" smtClean="0">
                <a:latin typeface="Times New Roman"/>
                <a:ea typeface="Times New Roman"/>
              </a:rPr>
              <a:t> +</a:t>
            </a:r>
            <a:r>
              <a:rPr lang="el-GR" sz="4000" b="1" dirty="0" smtClean="0">
                <a:latin typeface="Times New Roman"/>
                <a:ea typeface="Times New Roman"/>
              </a:rPr>
              <a:t> </a:t>
            </a:r>
            <a:r>
              <a:rPr lang="el-GR" sz="40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π</a:t>
            </a:r>
            <a:r>
              <a:rPr lang="ru-RU" sz="40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/2</a:t>
            </a:r>
            <a:r>
              <a:rPr lang="ru-RU" sz="4000" b="1" dirty="0" smtClean="0">
                <a:latin typeface="Times New Roman"/>
                <a:ea typeface="Times New Roman"/>
              </a:rPr>
              <a:t>)м, </a:t>
            </a:r>
          </a:p>
          <a:p>
            <a:pPr algn="ctr"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Times New Roman"/>
              </a:rPr>
              <a:t>Что Вы можете сказать о </a:t>
            </a:r>
            <a:r>
              <a:rPr lang="ru-RU" sz="3200" dirty="0" smtClean="0">
                <a:latin typeface="Times New Roman"/>
                <a:ea typeface="Times New Roman"/>
              </a:rPr>
              <a:t>этом</a:t>
            </a:r>
            <a:r>
              <a:rPr lang="ru-RU" sz="2800" dirty="0" smtClean="0">
                <a:latin typeface="Times New Roman"/>
                <a:ea typeface="Times New Roman"/>
              </a:rPr>
              <a:t> процессе? </a:t>
            </a:r>
            <a:endParaRPr lang="ru-RU" sz="2800" dirty="0">
              <a:latin typeface="Times New Roman"/>
              <a:ea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28794" y="2796786"/>
            <a:ext cx="142876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eaLnBrk="0" hangingPunct="0"/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=</a:t>
            </a:r>
            <a:endParaRPr lang="ru-RU" sz="5400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57554" y="4501890"/>
            <a:ext cx="1143008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eaLnBrk="0" hangingPunct="0"/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f=</a:t>
            </a:r>
            <a:endParaRPr lang="ru-RU" sz="5400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2244" y="4166441"/>
            <a:ext cx="2571768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eaLnBrk="0" hangingPunct="0">
              <a:buFont typeface="Symbol"/>
              <a:buChar char="n"/>
            </a:pPr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ru-RU" sz="5400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5929322" y="6286496"/>
            <a:ext cx="3214679" cy="571504"/>
          </a:xfrm>
          <a:prstGeom prst="rect">
            <a:avLst/>
          </a:prstGeom>
          <a:solidFill>
            <a:srgbClr val="0014AC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57488" y="2627651"/>
            <a:ext cx="3071834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eaLnBrk="0" hangingPunct="0"/>
            <a:r>
              <a:rPr lang="ru-RU" sz="4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3</a:t>
            </a:r>
            <a:r>
              <a:rPr lang="el-GR" sz="6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π</a:t>
            </a:r>
            <a:r>
              <a:rPr lang="ru-RU" sz="6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ru-RU" sz="4800" dirty="0" smtClean="0">
                <a:latin typeface="Times New Roman"/>
                <a:ea typeface="Times New Roman"/>
              </a:rPr>
              <a:t>рад/с =</a:t>
            </a:r>
            <a:endParaRPr lang="ru-RU" sz="4800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01360" y="2750483"/>
            <a:ext cx="3071834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eaLnBrk="0" hangingPunct="0"/>
            <a:r>
              <a:rPr lang="ru-RU" sz="4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9,42</a:t>
            </a:r>
            <a:r>
              <a:rPr lang="ru-RU" sz="4800" dirty="0" smtClean="0">
                <a:latin typeface="Times New Roman"/>
                <a:ea typeface="Times New Roman"/>
              </a:rPr>
              <a:t>рад/с </a:t>
            </a:r>
            <a:endParaRPr lang="ru-RU" sz="4800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714612" y="3581289"/>
            <a:ext cx="107157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eaLnBrk="0" hangingPunct="0"/>
            <a:r>
              <a:rPr lang="ru-RU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14744" y="3598135"/>
            <a:ext cx="1643074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0,67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5400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285852" y="4241077"/>
            <a:ext cx="2000264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eaLnBrk="0" hangingPunct="0"/>
            <a:r>
              <a:rPr lang="ru-RU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1,5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Гц</a:t>
            </a:r>
            <a:endParaRPr lang="ru-RU" sz="5400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143372" y="4403156"/>
            <a:ext cx="3929122" cy="11079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eaLnBrk="0" hangingPunct="0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ru-RU" sz="4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3</a:t>
            </a:r>
            <a:r>
              <a:rPr lang="el-GR" sz="4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π</a:t>
            </a:r>
            <a:r>
              <a:rPr lang="en-US" sz="4800" b="1" dirty="0" smtClean="0">
                <a:latin typeface="Times New Roman"/>
                <a:ea typeface="Times New Roman"/>
              </a:rPr>
              <a:t>t</a:t>
            </a:r>
            <a:r>
              <a:rPr lang="ru-RU" sz="4800" b="1" dirty="0" smtClean="0">
                <a:latin typeface="Times New Roman"/>
                <a:ea typeface="Times New Roman"/>
              </a:rPr>
              <a:t>+</a:t>
            </a:r>
            <a:r>
              <a:rPr lang="el-GR" sz="66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π</a:t>
            </a:r>
            <a:r>
              <a:rPr lang="ru-RU" sz="48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/</a:t>
            </a:r>
            <a:r>
              <a:rPr lang="ru-RU" sz="4800" b="1" dirty="0" smtClean="0">
                <a:latin typeface="Times New Roman"/>
                <a:ea typeface="Times New Roman"/>
              </a:rPr>
              <a:t>2)</a:t>
            </a:r>
            <a:r>
              <a:rPr lang="ru-RU" sz="4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ru-RU" sz="5400" dirty="0" smtClean="0">
                <a:latin typeface="Times New Roman"/>
                <a:ea typeface="Times New Roman"/>
              </a:rPr>
              <a:t>рад</a:t>
            </a:r>
            <a:endParaRPr lang="ru-RU" sz="5400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571736" y="5563010"/>
            <a:ext cx="1785950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eaLnBrk="0" hangingPunct="0"/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f</a:t>
            </a:r>
            <a:r>
              <a:rPr lang="ru-RU" sz="40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нач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endParaRPr lang="ru-RU" sz="5400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000496" y="5392838"/>
            <a:ext cx="2428892" cy="11079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eaLnBrk="0" hangingPunct="0"/>
            <a:r>
              <a:rPr lang="el-GR" sz="66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π</a:t>
            </a:r>
            <a:r>
              <a:rPr lang="ru-RU" sz="48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/</a:t>
            </a:r>
            <a:r>
              <a:rPr lang="ru-RU" sz="4800" b="1" dirty="0" smtClean="0">
                <a:latin typeface="Times New Roman"/>
                <a:ea typeface="Times New Roman"/>
              </a:rPr>
              <a:t>2</a:t>
            </a:r>
            <a:r>
              <a:rPr lang="ru-RU" sz="48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ru-RU" sz="5400" dirty="0" smtClean="0">
                <a:latin typeface="Times New Roman"/>
                <a:ea typeface="Times New Roman"/>
              </a:rPr>
              <a:t>рад</a:t>
            </a:r>
            <a:endParaRPr lang="ru-RU" sz="5400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0"/>
            <a:ext cx="864069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Уравнение гармонических колебаний    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en-US" sz="4400" b="1" i="0" u="none" strike="noStrike" cap="none" normalizeH="0" baseline="-3000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sin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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,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928802"/>
            <a:ext cx="3401893" cy="830997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lvl="0" eaLnBrk="0" hangingPunct="0"/>
            <a:r>
              <a:rPr lang="en-US" sz="4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sz="4800" b="1" dirty="0" err="1" smtClean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4800" b="1" baseline="-30000" dirty="0" err="1" smtClean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m</a:t>
            </a:r>
            <a:r>
              <a:rPr lang="en-US" sz="4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cos</a:t>
            </a:r>
            <a:r>
              <a:rPr lang="en-US" sz="4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4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endParaRPr lang="ru-RU" sz="5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07272" y="1928802"/>
            <a:ext cx="1428760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eaLnBrk="0" hangingPunct="0"/>
            <a:r>
              <a:rPr lang="en-US" sz="4800" b="1" dirty="0" err="1" smtClean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4800" b="1" baseline="-30000" dirty="0" err="1" smtClean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m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ru-RU" sz="5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86314" y="1928802"/>
            <a:ext cx="1285884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eaLnBrk="0" hangingPunct="0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8</a:t>
            </a:r>
            <a:r>
              <a:rPr lang="ru-RU" sz="4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м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ru-RU" sz="5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5" grpId="0" animBg="1"/>
      <p:bldP spid="7" grpId="0" animBg="1"/>
      <p:bldP spid="8" grpId="0" animBg="1"/>
      <p:bldP spid="11" grpId="0" animBg="1"/>
      <p:bldP spid="13" grpId="0" animBg="1"/>
      <p:bldP spid="14" grpId="0" animBg="1"/>
      <p:bldP spid="9" grpId="0" animBg="1"/>
      <p:bldP spid="15" grpId="0" animBg="1"/>
      <p:bldP spid="16" grpId="0" animBg="1"/>
      <p:bldP spid="17" grpId="0" animBg="1"/>
      <p:bldP spid="18" grpId="0" animBg="1"/>
      <p:bldP spid="3" grpId="0" animBg="1"/>
      <p:bldP spid="4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1. На рисунке1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представлен график зависимости от времени координаты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х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тела, совершающего гармонические колебания вдоль оси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Ох.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Чему равен период колебаний тела?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 введите в секундах.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24971" y="1142984"/>
            <a:ext cx="4719029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32" y="1714488"/>
            <a:ext cx="155683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 4с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0" y="2428868"/>
            <a:ext cx="307180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-25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0,25Гц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3071810"/>
            <a:ext cx="22145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4000" b="1" cap="all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cap="all" dirty="0" smtClean="0"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</a:t>
            </a:r>
            <a:endParaRPr lang="ru-RU" sz="40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32" y="4221312"/>
            <a:ext cx="51435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6,28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0,25=1,6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рад/с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4834606"/>
            <a:ext cx="6643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АМПЛИТУДА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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max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величины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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910" y="5214950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=20см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6572264" y="1357298"/>
            <a:ext cx="285752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5961474"/>
            <a:ext cx="44614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х=0,2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соs</a:t>
            </a:r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1,6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(м).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910045" y="5385410"/>
            <a:ext cx="41264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х=х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соs</a:t>
            </a:r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 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(м).</a:t>
            </a:r>
            <a:endParaRPr lang="ru-RU" sz="4000" dirty="0"/>
          </a:p>
        </p:txBody>
      </p:sp>
      <p:grpSp>
        <p:nvGrpSpPr>
          <p:cNvPr id="2" name="Группа 33"/>
          <p:cNvGrpSpPr/>
          <p:nvPr/>
        </p:nvGrpSpPr>
        <p:grpSpPr>
          <a:xfrm>
            <a:off x="0" y="0"/>
            <a:ext cx="9144000" cy="6858000"/>
            <a:chOff x="4214810" y="0"/>
            <a:chExt cx="9144000" cy="6858000"/>
          </a:xfrm>
        </p:grpSpPr>
        <p:grpSp>
          <p:nvGrpSpPr>
            <p:cNvPr id="3" name="Группа 13"/>
            <p:cNvGrpSpPr/>
            <p:nvPr/>
          </p:nvGrpSpPr>
          <p:grpSpPr>
            <a:xfrm>
              <a:off x="4214810" y="0"/>
              <a:ext cx="9144000" cy="6858000"/>
              <a:chOff x="0" y="-3429000"/>
              <a:chExt cx="9144000" cy="6858000"/>
            </a:xfrm>
          </p:grpSpPr>
          <p:sp>
            <p:nvSpPr>
              <p:cNvPr id="15" name="Прямоугольник 14"/>
              <p:cNvSpPr/>
              <p:nvPr/>
            </p:nvSpPr>
            <p:spPr>
              <a:xfrm>
                <a:off x="0" y="-3429000"/>
                <a:ext cx="9144000" cy="6858000"/>
              </a:xfrm>
              <a:prstGeom prst="rect">
                <a:avLst/>
              </a:prstGeom>
              <a:solidFill>
                <a:schemeClr val="bg1">
                  <a:lumMod val="65000"/>
                  <a:alpha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6" name="Group 52"/>
              <p:cNvGrpSpPr>
                <a:grpSpLocks/>
              </p:cNvGrpSpPr>
              <p:nvPr/>
            </p:nvGrpSpPr>
            <p:grpSpPr bwMode="auto">
              <a:xfrm>
                <a:off x="5929286" y="1571618"/>
                <a:ext cx="3214709" cy="1128718"/>
                <a:chOff x="6247" y="4708"/>
                <a:chExt cx="1691" cy="766"/>
              </a:xfrm>
            </p:grpSpPr>
            <p:sp>
              <p:nvSpPr>
                <p:cNvPr id="20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6247" y="4857"/>
                  <a:ext cx="760" cy="4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4000" b="1" i="0" u="none" strike="noStrike" cap="none" normalizeH="0" baseline="-25000" dirty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4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T</a:t>
                  </a:r>
                  <a:r>
                    <a:rPr kumimoji="0" lang="ru-RU" sz="4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40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=</a:t>
                  </a:r>
                  <a:endParaRPr kumimoji="0" lang="ru-RU" sz="5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14" name="Group 54"/>
                <p:cNvGrpSpPr>
                  <a:grpSpLocks/>
                </p:cNvGrpSpPr>
                <p:nvPr/>
              </p:nvGrpSpPr>
              <p:grpSpPr bwMode="auto">
                <a:xfrm>
                  <a:off x="6247" y="4708"/>
                  <a:ext cx="1691" cy="766"/>
                  <a:chOff x="6247" y="4708"/>
                  <a:chExt cx="1691" cy="766"/>
                </a:xfrm>
              </p:grpSpPr>
              <p:grpSp>
                <p:nvGrpSpPr>
                  <p:cNvPr id="16" name="Group 55"/>
                  <p:cNvGrpSpPr>
                    <a:grpSpLocks/>
                  </p:cNvGrpSpPr>
                  <p:nvPr/>
                </p:nvGrpSpPr>
                <p:grpSpPr bwMode="auto">
                  <a:xfrm>
                    <a:off x="7133" y="4816"/>
                    <a:ext cx="726" cy="530"/>
                    <a:chOff x="7269" y="3433"/>
                    <a:chExt cx="726" cy="530"/>
                  </a:xfrm>
                </p:grpSpPr>
                <p:sp>
                  <p:nvSpPr>
                    <p:cNvPr id="30" name="Line 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269" y="3675"/>
                      <a:ext cx="35" cy="27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1" name="Line 5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7304" y="3444"/>
                      <a:ext cx="80" cy="519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2" name="Line 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84" y="3433"/>
                      <a:ext cx="611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17" name="Group 59"/>
                  <p:cNvGrpSpPr>
                    <a:grpSpLocks/>
                  </p:cNvGrpSpPr>
                  <p:nvPr/>
                </p:nvGrpSpPr>
                <p:grpSpPr bwMode="auto">
                  <a:xfrm>
                    <a:off x="6247" y="4708"/>
                    <a:ext cx="1691" cy="766"/>
                    <a:chOff x="6235" y="4708"/>
                    <a:chExt cx="1691" cy="766"/>
                  </a:xfrm>
                </p:grpSpPr>
                <p:sp>
                  <p:nvSpPr>
                    <p:cNvPr id="24" name="Text Box 6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586" y="4813"/>
                      <a:ext cx="657" cy="46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</a:t>
                      </a:r>
                      <a:endParaRPr kumimoji="0" lang="ru-RU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grpSp>
                  <p:nvGrpSpPr>
                    <p:cNvPr id="21" name="Group 6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229" y="4708"/>
                      <a:ext cx="672" cy="766"/>
                      <a:chOff x="9757" y="3167"/>
                      <a:chExt cx="681" cy="662"/>
                    </a:xfrm>
                  </p:grpSpPr>
                  <p:sp>
                    <p:nvSpPr>
                      <p:cNvPr id="27" name="Text Box 6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757" y="3461"/>
                        <a:ext cx="680" cy="36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40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rPr>
                          <a:t> k </a:t>
                        </a:r>
                        <a:endParaRPr kumimoji="0" lang="ru-RU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28" name="Text Box 6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758" y="3167"/>
                        <a:ext cx="680" cy="4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40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rPr>
                          <a:t>m</a:t>
                        </a:r>
                        <a:endParaRPr kumimoji="0" lang="ru-RU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29" name="Line 6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757" y="3537"/>
                        <a:ext cx="530" cy="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54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  <p:sp>
                  <p:nvSpPr>
                    <p:cNvPr id="26" name="AutoShap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35" y="4771"/>
                      <a:ext cx="1691" cy="691"/>
                    </a:xfrm>
                    <a:prstGeom prst="foldedCorner">
                      <a:avLst>
                        <a:gd name="adj" fmla="val 12500"/>
                      </a:avLst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</p:grpSp>
          </p:grpSp>
          <p:grpSp>
            <p:nvGrpSpPr>
              <p:cNvPr id="22" name="Группа 131"/>
              <p:cNvGrpSpPr/>
              <p:nvPr/>
            </p:nvGrpSpPr>
            <p:grpSpPr>
              <a:xfrm>
                <a:off x="2357422" y="1857364"/>
                <a:ext cx="2882520" cy="769441"/>
                <a:chOff x="5572132" y="1071546"/>
                <a:chExt cx="2882520" cy="769441"/>
              </a:xfrm>
              <a:solidFill>
                <a:schemeClr val="bg1">
                  <a:lumMod val="75000"/>
                </a:schemeClr>
              </a:solidFill>
            </p:grpSpPr>
            <p:sp>
              <p:nvSpPr>
                <p:cNvPr id="18" name="Rectangle 1"/>
                <p:cNvSpPr>
                  <a:spLocks noChangeArrowheads="1"/>
                </p:cNvSpPr>
                <p:nvPr/>
              </p:nvSpPr>
              <p:spPr bwMode="auto">
                <a:xfrm>
                  <a:off x="5572132" y="1071546"/>
                  <a:ext cx="2882520" cy="769441"/>
                </a:xfrm>
                <a:prstGeom prst="rect">
                  <a:avLst/>
                </a:prstGeom>
                <a:grpFill/>
                <a:ln w="38100">
                  <a:solidFill>
                    <a:srgbClr val="003300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lvl="0" eaLnBrk="0" hangingPunct="0"/>
                  <a:r>
                    <a:rPr kumimoji="0" lang="en-US" sz="4400" b="1" i="0" u="none" strike="noStrike" cap="none" normalizeH="0" baseline="0" dirty="0" smtClean="0">
                      <a:ln>
                        <a:noFill/>
                      </a:ln>
                      <a:effectLst/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  <a:sym typeface="Symbol" pitchFamily="18" charset="2"/>
                    </a:rPr>
                    <a:t>T</a:t>
                  </a:r>
                  <a:r>
                    <a:rPr kumimoji="0" lang="ru-RU" sz="44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  <a:sym typeface="Symbol" pitchFamily="18" charset="2"/>
                    </a:rPr>
                    <a:t>= </a:t>
                  </a:r>
                  <a:r>
                    <a:rPr kumimoji="0" lang="ru-RU" sz="4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14AC"/>
                      </a:solidFill>
                      <a:effectLst/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  <a:sym typeface="Symbol" pitchFamily="18" charset="2"/>
                    </a:rPr>
                    <a:t>2</a:t>
                  </a:r>
                  <a:r>
                    <a:rPr kumimoji="0" lang="en-US" sz="4400" b="1" i="0" u="none" strike="noStrike" cap="none" normalizeH="0" baseline="0" dirty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  <a:sym typeface="Symbol" pitchFamily="18" charset="2"/>
                    </a:rPr>
                    <a:t></a:t>
                  </a:r>
                  <a:r>
                    <a:rPr lang="en-US" sz="4400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4400" b="1" dirty="0" smtClean="0">
                      <a:solidFill>
                        <a:srgbClr val="003300"/>
                      </a:solidFill>
                      <a:latin typeface="Times New Roman" pitchFamily="18" charset="0"/>
                      <a:cs typeface="Times New Roman" pitchFamily="18" charset="0"/>
                    </a:rPr>
                    <a:t>L</a:t>
                  </a:r>
                  <a:r>
                    <a:rPr lang="en-US" sz="4400" b="1" dirty="0" smtClean="0">
                      <a:latin typeface="Times New Roman" pitchFamily="18" charset="0"/>
                      <a:cs typeface="Times New Roman" pitchFamily="18" charset="0"/>
                    </a:rPr>
                    <a:t>/</a:t>
                  </a:r>
                  <a:r>
                    <a:rPr lang="en-US" sz="4400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g</a:t>
                  </a:r>
                  <a:endParaRPr kumimoji="0" lang="ru-RU" sz="4400" b="1" i="0" u="none" strike="noStrike" cap="none" normalizeH="0" baseline="0" dirty="0" smtClean="0">
                    <a:ln>
                      <a:noFill/>
                    </a:ln>
                    <a:solidFill>
                      <a:srgbClr val="0033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endParaRPr>
                </a:p>
              </p:txBody>
            </p:sp>
            <p:cxnSp>
              <p:nvCxnSpPr>
                <p:cNvPr id="19" name="Прямая соединительная линия 18"/>
                <p:cNvCxnSpPr/>
                <p:nvPr/>
              </p:nvCxnSpPr>
              <p:spPr>
                <a:xfrm>
                  <a:off x="7415232" y="1124306"/>
                  <a:ext cx="707035" cy="2325"/>
                </a:xfrm>
                <a:prstGeom prst="line">
                  <a:avLst/>
                </a:prstGeom>
                <a:grpFill/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3" name="Прямоугольник 32"/>
            <p:cNvSpPr/>
            <p:nvPr/>
          </p:nvSpPr>
          <p:spPr>
            <a:xfrm>
              <a:off x="4547828" y="3066406"/>
              <a:ext cx="2214578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</a:t>
              </a:r>
              <a:r>
                <a:rPr lang="en-US" sz="40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=</a:t>
              </a:r>
              <a:r>
                <a:rPr lang="en-US" sz="4000" b="1" cap="all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4000" b="1" cap="all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</a:t>
              </a:r>
              <a:r>
                <a:rPr lang="en-US" sz="40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</a:t>
              </a:r>
              <a:endPara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6286496"/>
            <a:ext cx="1142976" cy="571504"/>
          </a:xfrm>
          <a:prstGeom prst="rect">
            <a:avLst/>
          </a:prstGeom>
          <a:solidFill>
            <a:srgbClr val="0014AC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Стр.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2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2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2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2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2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2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4" grpId="0"/>
      <p:bldP spid="5" grpId="0"/>
      <p:bldP spid="7" grpId="0"/>
      <p:bldP spid="8" grpId="0"/>
      <p:bldP spid="9" grpId="0"/>
      <p:bldP spid="10" grpId="0"/>
      <p:bldP spid="11" grpId="0" animBg="1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378178"/>
          <a:ext cx="9144000" cy="5836904"/>
        </p:xfrm>
        <a:graphic>
          <a:graphicData uri="http://schemas.openxmlformats.org/drawingml/2006/table">
            <a:tbl>
              <a:tblPr/>
              <a:tblGrid>
                <a:gridCol w="495424"/>
                <a:gridCol w="8030689"/>
                <a:gridCol w="617887"/>
              </a:tblGrid>
              <a:tr h="379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Консультация по задачам гр.3.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5м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12886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Создание проблемной ситуации </a:t>
                      </a: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 общего и в чем отличие движения груза на пружине и вращения груза по окружности?»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5м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11370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Эвристическая беседа по теме № 20. с  решением поставленной проблемы, выкладкам на доске, демонстрациями и заполнением справочника №5.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15м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1895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Повторение материала темы по опорному конспекту и акцентуацией сложных моментов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Первичная обратная связь по вопросам из учебника стр149(1,2,3,4,5,6,7),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5м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758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стр. 150 (1,2,3,4,5)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      стр.153 (1,2)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15м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379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ДЗ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Д.З. т.20 $ 53-57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50м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99" marR="6679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-500098" y="0"/>
            <a:ext cx="9787006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971550" marR="17463" lvl="1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AutoNum type="arabicPeriod" startAt="4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 гармонических колебаниях вдоль оси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Ох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координата тела изменяется по закону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 х=4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sin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2t (м).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Чему равна амплитуда колебаний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ускорения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?   </a:t>
            </a:r>
          </a:p>
          <a:p>
            <a:pPr marL="971550" marR="17463" lvl="1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 введите в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м/с</a:t>
            </a:r>
            <a:r>
              <a:rPr kumimoji="0" lang="ru-RU" sz="2800" b="1" i="0" u="none" strike="noStrike" cap="none" normalizeH="0" baseline="30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  с точностью до десятых.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928802"/>
            <a:ext cx="38924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4 </a:t>
            </a:r>
            <a:r>
              <a:rPr lang="ru-RU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   (м).</a:t>
            </a:r>
            <a:endParaRPr lang="ru-RU" sz="40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84220" y="3031904"/>
            <a:ext cx="262924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en-US" sz="4000" b="1" i="0" u="none" strike="noStrike" cap="none" normalizeH="0" baseline="-3000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m</a:t>
            </a:r>
            <a:r>
              <a:rPr kumimoji="0" lang="en-US" sz="4000" b="1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40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cos</a:t>
            </a:r>
            <a:r>
              <a:rPr lang="en-US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06956" y="4151754"/>
            <a:ext cx="308770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kumimoji="0" lang="en-US" sz="4000" b="1" i="0" u="none" strike="noStrike" cap="none" normalizeH="0" baseline="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kumimoji="0" lang="en-US" sz="4000" b="1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m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4000" b="1" dirty="0" smtClean="0">
                <a:solidFill>
                  <a:srgbClr val="00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sin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endParaRPr kumimoji="0" lang="ru-RU" sz="4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85720" y="3078304"/>
            <a:ext cx="98937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v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endParaRPr kumimoji="0" lang="ru-RU" sz="4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42844" y="4214818"/>
            <a:ext cx="86113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a =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5072074"/>
            <a:ext cx="25003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40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cap="all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рад/с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46618" y="1928802"/>
            <a:ext cx="2440092" cy="70788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х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4(м).</a:t>
            </a:r>
            <a:endParaRPr lang="ru-RU" sz="4000" dirty="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071934" y="3071810"/>
            <a:ext cx="2212465" cy="70788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v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м</a:t>
            </a:r>
            <a:r>
              <a:rPr kumimoji="0" lang="en-US" sz="4000" b="1" i="1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8м/с</a:t>
            </a:r>
            <a:endParaRPr kumimoji="0" lang="ru-RU" sz="4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929058" y="4127614"/>
            <a:ext cx="3071834" cy="70788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м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=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16,0</a:t>
            </a:r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м/с</a:t>
            </a:r>
            <a:r>
              <a:rPr lang="ru-RU" sz="4000" b="1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2571744"/>
            <a:ext cx="1675459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 =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R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4282" y="3714752"/>
            <a:ext cx="1598515" cy="5847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b="1" baseline="-25000" dirty="0" err="1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lang="en-US" sz="32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3"/>
          <p:cNvGrpSpPr/>
          <p:nvPr/>
        </p:nvGrpSpPr>
        <p:grpSpPr>
          <a:xfrm>
            <a:off x="0" y="0"/>
            <a:ext cx="9144000" cy="6858000"/>
            <a:chOff x="0" y="24"/>
            <a:chExt cx="9144000" cy="6858000"/>
          </a:xfrm>
        </p:grpSpPr>
        <p:grpSp>
          <p:nvGrpSpPr>
            <p:cNvPr id="14" name="Группа 10"/>
            <p:cNvGrpSpPr/>
            <p:nvPr/>
          </p:nvGrpSpPr>
          <p:grpSpPr>
            <a:xfrm>
              <a:off x="0" y="24"/>
              <a:ext cx="9144000" cy="6858000"/>
              <a:chOff x="4214810" y="0"/>
              <a:chExt cx="9144000" cy="6858000"/>
            </a:xfrm>
          </p:grpSpPr>
          <p:grpSp>
            <p:nvGrpSpPr>
              <p:cNvPr id="15" name="Группа 13"/>
              <p:cNvGrpSpPr/>
              <p:nvPr/>
            </p:nvGrpSpPr>
            <p:grpSpPr>
              <a:xfrm>
                <a:off x="4214810" y="0"/>
                <a:ext cx="9144000" cy="6858000"/>
                <a:chOff x="0" y="-3429000"/>
                <a:chExt cx="9144000" cy="6858000"/>
              </a:xfrm>
            </p:grpSpPr>
            <p:sp>
              <p:nvSpPr>
                <p:cNvPr id="19" name="Прямоугольник 18"/>
                <p:cNvSpPr/>
                <p:nvPr/>
              </p:nvSpPr>
              <p:spPr>
                <a:xfrm>
                  <a:off x="0" y="-3429000"/>
                  <a:ext cx="9144000" cy="6858000"/>
                </a:xfrm>
                <a:prstGeom prst="rect">
                  <a:avLst/>
                </a:prstGeom>
                <a:solidFill>
                  <a:schemeClr val="bg1">
                    <a:lumMod val="65000"/>
                    <a:alpha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17" name="Group 52"/>
                <p:cNvGrpSpPr>
                  <a:grpSpLocks/>
                </p:cNvGrpSpPr>
                <p:nvPr/>
              </p:nvGrpSpPr>
              <p:grpSpPr bwMode="auto">
                <a:xfrm>
                  <a:off x="5929286" y="1571618"/>
                  <a:ext cx="3214709" cy="1128718"/>
                  <a:chOff x="6247" y="4708"/>
                  <a:chExt cx="1691" cy="766"/>
                </a:xfrm>
              </p:grpSpPr>
              <p:sp>
                <p:nvSpPr>
                  <p:cNvPr id="24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47" y="4857"/>
                    <a:ext cx="760" cy="4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4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T</a:t>
                    </a:r>
                    <a:r>
                      <a: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=</a:t>
                    </a:r>
                    <a:endParaRPr kumimoji="0" lang="ru-RU" sz="5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20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247" y="4708"/>
                    <a:ext cx="1691" cy="766"/>
                    <a:chOff x="6247" y="4708"/>
                    <a:chExt cx="1691" cy="766"/>
                  </a:xfrm>
                </p:grpSpPr>
                <p:grpSp>
                  <p:nvGrpSpPr>
                    <p:cNvPr id="21" name="Group 5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133" y="4816"/>
                      <a:ext cx="726" cy="530"/>
                      <a:chOff x="7269" y="3433"/>
                      <a:chExt cx="726" cy="530"/>
                    </a:xfrm>
                  </p:grpSpPr>
                  <p:sp>
                    <p:nvSpPr>
                      <p:cNvPr id="34" name="Line 5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269" y="3675"/>
                        <a:ext cx="35" cy="276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54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35" name="Line 57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7304" y="3444"/>
                        <a:ext cx="80" cy="519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54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sp>
                    <p:nvSpPr>
                      <p:cNvPr id="36" name="Line 5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384" y="3433"/>
                        <a:ext cx="611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54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  <p:grpSp>
                  <p:nvGrpSpPr>
                    <p:cNvPr id="25" name="Group 5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247" y="4708"/>
                      <a:ext cx="1691" cy="766"/>
                      <a:chOff x="6235" y="4708"/>
                      <a:chExt cx="1691" cy="766"/>
                    </a:xfrm>
                  </p:grpSpPr>
                  <p:sp>
                    <p:nvSpPr>
                      <p:cNvPr id="28" name="Text Box 6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6586" y="4813"/>
                        <a:ext cx="657" cy="46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ru-RU" sz="4000" b="1" i="0" u="none" strike="noStrike" cap="none" normalizeH="0" baseline="-25000" dirty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rPr>
                          <a:t> </a:t>
                        </a:r>
                        <a:r>
                          <a:rPr kumimoji="0" lang="ru-RU" sz="4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rPr>
                          <a:t> </a:t>
                        </a:r>
                        <a:r>
                          <a:rPr kumimoji="0" lang="en-US" sz="36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rPr>
                          <a:t>2</a:t>
                        </a:r>
                        <a:r>
                          <a:rPr kumimoji="0" lang="en-US" sz="40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  <a:sym typeface="Symbol" pitchFamily="18" charset="2"/>
                          </a:rPr>
                          <a:t></a:t>
                        </a:r>
                        <a:endParaRPr kumimoji="0" lang="ru-RU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  <p:grpSp>
                    <p:nvGrpSpPr>
                      <p:cNvPr id="26" name="Group 6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229" y="4708"/>
                        <a:ext cx="672" cy="766"/>
                        <a:chOff x="9757" y="3167"/>
                        <a:chExt cx="681" cy="662"/>
                      </a:xfrm>
                    </p:grpSpPr>
                    <p:sp>
                      <p:nvSpPr>
                        <p:cNvPr id="31" name="Text Box 62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757" y="3461"/>
                          <a:ext cx="680" cy="368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4000" b="1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k </a:t>
                          </a:r>
                          <a:endParaRPr kumimoji="0" lang="ru-RU" sz="54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32" name="Text Box 63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758" y="3167"/>
                          <a:ext cx="680" cy="42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40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m</a:t>
                          </a:r>
                          <a:endParaRPr kumimoji="0" lang="ru-RU" sz="54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33" name="Line 6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9757" y="3537"/>
                          <a:ext cx="530" cy="0"/>
                        </a:xfrm>
                        <a:prstGeom prst="line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 sz="540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</p:grpSp>
                  <p:sp>
                    <p:nvSpPr>
                      <p:cNvPr id="30" name="AutoShape 6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235" y="4771"/>
                        <a:ext cx="1691" cy="691"/>
                      </a:xfrm>
                      <a:prstGeom prst="foldedCorner">
                        <a:avLst>
                          <a:gd name="adj" fmla="val 12500"/>
                        </a:avLst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 sz="5400">
                          <a:latin typeface="Times New Roman" pitchFamily="18" charset="0"/>
                          <a:cs typeface="Times New Roman" pitchFamily="18" charset="0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27" name="Группа 131"/>
                <p:cNvGrpSpPr/>
                <p:nvPr/>
              </p:nvGrpSpPr>
              <p:grpSpPr>
                <a:xfrm>
                  <a:off x="2357422" y="1857364"/>
                  <a:ext cx="2882520" cy="769441"/>
                  <a:chOff x="5572132" y="1071546"/>
                  <a:chExt cx="2882520" cy="769441"/>
                </a:xfrm>
                <a:solidFill>
                  <a:schemeClr val="bg1">
                    <a:lumMod val="75000"/>
                  </a:schemeClr>
                </a:solidFill>
              </p:grpSpPr>
              <p:sp>
                <p:nvSpPr>
                  <p:cNvPr id="22" name="Rectangle 1"/>
                  <p:cNvSpPr>
                    <a:spLocks noChangeArrowheads="1"/>
                  </p:cNvSpPr>
                  <p:nvPr/>
                </p:nvSpPr>
                <p:spPr bwMode="auto">
                  <a:xfrm>
                    <a:off x="5572132" y="1071546"/>
                    <a:ext cx="2882520" cy="769441"/>
                  </a:xfrm>
                  <a:prstGeom prst="rect">
                    <a:avLst/>
                  </a:prstGeom>
                  <a:grpFill/>
                  <a:ln w="38100">
                    <a:solidFill>
                      <a:srgbClr val="0033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lvl="0" eaLnBrk="0" hangingPunct="0"/>
                    <a:r>
                      <a:rPr kumimoji="0" lang="en-US" sz="44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  <a:sym typeface="Symbol" pitchFamily="18" charset="2"/>
                      </a:rPr>
                      <a:t>T</a:t>
                    </a:r>
                    <a:r>
                      <a: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  <a:sym typeface="Symbol" pitchFamily="18" charset="2"/>
                      </a:rPr>
                      <a:t>= </a:t>
                    </a:r>
                    <a:r>
                      <a:rPr kumimoji="0" lang="ru-RU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4AC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  <a:sym typeface="Symbol" pitchFamily="18" charset="2"/>
                      </a:rPr>
                      <a:t>2</a:t>
                    </a:r>
                    <a:r>
                      <a: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  <a:sym typeface="Symbol" pitchFamily="18" charset="2"/>
                      </a:rPr>
                      <a:t></a:t>
                    </a:r>
                    <a:r>
                      <a:rPr lang="en-US" sz="44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4400" b="1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L</a:t>
                    </a:r>
                    <a:r>
                      <a:rPr lang="en-US" sz="4400" b="1" dirty="0" smtClean="0">
                        <a:latin typeface="Times New Roman" pitchFamily="18" charset="0"/>
                        <a:cs typeface="Times New Roman" pitchFamily="18" charset="0"/>
                      </a:rPr>
                      <a:t>/</a:t>
                    </a:r>
                    <a:r>
                      <a:rPr lang="en-US" sz="44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g</a:t>
                    </a:r>
                    <a:endParaRPr kumimoji="0" lang="ru-RU" sz="4400" b="1" i="0" u="none" strike="noStrike" cap="none" normalizeH="0" baseline="0" dirty="0" smtClean="0">
                      <a:ln>
                        <a:noFill/>
                      </a:ln>
                      <a:solidFill>
                        <a:srgbClr val="003300"/>
                      </a:solidFill>
                      <a:effectLst/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  <a:sym typeface="Symbol" pitchFamily="18" charset="2"/>
                    </a:endParaRPr>
                  </a:p>
                </p:txBody>
              </p:sp>
              <p:cxnSp>
                <p:nvCxnSpPr>
                  <p:cNvPr id="23" name="Прямая соединительная линия 22"/>
                  <p:cNvCxnSpPr/>
                  <p:nvPr/>
                </p:nvCxnSpPr>
                <p:spPr>
                  <a:xfrm>
                    <a:off x="7415232" y="1124306"/>
                    <a:ext cx="707035" cy="2325"/>
                  </a:xfrm>
                  <a:prstGeom prst="line">
                    <a:avLst/>
                  </a:prstGeom>
                  <a:grpFill/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8" name="Прямоугольник 17"/>
              <p:cNvSpPr/>
              <p:nvPr/>
            </p:nvSpPr>
            <p:spPr>
              <a:xfrm>
                <a:off x="10858512" y="2714620"/>
                <a:ext cx="1785950" cy="707886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</a:t>
                </a:r>
                <a:r>
                  <a:rPr lang="en-US" sz="40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=</a:t>
                </a:r>
                <a:r>
                  <a:rPr lang="en-US" sz="4000" b="1" cap="all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4000" b="1" cap="all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</a:t>
                </a:r>
                <a:r>
                  <a:rPr lang="en-US" sz="4000" b="1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</a:t>
                </a:r>
                <a:endParaRPr lang="ru-RU" sz="4000" b="1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6357950" y="3500462"/>
              <a:ext cx="2714644" cy="646331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ru-RU" sz="36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 = </a:t>
              </a:r>
              <a:r>
                <a:rPr lang="en-US" sz="3600" b="1" dirty="0" err="1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3600" b="1" baseline="-25000" dirty="0" err="1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36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cos</a:t>
              </a:r>
              <a:r>
                <a:rPr lang="en-US" sz="36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</a:t>
              </a:r>
              <a:r>
                <a:rPr lang="en-US" sz="3600" b="1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endParaRPr lang="ru-RU" sz="36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7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/>
      <p:bldP spid="5" grpId="1"/>
      <p:bldP spid="6" grpId="0"/>
      <p:bldP spid="7" grpId="0"/>
      <p:bldP spid="8" grpId="0"/>
      <p:bldP spid="9" grpId="0" animBg="1"/>
      <p:bldP spid="10" grpId="0" animBg="1"/>
      <p:bldP spid="11" grpId="0" animBg="1"/>
      <p:bldP spid="11" grpId="1" animBg="1"/>
      <p:bldP spid="12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42" name="Oval 66"/>
          <p:cNvSpPr>
            <a:spLocks noChangeArrowheads="1"/>
          </p:cNvSpPr>
          <p:nvPr/>
        </p:nvSpPr>
        <p:spPr bwMode="auto">
          <a:xfrm>
            <a:off x="119126" y="2912311"/>
            <a:ext cx="928662" cy="817553"/>
          </a:xfrm>
          <a:prstGeom prst="ellipse">
            <a:avLst/>
          </a:prstGeom>
          <a:solidFill>
            <a:srgbClr val="92D050">
              <a:alpha val="18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626" name="Oval 50"/>
          <p:cNvSpPr>
            <a:spLocks noChangeArrowheads="1"/>
          </p:cNvSpPr>
          <p:nvPr/>
        </p:nvSpPr>
        <p:spPr bwMode="auto">
          <a:xfrm flipH="1">
            <a:off x="285720" y="1111228"/>
            <a:ext cx="3214710" cy="531822"/>
          </a:xfrm>
          <a:prstGeom prst="ellipse">
            <a:avLst/>
          </a:prstGeom>
          <a:solidFill>
            <a:srgbClr val="FFFFFF"/>
          </a:solidFill>
          <a:ln w="44450">
            <a:solidFill>
              <a:srgbClr val="0066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200755" y="2932354"/>
            <a:ext cx="1058877" cy="928694"/>
            <a:chOff x="9717" y="3167"/>
            <a:chExt cx="721" cy="662"/>
          </a:xfrm>
        </p:grpSpPr>
        <p:sp>
          <p:nvSpPr>
            <p:cNvPr id="24579" name="Text Box 3"/>
            <p:cNvSpPr txBox="1">
              <a:spLocks noChangeArrowheads="1"/>
            </p:cNvSpPr>
            <p:nvPr/>
          </p:nvSpPr>
          <p:spPr bwMode="auto">
            <a:xfrm>
              <a:off x="9757" y="3461"/>
              <a:ext cx="68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  2</a:t>
              </a:r>
              <a:endPara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80" name="Text Box 4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kx</a:t>
              </a:r>
              <a:r>
                <a:rPr kumimoji="0" lang="en-US" sz="24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m</a:t>
              </a:r>
              <a:r>
                <a:rPr kumimoji="0" lang="en-US" sz="24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81" name="Line 5"/>
            <p:cNvSpPr>
              <a:spLocks noChangeShapeType="1"/>
            </p:cNvSpPr>
            <p:nvPr/>
          </p:nvSpPr>
          <p:spPr bwMode="auto">
            <a:xfrm>
              <a:off x="9717" y="3486"/>
              <a:ext cx="53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/>
            </a:p>
          </p:txBody>
        </p:sp>
      </p:grpSp>
      <p:grpSp>
        <p:nvGrpSpPr>
          <p:cNvPr id="24586" name="Group 10"/>
          <p:cNvGrpSpPr>
            <a:grpSpLocks/>
          </p:cNvGrpSpPr>
          <p:nvPr/>
        </p:nvGrpSpPr>
        <p:grpSpPr bwMode="auto">
          <a:xfrm>
            <a:off x="1441710" y="2852936"/>
            <a:ext cx="1344340" cy="1071567"/>
            <a:chOff x="9752" y="3167"/>
            <a:chExt cx="686" cy="662"/>
          </a:xfrm>
        </p:grpSpPr>
        <p:sp>
          <p:nvSpPr>
            <p:cNvPr id="24587" name="Text Box 11"/>
            <p:cNvSpPr txBox="1">
              <a:spLocks noChangeArrowheads="1"/>
            </p:cNvSpPr>
            <p:nvPr/>
          </p:nvSpPr>
          <p:spPr bwMode="auto">
            <a:xfrm>
              <a:off x="9757" y="3461"/>
              <a:ext cx="68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</a:rPr>
                <a:t>   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88" name="Text Box 12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err="1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</a:rPr>
                <a:t>mv</a:t>
              </a:r>
              <a:r>
                <a:rPr kumimoji="0" lang="en-US" sz="2400" b="1" i="0" u="none" strike="noStrike" cap="none" normalizeH="0" baseline="-25000" dirty="0" err="1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</a:rPr>
                <a:t>m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</a:rPr>
                <a:t> </a:t>
              </a:r>
              <a:r>
                <a:rPr kumimoji="0" lang="en-US" sz="2400" b="1" i="0" u="none" strike="noStrike" cap="none" normalizeH="0" baseline="3000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</a:rPr>
                <a:t>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89" name="Line 13"/>
            <p:cNvSpPr>
              <a:spLocks noChangeShapeType="1"/>
            </p:cNvSpPr>
            <p:nvPr/>
          </p:nvSpPr>
          <p:spPr bwMode="auto">
            <a:xfrm>
              <a:off x="9752" y="3476"/>
              <a:ext cx="53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>
                <a:solidFill>
                  <a:srgbClr val="0014AC"/>
                </a:solidFill>
              </a:endParaRPr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1554759" y="1196752"/>
            <a:ext cx="588349" cy="2469795"/>
            <a:chOff x="1554759" y="1054798"/>
            <a:chExt cx="588349" cy="2469795"/>
          </a:xfrm>
        </p:grpSpPr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1554759" y="1571612"/>
              <a:ext cx="588349" cy="669182"/>
            </a:xfrm>
            <a:prstGeom prst="ellipse">
              <a:avLst/>
            </a:prstGeom>
            <a:solidFill>
              <a:srgbClr val="006600">
                <a:alpha val="52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Line 4"/>
            <p:cNvSpPr>
              <a:spLocks noChangeShapeType="1"/>
            </p:cNvSpPr>
            <p:nvPr/>
          </p:nvSpPr>
          <p:spPr bwMode="auto">
            <a:xfrm>
              <a:off x="1857356" y="1054798"/>
              <a:ext cx="0" cy="24697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285720" y="928670"/>
            <a:ext cx="0" cy="246979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3428992" y="928670"/>
            <a:ext cx="0" cy="246979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H="1">
            <a:off x="1835696" y="2708920"/>
            <a:ext cx="1530476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143108" y="2132856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dirty="0"/>
          </a:p>
        </p:txBody>
      </p:sp>
      <p:grpSp>
        <p:nvGrpSpPr>
          <p:cNvPr id="20" name="Group 2"/>
          <p:cNvGrpSpPr>
            <a:grpSpLocks/>
          </p:cNvGrpSpPr>
          <p:nvPr/>
        </p:nvGrpSpPr>
        <p:grpSpPr bwMode="auto">
          <a:xfrm>
            <a:off x="2928926" y="2915812"/>
            <a:ext cx="1058877" cy="928694"/>
            <a:chOff x="9717" y="3167"/>
            <a:chExt cx="721" cy="662"/>
          </a:xfrm>
        </p:grpSpPr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9757" y="3461"/>
              <a:ext cx="68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  2</a:t>
              </a:r>
              <a:endPara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kx</a:t>
              </a:r>
              <a:r>
                <a:rPr kumimoji="0" lang="en-US" sz="24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m</a:t>
              </a:r>
              <a:r>
                <a:rPr kumimoji="0" lang="en-US" sz="24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Line 5"/>
            <p:cNvSpPr>
              <a:spLocks noChangeShapeType="1"/>
            </p:cNvSpPr>
            <p:nvPr/>
          </p:nvSpPr>
          <p:spPr bwMode="auto">
            <a:xfrm>
              <a:off x="9717" y="3486"/>
              <a:ext cx="53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/>
            </a:p>
          </p:txBody>
        </p:sp>
      </p:grp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285720" y="3861048"/>
            <a:ext cx="3929090" cy="571504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энергия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(амплитуде)</a:t>
            </a:r>
            <a:r>
              <a:rPr kumimoji="0" lang="ru-RU" sz="28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428596" y="4646866"/>
            <a:ext cx="3786214" cy="857256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Два раза за период</a:t>
            </a:r>
          </a:p>
        </p:txBody>
      </p:sp>
      <p:grpSp>
        <p:nvGrpSpPr>
          <p:cNvPr id="24591" name="Group 15"/>
          <p:cNvGrpSpPr>
            <a:grpSpLocks/>
          </p:cNvGrpSpPr>
          <p:nvPr/>
        </p:nvGrpSpPr>
        <p:grpSpPr bwMode="auto">
          <a:xfrm>
            <a:off x="4000496" y="1071546"/>
            <a:ext cx="959402" cy="857256"/>
            <a:chOff x="9757" y="3167"/>
            <a:chExt cx="681" cy="662"/>
          </a:xfrm>
        </p:grpSpPr>
        <p:sp>
          <p:nvSpPr>
            <p:cNvPr id="24592" name="Text Box 16"/>
            <p:cNvSpPr txBox="1">
              <a:spLocks noChangeArrowheads="1"/>
            </p:cNvSpPr>
            <p:nvPr/>
          </p:nvSpPr>
          <p:spPr bwMode="auto">
            <a:xfrm>
              <a:off x="9757" y="3461"/>
              <a:ext cx="68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  k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93" name="Text Box 17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 m</a:t>
              </a:r>
              <a:endPara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94" name="Line 18"/>
            <p:cNvSpPr>
              <a:spLocks noChangeShapeType="1"/>
            </p:cNvSpPr>
            <p:nvPr/>
          </p:nvSpPr>
          <p:spPr bwMode="auto">
            <a:xfrm>
              <a:off x="9757" y="3537"/>
              <a:ext cx="53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/>
            </a:p>
          </p:txBody>
        </p:sp>
      </p:grpSp>
      <p:grpSp>
        <p:nvGrpSpPr>
          <p:cNvPr id="24595" name="Group 19"/>
          <p:cNvGrpSpPr>
            <a:grpSpLocks/>
          </p:cNvGrpSpPr>
          <p:nvPr/>
        </p:nvGrpSpPr>
        <p:grpSpPr bwMode="auto">
          <a:xfrm>
            <a:off x="5009387" y="1071734"/>
            <a:ext cx="991373" cy="857256"/>
            <a:chOff x="9757" y="3167"/>
            <a:chExt cx="681" cy="662"/>
          </a:xfrm>
        </p:grpSpPr>
        <p:sp>
          <p:nvSpPr>
            <p:cNvPr id="24596" name="Text Box 20"/>
            <p:cNvSpPr txBox="1">
              <a:spLocks noChangeArrowheads="1"/>
            </p:cNvSpPr>
            <p:nvPr/>
          </p:nvSpPr>
          <p:spPr bwMode="auto">
            <a:xfrm>
              <a:off x="9757" y="3461"/>
              <a:ext cx="68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 </a:t>
              </a:r>
              <a:r>
                <a:rPr kumimoji="0" lang="en-US" sz="2400" b="1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v</a:t>
              </a:r>
              <a:r>
                <a:rPr kumimoji="0" lang="en-US" sz="2400" b="1" i="0" u="none" strike="noStrike" cap="none" normalizeH="0" baseline="-2500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m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 </a:t>
              </a:r>
              <a:r>
                <a:rPr kumimoji="0" lang="en-US" sz="24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97" name="Text Box 21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 x</a:t>
              </a:r>
              <a:r>
                <a:rPr kumimoji="0" lang="en-US" sz="24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m</a:t>
              </a:r>
              <a:r>
                <a:rPr kumimoji="0" lang="en-US" sz="24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98" name="Line 22"/>
            <p:cNvSpPr>
              <a:spLocks noChangeShapeType="1"/>
            </p:cNvSpPr>
            <p:nvPr/>
          </p:nvSpPr>
          <p:spPr bwMode="auto">
            <a:xfrm>
              <a:off x="9757" y="3537"/>
              <a:ext cx="53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/>
            </a:p>
          </p:txBody>
        </p:sp>
      </p:grp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5715008" y="1357298"/>
            <a:ext cx="838203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-25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4643438" y="1369172"/>
            <a:ext cx="500066" cy="345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-2500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=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Text Box 24"/>
          <p:cNvSpPr txBox="1">
            <a:spLocks noChangeArrowheads="1"/>
          </p:cNvSpPr>
          <p:nvPr/>
        </p:nvSpPr>
        <p:spPr bwMode="auto">
          <a:xfrm>
            <a:off x="2428860" y="3140968"/>
            <a:ext cx="77375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-2500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=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" name="Text Box 24"/>
          <p:cNvSpPr txBox="1">
            <a:spLocks noChangeArrowheads="1"/>
          </p:cNvSpPr>
          <p:nvPr/>
        </p:nvSpPr>
        <p:spPr bwMode="auto">
          <a:xfrm>
            <a:off x="984334" y="3106968"/>
            <a:ext cx="64294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-2500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=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4602" name="Group 26"/>
          <p:cNvGrpSpPr>
            <a:grpSpLocks/>
          </p:cNvGrpSpPr>
          <p:nvPr/>
        </p:nvGrpSpPr>
        <p:grpSpPr bwMode="auto">
          <a:xfrm>
            <a:off x="6429388" y="1000108"/>
            <a:ext cx="2143134" cy="1136655"/>
            <a:chOff x="6745" y="3364"/>
            <a:chExt cx="1463" cy="778"/>
          </a:xfrm>
        </p:grpSpPr>
        <p:grpSp>
          <p:nvGrpSpPr>
            <p:cNvPr id="24603" name="Group 27"/>
            <p:cNvGrpSpPr>
              <a:grpSpLocks/>
            </p:cNvGrpSpPr>
            <p:nvPr/>
          </p:nvGrpSpPr>
          <p:grpSpPr bwMode="auto">
            <a:xfrm>
              <a:off x="6745" y="3364"/>
              <a:ext cx="1463" cy="778"/>
              <a:chOff x="6577" y="3364"/>
              <a:chExt cx="1385" cy="778"/>
            </a:xfrm>
          </p:grpSpPr>
          <p:grpSp>
            <p:nvGrpSpPr>
              <p:cNvPr id="24604" name="Group 28"/>
              <p:cNvGrpSpPr>
                <a:grpSpLocks/>
              </p:cNvGrpSpPr>
              <p:nvPr/>
            </p:nvGrpSpPr>
            <p:grpSpPr bwMode="auto">
              <a:xfrm>
                <a:off x="6577" y="3364"/>
                <a:ext cx="603" cy="766"/>
                <a:chOff x="9757" y="3167"/>
                <a:chExt cx="681" cy="662"/>
              </a:xfrm>
            </p:grpSpPr>
            <p:sp>
              <p:nvSpPr>
                <p:cNvPr id="24605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9757" y="3461"/>
                  <a:ext cx="680" cy="3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3200" b="1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</a:rPr>
                    <a:t> v</a:t>
                  </a:r>
                  <a:r>
                    <a:rPr kumimoji="0" lang="en-US" sz="3200" b="1" i="0" u="none" strike="noStrike" cap="none" normalizeH="0" baseline="-2500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</a:rPr>
                    <a:t>m</a:t>
                  </a:r>
                  <a:r>
                    <a:rPr kumimoji="0" lang="en-US" sz="3200" b="1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</a:rPr>
                    <a:t> </a:t>
                  </a:r>
                  <a:endParaRPr kumimoji="0" lang="ru-RU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4606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9758" y="3167"/>
                  <a:ext cx="680" cy="4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3200" b="1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</a:rPr>
                    <a:t> x</a:t>
                  </a:r>
                  <a:r>
                    <a:rPr kumimoji="0" lang="en-US" sz="3200" b="1" i="0" u="none" strike="noStrike" cap="none" normalizeH="0" baseline="-2500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</a:rPr>
                    <a:t>m</a:t>
                  </a:r>
                  <a:endParaRPr kumimoji="0" lang="ru-RU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4607" name="Line 31"/>
                <p:cNvSpPr>
                  <a:spLocks noChangeShapeType="1"/>
                </p:cNvSpPr>
                <p:nvPr/>
              </p:nvSpPr>
              <p:spPr bwMode="auto">
                <a:xfrm>
                  <a:off x="9757" y="3537"/>
                  <a:ext cx="53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400"/>
                </a:p>
              </p:txBody>
            </p:sp>
          </p:grpSp>
          <p:grpSp>
            <p:nvGrpSpPr>
              <p:cNvPr id="24608" name="Group 32"/>
              <p:cNvGrpSpPr>
                <a:grpSpLocks/>
              </p:cNvGrpSpPr>
              <p:nvPr/>
            </p:nvGrpSpPr>
            <p:grpSpPr bwMode="auto">
              <a:xfrm>
                <a:off x="7406" y="3376"/>
                <a:ext cx="556" cy="766"/>
                <a:chOff x="9757" y="3167"/>
                <a:chExt cx="681" cy="662"/>
              </a:xfrm>
            </p:grpSpPr>
            <p:sp>
              <p:nvSpPr>
                <p:cNvPr id="24609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9757" y="3461"/>
                  <a:ext cx="680" cy="3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3200" b="1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</a:rPr>
                    <a:t> k</a:t>
                  </a:r>
                  <a:endParaRPr kumimoji="0" lang="ru-RU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4610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9758" y="3167"/>
                  <a:ext cx="680" cy="4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3200" b="1" i="0" u="none" strike="noStrike" cap="none" normalizeH="0" baseline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latin typeface="Times New Roman" pitchFamily="18" charset="0"/>
                    </a:rPr>
                    <a:t>m</a:t>
                  </a:r>
                  <a:endParaRPr kumimoji="0" lang="ru-RU" sz="4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4611" name="Line 35"/>
                <p:cNvSpPr>
                  <a:spLocks noChangeShapeType="1"/>
                </p:cNvSpPr>
                <p:nvPr/>
              </p:nvSpPr>
              <p:spPr bwMode="auto">
                <a:xfrm>
                  <a:off x="9757" y="3537"/>
                  <a:ext cx="53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400"/>
                </a:p>
              </p:txBody>
            </p:sp>
          </p:grpSp>
          <p:sp>
            <p:nvSpPr>
              <p:cNvPr id="24612" name="Text Box 36"/>
              <p:cNvSpPr txBox="1">
                <a:spLocks noChangeArrowheads="1"/>
              </p:cNvSpPr>
              <p:nvPr/>
            </p:nvSpPr>
            <p:spPr bwMode="auto">
              <a:xfrm>
                <a:off x="6952" y="3592"/>
                <a:ext cx="587" cy="4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Calibri" pitchFamily="34" charset="0"/>
                  </a:rPr>
                  <a:t>=</a:t>
                </a:r>
                <a:r>
                  <a:rPr kumimoji="0" lang="en-US" sz="32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sym typeface="Symbol" pitchFamily="18" charset="2"/>
                  </a:rPr>
                  <a:t>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24613" name="Group 37"/>
            <p:cNvGrpSpPr>
              <a:grpSpLocks/>
            </p:cNvGrpSpPr>
            <p:nvPr/>
          </p:nvGrpSpPr>
          <p:grpSpPr bwMode="auto">
            <a:xfrm>
              <a:off x="7524" y="3456"/>
              <a:ext cx="492" cy="284"/>
              <a:chOff x="7524" y="3456"/>
              <a:chExt cx="492" cy="284"/>
            </a:xfrm>
          </p:grpSpPr>
          <p:sp>
            <p:nvSpPr>
              <p:cNvPr id="24614" name="Line 38"/>
              <p:cNvSpPr>
                <a:spLocks noChangeShapeType="1"/>
              </p:cNvSpPr>
              <p:nvPr/>
            </p:nvSpPr>
            <p:spPr bwMode="auto">
              <a:xfrm>
                <a:off x="7584" y="3456"/>
                <a:ext cx="43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400"/>
              </a:p>
            </p:txBody>
          </p:sp>
          <p:sp>
            <p:nvSpPr>
              <p:cNvPr id="24615" name="Line 39"/>
              <p:cNvSpPr>
                <a:spLocks noChangeShapeType="1"/>
              </p:cNvSpPr>
              <p:nvPr/>
            </p:nvSpPr>
            <p:spPr bwMode="auto">
              <a:xfrm rot="21370300" flipV="1">
                <a:off x="7524" y="3456"/>
                <a:ext cx="62" cy="28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4400"/>
              </a:p>
            </p:txBody>
          </p:sp>
        </p:grpSp>
      </p:grpSp>
      <p:sp>
        <p:nvSpPr>
          <p:cNvPr id="24616" name="Text Box 40"/>
          <p:cNvSpPr txBox="1">
            <a:spLocks noChangeArrowheads="1"/>
          </p:cNvSpPr>
          <p:nvPr/>
        </p:nvSpPr>
        <p:spPr bwMode="auto">
          <a:xfrm>
            <a:off x="4713415" y="2154946"/>
            <a:ext cx="1033463" cy="85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-25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17" name="Text Box 41"/>
          <p:cNvSpPr txBox="1">
            <a:spLocks noChangeArrowheads="1"/>
          </p:cNvSpPr>
          <p:nvPr/>
        </p:nvSpPr>
        <p:spPr bwMode="auto">
          <a:xfrm>
            <a:off x="6594535" y="2172272"/>
            <a:ext cx="1593675" cy="85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-25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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618" name="Group 42"/>
          <p:cNvGrpSpPr>
            <a:grpSpLocks/>
          </p:cNvGrpSpPr>
          <p:nvPr/>
        </p:nvGrpSpPr>
        <p:grpSpPr bwMode="auto">
          <a:xfrm>
            <a:off x="7558077" y="1916832"/>
            <a:ext cx="1190387" cy="1272684"/>
            <a:chOff x="9757" y="3255"/>
            <a:chExt cx="577" cy="591"/>
          </a:xfrm>
        </p:grpSpPr>
        <p:sp>
          <p:nvSpPr>
            <p:cNvPr id="24619" name="Text Box 43"/>
            <p:cNvSpPr txBox="1">
              <a:spLocks noChangeArrowheads="1"/>
            </p:cNvSpPr>
            <p:nvPr/>
          </p:nvSpPr>
          <p:spPr bwMode="auto">
            <a:xfrm>
              <a:off x="9826" y="3478"/>
              <a:ext cx="50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kumimoji="0" lang="en-US" sz="3200" b="1" i="0" u="none" strike="noStrike" cap="none" normalizeH="0" baseline="-2500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20" name="Text Box 44"/>
            <p:cNvSpPr txBox="1">
              <a:spLocks noChangeArrowheads="1"/>
            </p:cNvSpPr>
            <p:nvPr/>
          </p:nvSpPr>
          <p:spPr bwMode="auto">
            <a:xfrm>
              <a:off x="9787" y="3255"/>
              <a:ext cx="513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kumimoji="0" lang="en-US" sz="3200" b="1" i="0" u="none" strike="noStrike" cap="none" normalizeH="0" baseline="-2500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21" name="Line 45"/>
            <p:cNvSpPr>
              <a:spLocks noChangeShapeType="1"/>
            </p:cNvSpPr>
            <p:nvPr/>
          </p:nvSpPr>
          <p:spPr bwMode="auto">
            <a:xfrm>
              <a:off x="9757" y="3537"/>
              <a:ext cx="53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4622" name="Group 46"/>
          <p:cNvGrpSpPr>
            <a:grpSpLocks/>
          </p:cNvGrpSpPr>
          <p:nvPr/>
        </p:nvGrpSpPr>
        <p:grpSpPr bwMode="auto">
          <a:xfrm>
            <a:off x="5529571" y="1997653"/>
            <a:ext cx="1420819" cy="844553"/>
            <a:chOff x="9757" y="3167"/>
            <a:chExt cx="681" cy="662"/>
          </a:xfrm>
        </p:grpSpPr>
        <p:sp>
          <p:nvSpPr>
            <p:cNvPr id="24623" name="Text Box 47"/>
            <p:cNvSpPr txBox="1">
              <a:spLocks noChangeArrowheads="1"/>
            </p:cNvSpPr>
            <p:nvPr/>
          </p:nvSpPr>
          <p:spPr bwMode="auto">
            <a:xfrm>
              <a:off x="9757" y="3461"/>
              <a:ext cx="68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     v 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624" name="Text Box 48"/>
            <p:cNvSpPr txBox="1">
              <a:spLocks noChangeArrowheads="1"/>
            </p:cNvSpPr>
            <p:nvPr/>
          </p:nvSpPr>
          <p:spPr bwMode="auto">
            <a:xfrm>
              <a:off x="9758" y="3167"/>
              <a:ext cx="68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2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sym typeface="Symbol" pitchFamily="18" charset="2"/>
                </a:rPr>
                <a:t>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R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625" name="Line 49"/>
            <p:cNvSpPr>
              <a:spLocks noChangeShapeType="1"/>
            </p:cNvSpPr>
            <p:nvPr/>
          </p:nvSpPr>
          <p:spPr bwMode="auto">
            <a:xfrm>
              <a:off x="9757" y="3537"/>
              <a:ext cx="53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000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4499992" y="2708920"/>
            <a:ext cx="3286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200" b="1" u="sng" baseline="-25000" dirty="0" smtClean="0">
                <a:latin typeface="Times New Roman" pitchFamily="18" charset="0"/>
                <a:cs typeface="Times New Roman" pitchFamily="18" charset="0"/>
              </a:rPr>
              <a:t>КОЛЕБ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200" b="1" u="sng" baseline="-25000" dirty="0" smtClean="0">
                <a:latin typeface="Times New Roman" pitchFamily="18" charset="0"/>
                <a:cs typeface="Times New Roman" pitchFamily="18" charset="0"/>
              </a:rPr>
              <a:t>ВРАЩ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Line 9"/>
          <p:cNvSpPr>
            <a:spLocks noChangeShapeType="1"/>
          </p:cNvSpPr>
          <p:nvPr/>
        </p:nvSpPr>
        <p:spPr bwMode="auto">
          <a:xfrm flipH="1">
            <a:off x="1869231" y="1340768"/>
            <a:ext cx="1530476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" name="TextBox 67"/>
          <p:cNvSpPr txBox="1"/>
          <p:nvPr/>
        </p:nvSpPr>
        <p:spPr>
          <a:xfrm>
            <a:off x="2500298" y="69269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628" name="Group 52"/>
          <p:cNvGrpSpPr>
            <a:grpSpLocks/>
          </p:cNvGrpSpPr>
          <p:nvPr/>
        </p:nvGrpSpPr>
        <p:grpSpPr bwMode="auto">
          <a:xfrm>
            <a:off x="4571430" y="3423300"/>
            <a:ext cx="3214710" cy="1128717"/>
            <a:chOff x="6247" y="4708"/>
            <a:chExt cx="1691" cy="766"/>
          </a:xfrm>
        </p:grpSpPr>
        <p:sp>
          <p:nvSpPr>
            <p:cNvPr id="24629" name="Text Box 53"/>
            <p:cNvSpPr txBox="1">
              <a:spLocks noChangeArrowheads="1"/>
            </p:cNvSpPr>
            <p:nvPr/>
          </p:nvSpPr>
          <p:spPr bwMode="auto">
            <a:xfrm>
              <a:off x="6247" y="4857"/>
              <a:ext cx="760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4000" b="1" i="0" u="none" strike="noStrike" cap="none" normalizeH="0" baseline="-2500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4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kumimoji="0" lang="ru-RU" sz="4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40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=</a:t>
              </a:r>
              <a:endParaRPr kumimoji="0" lang="ru-RU" sz="5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4630" name="Group 54"/>
            <p:cNvGrpSpPr>
              <a:grpSpLocks/>
            </p:cNvGrpSpPr>
            <p:nvPr/>
          </p:nvGrpSpPr>
          <p:grpSpPr bwMode="auto">
            <a:xfrm>
              <a:off x="6247" y="4708"/>
              <a:ext cx="1691" cy="766"/>
              <a:chOff x="6247" y="4708"/>
              <a:chExt cx="1691" cy="766"/>
            </a:xfrm>
          </p:grpSpPr>
          <p:grpSp>
            <p:nvGrpSpPr>
              <p:cNvPr id="24631" name="Group 55"/>
              <p:cNvGrpSpPr>
                <a:grpSpLocks/>
              </p:cNvGrpSpPr>
              <p:nvPr/>
            </p:nvGrpSpPr>
            <p:grpSpPr bwMode="auto">
              <a:xfrm>
                <a:off x="7133" y="4816"/>
                <a:ext cx="726" cy="530"/>
                <a:chOff x="7269" y="3433"/>
                <a:chExt cx="726" cy="530"/>
              </a:xfrm>
            </p:grpSpPr>
            <p:sp>
              <p:nvSpPr>
                <p:cNvPr id="24632" name="Line 56"/>
                <p:cNvSpPr>
                  <a:spLocks noChangeShapeType="1"/>
                </p:cNvSpPr>
                <p:nvPr/>
              </p:nvSpPr>
              <p:spPr bwMode="auto">
                <a:xfrm>
                  <a:off x="7269" y="3675"/>
                  <a:ext cx="35" cy="27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5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4633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7304" y="3444"/>
                  <a:ext cx="80" cy="51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5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4634" name="Line 58"/>
                <p:cNvSpPr>
                  <a:spLocks noChangeShapeType="1"/>
                </p:cNvSpPr>
                <p:nvPr/>
              </p:nvSpPr>
              <p:spPr bwMode="auto">
                <a:xfrm>
                  <a:off x="7384" y="3433"/>
                  <a:ext cx="611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5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24635" name="Group 59"/>
              <p:cNvGrpSpPr>
                <a:grpSpLocks/>
              </p:cNvGrpSpPr>
              <p:nvPr/>
            </p:nvGrpSpPr>
            <p:grpSpPr bwMode="auto">
              <a:xfrm>
                <a:off x="6247" y="4708"/>
                <a:ext cx="1691" cy="766"/>
                <a:chOff x="6235" y="4708"/>
                <a:chExt cx="1691" cy="766"/>
              </a:xfrm>
            </p:grpSpPr>
            <p:sp>
              <p:nvSpPr>
                <p:cNvPr id="24636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6586" y="4813"/>
                  <a:ext cx="657" cy="4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4000" b="1" i="0" u="none" strike="noStrike" cap="none" normalizeH="0" baseline="-2500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ru-RU" sz="4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36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r>
                    <a:rPr kumimoji="0" lang="en-US" sz="4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</a:t>
                  </a:r>
                  <a:endParaRPr kumimoji="0" lang="ru-RU" sz="5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24637" name="Group 61"/>
                <p:cNvGrpSpPr>
                  <a:grpSpLocks/>
                </p:cNvGrpSpPr>
                <p:nvPr/>
              </p:nvGrpSpPr>
              <p:grpSpPr bwMode="auto">
                <a:xfrm>
                  <a:off x="7229" y="4708"/>
                  <a:ext cx="672" cy="766"/>
                  <a:chOff x="9757" y="3167"/>
                  <a:chExt cx="681" cy="662"/>
                </a:xfrm>
              </p:grpSpPr>
              <p:sp>
                <p:nvSpPr>
                  <p:cNvPr id="24638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757" y="3461"/>
                    <a:ext cx="680" cy="36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k </a:t>
                    </a:r>
                    <a:endParaRPr kumimoji="0" lang="ru-RU" sz="5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4639" name="Text Box 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758" y="3167"/>
                    <a:ext cx="680" cy="42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m</a:t>
                    </a:r>
                    <a:endParaRPr kumimoji="0" lang="ru-RU" sz="5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4640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9757" y="3537"/>
                    <a:ext cx="53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24641" name="AutoShape 65"/>
                <p:cNvSpPr>
                  <a:spLocks noChangeArrowheads="1"/>
                </p:cNvSpPr>
                <p:nvPr/>
              </p:nvSpPr>
              <p:spPr bwMode="auto">
                <a:xfrm>
                  <a:off x="6235" y="4771"/>
                  <a:ext cx="1691" cy="691"/>
                </a:xfrm>
                <a:prstGeom prst="foldedCorner">
                  <a:avLst>
                    <a:gd name="adj" fmla="val 12500"/>
                  </a:avLst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5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sp>
        <p:nvSpPr>
          <p:cNvPr id="88" name="Oval 66"/>
          <p:cNvSpPr>
            <a:spLocks noChangeArrowheads="1"/>
          </p:cNvSpPr>
          <p:nvPr/>
        </p:nvSpPr>
        <p:spPr bwMode="auto">
          <a:xfrm>
            <a:off x="1428728" y="2828041"/>
            <a:ext cx="928694" cy="888991"/>
          </a:xfrm>
          <a:prstGeom prst="ellipse">
            <a:avLst/>
          </a:prstGeom>
          <a:solidFill>
            <a:srgbClr val="66CCFF">
              <a:alpha val="18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9" name="Oval 66"/>
          <p:cNvSpPr>
            <a:spLocks noChangeArrowheads="1"/>
          </p:cNvSpPr>
          <p:nvPr/>
        </p:nvSpPr>
        <p:spPr bwMode="auto">
          <a:xfrm>
            <a:off x="2928926" y="2852936"/>
            <a:ext cx="928694" cy="888991"/>
          </a:xfrm>
          <a:prstGeom prst="ellipse">
            <a:avLst/>
          </a:prstGeom>
          <a:solidFill>
            <a:srgbClr val="FFFF00">
              <a:alpha val="18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0" name="TextBox 89"/>
          <p:cNvSpPr txBox="1"/>
          <p:nvPr/>
        </p:nvSpPr>
        <p:spPr>
          <a:xfrm>
            <a:off x="3995936" y="467961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Из  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ЗСЭ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1" name="Таблица 80"/>
          <p:cNvGraphicFramePr>
            <a:graphicFrameLocks noGrp="1"/>
          </p:cNvGraphicFramePr>
          <p:nvPr/>
        </p:nvGraphicFramePr>
        <p:xfrm>
          <a:off x="5143504" y="4692367"/>
          <a:ext cx="3214710" cy="824865"/>
        </p:xfrm>
        <a:graphic>
          <a:graphicData uri="http://schemas.openxmlformats.org/drawingml/2006/table">
            <a:tbl>
              <a:tblPr/>
              <a:tblGrid>
                <a:gridCol w="428628"/>
                <a:gridCol w="857256"/>
                <a:gridCol w="928694"/>
                <a:gridCol w="71438"/>
                <a:gridCol w="928694"/>
              </a:tblGrid>
              <a:tr h="2171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</a:t>
                      </a:r>
                      <a:endParaRPr lang="ru-RU" sz="100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r>
                        <a:rPr lang="ru-RU" sz="1200" b="1" i="0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коле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Arial Cyr"/>
                        </a:rPr>
                        <a:t>б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К=10  Н/м</a:t>
                      </a:r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14A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ru-RU" sz="1400" b="1" dirty="0" smtClean="0">
                          <a:solidFill>
                            <a:srgbClr val="0014A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=0,9</a:t>
                      </a:r>
                      <a:r>
                        <a:rPr lang="ru-RU" sz="1400" b="1" baseline="0" dirty="0" smtClean="0">
                          <a:solidFill>
                            <a:srgbClr val="0014A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</a:t>
                      </a:r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ru-RU" sz="1000" b="0" i="0" u="none" strike="noStrike" dirty="0">
                        <a:solidFill>
                          <a:srgbClr val="FF0000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с</a:t>
                      </a: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>
                        <a:solidFill>
                          <a:srgbClr val="FF0000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dirty="0" smtClean="0">
                          <a:solidFill>
                            <a:srgbClr val="0014A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0,9 с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=</a:t>
                      </a:r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  <a:r>
                        <a:rPr lang="ru-RU" sz="1600" b="1" i="0" u="none" strike="noStrike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1,1Гц</a:t>
                      </a:r>
                      <a:endParaRPr lang="ru-RU" sz="1600" b="1" i="0" u="none" strike="noStrike" dirty="0">
                        <a:solidFill>
                          <a:srgbClr val="0066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dirty="0" smtClean="0">
                          <a:solidFill>
                            <a:srgbClr val="0014AC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=7рад/с</a:t>
                      </a:r>
                      <a:r>
                        <a:rPr lang="ru-RU" sz="1200" b="0" i="0" u="none" strike="noStrike" dirty="0" smtClean="0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82" name="Группа 81"/>
          <p:cNvGrpSpPr/>
          <p:nvPr/>
        </p:nvGrpSpPr>
        <p:grpSpPr>
          <a:xfrm>
            <a:off x="9468544" y="0"/>
            <a:ext cx="9144000" cy="6858000"/>
            <a:chOff x="0" y="-3429000"/>
            <a:chExt cx="9144000" cy="6858000"/>
          </a:xfrm>
        </p:grpSpPr>
        <p:sp>
          <p:nvSpPr>
            <p:cNvPr id="83" name="Прямоугольник 82"/>
            <p:cNvSpPr/>
            <p:nvPr/>
          </p:nvSpPr>
          <p:spPr>
            <a:xfrm>
              <a:off x="0" y="-3429000"/>
              <a:ext cx="9144000" cy="6858000"/>
            </a:xfrm>
            <a:prstGeom prst="rect">
              <a:avLst/>
            </a:prstGeom>
            <a:solidFill>
              <a:schemeClr val="bg1">
                <a:lumMod val="65000"/>
                <a:alpha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84" name="Group 52"/>
            <p:cNvGrpSpPr>
              <a:grpSpLocks/>
            </p:cNvGrpSpPr>
            <p:nvPr/>
          </p:nvGrpSpPr>
          <p:grpSpPr bwMode="auto">
            <a:xfrm>
              <a:off x="5929286" y="1571618"/>
              <a:ext cx="3214709" cy="1128718"/>
              <a:chOff x="6247" y="4708"/>
              <a:chExt cx="1691" cy="766"/>
            </a:xfrm>
          </p:grpSpPr>
          <p:sp>
            <p:nvSpPr>
              <p:cNvPr id="92" name="Text Box 53"/>
              <p:cNvSpPr txBox="1">
                <a:spLocks noChangeArrowheads="1"/>
              </p:cNvSpPr>
              <p:nvPr/>
            </p:nvSpPr>
            <p:spPr bwMode="auto">
              <a:xfrm>
                <a:off x="6247" y="4857"/>
                <a:ext cx="760" cy="4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000" b="1" i="0" u="none" strike="noStrike" cap="none" normalizeH="0" baseline="-2500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kumimoji="0" lang="ru-RU" sz="5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93" name="Group 54"/>
              <p:cNvGrpSpPr>
                <a:grpSpLocks/>
              </p:cNvGrpSpPr>
              <p:nvPr/>
            </p:nvGrpSpPr>
            <p:grpSpPr bwMode="auto">
              <a:xfrm>
                <a:off x="6247" y="4708"/>
                <a:ext cx="1691" cy="766"/>
                <a:chOff x="6247" y="4708"/>
                <a:chExt cx="1691" cy="766"/>
              </a:xfrm>
            </p:grpSpPr>
            <p:grpSp>
              <p:nvGrpSpPr>
                <p:cNvPr id="94" name="Group 55"/>
                <p:cNvGrpSpPr>
                  <a:grpSpLocks/>
                </p:cNvGrpSpPr>
                <p:nvPr/>
              </p:nvGrpSpPr>
              <p:grpSpPr bwMode="auto">
                <a:xfrm>
                  <a:off x="7133" y="4816"/>
                  <a:ext cx="726" cy="530"/>
                  <a:chOff x="7269" y="3433"/>
                  <a:chExt cx="726" cy="530"/>
                </a:xfrm>
              </p:grpSpPr>
              <p:sp>
                <p:nvSpPr>
                  <p:cNvPr id="102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7269" y="3675"/>
                    <a:ext cx="35" cy="27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3" name="Line 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304" y="3444"/>
                    <a:ext cx="80" cy="519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4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7384" y="3433"/>
                    <a:ext cx="611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95" name="Group 59"/>
                <p:cNvGrpSpPr>
                  <a:grpSpLocks/>
                </p:cNvGrpSpPr>
                <p:nvPr/>
              </p:nvGrpSpPr>
              <p:grpSpPr bwMode="auto">
                <a:xfrm>
                  <a:off x="6247" y="4708"/>
                  <a:ext cx="1691" cy="766"/>
                  <a:chOff x="6235" y="4708"/>
                  <a:chExt cx="1691" cy="766"/>
                </a:xfrm>
              </p:grpSpPr>
              <p:sp>
                <p:nvSpPr>
                  <p:cNvPr id="96" name="Text Box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586" y="4813"/>
                    <a:ext cx="657" cy="4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4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rPr>
                      <a:t></a:t>
                    </a:r>
                    <a:endParaRPr kumimoji="0" lang="ru-RU" sz="5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97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7229" y="4708"/>
                    <a:ext cx="672" cy="766"/>
                    <a:chOff x="9757" y="3167"/>
                    <a:chExt cx="681" cy="662"/>
                  </a:xfrm>
                </p:grpSpPr>
                <p:sp>
                  <p:nvSpPr>
                    <p:cNvPr id="99" name="Text Box 6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757" y="3461"/>
                      <a:ext cx="680" cy="36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k </a:t>
                      </a:r>
                      <a:endParaRPr kumimoji="0" lang="ru-RU" sz="5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00" name="Text Box 6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758" y="3167"/>
                      <a:ext cx="680" cy="4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ru-RU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01" name="Line 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757" y="3537"/>
                      <a:ext cx="53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98" name="AutoShape 65"/>
                  <p:cNvSpPr>
                    <a:spLocks noChangeArrowheads="1"/>
                  </p:cNvSpPr>
                  <p:nvPr/>
                </p:nvSpPr>
                <p:spPr bwMode="auto">
                  <a:xfrm>
                    <a:off x="6235" y="4771"/>
                    <a:ext cx="1691" cy="691"/>
                  </a:xfrm>
                  <a:prstGeom prst="foldedCorner">
                    <a:avLst>
                      <a:gd name="adj" fmla="val 12500"/>
                    </a:avLst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188 -0.0544 L -0.17465 -0.054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1" presetClass="entr" presetSubtype="1" repeatCount="indefinite" fill="hold" grpId="0" nodeType="after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46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4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500"/>
                            </p:stCondLst>
                            <p:childTnLst>
                              <p:par>
                                <p:cTn id="76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500"/>
                            </p:stCondLst>
                            <p:childTnLst>
                              <p:par>
                                <p:cTn id="8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30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4" dur="2000" fill="hold"/>
                                        <p:tgtEl>
                                          <p:spTgt spid="8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000"/>
                            </p:stCondLst>
                            <p:childTnLst>
                              <p:par>
                                <p:cTn id="106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7" dur="2000" fill="hold"/>
                                        <p:tgtEl>
                                          <p:spTgt spid="8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0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10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20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24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24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1" presetClass="entr" presetSubtype="1" repeatCount="1000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2" dur="2000"/>
                                        <p:tgtEl>
                                          <p:spTgt spid="246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2000"/>
                                        <p:tgtEl>
                                          <p:spTgt spid="24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000"/>
                            </p:stCondLst>
                            <p:childTnLst>
                              <p:par>
                                <p:cTn id="1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2000"/>
                                        <p:tgtEl>
                                          <p:spTgt spid="2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4000"/>
                            </p:stCondLst>
                            <p:childTnLst>
                              <p:par>
                                <p:cTn id="1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1000"/>
                                        <p:tgtEl>
                                          <p:spTgt spid="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4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4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246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8" dur="2000" fill="hold"/>
                                        <p:tgtEl>
                                          <p:spTgt spid="246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42" grpId="0" animBg="1"/>
      <p:bldP spid="24626" grpId="0" animBg="1"/>
      <p:bldP spid="24626" grpId="1" animBg="1"/>
      <p:bldP spid="18" grpId="0" animBg="1"/>
      <p:bldP spid="19" grpId="0"/>
      <p:bldP spid="24590" grpId="0" animBg="1"/>
      <p:bldP spid="25" grpId="0" animBg="1"/>
      <p:bldP spid="24599" grpId="0"/>
      <p:bldP spid="24600" grpId="0"/>
      <p:bldP spid="36" grpId="0"/>
      <p:bldP spid="36" grpId="1"/>
      <p:bldP spid="37" grpId="0"/>
      <p:bldP spid="24616" grpId="0"/>
      <p:bldP spid="24617" grpId="0"/>
      <p:bldP spid="64" grpId="0"/>
      <p:bldP spid="67" grpId="0" animBg="1"/>
      <p:bldP spid="68" grpId="0"/>
      <p:bldP spid="88" grpId="0" animBg="1"/>
      <p:bldP spid="88" grpId="1" animBg="1"/>
      <p:bldP spid="89" grpId="0" animBg="1"/>
      <p:bldP spid="89" grpId="1" animBg="1"/>
      <p:bldP spid="9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21455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17463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12.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Определить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массу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груза, колеблющегося на невесомой пружине с жесткостью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16 Н/м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если амплитуда колебаний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cs typeface="Times New Roman" pitchFamily="18" charset="0"/>
              </a:rPr>
              <a:t>2см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скорость в момент прохождения положения равновесия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0,5 м/с.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 введите в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г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  с точностью до целых. 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17463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19050" lvl="0" indent="0" algn="just" defTabSz="914400" rtl="0" eaLnBrk="1" fontAlgn="base" latinLnBrk="0" hangingPunct="1">
              <a:lnSpc>
                <a:spcPct val="83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22353" y="3500438"/>
            <a:ext cx="1134986" cy="1214150"/>
            <a:chOff x="9757" y="3119"/>
            <a:chExt cx="544" cy="814"/>
          </a:xfrm>
        </p:grpSpPr>
        <p:sp>
          <p:nvSpPr>
            <p:cNvPr id="23556" name="Text Box 4"/>
            <p:cNvSpPr txBox="1">
              <a:spLocks noChangeArrowheads="1"/>
            </p:cNvSpPr>
            <p:nvPr/>
          </p:nvSpPr>
          <p:spPr bwMode="auto">
            <a:xfrm>
              <a:off x="9757" y="3565"/>
              <a:ext cx="37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  2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57" name="Text Box 5"/>
            <p:cNvSpPr txBox="1">
              <a:spLocks noChangeArrowheads="1"/>
            </p:cNvSpPr>
            <p:nvPr/>
          </p:nvSpPr>
          <p:spPr bwMode="auto">
            <a:xfrm>
              <a:off x="9758" y="3119"/>
              <a:ext cx="543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365D2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kumimoji="0" lang="en-US" sz="3600" b="1" i="0" u="none" strike="noStrike" cap="none" normalizeH="0" baseline="-25000" dirty="0" smtClean="0">
                  <a:ln>
                    <a:noFill/>
                  </a:ln>
                  <a:solidFill>
                    <a:srgbClr val="365D2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kumimoji="0" lang="en-US" sz="3600" b="1" i="0" u="none" strike="noStrike" cap="none" normalizeH="0" baseline="3000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58" name="Line 6"/>
            <p:cNvSpPr>
              <a:spLocks noChangeShapeType="1"/>
            </p:cNvSpPr>
            <p:nvPr/>
          </p:nvSpPr>
          <p:spPr bwMode="auto">
            <a:xfrm>
              <a:off x="9757" y="3550"/>
              <a:ext cx="46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500300" y="3429000"/>
            <a:ext cx="1214751" cy="1286421"/>
            <a:chOff x="9757" y="3014"/>
            <a:chExt cx="445" cy="917"/>
          </a:xfrm>
        </p:grpSpPr>
        <p:sp>
          <p:nvSpPr>
            <p:cNvPr id="23560" name="Text Box 8"/>
            <p:cNvSpPr txBox="1">
              <a:spLocks noChangeArrowheads="1"/>
            </p:cNvSpPr>
            <p:nvPr/>
          </p:nvSpPr>
          <p:spPr bwMode="auto">
            <a:xfrm>
              <a:off x="9862" y="3563"/>
              <a:ext cx="18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61" name="Text Box 9"/>
            <p:cNvSpPr txBox="1">
              <a:spLocks noChangeArrowheads="1"/>
            </p:cNvSpPr>
            <p:nvPr/>
          </p:nvSpPr>
          <p:spPr bwMode="auto">
            <a:xfrm>
              <a:off x="9758" y="3014"/>
              <a:ext cx="444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mv</a:t>
              </a:r>
              <a:r>
                <a:rPr kumimoji="0" lang="en-US" sz="3600" b="1" i="0" u="none" strike="noStrike" cap="none" normalizeH="0" baseline="-2500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kumimoji="0" lang="en-US" sz="3600" b="1" i="0" u="none" strike="noStrike" cap="none" normalizeH="0" baseline="3000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>
              <a:off x="9757" y="3537"/>
              <a:ext cx="38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129460" y="3813486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6600"/>
                </a:solidFill>
              </a:rPr>
              <a:t>=</a:t>
            </a:r>
            <a:endParaRPr lang="ru-RU" sz="3600" dirty="0">
              <a:solidFill>
                <a:srgbClr val="006600"/>
              </a:solidFill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214282" y="2298695"/>
            <a:ext cx="3929090" cy="1201743"/>
            <a:chOff x="1087" y="2097"/>
            <a:chExt cx="1641" cy="542"/>
          </a:xfrm>
        </p:grpSpPr>
        <p:sp>
          <p:nvSpPr>
            <p:cNvPr id="23564" name="Line 12"/>
            <p:cNvSpPr>
              <a:spLocks noChangeShapeType="1"/>
            </p:cNvSpPr>
            <p:nvPr/>
          </p:nvSpPr>
          <p:spPr bwMode="auto">
            <a:xfrm flipH="1">
              <a:off x="1829" y="2338"/>
              <a:ext cx="39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5" name="Line 13"/>
            <p:cNvSpPr>
              <a:spLocks noChangeShapeType="1"/>
            </p:cNvSpPr>
            <p:nvPr/>
          </p:nvSpPr>
          <p:spPr bwMode="auto">
            <a:xfrm>
              <a:off x="2243" y="2109"/>
              <a:ext cx="0" cy="53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6" name="Line 14"/>
            <p:cNvSpPr>
              <a:spLocks noChangeShapeType="1"/>
            </p:cNvSpPr>
            <p:nvPr/>
          </p:nvSpPr>
          <p:spPr bwMode="auto">
            <a:xfrm>
              <a:off x="1869" y="2097"/>
              <a:ext cx="0" cy="53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7" name="Line 15"/>
            <p:cNvSpPr>
              <a:spLocks noChangeShapeType="1"/>
            </p:cNvSpPr>
            <p:nvPr/>
          </p:nvSpPr>
          <p:spPr bwMode="auto">
            <a:xfrm>
              <a:off x="2640" y="2098"/>
              <a:ext cx="0" cy="53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8" name="Oval 16"/>
            <p:cNvSpPr>
              <a:spLocks noChangeArrowheads="1"/>
            </p:cNvSpPr>
            <p:nvPr/>
          </p:nvSpPr>
          <p:spPr bwMode="auto">
            <a:xfrm>
              <a:off x="2576" y="2247"/>
              <a:ext cx="152" cy="161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9" name="Line 17"/>
            <p:cNvSpPr>
              <a:spLocks noChangeShapeType="1"/>
            </p:cNvSpPr>
            <p:nvPr/>
          </p:nvSpPr>
          <p:spPr bwMode="auto">
            <a:xfrm flipH="1">
              <a:off x="1844" y="2604"/>
              <a:ext cx="39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70" name="Line 18"/>
            <p:cNvSpPr>
              <a:spLocks noChangeShapeType="1"/>
            </p:cNvSpPr>
            <p:nvPr/>
          </p:nvSpPr>
          <p:spPr bwMode="auto">
            <a:xfrm flipH="1">
              <a:off x="2244" y="2580"/>
              <a:ext cx="398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triangle" w="med" len="med"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71" name="Line 19"/>
            <p:cNvSpPr>
              <a:spLocks noChangeShapeType="1"/>
            </p:cNvSpPr>
            <p:nvPr/>
          </p:nvSpPr>
          <p:spPr bwMode="auto">
            <a:xfrm flipH="1">
              <a:off x="2270" y="2344"/>
              <a:ext cx="39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1087" y="2178"/>
              <a:ext cx="868" cy="368"/>
              <a:chOff x="1087" y="2178"/>
              <a:chExt cx="868" cy="368"/>
            </a:xfrm>
          </p:grpSpPr>
          <p:sp>
            <p:nvSpPr>
              <p:cNvPr id="23573" name="Oval 21"/>
              <p:cNvSpPr>
                <a:spLocks noChangeArrowheads="1"/>
              </p:cNvSpPr>
              <p:nvPr/>
            </p:nvSpPr>
            <p:spPr bwMode="auto">
              <a:xfrm>
                <a:off x="1802" y="2260"/>
                <a:ext cx="153" cy="161"/>
              </a:xfrm>
              <a:prstGeom prst="ellipse">
                <a:avLst/>
              </a:prstGeom>
              <a:solidFill>
                <a:srgbClr val="FFFFFF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>
                <a:off x="1151" y="2236"/>
                <a:ext cx="638" cy="229"/>
                <a:chOff x="8905" y="7356"/>
                <a:chExt cx="887" cy="229"/>
              </a:xfrm>
            </p:grpSpPr>
            <p:grpSp>
              <p:nvGrpSpPr>
                <p:cNvPr id="7" name="Group 23"/>
                <p:cNvGrpSpPr>
                  <a:grpSpLocks/>
                </p:cNvGrpSpPr>
                <p:nvPr/>
              </p:nvGrpSpPr>
              <p:grpSpPr bwMode="auto">
                <a:xfrm>
                  <a:off x="8905" y="7356"/>
                  <a:ext cx="299" cy="213"/>
                  <a:chOff x="8905" y="7356"/>
                  <a:chExt cx="299" cy="213"/>
                </a:xfrm>
              </p:grpSpPr>
              <p:sp>
                <p:nvSpPr>
                  <p:cNvPr id="23576" name="Line 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905" y="7356"/>
                    <a:ext cx="104" cy="20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577" name="Line 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100" y="7368"/>
                    <a:ext cx="104" cy="20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578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9020" y="7356"/>
                    <a:ext cx="75" cy="207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" name="Group 27"/>
                <p:cNvGrpSpPr>
                  <a:grpSpLocks/>
                </p:cNvGrpSpPr>
                <p:nvPr/>
              </p:nvGrpSpPr>
              <p:grpSpPr bwMode="auto">
                <a:xfrm>
                  <a:off x="9095" y="7367"/>
                  <a:ext cx="299" cy="213"/>
                  <a:chOff x="8905" y="7356"/>
                  <a:chExt cx="299" cy="213"/>
                </a:xfrm>
              </p:grpSpPr>
              <p:sp>
                <p:nvSpPr>
                  <p:cNvPr id="23580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905" y="7356"/>
                    <a:ext cx="104" cy="20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581" name="Line 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100" y="7368"/>
                    <a:ext cx="104" cy="20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582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9020" y="7356"/>
                    <a:ext cx="75" cy="207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" name="Group 31"/>
                <p:cNvGrpSpPr>
                  <a:grpSpLocks/>
                </p:cNvGrpSpPr>
                <p:nvPr/>
              </p:nvGrpSpPr>
              <p:grpSpPr bwMode="auto">
                <a:xfrm>
                  <a:off x="9297" y="7367"/>
                  <a:ext cx="299" cy="213"/>
                  <a:chOff x="8905" y="7356"/>
                  <a:chExt cx="299" cy="213"/>
                </a:xfrm>
              </p:grpSpPr>
              <p:sp>
                <p:nvSpPr>
                  <p:cNvPr id="23584" name="Line 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905" y="7356"/>
                    <a:ext cx="104" cy="20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585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100" y="7368"/>
                    <a:ext cx="104" cy="20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586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9020" y="7356"/>
                    <a:ext cx="75" cy="207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" name="Group 35"/>
                <p:cNvGrpSpPr>
                  <a:grpSpLocks/>
                </p:cNvGrpSpPr>
                <p:nvPr/>
              </p:nvGrpSpPr>
              <p:grpSpPr bwMode="auto">
                <a:xfrm>
                  <a:off x="9493" y="7372"/>
                  <a:ext cx="299" cy="213"/>
                  <a:chOff x="8905" y="7356"/>
                  <a:chExt cx="299" cy="213"/>
                </a:xfrm>
              </p:grpSpPr>
              <p:sp>
                <p:nvSpPr>
                  <p:cNvPr id="23588" name="Line 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905" y="7356"/>
                    <a:ext cx="104" cy="20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589" name="Line 3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100" y="7368"/>
                    <a:ext cx="104" cy="20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590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9020" y="7356"/>
                    <a:ext cx="75" cy="207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23591" name="Line 39"/>
              <p:cNvSpPr>
                <a:spLocks noChangeShapeType="1"/>
              </p:cNvSpPr>
              <p:nvPr/>
            </p:nvSpPr>
            <p:spPr bwMode="auto">
              <a:xfrm>
                <a:off x="1124" y="2178"/>
                <a:ext cx="0" cy="36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592" name="Line 40"/>
              <p:cNvSpPr>
                <a:spLocks noChangeShapeType="1"/>
              </p:cNvSpPr>
              <p:nvPr/>
            </p:nvSpPr>
            <p:spPr bwMode="auto">
              <a:xfrm>
                <a:off x="1087" y="2178"/>
                <a:ext cx="0" cy="36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12" name="Group 3"/>
          <p:cNvGrpSpPr>
            <a:grpSpLocks/>
          </p:cNvGrpSpPr>
          <p:nvPr/>
        </p:nvGrpSpPr>
        <p:grpSpPr bwMode="auto">
          <a:xfrm>
            <a:off x="4787634" y="2285992"/>
            <a:ext cx="1926988" cy="1214150"/>
            <a:chOff x="9708" y="3119"/>
            <a:chExt cx="667" cy="814"/>
          </a:xfrm>
        </p:grpSpPr>
        <p:sp>
          <p:nvSpPr>
            <p:cNvPr id="43" name="Text Box 4"/>
            <p:cNvSpPr txBox="1">
              <a:spLocks noChangeArrowheads="1"/>
            </p:cNvSpPr>
            <p:nvPr/>
          </p:nvSpPr>
          <p:spPr bwMode="auto">
            <a:xfrm>
              <a:off x="9757" y="3565"/>
              <a:ext cx="37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  2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Text Box 5"/>
            <p:cNvSpPr txBox="1">
              <a:spLocks noChangeArrowheads="1"/>
            </p:cNvSpPr>
            <p:nvPr/>
          </p:nvSpPr>
          <p:spPr bwMode="auto">
            <a:xfrm>
              <a:off x="9708" y="3119"/>
              <a:ext cx="667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16</a:t>
              </a:r>
              <a:r>
                <a:rPr lang="ru-RU" sz="3600" dirty="0" smtClean="0">
                  <a:sym typeface="Symbol"/>
                </a:rPr>
                <a:t></a:t>
              </a: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rgbClr val="365D2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0,02</a:t>
              </a:r>
              <a:r>
                <a:rPr kumimoji="0" lang="en-US" sz="3600" b="1" i="0" u="none" strike="noStrike" cap="none" normalizeH="0" baseline="3000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Line 6"/>
            <p:cNvSpPr>
              <a:spLocks noChangeShapeType="1"/>
            </p:cNvSpPr>
            <p:nvPr/>
          </p:nvSpPr>
          <p:spPr bwMode="auto">
            <a:xfrm>
              <a:off x="9757" y="3550"/>
              <a:ext cx="46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6786586" y="2214554"/>
            <a:ext cx="1785275" cy="1286421"/>
            <a:chOff x="9757" y="3014"/>
            <a:chExt cx="654" cy="917"/>
          </a:xfrm>
        </p:grpSpPr>
        <p:sp>
          <p:nvSpPr>
            <p:cNvPr id="47" name="Text Box 8"/>
            <p:cNvSpPr txBox="1">
              <a:spLocks noChangeArrowheads="1"/>
            </p:cNvSpPr>
            <p:nvPr/>
          </p:nvSpPr>
          <p:spPr bwMode="auto">
            <a:xfrm>
              <a:off x="9862" y="3563"/>
              <a:ext cx="18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Text Box 9"/>
            <p:cNvSpPr txBox="1">
              <a:spLocks noChangeArrowheads="1"/>
            </p:cNvSpPr>
            <p:nvPr/>
          </p:nvSpPr>
          <p:spPr bwMode="auto">
            <a:xfrm>
              <a:off x="9758" y="3014"/>
              <a:ext cx="653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ru-RU" sz="3600" dirty="0" smtClean="0">
                  <a:sym typeface="Symbol"/>
                </a:rPr>
                <a:t></a:t>
              </a: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0,5</a:t>
              </a:r>
              <a:r>
                <a:rPr kumimoji="0" lang="en-US" sz="3600" b="1" i="0" u="none" strike="noStrike" cap="none" normalizeH="0" baseline="30000" dirty="0" smtClean="0">
                  <a:ln>
                    <a:noFill/>
                  </a:ln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Line 10"/>
            <p:cNvSpPr>
              <a:spLocks noChangeShapeType="1"/>
            </p:cNvSpPr>
            <p:nvPr/>
          </p:nvSpPr>
          <p:spPr bwMode="auto">
            <a:xfrm>
              <a:off x="9757" y="3537"/>
              <a:ext cx="38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6242370" y="258539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6600"/>
                </a:solidFill>
              </a:rPr>
              <a:t>=</a:t>
            </a:r>
            <a:endParaRPr lang="ru-RU" sz="3600" dirty="0">
              <a:solidFill>
                <a:srgbClr val="006600"/>
              </a:solidFill>
            </a:endParaRPr>
          </a:p>
        </p:txBody>
      </p:sp>
      <p:sp>
        <p:nvSpPr>
          <p:cNvPr id="53" name="Text Box 5"/>
          <p:cNvSpPr txBox="1">
            <a:spLocks noChangeArrowheads="1"/>
          </p:cNvSpPr>
          <p:nvPr/>
        </p:nvSpPr>
        <p:spPr bwMode="auto">
          <a:xfrm>
            <a:off x="4643438" y="3714752"/>
            <a:ext cx="1926988" cy="633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3600" dirty="0" smtClean="0">
                <a:sym typeface="Symbol"/>
              </a:rPr>
              <a:t>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cs typeface="Times New Roman" pitchFamily="18" charset="0"/>
              </a:rPr>
              <a:t>0,02</a:t>
            </a:r>
            <a:r>
              <a:rPr kumimoji="0" lang="en-US" sz="3600" b="1" i="0" u="none" strike="noStrike" cap="none" normalizeH="0" baseline="3000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429388" y="3711363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6600"/>
                </a:solidFill>
              </a:rPr>
              <a:t>=</a:t>
            </a:r>
            <a:endParaRPr lang="ru-RU" sz="3600" dirty="0">
              <a:solidFill>
                <a:srgbClr val="006600"/>
              </a:solidFill>
            </a:endParaRPr>
          </a:p>
        </p:txBody>
      </p:sp>
      <p:sp>
        <p:nvSpPr>
          <p:cNvPr id="58" name="Text Box 9"/>
          <p:cNvSpPr txBox="1">
            <a:spLocks noChangeArrowheads="1"/>
          </p:cNvSpPr>
          <p:nvPr/>
        </p:nvSpPr>
        <p:spPr bwMode="auto">
          <a:xfrm>
            <a:off x="6786578" y="3690041"/>
            <a:ext cx="1782545" cy="596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600" dirty="0" smtClean="0">
                <a:sym typeface="Symbol"/>
              </a:rPr>
              <a:t>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0,5</a:t>
            </a:r>
            <a:r>
              <a:rPr kumimoji="0" lang="en-US" sz="3600" b="1" i="0" u="none" strike="noStrike" cap="none" normalizeH="0" baseline="3000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 Box 9"/>
          <p:cNvSpPr txBox="1">
            <a:spLocks noChangeArrowheads="1"/>
          </p:cNvSpPr>
          <p:nvPr/>
        </p:nvSpPr>
        <p:spPr bwMode="auto">
          <a:xfrm>
            <a:off x="6500826" y="4357694"/>
            <a:ext cx="928694" cy="596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3600" dirty="0" smtClean="0">
                <a:solidFill>
                  <a:srgbClr val="006600"/>
                </a:solidFill>
              </a:rPr>
              <a:t>=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endParaRPr kumimoji="0" lang="ru-RU" sz="4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5143504" y="4357694"/>
            <a:ext cx="1571636" cy="633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0,0256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 Box 5"/>
          <p:cNvSpPr txBox="1">
            <a:spLocks noChangeArrowheads="1"/>
          </p:cNvSpPr>
          <p:nvPr/>
        </p:nvSpPr>
        <p:spPr bwMode="auto">
          <a:xfrm rot="1174541">
            <a:off x="8344067" y="1030027"/>
            <a:ext cx="714380" cy="6339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26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11" grpId="0"/>
      <p:bldP spid="50" grpId="0"/>
      <p:bldP spid="53" grpId="0"/>
      <p:bldP spid="55" grpId="0"/>
      <p:bldP spid="58" grpId="0"/>
      <p:bldP spid="60" grpId="0"/>
      <p:bldP spid="61" grpId="0"/>
      <p:bldP spid="6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28938" y="-24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71750" y="428604"/>
            <a:ext cx="4214813" cy="2571768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№20</a:t>
            </a:r>
          </a:p>
          <a:p>
            <a:r>
              <a:rPr lang="en-US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§§</a:t>
            </a:r>
            <a:r>
              <a:rPr lang="en-US" sz="4800" b="1" dirty="0" smtClean="0"/>
              <a:t>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53-55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пр31</a:t>
            </a:r>
            <a:r>
              <a:rPr lang="en-US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50" y="92868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70738" y="458990"/>
            <a:ext cx="1944687" cy="19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Группа 11"/>
          <p:cNvGrpSpPr/>
          <p:nvPr/>
        </p:nvGrpSpPr>
        <p:grpSpPr>
          <a:xfrm>
            <a:off x="0" y="-24"/>
            <a:ext cx="9144000" cy="6858000"/>
            <a:chOff x="0" y="-3429000"/>
            <a:chExt cx="9144000" cy="685800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0" y="-3429000"/>
              <a:ext cx="9144000" cy="6858000"/>
            </a:xfrm>
            <a:prstGeom prst="rect">
              <a:avLst/>
            </a:prstGeom>
            <a:solidFill>
              <a:schemeClr val="bg1">
                <a:lumMod val="65000"/>
                <a:alpha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4" name="Group 52"/>
            <p:cNvGrpSpPr>
              <a:grpSpLocks/>
            </p:cNvGrpSpPr>
            <p:nvPr/>
          </p:nvGrpSpPr>
          <p:grpSpPr bwMode="auto">
            <a:xfrm>
              <a:off x="5929286" y="1571618"/>
              <a:ext cx="3214709" cy="1128718"/>
              <a:chOff x="6247" y="4708"/>
              <a:chExt cx="1691" cy="766"/>
            </a:xfrm>
          </p:grpSpPr>
          <p:sp>
            <p:nvSpPr>
              <p:cNvPr id="15" name="Text Box 53"/>
              <p:cNvSpPr txBox="1">
                <a:spLocks noChangeArrowheads="1"/>
              </p:cNvSpPr>
              <p:nvPr/>
            </p:nvSpPr>
            <p:spPr bwMode="auto">
              <a:xfrm>
                <a:off x="6247" y="4857"/>
                <a:ext cx="760" cy="4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000" b="1" i="0" u="none" strike="noStrike" cap="none" normalizeH="0" baseline="-2500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kumimoji="0" lang="ru-RU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=</a:t>
                </a:r>
                <a:endParaRPr kumimoji="0" lang="ru-RU" sz="5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6" name="Group 54"/>
              <p:cNvGrpSpPr>
                <a:grpSpLocks/>
              </p:cNvGrpSpPr>
              <p:nvPr/>
            </p:nvGrpSpPr>
            <p:grpSpPr bwMode="auto">
              <a:xfrm>
                <a:off x="6247" y="4708"/>
                <a:ext cx="1691" cy="766"/>
                <a:chOff x="6247" y="4708"/>
                <a:chExt cx="1691" cy="766"/>
              </a:xfrm>
            </p:grpSpPr>
            <p:grpSp>
              <p:nvGrpSpPr>
                <p:cNvPr id="17" name="Group 55"/>
                <p:cNvGrpSpPr>
                  <a:grpSpLocks/>
                </p:cNvGrpSpPr>
                <p:nvPr/>
              </p:nvGrpSpPr>
              <p:grpSpPr bwMode="auto">
                <a:xfrm>
                  <a:off x="7133" y="4816"/>
                  <a:ext cx="726" cy="530"/>
                  <a:chOff x="7269" y="3433"/>
                  <a:chExt cx="726" cy="530"/>
                </a:xfrm>
              </p:grpSpPr>
              <p:sp>
                <p:nvSpPr>
                  <p:cNvPr id="25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7269" y="3675"/>
                    <a:ext cx="35" cy="27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6" name="Line 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304" y="3444"/>
                    <a:ext cx="80" cy="519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7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7384" y="3433"/>
                    <a:ext cx="611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18" name="Group 59"/>
                <p:cNvGrpSpPr>
                  <a:grpSpLocks/>
                </p:cNvGrpSpPr>
                <p:nvPr/>
              </p:nvGrpSpPr>
              <p:grpSpPr bwMode="auto">
                <a:xfrm>
                  <a:off x="6247" y="4708"/>
                  <a:ext cx="1691" cy="766"/>
                  <a:chOff x="6235" y="4708"/>
                  <a:chExt cx="1691" cy="766"/>
                </a:xfrm>
              </p:grpSpPr>
              <p:sp>
                <p:nvSpPr>
                  <p:cNvPr id="19" name="Text Box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586" y="4813"/>
                    <a:ext cx="657" cy="4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40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rPr>
                      <a:t></a:t>
                    </a:r>
                    <a:endParaRPr kumimoji="0" lang="ru-RU" sz="5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20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7229" y="4708"/>
                    <a:ext cx="672" cy="766"/>
                    <a:chOff x="9757" y="3167"/>
                    <a:chExt cx="681" cy="662"/>
                  </a:xfrm>
                </p:grpSpPr>
                <p:sp>
                  <p:nvSpPr>
                    <p:cNvPr id="22" name="Text Box 6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757" y="3461"/>
                      <a:ext cx="680" cy="36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k </a:t>
                      </a:r>
                      <a:endParaRPr kumimoji="0" lang="ru-RU" sz="5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3" name="Text Box 6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758" y="3167"/>
                      <a:ext cx="680" cy="42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ru-RU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4" name="Line 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757" y="3537"/>
                      <a:ext cx="53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5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21" name="AutoShape 65"/>
                  <p:cNvSpPr>
                    <a:spLocks noChangeArrowheads="1"/>
                  </p:cNvSpPr>
                  <p:nvPr/>
                </p:nvSpPr>
                <p:spPr bwMode="auto">
                  <a:xfrm>
                    <a:off x="6235" y="4771"/>
                    <a:ext cx="1691" cy="691"/>
                  </a:xfrm>
                  <a:prstGeom prst="foldedCorner">
                    <a:avLst>
                      <a:gd name="adj" fmla="val 12500"/>
                    </a:avLst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500"/>
                            </p:stCondLst>
                            <p:childTnLst>
                              <p:par>
                                <p:cTn id="64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500"/>
                            </p:stCondLst>
                            <p:childTnLst>
                              <p:par>
                                <p:cTn id="7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2500"/>
                            </p:stCondLst>
                            <p:childTnLst>
                              <p:par>
                                <p:cTn id="74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3500"/>
                            </p:stCondLst>
                            <p:childTnLst>
                              <p:par>
                                <p:cTn id="81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4500"/>
                            </p:stCondLst>
                            <p:childTnLst>
                              <p:par>
                                <p:cTn id="86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500"/>
                            </p:stCondLst>
                            <p:childTnLst>
                              <p:par>
                                <p:cTn id="91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6500"/>
                            </p:stCondLst>
                            <p:childTnLst>
                              <p:par>
                                <p:cTn id="9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9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440293"/>
              </p:ext>
            </p:extLst>
          </p:nvPr>
        </p:nvGraphicFramePr>
        <p:xfrm>
          <a:off x="0" y="3388936"/>
          <a:ext cx="9144001" cy="3322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5424"/>
                <a:gridCol w="7890597"/>
                <a:gridCol w="75798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Д.З. гр 4.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2м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Консультация по теме 20.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3м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Закрепление знаний по теме: 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аудиализация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Колебания и их параметры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14A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Пружинный маятник</a:t>
                      </a:r>
                      <a:endParaRPr lang="ru-RU" sz="1800" b="1" dirty="0">
                        <a:solidFill>
                          <a:srgbClr val="0014A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визуализация.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10м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10м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Применение знаний в измененных условиях  по вопросам ( бригадно, парно или индивидуально)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упр. 31 (1,2,3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20м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ДЗ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№ 4.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50м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-19214" y="-27384"/>
            <a:ext cx="9163214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- 2  (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) /1у27н/ №79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раздел (IV)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:/зт20/ Амплитуда, период, частота гармонических колебаний.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Закрепление знаний учащихся по теме 20.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создать условия для закрепления знаний по теме 20.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УРОКА: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 УРОКА: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ДЕМОНСТРАЦИИ: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УРОКА: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776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144000" cy="7171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викторина.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1280.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изменится период колебаний м.м. если его перенести из воздуха в воду или вязкое масло?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1281.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изменится период колебаний м.м. если под шариком поставить магнит?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1282.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Какая будет траектория движения шарика, если нить пережечь в момент прохождения положения равновесия?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1283.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Какая разница в колебаниях одинаковых полых шариков с песком и водой, если их отклонили на одинаковый угол?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С водой остановится быстрее, т.к.  начальная энергия у него меньше и часть энергии уйдет на трение в слоях воды.)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1284.  Как будут идти маятниковые часы на полюсе и на экваторе?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1287.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исправит отстающие часы?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1288. Как изменится период колебаний качелей, если вместо одного человека сядет двое?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Line 3"/>
          <p:cNvSpPr>
            <a:spLocks noChangeShapeType="1"/>
          </p:cNvSpPr>
          <p:nvPr/>
        </p:nvSpPr>
        <p:spPr bwMode="auto">
          <a:xfrm flipH="1">
            <a:off x="4286248" y="1928802"/>
            <a:ext cx="1534321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stealth" w="lg" len="lg"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5802592" y="1198904"/>
            <a:ext cx="0" cy="246979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4364406" y="1142984"/>
            <a:ext cx="0" cy="246979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29222" y="1147644"/>
            <a:ext cx="0" cy="246979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1" name="Oval 7"/>
          <p:cNvSpPr>
            <a:spLocks noChangeArrowheads="1"/>
          </p:cNvSpPr>
          <p:nvPr/>
        </p:nvSpPr>
        <p:spPr bwMode="auto">
          <a:xfrm>
            <a:off x="7929586" y="285728"/>
            <a:ext cx="584503" cy="750259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 flipH="1">
            <a:off x="4268271" y="3505599"/>
            <a:ext cx="153432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 flipH="1">
            <a:off x="5806437" y="3393760"/>
            <a:ext cx="1530476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 flipH="1">
            <a:off x="5786446" y="1928802"/>
            <a:ext cx="1530476" cy="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 type="stealth" w="lg" len="lg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Oval 12"/>
          <p:cNvSpPr>
            <a:spLocks noChangeArrowheads="1"/>
          </p:cNvSpPr>
          <p:nvPr/>
        </p:nvSpPr>
        <p:spPr bwMode="auto">
          <a:xfrm>
            <a:off x="5786446" y="2188314"/>
            <a:ext cx="588349" cy="669182"/>
          </a:xfrm>
          <a:prstGeom prst="ellipse">
            <a:avLst/>
          </a:prstGeom>
          <a:solidFill>
            <a:srgbClr val="006600">
              <a:alpha val="52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037" name="Group 13"/>
          <p:cNvGrpSpPr>
            <a:grpSpLocks/>
          </p:cNvGrpSpPr>
          <p:nvPr/>
        </p:nvGrpSpPr>
        <p:grpSpPr bwMode="auto">
          <a:xfrm>
            <a:off x="1603397" y="1790723"/>
            <a:ext cx="2453376" cy="1067138"/>
            <a:chOff x="8905" y="7356"/>
            <a:chExt cx="887" cy="229"/>
          </a:xfrm>
        </p:grpSpPr>
        <p:grpSp>
          <p:nvGrpSpPr>
            <p:cNvPr id="1038" name="Group 14"/>
            <p:cNvGrpSpPr>
              <a:grpSpLocks/>
            </p:cNvGrpSpPr>
            <p:nvPr/>
          </p:nvGrpSpPr>
          <p:grpSpPr bwMode="auto">
            <a:xfrm>
              <a:off x="8905" y="7356"/>
              <a:ext cx="299" cy="213"/>
              <a:chOff x="8905" y="7356"/>
              <a:chExt cx="299" cy="213"/>
            </a:xfrm>
          </p:grpSpPr>
          <p:sp>
            <p:nvSpPr>
              <p:cNvPr id="1039" name="Line 15"/>
              <p:cNvSpPr>
                <a:spLocks noChangeShapeType="1"/>
              </p:cNvSpPr>
              <p:nvPr/>
            </p:nvSpPr>
            <p:spPr bwMode="auto">
              <a:xfrm flipV="1">
                <a:off x="8905" y="7356"/>
                <a:ext cx="104" cy="2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0" name="Line 16"/>
              <p:cNvSpPr>
                <a:spLocks noChangeShapeType="1"/>
              </p:cNvSpPr>
              <p:nvPr/>
            </p:nvSpPr>
            <p:spPr bwMode="auto">
              <a:xfrm flipV="1">
                <a:off x="9100" y="7368"/>
                <a:ext cx="104" cy="2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1" name="Line 17"/>
              <p:cNvSpPr>
                <a:spLocks noChangeShapeType="1"/>
              </p:cNvSpPr>
              <p:nvPr/>
            </p:nvSpPr>
            <p:spPr bwMode="auto">
              <a:xfrm>
                <a:off x="9020" y="7356"/>
                <a:ext cx="75" cy="20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42" name="Group 18"/>
            <p:cNvGrpSpPr>
              <a:grpSpLocks/>
            </p:cNvGrpSpPr>
            <p:nvPr/>
          </p:nvGrpSpPr>
          <p:grpSpPr bwMode="auto">
            <a:xfrm>
              <a:off x="9095" y="7367"/>
              <a:ext cx="299" cy="213"/>
              <a:chOff x="8905" y="7356"/>
              <a:chExt cx="299" cy="213"/>
            </a:xfrm>
          </p:grpSpPr>
          <p:sp>
            <p:nvSpPr>
              <p:cNvPr id="1043" name="Line 19"/>
              <p:cNvSpPr>
                <a:spLocks noChangeShapeType="1"/>
              </p:cNvSpPr>
              <p:nvPr/>
            </p:nvSpPr>
            <p:spPr bwMode="auto">
              <a:xfrm flipV="1">
                <a:off x="8905" y="7356"/>
                <a:ext cx="104" cy="2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4" name="Line 20"/>
              <p:cNvSpPr>
                <a:spLocks noChangeShapeType="1"/>
              </p:cNvSpPr>
              <p:nvPr/>
            </p:nvSpPr>
            <p:spPr bwMode="auto">
              <a:xfrm flipV="1">
                <a:off x="9100" y="7368"/>
                <a:ext cx="104" cy="2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5" name="Line 21"/>
              <p:cNvSpPr>
                <a:spLocks noChangeShapeType="1"/>
              </p:cNvSpPr>
              <p:nvPr/>
            </p:nvSpPr>
            <p:spPr bwMode="auto">
              <a:xfrm>
                <a:off x="9020" y="7356"/>
                <a:ext cx="75" cy="20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46" name="Group 22"/>
            <p:cNvGrpSpPr>
              <a:grpSpLocks/>
            </p:cNvGrpSpPr>
            <p:nvPr/>
          </p:nvGrpSpPr>
          <p:grpSpPr bwMode="auto">
            <a:xfrm>
              <a:off x="9297" y="7367"/>
              <a:ext cx="299" cy="213"/>
              <a:chOff x="8905" y="7356"/>
              <a:chExt cx="299" cy="213"/>
            </a:xfrm>
          </p:grpSpPr>
          <p:sp>
            <p:nvSpPr>
              <p:cNvPr id="1047" name="Line 23"/>
              <p:cNvSpPr>
                <a:spLocks noChangeShapeType="1"/>
              </p:cNvSpPr>
              <p:nvPr/>
            </p:nvSpPr>
            <p:spPr bwMode="auto">
              <a:xfrm flipV="1">
                <a:off x="8905" y="7356"/>
                <a:ext cx="104" cy="2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8" name="Line 24"/>
              <p:cNvSpPr>
                <a:spLocks noChangeShapeType="1"/>
              </p:cNvSpPr>
              <p:nvPr/>
            </p:nvSpPr>
            <p:spPr bwMode="auto">
              <a:xfrm flipV="1">
                <a:off x="9100" y="7368"/>
                <a:ext cx="104" cy="2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9" name="Line 25"/>
              <p:cNvSpPr>
                <a:spLocks noChangeShapeType="1"/>
              </p:cNvSpPr>
              <p:nvPr/>
            </p:nvSpPr>
            <p:spPr bwMode="auto">
              <a:xfrm>
                <a:off x="9020" y="7356"/>
                <a:ext cx="75" cy="20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50" name="Group 26"/>
            <p:cNvGrpSpPr>
              <a:grpSpLocks/>
            </p:cNvGrpSpPr>
            <p:nvPr/>
          </p:nvGrpSpPr>
          <p:grpSpPr bwMode="auto">
            <a:xfrm>
              <a:off x="9493" y="7372"/>
              <a:ext cx="299" cy="213"/>
              <a:chOff x="8905" y="7356"/>
              <a:chExt cx="299" cy="213"/>
            </a:xfrm>
          </p:grpSpPr>
          <p:sp>
            <p:nvSpPr>
              <p:cNvPr id="1051" name="Line 27"/>
              <p:cNvSpPr>
                <a:spLocks noChangeShapeType="1"/>
              </p:cNvSpPr>
              <p:nvPr/>
            </p:nvSpPr>
            <p:spPr bwMode="auto">
              <a:xfrm flipV="1">
                <a:off x="8905" y="7356"/>
                <a:ext cx="104" cy="2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2" name="Line 28"/>
              <p:cNvSpPr>
                <a:spLocks noChangeShapeType="1"/>
              </p:cNvSpPr>
              <p:nvPr/>
            </p:nvSpPr>
            <p:spPr bwMode="auto">
              <a:xfrm flipV="1">
                <a:off x="9100" y="7368"/>
                <a:ext cx="104" cy="2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3" name="Line 29"/>
              <p:cNvSpPr>
                <a:spLocks noChangeShapeType="1"/>
              </p:cNvSpPr>
              <p:nvPr/>
            </p:nvSpPr>
            <p:spPr bwMode="auto">
              <a:xfrm>
                <a:off x="9020" y="7356"/>
                <a:ext cx="75" cy="20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1054" name="Line 30"/>
          <p:cNvSpPr>
            <a:spLocks noChangeShapeType="1"/>
          </p:cNvSpPr>
          <p:nvPr/>
        </p:nvSpPr>
        <p:spPr bwMode="auto">
          <a:xfrm>
            <a:off x="1499570" y="1520443"/>
            <a:ext cx="0" cy="171487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5" name="Line 31"/>
          <p:cNvSpPr>
            <a:spLocks noChangeShapeType="1"/>
          </p:cNvSpPr>
          <p:nvPr/>
        </p:nvSpPr>
        <p:spPr bwMode="auto">
          <a:xfrm>
            <a:off x="1357290" y="1520443"/>
            <a:ext cx="0" cy="1714877"/>
          </a:xfrm>
          <a:prstGeom prst="lin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7407E-6 L -0.16493 -4.07407E-6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103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animMotion origin="layout" path="M -5.55556E-7 -4.07407E-6 L -0.16493 -4.07407E-6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1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3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3" presetClass="path" presetSubtype="0" repeatCount="indefinite" accel="50000" decel="50000" autoRev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493 -2.96296E-6 L 0.12639 -2.96296E-6 " pathEditMode="relative" rAng="0" ptsTypes="AA">
                                      <p:cBhvr>
                                        <p:cTn id="30" dur="5000" fill="hold"/>
                                        <p:tgtEl>
                                          <p:spTgt spid="103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3" presetClass="path" presetSubtype="0" repeatCount="indefinite" accel="50000" decel="50000" autoRev="1" fill="hold" grpId="2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animMotion origin="layout" path="M -0.16493 -2.96296E-6 L 0.12639 -2.96296E-6 " pathEditMode="relative" rAng="0" ptsTypes="AA">
                                      <p:cBhvr>
                                        <p:cTn id="32" dur="5000" fill="hold"/>
                                        <p:tgtEl>
                                          <p:spTgt spid="1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nimBg="1"/>
      <p:bldP spid="1034" grpId="0" animBg="1"/>
      <p:bldP spid="1036" grpId="0" build="allAtOnce" animBg="1"/>
      <p:bldP spid="1036" grpId="1" build="p" animBg="1"/>
      <p:bldP spid="1036" grpId="2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000108"/>
            <a:ext cx="9144000" cy="212365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«Что общего и в чем отличие движения груза на пружине и вращения груза по окружности?»</a:t>
            </a:r>
            <a:endParaRPr lang="ru-RU" sz="2800" b="1" dirty="0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28938" y="-24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14500" y="428604"/>
            <a:ext cx="5072063" cy="2571768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№20</a:t>
            </a:r>
          </a:p>
          <a:p>
            <a:r>
              <a:rPr lang="en-US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§§</a:t>
            </a:r>
            <a:r>
              <a:rPr lang="en-US" sz="4800" b="1" dirty="0" smtClean="0"/>
              <a:t>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53-55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Гр8.</a:t>
            </a:r>
            <a:endParaRPr lang="en-US" sz="48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9" descr="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70738" y="458990"/>
            <a:ext cx="1944687" cy="19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44386454"/>
              </p:ext>
            </p:extLst>
          </p:nvPr>
        </p:nvGraphicFramePr>
        <p:xfrm>
          <a:off x="5868144" y="620688"/>
          <a:ext cx="786800" cy="2181225"/>
        </p:xfrm>
        <a:graphic>
          <a:graphicData uri="http://schemas.openxmlformats.org/drawingml/2006/table">
            <a:tbl>
              <a:tblPr/>
              <a:tblGrid>
                <a:gridCol w="786800"/>
              </a:tblGrid>
              <a:tr h="231730"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934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1730"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935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3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954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3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957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3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965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500"/>
                            </p:stCondLst>
                            <p:childTnLst>
                              <p:par>
                                <p:cTn id="7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500"/>
                            </p:stCondLst>
                            <p:childTnLst>
                              <p:par>
                                <p:cTn id="75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500"/>
                            </p:stCondLst>
                            <p:childTnLst>
                              <p:par>
                                <p:cTn id="82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1500"/>
                            </p:stCondLst>
                            <p:childTnLst>
                              <p:par>
                                <p:cTn id="87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2500"/>
                            </p:stCondLst>
                            <p:childTnLst>
                              <p:par>
                                <p:cTn id="92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3500"/>
                            </p:stCondLst>
                            <p:childTnLst>
                              <p:par>
                                <p:cTn id="9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5" descr="116_023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89688" y="0"/>
            <a:ext cx="2754312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WordArt 4"/>
          <p:cNvSpPr>
            <a:spLocks noChangeArrowheads="1" noChangeShapeType="1" noTextEdit="1"/>
          </p:cNvSpPr>
          <p:nvPr/>
        </p:nvSpPr>
        <p:spPr bwMode="gray">
          <a:xfrm rot="740954">
            <a:off x="1245552" y="1558707"/>
            <a:ext cx="7345362" cy="10858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>
              <a:defRPr/>
            </a:pPr>
            <a:r>
              <a:rPr lang="ru-RU" sz="60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155C15"/>
                    </a:gs>
                    <a:gs pos="50000">
                      <a:srgbClr val="238623"/>
                    </a:gs>
                    <a:gs pos="100000">
                      <a:srgbClr val="2BA12B"/>
                    </a:gs>
                  </a:gsLst>
                  <a:lin ang="2700000" scaled="1"/>
                </a:gradFill>
                <a:effectLst>
                  <a:outerShdw dist="38100" dir="18900000" algn="bl" rotWithShape="0">
                    <a:srgbClr val="000000">
                      <a:alpha val="39998"/>
                    </a:srgbClr>
                  </a:outerShdw>
                </a:effectLst>
                <a:latin typeface="Verdana"/>
              </a:rPr>
              <a:t>колебания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155C15"/>
                  </a:gs>
                  <a:gs pos="50000">
                    <a:srgbClr val="238623"/>
                  </a:gs>
                  <a:gs pos="100000">
                    <a:srgbClr val="2BA12B"/>
                  </a:gs>
                </a:gsLst>
                <a:lin ang="2700000" scaled="1"/>
              </a:gra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Verdana"/>
            </a:endParaRPr>
          </a:p>
        </p:txBody>
      </p:sp>
      <p:sp>
        <p:nvSpPr>
          <p:cNvPr id="3" name="WordArt 4"/>
          <p:cNvSpPr>
            <a:spLocks noChangeArrowheads="1" noChangeShapeType="1" noTextEdit="1"/>
          </p:cNvSpPr>
          <p:nvPr/>
        </p:nvSpPr>
        <p:spPr bwMode="gray">
          <a:xfrm>
            <a:off x="500034" y="2500306"/>
            <a:ext cx="4773612" cy="2108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60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18900000" algn="bl" rotWithShape="0">
                    <a:srgbClr val="000000">
                      <a:alpha val="39998"/>
                    </a:srgbClr>
                  </a:outerShdw>
                </a:effectLst>
                <a:latin typeface="Verdana"/>
              </a:rPr>
              <a:t>пружинный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Verdana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596" y="6273225"/>
            <a:ext cx="4143404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 от физика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218624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endParaRPr lang="ru-RU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71736" y="0"/>
            <a:ext cx="357200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Тема 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№20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WordArt 4"/>
          <p:cNvSpPr>
            <a:spLocks noChangeArrowheads="1" noChangeShapeType="1" noTextEdit="1"/>
          </p:cNvSpPr>
          <p:nvPr/>
        </p:nvSpPr>
        <p:spPr bwMode="gray">
          <a:xfrm>
            <a:off x="1857356" y="4643446"/>
            <a:ext cx="6988190" cy="157163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60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14AC"/>
                </a:solidFill>
                <a:effectLst>
                  <a:outerShdw dist="38100" dir="18900000" algn="bl" rotWithShape="0">
                    <a:srgbClr val="000000">
                      <a:alpha val="39998"/>
                    </a:srgbClr>
                  </a:outerShdw>
                </a:effectLst>
                <a:latin typeface="Verdana"/>
              </a:rPr>
              <a:t>маятник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0014AC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Verdana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0" y="24"/>
            <a:ext cx="9144000" cy="6858000"/>
            <a:chOff x="0" y="3214686"/>
            <a:chExt cx="9144000" cy="6858000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0" y="3214686"/>
              <a:ext cx="9144000" cy="6858000"/>
            </a:xfrm>
            <a:prstGeom prst="rect">
              <a:avLst/>
            </a:prstGeom>
            <a:solidFill>
              <a:schemeClr val="bg1">
                <a:lumMod val="65000"/>
                <a:alpha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5786446" y="6150114"/>
              <a:ext cx="2359941" cy="1107996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>
              <a:spAutoFit/>
            </a:bodyPr>
            <a:lstStyle/>
            <a:p>
              <a:pPr lvl="0">
                <a:spcAft>
                  <a:spcPts val="1000"/>
                </a:spcAft>
              </a:pPr>
              <a:r>
                <a:rPr lang="en-US" sz="6600" b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ru-RU" sz="6600" b="1" dirty="0" smtClean="0"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sz="6600" b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ru-RU" sz="6600" b="1" dirty="0" smtClean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6600" b="1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endParaRPr lang="ru-RU" sz="6600" b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Скругленный прямоугольник 38"/>
          <p:cNvSpPr/>
          <p:nvPr/>
        </p:nvSpPr>
        <p:spPr>
          <a:xfrm>
            <a:off x="4643438" y="2571744"/>
            <a:ext cx="3714776" cy="2286016"/>
          </a:xfrm>
          <a:prstGeom prst="roundRect">
            <a:avLst/>
          </a:prstGeom>
          <a:solidFill>
            <a:schemeClr val="accent1"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340618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КОЛЕБАНИЕ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4282" y="1071546"/>
            <a:ext cx="668804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ВЫНУЖДЕННЫЕ -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внешняя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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643306" y="0"/>
            <a:ext cx="3011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повторяются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3660" y="571480"/>
            <a:ext cx="28797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Механические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072066" y="571480"/>
            <a:ext cx="3346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электрические…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000364" y="500042"/>
            <a:ext cx="22647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тепловые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57158" y="2214554"/>
            <a:ext cx="42380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СВОБОДНЫЕ –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сами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85720" y="1643050"/>
            <a:ext cx="58974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АВТОКОЛЕБАНИЯ - ..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часы…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0034" y="3000372"/>
            <a:ext cx="3929090" cy="1714512"/>
            <a:chOff x="559" y="3294"/>
            <a:chExt cx="1942" cy="721"/>
          </a:xfrm>
        </p:grpSpPr>
        <p:grpSp>
          <p:nvGrpSpPr>
            <p:cNvPr id="10" name="Group 3"/>
            <p:cNvGrpSpPr>
              <a:grpSpLocks/>
            </p:cNvGrpSpPr>
            <p:nvPr/>
          </p:nvGrpSpPr>
          <p:grpSpPr bwMode="auto">
            <a:xfrm>
              <a:off x="559" y="3294"/>
              <a:ext cx="1101" cy="721"/>
              <a:chOff x="559" y="3294"/>
              <a:chExt cx="1101" cy="721"/>
            </a:xfrm>
          </p:grpSpPr>
          <p:grpSp>
            <p:nvGrpSpPr>
              <p:cNvPr id="11" name="Group 4"/>
              <p:cNvGrpSpPr>
                <a:grpSpLocks/>
              </p:cNvGrpSpPr>
              <p:nvPr/>
            </p:nvGrpSpPr>
            <p:grpSpPr bwMode="auto">
              <a:xfrm>
                <a:off x="559" y="3294"/>
                <a:ext cx="46" cy="721"/>
                <a:chOff x="934" y="3324"/>
                <a:chExt cx="46" cy="721"/>
              </a:xfrm>
            </p:grpSpPr>
            <p:sp>
              <p:nvSpPr>
                <p:cNvPr id="1029" name="Line 5"/>
                <p:cNvSpPr>
                  <a:spLocks noChangeShapeType="1"/>
                </p:cNvSpPr>
                <p:nvPr/>
              </p:nvSpPr>
              <p:spPr bwMode="auto">
                <a:xfrm>
                  <a:off x="980" y="3324"/>
                  <a:ext cx="0" cy="69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0" name="Line 6"/>
                <p:cNvSpPr>
                  <a:spLocks noChangeShapeType="1"/>
                </p:cNvSpPr>
                <p:nvPr/>
              </p:nvSpPr>
              <p:spPr bwMode="auto">
                <a:xfrm>
                  <a:off x="934" y="3355"/>
                  <a:ext cx="0" cy="690"/>
                </a:xfrm>
                <a:prstGeom prst="line">
                  <a:avLst/>
                </a:prstGeom>
                <a:noFill/>
                <a:ln w="38100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1031" name="Line 7"/>
              <p:cNvSpPr>
                <a:spLocks noChangeShapeType="1"/>
              </p:cNvSpPr>
              <p:nvPr/>
            </p:nvSpPr>
            <p:spPr bwMode="auto">
              <a:xfrm flipV="1">
                <a:off x="628" y="3332"/>
                <a:ext cx="100" cy="39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2" name="Line 8"/>
              <p:cNvSpPr>
                <a:spLocks noChangeShapeType="1"/>
              </p:cNvSpPr>
              <p:nvPr/>
            </p:nvSpPr>
            <p:spPr bwMode="auto">
              <a:xfrm flipV="1">
                <a:off x="803" y="3324"/>
                <a:ext cx="100" cy="39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3" name="Line 9"/>
              <p:cNvSpPr>
                <a:spLocks noChangeShapeType="1"/>
              </p:cNvSpPr>
              <p:nvPr/>
            </p:nvSpPr>
            <p:spPr bwMode="auto">
              <a:xfrm flipV="1">
                <a:off x="981" y="3315"/>
                <a:ext cx="100" cy="39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4" name="Line 10"/>
              <p:cNvSpPr>
                <a:spLocks noChangeShapeType="1"/>
              </p:cNvSpPr>
              <p:nvPr/>
            </p:nvSpPr>
            <p:spPr bwMode="auto">
              <a:xfrm flipV="1">
                <a:off x="1165" y="3323"/>
                <a:ext cx="100" cy="39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5" name="Line 11"/>
              <p:cNvSpPr>
                <a:spLocks noChangeShapeType="1"/>
              </p:cNvSpPr>
              <p:nvPr/>
            </p:nvSpPr>
            <p:spPr bwMode="auto">
              <a:xfrm>
                <a:off x="720" y="3324"/>
                <a:ext cx="76" cy="40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6" name="Line 12"/>
              <p:cNvSpPr>
                <a:spLocks noChangeShapeType="1"/>
              </p:cNvSpPr>
              <p:nvPr/>
            </p:nvSpPr>
            <p:spPr bwMode="auto">
              <a:xfrm>
                <a:off x="911" y="3331"/>
                <a:ext cx="76" cy="40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7" name="Line 13"/>
              <p:cNvSpPr>
                <a:spLocks noChangeShapeType="1"/>
              </p:cNvSpPr>
              <p:nvPr/>
            </p:nvSpPr>
            <p:spPr bwMode="auto">
              <a:xfrm>
                <a:off x="1078" y="3306"/>
                <a:ext cx="76" cy="40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8" name="Line 14"/>
              <p:cNvSpPr>
                <a:spLocks noChangeShapeType="1"/>
              </p:cNvSpPr>
              <p:nvPr/>
            </p:nvSpPr>
            <p:spPr bwMode="auto">
              <a:xfrm>
                <a:off x="1272" y="3330"/>
                <a:ext cx="46" cy="253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9" name="Line 15"/>
              <p:cNvSpPr>
                <a:spLocks noChangeShapeType="1"/>
              </p:cNvSpPr>
              <p:nvPr/>
            </p:nvSpPr>
            <p:spPr bwMode="auto">
              <a:xfrm>
                <a:off x="1317" y="3577"/>
                <a:ext cx="131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1461" y="3446"/>
                <a:ext cx="199" cy="237"/>
              </a:xfrm>
              <a:prstGeom prst="rect">
                <a:avLst/>
              </a:prstGeom>
              <a:solidFill>
                <a:srgbClr val="0000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2" name="Group 17"/>
            <p:cNvGrpSpPr>
              <a:grpSpLocks/>
            </p:cNvGrpSpPr>
            <p:nvPr/>
          </p:nvGrpSpPr>
          <p:grpSpPr bwMode="auto">
            <a:xfrm>
              <a:off x="1562" y="3385"/>
              <a:ext cx="939" cy="454"/>
              <a:chOff x="1562" y="3385"/>
              <a:chExt cx="939" cy="454"/>
            </a:xfrm>
          </p:grpSpPr>
          <p:sp>
            <p:nvSpPr>
              <p:cNvPr id="1042" name="Line 18"/>
              <p:cNvSpPr>
                <a:spLocks noChangeShapeType="1"/>
              </p:cNvSpPr>
              <p:nvPr/>
            </p:nvSpPr>
            <p:spPr bwMode="auto">
              <a:xfrm flipH="1">
                <a:off x="1953" y="3385"/>
                <a:ext cx="0" cy="44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3" name="Line 19"/>
              <p:cNvSpPr>
                <a:spLocks noChangeShapeType="1"/>
              </p:cNvSpPr>
              <p:nvPr/>
            </p:nvSpPr>
            <p:spPr bwMode="auto">
              <a:xfrm flipH="1">
                <a:off x="1562" y="3394"/>
                <a:ext cx="0" cy="44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4" name="Line 20"/>
              <p:cNvSpPr>
                <a:spLocks noChangeShapeType="1"/>
              </p:cNvSpPr>
              <p:nvPr/>
            </p:nvSpPr>
            <p:spPr bwMode="auto">
              <a:xfrm flipH="1" flipV="1">
                <a:off x="1578" y="3737"/>
                <a:ext cx="375" cy="8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5" name="Line 21"/>
              <p:cNvSpPr>
                <a:spLocks noChangeShapeType="1"/>
              </p:cNvSpPr>
              <p:nvPr/>
            </p:nvSpPr>
            <p:spPr bwMode="auto">
              <a:xfrm flipV="1">
                <a:off x="1563" y="3554"/>
                <a:ext cx="589" cy="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6" name="Line 22"/>
              <p:cNvSpPr>
                <a:spLocks noChangeShapeType="1"/>
              </p:cNvSpPr>
              <p:nvPr/>
            </p:nvSpPr>
            <p:spPr bwMode="auto">
              <a:xfrm>
                <a:off x="2256" y="3401"/>
                <a:ext cx="245" cy="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3071802" y="2786058"/>
            <a:ext cx="6110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2" name="Rectangle 23"/>
          <p:cNvSpPr>
            <a:spLocks noChangeArrowheads="1"/>
          </p:cNvSpPr>
          <p:nvPr/>
        </p:nvSpPr>
        <p:spPr bwMode="auto">
          <a:xfrm>
            <a:off x="5000628" y="2643182"/>
            <a:ext cx="28618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3200" b="1" i="0" u="none" strike="noStrike" cap="none" normalizeH="0" baseline="-30000" dirty="0" err="1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</a:t>
            </a:r>
            <a:r>
              <a:rPr kumimoji="0" lang="ru-RU" sz="3200" b="1" i="0" u="none" strike="noStrike" cap="none" normalizeH="0" baseline="-3000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  ПР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23"/>
          <p:cNvSpPr>
            <a:spLocks noChangeArrowheads="1"/>
          </p:cNvSpPr>
          <p:nvPr/>
        </p:nvSpPr>
        <p:spPr bwMode="auto">
          <a:xfrm>
            <a:off x="3357554" y="3631172"/>
            <a:ext cx="10001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2800" b="1" i="0" u="none" strike="noStrike" cap="none" normalizeH="0" baseline="-30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741908" y="404464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000496" y="264318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23"/>
          <p:cNvSpPr>
            <a:spLocks noChangeArrowheads="1"/>
          </p:cNvSpPr>
          <p:nvPr/>
        </p:nvSpPr>
        <p:spPr bwMode="auto">
          <a:xfrm>
            <a:off x="5072066" y="3429000"/>
            <a:ext cx="202023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ru-RU" sz="3200" b="1" i="0" u="none" strike="noStrike" cap="none" normalizeH="0" baseline="-3000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</a:t>
            </a:r>
            <a:r>
              <a:rPr kumimoji="0" lang="ru-RU" sz="3200" b="1" i="0" u="none" strike="noStrike" cap="none" normalizeH="0" baseline="-3000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0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8" name="Rectangle 23"/>
          <p:cNvSpPr>
            <a:spLocks noChangeArrowheads="1"/>
          </p:cNvSpPr>
          <p:nvPr/>
        </p:nvSpPr>
        <p:spPr bwMode="auto">
          <a:xfrm>
            <a:off x="5000628" y="4214818"/>
            <a:ext cx="331475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Инертность …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0" name="Line 22"/>
          <p:cNvSpPr>
            <a:spLocks noChangeShapeType="1"/>
          </p:cNvSpPr>
          <p:nvPr/>
        </p:nvSpPr>
        <p:spPr bwMode="auto">
          <a:xfrm>
            <a:off x="4049822" y="2822992"/>
            <a:ext cx="324000" cy="0"/>
          </a:xfrm>
          <a:prstGeom prst="line">
            <a:avLst/>
          </a:prstGeom>
          <a:noFill/>
          <a:ln w="34925">
            <a:solidFill>
              <a:srgbClr val="0066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3" name="Группа 40"/>
          <p:cNvGrpSpPr/>
          <p:nvPr/>
        </p:nvGrpSpPr>
        <p:grpSpPr>
          <a:xfrm>
            <a:off x="0" y="0"/>
            <a:ext cx="9144000" cy="6858000"/>
            <a:chOff x="1428728" y="-2286040"/>
            <a:chExt cx="9144000" cy="6858000"/>
          </a:xfrm>
        </p:grpSpPr>
        <p:grpSp>
          <p:nvGrpSpPr>
            <p:cNvPr id="14" name="Группа 11"/>
            <p:cNvGrpSpPr/>
            <p:nvPr/>
          </p:nvGrpSpPr>
          <p:grpSpPr>
            <a:xfrm>
              <a:off x="1428728" y="-2286040"/>
              <a:ext cx="9144000" cy="6858000"/>
              <a:chOff x="0" y="24"/>
              <a:chExt cx="9144000" cy="6858000"/>
            </a:xfrm>
          </p:grpSpPr>
          <p:sp>
            <p:nvSpPr>
              <p:cNvPr id="46" name="Прямоугольник 45"/>
              <p:cNvSpPr/>
              <p:nvPr/>
            </p:nvSpPr>
            <p:spPr>
              <a:xfrm>
                <a:off x="0" y="24"/>
                <a:ext cx="9144000" cy="68580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  <a:alpha val="69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>
                  <a:spcAft>
                    <a:spcPts val="1000"/>
                  </a:spcAft>
                </a:pPr>
                <a:endParaRPr lang="ru-RU" sz="96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7" name="Rectangle 1"/>
              <p:cNvSpPr>
                <a:spLocks noChangeArrowheads="1"/>
              </p:cNvSpPr>
              <p:nvPr/>
            </p:nvSpPr>
            <p:spPr bwMode="auto">
              <a:xfrm>
                <a:off x="2071670" y="5859021"/>
                <a:ext cx="6616690" cy="52322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ru-RU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Колебания…. Повторяются….</a:t>
                </a:r>
                <a:endParaRPr lang="ru-RU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5" name="Группа 14"/>
            <p:cNvGrpSpPr/>
            <p:nvPr/>
          </p:nvGrpSpPr>
          <p:grpSpPr>
            <a:xfrm>
              <a:off x="5214942" y="-1150780"/>
              <a:ext cx="3842718" cy="1015663"/>
              <a:chOff x="2721291" y="5996849"/>
              <a:chExt cx="2549361" cy="415058"/>
            </a:xfrm>
            <a:solidFill>
              <a:schemeClr val="bg2">
                <a:lumMod val="90000"/>
              </a:schemeClr>
            </a:solidFill>
          </p:grpSpPr>
          <p:sp>
            <p:nvSpPr>
              <p:cNvPr id="44" name="Rectangle 1"/>
              <p:cNvSpPr>
                <a:spLocks noChangeArrowheads="1"/>
              </p:cNvSpPr>
              <p:nvPr/>
            </p:nvSpPr>
            <p:spPr bwMode="auto">
              <a:xfrm>
                <a:off x="2721291" y="5996849"/>
                <a:ext cx="2549361" cy="41505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T</a:t>
                </a:r>
                <a:r>
                  <a:rPr kumimoji="0" lang="ru-RU" sz="6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= </a:t>
                </a:r>
                <a:r>
                  <a:rPr kumimoji="0" lang="ru-RU" sz="6000" b="1" i="0" u="none" strike="noStrike" cap="none" normalizeH="0" baseline="0" dirty="0" smtClean="0">
                    <a:ln>
                      <a:noFill/>
                    </a:ln>
                    <a:solidFill>
                      <a:srgbClr val="0014AC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2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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solidFill>
                      <a:srgbClr val="000099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m</a:t>
                </a:r>
                <a:r>
                  <a:rPr kumimoji="0" lang="ru-RU" sz="6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/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solidFill>
                      <a:srgbClr val="0033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k</a:t>
                </a:r>
                <a:endParaRPr kumimoji="0" lang="ru-RU" sz="60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  <p:cxnSp>
            <p:nvCxnSpPr>
              <p:cNvPr id="45" name="Прямая соединительная линия 44"/>
              <p:cNvCxnSpPr/>
              <p:nvPr/>
            </p:nvCxnSpPr>
            <p:spPr>
              <a:xfrm>
                <a:off x="4332682" y="6056815"/>
                <a:ext cx="642942" cy="1588"/>
              </a:xfrm>
              <a:prstGeom prst="line">
                <a:avLst/>
              </a:prstGeom>
              <a:grpFill/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40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206A37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40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40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08" dur="2000" fill="hold"/>
                                        <p:tgtEl>
                                          <p:spTgt spid="1025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025" grpId="0"/>
      <p:bldP spid="1025" grpId="1"/>
      <p:bldP spid="3" grpId="0"/>
      <p:bldP spid="4" grpId="0"/>
      <p:bldP spid="4" grpId="1"/>
      <p:bldP spid="5" grpId="0"/>
      <p:bldP spid="6" grpId="0"/>
      <p:bldP spid="7" grpId="0"/>
      <p:bldP spid="8" grpId="0"/>
      <p:bldP spid="9" grpId="0"/>
      <p:bldP spid="1047" grpId="0"/>
      <p:bldP spid="32" grpId="0"/>
      <p:bldP spid="33" grpId="0"/>
      <p:bldP spid="35" grpId="0"/>
      <p:bldP spid="36" grpId="0"/>
      <p:bldP spid="37" grpId="0"/>
      <p:bldP spid="38" grpId="0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AutoShape 12"/>
          <p:cNvSpPr>
            <a:spLocks noChangeArrowheads="1"/>
          </p:cNvSpPr>
          <p:nvPr/>
        </p:nvSpPr>
        <p:spPr bwMode="auto">
          <a:xfrm>
            <a:off x="3286116" y="2780928"/>
            <a:ext cx="5857884" cy="571504"/>
          </a:xfrm>
          <a:prstGeom prst="foldedCorner">
            <a:avLst>
              <a:gd name="adj" fmla="val 12500"/>
            </a:avLst>
          </a:prstGeom>
          <a:solidFill>
            <a:srgbClr val="FF0000">
              <a:alpha val="25000"/>
            </a:srgbClr>
          </a:solidFill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AutoShape 12"/>
          <p:cNvSpPr>
            <a:spLocks noChangeArrowheads="1"/>
          </p:cNvSpPr>
          <p:nvPr/>
        </p:nvSpPr>
        <p:spPr bwMode="auto">
          <a:xfrm>
            <a:off x="3428992" y="1489344"/>
            <a:ext cx="5429288" cy="571504"/>
          </a:xfrm>
          <a:prstGeom prst="foldedCorner">
            <a:avLst>
              <a:gd name="adj" fmla="val 12500"/>
            </a:avLst>
          </a:prstGeom>
          <a:solidFill>
            <a:srgbClr val="92D050">
              <a:alpha val="14000"/>
            </a:srgbClr>
          </a:solidFill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" name="AutoShape 12"/>
          <p:cNvSpPr>
            <a:spLocks noChangeArrowheads="1"/>
          </p:cNvSpPr>
          <p:nvPr/>
        </p:nvSpPr>
        <p:spPr bwMode="auto">
          <a:xfrm>
            <a:off x="1142976" y="4797152"/>
            <a:ext cx="1428760" cy="714380"/>
          </a:xfrm>
          <a:prstGeom prst="foldedCorner">
            <a:avLst>
              <a:gd name="adj" fmla="val 12500"/>
            </a:avLst>
          </a:prstGeom>
          <a:solidFill>
            <a:schemeClr val="accent1">
              <a:lumMod val="60000"/>
              <a:lumOff val="40000"/>
              <a:alpha val="51000"/>
            </a:schemeClr>
          </a:solidFill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AutoShape 12"/>
          <p:cNvSpPr>
            <a:spLocks noChangeArrowheads="1"/>
          </p:cNvSpPr>
          <p:nvPr/>
        </p:nvSpPr>
        <p:spPr bwMode="auto">
          <a:xfrm>
            <a:off x="1119226" y="3717032"/>
            <a:ext cx="1500198" cy="1000132"/>
          </a:xfrm>
          <a:prstGeom prst="foldedCorner">
            <a:avLst>
              <a:gd name="adj" fmla="val 12500"/>
            </a:avLst>
          </a:prstGeom>
          <a:solidFill>
            <a:schemeClr val="bg2">
              <a:lumMod val="75000"/>
              <a:alpha val="27000"/>
            </a:schemeClr>
          </a:solidFill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/>
          <p:cNvSpPr>
            <a:spLocks noChangeArrowheads="1"/>
          </p:cNvSpPr>
          <p:nvPr/>
        </p:nvSpPr>
        <p:spPr bwMode="auto">
          <a:xfrm>
            <a:off x="1297441" y="2928934"/>
            <a:ext cx="1057278" cy="714380"/>
          </a:xfrm>
          <a:prstGeom prst="foldedCorner">
            <a:avLst>
              <a:gd name="adj" fmla="val 12500"/>
            </a:avLst>
          </a:prstGeom>
          <a:solidFill>
            <a:srgbClr val="FF0000">
              <a:alpha val="18000"/>
            </a:srgbClr>
          </a:solidFill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2" name="Oval 12"/>
          <p:cNvSpPr>
            <a:spLocks noChangeArrowheads="1"/>
          </p:cNvSpPr>
          <p:nvPr/>
        </p:nvSpPr>
        <p:spPr bwMode="auto">
          <a:xfrm>
            <a:off x="1393148" y="1283831"/>
            <a:ext cx="588349" cy="669182"/>
          </a:xfrm>
          <a:prstGeom prst="ellipse">
            <a:avLst/>
          </a:prstGeom>
          <a:solidFill>
            <a:srgbClr val="006600">
              <a:alpha val="52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Line 4"/>
          <p:cNvSpPr>
            <a:spLocks noChangeShapeType="1"/>
          </p:cNvSpPr>
          <p:nvPr/>
        </p:nvSpPr>
        <p:spPr bwMode="auto">
          <a:xfrm>
            <a:off x="1723906" y="455149"/>
            <a:ext cx="0" cy="246979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285720" y="385672"/>
            <a:ext cx="0" cy="246979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3250536" y="355137"/>
            <a:ext cx="0" cy="246979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 flipH="1">
            <a:off x="1750338" y="983829"/>
            <a:ext cx="1530476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979712" y="335757"/>
            <a:ext cx="1107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en-US" sz="3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357554" y="383425"/>
            <a:ext cx="5500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АМПЛИТУДА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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max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величины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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baseline="-25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="1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7554" y="1484784"/>
            <a:ext cx="578644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cap="all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Период</a:t>
            </a:r>
            <a:r>
              <a:rPr lang="ru-RU" sz="2800" b="1" cap="all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cap="all" dirty="0" smtClean="0">
                <a:latin typeface="Times New Roman" pitchFamily="18" charset="0"/>
                <a:cs typeface="Times New Roman" pitchFamily="18" charset="0"/>
              </a:rPr>
              <a:t>  =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одного колебания  </a:t>
            </a:r>
            <a:r>
              <a:rPr lang="en-US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 smtClean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0430" y="2132856"/>
            <a:ext cx="5643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cap="all" dirty="0" smtClean="0">
                <a:latin typeface="Times New Roman" pitchFamily="18" charset="0"/>
                <a:cs typeface="Times New Roman" pitchFamily="18" charset="0"/>
              </a:rPr>
              <a:t>ЧАСТОТА</a:t>
            </a:r>
            <a:r>
              <a:rPr lang="ru-RU" sz="2800" b="1" u="sng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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)=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колебан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51190" y="2708920"/>
            <a:ext cx="5929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cap="all" dirty="0" smtClean="0">
                <a:latin typeface="Times New Roman" pitchFamily="18" charset="0"/>
                <a:cs typeface="Times New Roman" pitchFamily="18" charset="0"/>
              </a:rPr>
              <a:t>циклическая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u="sng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b="1" u="sng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lang="ru-RU" sz="3600" b="1" u="sng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…       за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сек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1857033" y="2852936"/>
            <a:ext cx="500389" cy="787005"/>
            <a:chOff x="9757" y="3167"/>
            <a:chExt cx="530" cy="429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9757" y="3362"/>
              <a:ext cx="530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T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9758" y="3167"/>
              <a:ext cx="408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9" name="Line 5"/>
            <p:cNvSpPr>
              <a:spLocks noChangeShapeType="1"/>
            </p:cNvSpPr>
            <p:nvPr/>
          </p:nvSpPr>
          <p:spPr bwMode="auto">
            <a:xfrm>
              <a:off x="9820" y="3387"/>
              <a:ext cx="284" cy="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scene3d>
              <a:camera prst="orthographicFront">
                <a:rot lat="0" lon="0" rev="600000"/>
              </a:camera>
              <a:lightRig rig="threePt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1194239" y="3019625"/>
            <a:ext cx="672325" cy="386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-2500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sym typeface="Symbol" pitchFamily="18" charset="2"/>
              </a:rPr>
              <a:t>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alibri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=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085565" y="3913117"/>
            <a:ext cx="785818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-25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8"/>
          <p:cNvGrpSpPr>
            <a:grpSpLocks/>
          </p:cNvGrpSpPr>
          <p:nvPr/>
        </p:nvGrpSpPr>
        <p:grpSpPr bwMode="auto">
          <a:xfrm>
            <a:off x="1752705" y="3645024"/>
            <a:ext cx="875079" cy="914387"/>
            <a:chOff x="9757" y="3063"/>
            <a:chExt cx="289" cy="766"/>
          </a:xfrm>
        </p:grpSpPr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9757" y="3461"/>
              <a:ext cx="255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 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</a:rPr>
                <a:t>T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4" name="Text Box 10"/>
            <p:cNvSpPr txBox="1">
              <a:spLocks noChangeArrowheads="1"/>
            </p:cNvSpPr>
            <p:nvPr/>
          </p:nvSpPr>
          <p:spPr bwMode="auto">
            <a:xfrm>
              <a:off x="9758" y="3063"/>
              <a:ext cx="275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2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sym typeface="Symbol" pitchFamily="18" charset="2"/>
                </a:rPr>
                <a:t>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035" name="Line 11"/>
            <p:cNvSpPr>
              <a:spLocks noChangeShapeType="1"/>
            </p:cNvSpPr>
            <p:nvPr/>
          </p:nvSpPr>
          <p:spPr bwMode="auto">
            <a:xfrm flipV="1">
              <a:off x="9757" y="3482"/>
              <a:ext cx="289" cy="5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scene3d>
              <a:camera prst="orthographicFront">
                <a:rot lat="0" lon="0" rev="21299999"/>
              </a:camera>
              <a:lightRig rig="threePt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000"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1142976" y="4868590"/>
            <a:ext cx="17145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3200" b="1" cap="all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cap="all" dirty="0" smtClean="0"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</a:t>
            </a:r>
            <a:endParaRPr lang="ru-RU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4282" y="285728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                                                            </a:t>
            </a:r>
            <a:endParaRPr lang="ru-RU" dirty="0"/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3248878" y="3655854"/>
          <a:ext cx="5752278" cy="1717362"/>
        </p:xfrm>
        <a:graphic>
          <a:graphicData uri="http://schemas.openxmlformats.org/drawingml/2006/table">
            <a:tbl>
              <a:tblPr/>
              <a:tblGrid>
                <a:gridCol w="1055022"/>
                <a:gridCol w="1129387"/>
                <a:gridCol w="852268"/>
                <a:gridCol w="1143965"/>
                <a:gridCol w="1571636"/>
              </a:tblGrid>
              <a:tr h="6591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FF0000"/>
                          </a:solidFill>
                          <a:latin typeface="Arial Cyr"/>
                        </a:rPr>
                        <a:t> </a:t>
                      </a:r>
                      <a:r>
                        <a:rPr kumimoji="0" lang="en-US" sz="3600" b="0" i="0" u="none" strike="noStrike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kern="120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</a:t>
                      </a:r>
                      <a:r>
                        <a:rPr kumimoji="0" lang="ru-RU" sz="3600" b="1" i="0" u="none" strike="noStrike" kern="1200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ru-RU" sz="2000" b="1" i="0" u="none" strike="noStrike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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none" dirty="0" smtClean="0">
                          <a:solidFill>
                            <a:srgbClr val="0014AC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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125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r>
                        <a:rPr lang="ru-RU" sz="1800" b="1" i="0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колеб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</a:t>
                      </a:r>
                      <a:r>
                        <a:rPr lang="ru-RU" sz="2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2400" b="1" i="0" u="none" strike="noStrike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ru-RU" sz="2400" b="1" i="0" u="none" strike="noStrike" dirty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,5 </a:t>
                      </a:r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 </a:t>
                      </a:r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Гц</a:t>
                      </a:r>
                      <a:r>
                        <a:rPr lang="ru-RU" sz="2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none" dirty="0" smtClean="0">
                          <a:solidFill>
                            <a:srgbClr val="0014AC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12,56</a:t>
                      </a:r>
                      <a:r>
                        <a:rPr lang="ru-RU" sz="24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рад/с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0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r>
                        <a:rPr lang="ru-RU" sz="1800" b="1" i="0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колеб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latin typeface="Arial Cyr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</a:t>
                      </a:r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lang="ru-RU" sz="2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с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2800" b="1" i="0" u="none" strike="noStrike" kern="12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0,5 </a:t>
                      </a:r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Гц</a:t>
                      </a:r>
                      <a:r>
                        <a:rPr lang="ru-RU" sz="2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2400" b="1" u="none" kern="1200" dirty="0" smtClean="0">
                          <a:solidFill>
                            <a:srgbClr val="0014AC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Symbol"/>
                        </a:rPr>
                        <a:t>3,14 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рад/с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" name="AutoShape 12"/>
          <p:cNvSpPr>
            <a:spLocks noChangeArrowheads="1"/>
          </p:cNvSpPr>
          <p:nvPr/>
        </p:nvSpPr>
        <p:spPr bwMode="auto">
          <a:xfrm>
            <a:off x="3428992" y="357166"/>
            <a:ext cx="5429288" cy="911594"/>
          </a:xfrm>
          <a:prstGeom prst="foldedCorner">
            <a:avLst>
              <a:gd name="adj" fmla="val 12500"/>
            </a:avLst>
          </a:prstGeom>
          <a:solidFill>
            <a:srgbClr val="FFFF00">
              <a:alpha val="14000"/>
            </a:srgbClr>
          </a:solidFill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" name="AutoShape 12"/>
          <p:cNvSpPr>
            <a:spLocks noChangeArrowheads="1"/>
          </p:cNvSpPr>
          <p:nvPr/>
        </p:nvSpPr>
        <p:spPr bwMode="auto">
          <a:xfrm>
            <a:off x="3428992" y="2137416"/>
            <a:ext cx="5429288" cy="571504"/>
          </a:xfrm>
          <a:prstGeom prst="foldedCorner">
            <a:avLst>
              <a:gd name="adj" fmla="val 12500"/>
            </a:avLst>
          </a:prstGeom>
          <a:solidFill>
            <a:srgbClr val="FF0000">
              <a:alpha val="14000"/>
            </a:srgbClr>
          </a:solidFill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1331640" y="2060848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П.Р.</a:t>
            </a:r>
            <a:endParaRPr lang="ru-RU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2195736" y="1012666"/>
            <a:ext cx="720080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5см</a:t>
            </a:r>
            <a:endParaRPr lang="ru-RU" sz="2000" dirty="0"/>
          </a:p>
        </p:txBody>
      </p:sp>
      <p:grpSp>
        <p:nvGrpSpPr>
          <p:cNvPr id="14" name="Группа 34"/>
          <p:cNvGrpSpPr/>
          <p:nvPr/>
        </p:nvGrpSpPr>
        <p:grpSpPr>
          <a:xfrm>
            <a:off x="0" y="0"/>
            <a:ext cx="9144000" cy="6858000"/>
            <a:chOff x="1428728" y="-2286040"/>
            <a:chExt cx="9144000" cy="6858000"/>
          </a:xfrm>
        </p:grpSpPr>
        <p:grpSp>
          <p:nvGrpSpPr>
            <p:cNvPr id="15" name="Группа 11"/>
            <p:cNvGrpSpPr/>
            <p:nvPr/>
          </p:nvGrpSpPr>
          <p:grpSpPr>
            <a:xfrm>
              <a:off x="1428728" y="-2286040"/>
              <a:ext cx="9144000" cy="6858000"/>
              <a:chOff x="0" y="24"/>
              <a:chExt cx="9144000" cy="6858000"/>
            </a:xfrm>
          </p:grpSpPr>
          <p:sp>
            <p:nvSpPr>
              <p:cNvPr id="40" name="Прямоугольник 39"/>
              <p:cNvSpPr/>
              <p:nvPr/>
            </p:nvSpPr>
            <p:spPr>
              <a:xfrm>
                <a:off x="0" y="24"/>
                <a:ext cx="9144000" cy="68580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  <a:alpha val="69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>
                  <a:spcAft>
                    <a:spcPts val="1000"/>
                  </a:spcAft>
                </a:pPr>
                <a:endParaRPr lang="ru-RU" sz="96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" name="Rectangle 1"/>
              <p:cNvSpPr>
                <a:spLocks noChangeArrowheads="1"/>
              </p:cNvSpPr>
              <p:nvPr/>
            </p:nvSpPr>
            <p:spPr bwMode="auto">
              <a:xfrm>
                <a:off x="2071670" y="5859021"/>
                <a:ext cx="5357850" cy="52322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ru-RU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Колебания….</a:t>
                </a:r>
                <a:r>
                  <a:rPr lang="ru-RU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повторяются</a:t>
                </a:r>
                <a:r>
                  <a:rPr lang="ru-RU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….</a:t>
                </a:r>
                <a:endParaRPr lang="ru-RU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6" name="Группа 14"/>
            <p:cNvGrpSpPr/>
            <p:nvPr/>
          </p:nvGrpSpPr>
          <p:grpSpPr>
            <a:xfrm>
              <a:off x="5214942" y="-1150780"/>
              <a:ext cx="3842718" cy="1015663"/>
              <a:chOff x="2721291" y="5996849"/>
              <a:chExt cx="2549361" cy="415058"/>
            </a:xfrm>
            <a:solidFill>
              <a:schemeClr val="bg2">
                <a:lumMod val="90000"/>
              </a:schemeClr>
            </a:solidFill>
          </p:grpSpPr>
          <p:sp>
            <p:nvSpPr>
              <p:cNvPr id="38" name="Rectangle 1"/>
              <p:cNvSpPr>
                <a:spLocks noChangeArrowheads="1"/>
              </p:cNvSpPr>
              <p:nvPr/>
            </p:nvSpPr>
            <p:spPr bwMode="auto">
              <a:xfrm>
                <a:off x="2721291" y="5996849"/>
                <a:ext cx="2549361" cy="41505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T</a:t>
                </a:r>
                <a:r>
                  <a:rPr kumimoji="0" lang="ru-RU" sz="6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= </a:t>
                </a:r>
                <a:r>
                  <a:rPr kumimoji="0" lang="ru-RU" sz="6000" b="1" i="0" u="none" strike="noStrike" cap="none" normalizeH="0" baseline="0" dirty="0" smtClean="0">
                    <a:ln>
                      <a:noFill/>
                    </a:ln>
                    <a:solidFill>
                      <a:srgbClr val="0014AC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2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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solidFill>
                      <a:srgbClr val="000099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m</a:t>
                </a:r>
                <a:r>
                  <a:rPr kumimoji="0" lang="ru-RU" sz="6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/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solidFill>
                      <a:srgbClr val="0033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k</a:t>
                </a:r>
                <a:endParaRPr kumimoji="0" lang="ru-RU" sz="60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4332682" y="6040083"/>
                <a:ext cx="642942" cy="1588"/>
              </a:xfrm>
              <a:prstGeom prst="line">
                <a:avLst/>
              </a:prstGeom>
              <a:grpFill/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3" name="TextBox 42"/>
          <p:cNvSpPr txBox="1"/>
          <p:nvPr/>
        </p:nvSpPr>
        <p:spPr>
          <a:xfrm>
            <a:off x="5513051" y="4453846"/>
            <a:ext cx="500066" cy="369332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488337" y="3907056"/>
            <a:ext cx="571504" cy="369332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594274" y="3879638"/>
            <a:ext cx="571504" cy="369332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404674" y="4429132"/>
            <a:ext cx="428628" cy="369332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858148" y="3929066"/>
            <a:ext cx="571504" cy="369332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500958" y="4478560"/>
            <a:ext cx="714380" cy="369332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370043" y="4966269"/>
            <a:ext cx="500066" cy="369332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466327" y="4978626"/>
            <a:ext cx="462995" cy="369332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357950" y="4963565"/>
            <a:ext cx="462995" cy="369332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00958" y="4975922"/>
            <a:ext cx="642942" cy="369332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57 -2.59259E-6 L -0.14236 -2.59259E-6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63" presetClass="path" presetSubtype="0" repeatCount="indefinite" accel="50000" decel="50000" autoRev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889 -2.59259E-6 L 0.15243 -2.59259E-6 " pathEditMode="relative" rAng="0" ptsTypes="AA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2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2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2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3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3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3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3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3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3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3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3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3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"/>
                            </p:stCondLst>
                            <p:childTnLst>
                              <p:par>
                                <p:cTn id="9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5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5" presetClass="emph" presetSubtype="0" repeatCount="3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2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5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5" presetClass="emph" presetSubtype="0" repeatCount="3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5" presetClass="emph" presetSubtype="0" repeatCount="3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9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5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000"/>
                            </p:stCondLst>
                            <p:childTnLst>
                              <p:par>
                                <p:cTn id="20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1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2" grpId="0" animBg="1"/>
      <p:bldP spid="32" grpId="1" animBg="1"/>
      <p:bldP spid="32" grpId="2" animBg="1"/>
      <p:bldP spid="26" grpId="0" animBg="1"/>
      <p:bldP spid="26" grpId="1" animBg="1"/>
      <p:bldP spid="25" grpId="0" animBg="1"/>
      <p:bldP spid="25" grpId="1" animBg="1"/>
      <p:bldP spid="1036" grpId="0" animBg="1"/>
      <p:bldP spid="1036" grpId="1" animBg="1"/>
      <p:bldP spid="1036" grpId="2" animBg="1"/>
      <p:bldP spid="1036" grpId="3" animBg="1"/>
      <p:bldP spid="2" grpId="0" build="allAtOnce" animBg="1"/>
      <p:bldP spid="2" grpId="1" build="p" animBg="1"/>
      <p:bldP spid="2" grpId="2" build="allAtOnce" animBg="1"/>
      <p:bldP spid="7" grpId="0"/>
      <p:bldP spid="9" grpId="0"/>
      <p:bldP spid="10" grpId="0"/>
      <p:bldP spid="11" grpId="0"/>
      <p:bldP spid="12" grpId="0"/>
      <p:bldP spid="1030" grpId="0"/>
      <p:bldP spid="1031" grpId="0"/>
      <p:bldP spid="23" grpId="0"/>
      <p:bldP spid="31" grpId="0" animBg="1"/>
      <p:bldP spid="33" grpId="0" animBg="1"/>
      <p:bldP spid="42" grpId="0"/>
      <p:bldP spid="44" grpId="0" animBg="1"/>
      <p:bldP spid="43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AutoShape 12"/>
          <p:cNvSpPr>
            <a:spLocks noChangeArrowheads="1"/>
          </p:cNvSpPr>
          <p:nvPr/>
        </p:nvSpPr>
        <p:spPr bwMode="auto">
          <a:xfrm>
            <a:off x="3286116" y="2780928"/>
            <a:ext cx="5857884" cy="571504"/>
          </a:xfrm>
          <a:prstGeom prst="foldedCorner">
            <a:avLst>
              <a:gd name="adj" fmla="val 12500"/>
            </a:avLst>
          </a:prstGeom>
          <a:solidFill>
            <a:srgbClr val="FF0000">
              <a:alpha val="25000"/>
            </a:srgbClr>
          </a:solidFill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AutoShape 12"/>
          <p:cNvSpPr>
            <a:spLocks noChangeArrowheads="1"/>
          </p:cNvSpPr>
          <p:nvPr/>
        </p:nvSpPr>
        <p:spPr bwMode="auto">
          <a:xfrm>
            <a:off x="3428992" y="1489344"/>
            <a:ext cx="5429288" cy="571504"/>
          </a:xfrm>
          <a:prstGeom prst="foldedCorner">
            <a:avLst>
              <a:gd name="adj" fmla="val 12500"/>
            </a:avLst>
          </a:prstGeom>
          <a:solidFill>
            <a:srgbClr val="92D050">
              <a:alpha val="14000"/>
            </a:srgbClr>
          </a:solidFill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" name="AutoShape 12"/>
          <p:cNvSpPr>
            <a:spLocks noChangeArrowheads="1"/>
          </p:cNvSpPr>
          <p:nvPr/>
        </p:nvSpPr>
        <p:spPr bwMode="auto">
          <a:xfrm>
            <a:off x="1142976" y="4797152"/>
            <a:ext cx="1428760" cy="714380"/>
          </a:xfrm>
          <a:prstGeom prst="foldedCorner">
            <a:avLst>
              <a:gd name="adj" fmla="val 12500"/>
            </a:avLst>
          </a:prstGeom>
          <a:solidFill>
            <a:schemeClr val="accent1">
              <a:lumMod val="60000"/>
              <a:lumOff val="40000"/>
              <a:alpha val="51000"/>
            </a:schemeClr>
          </a:solidFill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AutoShape 12"/>
          <p:cNvSpPr>
            <a:spLocks noChangeArrowheads="1"/>
          </p:cNvSpPr>
          <p:nvPr/>
        </p:nvSpPr>
        <p:spPr bwMode="auto">
          <a:xfrm>
            <a:off x="1119226" y="3717032"/>
            <a:ext cx="1500198" cy="1000132"/>
          </a:xfrm>
          <a:prstGeom prst="foldedCorner">
            <a:avLst>
              <a:gd name="adj" fmla="val 12500"/>
            </a:avLst>
          </a:prstGeom>
          <a:solidFill>
            <a:schemeClr val="bg2">
              <a:lumMod val="75000"/>
              <a:alpha val="27000"/>
            </a:schemeClr>
          </a:solidFill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/>
          <p:cNvSpPr>
            <a:spLocks noChangeArrowheads="1"/>
          </p:cNvSpPr>
          <p:nvPr/>
        </p:nvSpPr>
        <p:spPr bwMode="auto">
          <a:xfrm>
            <a:off x="1297441" y="2931355"/>
            <a:ext cx="1057278" cy="714380"/>
          </a:xfrm>
          <a:prstGeom prst="foldedCorner">
            <a:avLst>
              <a:gd name="adj" fmla="val 12500"/>
            </a:avLst>
          </a:prstGeom>
          <a:solidFill>
            <a:srgbClr val="FF0000">
              <a:alpha val="18000"/>
            </a:srgbClr>
          </a:solidFill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2" name="Oval 12"/>
          <p:cNvSpPr>
            <a:spLocks noChangeArrowheads="1"/>
          </p:cNvSpPr>
          <p:nvPr/>
        </p:nvSpPr>
        <p:spPr bwMode="auto">
          <a:xfrm>
            <a:off x="1393148" y="1283831"/>
            <a:ext cx="588349" cy="669182"/>
          </a:xfrm>
          <a:prstGeom prst="ellipse">
            <a:avLst/>
          </a:prstGeom>
          <a:solidFill>
            <a:srgbClr val="006600">
              <a:alpha val="52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Line 4"/>
          <p:cNvSpPr>
            <a:spLocks noChangeShapeType="1"/>
          </p:cNvSpPr>
          <p:nvPr/>
        </p:nvSpPr>
        <p:spPr bwMode="auto">
          <a:xfrm>
            <a:off x="1723906" y="455149"/>
            <a:ext cx="0" cy="246979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285720" y="385672"/>
            <a:ext cx="0" cy="246979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3250536" y="355137"/>
            <a:ext cx="0" cy="246979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 flipH="1">
            <a:off x="1750338" y="983829"/>
            <a:ext cx="1530476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979712" y="335757"/>
            <a:ext cx="1107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en-US" sz="3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357554" y="383425"/>
            <a:ext cx="5500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АМПЛИТУДА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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max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величины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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baseline="-25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="1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7554" y="1484784"/>
            <a:ext cx="578644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cap="all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Период</a:t>
            </a:r>
            <a:r>
              <a:rPr lang="ru-RU" sz="2800" b="1" cap="all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cap="all" dirty="0" smtClean="0">
                <a:latin typeface="Times New Roman" pitchFamily="18" charset="0"/>
                <a:cs typeface="Times New Roman" pitchFamily="18" charset="0"/>
              </a:rPr>
              <a:t>  =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одного колебания  </a:t>
            </a:r>
            <a:r>
              <a:rPr lang="en-US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 smtClean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0430" y="2132856"/>
            <a:ext cx="5643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cap="all" dirty="0" smtClean="0">
                <a:latin typeface="Times New Roman" pitchFamily="18" charset="0"/>
                <a:cs typeface="Times New Roman" pitchFamily="18" charset="0"/>
              </a:rPr>
              <a:t>ЧАСТОТА</a:t>
            </a:r>
            <a:r>
              <a:rPr lang="ru-RU" sz="2800" b="1" u="sng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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)=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колебан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51190" y="2708920"/>
            <a:ext cx="5929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cap="all" dirty="0" smtClean="0">
                <a:latin typeface="Times New Roman" pitchFamily="18" charset="0"/>
                <a:cs typeface="Times New Roman" pitchFamily="18" charset="0"/>
              </a:rPr>
              <a:t>циклическая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u="sng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b="1" u="sng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lang="ru-RU" sz="3600" b="1" u="sng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…       за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сек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1857033" y="2852936"/>
            <a:ext cx="500389" cy="787005"/>
            <a:chOff x="9757" y="3167"/>
            <a:chExt cx="530" cy="429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9757" y="3362"/>
              <a:ext cx="530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T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9758" y="3167"/>
              <a:ext cx="408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9" name="Line 5"/>
            <p:cNvSpPr>
              <a:spLocks noChangeShapeType="1"/>
            </p:cNvSpPr>
            <p:nvPr/>
          </p:nvSpPr>
          <p:spPr bwMode="auto">
            <a:xfrm>
              <a:off x="9820" y="3387"/>
              <a:ext cx="284" cy="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scene3d>
              <a:camera prst="orthographicFront">
                <a:rot lat="0" lon="0" rev="600000"/>
              </a:camera>
              <a:lightRig rig="threePt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1194239" y="3019625"/>
            <a:ext cx="672325" cy="386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-2500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sym typeface="Symbol" pitchFamily="18" charset="2"/>
              </a:rPr>
              <a:t>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alibri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</a:rPr>
              <a:t>=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085565" y="3913117"/>
            <a:ext cx="785818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-25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8"/>
          <p:cNvGrpSpPr>
            <a:grpSpLocks/>
          </p:cNvGrpSpPr>
          <p:nvPr/>
        </p:nvGrpSpPr>
        <p:grpSpPr bwMode="auto">
          <a:xfrm>
            <a:off x="1752705" y="3645024"/>
            <a:ext cx="875079" cy="914387"/>
            <a:chOff x="9757" y="3063"/>
            <a:chExt cx="289" cy="766"/>
          </a:xfrm>
        </p:grpSpPr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9757" y="3461"/>
              <a:ext cx="255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 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</a:rPr>
                <a:t>T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4" name="Text Box 10"/>
            <p:cNvSpPr txBox="1">
              <a:spLocks noChangeArrowheads="1"/>
            </p:cNvSpPr>
            <p:nvPr/>
          </p:nvSpPr>
          <p:spPr bwMode="auto">
            <a:xfrm>
              <a:off x="9758" y="3063"/>
              <a:ext cx="275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rPr>
                <a:t>2</a:t>
              </a: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sym typeface="Symbol" pitchFamily="18" charset="2"/>
                </a:rPr>
                <a:t>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1035" name="Line 11"/>
            <p:cNvSpPr>
              <a:spLocks noChangeShapeType="1"/>
            </p:cNvSpPr>
            <p:nvPr/>
          </p:nvSpPr>
          <p:spPr bwMode="auto">
            <a:xfrm flipV="1">
              <a:off x="9757" y="3482"/>
              <a:ext cx="289" cy="5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scene3d>
              <a:camera prst="orthographicFront">
                <a:rot lat="0" lon="0" rev="21299999"/>
              </a:camera>
              <a:lightRig rig="threePt" dir="t"/>
            </a:scene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4000"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1142976" y="4868590"/>
            <a:ext cx="17145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3200" b="1" cap="all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cap="all" dirty="0" smtClean="0"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</a:t>
            </a:r>
            <a:endParaRPr lang="ru-RU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4282" y="285728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                                                            </a:t>
            </a:r>
            <a:endParaRPr lang="ru-RU" dirty="0"/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3248878" y="3655854"/>
          <a:ext cx="5643602" cy="1512392"/>
        </p:xfrm>
        <a:graphic>
          <a:graphicData uri="http://schemas.openxmlformats.org/drawingml/2006/table">
            <a:tbl>
              <a:tblPr/>
              <a:tblGrid>
                <a:gridCol w="857256"/>
                <a:gridCol w="965932"/>
                <a:gridCol w="1214446"/>
                <a:gridCol w="1034332"/>
                <a:gridCol w="1571636"/>
              </a:tblGrid>
              <a:tr h="4513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</a:t>
                      </a:r>
                      <a:endParaRPr lang="ru-RU" sz="240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ru-RU" sz="2400" b="0" i="0" u="none" strike="noStrike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14A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ru-RU" sz="24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,</a:t>
                      </a:r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Гц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u="none" dirty="0" smtClean="0">
                          <a:solidFill>
                            <a:srgbClr val="0014AC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,</a:t>
                      </a:r>
                      <a:r>
                        <a:rPr lang="ru-RU" sz="2400" b="0" u="none" dirty="0" smtClean="0">
                          <a:solidFill>
                            <a:srgbClr val="0014AC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 </a:t>
                      </a:r>
                      <a:r>
                        <a:rPr lang="ru-RU" sz="24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рад/с</a:t>
                      </a:r>
                      <a:endParaRPr lang="ru-RU" sz="240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882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колеб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с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 с</a:t>
                      </a:r>
                    </a:p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Гц</a:t>
                      </a:r>
                    </a:p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none" dirty="0" smtClean="0">
                          <a:solidFill>
                            <a:srgbClr val="0014AC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10,5</a:t>
                      </a:r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0" u="none" dirty="0" smtClean="0">
                          <a:solidFill>
                            <a:srgbClr val="0014AC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 </a:t>
                      </a:r>
                      <a:r>
                        <a:rPr lang="ru-RU" sz="20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рад/с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39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колеб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….с</a:t>
                      </a:r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…..с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….</a:t>
                      </a:r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Гц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…..</a:t>
                      </a:r>
                      <a:r>
                        <a:rPr lang="ru-RU" sz="2000" b="0" u="none" dirty="0" smtClean="0">
                          <a:solidFill>
                            <a:srgbClr val="0014AC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 </a:t>
                      </a:r>
                      <a:r>
                        <a:rPr lang="ru-RU" sz="20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рад/с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" name="AutoShape 12"/>
          <p:cNvSpPr>
            <a:spLocks noChangeArrowheads="1"/>
          </p:cNvSpPr>
          <p:nvPr/>
        </p:nvSpPr>
        <p:spPr bwMode="auto">
          <a:xfrm>
            <a:off x="3428992" y="357166"/>
            <a:ext cx="5429288" cy="1071570"/>
          </a:xfrm>
          <a:prstGeom prst="foldedCorner">
            <a:avLst>
              <a:gd name="adj" fmla="val 12500"/>
            </a:avLst>
          </a:prstGeom>
          <a:solidFill>
            <a:srgbClr val="FFFF00">
              <a:alpha val="14000"/>
            </a:srgbClr>
          </a:solidFill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" name="AutoShape 12"/>
          <p:cNvSpPr>
            <a:spLocks noChangeArrowheads="1"/>
          </p:cNvSpPr>
          <p:nvPr/>
        </p:nvSpPr>
        <p:spPr bwMode="auto">
          <a:xfrm>
            <a:off x="3428992" y="2137416"/>
            <a:ext cx="5429288" cy="571504"/>
          </a:xfrm>
          <a:prstGeom prst="foldedCorner">
            <a:avLst>
              <a:gd name="adj" fmla="val 12500"/>
            </a:avLst>
          </a:prstGeom>
          <a:solidFill>
            <a:srgbClr val="FF0000">
              <a:alpha val="14000"/>
            </a:srgbClr>
          </a:solidFill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4" name="Группа 34"/>
          <p:cNvGrpSpPr/>
          <p:nvPr/>
        </p:nvGrpSpPr>
        <p:grpSpPr>
          <a:xfrm>
            <a:off x="0" y="0"/>
            <a:ext cx="9144000" cy="6858000"/>
            <a:chOff x="1428728" y="-2286040"/>
            <a:chExt cx="9144000" cy="6858000"/>
          </a:xfrm>
        </p:grpSpPr>
        <p:grpSp>
          <p:nvGrpSpPr>
            <p:cNvPr id="15" name="Группа 11"/>
            <p:cNvGrpSpPr/>
            <p:nvPr/>
          </p:nvGrpSpPr>
          <p:grpSpPr>
            <a:xfrm>
              <a:off x="1428728" y="-2286040"/>
              <a:ext cx="9144000" cy="6858000"/>
              <a:chOff x="0" y="24"/>
              <a:chExt cx="9144000" cy="6858000"/>
            </a:xfrm>
          </p:grpSpPr>
          <p:sp>
            <p:nvSpPr>
              <p:cNvPr id="40" name="Прямоугольник 39"/>
              <p:cNvSpPr/>
              <p:nvPr/>
            </p:nvSpPr>
            <p:spPr>
              <a:xfrm>
                <a:off x="0" y="24"/>
                <a:ext cx="9144000" cy="68580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  <a:alpha val="69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>
                  <a:spcAft>
                    <a:spcPts val="1000"/>
                  </a:spcAft>
                </a:pPr>
                <a:endParaRPr lang="ru-RU" sz="96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" name="Rectangle 1"/>
              <p:cNvSpPr>
                <a:spLocks noChangeArrowheads="1"/>
              </p:cNvSpPr>
              <p:nvPr/>
            </p:nvSpPr>
            <p:spPr bwMode="auto">
              <a:xfrm>
                <a:off x="2071670" y="5859021"/>
                <a:ext cx="5357850" cy="52322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ru-RU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Колебания….</a:t>
                </a:r>
                <a:r>
                  <a:rPr lang="ru-RU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повторяются</a:t>
                </a:r>
                <a:r>
                  <a:rPr lang="ru-RU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….</a:t>
                </a:r>
                <a:endParaRPr lang="ru-RU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6" name="Группа 14"/>
            <p:cNvGrpSpPr/>
            <p:nvPr/>
          </p:nvGrpSpPr>
          <p:grpSpPr>
            <a:xfrm>
              <a:off x="5214942" y="-1150780"/>
              <a:ext cx="3842718" cy="1015663"/>
              <a:chOff x="2721291" y="5996849"/>
              <a:chExt cx="2549361" cy="415058"/>
            </a:xfrm>
            <a:solidFill>
              <a:schemeClr val="bg2">
                <a:lumMod val="90000"/>
              </a:schemeClr>
            </a:solidFill>
          </p:grpSpPr>
          <p:sp>
            <p:nvSpPr>
              <p:cNvPr id="38" name="Rectangle 1"/>
              <p:cNvSpPr>
                <a:spLocks noChangeArrowheads="1"/>
              </p:cNvSpPr>
              <p:nvPr/>
            </p:nvSpPr>
            <p:spPr bwMode="auto">
              <a:xfrm>
                <a:off x="2721291" y="5996849"/>
                <a:ext cx="2549361" cy="41505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T</a:t>
                </a:r>
                <a:r>
                  <a:rPr kumimoji="0" lang="ru-RU" sz="6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= </a:t>
                </a:r>
                <a:r>
                  <a:rPr kumimoji="0" lang="ru-RU" sz="6000" b="1" i="0" u="none" strike="noStrike" cap="none" normalizeH="0" baseline="0" dirty="0" smtClean="0">
                    <a:ln>
                      <a:noFill/>
                    </a:ln>
                    <a:solidFill>
                      <a:srgbClr val="0014AC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2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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solidFill>
                      <a:srgbClr val="000099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m</a:t>
                </a:r>
                <a:r>
                  <a:rPr kumimoji="0" lang="ru-RU" sz="60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/</a:t>
                </a:r>
                <a:r>
                  <a:rPr kumimoji="0" lang="en-US" sz="6000" b="1" i="0" u="none" strike="noStrike" cap="none" normalizeH="0" baseline="0" dirty="0" smtClean="0">
                    <a:ln>
                      <a:noFill/>
                    </a:ln>
                    <a:solidFill>
                      <a:srgbClr val="0033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k</a:t>
                </a:r>
                <a:endParaRPr kumimoji="0" lang="ru-RU" sz="6000" b="1" i="0" u="none" strike="noStrike" cap="none" normalizeH="0" baseline="0" dirty="0" smtClean="0">
                  <a:ln>
                    <a:noFill/>
                  </a:ln>
                  <a:solidFill>
                    <a:srgbClr val="0033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4332682" y="6040083"/>
                <a:ext cx="642942" cy="1588"/>
              </a:xfrm>
              <a:prstGeom prst="line">
                <a:avLst/>
              </a:prstGeom>
              <a:grpFill/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2" name="TextBox 41"/>
          <p:cNvSpPr txBox="1"/>
          <p:nvPr/>
        </p:nvSpPr>
        <p:spPr>
          <a:xfrm>
            <a:off x="1331640" y="2060848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П.Р.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57 -2.59259E-6 L -0.14236 -2.59259E-6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63" presetClass="path" presetSubtype="0" repeatCount="indefinite" accel="50000" decel="50000" autoRev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889 -2.59259E-6 L 0.15243 -2.59259E-6 " pathEditMode="relative" rAng="0" ptsTypes="AA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2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2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2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3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3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3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3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3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3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3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3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3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000"/>
                            </p:stCondLst>
                            <p:childTnLst>
                              <p:par>
                                <p:cTn id="9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000"/>
                            </p:stCondLst>
                            <p:childTnLst>
                              <p:par>
                                <p:cTn id="131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2" grpId="0" animBg="1"/>
      <p:bldP spid="26" grpId="0" animBg="1"/>
      <p:bldP spid="25" grpId="0" animBg="1"/>
      <p:bldP spid="1036" grpId="0" animBg="1"/>
      <p:bldP spid="1036" grpId="1" animBg="1"/>
      <p:bldP spid="2" grpId="0" build="allAtOnce" animBg="1"/>
      <p:bldP spid="2" grpId="1" build="p" animBg="1"/>
      <p:bldP spid="2" grpId="2" build="allAtOnce" animBg="1"/>
      <p:bldP spid="7" grpId="0"/>
      <p:bldP spid="9" grpId="0"/>
      <p:bldP spid="10" grpId="0"/>
      <p:bldP spid="11" grpId="0"/>
      <p:bldP spid="12" grpId="0"/>
      <p:bldP spid="1030" grpId="0"/>
      <p:bldP spid="1031" grpId="0"/>
      <p:bldP spid="23" grpId="0"/>
      <p:bldP spid="31" grpId="0" animBg="1"/>
      <p:bldP spid="33" grpId="0" animBg="1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4442754" y="2332392"/>
            <a:ext cx="1502334" cy="707886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lvl="0">
              <a:spcAft>
                <a:spcPts val="1000"/>
              </a:spcAft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0" y="-23178"/>
            <a:ext cx="9144000" cy="52322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lvl="0" eaLnBrk="0" hangingPunct="0"/>
            <a:r>
              <a:rPr lang="ru-RU" sz="2400" b="1" u="sng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/л.р. 1/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«Изучение колебаний пружинного маятника».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500042"/>
            <a:ext cx="2933495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Оборудование:</a:t>
            </a:r>
            <a:endParaRPr lang="ru-RU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00364" y="500042"/>
            <a:ext cx="6143636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штатив с принадлежностями,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пружинный маятник, секундомер,</a:t>
            </a:r>
            <a:r>
              <a:rPr lang="ru-RU" sz="2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линейка.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0" y="1857364"/>
            <a:ext cx="257936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Гипотеза №1</a:t>
            </a:r>
            <a:endParaRPr lang="ru-RU" sz="3200" b="1" u="sng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00804" y="1357298"/>
            <a:ext cx="6161302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Соберём систему пружинного маятника:</a:t>
            </a:r>
            <a:endParaRPr lang="ru-RU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214678" y="3000372"/>
            <a:ext cx="5929322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Вывод1:</a:t>
            </a:r>
            <a:endParaRPr lang="ru-RU" sz="28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2643206" y="1857364"/>
            <a:ext cx="6286512" cy="46166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lvl="0" eaLnBrk="0" hangingPunct="0"/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Период колебаний зависит от амплитуды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6" name="Таблица 45"/>
          <p:cNvGraphicFramePr>
            <a:graphicFrameLocks noGrp="1"/>
          </p:cNvGraphicFramePr>
          <p:nvPr/>
        </p:nvGraphicFramePr>
        <p:xfrm>
          <a:off x="71406" y="2428868"/>
          <a:ext cx="3071834" cy="1397667"/>
        </p:xfrm>
        <a:graphic>
          <a:graphicData uri="http://schemas.openxmlformats.org/drawingml/2006/table">
            <a:tbl>
              <a:tblPr/>
              <a:tblGrid>
                <a:gridCol w="642942"/>
                <a:gridCol w="734088"/>
                <a:gridCol w="529626"/>
                <a:gridCol w="529626"/>
                <a:gridCol w="635552"/>
              </a:tblGrid>
              <a:tr h="7841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Times New Roman"/>
                          <a:ea typeface="Times New Roman"/>
                        </a:rPr>
                        <a:t>t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</a:rPr>
                        <a:t>N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Times New Roman"/>
                          <a:ea typeface="Times New Roman"/>
                        </a:rPr>
                        <a:t>T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x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см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6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683568" y="1272589"/>
            <a:ext cx="2369816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ход работы:</a:t>
            </a:r>
            <a:endParaRPr lang="ru-RU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0" y="4143380"/>
            <a:ext cx="257936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Гипотеза №2</a:t>
            </a:r>
            <a:endParaRPr lang="ru-RU" sz="3200" b="1" u="sng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571736" y="4159146"/>
            <a:ext cx="6286512" cy="46166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lvl="0" eaLnBrk="0" hangingPunct="0"/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Период колебаний зависит от массы груза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3" name="Таблица 52"/>
          <p:cNvGraphicFramePr>
            <a:graphicFrameLocks noGrp="1"/>
          </p:cNvGraphicFramePr>
          <p:nvPr/>
        </p:nvGraphicFramePr>
        <p:xfrm>
          <a:off x="0" y="4714884"/>
          <a:ext cx="3071834" cy="1415907"/>
        </p:xfrm>
        <a:graphic>
          <a:graphicData uri="http://schemas.openxmlformats.org/drawingml/2006/table">
            <a:tbl>
              <a:tblPr/>
              <a:tblGrid>
                <a:gridCol w="642942"/>
                <a:gridCol w="734088"/>
                <a:gridCol w="529626"/>
                <a:gridCol w="529626"/>
                <a:gridCol w="635552"/>
              </a:tblGrid>
              <a:tr h="730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Times New Roman"/>
                          <a:ea typeface="Times New Roman"/>
                        </a:rPr>
                        <a:t>t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</a:rPr>
                        <a:t>N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Times New Roman"/>
                          <a:ea typeface="Times New Roman"/>
                        </a:rPr>
                        <a:t>T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Times New Roman"/>
                          <a:ea typeface="Times New Roman"/>
                        </a:rPr>
                        <a:t>M</a:t>
                      </a:r>
                      <a:endParaRPr lang="ru-RU" sz="1800" b="1" dirty="0" smtClean="0">
                        <a:latin typeface="Times New Roman"/>
                        <a:ea typeface="Times New Roman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latin typeface="Times New Roman"/>
                          <a:ea typeface="Times New Roman"/>
                        </a:rPr>
                        <a:t>гр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200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5" name="Прямоугольник 54"/>
          <p:cNvSpPr/>
          <p:nvPr/>
        </p:nvSpPr>
        <p:spPr>
          <a:xfrm>
            <a:off x="3108884" y="4725144"/>
            <a:ext cx="4055404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Вывод2:</a:t>
            </a:r>
            <a:endParaRPr lang="ru-RU" sz="28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4608512" y="4725144"/>
            <a:ext cx="3178198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зависит !!! //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1,41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000628" y="3000372"/>
            <a:ext cx="250033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зависит !!!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9"/>
          <p:cNvGrpSpPr/>
          <p:nvPr/>
        </p:nvGrpSpPr>
        <p:grpSpPr>
          <a:xfrm>
            <a:off x="9144000" y="0"/>
            <a:ext cx="9144000" cy="6858000"/>
            <a:chOff x="0" y="3214686"/>
            <a:chExt cx="9144000" cy="6858000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0" y="3214686"/>
              <a:ext cx="9144000" cy="6858000"/>
            </a:xfrm>
            <a:prstGeom prst="rect">
              <a:avLst/>
            </a:prstGeom>
            <a:solidFill>
              <a:schemeClr val="bg1">
                <a:lumMod val="65000"/>
                <a:alpha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786446" y="6150114"/>
              <a:ext cx="2359941" cy="1107996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>
              <a:spAutoFit/>
            </a:bodyPr>
            <a:lstStyle/>
            <a:p>
              <a:pPr lvl="0">
                <a:spcAft>
                  <a:spcPts val="1000"/>
                </a:spcAft>
              </a:pPr>
              <a:r>
                <a:rPr lang="en-US" sz="6600" b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ru-RU" sz="6600" b="1" dirty="0" smtClean="0"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sz="6600" b="1" dirty="0" smtClean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ru-RU" sz="6600" b="1" dirty="0" smtClean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en-US" sz="6600" b="1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endParaRPr lang="ru-RU" sz="6600" b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" name="Group 52"/>
          <p:cNvGrpSpPr>
            <a:grpSpLocks/>
          </p:cNvGrpSpPr>
          <p:nvPr/>
        </p:nvGrpSpPr>
        <p:grpSpPr bwMode="auto">
          <a:xfrm>
            <a:off x="5148064" y="5157192"/>
            <a:ext cx="3214710" cy="1128717"/>
            <a:chOff x="6247" y="4708"/>
            <a:chExt cx="1691" cy="766"/>
          </a:xfrm>
        </p:grpSpPr>
        <p:sp>
          <p:nvSpPr>
            <p:cNvPr id="22" name="Text Box 53"/>
            <p:cNvSpPr txBox="1">
              <a:spLocks noChangeArrowheads="1"/>
            </p:cNvSpPr>
            <p:nvPr/>
          </p:nvSpPr>
          <p:spPr bwMode="auto">
            <a:xfrm>
              <a:off x="6247" y="4857"/>
              <a:ext cx="760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4000" b="1" i="0" u="none" strike="noStrike" cap="none" normalizeH="0" baseline="-2500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4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kumimoji="0" lang="ru-RU" sz="4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40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=</a:t>
              </a:r>
              <a:endParaRPr kumimoji="0" lang="ru-RU" sz="5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3" name="Group 54"/>
            <p:cNvGrpSpPr>
              <a:grpSpLocks/>
            </p:cNvGrpSpPr>
            <p:nvPr/>
          </p:nvGrpSpPr>
          <p:grpSpPr bwMode="auto">
            <a:xfrm>
              <a:off x="6247" y="4708"/>
              <a:ext cx="1691" cy="766"/>
              <a:chOff x="6247" y="4708"/>
              <a:chExt cx="1691" cy="766"/>
            </a:xfrm>
          </p:grpSpPr>
          <p:grpSp>
            <p:nvGrpSpPr>
              <p:cNvPr id="24" name="Group 55"/>
              <p:cNvGrpSpPr>
                <a:grpSpLocks/>
              </p:cNvGrpSpPr>
              <p:nvPr/>
            </p:nvGrpSpPr>
            <p:grpSpPr bwMode="auto">
              <a:xfrm>
                <a:off x="7133" y="4827"/>
                <a:ext cx="718" cy="519"/>
                <a:chOff x="7269" y="3444"/>
                <a:chExt cx="718" cy="519"/>
              </a:xfrm>
            </p:grpSpPr>
            <p:sp>
              <p:nvSpPr>
                <p:cNvPr id="32" name="Line 56"/>
                <p:cNvSpPr>
                  <a:spLocks noChangeShapeType="1"/>
                </p:cNvSpPr>
                <p:nvPr/>
              </p:nvSpPr>
              <p:spPr bwMode="auto">
                <a:xfrm>
                  <a:off x="7269" y="3675"/>
                  <a:ext cx="35" cy="276"/>
                </a:xfrm>
                <a:prstGeom prst="line">
                  <a:avLst/>
                </a:prstGeom>
                <a:noFill/>
                <a:ln w="57150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5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3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7304" y="3444"/>
                  <a:ext cx="80" cy="519"/>
                </a:xfrm>
                <a:prstGeom prst="line">
                  <a:avLst/>
                </a:prstGeom>
                <a:noFill/>
                <a:ln w="57150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5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4" name="Line 58"/>
                <p:cNvSpPr>
                  <a:spLocks noChangeShapeType="1"/>
                </p:cNvSpPr>
                <p:nvPr/>
              </p:nvSpPr>
              <p:spPr bwMode="auto">
                <a:xfrm>
                  <a:off x="7376" y="3444"/>
                  <a:ext cx="611" cy="0"/>
                </a:xfrm>
                <a:prstGeom prst="line">
                  <a:avLst/>
                </a:prstGeom>
                <a:noFill/>
                <a:ln w="57150">
                  <a:solidFill>
                    <a:srgbClr val="000099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5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25" name="Group 59"/>
              <p:cNvGrpSpPr>
                <a:grpSpLocks/>
              </p:cNvGrpSpPr>
              <p:nvPr/>
            </p:nvGrpSpPr>
            <p:grpSpPr bwMode="auto">
              <a:xfrm>
                <a:off x="6247" y="4708"/>
                <a:ext cx="1691" cy="766"/>
                <a:chOff x="6235" y="4708"/>
                <a:chExt cx="1691" cy="766"/>
              </a:xfrm>
            </p:grpSpPr>
            <p:sp>
              <p:nvSpPr>
                <p:cNvPr id="26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6586" y="4813"/>
                  <a:ext cx="657" cy="4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4000" b="1" i="0" u="none" strike="noStrike" cap="none" normalizeH="0" baseline="-25000" smtClean="0">
                      <a:ln>
                        <a:noFill/>
                      </a:ln>
                      <a:solidFill>
                        <a:srgbClr val="0000FF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ru-RU" sz="4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en-US" sz="36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r>
                    <a:rPr kumimoji="0" lang="en-US" sz="4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</a:t>
                  </a:r>
                  <a:endParaRPr kumimoji="0" lang="ru-RU" sz="5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27" name="Group 61"/>
                <p:cNvGrpSpPr>
                  <a:grpSpLocks/>
                </p:cNvGrpSpPr>
                <p:nvPr/>
              </p:nvGrpSpPr>
              <p:grpSpPr bwMode="auto">
                <a:xfrm>
                  <a:off x="7229" y="4708"/>
                  <a:ext cx="672" cy="766"/>
                  <a:chOff x="9757" y="3167"/>
                  <a:chExt cx="681" cy="662"/>
                </a:xfrm>
              </p:grpSpPr>
              <p:sp>
                <p:nvSpPr>
                  <p:cNvPr id="29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757" y="3461"/>
                    <a:ext cx="680" cy="36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 k </a:t>
                    </a:r>
                    <a:endParaRPr kumimoji="0" lang="ru-RU" sz="54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0" name="Text Box 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758" y="3167"/>
                    <a:ext cx="680" cy="42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m</a:t>
                    </a:r>
                    <a:endParaRPr kumimoji="0" lang="ru-RU" sz="5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1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9757" y="3537"/>
                    <a:ext cx="53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5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28" name="AutoShape 65"/>
                <p:cNvSpPr>
                  <a:spLocks noChangeArrowheads="1"/>
                </p:cNvSpPr>
                <p:nvPr/>
              </p:nvSpPr>
              <p:spPr bwMode="auto">
                <a:xfrm>
                  <a:off x="6235" y="4771"/>
                  <a:ext cx="1691" cy="691"/>
                </a:xfrm>
                <a:prstGeom prst="foldedCorner">
                  <a:avLst>
                    <a:gd name="adj" fmla="val 12500"/>
                  </a:avLst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5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3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3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3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8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9" grpId="0" animBg="1"/>
      <p:bldP spid="50" grpId="0" animBg="1"/>
      <p:bldP spid="52" grpId="0" animBg="1"/>
      <p:bldP spid="55" grpId="0" animBg="1"/>
      <p:bldP spid="56" grpId="0" animBg="1"/>
      <p:bldP spid="5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3579</TotalTime>
  <Words>1931</Words>
  <Application>Microsoft Office PowerPoint</Application>
  <PresentationFormat>Экран (4:3)</PresentationFormat>
  <Paragraphs>510</Paragraphs>
  <Slides>26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Трек</vt:lpstr>
      <vt:lpstr>Формула</vt:lpstr>
      <vt:lpstr>Слайд 1</vt:lpstr>
      <vt:lpstr>Слайд 2</vt:lpstr>
      <vt:lpstr>Слайд 3</vt:lpstr>
      <vt:lpstr>Домашнее задание.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Домашнее задание.</vt:lpstr>
      <vt:lpstr>Слайд 24</vt:lpstr>
      <vt:lpstr>Слайд 25</vt:lpstr>
      <vt:lpstr>Слайд 26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к уроку по теме «Величины, характеризующие колебательное движение»</dc:title>
  <dc:creator>Admin</dc:creator>
  <cp:lastModifiedBy>knt</cp:lastModifiedBy>
  <cp:revision>388</cp:revision>
  <dcterms:created xsi:type="dcterms:W3CDTF">2009-11-04T14:29:22Z</dcterms:created>
  <dcterms:modified xsi:type="dcterms:W3CDTF">2020-08-12T03:13:40Z</dcterms:modified>
</cp:coreProperties>
</file>