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6" r:id="rId12"/>
    <p:sldId id="277" r:id="rId13"/>
    <p:sldId id="278" r:id="rId14"/>
    <p:sldId id="285" r:id="rId15"/>
    <p:sldId id="284" r:id="rId16"/>
    <p:sldId id="279" r:id="rId17"/>
    <p:sldId id="280" r:id="rId18"/>
    <p:sldId id="295" r:id="rId19"/>
    <p:sldId id="281" r:id="rId20"/>
    <p:sldId id="269" r:id="rId21"/>
    <p:sldId id="273" r:id="rId22"/>
    <p:sldId id="282" r:id="rId23"/>
    <p:sldId id="283" r:id="rId24"/>
    <p:sldId id="286" r:id="rId25"/>
    <p:sldId id="289" r:id="rId26"/>
    <p:sldId id="290" r:id="rId27"/>
    <p:sldId id="287" r:id="rId28"/>
    <p:sldId id="288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64DB40-ED40-40B1-A9A1-CC6C5682C395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8951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Мировое </a:t>
            </a:r>
            <a:r>
              <a:rPr lang="ru-RU" sz="3600" b="1" dirty="0">
                <a:solidFill>
                  <a:srgbClr val="C00000"/>
                </a:solidFill>
              </a:rPr>
              <a:t>х</a:t>
            </a:r>
            <a:r>
              <a:rPr lang="ru-RU" sz="3600" b="1" dirty="0" smtClean="0">
                <a:solidFill>
                  <a:srgbClr val="C00000"/>
                </a:solidFill>
              </a:rPr>
              <a:t>озяйство.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Отраслевая и территориальная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структура мирового хозяйства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6620" y="378904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10 КЛАСС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15754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5800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2357430"/>
            <a:ext cx="4636632" cy="34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764704"/>
            <a:ext cx="85507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ОТРАСЛЕВАЯ И ТЕРРИТОРИАЛЬНАЯ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СТРУКТУРА МИРОВОГО ХОЗЯЙСТВА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630932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462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90854"/>
            <a:ext cx="73372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ТИПЫ ХОЗЯЙСТВЕННОЙ СТРУКТУРЫ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 СТРАН МИРА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660125"/>
            <a:ext cx="2520280" cy="800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Аграрная</a:t>
            </a:r>
          </a:p>
          <a:p>
            <a:r>
              <a:rPr lang="ru-RU" b="1" dirty="0" smtClean="0"/>
              <a:t>(с/х – до 50% в ВВП)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859906"/>
            <a:ext cx="3217547" cy="800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Индустриальная</a:t>
            </a:r>
          </a:p>
          <a:p>
            <a:r>
              <a:rPr lang="ru-RU" b="1" dirty="0" smtClean="0"/>
              <a:t>(</a:t>
            </a:r>
            <a:r>
              <a:rPr lang="ru-RU" b="1" dirty="0" err="1" smtClean="0"/>
              <a:t>пром-ть</a:t>
            </a:r>
            <a:r>
              <a:rPr lang="ru-RU" b="1" dirty="0" smtClean="0"/>
              <a:t> – до 50% в ВВП)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628800"/>
            <a:ext cx="4079964" cy="12311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Постиндустриальная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(информационная)</a:t>
            </a:r>
          </a:p>
          <a:p>
            <a:r>
              <a:rPr lang="ru-RU" b="1" dirty="0" smtClean="0"/>
              <a:t>(</a:t>
            </a:r>
            <a:r>
              <a:rPr lang="ru-RU" b="1" dirty="0" err="1" smtClean="0"/>
              <a:t>непр</a:t>
            </a:r>
            <a:r>
              <a:rPr lang="ru-RU" b="1" dirty="0" smtClean="0"/>
              <a:t>. </a:t>
            </a:r>
            <a:r>
              <a:rPr lang="ru-RU" b="1" dirty="0" err="1"/>
              <a:t>с</a:t>
            </a:r>
            <a:r>
              <a:rPr lang="ru-RU" b="1" dirty="0" err="1" smtClean="0"/>
              <a:t>ф</a:t>
            </a:r>
            <a:r>
              <a:rPr lang="ru-RU" b="1" dirty="0" smtClean="0"/>
              <a:t> – более 50% в ВВП)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085184"/>
            <a:ext cx="7348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Приведите примеры стран </a:t>
            </a:r>
          </a:p>
          <a:p>
            <a:r>
              <a:rPr lang="ru-RU" sz="2400" b="1" i="1" dirty="0" smtClean="0"/>
              <a:t>с разными типами хозяйственной структуры</a:t>
            </a:r>
          </a:p>
          <a:p>
            <a:r>
              <a:rPr lang="ru-RU" sz="2400" b="1" i="1" dirty="0"/>
              <a:t>с</a:t>
            </a:r>
            <a:r>
              <a:rPr lang="ru-RU" sz="2400" b="1" i="1" dirty="0" smtClean="0"/>
              <a:t> . 390, таблица 18</a:t>
            </a:r>
            <a:endParaRPr lang="ru-RU" sz="2400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91680" y="441107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11960" y="3603034"/>
            <a:ext cx="0" cy="546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941813" y="2859906"/>
            <a:ext cx="0" cy="735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736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868" y="192859"/>
            <a:ext cx="7657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ПРИЗНАКИ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ПОСТИНДУСТРИАЛЬНОЙ СТРУКТУРЫ: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6866" y="1266138"/>
            <a:ext cx="775987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 сфере экономики: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от производства товаров к производству услуг;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241065"/>
            <a:ext cx="57486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в сфере занятости: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преобладание умственного труда;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3143999"/>
            <a:ext cx="58576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В сфере науки: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развитие наукоемких производств;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005064"/>
            <a:ext cx="669285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В сфере управления: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принятие решений на основе новейшей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информационной техники и технологии;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2037465" y="5445224"/>
            <a:ext cx="626469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5. В сфере экологии: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надежный контроль за качеством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окружающей среды.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66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9483"/>
            <a:ext cx="8544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ДОЛЯ СФЕРЫ УСЛУГ В ВВП СТРАН МИРА: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700808"/>
            <a:ext cx="3204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Весь мир – 1/3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420888"/>
            <a:ext cx="8182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Экономически развитые страны – 2/3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208620"/>
            <a:ext cx="8662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Страны с переходной экономикой – 1/3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077072"/>
            <a:ext cx="6353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Развивающиеся страны – 1/4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8007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308" y="1412776"/>
            <a:ext cx="585047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116632"/>
            <a:ext cx="84249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Задание: По столбчатой диаграмме (гистограмма с нормированием) определить, к какому типу относятся страны 1, 2 и 3. Можно ли утверждать, что весь мир вступил в постиндустриальную фазу развития хозяйства? Почему?</a:t>
            </a:r>
          </a:p>
          <a:p>
            <a:r>
              <a:rPr lang="ru-RU" sz="2000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109338"/>
            <a:ext cx="3477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Рис. Структура экономики </a:t>
            </a:r>
            <a:endParaRPr lang="ru-RU" b="1" dirty="0" smtClean="0"/>
          </a:p>
          <a:p>
            <a:r>
              <a:rPr lang="ru-RU" b="1" dirty="0" smtClean="0"/>
              <a:t>трех </a:t>
            </a:r>
            <a:r>
              <a:rPr lang="ru-RU" b="1" dirty="0"/>
              <a:t>стран и мира в целом </a:t>
            </a:r>
          </a:p>
          <a:p>
            <a:r>
              <a:rPr lang="ru-RU" b="1" dirty="0"/>
              <a:t>(данные 2008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230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61" y="1052736"/>
            <a:ext cx="783850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37658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790" y="849025"/>
            <a:ext cx="77540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ИЗМЕНЕНИЕ ОТРАСЛЕВОЙ СТРУКТУРЫ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(отраслевые «сдвиги»)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2320" y="150846"/>
            <a:ext cx="97013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НТР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flipH="1">
            <a:off x="4567308" y="474012"/>
            <a:ext cx="2885012" cy="48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2054460"/>
            <a:ext cx="326563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промышленности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9844" y="2099157"/>
            <a:ext cx="2013878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с/х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2099157"/>
            <a:ext cx="258596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 транспорте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494" y="2961448"/>
            <a:ext cx="357662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Обрабатывающая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пр-ть</a:t>
            </a:r>
            <a:r>
              <a:rPr lang="ru-RU" sz="2000" b="1" i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о</a:t>
            </a:r>
            <a:r>
              <a:rPr lang="ru-RU" sz="2000" b="1" i="1" dirty="0" smtClean="0">
                <a:solidFill>
                  <a:srgbClr val="002060"/>
                </a:solidFill>
              </a:rPr>
              <a:t>собенно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«авангардная тройка»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573" y="4164191"/>
            <a:ext cx="314541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Добывающая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пром-ть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573" y="4770975"/>
            <a:ext cx="28062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Старые отрасли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0" y="5604411"/>
            <a:ext cx="269496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Новейшие отрасли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3540440" y="2997397"/>
            <a:ext cx="265093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112545" y="4926098"/>
            <a:ext cx="265093" cy="3691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61037" y="4259593"/>
            <a:ext cx="132546" cy="593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979404" y="5472346"/>
            <a:ext cx="265093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36845" y="3607779"/>
            <a:ext cx="253146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растениеводство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26381" y="2915281"/>
            <a:ext cx="252095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животноводство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27388" y="4131314"/>
            <a:ext cx="183255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Технические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культуры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49327" y="4941258"/>
            <a:ext cx="155363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Кормовые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культуры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4011" y="5863807"/>
            <a:ext cx="211628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Пр-во овощей,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фруктов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6300659" y="2684191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6033813" y="4164191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657343" y="4971030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5923722" y="5618092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567038" y="3520934"/>
            <a:ext cx="266379" cy="607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91649" y="2704340"/>
            <a:ext cx="67678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ж/д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13036" y="3238447"/>
            <a:ext cx="225414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автомобильный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48976" y="4131488"/>
            <a:ext cx="183151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Морской –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мир. торговля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97776" y="5355975"/>
            <a:ext cx="1866217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Воздушный –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п</a:t>
            </a:r>
            <a:r>
              <a:rPr lang="ru-RU" sz="2000" b="1" i="1" dirty="0" smtClean="0">
                <a:solidFill>
                  <a:srgbClr val="002060"/>
                </a:solidFill>
              </a:rPr>
              <a:t>ассаж.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( </a:t>
            </a:r>
            <a:r>
              <a:rPr lang="ru-RU" sz="2000" b="1" i="1" dirty="0" err="1">
                <a:solidFill>
                  <a:srgbClr val="002060"/>
                </a:solidFill>
              </a:rPr>
              <a:t>д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альн</a:t>
            </a:r>
            <a:r>
              <a:rPr lang="ru-RU" sz="2000" b="1" i="1" dirty="0" smtClean="0">
                <a:solidFill>
                  <a:srgbClr val="002060"/>
                </a:solidFill>
              </a:rPr>
              <a:t>.)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7864733" y="2737369"/>
            <a:ext cx="322635" cy="334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8567043" y="3004965"/>
            <a:ext cx="340334" cy="724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1261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5519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ОСНОВНЫЕ МОДЕЛИ  </a:t>
            </a:r>
            <a:r>
              <a:rPr lang="ru-RU" sz="4000" b="1" dirty="0" smtClean="0">
                <a:solidFill>
                  <a:srgbClr val="7030A0"/>
                </a:solidFill>
              </a:rPr>
              <a:t>МХ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797" y="2194793"/>
            <a:ext cx="2533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ДВУЧЛЕННАЯ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2863" y="1688940"/>
            <a:ext cx="2565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ТРЕХЧЛЕННАЯ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2410663"/>
            <a:ext cx="3171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ДЕСЯТИЧЛЕННАЯ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94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873" y="836712"/>
            <a:ext cx="5080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Двучленная модель МХ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007" y="2132856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Экономически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развитые страны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Север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2132856"/>
            <a:ext cx="35670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Развивающиеся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страны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Юг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538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5242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Трехчленная модель МХ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0729" y="1412776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Центр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434898"/>
            <a:ext cx="269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Периферия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3445" y="3097041"/>
            <a:ext cx="3692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Полупериферия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9343" y="2511567"/>
            <a:ext cx="1641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25-30 стран:</a:t>
            </a:r>
          </a:p>
          <a:p>
            <a:r>
              <a:rPr lang="ru-RU" b="1" dirty="0" smtClean="0"/>
              <a:t>ЕС, США, </a:t>
            </a:r>
          </a:p>
          <a:p>
            <a:r>
              <a:rPr lang="ru-RU" b="1" dirty="0" smtClean="0"/>
              <a:t>Япония </a:t>
            </a:r>
          </a:p>
          <a:p>
            <a:r>
              <a:rPr lang="ru-RU" b="1" dirty="0" smtClean="0"/>
              <a:t>и др.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7600" y="4518412"/>
            <a:ext cx="3321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100 развивающихся стран</a:t>
            </a:r>
          </a:p>
          <a:p>
            <a:r>
              <a:rPr lang="ru-RU" b="1" dirty="0" smtClean="0"/>
              <a:t> с продовольственной</a:t>
            </a:r>
          </a:p>
          <a:p>
            <a:r>
              <a:rPr lang="ru-RU" b="1" dirty="0" smtClean="0"/>
              <a:t> и сырьевой</a:t>
            </a:r>
          </a:p>
          <a:p>
            <a:r>
              <a:rPr lang="ru-RU" b="1" dirty="0" smtClean="0"/>
              <a:t>специализацией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88168" y="3912314"/>
            <a:ext cx="30844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НИС,</a:t>
            </a:r>
          </a:p>
          <a:p>
            <a:r>
              <a:rPr lang="ru-RU" b="1" dirty="0" err="1"/>
              <a:t>н</a:t>
            </a:r>
            <a:r>
              <a:rPr lang="ru-RU" b="1" dirty="0" err="1" smtClean="0"/>
              <a:t>ефтеэкспортирующие</a:t>
            </a:r>
            <a:endParaRPr lang="ru-RU" b="1" dirty="0" smtClean="0"/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траны,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аиболее продвинутые</a:t>
            </a:r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траны</a:t>
            </a:r>
          </a:p>
          <a:p>
            <a:pPr algn="ctr"/>
            <a:r>
              <a:rPr lang="ru-RU" b="1" dirty="0" smtClean="0"/>
              <a:t>     Лат. Америки,</a:t>
            </a:r>
          </a:p>
          <a:p>
            <a:pPr algn="ctr"/>
            <a:r>
              <a:rPr lang="ru-RU" b="1" dirty="0" smtClean="0"/>
              <a:t>     Азии</a:t>
            </a:r>
            <a:br>
              <a:rPr lang="ru-RU" b="1" dirty="0" smtClean="0"/>
            </a:br>
            <a:r>
              <a:rPr lang="ru-RU" b="1" dirty="0" smtClean="0"/>
              <a:t>     Африки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6641" y="1995545"/>
            <a:ext cx="2968281" cy="64633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ПОСТИНДУСТРИАЛЬНЫЕ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СТРАНЫ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957" y="4149080"/>
            <a:ext cx="2750366" cy="369332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АГРАРНАЯ ЭКОНОМИКА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3993" y="3902868"/>
            <a:ext cx="3219333" cy="353772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ИНДУСТРИАЛЬНЫЕ СТРАНЫ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19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763" y="260648"/>
            <a:ext cx="284084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Великие </a:t>
            </a:r>
          </a:p>
          <a:p>
            <a:r>
              <a:rPr lang="ru-RU" sz="2400" b="1" dirty="0"/>
              <a:t>г</a:t>
            </a:r>
            <a:r>
              <a:rPr lang="ru-RU" sz="2400" b="1" dirty="0" smtClean="0"/>
              <a:t>еографические</a:t>
            </a:r>
          </a:p>
          <a:p>
            <a:r>
              <a:rPr lang="ru-RU" sz="2400" b="1" dirty="0" smtClean="0"/>
              <a:t>открытия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90550" y="2204864"/>
            <a:ext cx="185339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Развитие </a:t>
            </a:r>
          </a:p>
          <a:p>
            <a:r>
              <a:rPr lang="ru-RU" sz="2400" b="1" dirty="0"/>
              <a:t>т</a:t>
            </a:r>
            <a:r>
              <a:rPr lang="ru-RU" sz="2400" b="1" dirty="0" smtClean="0"/>
              <a:t>орговли</a:t>
            </a:r>
          </a:p>
          <a:p>
            <a:r>
              <a:rPr lang="ru-RU" sz="2400" b="1" dirty="0" smtClean="0"/>
              <a:t>(обмен</a:t>
            </a:r>
          </a:p>
          <a:p>
            <a:r>
              <a:rPr lang="ru-RU" sz="2400" b="1" dirty="0"/>
              <a:t>т</a:t>
            </a:r>
            <a:r>
              <a:rPr lang="ru-RU" sz="2400" b="1" dirty="0" smtClean="0"/>
              <a:t>оварами)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30773" y="4388006"/>
            <a:ext cx="1927131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Мировой </a:t>
            </a:r>
          </a:p>
          <a:p>
            <a:r>
              <a:rPr lang="ru-RU" sz="2800" b="1" dirty="0" smtClean="0"/>
              <a:t>рынок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94605" y="4396799"/>
            <a:ext cx="2406428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Развитие </a:t>
            </a:r>
          </a:p>
          <a:p>
            <a:r>
              <a:rPr lang="ru-RU" sz="2800" b="1" dirty="0"/>
              <a:t>т</a:t>
            </a:r>
            <a:r>
              <a:rPr lang="ru-RU" sz="2800" b="1" dirty="0" smtClean="0"/>
              <a:t>ранспорта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1535" y="1071319"/>
            <a:ext cx="27029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Промышленный</a:t>
            </a:r>
          </a:p>
          <a:p>
            <a:r>
              <a:rPr lang="ru-RU" sz="2400" b="1" dirty="0"/>
              <a:t>п</a:t>
            </a:r>
            <a:r>
              <a:rPr lang="ru-RU" sz="2400" b="1" dirty="0" smtClean="0"/>
              <a:t>ереворот</a:t>
            </a:r>
          </a:p>
          <a:p>
            <a:r>
              <a:rPr lang="ru-RU" sz="2400" b="1" dirty="0" smtClean="0"/>
              <a:t>(18-19 вв.)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9380" y="3710923"/>
            <a:ext cx="2749471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Развитие</a:t>
            </a:r>
          </a:p>
          <a:p>
            <a:r>
              <a:rPr lang="ru-RU" sz="2800" b="1" dirty="0"/>
              <a:t>к</a:t>
            </a:r>
            <a:r>
              <a:rPr lang="ru-RU" sz="2800" b="1" dirty="0" smtClean="0"/>
              <a:t>рупного</a:t>
            </a:r>
          </a:p>
          <a:p>
            <a:r>
              <a:rPr lang="ru-RU" sz="2800" b="1" dirty="0"/>
              <a:t>м</a:t>
            </a:r>
            <a:r>
              <a:rPr lang="ru-RU" sz="2800" b="1" dirty="0" smtClean="0"/>
              <a:t>ашинного</a:t>
            </a:r>
          </a:p>
          <a:p>
            <a:r>
              <a:rPr lang="ru-RU" sz="2800" b="1" dirty="0" smtClean="0"/>
              <a:t>производства</a:t>
            </a:r>
            <a:endParaRPr lang="ru-RU" sz="2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09138" y="1556792"/>
            <a:ext cx="0" cy="546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092280" y="2298334"/>
            <a:ext cx="0" cy="1346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15644" y="3795790"/>
            <a:ext cx="0" cy="497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631777" y="3774524"/>
            <a:ext cx="0" cy="518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40191" y="5949280"/>
            <a:ext cx="7524328" cy="648072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    И    Р    О    В    О    Е         Х    О    З    Я    Й    С    Т    В    О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267744" y="5517232"/>
            <a:ext cx="44139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499992" y="551723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516217" y="5589240"/>
            <a:ext cx="43204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5865" y="214481"/>
            <a:ext cx="5052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МИРОВОЕ ХОЗЯЙСТВО сформировалось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в конце 19, начале 20 вв.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111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1463"/>
            <a:ext cx="8496300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271463"/>
            <a:ext cx="6318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ДЕСЯТИЧЛЕННАЯ МОДЕЛЬ  МХ</a:t>
            </a:r>
          </a:p>
          <a:p>
            <a:pPr algn="ctr"/>
            <a:r>
              <a:rPr lang="ru-RU" b="1" dirty="0" smtClean="0"/>
              <a:t>ГЛАВНЫЕ ЦЕНТРЫ МИРОВОГО ХОЗЯЙСТВА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101508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28" y="1484784"/>
            <a:ext cx="7781509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958" y="476672"/>
            <a:ext cx="7108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Отраслевая структура мировой экономики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059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350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ТЕРРИТОРИАЛЬНАЯ СТРУКТУРА  </a:t>
            </a:r>
            <a:r>
              <a:rPr lang="ru-RU" sz="4000" b="1" dirty="0" smtClean="0">
                <a:solidFill>
                  <a:srgbClr val="7030A0"/>
                </a:solidFill>
              </a:rPr>
              <a:t>МХ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904728" cy="2369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ТСХ </a:t>
            </a:r>
            <a:r>
              <a:rPr lang="ru-RU" sz="2800" b="1" i="1" dirty="0" smtClean="0">
                <a:solidFill>
                  <a:srgbClr val="002060"/>
                </a:solidFill>
              </a:rPr>
              <a:t>– это совокупность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определенным образом расположенных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т</a:t>
            </a:r>
            <a:r>
              <a:rPr lang="ru-RU" sz="2800" b="1" i="1" dirty="0" smtClean="0">
                <a:solidFill>
                  <a:srgbClr val="002060"/>
                </a:solidFill>
              </a:rPr>
              <a:t>ерриториальных элементов,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н</a:t>
            </a:r>
            <a:r>
              <a:rPr lang="ru-RU" sz="2800" b="1" i="1" dirty="0" smtClean="0">
                <a:solidFill>
                  <a:srgbClr val="002060"/>
                </a:solidFill>
              </a:rPr>
              <a:t>аходящихся в сложном взаимодействии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друг с другом.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3483" y="4293096"/>
            <a:ext cx="586891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Географический рисунок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расселения населения и хозяйства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651" y="5363922"/>
            <a:ext cx="321915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моноцентрический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5363923"/>
            <a:ext cx="31598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полицентрический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228184" y="5029089"/>
            <a:ext cx="576064" cy="4161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35226" y="5229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627784" y="5013176"/>
            <a:ext cx="425159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51558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80185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ТЕРРИТОРИАЛЬНАЯ СТРУКТУРА ХОЗЯЙСТВА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ЭКОНОМИЧЕСКИ РАЗВИТЫХ СТРАН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(основные элементы)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407" y="1663337"/>
            <a:ext cx="775244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Высокоразвитые районы: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Калифорния, </a:t>
            </a:r>
            <a:r>
              <a:rPr lang="ru-RU" sz="2400" b="1" dirty="0" err="1" smtClean="0">
                <a:solidFill>
                  <a:srgbClr val="002060"/>
                </a:solidFill>
              </a:rPr>
              <a:t>Б.Лондон</a:t>
            </a:r>
            <a:r>
              <a:rPr lang="ru-RU" sz="2400" b="1" dirty="0" smtClean="0">
                <a:solidFill>
                  <a:srgbClr val="002060"/>
                </a:solidFill>
              </a:rPr>
              <a:t>, Штутгарт-Мюнхен и др.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747907"/>
            <a:ext cx="614944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err="1" smtClean="0">
                <a:solidFill>
                  <a:srgbClr val="002060"/>
                </a:solidFill>
              </a:rPr>
              <a:t>Старопромышленные</a:t>
            </a:r>
            <a:r>
              <a:rPr lang="ru-RU" sz="2400" b="1" dirty="0" smtClean="0">
                <a:solidFill>
                  <a:srgbClr val="002060"/>
                </a:solidFill>
              </a:rPr>
              <a:t> районы: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Рур, Саар, Эльзас и Лотарингия, Урал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789040"/>
            <a:ext cx="533030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Аграрные районы:  Юг Италии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451" y="4581128"/>
            <a:ext cx="7071167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Районы нового освоения: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Север Канады, Аляска, </a:t>
            </a:r>
            <a:r>
              <a:rPr lang="ru-RU" sz="2400" b="1" dirty="0" err="1" smtClean="0">
                <a:solidFill>
                  <a:srgbClr val="002060"/>
                </a:solidFill>
              </a:rPr>
              <a:t>Амазония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север и запад Австралии, Северное море,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Сибирь и Дальний Восток.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94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79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ТЕРРИТОРИАЛЬНАЯ СТРУКТУРА ХОЗЯЙСТВА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РАЗВИВАЮЩИХСЯ СТРАН: КОЛОНИАЛЬНЫЙ ТИП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608" y="1409803"/>
            <a:ext cx="797686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Столица, выполняющая роль главного центра,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«фокуса» всей территории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(часто- крупный порт).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015658"/>
            <a:ext cx="775244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Районы горнодобывающей промышленности.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3033" y="3804027"/>
            <a:ext cx="506420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Районы плантационного с/х.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9496" y="5560777"/>
            <a:ext cx="537999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5</a:t>
            </a:r>
            <a:r>
              <a:rPr lang="ru-RU" sz="2400" b="1" dirty="0" smtClean="0">
                <a:solidFill>
                  <a:srgbClr val="002060"/>
                </a:solidFill>
              </a:rPr>
              <a:t>. Районы потребительского с/х.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541576"/>
            <a:ext cx="273344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Порты вывоза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6199363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См. с.99, рис.22.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67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60840" cy="533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5661248"/>
            <a:ext cx="493917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Найдите по карте основные элементы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территориальной структуры хозяйства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высокоразвитой страны.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64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50"/>
            <a:ext cx="5416610" cy="666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2" y="6206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Аргентина. </a:t>
            </a:r>
          </a:p>
          <a:p>
            <a:r>
              <a:rPr lang="ru-RU" b="1" dirty="0" smtClean="0"/>
              <a:t>Экономическая карта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8714" y="5013176"/>
            <a:ext cx="3283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Какие элементы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колониальной структуры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хозяйства сохранились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в Аргентине?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9559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5808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РЕГИОНАЛЬНАЯ ПОЛИТИКА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980728"/>
            <a:ext cx="667201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РП – это комплекс законодательных,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административных, экономических,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природоохранных мероприятий, 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с</a:t>
            </a:r>
            <a:r>
              <a:rPr lang="ru-RU" sz="2400" b="1" dirty="0" smtClean="0">
                <a:solidFill>
                  <a:srgbClr val="7030A0"/>
                </a:solidFill>
              </a:rPr>
              <a:t>пособствующих более рациональному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размещению производительных сил 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и</a:t>
            </a:r>
            <a:r>
              <a:rPr lang="ru-RU" sz="2400" b="1" dirty="0" smtClean="0">
                <a:solidFill>
                  <a:srgbClr val="7030A0"/>
                </a:solidFill>
              </a:rPr>
              <a:t> выравниванию уровня жизни людей.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696" y="4221088"/>
            <a:ext cx="87992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?  ?  ?</a:t>
            </a: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В чем отличие (на ваш взгляд) региональной политики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э</a:t>
            </a:r>
            <a:r>
              <a:rPr lang="ru-RU" sz="2400" b="1" i="1" dirty="0" smtClean="0">
                <a:solidFill>
                  <a:srgbClr val="002060"/>
                </a:solidFill>
              </a:rPr>
              <a:t>кономически развитых и развивающихся стран?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093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190" y="1268760"/>
            <a:ext cx="45082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Сглаживание  диспропорций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</a:rPr>
              <a:t>ежду высокоразвитыми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и отсталыми депрессивными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районами.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Создание «полюсов роста».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В депрессивных р-нах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создание наукоемких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производств,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филиалов крупных фирм.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Разгрузка крупных городов,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агломераций, столиц.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5. Освоение новых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окраинных районов.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1171874"/>
            <a:ext cx="3722494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Преодоление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разобщенности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отдельных частей страны,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мягчение диспропорций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</a:rPr>
              <a:t>ежду центром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 периферией.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Управление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роцессом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урбанизации.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Освоение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глубинных районов.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Перенесение столиц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</a:rPr>
              <a:t>з приморских городов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во внутренние районы.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4305" y="260648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РЕГИОНАЛЬНАЯ ПОЛИТИКА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28" y="803793"/>
            <a:ext cx="437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экономически развитых странах: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9578" y="803793"/>
            <a:ext cx="34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развивающихся странах: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8709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5638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ФАКТОРЫ РАЗМЕЩЕНИЯ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ПРОИЗВОДИТЕЛЬНЫХ СИЛ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868144" y="1412776"/>
            <a:ext cx="0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95736" y="1484784"/>
            <a:ext cx="0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6349" y="2492896"/>
            <a:ext cx="289213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Старые</a:t>
            </a:r>
          </a:p>
          <a:p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 эпоху НТР приобрели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новое содержание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763688" y="3092480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2080" y="2463859"/>
            <a:ext cx="262604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Новые</a:t>
            </a:r>
          </a:p>
          <a:p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Возникли в эпоху НТР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28184" y="3016205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333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205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МИРОВОЕ </a:t>
            </a:r>
            <a:r>
              <a:rPr lang="ru-RU" sz="3200" b="1" dirty="0" smtClean="0">
                <a:solidFill>
                  <a:srgbClr val="C00000"/>
                </a:solidFill>
              </a:rPr>
              <a:t>ХОЗЯЙСТВО (МХ) –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это исторически сложившаяся 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совокупность национальных хозяйств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 всех стран мира, </a:t>
            </a:r>
          </a:p>
          <a:p>
            <a:r>
              <a:rPr lang="ru-RU" sz="3200" i="1" dirty="0">
                <a:solidFill>
                  <a:srgbClr val="C00000"/>
                </a:solidFill>
              </a:rPr>
              <a:t>с</a:t>
            </a:r>
            <a:r>
              <a:rPr lang="ru-RU" sz="3200" i="1" dirty="0" smtClean="0">
                <a:solidFill>
                  <a:srgbClr val="C00000"/>
                </a:solidFill>
              </a:rPr>
              <a:t>вязанных между собой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 всемирными экономическими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 отношениями. 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929198"/>
            <a:ext cx="196720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География МХ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4143380"/>
            <a:ext cx="27879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Общая география МХ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4857760"/>
            <a:ext cx="339227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Отраслевая география МХ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5643578"/>
            <a:ext cx="353654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Региональная география МХ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14678" y="5357826"/>
            <a:ext cx="613215" cy="2934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86116" y="5143512"/>
            <a:ext cx="55529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286116" y="4572008"/>
            <a:ext cx="571837" cy="2640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4855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641" y="188640"/>
            <a:ext cx="6732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Старые факторы размещения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32" y="908720"/>
            <a:ext cx="424667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 Фактор территории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7888" y="1535738"/>
            <a:ext cx="7668344" cy="2000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. Фактор ЭГП:</a:t>
            </a:r>
            <a:r>
              <a:rPr lang="ru-RU" sz="2800" b="1" dirty="0" smtClean="0"/>
              <a:t> </a:t>
            </a:r>
            <a:r>
              <a:rPr lang="ru-RU" dirty="0" smtClean="0"/>
              <a:t>          </a:t>
            </a:r>
            <a:r>
              <a:rPr lang="ru-RU" sz="2400" b="1" i="1" dirty="0" smtClean="0"/>
              <a:t>положение</a:t>
            </a:r>
          </a:p>
          <a:p>
            <a:r>
              <a:rPr lang="ru-RU" sz="2400" b="1" i="1" dirty="0"/>
              <a:t>ц</a:t>
            </a:r>
            <a:r>
              <a:rPr lang="ru-RU" sz="2400" b="1" i="1" dirty="0" smtClean="0"/>
              <a:t>ентральное            </a:t>
            </a:r>
          </a:p>
          <a:p>
            <a:r>
              <a:rPr lang="ru-RU" sz="2400" b="1" i="1" dirty="0" smtClean="0"/>
              <a:t> глубинное(периферийное) </a:t>
            </a:r>
          </a:p>
          <a:p>
            <a:r>
              <a:rPr lang="ru-RU" sz="2400" b="1" i="1" dirty="0" smtClean="0"/>
              <a:t>                                   соседское                      </a:t>
            </a:r>
          </a:p>
          <a:p>
            <a:r>
              <a:rPr lang="ru-RU" sz="2400" b="1" i="1" dirty="0" smtClean="0"/>
              <a:t>                                                 приморское   </a:t>
            </a:r>
            <a:endParaRPr lang="ru-RU" sz="2400" b="1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904148" y="2009374"/>
            <a:ext cx="828092" cy="1095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475987" y="1930216"/>
            <a:ext cx="1080120" cy="270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36096" y="1930216"/>
            <a:ext cx="360040" cy="912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851920" y="2009374"/>
            <a:ext cx="1179177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9432" y="3623301"/>
            <a:ext cx="620554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3. Природно-ресурсный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4273932"/>
            <a:ext cx="468589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4.Транспортный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9432" y="4994012"/>
            <a:ext cx="806823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5. Фактор территориальной концентрации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43616" y="5805264"/>
            <a:ext cx="571021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6. Фактор трудовых ресурсов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25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412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Новые факторы размещения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80638"/>
            <a:ext cx="456246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1.Фактор </a:t>
            </a:r>
            <a:r>
              <a:rPr lang="ru-RU" sz="2800" b="1" dirty="0" err="1" smtClean="0">
                <a:solidFill>
                  <a:srgbClr val="C00000"/>
                </a:solidFill>
              </a:rPr>
              <a:t>наукоемкости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4535542"/>
            <a:ext cx="485902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2. Экологический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60848"/>
            <a:ext cx="610295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Развитие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-центров научных исследований,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r>
              <a:rPr lang="ru-RU" sz="2400" b="1" dirty="0" smtClean="0">
                <a:solidFill>
                  <a:srgbClr val="C00000"/>
                </a:solidFill>
              </a:rPr>
              <a:t>ехнопарков (Силиконовая долина,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Долина высоких технологий),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-технополисов (</a:t>
            </a:r>
            <a:r>
              <a:rPr lang="ru-RU" sz="2400" b="1" dirty="0" err="1" smtClean="0">
                <a:solidFill>
                  <a:srgbClr val="C00000"/>
                </a:solidFill>
              </a:rPr>
              <a:t>Дубна,Королев</a:t>
            </a:r>
            <a:r>
              <a:rPr lang="ru-RU" sz="2400" b="1" dirty="0" smtClean="0">
                <a:solidFill>
                  <a:srgbClr val="C00000"/>
                </a:solidFill>
              </a:rPr>
              <a:t> и др.)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5373215"/>
            <a:ext cx="4732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Ограничение концентрации </a:t>
            </a:r>
          </a:p>
          <a:p>
            <a:r>
              <a:rPr lang="ru-RU" sz="2400" b="1" dirty="0" smtClean="0"/>
              <a:t>производства и населения.</a:t>
            </a:r>
            <a:endParaRPr lang="ru-RU" sz="2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267744" y="1803858"/>
            <a:ext cx="648072" cy="4730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96136" y="5058762"/>
            <a:ext cx="463037" cy="4584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4067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340768"/>
            <a:ext cx="52325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Домашнее задание:</a:t>
            </a:r>
          </a:p>
          <a:p>
            <a:r>
              <a:rPr lang="ru-RU" sz="2800" b="1" dirty="0"/>
              <a:t>с</a:t>
            </a:r>
            <a:r>
              <a:rPr lang="ru-RU" sz="2800" b="1" dirty="0" smtClean="0"/>
              <a:t>. 102-115,  </a:t>
            </a:r>
            <a:r>
              <a:rPr lang="ru-RU" sz="2800" b="1" dirty="0" err="1" smtClean="0"/>
              <a:t>вопр</a:t>
            </a:r>
            <a:r>
              <a:rPr lang="ru-RU" sz="2800" b="1" dirty="0" smtClean="0"/>
              <a:t>. с. 119-120.</a:t>
            </a:r>
            <a:endParaRPr lang="ru-RU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84984"/>
            <a:ext cx="2592288" cy="285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6576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8640"/>
            <a:ext cx="73500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МЕЖДУНАРОДНОЕ ГЕОГРАФИЧЕСКОЕ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РАЗДЕЛЕНИЕ ТРУДА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(ТЕРРИТОРИАЛЬНОЕ РАЗДЕЛЕНИЕ ТРУДА)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9829" y="1772816"/>
            <a:ext cx="790472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МГРТ (ТРТ) </a:t>
            </a:r>
            <a:r>
              <a:rPr lang="ru-RU" sz="2400" b="1" dirty="0" smtClean="0"/>
              <a:t>заключается</a:t>
            </a: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 специализации </a:t>
            </a:r>
          </a:p>
          <a:p>
            <a:r>
              <a:rPr lang="ru-RU" sz="2400" b="1" dirty="0" smtClean="0"/>
              <a:t>отдельных стран и территорий на производстве</a:t>
            </a:r>
          </a:p>
          <a:p>
            <a:r>
              <a:rPr lang="ru-RU" sz="2400" b="1" dirty="0"/>
              <a:t>о</a:t>
            </a:r>
            <a:r>
              <a:rPr lang="ru-RU" sz="2400" b="1" dirty="0" smtClean="0"/>
              <a:t>пределенных видов продукции или услуг </a:t>
            </a:r>
          </a:p>
          <a:p>
            <a:r>
              <a:rPr lang="ru-RU" sz="2400" b="1" dirty="0" smtClean="0"/>
              <a:t>и в последующем </a:t>
            </a:r>
            <a:r>
              <a:rPr lang="ru-RU" sz="2800" b="1" dirty="0" smtClean="0">
                <a:solidFill>
                  <a:srgbClr val="C00000"/>
                </a:solidFill>
              </a:rPr>
              <a:t>обмене</a:t>
            </a:r>
            <a:r>
              <a:rPr lang="ru-RU" dirty="0" smtClean="0"/>
              <a:t> </a:t>
            </a:r>
            <a:r>
              <a:rPr lang="ru-RU" sz="2400" b="1" dirty="0" smtClean="0"/>
              <a:t>ими.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4866" y="3645024"/>
            <a:ext cx="728757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МГРТ (ТРТ) = СПЕЦИАЛИЗАЦИЯ + ОБМЕН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2535" y="4725144"/>
            <a:ext cx="7700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Условия для развития МГРТ: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РАЗЛИЧИЯ между территориями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-ГП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-Природные условия и ресурсы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- Социально-экономические условия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27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248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Результат МГРТ –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ОТРАСЛИ МЕЖДУНАРОДНОЙ СПЕЦИАЛИЗАЦИИ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772816"/>
            <a:ext cx="322075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Особенности ОМС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2997" y="2939752"/>
            <a:ext cx="446789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Производство продукции</a:t>
            </a:r>
          </a:p>
          <a:p>
            <a:r>
              <a:rPr lang="ru-RU" sz="2400" b="1" dirty="0"/>
              <a:t>з</a:t>
            </a:r>
            <a:r>
              <a:rPr lang="ru-RU" sz="2400" b="1" dirty="0" smtClean="0"/>
              <a:t>начительно превышает</a:t>
            </a:r>
          </a:p>
          <a:p>
            <a:r>
              <a:rPr lang="ru-RU" sz="2400" b="1" dirty="0"/>
              <a:t>с</a:t>
            </a:r>
            <a:r>
              <a:rPr lang="ru-RU" sz="2400" b="1" dirty="0" smtClean="0"/>
              <a:t>обственные потребности</a:t>
            </a:r>
          </a:p>
          <a:p>
            <a:r>
              <a:rPr lang="ru-RU" sz="2400" b="1" dirty="0" smtClean="0"/>
              <a:t>страны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16216" y="3124418"/>
            <a:ext cx="2218877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Ориентация </a:t>
            </a:r>
          </a:p>
          <a:p>
            <a:r>
              <a:rPr lang="ru-RU" sz="2400" b="1" dirty="0" smtClean="0"/>
              <a:t>на экспорт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0439" y="4725144"/>
            <a:ext cx="356059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ОМС определяют</a:t>
            </a:r>
          </a:p>
          <a:p>
            <a:r>
              <a:rPr lang="ru-RU" sz="2400" b="1" dirty="0" smtClean="0"/>
              <a:t>«лицо» страны в МГРТ</a:t>
            </a:r>
            <a:endParaRPr lang="ru-RU" sz="2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607455" y="2321711"/>
            <a:ext cx="642942" cy="4286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997626" y="2783187"/>
            <a:ext cx="2525901" cy="13374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57884" y="2285992"/>
            <a:ext cx="773261" cy="8234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33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075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Какие отрасли являются отраслями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международной специализации для стран: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285728"/>
            <a:ext cx="5145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Внимание! Вопрос!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9265" y="2181057"/>
            <a:ext cx="76145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Япония –  автомобилестроение, 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Канада – зерновое хозяйство, добывающая промышленность;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Куба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Индонезия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Кувейт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Бразилия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Исландия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Турция-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Швейцария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Италия-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Швеция, Финляндия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Чили-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Египет -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321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25806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МЕЖДУНАРОДНАЯ ЭКОНОМИЧЕСКАЯ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ИНТЕГРАЦИЯ (МЭИ) – объективный процесс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</a:rPr>
              <a:t>азвития особенно глубоких и устойчивых взаимосвязей </a:t>
            </a:r>
            <a:r>
              <a:rPr lang="ru-RU" sz="2800" b="1" u="sng" dirty="0" smtClean="0">
                <a:solidFill>
                  <a:srgbClr val="C00000"/>
                </a:solidFill>
              </a:rPr>
              <a:t>отдельных групп стран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о</a:t>
            </a:r>
            <a:r>
              <a:rPr lang="ru-RU" sz="2800" b="1" dirty="0" smtClean="0">
                <a:solidFill>
                  <a:srgbClr val="C00000"/>
                </a:solidFill>
              </a:rPr>
              <a:t>снованный на проведении ими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огласованной межгосударственной политики.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317" y="3659152"/>
            <a:ext cx="780534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Экономические группировки стран мира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4758533"/>
            <a:ext cx="2752677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Региональные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2447" y="4797150"/>
            <a:ext cx="250421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Отраслевые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56176" y="4200401"/>
            <a:ext cx="760951" cy="5967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756438" y="4200401"/>
            <a:ext cx="663434" cy="5512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71600" y="537321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ЕС, АСЕАН, АТЭС, НАФТА, ЛАИ, ЕЭП и др.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16216" y="5517232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ОПЕК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46976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428604"/>
            <a:ext cx="6811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Экономические группировки стран мира </a:t>
            </a:r>
          </a:p>
          <a:p>
            <a:pPr algn="ctr"/>
            <a:r>
              <a:rPr lang="ru-RU" sz="2400" b="1" dirty="0" smtClean="0"/>
              <a:t>(составить таблицу)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1489081"/>
              </p:ext>
            </p:extLst>
          </p:nvPr>
        </p:nvGraphicFramePr>
        <p:xfrm>
          <a:off x="1187624" y="1412776"/>
          <a:ext cx="7416824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148"/>
                <a:gridCol w="1616895"/>
                <a:gridCol w="3387781"/>
              </a:tblGrid>
              <a:tr h="1073508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Экономические</a:t>
                      </a:r>
                    </a:p>
                    <a:p>
                      <a:r>
                        <a:rPr lang="ru-RU" dirty="0" smtClean="0"/>
                        <a:t>группировки</a:t>
                      </a:r>
                    </a:p>
                    <a:p>
                      <a:r>
                        <a:rPr lang="ru-RU" dirty="0" smtClean="0"/>
                        <a:t>стран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Коли-</a:t>
                      </a:r>
                      <a:r>
                        <a:rPr lang="ru-RU" dirty="0" err="1" smtClean="0"/>
                        <a:t>чество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стран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Страны</a:t>
                      </a:r>
                      <a:endParaRPr lang="ru-RU" dirty="0"/>
                    </a:p>
                  </a:txBody>
                  <a:tcPr/>
                </a:tc>
              </a:tr>
              <a:tr h="30873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Региональные</a:t>
                      </a:r>
                    </a:p>
                    <a:p>
                      <a:r>
                        <a:rPr lang="ru-RU" b="1" dirty="0" smtClean="0"/>
                        <a:t>группировки: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45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Отраслевые</a:t>
                      </a:r>
                    </a:p>
                    <a:p>
                      <a:r>
                        <a:rPr lang="ru-RU" sz="1800" b="1" dirty="0" smtClean="0"/>
                        <a:t>группировки: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803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14489"/>
            <a:ext cx="50405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ИНТЕРНАЦИОНАЛИЗАЦИЯ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ХОЗЯЙСТВЕННОЙ ЖИЗНИ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40768"/>
            <a:ext cx="8429684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ТНК (транснациональная корпорация) –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м</a:t>
            </a:r>
            <a:r>
              <a:rPr lang="ru-RU" sz="2400" b="1" dirty="0" smtClean="0">
                <a:solidFill>
                  <a:schemeClr val="bg1"/>
                </a:solidFill>
              </a:rPr>
              <a:t>еждународная компания (концерн),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в</a:t>
            </a:r>
            <a:r>
              <a:rPr lang="ru-RU" sz="2400" b="1" dirty="0" smtClean="0">
                <a:solidFill>
                  <a:schemeClr val="bg1"/>
                </a:solidFill>
              </a:rPr>
              <a:t> рамках которой объединяются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многочисленные </a:t>
            </a:r>
            <a:r>
              <a:rPr lang="ru-RU" sz="2400" b="1" u="sng" dirty="0" smtClean="0">
                <a:solidFill>
                  <a:schemeClr val="bg1"/>
                </a:solidFill>
              </a:rPr>
              <a:t>предприятия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одной или нескольких отраслей МХ,</a:t>
            </a:r>
          </a:p>
          <a:p>
            <a:r>
              <a:rPr lang="ru-RU" sz="2400" b="1" u="sng" dirty="0">
                <a:solidFill>
                  <a:schemeClr val="bg1"/>
                </a:solidFill>
              </a:rPr>
              <a:t>р</a:t>
            </a:r>
            <a:r>
              <a:rPr lang="ru-RU" sz="2400" b="1" u="sng" dirty="0" smtClean="0">
                <a:solidFill>
                  <a:schemeClr val="bg1"/>
                </a:solidFill>
              </a:rPr>
              <a:t>асположенные в разных странах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15" y="3597917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ТНК: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000504"/>
            <a:ext cx="8388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_ 60 тыс. в мире</a:t>
            </a:r>
          </a:p>
          <a:p>
            <a:r>
              <a:rPr lang="ru-RU" sz="2400" b="1" dirty="0" smtClean="0"/>
              <a:t>_ 600 тыс. – число зарубежных филиалов</a:t>
            </a:r>
          </a:p>
          <a:p>
            <a:r>
              <a:rPr lang="ru-RU" sz="2400" b="1" dirty="0"/>
              <a:t>_</a:t>
            </a:r>
            <a:r>
              <a:rPr lang="ru-RU" sz="2400" b="1" dirty="0" smtClean="0"/>
              <a:t> 1/2 мирового промышленного производства</a:t>
            </a:r>
          </a:p>
          <a:p>
            <a:r>
              <a:rPr lang="ru-RU" sz="2400" b="1" dirty="0" smtClean="0"/>
              <a:t>_ 2/3 мировой торговли</a:t>
            </a:r>
          </a:p>
          <a:p>
            <a:r>
              <a:rPr lang="ru-RU" sz="2400" b="1" dirty="0" smtClean="0"/>
              <a:t>_ 4/5 всех патентов на новую технику и технологию.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5475" y="6021288"/>
            <a:ext cx="257634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Крупнейшая ТНК – </a:t>
            </a:r>
          </a:p>
          <a:p>
            <a:r>
              <a:rPr lang="ru-RU" b="1" i="1" dirty="0" smtClean="0"/>
              <a:t>«Дженерал моторс»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6021287"/>
            <a:ext cx="54360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Глобальные ТНК действуют  </a:t>
            </a:r>
          </a:p>
          <a:p>
            <a:r>
              <a:rPr lang="ru-RU" b="1" i="1" dirty="0" smtClean="0"/>
              <a:t>в большинстве или во всех странах мира.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322078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525</TotalTime>
  <Words>1158</Words>
  <Application>Microsoft Office PowerPoint</Application>
  <PresentationFormat>Экран (4:3)</PresentationFormat>
  <Paragraphs>338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Аптека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PC3</cp:lastModifiedBy>
  <cp:revision>55</cp:revision>
  <dcterms:created xsi:type="dcterms:W3CDTF">2011-11-21T16:03:16Z</dcterms:created>
  <dcterms:modified xsi:type="dcterms:W3CDTF">2018-01-10T09:38:04Z</dcterms:modified>
</cp:coreProperties>
</file>