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6" r:id="rId12"/>
    <p:sldId id="277" r:id="rId13"/>
    <p:sldId id="278" r:id="rId14"/>
    <p:sldId id="285" r:id="rId15"/>
    <p:sldId id="284" r:id="rId16"/>
    <p:sldId id="279" r:id="rId17"/>
    <p:sldId id="280" r:id="rId18"/>
    <p:sldId id="295" r:id="rId19"/>
    <p:sldId id="281" r:id="rId20"/>
    <p:sldId id="269" r:id="rId21"/>
    <p:sldId id="273" r:id="rId22"/>
    <p:sldId id="282" r:id="rId23"/>
    <p:sldId id="283" r:id="rId24"/>
    <p:sldId id="286" r:id="rId25"/>
    <p:sldId id="289" r:id="rId26"/>
    <p:sldId id="290" r:id="rId27"/>
    <p:sldId id="287" r:id="rId28"/>
    <p:sldId id="288" r:id="rId29"/>
    <p:sldId id="291" r:id="rId30"/>
    <p:sldId id="292" r:id="rId31"/>
    <p:sldId id="293" r:id="rId32"/>
    <p:sldId id="29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564DB40-ED40-40B1-A9A1-CC6C5682C395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7137E82-FC8A-49E5-AC5D-F3D26203E6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764704"/>
            <a:ext cx="78951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Мировое </a:t>
            </a:r>
            <a:r>
              <a:rPr lang="ru-RU" sz="3600" b="1" dirty="0">
                <a:solidFill>
                  <a:srgbClr val="C00000"/>
                </a:solidFill>
              </a:rPr>
              <a:t>х</a:t>
            </a:r>
            <a:r>
              <a:rPr lang="ru-RU" sz="3600" b="1" dirty="0" smtClean="0">
                <a:solidFill>
                  <a:srgbClr val="C00000"/>
                </a:solidFill>
              </a:rPr>
              <a:t>озяйство.</a:t>
            </a:r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Отраслевая и территориальная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структура мирового хозяйства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56620" y="3789040"/>
            <a:ext cx="1350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10 КЛАСС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15754"/>
            <a:ext cx="374441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58008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2357430"/>
            <a:ext cx="4636632" cy="34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764704"/>
            <a:ext cx="85507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ОТРАСЛЕВАЯ И ТЕРРИТОРИАЛЬНАЯ</a:t>
            </a:r>
          </a:p>
          <a:p>
            <a:r>
              <a:rPr lang="ru-RU" sz="3600" b="1" dirty="0" smtClean="0">
                <a:solidFill>
                  <a:srgbClr val="7030A0"/>
                </a:solidFill>
              </a:rPr>
              <a:t> СТРУКТУРА МИРОВОГО ХОЗЯЙСТВА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0272" y="6309320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10 класс.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4628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90854"/>
            <a:ext cx="73372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ТИПЫ ХОЗЯЙСТВЕННОЙ СТРУКТУРЫ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 СТРАН МИРА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3660125"/>
            <a:ext cx="2520280" cy="8002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Аграрная</a:t>
            </a:r>
          </a:p>
          <a:p>
            <a:r>
              <a:rPr lang="ru-RU" b="1" dirty="0" smtClean="0"/>
              <a:t>(с/х – до 50% в ВВП)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2859906"/>
            <a:ext cx="3217547" cy="8002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Индустриальная</a:t>
            </a:r>
          </a:p>
          <a:p>
            <a:r>
              <a:rPr lang="ru-RU" b="1" dirty="0" smtClean="0"/>
              <a:t>(</a:t>
            </a:r>
            <a:r>
              <a:rPr lang="ru-RU" b="1" dirty="0" err="1" smtClean="0"/>
              <a:t>пром-ть</a:t>
            </a:r>
            <a:r>
              <a:rPr lang="ru-RU" b="1" dirty="0" smtClean="0"/>
              <a:t> – до 50% в ВВП)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1628800"/>
            <a:ext cx="4079964" cy="123110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Постиндустриальная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(информационная)</a:t>
            </a:r>
          </a:p>
          <a:p>
            <a:r>
              <a:rPr lang="ru-RU" b="1" dirty="0" smtClean="0"/>
              <a:t>(</a:t>
            </a:r>
            <a:r>
              <a:rPr lang="ru-RU" b="1" dirty="0" err="1" smtClean="0"/>
              <a:t>непр</a:t>
            </a:r>
            <a:r>
              <a:rPr lang="ru-RU" b="1" dirty="0" smtClean="0"/>
              <a:t>. </a:t>
            </a:r>
            <a:r>
              <a:rPr lang="ru-RU" b="1" dirty="0" err="1"/>
              <a:t>с</a:t>
            </a:r>
            <a:r>
              <a:rPr lang="ru-RU" b="1" dirty="0" err="1" smtClean="0"/>
              <a:t>ф</a:t>
            </a:r>
            <a:r>
              <a:rPr lang="ru-RU" b="1" dirty="0" smtClean="0"/>
              <a:t> – более 50% в ВВП)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99592" y="5085184"/>
            <a:ext cx="73484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Приведите примеры стран </a:t>
            </a:r>
          </a:p>
          <a:p>
            <a:r>
              <a:rPr lang="ru-RU" sz="2400" b="1" i="1" dirty="0" smtClean="0"/>
              <a:t>с разными типами хозяйственной структуры</a:t>
            </a:r>
          </a:p>
          <a:p>
            <a:r>
              <a:rPr lang="ru-RU" sz="2400" b="1" i="1" dirty="0"/>
              <a:t>с</a:t>
            </a:r>
            <a:r>
              <a:rPr lang="ru-RU" sz="2400" b="1" i="1" dirty="0" smtClean="0"/>
              <a:t> . 390, таблица 18</a:t>
            </a:r>
            <a:endParaRPr lang="ru-RU" sz="2400" b="1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91680" y="4411071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11960" y="3603034"/>
            <a:ext cx="0" cy="5460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941813" y="2859906"/>
            <a:ext cx="0" cy="7350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57368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7868" y="192859"/>
            <a:ext cx="76578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ПРИЗНАКИ </a:t>
            </a:r>
          </a:p>
          <a:p>
            <a:r>
              <a:rPr lang="ru-RU" sz="3200" b="1" dirty="0" smtClean="0">
                <a:solidFill>
                  <a:srgbClr val="7030A0"/>
                </a:solidFill>
              </a:rPr>
              <a:t>ПОСТИНДУСТРИАЛЬНОЙ СТРУКТУРЫ: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6866" y="1266138"/>
            <a:ext cx="77598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 сфере экономики: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от производства товаров к производству услуг;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2241065"/>
            <a:ext cx="574869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2. в сфере занятости: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преобладание умственного труда;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3143999"/>
            <a:ext cx="585769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В сфере науки: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</a:rPr>
              <a:t>развитие наукоемких производств;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005064"/>
            <a:ext cx="669285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В сфере управления: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принятие решений на основе новейшей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 информационной техники и технологии;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10800000" flipV="1">
            <a:off x="2037465" y="5445224"/>
            <a:ext cx="626469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5. В сфере экологии: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надежный контроль за качеством 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окружающей среды.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4665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99483"/>
            <a:ext cx="8544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ДОЛЯ СФЕРЫ УСЛУГ В ВВП СТРАН МИРА: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1700808"/>
            <a:ext cx="3204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Весь мир – 1/3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420888"/>
            <a:ext cx="8182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Экономически развитые страны – 2/3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3208620"/>
            <a:ext cx="86629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Страны с переходной экономикой – 1/3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4077072"/>
            <a:ext cx="6353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Развивающиеся страны – 1/4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800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308" y="1412776"/>
            <a:ext cx="5850477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5" y="116632"/>
            <a:ext cx="84249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Задание: По столбчатой диаграмме (гистограмма с нормированием) определить, к какому типу относятся страны 1, 2 и 3. Можно ли утверждать, что весь мир вступил в постиндустриальную фазу развития хозяйства? Почему?</a:t>
            </a:r>
          </a:p>
          <a:p>
            <a:r>
              <a:rPr lang="ru-RU" sz="2000" b="1" dirty="0" smtClean="0"/>
              <a:t>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09338"/>
            <a:ext cx="3477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Рис. Структура экономики </a:t>
            </a:r>
            <a:endParaRPr lang="ru-RU" b="1" dirty="0" smtClean="0"/>
          </a:p>
          <a:p>
            <a:r>
              <a:rPr lang="ru-RU" b="1" dirty="0" smtClean="0"/>
              <a:t>трех </a:t>
            </a:r>
            <a:r>
              <a:rPr lang="ru-RU" b="1" dirty="0"/>
              <a:t>стран и мира в целом </a:t>
            </a:r>
          </a:p>
          <a:p>
            <a:r>
              <a:rPr lang="ru-RU" b="1" dirty="0"/>
              <a:t>(данные 2008 г.)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72303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61" y="1052736"/>
            <a:ext cx="783850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3765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790" y="849025"/>
            <a:ext cx="77540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ИЗМЕНЕНИЕ ОТРАСЛЕВОЙ СТРУКТУРЫ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(отраслевые «сдвиги»)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52320" y="150846"/>
            <a:ext cx="97013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НТР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cxnSp>
        <p:nvCxnSpPr>
          <p:cNvPr id="5" name="Прямая со стрелкой 4"/>
          <p:cNvCxnSpPr>
            <a:stCxn id="3" idx="1"/>
          </p:cNvCxnSpPr>
          <p:nvPr/>
        </p:nvCxnSpPr>
        <p:spPr>
          <a:xfrm flipH="1">
            <a:off x="4567308" y="474012"/>
            <a:ext cx="2885012" cy="484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1520" y="2054460"/>
            <a:ext cx="326563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промышленности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09844" y="2099157"/>
            <a:ext cx="2013878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В с/х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0192" y="2099157"/>
            <a:ext cx="2585964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 транспорте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4494" y="2961448"/>
            <a:ext cx="357662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Обрабатывающая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пр-ть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о</a:t>
            </a:r>
            <a:r>
              <a:rPr lang="ru-RU" sz="2000" b="1" i="1" dirty="0" smtClean="0">
                <a:solidFill>
                  <a:srgbClr val="002060"/>
                </a:solidFill>
              </a:rPr>
              <a:t>собенно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«авангардная тройка»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7573" y="4164191"/>
            <a:ext cx="314541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Добывающая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пром-ть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7573" y="4770975"/>
            <a:ext cx="280624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Старые отрасли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5750" y="5604411"/>
            <a:ext cx="2694969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Новейшие отрасли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3540440" y="2997397"/>
            <a:ext cx="265093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112545" y="4926098"/>
            <a:ext cx="265093" cy="369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561037" y="4259593"/>
            <a:ext cx="132546" cy="5930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2979404" y="5472346"/>
            <a:ext cx="265093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236845" y="3607779"/>
            <a:ext cx="2531462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растениеводство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26381" y="2915281"/>
            <a:ext cx="2520951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животноводство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327388" y="4131314"/>
            <a:ext cx="1832553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Технические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культуры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49327" y="4941258"/>
            <a:ext cx="1553630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Кормовые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культуры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04011" y="5863807"/>
            <a:ext cx="2116285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Пр-во овощей,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фруктов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6300659" y="2684191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6033813" y="4164191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5657343" y="4971030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5923722" y="5618092"/>
            <a:ext cx="266379" cy="554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567038" y="3520934"/>
            <a:ext cx="266379" cy="6070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291649" y="2704340"/>
            <a:ext cx="67678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ж/д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13036" y="3238447"/>
            <a:ext cx="225414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автомобильный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948976" y="4131488"/>
            <a:ext cx="1831514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Морской –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 мир. торговля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97776" y="5355975"/>
            <a:ext cx="1866217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Воздушный –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п</a:t>
            </a:r>
            <a:r>
              <a:rPr lang="ru-RU" sz="2000" b="1" i="1" dirty="0" smtClean="0">
                <a:solidFill>
                  <a:srgbClr val="002060"/>
                </a:solidFill>
              </a:rPr>
              <a:t>ассаж.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( </a:t>
            </a:r>
            <a:r>
              <a:rPr lang="ru-RU" sz="2000" b="1" i="1" dirty="0" err="1">
                <a:solidFill>
                  <a:srgbClr val="002060"/>
                </a:solidFill>
              </a:rPr>
              <a:t>д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альн</a:t>
            </a:r>
            <a:r>
              <a:rPr lang="ru-RU" sz="2000" b="1" i="1" dirty="0" smtClean="0">
                <a:solidFill>
                  <a:srgbClr val="002060"/>
                </a:solidFill>
              </a:rPr>
              <a:t>.)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7864733" y="2737369"/>
            <a:ext cx="322635" cy="3340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8567043" y="3004965"/>
            <a:ext cx="340334" cy="7245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31261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620688"/>
            <a:ext cx="55194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ОСНОВНЫЕ МОДЕЛИ  </a:t>
            </a:r>
            <a:r>
              <a:rPr lang="ru-RU" sz="4000" b="1" dirty="0" smtClean="0">
                <a:solidFill>
                  <a:srgbClr val="7030A0"/>
                </a:solidFill>
              </a:rPr>
              <a:t>МХ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797" y="2194793"/>
            <a:ext cx="2533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ДВУЧЛЕННАЯ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2863" y="1688940"/>
            <a:ext cx="2565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ТРЕХЧЛЕННАЯ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2410663"/>
            <a:ext cx="31710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ДЕСЯТИЧЛЕННАЯ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294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9873" y="836712"/>
            <a:ext cx="50802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Двучленная модель МХ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007" y="2132856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Экономически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развитые страны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Север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2132856"/>
            <a:ext cx="3567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Развивающиеся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 страны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Юг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0538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764704"/>
            <a:ext cx="5242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Трехчленная модель МХ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60729" y="1412776"/>
            <a:ext cx="1492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Центр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434898"/>
            <a:ext cx="2691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Периферия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3445" y="3097041"/>
            <a:ext cx="3692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</a:rPr>
              <a:t>Полупериферия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9343" y="2511567"/>
            <a:ext cx="16417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25-30 стран:</a:t>
            </a:r>
          </a:p>
          <a:p>
            <a:r>
              <a:rPr lang="ru-RU" b="1" dirty="0" smtClean="0"/>
              <a:t>ЕС, США, </a:t>
            </a:r>
          </a:p>
          <a:p>
            <a:r>
              <a:rPr lang="ru-RU" b="1" dirty="0" smtClean="0"/>
              <a:t>Япония </a:t>
            </a:r>
          </a:p>
          <a:p>
            <a:r>
              <a:rPr lang="ru-RU" b="1" dirty="0" smtClean="0"/>
              <a:t>и др.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7600" y="4518412"/>
            <a:ext cx="3321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100 развивающихся стран</a:t>
            </a:r>
          </a:p>
          <a:p>
            <a:r>
              <a:rPr lang="ru-RU" b="1" dirty="0" smtClean="0"/>
              <a:t> с продовольственной</a:t>
            </a:r>
          </a:p>
          <a:p>
            <a:r>
              <a:rPr lang="ru-RU" b="1" dirty="0" smtClean="0"/>
              <a:t> и сырьевой</a:t>
            </a:r>
          </a:p>
          <a:p>
            <a:r>
              <a:rPr lang="ru-RU" b="1" dirty="0" smtClean="0"/>
              <a:t>специализацией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88168" y="3912314"/>
            <a:ext cx="308449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НИС,</a:t>
            </a:r>
          </a:p>
          <a:p>
            <a:r>
              <a:rPr lang="ru-RU" b="1" dirty="0" err="1"/>
              <a:t>н</a:t>
            </a:r>
            <a:r>
              <a:rPr lang="ru-RU" b="1" dirty="0" err="1" smtClean="0"/>
              <a:t>ефтеэкспортирующие</a:t>
            </a:r>
            <a:endParaRPr lang="ru-RU" b="1" dirty="0" smtClean="0"/>
          </a:p>
          <a:p>
            <a:pPr algn="ctr"/>
            <a:r>
              <a:rPr lang="ru-RU" b="1" dirty="0"/>
              <a:t>с</a:t>
            </a:r>
            <a:r>
              <a:rPr lang="ru-RU" b="1" dirty="0" smtClean="0"/>
              <a:t>траны,</a:t>
            </a:r>
          </a:p>
          <a:p>
            <a:r>
              <a:rPr lang="ru-RU" b="1" dirty="0"/>
              <a:t>н</a:t>
            </a:r>
            <a:r>
              <a:rPr lang="ru-RU" b="1" dirty="0" smtClean="0"/>
              <a:t>аиболее продвинутые</a:t>
            </a:r>
          </a:p>
          <a:p>
            <a:pPr algn="ctr"/>
            <a:r>
              <a:rPr lang="ru-RU" b="1" dirty="0"/>
              <a:t>с</a:t>
            </a:r>
            <a:r>
              <a:rPr lang="ru-RU" b="1" dirty="0" smtClean="0"/>
              <a:t>траны</a:t>
            </a:r>
          </a:p>
          <a:p>
            <a:pPr algn="ctr"/>
            <a:r>
              <a:rPr lang="ru-RU" b="1" dirty="0" smtClean="0"/>
              <a:t>     Лат. Америки,</a:t>
            </a:r>
          </a:p>
          <a:p>
            <a:pPr algn="ctr"/>
            <a:r>
              <a:rPr lang="ru-RU" b="1" dirty="0" smtClean="0"/>
              <a:t>     Азии</a:t>
            </a:r>
            <a:br>
              <a:rPr lang="ru-RU" b="1" dirty="0" smtClean="0"/>
            </a:br>
            <a:r>
              <a:rPr lang="ru-RU" b="1" dirty="0" smtClean="0"/>
              <a:t>     Африки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16641" y="1995545"/>
            <a:ext cx="2968281" cy="646331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ПОСТИНДУСТРИАЛЬНЫЕ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СТРАНЫ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2957" y="4149080"/>
            <a:ext cx="2750366" cy="369332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АГРАРНАЯ ЭКОНОМИКА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3993" y="3902868"/>
            <a:ext cx="3219333" cy="353772"/>
          </a:xfrm>
          <a:prstGeom prst="rect">
            <a:avLst/>
          </a:prstGeom>
          <a:noFill/>
        </p:spPr>
        <p:txBody>
          <a:bodyPr wrap="none" rtlCol="0">
            <a:prstTxWarp prst="textChevron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ИНДУСТРИАЛЬНЫЕ СТРАНЫ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0193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763" y="260648"/>
            <a:ext cx="284084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Великие </a:t>
            </a:r>
          </a:p>
          <a:p>
            <a:r>
              <a:rPr lang="ru-RU" sz="2400" b="1" dirty="0"/>
              <a:t>г</a:t>
            </a:r>
            <a:r>
              <a:rPr lang="ru-RU" sz="2400" b="1" dirty="0" smtClean="0"/>
              <a:t>еографические</a:t>
            </a:r>
          </a:p>
          <a:p>
            <a:r>
              <a:rPr lang="ru-RU" sz="2400" b="1" dirty="0" smtClean="0"/>
              <a:t>открытия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90550" y="2204864"/>
            <a:ext cx="185339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Развитие </a:t>
            </a:r>
          </a:p>
          <a:p>
            <a:r>
              <a:rPr lang="ru-RU" sz="2400" b="1" dirty="0"/>
              <a:t>т</a:t>
            </a:r>
            <a:r>
              <a:rPr lang="ru-RU" sz="2400" b="1" dirty="0" smtClean="0"/>
              <a:t>орговли</a:t>
            </a:r>
          </a:p>
          <a:p>
            <a:r>
              <a:rPr lang="ru-RU" sz="2400" b="1" dirty="0" smtClean="0"/>
              <a:t>(обмен</a:t>
            </a:r>
          </a:p>
          <a:p>
            <a:r>
              <a:rPr lang="ru-RU" sz="2400" b="1" dirty="0"/>
              <a:t>т</a:t>
            </a:r>
            <a:r>
              <a:rPr lang="ru-RU" sz="2400" b="1" dirty="0" smtClean="0"/>
              <a:t>оварами)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30773" y="4388006"/>
            <a:ext cx="1927131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Мировой </a:t>
            </a:r>
          </a:p>
          <a:p>
            <a:r>
              <a:rPr lang="ru-RU" sz="2800" b="1" dirty="0" smtClean="0"/>
              <a:t>рынок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94605" y="4396799"/>
            <a:ext cx="2406428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Развитие </a:t>
            </a:r>
          </a:p>
          <a:p>
            <a:r>
              <a:rPr lang="ru-RU" sz="2800" b="1" dirty="0"/>
              <a:t>т</a:t>
            </a:r>
            <a:r>
              <a:rPr lang="ru-RU" sz="2800" b="1" dirty="0" smtClean="0"/>
              <a:t>ранспорта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1535" y="1071319"/>
            <a:ext cx="270298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Промышленный</a:t>
            </a:r>
          </a:p>
          <a:p>
            <a:r>
              <a:rPr lang="ru-RU" sz="2400" b="1" dirty="0"/>
              <a:t>п</a:t>
            </a:r>
            <a:r>
              <a:rPr lang="ru-RU" sz="2400" b="1" dirty="0" smtClean="0"/>
              <a:t>ереворот</a:t>
            </a:r>
          </a:p>
          <a:p>
            <a:r>
              <a:rPr lang="ru-RU" sz="2400" b="1" dirty="0" smtClean="0"/>
              <a:t>(18-19 вв.)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159380" y="3710923"/>
            <a:ext cx="2749471" cy="181588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Развитие</a:t>
            </a:r>
          </a:p>
          <a:p>
            <a:r>
              <a:rPr lang="ru-RU" sz="2800" b="1" dirty="0"/>
              <a:t>к</a:t>
            </a:r>
            <a:r>
              <a:rPr lang="ru-RU" sz="2800" b="1" dirty="0" smtClean="0"/>
              <a:t>рупного</a:t>
            </a:r>
          </a:p>
          <a:p>
            <a:r>
              <a:rPr lang="ru-RU" sz="2800" b="1" dirty="0"/>
              <a:t>м</a:t>
            </a:r>
            <a:r>
              <a:rPr lang="ru-RU" sz="2800" b="1" dirty="0" smtClean="0"/>
              <a:t>ашинного</a:t>
            </a:r>
          </a:p>
          <a:p>
            <a:r>
              <a:rPr lang="ru-RU" sz="2800" b="1" dirty="0" smtClean="0"/>
              <a:t>производства</a:t>
            </a:r>
            <a:endParaRPr lang="ru-RU" sz="2800" b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709138" y="1556792"/>
            <a:ext cx="0" cy="5464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092280" y="2298334"/>
            <a:ext cx="0" cy="1346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615644" y="3795790"/>
            <a:ext cx="0" cy="4973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631777" y="3774524"/>
            <a:ext cx="0" cy="5185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040191" y="5949280"/>
            <a:ext cx="7524328" cy="6480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    И    Р    О    В    О    Е         Х    О    З    Я    Й    С    Т    В    О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2267744" y="5517232"/>
            <a:ext cx="441394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4499992" y="5517232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>
            <a:off x="6516217" y="5589240"/>
            <a:ext cx="43204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855865" y="214481"/>
            <a:ext cx="5052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МИРОВОЕ ХОЗЯЙСТВО сформировалось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в конце 19, начале 20 вв.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0111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1463"/>
            <a:ext cx="8496300" cy="63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271463"/>
            <a:ext cx="631889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ДЕСЯТИЧЛЕННАЯ МОДЕЛЬ  МХ</a:t>
            </a:r>
          </a:p>
          <a:p>
            <a:pPr algn="ctr"/>
            <a:r>
              <a:rPr lang="ru-RU" b="1" dirty="0" smtClean="0"/>
              <a:t>ГЛАВНЫЕ ЦЕНТРЫ МИРОВОГО ХОЗЯЙСТВА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1015083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28" y="1484784"/>
            <a:ext cx="7781509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06958" y="476672"/>
            <a:ext cx="7108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Отраслевая структура мировой экономики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1059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04664"/>
            <a:ext cx="73500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ТЕРРИТОРИАЛЬНАЯ СТРУКТУРА  </a:t>
            </a:r>
            <a:r>
              <a:rPr lang="ru-RU" sz="4000" b="1" dirty="0" smtClean="0">
                <a:solidFill>
                  <a:srgbClr val="7030A0"/>
                </a:solidFill>
              </a:rPr>
              <a:t>МХ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7904728" cy="23698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ТСХ </a:t>
            </a:r>
            <a:r>
              <a:rPr lang="ru-RU" sz="2800" b="1" i="1" dirty="0" smtClean="0">
                <a:solidFill>
                  <a:srgbClr val="002060"/>
                </a:solidFill>
              </a:rPr>
              <a:t>– это совокупность 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определенным образом расположенных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т</a:t>
            </a:r>
            <a:r>
              <a:rPr lang="ru-RU" sz="2800" b="1" i="1" dirty="0" smtClean="0">
                <a:solidFill>
                  <a:srgbClr val="002060"/>
                </a:solidFill>
              </a:rPr>
              <a:t>ерриториальных элементов,</a:t>
            </a:r>
          </a:p>
          <a:p>
            <a:r>
              <a:rPr lang="ru-RU" sz="2800" b="1" i="1" dirty="0">
                <a:solidFill>
                  <a:srgbClr val="002060"/>
                </a:solidFill>
              </a:rPr>
              <a:t>н</a:t>
            </a:r>
            <a:r>
              <a:rPr lang="ru-RU" sz="2800" b="1" i="1" dirty="0" smtClean="0">
                <a:solidFill>
                  <a:srgbClr val="002060"/>
                </a:solidFill>
              </a:rPr>
              <a:t>аходящихся в сложном взаимодействии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друг с другом.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73483" y="4293096"/>
            <a:ext cx="586891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Географический рисунок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расселения населения и хозяйства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5651" y="5363922"/>
            <a:ext cx="321915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моноцентрический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5363923"/>
            <a:ext cx="315983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полицентрический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228184" y="5029089"/>
            <a:ext cx="576064" cy="41613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35226" y="52292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2627784" y="5013176"/>
            <a:ext cx="425159" cy="43204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51558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60648"/>
            <a:ext cx="80185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ТЕРРИТОРИАЛЬНАЯ СТРУКТУРА ХОЗЯЙСТВА 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ЭКОНОМИЧЕСКИ РАЗВИТЫХ СТРАН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(основные элементы)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8407" y="1663337"/>
            <a:ext cx="7752443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Высокоразвитые районы: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Калифорния, </a:t>
            </a:r>
            <a:r>
              <a:rPr lang="ru-RU" sz="2400" b="1" dirty="0" err="1" smtClean="0">
                <a:solidFill>
                  <a:srgbClr val="002060"/>
                </a:solidFill>
              </a:rPr>
              <a:t>Б.Лондон</a:t>
            </a:r>
            <a:r>
              <a:rPr lang="ru-RU" sz="2400" b="1" dirty="0" smtClean="0">
                <a:solidFill>
                  <a:srgbClr val="002060"/>
                </a:solidFill>
              </a:rPr>
              <a:t>, Штутгарт-Мюнхен и др.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747907"/>
            <a:ext cx="6149440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2. </a:t>
            </a:r>
            <a:r>
              <a:rPr lang="ru-RU" sz="2400" b="1" dirty="0" err="1" smtClean="0">
                <a:solidFill>
                  <a:srgbClr val="002060"/>
                </a:solidFill>
              </a:rPr>
              <a:t>Старопромышленные</a:t>
            </a:r>
            <a:r>
              <a:rPr lang="ru-RU" sz="2400" b="1" dirty="0" smtClean="0">
                <a:solidFill>
                  <a:srgbClr val="002060"/>
                </a:solidFill>
              </a:rPr>
              <a:t> районы: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Рур, Саар, Эльзас и Лотарингия, Урал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3789040"/>
            <a:ext cx="533030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Аграрные районы:  Юг Италии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4451" y="4581128"/>
            <a:ext cx="7071167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Районы нового освоения: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Север Канады, Аляска, </a:t>
            </a:r>
            <a:r>
              <a:rPr lang="ru-RU" sz="2400" b="1" dirty="0" err="1" smtClean="0">
                <a:solidFill>
                  <a:srgbClr val="002060"/>
                </a:solidFill>
              </a:rPr>
              <a:t>Амазония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север и запад Австралии, Северное море,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Сибирь и Дальний Восток.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994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799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ТЕРРИТОРИАЛЬНАЯ СТРУКТУРА ХОЗЯЙСТВА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РАЗВИВАЮЩИХСЯ СТРАН: КОЛОНИАЛЬНЫЙ ТИП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7608" y="1409803"/>
            <a:ext cx="797686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</a:rPr>
              <a:t>Столица, выполняющая роль главного центра,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    «фокуса» всей территории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(часто- крупный порт).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015658"/>
            <a:ext cx="7752443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2.</a:t>
            </a:r>
            <a:r>
              <a:rPr lang="ru-RU" b="1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Районы горнодобывающей промышленности.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3033" y="3804027"/>
            <a:ext cx="506420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3. Районы плантационного с/х.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9496" y="5560777"/>
            <a:ext cx="537999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</a:rPr>
              <a:t>. Районы потребительского с/х.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4541576"/>
            <a:ext cx="273344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4. Порты вывоза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192" y="6199363"/>
            <a:ext cx="213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См. с.99, рис.22.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679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560840" cy="533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5661248"/>
            <a:ext cx="4939173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Найдите по карте основные элементы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территориальной структуры хозяйства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высокоразвитой страны.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3644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50"/>
            <a:ext cx="5416610" cy="666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0152" y="620688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Аргентина. </a:t>
            </a:r>
          </a:p>
          <a:p>
            <a:r>
              <a:rPr lang="ru-RU" b="1" dirty="0" smtClean="0"/>
              <a:t>Экономическая карта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928714" y="5013176"/>
            <a:ext cx="32832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Какие элементы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колониальной структуры 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хозяйства сохранились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 в Аргентине?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9559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88640"/>
            <a:ext cx="58080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РЕГИОНАЛЬНАЯ ПОЛИТИКА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2" y="980728"/>
            <a:ext cx="6672019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РП – это комплекс законодательных,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административных, экономических,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природоохранных мероприятий, 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с</a:t>
            </a:r>
            <a:r>
              <a:rPr lang="ru-RU" sz="2400" b="1" dirty="0" smtClean="0">
                <a:solidFill>
                  <a:srgbClr val="7030A0"/>
                </a:solidFill>
              </a:rPr>
              <a:t>пособствующих более рациональному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размещению производительных сил </a:t>
            </a:r>
          </a:p>
          <a:p>
            <a:r>
              <a:rPr lang="ru-RU" sz="2400" b="1" dirty="0">
                <a:solidFill>
                  <a:srgbClr val="7030A0"/>
                </a:solidFill>
              </a:rPr>
              <a:t>и</a:t>
            </a:r>
            <a:r>
              <a:rPr lang="ru-RU" sz="2400" b="1" dirty="0" smtClean="0">
                <a:solidFill>
                  <a:srgbClr val="7030A0"/>
                </a:solidFill>
              </a:rPr>
              <a:t> выравниванию уровня жизни людей.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696" y="4221088"/>
            <a:ext cx="87992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?  ?  ?</a:t>
            </a:r>
          </a:p>
          <a:p>
            <a:pPr algn="ctr"/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В чем отличие (на ваш взгляд) региональной политики 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э</a:t>
            </a:r>
            <a:r>
              <a:rPr lang="ru-RU" sz="2400" b="1" i="1" dirty="0" smtClean="0">
                <a:solidFill>
                  <a:srgbClr val="002060"/>
                </a:solidFill>
              </a:rPr>
              <a:t>кономически развитых и развивающихся стран?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4093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190" y="1268760"/>
            <a:ext cx="450823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Сглаживание  диспропорций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ежду высокоразвитыми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и отсталыми депрессивными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районами.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2. Создание «полюсов роста».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3. В депрессивных р-нах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создание наукоемких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производств,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филиалов крупных фирм.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4. Разгрузка крупных городов,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агломераций, столиц.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5. Освоение новых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окраинных районов.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1171874"/>
            <a:ext cx="3722494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1. Преодоление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разобщенности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отдельных частей страны,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</a:rPr>
              <a:t>мягчение диспропорций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ежду центром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периферией.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2. Управление 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</a:rPr>
              <a:t>роцессом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урбанизации.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3. Освоение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глубинных районов.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4. Перенесение столиц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и</a:t>
            </a:r>
            <a:r>
              <a:rPr lang="ru-RU" sz="2000" b="1" dirty="0" smtClean="0">
                <a:solidFill>
                  <a:srgbClr val="002060"/>
                </a:solidFill>
              </a:rPr>
              <a:t>з приморских городов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во внутренние районы.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4305" y="260648"/>
            <a:ext cx="334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РЕГИОНАЛЬНАЯ ПОЛИТИКА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9128" y="803793"/>
            <a:ext cx="4376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экономически развитых странах: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59578" y="803793"/>
            <a:ext cx="341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развивающихся странах: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8709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476672"/>
            <a:ext cx="56380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ФАКТОРЫ РАЗМЕЩЕНИЯ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ПРОИЗВОДИТЕЛЬНЫХ СИЛ</a:t>
            </a:r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5868144" y="1412776"/>
            <a:ext cx="0" cy="10801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195736" y="1484784"/>
            <a:ext cx="0" cy="10081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06349" y="2492896"/>
            <a:ext cx="289213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Старые</a:t>
            </a:r>
          </a:p>
          <a:p>
            <a:endParaRPr lang="ru-RU" sz="3200" b="1" i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В эпоху НТР приобрели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 новое содержание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763688" y="3092480"/>
            <a:ext cx="0" cy="432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292080" y="2463859"/>
            <a:ext cx="262604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Новые</a:t>
            </a:r>
          </a:p>
          <a:p>
            <a:endParaRPr lang="ru-RU" sz="3200" b="1" i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Возникли в эпоху НТР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228184" y="3016205"/>
            <a:ext cx="0" cy="4320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3335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22052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МИРОВОЕ </a:t>
            </a:r>
            <a:r>
              <a:rPr lang="ru-RU" sz="3200" b="1" dirty="0" smtClean="0">
                <a:solidFill>
                  <a:srgbClr val="C00000"/>
                </a:solidFill>
              </a:rPr>
              <a:t>ХОЗЯЙСТВО (МХ) –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3200" i="1" dirty="0" smtClean="0">
                <a:solidFill>
                  <a:srgbClr val="C00000"/>
                </a:solidFill>
              </a:rPr>
              <a:t>это исторически сложившаяся 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совокупность национальных хозяйств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 всех стран мира, </a:t>
            </a:r>
          </a:p>
          <a:p>
            <a:r>
              <a:rPr lang="ru-RU" sz="3200" i="1" dirty="0">
                <a:solidFill>
                  <a:srgbClr val="C00000"/>
                </a:solidFill>
              </a:rPr>
              <a:t>с</a:t>
            </a:r>
            <a:r>
              <a:rPr lang="ru-RU" sz="3200" i="1" dirty="0" smtClean="0">
                <a:solidFill>
                  <a:srgbClr val="C00000"/>
                </a:solidFill>
              </a:rPr>
              <a:t>вязанных между собой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 всемирными экономическими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 отношениями. </a:t>
            </a:r>
            <a:endParaRPr lang="ru-RU" sz="3200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4929198"/>
            <a:ext cx="196720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География МХ 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29058" y="4143380"/>
            <a:ext cx="278794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Общая география МХ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29058" y="4857760"/>
            <a:ext cx="3392275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Отраслевая география МХ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29058" y="5643578"/>
            <a:ext cx="353654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Региональная география МХ</a:t>
            </a:r>
            <a:endParaRPr lang="ru-RU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214678" y="5357826"/>
            <a:ext cx="613215" cy="29345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286116" y="5143512"/>
            <a:ext cx="55529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286116" y="4572008"/>
            <a:ext cx="571837" cy="26402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48557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9641" y="188640"/>
            <a:ext cx="6732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Старые факторы размещения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432" y="908720"/>
            <a:ext cx="4246675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1. Фактор территории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7888" y="1535738"/>
            <a:ext cx="7668344" cy="200054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</a:rPr>
              <a:t>. Фактор ЭГП:</a:t>
            </a:r>
            <a:r>
              <a:rPr lang="ru-RU" sz="2800" b="1" dirty="0" smtClean="0"/>
              <a:t> </a:t>
            </a:r>
            <a:r>
              <a:rPr lang="ru-RU" dirty="0" smtClean="0"/>
              <a:t>          </a:t>
            </a:r>
            <a:r>
              <a:rPr lang="ru-RU" sz="2400" b="1" i="1" dirty="0" smtClean="0"/>
              <a:t>положение</a:t>
            </a:r>
          </a:p>
          <a:p>
            <a:r>
              <a:rPr lang="ru-RU" sz="2400" b="1" i="1" dirty="0"/>
              <a:t>ц</a:t>
            </a:r>
            <a:r>
              <a:rPr lang="ru-RU" sz="2400" b="1" i="1" dirty="0" smtClean="0"/>
              <a:t>ентральное            </a:t>
            </a:r>
          </a:p>
          <a:p>
            <a:r>
              <a:rPr lang="ru-RU" sz="2400" b="1" i="1" dirty="0" smtClean="0"/>
              <a:t> глубинное(периферийное) </a:t>
            </a:r>
          </a:p>
          <a:p>
            <a:r>
              <a:rPr lang="ru-RU" sz="2400" b="1" i="1" dirty="0" smtClean="0"/>
              <a:t>                                   соседское                      </a:t>
            </a:r>
          </a:p>
          <a:p>
            <a:r>
              <a:rPr lang="ru-RU" sz="2400" b="1" i="1" dirty="0" smtClean="0"/>
              <a:t>                                                 приморское   </a:t>
            </a:r>
            <a:endParaRPr lang="ru-RU" sz="2400" b="1" i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904148" y="2009374"/>
            <a:ext cx="828092" cy="10955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475987" y="1930216"/>
            <a:ext cx="1080120" cy="2709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436096" y="1930216"/>
            <a:ext cx="360040" cy="912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3851920" y="2009374"/>
            <a:ext cx="1179177" cy="5040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9432" y="3623301"/>
            <a:ext cx="6205545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3. Природно-ресурсный фактор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55776" y="4273932"/>
            <a:ext cx="468589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4.Транспортный фактор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9432" y="4994012"/>
            <a:ext cx="8068234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5. Фактор территориальной концентрации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043616" y="5805264"/>
            <a:ext cx="5710218" cy="5232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6. Фактор трудовых ресурсов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525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60648"/>
            <a:ext cx="64123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Новые факторы размещения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280638"/>
            <a:ext cx="4562467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1.Фактор </a:t>
            </a:r>
            <a:r>
              <a:rPr lang="ru-RU" sz="2800" b="1" dirty="0" err="1" smtClean="0">
                <a:solidFill>
                  <a:srgbClr val="C00000"/>
                </a:solidFill>
              </a:rPr>
              <a:t>наукоемкости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4535542"/>
            <a:ext cx="485902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2. Экологический фактор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060848"/>
            <a:ext cx="6102953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Развитие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-центров научных исследований,</a:t>
            </a:r>
          </a:p>
          <a:p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- </a:t>
            </a:r>
            <a:r>
              <a:rPr lang="ru-RU" sz="2400" b="1" dirty="0" smtClean="0">
                <a:solidFill>
                  <a:srgbClr val="FF0000"/>
                </a:solidFill>
              </a:rPr>
              <a:t>т</a:t>
            </a:r>
            <a:r>
              <a:rPr lang="ru-RU" sz="2400" b="1" dirty="0" smtClean="0">
                <a:solidFill>
                  <a:srgbClr val="C00000"/>
                </a:solidFill>
              </a:rPr>
              <a:t>ехнопарков (Силиконовая долина,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Долина высоких технологий),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-технополисов (</a:t>
            </a:r>
            <a:r>
              <a:rPr lang="ru-RU" sz="2400" b="1" dirty="0" err="1" smtClean="0">
                <a:solidFill>
                  <a:srgbClr val="C00000"/>
                </a:solidFill>
              </a:rPr>
              <a:t>Дубна,Королев</a:t>
            </a:r>
            <a:r>
              <a:rPr lang="ru-RU" sz="2400" b="1" dirty="0" smtClean="0">
                <a:solidFill>
                  <a:srgbClr val="C00000"/>
                </a:solidFill>
              </a:rPr>
              <a:t> и др.)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5373215"/>
            <a:ext cx="47323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Ограничение концентрации </a:t>
            </a:r>
          </a:p>
          <a:p>
            <a:r>
              <a:rPr lang="ru-RU" sz="2400" b="1" dirty="0" smtClean="0"/>
              <a:t>производства и населения.</a:t>
            </a:r>
            <a:endParaRPr lang="ru-RU" sz="2400" b="1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267744" y="1803858"/>
            <a:ext cx="648072" cy="473014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96136" y="5058762"/>
            <a:ext cx="463037" cy="45847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04067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340768"/>
            <a:ext cx="52325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Домашнее задание:</a:t>
            </a:r>
          </a:p>
          <a:p>
            <a:r>
              <a:rPr lang="ru-RU" sz="2800" b="1" dirty="0"/>
              <a:t>с</a:t>
            </a:r>
            <a:r>
              <a:rPr lang="ru-RU" sz="2800" b="1" dirty="0" smtClean="0"/>
              <a:t>. 102-115,  </a:t>
            </a:r>
            <a:r>
              <a:rPr lang="ru-RU" sz="2800" b="1" dirty="0" err="1" smtClean="0"/>
              <a:t>вопр</a:t>
            </a:r>
            <a:r>
              <a:rPr lang="ru-RU" sz="2800" b="1" dirty="0" smtClean="0"/>
              <a:t>. с. 119-120.</a:t>
            </a:r>
            <a:endParaRPr lang="ru-RU" sz="2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84984"/>
            <a:ext cx="2592288" cy="2853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6576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8640"/>
            <a:ext cx="735008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МЕЖДУНАРОДНОЕ ГЕОГРАФИЧЕСКОЕ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РАЗДЕЛЕНИЕ ТРУДА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(ТЕРРИТОРИАЛЬНОЕ РАЗДЕЛЕНИЕ ТРУДА)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9829" y="1772816"/>
            <a:ext cx="7904728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МГРТ (ТРТ) </a:t>
            </a:r>
            <a:r>
              <a:rPr lang="ru-RU" sz="2400" b="1" dirty="0" smtClean="0"/>
              <a:t>заключается</a:t>
            </a: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в специализации </a:t>
            </a:r>
          </a:p>
          <a:p>
            <a:r>
              <a:rPr lang="ru-RU" sz="2400" b="1" dirty="0" smtClean="0"/>
              <a:t>отдельных стран и территорий на производстве</a:t>
            </a:r>
          </a:p>
          <a:p>
            <a:r>
              <a:rPr lang="ru-RU" sz="2400" b="1" dirty="0"/>
              <a:t>о</a:t>
            </a:r>
            <a:r>
              <a:rPr lang="ru-RU" sz="2400" b="1" dirty="0" smtClean="0"/>
              <a:t>пределенных видов продукции или услуг </a:t>
            </a:r>
          </a:p>
          <a:p>
            <a:r>
              <a:rPr lang="ru-RU" sz="2400" b="1" dirty="0" smtClean="0"/>
              <a:t>и в последующем </a:t>
            </a:r>
            <a:r>
              <a:rPr lang="ru-RU" sz="2800" b="1" dirty="0" smtClean="0">
                <a:solidFill>
                  <a:srgbClr val="C00000"/>
                </a:solidFill>
              </a:rPr>
              <a:t>обмене</a:t>
            </a:r>
            <a:r>
              <a:rPr lang="ru-RU" dirty="0" smtClean="0"/>
              <a:t> </a:t>
            </a:r>
            <a:r>
              <a:rPr lang="ru-RU" sz="2400" b="1" dirty="0" smtClean="0"/>
              <a:t>ими.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74866" y="3645024"/>
            <a:ext cx="728757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МГРТ (ТРТ) = СПЕЦИАЛИЗАЦИЯ + ОБМЕН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62535" y="4725144"/>
            <a:ext cx="7700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Условия для развития МГРТ: 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РАЗЛИЧИЯ между территориями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             -ГП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             -Природные условия и ресурсы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                                                - Социально-экономические условия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8274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8248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Результат МГРТ –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 ОТРАСЛИ МЕЖДУНАРОДНОЙ СПЕЦИАЛИЗАЦИИ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1772816"/>
            <a:ext cx="3220753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Особенности ОМС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2997" y="2939752"/>
            <a:ext cx="4467890" cy="156966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Производство продукции</a:t>
            </a:r>
          </a:p>
          <a:p>
            <a:r>
              <a:rPr lang="ru-RU" sz="2400" b="1" dirty="0"/>
              <a:t>з</a:t>
            </a:r>
            <a:r>
              <a:rPr lang="ru-RU" sz="2400" b="1" dirty="0" smtClean="0"/>
              <a:t>начительно превышает</a:t>
            </a:r>
          </a:p>
          <a:p>
            <a:r>
              <a:rPr lang="ru-RU" sz="2400" b="1" dirty="0"/>
              <a:t>с</a:t>
            </a:r>
            <a:r>
              <a:rPr lang="ru-RU" sz="2400" b="1" dirty="0" smtClean="0"/>
              <a:t>обственные потребности</a:t>
            </a:r>
          </a:p>
          <a:p>
            <a:r>
              <a:rPr lang="ru-RU" sz="2400" b="1" dirty="0" smtClean="0"/>
              <a:t>страны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16216" y="3124418"/>
            <a:ext cx="2218877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Ориентация </a:t>
            </a:r>
          </a:p>
          <a:p>
            <a:r>
              <a:rPr lang="ru-RU" sz="2400" b="1" dirty="0" smtClean="0"/>
              <a:t>на экспорт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70439" y="4725144"/>
            <a:ext cx="356059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/>
              <a:t>ОМС определяют</a:t>
            </a:r>
          </a:p>
          <a:p>
            <a:r>
              <a:rPr lang="ru-RU" sz="2400" b="1" dirty="0" smtClean="0"/>
              <a:t>«лицо» страны в МГРТ</a:t>
            </a:r>
            <a:endParaRPr lang="ru-RU" sz="24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607455" y="2321711"/>
            <a:ext cx="642942" cy="42862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6200000" flipH="1">
            <a:off x="3997626" y="2783187"/>
            <a:ext cx="2525901" cy="133749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857884" y="2285992"/>
            <a:ext cx="773261" cy="82340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133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80728"/>
            <a:ext cx="70759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Какие отрасли являются отраслями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международной специализации для стран: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8794" y="285728"/>
            <a:ext cx="51459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Внимание! Вопрос!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9265" y="2181057"/>
            <a:ext cx="76145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Япония –  автомобилестроение, …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Канада – зерновое хозяйство, добывающая промышленность;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Куба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Индонезия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Кувейт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Бразилия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Исландия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Турция-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Швейцария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Италия-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Швеция, Финляндия –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Чили-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Египет -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21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25806"/>
            <a:ext cx="81369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МЕЖДУНАРОДНАЯ ЭКОНОМИЧЕСКАЯ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ИНТЕГРАЦИЯ (МЭИ) – объективный процесс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р</a:t>
            </a:r>
            <a:r>
              <a:rPr lang="ru-RU" sz="2800" b="1" dirty="0" smtClean="0">
                <a:solidFill>
                  <a:srgbClr val="C00000"/>
                </a:solidFill>
              </a:rPr>
              <a:t>азвития особенно глубоких и устойчивых взаимосвязей </a:t>
            </a:r>
            <a:r>
              <a:rPr lang="ru-RU" sz="2800" b="1" u="sng" dirty="0" smtClean="0">
                <a:solidFill>
                  <a:srgbClr val="C00000"/>
                </a:solidFill>
              </a:rPr>
              <a:t>отдельных групп стран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</a:rPr>
              <a:t>снованный на проведении ими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с</a:t>
            </a:r>
            <a:r>
              <a:rPr lang="ru-RU" sz="2800" b="1" dirty="0" smtClean="0">
                <a:solidFill>
                  <a:srgbClr val="C00000"/>
                </a:solidFill>
              </a:rPr>
              <a:t>огласованной межгосударственной политики.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1317" y="3659152"/>
            <a:ext cx="780534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Экономические группировки стран мира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4758533"/>
            <a:ext cx="2752677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Региональные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62447" y="4797150"/>
            <a:ext cx="250421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Отраслевые</a:t>
            </a:r>
            <a:endParaRPr lang="ru-RU" sz="2800" b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156176" y="4200401"/>
            <a:ext cx="760951" cy="5967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756438" y="4200401"/>
            <a:ext cx="663434" cy="55123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71600" y="5373216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ЕС, АСЕАН, АТЭС, НАФТА, ЛАИ, ЕЭП и др.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516216" y="5517232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ОПЕК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469763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290" y="428604"/>
            <a:ext cx="68114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Экономические группировки стран мира </a:t>
            </a:r>
          </a:p>
          <a:p>
            <a:pPr algn="ctr"/>
            <a:r>
              <a:rPr lang="ru-RU" sz="2400" b="1" dirty="0" smtClean="0"/>
              <a:t>(составить таблицу)</a:t>
            </a:r>
            <a:endParaRPr lang="ru-RU" sz="2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11489081"/>
              </p:ext>
            </p:extLst>
          </p:nvPr>
        </p:nvGraphicFramePr>
        <p:xfrm>
          <a:off x="1187624" y="1412776"/>
          <a:ext cx="7416824" cy="491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148"/>
                <a:gridCol w="1616895"/>
                <a:gridCol w="3387781"/>
              </a:tblGrid>
              <a:tr h="1073508">
                <a:tc>
                  <a:txBody>
                    <a:bodyPr/>
                    <a:lstStyle/>
                    <a:p>
                      <a:r>
                        <a:rPr lang="ru-RU" dirty="0" smtClean="0"/>
                        <a:t>Экономические</a:t>
                      </a:r>
                    </a:p>
                    <a:p>
                      <a:r>
                        <a:rPr lang="ru-RU" dirty="0" smtClean="0"/>
                        <a:t>группировки</a:t>
                      </a:r>
                    </a:p>
                    <a:p>
                      <a:r>
                        <a:rPr lang="ru-RU" dirty="0" smtClean="0"/>
                        <a:t>стран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Коли-</a:t>
                      </a:r>
                      <a:r>
                        <a:rPr lang="ru-RU" dirty="0" err="1" smtClean="0"/>
                        <a:t>чество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стран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Страны</a:t>
                      </a:r>
                      <a:endParaRPr lang="ru-RU" dirty="0"/>
                    </a:p>
                  </a:txBody>
                  <a:tcPr/>
                </a:tc>
              </a:tr>
              <a:tr h="308735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Региональные</a:t>
                      </a:r>
                    </a:p>
                    <a:p>
                      <a:r>
                        <a:rPr lang="ru-RU" b="1" dirty="0" smtClean="0"/>
                        <a:t>группировки: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1456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Отраслевые</a:t>
                      </a:r>
                    </a:p>
                    <a:p>
                      <a:r>
                        <a:rPr lang="ru-RU" sz="1800" b="1" dirty="0" smtClean="0"/>
                        <a:t>группировки: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88039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214489"/>
            <a:ext cx="50405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ИНТЕРНАЦИОНАЛИЗАЦИЯ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ХОЗЯЙСТВЕННОЙ ЖИЗНИ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340768"/>
            <a:ext cx="8429684" cy="23083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ТНК (транснациональная корпорация) –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м</a:t>
            </a:r>
            <a:r>
              <a:rPr lang="ru-RU" sz="2400" b="1" dirty="0" smtClean="0">
                <a:solidFill>
                  <a:schemeClr val="bg1"/>
                </a:solidFill>
              </a:rPr>
              <a:t>еждународная компания (концерн),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в</a:t>
            </a:r>
            <a:r>
              <a:rPr lang="ru-RU" sz="2400" b="1" dirty="0" smtClean="0">
                <a:solidFill>
                  <a:schemeClr val="bg1"/>
                </a:solidFill>
              </a:rPr>
              <a:t> рамках которой объединяются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 многочисленные </a:t>
            </a:r>
            <a:r>
              <a:rPr lang="ru-RU" sz="2400" b="1" u="sng" dirty="0" smtClean="0">
                <a:solidFill>
                  <a:schemeClr val="bg1"/>
                </a:solidFill>
              </a:rPr>
              <a:t>предприятия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одной или нескольких отраслей МХ,</a:t>
            </a:r>
          </a:p>
          <a:p>
            <a:r>
              <a:rPr lang="ru-RU" sz="2400" b="1" u="sng" dirty="0">
                <a:solidFill>
                  <a:schemeClr val="bg1"/>
                </a:solidFill>
              </a:rPr>
              <a:t>р</a:t>
            </a:r>
            <a:r>
              <a:rPr lang="ru-RU" sz="2400" b="1" u="sng" dirty="0" smtClean="0">
                <a:solidFill>
                  <a:schemeClr val="bg1"/>
                </a:solidFill>
              </a:rPr>
              <a:t>асположенные в разных странах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515" y="3597917"/>
            <a:ext cx="1007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ТНК: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4000504"/>
            <a:ext cx="8388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_ 60 тыс. в мире</a:t>
            </a:r>
          </a:p>
          <a:p>
            <a:r>
              <a:rPr lang="ru-RU" sz="2400" b="1" dirty="0" smtClean="0"/>
              <a:t>_ 600 тыс. – число зарубежных филиалов</a:t>
            </a:r>
          </a:p>
          <a:p>
            <a:r>
              <a:rPr lang="ru-RU" sz="2400" b="1" dirty="0"/>
              <a:t>_</a:t>
            </a:r>
            <a:r>
              <a:rPr lang="ru-RU" sz="2400" b="1" dirty="0" smtClean="0"/>
              <a:t> 1/2 мирового промышленного производства</a:t>
            </a:r>
          </a:p>
          <a:p>
            <a:r>
              <a:rPr lang="ru-RU" sz="2400" b="1" dirty="0" smtClean="0"/>
              <a:t>_ 2/3 мировой торговли</a:t>
            </a:r>
          </a:p>
          <a:p>
            <a:r>
              <a:rPr lang="ru-RU" sz="2400" b="1" dirty="0" smtClean="0"/>
              <a:t>_ 4/5 всех патентов на новую технику и технологию.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5475" y="6021288"/>
            <a:ext cx="257634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i="1" dirty="0" smtClean="0"/>
              <a:t>Крупнейшая ТНК – </a:t>
            </a:r>
          </a:p>
          <a:p>
            <a:r>
              <a:rPr lang="ru-RU" b="1" i="1" dirty="0" smtClean="0"/>
              <a:t>«Дженерал моторс»</a:t>
            </a:r>
            <a:endParaRPr lang="ru-RU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563888" y="6021287"/>
            <a:ext cx="543609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/>
              <a:t>Глобальные ТНК действуют  </a:t>
            </a:r>
          </a:p>
          <a:p>
            <a:r>
              <a:rPr lang="ru-RU" b="1" i="1" dirty="0" smtClean="0"/>
              <a:t>в большинстве или во всех странах мира.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3220789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525</TotalTime>
  <Words>1158</Words>
  <Application>Microsoft Office PowerPoint</Application>
  <PresentationFormat>Экран (4:3)</PresentationFormat>
  <Paragraphs>338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Аптека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PC3</cp:lastModifiedBy>
  <cp:revision>55</cp:revision>
  <dcterms:created xsi:type="dcterms:W3CDTF">2011-11-21T16:03:16Z</dcterms:created>
  <dcterms:modified xsi:type="dcterms:W3CDTF">2018-01-10T09:38:04Z</dcterms:modified>
</cp:coreProperties>
</file>