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Default Extension="emf" ContentType="image/x-emf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32"/>
  </p:notesMasterIdLst>
  <p:sldIdLst>
    <p:sldId id="292" r:id="rId2"/>
    <p:sldId id="298" r:id="rId3"/>
    <p:sldId id="256" r:id="rId4"/>
    <p:sldId id="280" r:id="rId5"/>
    <p:sldId id="288" r:id="rId6"/>
    <p:sldId id="316" r:id="rId7"/>
    <p:sldId id="290" r:id="rId8"/>
    <p:sldId id="289" r:id="rId9"/>
    <p:sldId id="283" r:id="rId10"/>
    <p:sldId id="294" r:id="rId11"/>
    <p:sldId id="317" r:id="rId12"/>
    <p:sldId id="320" r:id="rId13"/>
    <p:sldId id="300" r:id="rId14"/>
    <p:sldId id="315" r:id="rId15"/>
    <p:sldId id="319" r:id="rId16"/>
    <p:sldId id="318" r:id="rId17"/>
    <p:sldId id="314" r:id="rId18"/>
    <p:sldId id="306" r:id="rId19"/>
    <p:sldId id="303" r:id="rId20"/>
    <p:sldId id="299" r:id="rId21"/>
    <p:sldId id="305" r:id="rId22"/>
    <p:sldId id="301" r:id="rId23"/>
    <p:sldId id="304" r:id="rId24"/>
    <p:sldId id="308" r:id="rId25"/>
    <p:sldId id="312" r:id="rId26"/>
    <p:sldId id="309" r:id="rId27"/>
    <p:sldId id="310" r:id="rId28"/>
    <p:sldId id="311" r:id="rId29"/>
    <p:sldId id="307" r:id="rId30"/>
    <p:sldId id="313" r:id="rId31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9E3A5"/>
    <a:srgbClr val="000000"/>
    <a:srgbClr val="F90101"/>
    <a:srgbClr val="000099"/>
    <a:srgbClr val="0033CC"/>
    <a:srgbClr val="008000"/>
    <a:srgbClr val="006600"/>
    <a:srgbClr val="339933"/>
    <a:srgbClr val="0000FF"/>
    <a:srgbClr val="8E6C00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4931" autoAdjust="0"/>
    <p:restoredTop sz="93805" autoAdjust="0"/>
  </p:normalViewPr>
  <p:slideViewPr>
    <p:cSldViewPr>
      <p:cViewPr>
        <p:scale>
          <a:sx n="55" d="100"/>
          <a:sy n="55" d="100"/>
        </p:scale>
        <p:origin x="-1074" y="-103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5478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pPr>
              <a:defRPr/>
            </a:pPr>
            <a:fld id="{846693D7-88DF-4F2F-B581-196637C2216A}" type="datetimeFigureOut">
              <a:rPr lang="ru-RU"/>
              <a:pPr>
                <a:defRPr/>
              </a:pPr>
              <a:t>30.11.2019</a:t>
            </a:fld>
            <a:endParaRPr lang="ru-RU"/>
          </a:p>
        </p:txBody>
      </p:sp>
      <p:sp>
        <p:nvSpPr>
          <p:cNvPr id="2560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813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4813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813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pPr>
              <a:defRPr/>
            </a:pPr>
            <a:fld id="{4B15717C-298D-4083-BA6F-E30A1CB358E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8278673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B15717C-298D-4083-BA6F-E30A1CB358E9}" type="slidenum">
              <a:rPr lang="ru-RU" smtClean="0"/>
              <a:pPr>
                <a:defRPr/>
              </a:pPr>
              <a:t>14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B15717C-298D-4083-BA6F-E30A1CB358E9}" type="slidenum">
              <a:rPr lang="ru-RU" smtClean="0"/>
              <a:pPr>
                <a:defRPr/>
              </a:pPr>
              <a:t>17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7"/>
          <p:cNvSpPr>
            <a:spLocks noChangeArrowheads="1"/>
          </p:cNvSpPr>
          <p:nvPr/>
        </p:nvSpPr>
        <p:spPr bwMode="ltGray">
          <a:xfrm>
            <a:off x="-1588" y="5157788"/>
            <a:ext cx="9145588" cy="1708150"/>
          </a:xfrm>
          <a:prstGeom prst="rect">
            <a:avLst/>
          </a:prstGeom>
          <a:solidFill>
            <a:srgbClr val="FFFFE5"/>
          </a:solidFill>
          <a:ln w="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zh-CN" altLang="en-US">
              <a:ea typeface="宋体" pitchFamily="2" charset="-122"/>
            </a:endParaRPr>
          </a:p>
        </p:txBody>
      </p:sp>
      <p:sp>
        <p:nvSpPr>
          <p:cNvPr id="5" name="Rectangle 19"/>
          <p:cNvSpPr>
            <a:spLocks noChangeArrowheads="1"/>
          </p:cNvSpPr>
          <p:nvPr/>
        </p:nvSpPr>
        <p:spPr bwMode="ltGray">
          <a:xfrm>
            <a:off x="1270000" y="4933950"/>
            <a:ext cx="7874000" cy="223838"/>
          </a:xfrm>
          <a:prstGeom prst="rect">
            <a:avLst/>
          </a:prstGeom>
          <a:solidFill>
            <a:srgbClr val="339966"/>
          </a:solidFill>
          <a:ln w="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6" name="Rectangle 20"/>
          <p:cNvSpPr>
            <a:spLocks noChangeArrowheads="1"/>
          </p:cNvSpPr>
          <p:nvPr/>
        </p:nvSpPr>
        <p:spPr bwMode="gray">
          <a:xfrm>
            <a:off x="3175" y="4935538"/>
            <a:ext cx="1282700" cy="222250"/>
          </a:xfrm>
          <a:prstGeom prst="rect">
            <a:avLst/>
          </a:prstGeom>
          <a:solidFill>
            <a:srgbClr val="F3C43F"/>
          </a:solidFill>
          <a:ln w="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7" name="Rectangle 24"/>
          <p:cNvSpPr>
            <a:spLocks noChangeArrowheads="1"/>
          </p:cNvSpPr>
          <p:nvPr userDrawn="1"/>
        </p:nvSpPr>
        <p:spPr bwMode="invGray">
          <a:xfrm flipH="1">
            <a:off x="8221663" y="0"/>
            <a:ext cx="136525" cy="928688"/>
          </a:xfrm>
          <a:prstGeom prst="rect">
            <a:avLst/>
          </a:prstGeom>
          <a:solidFill>
            <a:srgbClr val="F3C43F"/>
          </a:solidFill>
          <a:ln w="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8" name="Rectangle 25"/>
          <p:cNvSpPr>
            <a:spLocks noChangeArrowheads="1"/>
          </p:cNvSpPr>
          <p:nvPr/>
        </p:nvSpPr>
        <p:spPr bwMode="invGray">
          <a:xfrm>
            <a:off x="250825" y="260350"/>
            <a:ext cx="8569325" cy="4392613"/>
          </a:xfrm>
          <a:prstGeom prst="rect">
            <a:avLst/>
          </a:prstGeom>
          <a:noFill/>
          <a:ln w="0" algn="ctr">
            <a:solidFill>
              <a:srgbClr val="FF99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9" name="Rectangle 26"/>
          <p:cNvSpPr>
            <a:spLocks noChangeArrowheads="1"/>
          </p:cNvSpPr>
          <p:nvPr/>
        </p:nvSpPr>
        <p:spPr bwMode="invGray">
          <a:xfrm>
            <a:off x="7775575" y="908050"/>
            <a:ext cx="1368425" cy="1439863"/>
          </a:xfrm>
          <a:prstGeom prst="rect">
            <a:avLst/>
          </a:prstGeom>
          <a:noFill/>
          <a:ln w="0" algn="ctr">
            <a:solidFill>
              <a:srgbClr val="FF99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pic>
        <p:nvPicPr>
          <p:cNvPr id="10" name="Рисунок 15" descr="occupations_bike_repair_s.gif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35888" y="928688"/>
            <a:ext cx="1428750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6" descr="science_machines.gif"/>
          <p:cNvPicPr>
            <a:picLocks noChangeAspect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50" y="4000500"/>
            <a:ext cx="3914775" cy="2200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 bwMode="black">
          <a:xfrm>
            <a:off x="1752600" y="3733800"/>
            <a:ext cx="6019800" cy="3810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2000"/>
            </a:lvl1pPr>
          </a:lstStyle>
          <a:p>
            <a:r>
              <a:rPr lang="ru-RU" altLang="zh-CN" smtClean="0"/>
              <a:t>Образец подзаголовка</a:t>
            </a:r>
            <a:endParaRPr lang="zh-CN" altLang="en-US"/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90600" y="1981200"/>
            <a:ext cx="7239000" cy="1524000"/>
          </a:xfrm>
        </p:spPr>
        <p:txBody>
          <a:bodyPr/>
          <a:lstStyle>
            <a:lvl1pPr>
              <a:defRPr sz="4000" b="0"/>
            </a:lvl1pPr>
          </a:lstStyle>
          <a:p>
            <a:r>
              <a:rPr lang="ru-RU" altLang="zh-CN" dirty="0" smtClean="0"/>
              <a:t>Образец заголовка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381000" y="6505575"/>
            <a:ext cx="25146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www.wondershare.com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7010400" y="6477000"/>
            <a:ext cx="1828800" cy="2270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Company Name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8475" y="233363"/>
            <a:ext cx="2130425" cy="627697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33363"/>
            <a:ext cx="6238875" cy="627697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381000" y="6505575"/>
            <a:ext cx="25146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www.wondershare.com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7010400" y="6477000"/>
            <a:ext cx="1828800" cy="2270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Company Name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304800"/>
            <a:ext cx="77724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838200" y="1905000"/>
            <a:ext cx="7772400" cy="4114800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68FB1982-9981-4CF9-8230-6E9D979635CB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381000" y="6505575"/>
            <a:ext cx="25146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www.wondershare.com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7010400" y="6477000"/>
            <a:ext cx="1828800" cy="2270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Company Name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381000" y="6505575"/>
            <a:ext cx="25146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www.wondershare.com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7010400" y="6477000"/>
            <a:ext cx="1828800" cy="2270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Company Name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62063"/>
            <a:ext cx="4038600" cy="52482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62063"/>
            <a:ext cx="4038600" cy="52482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381000" y="6505575"/>
            <a:ext cx="25146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www.wondershare.com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7010400" y="6477000"/>
            <a:ext cx="1828800" cy="2270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Company Name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381000" y="6505575"/>
            <a:ext cx="25146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www.wondershare.com</a:t>
            </a: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7010400" y="6477000"/>
            <a:ext cx="1828800" cy="2270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Company Name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381000" y="6505575"/>
            <a:ext cx="25146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www.wondershare.com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7010400" y="6477000"/>
            <a:ext cx="1828800" cy="2270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Company Name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381000" y="6505575"/>
            <a:ext cx="25146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www.wondershare.com</a:t>
            </a: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7010400" y="6477000"/>
            <a:ext cx="1828800" cy="2270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Company Name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381000" y="6505575"/>
            <a:ext cx="25146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www.wondershare.com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7010400" y="6477000"/>
            <a:ext cx="1828800" cy="2270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Company Name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381000" y="6505575"/>
            <a:ext cx="25146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www.wondershare.com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7010400" y="6477000"/>
            <a:ext cx="1828800" cy="2270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Company Name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  <a:alpha val="18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9" name="Rectangle 15"/>
          <p:cNvSpPr>
            <a:spLocks noChangeArrowheads="1"/>
          </p:cNvSpPr>
          <p:nvPr/>
        </p:nvSpPr>
        <p:spPr bwMode="ltGray">
          <a:xfrm>
            <a:off x="0" y="981075"/>
            <a:ext cx="250825" cy="5891213"/>
          </a:xfrm>
          <a:prstGeom prst="rect">
            <a:avLst/>
          </a:prstGeom>
          <a:solidFill>
            <a:srgbClr val="339966"/>
          </a:solidFill>
          <a:ln w="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1040" name="Rectangle 16"/>
          <p:cNvSpPr>
            <a:spLocks noChangeArrowheads="1"/>
          </p:cNvSpPr>
          <p:nvPr/>
        </p:nvSpPr>
        <p:spPr bwMode="ltGray">
          <a:xfrm>
            <a:off x="0" y="0"/>
            <a:ext cx="1403350" cy="1247775"/>
          </a:xfrm>
          <a:prstGeom prst="rect">
            <a:avLst/>
          </a:prstGeom>
          <a:solidFill>
            <a:srgbClr val="F3C43F"/>
          </a:solidFill>
          <a:ln w="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1042" name="Rectangle 18"/>
          <p:cNvSpPr>
            <a:spLocks noChangeArrowheads="1"/>
          </p:cNvSpPr>
          <p:nvPr/>
        </p:nvSpPr>
        <p:spPr bwMode="invGray">
          <a:xfrm>
            <a:off x="8820150" y="0"/>
            <a:ext cx="73025" cy="765175"/>
          </a:xfrm>
          <a:prstGeom prst="rect">
            <a:avLst/>
          </a:prstGeom>
          <a:solidFill>
            <a:srgbClr val="FFCC00"/>
          </a:solidFill>
          <a:ln w="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1043" name="Rectangle 19"/>
          <p:cNvSpPr>
            <a:spLocks noChangeArrowheads="1"/>
          </p:cNvSpPr>
          <p:nvPr/>
        </p:nvSpPr>
        <p:spPr bwMode="white">
          <a:xfrm>
            <a:off x="179388" y="134938"/>
            <a:ext cx="8785225" cy="773112"/>
          </a:xfrm>
          <a:prstGeom prst="rect">
            <a:avLst/>
          </a:prstGeom>
          <a:noFill/>
          <a:ln w="0" algn="ctr">
            <a:solidFill>
              <a:srgbClr val="FF99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1044" name="Line 20"/>
          <p:cNvSpPr>
            <a:spLocks noChangeShapeType="1"/>
          </p:cNvSpPr>
          <p:nvPr/>
        </p:nvSpPr>
        <p:spPr bwMode="auto">
          <a:xfrm>
            <a:off x="468313" y="6481763"/>
            <a:ext cx="8424862" cy="0"/>
          </a:xfrm>
          <a:prstGeom prst="line">
            <a:avLst/>
          </a:prstGeom>
          <a:noFill/>
          <a:ln w="0">
            <a:solidFill>
              <a:schemeClr val="tx2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03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262063"/>
            <a:ext cx="8229600" cy="5248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1046" name="Rectangle 22"/>
          <p:cNvSpPr>
            <a:spLocks noChangeArrowheads="1"/>
          </p:cNvSpPr>
          <p:nvPr/>
        </p:nvSpPr>
        <p:spPr bwMode="invGray">
          <a:xfrm>
            <a:off x="1187450" y="908050"/>
            <a:ext cx="7956550" cy="144463"/>
          </a:xfrm>
          <a:prstGeom prst="rect">
            <a:avLst/>
          </a:prstGeom>
          <a:solidFill>
            <a:srgbClr val="FFCC00"/>
          </a:solidFill>
          <a:ln w="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1033" name="Rectangle 2"/>
          <p:cNvSpPr>
            <a:spLocks noGrp="1" noChangeArrowheads="1"/>
          </p:cNvSpPr>
          <p:nvPr>
            <p:ph type="title"/>
          </p:nvPr>
        </p:nvSpPr>
        <p:spPr bwMode="black">
          <a:xfrm>
            <a:off x="1547813" y="233363"/>
            <a:ext cx="7431087" cy="563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57" r:id="rId1"/>
    <p:sldLayoutId id="2147483958" r:id="rId2"/>
    <p:sldLayoutId id="2147483959" r:id="rId3"/>
    <p:sldLayoutId id="2147483960" r:id="rId4"/>
    <p:sldLayoutId id="2147483961" r:id="rId5"/>
    <p:sldLayoutId id="2147483962" r:id="rId6"/>
    <p:sldLayoutId id="2147483963" r:id="rId7"/>
    <p:sldLayoutId id="2147483964" r:id="rId8"/>
    <p:sldLayoutId id="2147483965" r:id="rId9"/>
    <p:sldLayoutId id="2147483966" r:id="rId10"/>
    <p:sldLayoutId id="2147483967" r:id="rId11"/>
    <p:sldLayoutId id="2147483968" r:id="rId12"/>
  </p:sldLayoutIdLst>
  <p:hf sldNum="0" hd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Verdan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Verdan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Verdan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Verdana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Verdana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Verdana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Verdana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v"/>
        <a:defRPr sz="2800">
          <a:solidFill>
            <a:srgbClr val="339933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F3C43F"/>
        </a:buClr>
        <a:buFont typeface="Wingdings" pitchFamily="2" charset="2"/>
        <a:buChar char="§"/>
        <a:defRPr sz="2800">
          <a:solidFill>
            <a:schemeClr val="tx1"/>
          </a:solidFill>
          <a:latin typeface="Arial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Arial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7" Type="http://schemas.openxmlformats.org/officeDocument/2006/relationships/audio" Target="../media/audio8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.wav"/><Relationship Id="rId5" Type="http://schemas.openxmlformats.org/officeDocument/2006/relationships/audio" Target="../media/audio5.wav"/><Relationship Id="rId4" Type="http://schemas.openxmlformats.org/officeDocument/2006/relationships/audio" Target="../media/audio2.wav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8.wav"/><Relationship Id="rId5" Type="http://schemas.openxmlformats.org/officeDocument/2006/relationships/audio" Target="../media/audio5.wav"/><Relationship Id="rId4" Type="http://schemas.openxmlformats.org/officeDocument/2006/relationships/audio" Target="../media/audio1.wav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5" Type="http://schemas.openxmlformats.org/officeDocument/2006/relationships/audio" Target="../media/audio5.wav"/><Relationship Id="rId4" Type="http://schemas.openxmlformats.org/officeDocument/2006/relationships/audio" Target="../media/audio1.wav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emf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9.jpeg"/><Relationship Id="rId3" Type="http://schemas.openxmlformats.org/officeDocument/2006/relationships/audio" Target="../media/audio2.wav"/><Relationship Id="rId7" Type="http://schemas.openxmlformats.org/officeDocument/2006/relationships/image" Target="../media/image3.png"/><Relationship Id="rId12" Type="http://schemas.openxmlformats.org/officeDocument/2006/relationships/image" Target="../media/image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11" Type="http://schemas.openxmlformats.org/officeDocument/2006/relationships/image" Target="../media/image7.jpeg"/><Relationship Id="rId5" Type="http://schemas.openxmlformats.org/officeDocument/2006/relationships/audio" Target="../media/audio4.wav"/><Relationship Id="rId10" Type="http://schemas.openxmlformats.org/officeDocument/2006/relationships/image" Target="../media/image6.jpeg"/><Relationship Id="rId4" Type="http://schemas.openxmlformats.org/officeDocument/2006/relationships/audio" Target="../media/audio3.wav"/><Relationship Id="rId9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9.jpeg"/><Relationship Id="rId3" Type="http://schemas.openxmlformats.org/officeDocument/2006/relationships/audio" Target="../media/audio2.wav"/><Relationship Id="rId7" Type="http://schemas.openxmlformats.org/officeDocument/2006/relationships/image" Target="../media/image3.png"/><Relationship Id="rId12" Type="http://schemas.openxmlformats.org/officeDocument/2006/relationships/image" Target="../media/image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11" Type="http://schemas.openxmlformats.org/officeDocument/2006/relationships/image" Target="../media/image7.jpeg"/><Relationship Id="rId5" Type="http://schemas.openxmlformats.org/officeDocument/2006/relationships/audio" Target="../media/audio4.wav"/><Relationship Id="rId10" Type="http://schemas.openxmlformats.org/officeDocument/2006/relationships/image" Target="../media/image6.jpeg"/><Relationship Id="rId4" Type="http://schemas.openxmlformats.org/officeDocument/2006/relationships/audio" Target="../media/audio3.wav"/><Relationship Id="rId9" Type="http://schemas.openxmlformats.org/officeDocument/2006/relationships/image" Target="../media/image5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2.wav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audio" Target="../media/audio9.wav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gif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hyperlink" Target="file:///C:\Program%20Files\Physicon\Open%20Physics%202.5%20part%201\content\models\velDispl.html" TargetMode="Externa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wmf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0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0.w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gif"/><Relationship Id="rId4" Type="http://schemas.openxmlformats.org/officeDocument/2006/relationships/image" Target="../media/image10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audio" Target="../media/audio5.wav"/><Relationship Id="rId7" Type="http://schemas.openxmlformats.org/officeDocument/2006/relationships/image" Target="../media/image12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4.wav"/><Relationship Id="rId5" Type="http://schemas.openxmlformats.org/officeDocument/2006/relationships/audio" Target="../media/audio6.wav"/><Relationship Id="rId10" Type="http://schemas.openxmlformats.org/officeDocument/2006/relationships/image" Target="../media/image15.png"/><Relationship Id="rId4" Type="http://schemas.openxmlformats.org/officeDocument/2006/relationships/audio" Target="../media/audio2.wav"/><Relationship Id="rId9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audio" Target="../media/audio4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5.wav"/><Relationship Id="rId5" Type="http://schemas.openxmlformats.org/officeDocument/2006/relationships/audio" Target="../media/audio8.wav"/><Relationship Id="rId4" Type="http://schemas.openxmlformats.org/officeDocument/2006/relationships/audio" Target="../media/audio7.wav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image" Target="../media/image16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5.wav"/><Relationship Id="rId5" Type="http://schemas.openxmlformats.org/officeDocument/2006/relationships/audio" Target="../media/audio8.wav"/><Relationship Id="rId4" Type="http://schemas.openxmlformats.org/officeDocument/2006/relationships/audio" Target="../media/audio7.wav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audio" Target="../media/audio1.wav"/><Relationship Id="rId7" Type="http://schemas.openxmlformats.org/officeDocument/2006/relationships/audio" Target="../media/audio4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8.wav"/><Relationship Id="rId11" Type="http://schemas.openxmlformats.org/officeDocument/2006/relationships/image" Target="../media/image11.gif"/><Relationship Id="rId5" Type="http://schemas.openxmlformats.org/officeDocument/2006/relationships/audio" Target="../media/audio5.wav"/><Relationship Id="rId10" Type="http://schemas.openxmlformats.org/officeDocument/2006/relationships/image" Target="../media/image12.gif"/><Relationship Id="rId4" Type="http://schemas.openxmlformats.org/officeDocument/2006/relationships/audio" Target="../media/audio7.wav"/><Relationship Id="rId9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audio" Target="../media/audio6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8.wav"/><Relationship Id="rId5" Type="http://schemas.openxmlformats.org/officeDocument/2006/relationships/audio" Target="../media/audio1.wav"/><Relationship Id="rId4" Type="http://schemas.openxmlformats.org/officeDocument/2006/relationships/audio" Target="../media/audio5.wav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audio" Target="../media/audio7.wav"/><Relationship Id="rId3" Type="http://schemas.openxmlformats.org/officeDocument/2006/relationships/audio" Target="../media/audio4.wav"/><Relationship Id="rId7" Type="http://schemas.openxmlformats.org/officeDocument/2006/relationships/audio" Target="../media/audio5.wav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2.wav"/><Relationship Id="rId11" Type="http://schemas.openxmlformats.org/officeDocument/2006/relationships/image" Target="../media/image17.jpeg"/><Relationship Id="rId5" Type="http://schemas.openxmlformats.org/officeDocument/2006/relationships/audio" Target="../media/audio1.wav"/><Relationship Id="rId10" Type="http://schemas.openxmlformats.org/officeDocument/2006/relationships/image" Target="../media/image3.png"/><Relationship Id="rId4" Type="http://schemas.openxmlformats.org/officeDocument/2006/relationships/audio" Target="../media/audio6.wav"/><Relationship Id="rId9" Type="http://schemas.openxmlformats.org/officeDocument/2006/relationships/audio" Target="../media/audio9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-2" y="0"/>
          <a:ext cx="9144002" cy="6422942"/>
        </p:xfrm>
        <a:graphic>
          <a:graphicData uri="http://schemas.openxmlformats.org/drawingml/2006/table">
            <a:tbl>
              <a:tblPr/>
              <a:tblGrid>
                <a:gridCol w="495475"/>
                <a:gridCol w="7891397"/>
                <a:gridCol w="757130"/>
              </a:tblGrid>
              <a:tr h="148231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Times New Roman"/>
                        </a:rPr>
                        <a:t>раздел (</a:t>
                      </a:r>
                      <a:r>
                        <a:rPr lang="en-US" sz="1600" b="1">
                          <a:latin typeface="Times New Roman"/>
                          <a:ea typeface="Times New Roman"/>
                        </a:rPr>
                        <a:t>I</a:t>
                      </a:r>
                      <a:r>
                        <a:rPr lang="ru-RU" sz="1600" b="1">
                          <a:latin typeface="Times New Roman"/>
                          <a:ea typeface="Times New Roman"/>
                        </a:rPr>
                        <a:t>)                                                                                                          Урок - 6 (т№4) № 6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55587" marR="555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48231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Times New Roman"/>
                        </a:rPr>
                        <a:t>ТЕМА: №4.                                                                                           </a:t>
                      </a:r>
                      <a:r>
                        <a:rPr lang="ru-RU" sz="1600" b="1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 Механическое движение.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55587" marR="55587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41155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Times New Roman"/>
                        </a:rPr>
                        <a:t>ЦЕЛИ:1.</a:t>
                      </a:r>
                      <a:r>
                        <a:rPr lang="ru-RU" sz="1600">
                          <a:latin typeface="Times New Roman"/>
                          <a:ea typeface="Times New Roman"/>
                        </a:rPr>
                        <a:t> Создать условия для </a:t>
                      </a:r>
                      <a:r>
                        <a:rPr lang="ru-RU" sz="1600" b="1">
                          <a:latin typeface="Times New Roman"/>
                          <a:ea typeface="Times New Roman"/>
                        </a:rPr>
                        <a:t>усвоения знаний по теме №4.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Times New Roman"/>
                        </a:rPr>
                        <a:t>              2. </a:t>
                      </a:r>
                      <a:r>
                        <a:rPr lang="ru-RU" sz="1600">
                          <a:latin typeface="Times New Roman"/>
                          <a:ea typeface="Times New Roman"/>
                        </a:rPr>
                        <a:t>Создать условия для </a:t>
                      </a:r>
                      <a:r>
                        <a:rPr lang="ru-RU" sz="1600" b="1">
                          <a:latin typeface="Times New Roman"/>
                          <a:ea typeface="Times New Roman"/>
                        </a:rPr>
                        <a:t>восприятия понятий «механическое движение», относительность механического движения», «траектория», «путь», «равномерное движение», «скорость», «средняя скорость».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Times New Roman"/>
                        </a:rPr>
                        <a:t>              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55587" marR="555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96462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u="sng" cap="all">
                          <a:latin typeface="Times New Roman"/>
                          <a:ea typeface="Times New Roman"/>
                        </a:rPr>
                        <a:t>Задачи:</a:t>
                      </a:r>
                      <a:r>
                        <a:rPr lang="ru-RU" sz="1600">
                          <a:latin typeface="Times New Roman"/>
                          <a:ea typeface="Times New Roman"/>
                        </a:rPr>
                        <a:t> способствовать усвоению сущности </a:t>
                      </a:r>
                      <a:r>
                        <a:rPr lang="ru-RU" sz="1600" b="1">
                          <a:latin typeface="Times New Roman"/>
                          <a:ea typeface="Times New Roman"/>
                        </a:rPr>
                        <a:t>механического движения, </a:t>
                      </a:r>
                      <a:r>
                        <a:rPr lang="ru-RU" sz="1600">
                          <a:latin typeface="Times New Roman"/>
                          <a:ea typeface="Times New Roman"/>
                        </a:rPr>
                        <a:t>развитию </a:t>
                      </a:r>
                      <a:r>
                        <a:rPr lang="ru-RU" sz="1600" b="1">
                          <a:latin typeface="Times New Roman"/>
                          <a:ea typeface="Times New Roman"/>
                        </a:rPr>
                        <a:t>умений  </a:t>
                      </a:r>
                      <a:r>
                        <a:rPr lang="ru-RU" sz="1600">
                          <a:latin typeface="Times New Roman"/>
                          <a:ea typeface="Times New Roman"/>
                        </a:rPr>
                        <a:t>находить</a:t>
                      </a:r>
                      <a:r>
                        <a:rPr lang="ru-RU" sz="1600" b="1">
                          <a:latin typeface="Times New Roman"/>
                          <a:ea typeface="Times New Roman"/>
                        </a:rPr>
                        <a:t> скорость, путь и время движения.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55587" marR="555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96462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i="1" u="sng" cap="all">
                          <a:latin typeface="Times New Roman"/>
                          <a:ea typeface="Times New Roman"/>
                        </a:rPr>
                        <a:t>ТИп УРОКА</a:t>
                      </a:r>
                      <a:r>
                        <a:rPr lang="ru-RU" sz="1600" cap="all">
                          <a:latin typeface="Times New Roman"/>
                          <a:ea typeface="Times New Roman"/>
                        </a:rPr>
                        <a:t>: </a:t>
                      </a:r>
                      <a:r>
                        <a:rPr lang="ru-RU" sz="1600"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600" i="1">
                          <a:latin typeface="Times New Roman"/>
                          <a:ea typeface="Times New Roman"/>
                        </a:rPr>
                        <a:t>комбинированный с элементами технологии усвоения и изучения нового материала.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55587" marR="555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96462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i="1" u="sng" cap="all">
                          <a:latin typeface="Times New Roman"/>
                          <a:ea typeface="Times New Roman"/>
                        </a:rPr>
                        <a:t>ВИД УРО КА:</a:t>
                      </a:r>
                      <a:r>
                        <a:rPr lang="ru-RU" sz="1600">
                          <a:latin typeface="Times New Roman"/>
                          <a:ea typeface="Times New Roman"/>
                        </a:rPr>
                        <a:t> объяснительно иллюстративный в форме эвристической беседы с частично поисковыми элементами и демонстрациями.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55587" marR="555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96462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Times New Roman"/>
                        </a:rPr>
                        <a:t>ДЕМОНСТРАЦИИ:1.Равномерное движение.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Times New Roman"/>
                        </a:rPr>
                        <a:t>                                      2.Скорость тела.</a:t>
                      </a:r>
                      <a:r>
                        <a:rPr lang="ru-RU" sz="1600" cap="all">
                          <a:latin typeface="Times New Roman"/>
                          <a:ea typeface="Times New Roman"/>
                        </a:rPr>
                        <a:t>                                      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55587" marR="55587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4823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55587" marR="55587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Times New Roman"/>
                        </a:rPr>
                        <a:t>ХОД УРОКА: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55587" marR="55587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55587" marR="55587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823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cap="all">
                          <a:latin typeface="Times New Roman"/>
                          <a:ea typeface="Times New Roman"/>
                        </a:rPr>
                        <a:t>1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55587" marR="55587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i="1">
                          <a:latin typeface="Times New Roman"/>
                          <a:ea typeface="Times New Roman"/>
                        </a:rPr>
                        <a:t>Консультация по теме №3.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55587" marR="55587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Times New Roman"/>
                        </a:rPr>
                        <a:t>3м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55587" marR="555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7939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u="sng" cap="all">
                          <a:latin typeface="Times New Roman"/>
                          <a:ea typeface="Times New Roman"/>
                        </a:rPr>
                        <a:t>2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55587" marR="55587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i="1">
                          <a:latin typeface="Times New Roman"/>
                          <a:ea typeface="Times New Roman"/>
                        </a:rPr>
                        <a:t>Процесс усвоения 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Symbol"/>
                        <a:buChar char=""/>
                        <a:tabLst>
                          <a:tab pos="365125" algn="l"/>
                        </a:tabLst>
                      </a:pPr>
                      <a:r>
                        <a:rPr lang="ru-RU" sz="1400" b="1" i="1">
                          <a:latin typeface="Times New Roman"/>
                          <a:ea typeface="Times New Roman"/>
                        </a:rPr>
                        <a:t>аудиализация  -  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Symbol"/>
                        <a:buChar char="-"/>
                        <a:tabLst>
                          <a:tab pos="1231900" algn="l"/>
                        </a:tabLst>
                      </a:pPr>
                      <a:r>
                        <a:rPr lang="ru-RU" sz="1400" b="1" i="1">
                          <a:latin typeface="Times New Roman"/>
                          <a:ea typeface="Times New Roman"/>
                        </a:rPr>
                        <a:t>взаимодействие молекул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Symbol"/>
                        <a:buChar char="-"/>
                        <a:tabLst>
                          <a:tab pos="1231900" algn="l"/>
                        </a:tabLst>
                      </a:pPr>
                      <a:r>
                        <a:rPr lang="ru-RU" sz="1400" b="1" i="1">
                          <a:latin typeface="Times New Roman"/>
                          <a:ea typeface="Times New Roman"/>
                        </a:rPr>
                        <a:t>три состояния вещества.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  <a:p>
                      <a:pPr marL="102235">
                        <a:spcAft>
                          <a:spcPts val="0"/>
                        </a:spcAft>
                      </a:pPr>
                      <a:r>
                        <a:rPr lang="ru-RU" sz="1400" b="1" i="1">
                          <a:latin typeface="Times New Roman"/>
                          <a:ea typeface="Times New Roman"/>
                        </a:rPr>
                        <a:t>*  визуализация   - 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55587" marR="55587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Times New Roman"/>
                        </a:rPr>
                        <a:t>10м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Times New Roman"/>
                        </a:rPr>
                        <a:t>10м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55587" marR="555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823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u="sng" cap="all">
                          <a:latin typeface="Times New Roman"/>
                          <a:ea typeface="Times New Roman"/>
                        </a:rPr>
                        <a:t>3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55587" marR="55587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</a:rPr>
                        <a:t>Создание проблемной ситуации: </a:t>
                      </a:r>
                      <a:r>
                        <a:rPr lang="ru-RU" sz="1600" b="1">
                          <a:latin typeface="Times New Roman"/>
                          <a:ea typeface="Times New Roman"/>
                        </a:rPr>
                        <a:t>Движется ли мой пиджак</a:t>
                      </a:r>
                      <a:r>
                        <a:rPr lang="ru-RU" sz="1600" b="1" i="1">
                          <a:latin typeface="Times New Roman"/>
                          <a:ea typeface="Times New Roman"/>
                        </a:rPr>
                        <a:t>?</a:t>
                      </a:r>
                      <a:r>
                        <a:rPr lang="ru-RU" sz="1600">
                          <a:latin typeface="Times New Roman"/>
                          <a:ea typeface="Times New Roman"/>
                        </a:rPr>
                        <a:t> 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55587" marR="55587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Times New Roman"/>
                        </a:rPr>
                        <a:t>2м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55587" marR="555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823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u="sng" cap="all">
                          <a:latin typeface="Times New Roman"/>
                          <a:ea typeface="Times New Roman"/>
                        </a:rPr>
                        <a:t>4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55587" marR="55587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i="1">
                          <a:latin typeface="Times New Roman"/>
                          <a:ea typeface="Times New Roman"/>
                        </a:rPr>
                        <a:t>Эвристическая беседа по материалу темы</a:t>
                      </a:r>
                      <a:r>
                        <a:rPr lang="ru-RU" sz="1400" b="1" i="1">
                          <a:latin typeface="Times New Roman"/>
                          <a:ea typeface="Times New Roman"/>
                        </a:rPr>
                        <a:t> 4</a:t>
                      </a:r>
                      <a:r>
                        <a:rPr lang="ru-RU" sz="1400" i="1">
                          <a:latin typeface="Times New Roman"/>
                          <a:ea typeface="Times New Roman"/>
                        </a:rPr>
                        <a:t> с демонстрациями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55587" marR="55587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Times New Roman"/>
                        </a:rPr>
                        <a:t>10м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55587" marR="555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823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u="sng" cap="all">
                          <a:latin typeface="Times New Roman"/>
                          <a:ea typeface="Times New Roman"/>
                        </a:rPr>
                        <a:t>5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55587" marR="55587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i="1">
                          <a:latin typeface="Times New Roman"/>
                        </a:rPr>
                        <a:t>Повторение темы по ОК</a:t>
                      </a:r>
                    </a:p>
                  </a:txBody>
                  <a:tcPr marL="55587" marR="55587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Times New Roman"/>
                        </a:rPr>
                        <a:t>5м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55587" marR="555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175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u="sng" cap="all">
                          <a:latin typeface="Times New Roman"/>
                          <a:ea typeface="Times New Roman"/>
                        </a:rPr>
                        <a:t>6.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55587" marR="55587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i="1">
                          <a:latin typeface="Times New Roman"/>
                          <a:ea typeface="Times New Roman"/>
                        </a:rPr>
                        <a:t>Первичная обратная связь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i="1">
                          <a:latin typeface="Times New Roman"/>
                          <a:ea typeface="Times New Roman"/>
                        </a:rPr>
                        <a:t>стр.30.??? №2,3,4,5.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55587" marR="55587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Times New Roman"/>
                        </a:rPr>
                        <a:t>5м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55587" marR="555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823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cap="all">
                          <a:latin typeface="Times New Roman"/>
                        </a:rPr>
                        <a:t>д.з</a:t>
                      </a:r>
                    </a:p>
                  </a:txBody>
                  <a:tcPr marL="55587" marR="55587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 i="1">
                          <a:latin typeface="Times New Roman"/>
                          <a:ea typeface="Times New Roman"/>
                        </a:rPr>
                        <a:t>тема </a:t>
                      </a:r>
                      <a:r>
                        <a:rPr lang="ru-RU" sz="1400" b="1" i="1">
                          <a:latin typeface="Times New Roman"/>
                          <a:ea typeface="Times New Roman"/>
                        </a:rPr>
                        <a:t>№4</a:t>
                      </a:r>
                      <a:r>
                        <a:rPr lang="ru-RU" sz="1400" i="1">
                          <a:latin typeface="Times New Roman"/>
                          <a:ea typeface="Times New Roman"/>
                        </a:rPr>
                        <a:t> (</a:t>
                      </a:r>
                      <a:r>
                        <a:rPr lang="ru-RU" sz="1600" b="1">
                          <a:latin typeface="Times New Roman"/>
                          <a:ea typeface="Times New Roman"/>
                        </a:rPr>
                        <a:t>§§</a:t>
                      </a:r>
                      <a:r>
                        <a:rPr lang="ru-RU" sz="1400" i="1">
                          <a:latin typeface="Times New Roman"/>
                          <a:ea typeface="Times New Roman"/>
                        </a:rPr>
                        <a:t>13,14,15,16)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55587" marR="555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</a:rPr>
                        <a:t>50м</a:t>
                      </a:r>
                      <a:endParaRPr lang="ru-RU" sz="1200" dirty="0">
                        <a:latin typeface="Times New Roman"/>
                        <a:ea typeface="Times New Roman"/>
                      </a:endParaRPr>
                    </a:p>
                  </a:txBody>
                  <a:tcPr marL="55587" marR="555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-27384"/>
            <a:ext cx="9144000" cy="13234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Механическое явление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– изменение положения тела в пространстве относительно другого тела, с течением времени.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Траектория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– линия, вдоль которой двигается тело.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Путь 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s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[м)</a:t>
            </a:r>
            <a:r>
              <a:rPr lang="ru-RU" sz="2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длина траектории– расстояние, которое пройдет тело.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-21685" y="1340768"/>
            <a:ext cx="9165685" cy="70788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Равномерное движение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– движение, при котором за любой равный промежуток времени, тело совершает одинаковое перемещение.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0" y="2060848"/>
            <a:ext cx="9144000" cy="1200329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скорость</a:t>
            </a:r>
            <a:r>
              <a:rPr lang="ru-RU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– векторная физическая величина, характеризующая быстроту движения тела, численно равная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перемещению тела в единицу времени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0" y="3212976"/>
            <a:ext cx="9144000" cy="120032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средняя скорость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– векторная  физическая величина, характеризующая быстроту неравномерного движения, численно равная среднему перемещению тела в единицу времени. 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-21685" y="4437112"/>
            <a:ext cx="9144000" cy="120032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ускорение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– векторная  физическая величина, характеризующая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быстроту изменения скорости,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численно равная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изменению скорости 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тела в единицу времени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  <p:grpSp>
        <p:nvGrpSpPr>
          <p:cNvPr id="11" name="Группа 11"/>
          <p:cNvGrpSpPr>
            <a:grpSpLocks/>
          </p:cNvGrpSpPr>
          <p:nvPr/>
        </p:nvGrpSpPr>
        <p:grpSpPr bwMode="auto">
          <a:xfrm>
            <a:off x="971598" y="5842991"/>
            <a:ext cx="2088229" cy="898372"/>
            <a:chOff x="4632421" y="5968749"/>
            <a:chExt cx="1305061" cy="551771"/>
          </a:xfrm>
          <a:solidFill>
            <a:srgbClr val="FFFF00"/>
          </a:solidFill>
        </p:grpSpPr>
        <p:sp>
          <p:nvSpPr>
            <p:cNvPr id="12" name="TextBox 36"/>
            <p:cNvSpPr txBox="1">
              <a:spLocks noChangeArrowheads="1"/>
            </p:cNvSpPr>
            <p:nvPr/>
          </p:nvSpPr>
          <p:spPr bwMode="auto">
            <a:xfrm>
              <a:off x="5397457" y="5968749"/>
              <a:ext cx="540025" cy="510390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ru-RU" sz="4000" b="1" dirty="0" smtClean="0">
                  <a:latin typeface="Times New Roman" pitchFamily="18" charset="0"/>
                  <a:cs typeface="Times New Roman" pitchFamily="18" charset="0"/>
                </a:rPr>
                <a:t>=</a:t>
              </a:r>
              <a:r>
                <a:rPr lang="ru-RU" sz="4800" b="1" dirty="0" smtClean="0">
                  <a:latin typeface="Times New Roman" pitchFamily="18" charset="0"/>
                  <a:cs typeface="Times New Roman" pitchFamily="18" charset="0"/>
                </a:rPr>
                <a:t>а</a:t>
              </a:r>
              <a:endParaRPr lang="ru-RU" sz="4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4" name="TextBox 39"/>
            <p:cNvSpPr txBox="1">
              <a:spLocks noChangeArrowheads="1"/>
            </p:cNvSpPr>
            <p:nvPr/>
          </p:nvSpPr>
          <p:spPr bwMode="auto">
            <a:xfrm>
              <a:off x="4649824" y="6001544"/>
              <a:ext cx="747635" cy="253620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lnSpc>
                  <a:spcPts val="2500"/>
                </a:lnSpc>
              </a:pP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ru-RU" sz="1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к</a:t>
              </a:r>
              <a:r>
                <a:rPr lang="en-US" sz="3600" b="1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-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ru-RU" sz="1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н</a:t>
              </a:r>
              <a:r>
                <a:rPr lang="en-US" sz="3600" b="1" dirty="0"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3600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5" name="TextBox 15"/>
            <p:cNvSpPr txBox="1">
              <a:spLocks noChangeArrowheads="1"/>
            </p:cNvSpPr>
            <p:nvPr/>
          </p:nvSpPr>
          <p:spPr bwMode="auto">
            <a:xfrm>
              <a:off x="4851863" y="6258000"/>
              <a:ext cx="545596" cy="262520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lnSpc>
                  <a:spcPts val="2500"/>
                </a:lnSpc>
                <a:defRPr/>
              </a:pPr>
              <a:r>
                <a:rPr lang="ru-RU" sz="2800" b="1" dirty="0">
                  <a:solidFill>
                    <a:srgbClr val="339933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3200" b="1" cap="all" dirty="0">
                  <a:solidFill>
                    <a:srgbClr val="339933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</a:t>
              </a:r>
              <a:r>
                <a:rPr lang="en-US" sz="3200" b="1" dirty="0">
                  <a:solidFill>
                    <a:srgbClr val="339933"/>
                  </a:solidFill>
                  <a:latin typeface="Times New Roman" pitchFamily="18" charset="0"/>
                  <a:cs typeface="Times New Roman" pitchFamily="18" charset="0"/>
                </a:rPr>
                <a:t>t</a:t>
              </a:r>
              <a:endParaRPr lang="ru-RU" sz="2800" b="1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3" name="Прямая соединительная линия 12"/>
            <p:cNvCxnSpPr/>
            <p:nvPr/>
          </p:nvCxnSpPr>
          <p:spPr>
            <a:xfrm flipV="1">
              <a:off x="4632421" y="6245413"/>
              <a:ext cx="793689" cy="9748"/>
            </a:xfrm>
            <a:prstGeom prst="line">
              <a:avLst/>
            </a:prstGeom>
            <a:grpFill/>
            <a:ln w="63500">
              <a:solidFill>
                <a:srgbClr val="000000"/>
              </a:solidFill>
            </a:ln>
            <a:scene3d>
              <a:camera prst="orthographicFront">
                <a:rot lat="0" lon="0" rev="2154000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Группа 39"/>
          <p:cNvGrpSpPr/>
          <p:nvPr/>
        </p:nvGrpSpPr>
        <p:grpSpPr>
          <a:xfrm>
            <a:off x="4427985" y="5734996"/>
            <a:ext cx="1656182" cy="1025473"/>
            <a:chOff x="966865" y="4083479"/>
            <a:chExt cx="2175119" cy="1025473"/>
          </a:xfrm>
          <a:solidFill>
            <a:srgbClr val="FFFF00"/>
          </a:solidFill>
        </p:grpSpPr>
        <p:grpSp>
          <p:nvGrpSpPr>
            <p:cNvPr id="17" name="Группа 11"/>
            <p:cNvGrpSpPr>
              <a:grpSpLocks/>
            </p:cNvGrpSpPr>
            <p:nvPr/>
          </p:nvGrpSpPr>
          <p:grpSpPr bwMode="auto">
            <a:xfrm>
              <a:off x="966865" y="4083479"/>
              <a:ext cx="2175119" cy="1025473"/>
              <a:chOff x="4765546" y="5789756"/>
              <a:chExt cx="1359460" cy="629591"/>
            </a:xfrm>
            <a:grpFill/>
          </p:grpSpPr>
          <p:sp>
            <p:nvSpPr>
              <p:cNvPr id="21" name="TextBox 8"/>
              <p:cNvSpPr txBox="1">
                <a:spLocks noChangeArrowheads="1"/>
              </p:cNvSpPr>
              <p:nvPr/>
            </p:nvSpPr>
            <p:spPr bwMode="auto">
              <a:xfrm>
                <a:off x="5298291" y="5853217"/>
                <a:ext cx="826715" cy="510192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r>
                  <a:rPr lang="ru-RU" sz="4800" dirty="0" smtClean="0">
                    <a:latin typeface="Times New Roman" pitchFamily="18" charset="0"/>
                    <a:cs typeface="Times New Roman" pitchFamily="18" charset="0"/>
                  </a:rPr>
                  <a:t>=</a:t>
                </a:r>
                <a:r>
                  <a:rPr lang="en-US" sz="48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v</a:t>
                </a:r>
                <a:endParaRPr lang="ru-RU" sz="4800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3" name="TextBox 10"/>
              <p:cNvSpPr txBox="1">
                <a:spLocks noChangeArrowheads="1"/>
              </p:cNvSpPr>
              <p:nvPr/>
            </p:nvSpPr>
            <p:spPr bwMode="auto">
              <a:xfrm>
                <a:off x="4869386" y="5789756"/>
                <a:ext cx="428121" cy="396816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3600" b="1" u="sng" dirty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rPr>
                  <a:t>S</a:t>
                </a:r>
                <a:r>
                  <a:rPr lang="en-US" sz="3600" b="1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lang="ru-RU" sz="3600" dirty="0">
                  <a:solidFill>
                    <a:srgbClr val="339933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4" name="TextBox 15"/>
              <p:cNvSpPr txBox="1">
                <a:spLocks noChangeArrowheads="1"/>
              </p:cNvSpPr>
              <p:nvPr/>
            </p:nvSpPr>
            <p:spPr bwMode="auto">
              <a:xfrm>
                <a:off x="4765546" y="6142363"/>
                <a:ext cx="650177" cy="276984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>
                  <a:lnSpc>
                    <a:spcPts val="2500"/>
                  </a:lnSpc>
                </a:pPr>
                <a:r>
                  <a:rPr lang="ru-RU" sz="3600" b="1" cap="all" dirty="0" smtClean="0">
                    <a:solidFill>
                      <a:srgbClr val="339933"/>
                    </a:solidFill>
                    <a:latin typeface="Times New Roman" pitchFamily="18" charset="0"/>
                    <a:cs typeface="Times New Roman" pitchFamily="18" charset="0"/>
                    <a:sym typeface="Symbol"/>
                  </a:rPr>
                  <a:t></a:t>
                </a:r>
                <a:r>
                  <a:rPr lang="en-US" sz="3600" b="1" dirty="0" smtClean="0">
                    <a:solidFill>
                      <a:srgbClr val="339933"/>
                    </a:solidFill>
                    <a:latin typeface="Times New Roman" pitchFamily="18" charset="0"/>
                    <a:cs typeface="Times New Roman" pitchFamily="18" charset="0"/>
                  </a:rPr>
                  <a:t>t</a:t>
                </a:r>
                <a:endParaRPr lang="ru-RU" sz="3200" b="1" dirty="0">
                  <a:solidFill>
                    <a:srgbClr val="339933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22" name="Прямая соединительная линия 21"/>
              <p:cNvCxnSpPr/>
              <p:nvPr/>
            </p:nvCxnSpPr>
            <p:spPr>
              <a:xfrm flipV="1">
                <a:off x="4824651" y="6117674"/>
                <a:ext cx="464347" cy="8533"/>
              </a:xfrm>
              <a:prstGeom prst="line">
                <a:avLst/>
              </a:prstGeom>
              <a:grpFill/>
              <a:ln w="63500">
                <a:solidFill>
                  <a:srgbClr val="000000"/>
                </a:solidFill>
              </a:ln>
              <a:scene3d>
                <a:camera prst="orthographicFront">
                  <a:rot lat="0" lon="0" rev="21540000"/>
                </a:camera>
                <a:lightRig rig="threePt" dir="t"/>
              </a:scene3d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8" name="Группа 38"/>
            <p:cNvGrpSpPr/>
            <p:nvPr/>
          </p:nvGrpSpPr>
          <p:grpSpPr>
            <a:xfrm>
              <a:off x="1311355" y="4153747"/>
              <a:ext cx="1445765" cy="288032"/>
              <a:chOff x="1393243" y="4153747"/>
              <a:chExt cx="1445765" cy="288032"/>
            </a:xfrm>
            <a:grpFill/>
          </p:grpSpPr>
          <p:cxnSp>
            <p:nvCxnSpPr>
              <p:cNvPr id="19" name="Прямая со стрелкой 18"/>
              <p:cNvCxnSpPr/>
              <p:nvPr/>
            </p:nvCxnSpPr>
            <p:spPr>
              <a:xfrm>
                <a:off x="2521506" y="4440227"/>
                <a:ext cx="317502" cy="1552"/>
              </a:xfrm>
              <a:prstGeom prst="straightConnector1">
                <a:avLst/>
              </a:prstGeom>
              <a:grpFill/>
              <a:ln w="41275">
                <a:solidFill>
                  <a:srgbClr val="FF0000"/>
                </a:solidFill>
                <a:headEnd type="non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Прямая со стрелкой 19"/>
              <p:cNvCxnSpPr/>
              <p:nvPr/>
            </p:nvCxnSpPr>
            <p:spPr>
              <a:xfrm>
                <a:off x="1393243" y="4153747"/>
                <a:ext cx="317502" cy="1552"/>
              </a:xfrm>
              <a:prstGeom prst="straightConnector1">
                <a:avLst/>
              </a:prstGeom>
              <a:grpFill/>
              <a:ln w="41275">
                <a:solidFill>
                  <a:srgbClr val="0014AC"/>
                </a:solidFill>
                <a:headEnd type="non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26" name="Группа 25"/>
          <p:cNvGrpSpPr/>
          <p:nvPr/>
        </p:nvGrpSpPr>
        <p:grpSpPr>
          <a:xfrm>
            <a:off x="-1" y="-71462"/>
            <a:ext cx="9144001" cy="7329834"/>
            <a:chOff x="-2643239" y="-7114302"/>
            <a:chExt cx="9144001" cy="7072362"/>
          </a:xfrm>
        </p:grpSpPr>
        <p:sp>
          <p:nvSpPr>
            <p:cNvPr id="29" name="Прямоугольник 28"/>
            <p:cNvSpPr/>
            <p:nvPr/>
          </p:nvSpPr>
          <p:spPr>
            <a:xfrm>
              <a:off x="-2643238" y="-7114302"/>
              <a:ext cx="9144000" cy="7072362"/>
            </a:xfrm>
            <a:prstGeom prst="rect">
              <a:avLst/>
            </a:prstGeom>
            <a:solidFill>
              <a:schemeClr val="tx1">
                <a:lumMod val="75000"/>
                <a:lumOff val="25000"/>
                <a:alpha val="69000"/>
              </a:schemeClr>
            </a:solidFill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spcAft>
                  <a:spcPts val="1000"/>
                </a:spcAft>
              </a:pPr>
              <a:endParaRPr lang="ru-RU" sz="9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lvl="0" algn="ctr">
                <a:spcAft>
                  <a:spcPts val="1000"/>
                </a:spcAft>
              </a:pPr>
              <a:endParaRPr lang="ru-RU" sz="9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0" name="Line 16"/>
            <p:cNvSpPr>
              <a:spLocks noChangeShapeType="1"/>
            </p:cNvSpPr>
            <p:nvPr/>
          </p:nvSpPr>
          <p:spPr bwMode="auto">
            <a:xfrm>
              <a:off x="4716987" y="-6599508"/>
              <a:ext cx="864966" cy="0"/>
            </a:xfrm>
            <a:prstGeom prst="line">
              <a:avLst/>
            </a:prstGeom>
            <a:solidFill>
              <a:schemeClr val="bg2">
                <a:lumMod val="90000"/>
              </a:schemeClr>
            </a:solidFill>
            <a:ln w="19050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60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1" name="Прямоугольник 30"/>
            <p:cNvSpPr/>
            <p:nvPr/>
          </p:nvSpPr>
          <p:spPr>
            <a:xfrm>
              <a:off x="-2643239" y="-7032857"/>
              <a:ext cx="9144000" cy="1809155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txBody>
            <a:bodyPr wrap="square">
              <a:spAutoFit/>
            </a:bodyPr>
            <a:lstStyle/>
            <a:p>
              <a:pPr lvl="0" eaLnBrk="0" hangingPunct="0"/>
              <a:r>
                <a:rPr lang="ru-RU" sz="5400" b="1" dirty="0" smtClean="0">
                  <a:latin typeface="Times New Roman" pitchFamily="18" charset="0"/>
                  <a:cs typeface="Times New Roman" pitchFamily="18" charset="0"/>
                </a:rPr>
                <a:t>Быстроту движения х-</a:t>
              </a:r>
              <a:r>
                <a:rPr lang="ru-RU" sz="5400" b="1" dirty="0" err="1" smtClean="0">
                  <a:latin typeface="Times New Roman" pitchFamily="18" charset="0"/>
                  <a:cs typeface="Times New Roman" pitchFamily="18" charset="0"/>
                </a:rPr>
                <a:t>зует</a:t>
              </a:r>
              <a:r>
                <a:rPr lang="ru-RU" sz="54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5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скорость.</a:t>
              </a:r>
            </a:p>
          </p:txBody>
        </p:sp>
        <p:sp>
          <p:nvSpPr>
            <p:cNvPr id="32" name="Text Box 50"/>
            <p:cNvSpPr txBox="1">
              <a:spLocks noChangeArrowheads="1"/>
            </p:cNvSpPr>
            <p:nvPr/>
          </p:nvSpPr>
          <p:spPr bwMode="auto">
            <a:xfrm>
              <a:off x="-2643239" y="-3073922"/>
              <a:ext cx="9143999" cy="1738310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r>
                <a:rPr kumimoji="0" lang="ru-RU" sz="5400" b="1" i="0" u="none" strike="noStrike" cap="none" normalizeH="0" baseline="0" dirty="0" smtClean="0">
                  <a:ln>
                    <a:noFill/>
                  </a:ln>
                  <a:solidFill>
                    <a:srgbClr val="0033C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Ускорение</a:t>
              </a:r>
              <a:r>
                <a:rPr kumimoji="0" lang="ru-RU" sz="5400" b="1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укажет как быстро меняется скорость.</a:t>
              </a:r>
            </a:p>
          </p:txBody>
        </p:sp>
      </p:grpSp>
      <p:cxnSp>
        <p:nvCxnSpPr>
          <p:cNvPr id="27" name="Прямая со стрелкой 26"/>
          <p:cNvCxnSpPr/>
          <p:nvPr/>
        </p:nvCxnSpPr>
        <p:spPr>
          <a:xfrm>
            <a:off x="1071538" y="5856340"/>
            <a:ext cx="241753" cy="1552"/>
          </a:xfrm>
          <a:prstGeom prst="straightConnector1">
            <a:avLst/>
          </a:prstGeom>
          <a:solidFill>
            <a:srgbClr val="FFFF00"/>
          </a:solidFill>
          <a:ln w="41275">
            <a:solidFill>
              <a:srgbClr val="FF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/>
          <p:nvPr/>
        </p:nvCxnSpPr>
        <p:spPr>
          <a:xfrm>
            <a:off x="1730246" y="5872106"/>
            <a:ext cx="241753" cy="1552"/>
          </a:xfrm>
          <a:prstGeom prst="straightConnector1">
            <a:avLst/>
          </a:prstGeom>
          <a:solidFill>
            <a:srgbClr val="FFFF00"/>
          </a:solidFill>
          <a:ln w="41275">
            <a:solidFill>
              <a:srgbClr val="FF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 стрелкой 32"/>
          <p:cNvCxnSpPr/>
          <p:nvPr/>
        </p:nvCxnSpPr>
        <p:spPr>
          <a:xfrm>
            <a:off x="2643174" y="6072206"/>
            <a:ext cx="241753" cy="1552"/>
          </a:xfrm>
          <a:prstGeom prst="straightConnector1">
            <a:avLst/>
          </a:prstGeom>
          <a:solidFill>
            <a:srgbClr val="FFFF00"/>
          </a:solidFill>
          <a:ln w="41275">
            <a:solidFill>
              <a:srgbClr val="FF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5271916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6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3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  <p:bldP spid="6" grpId="0" animBg="1"/>
      <p:bldP spid="7" grpId="0" animBg="1"/>
      <p:bldP spid="8" grpId="0" animBg="1"/>
      <p:bldP spid="1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lum bright="-20000" contrast="30000"/>
          </a:blip>
          <a:srcRect l="11133" t="6592" r="7421" b="77665"/>
          <a:stretch>
            <a:fillRect/>
          </a:stretch>
        </p:blipFill>
        <p:spPr bwMode="auto">
          <a:xfrm>
            <a:off x="0" y="0"/>
            <a:ext cx="6929454" cy="10715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lum bright="-20000" contrast="30000"/>
          </a:blip>
          <a:srcRect l="11133" t="25484" r="7421" b="32534"/>
          <a:stretch>
            <a:fillRect/>
          </a:stretch>
        </p:blipFill>
        <p:spPr bwMode="auto">
          <a:xfrm>
            <a:off x="-32" y="1142984"/>
            <a:ext cx="9144032" cy="3643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lum bright="-20000" contrast="30000"/>
          </a:blip>
          <a:srcRect l="11133" t="70615" r="7421" b="6250"/>
          <a:stretch>
            <a:fillRect/>
          </a:stretch>
        </p:blipFill>
        <p:spPr bwMode="auto">
          <a:xfrm>
            <a:off x="0" y="4929198"/>
            <a:ext cx="9144000" cy="19288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7143768" y="642918"/>
            <a:ext cx="1643074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Стр.42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50" name="Прямоугольник 49"/>
          <p:cNvSpPr/>
          <p:nvPr/>
        </p:nvSpPr>
        <p:spPr>
          <a:xfrm>
            <a:off x="0" y="299845"/>
            <a:ext cx="9144000" cy="1200329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marL="342900" indent="-342900">
              <a:spcAft>
                <a:spcPts val="0"/>
              </a:spcAft>
            </a:pPr>
            <a:r>
              <a:rPr lang="ru-RU" sz="3600" b="1" i="1" dirty="0" smtClean="0">
                <a:solidFill>
                  <a:srgbClr val="006600"/>
                </a:solidFill>
                <a:latin typeface="Times New Roman"/>
                <a:ea typeface="Times New Roman"/>
              </a:rPr>
              <a:t>2-4.    </a:t>
            </a:r>
            <a:r>
              <a:rPr lang="en-US" sz="36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v</a:t>
            </a:r>
            <a:r>
              <a:rPr lang="ru-RU" sz="3600" b="1" baseline="-25000" dirty="0" smtClean="0">
                <a:solidFill>
                  <a:srgbClr val="FF0000"/>
                </a:solidFill>
                <a:latin typeface="Times New Roman"/>
                <a:ea typeface="Times New Roman"/>
              </a:rPr>
              <a:t>ср</a:t>
            </a:r>
            <a:r>
              <a:rPr lang="ru-RU" sz="36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-? </a:t>
            </a:r>
            <a:r>
              <a:rPr lang="en-US" sz="3600" b="1" dirty="0" smtClean="0">
                <a:latin typeface="Times New Roman"/>
                <a:ea typeface="Times New Roman"/>
              </a:rPr>
              <a:t>v</a:t>
            </a:r>
            <a:r>
              <a:rPr lang="en-US" sz="3600" b="1" baseline="-25000" dirty="0" smtClean="0">
                <a:latin typeface="Times New Roman"/>
                <a:ea typeface="Times New Roman"/>
              </a:rPr>
              <a:t>1</a:t>
            </a:r>
            <a:r>
              <a:rPr lang="ru-RU" sz="3600" b="1" dirty="0" smtClean="0">
                <a:latin typeface="Times New Roman"/>
                <a:ea typeface="Times New Roman"/>
              </a:rPr>
              <a:t>=40км/ч,   </a:t>
            </a:r>
            <a:r>
              <a:rPr lang="en-US" sz="3600" b="1" dirty="0" smtClean="0">
                <a:latin typeface="Times New Roman"/>
                <a:ea typeface="Times New Roman"/>
              </a:rPr>
              <a:t>v</a:t>
            </a:r>
            <a:r>
              <a:rPr lang="en-US" sz="3600" b="1" baseline="-25000" dirty="0" smtClean="0">
                <a:latin typeface="Times New Roman"/>
                <a:ea typeface="Times New Roman"/>
              </a:rPr>
              <a:t>2</a:t>
            </a:r>
            <a:r>
              <a:rPr lang="ru-RU" sz="3600" b="1" dirty="0" smtClean="0">
                <a:latin typeface="Times New Roman"/>
                <a:ea typeface="Times New Roman"/>
              </a:rPr>
              <a:t>= 30км/ч,   </a:t>
            </a:r>
          </a:p>
          <a:p>
            <a:pPr marL="342900" indent="-342900">
              <a:spcAft>
                <a:spcPts val="0"/>
              </a:spcAft>
            </a:pPr>
            <a:r>
              <a:rPr lang="ru-RU" sz="3600" b="1" i="1" dirty="0" smtClean="0">
                <a:solidFill>
                  <a:srgbClr val="C00000"/>
                </a:solidFill>
                <a:latin typeface="Times New Roman"/>
                <a:ea typeface="Times New Roman"/>
              </a:rPr>
              <a:t>                а  </a:t>
            </a:r>
            <a:r>
              <a:rPr lang="ru-RU" sz="3600" b="1" dirty="0" smtClean="0">
                <a:latin typeface="Times New Roman"/>
                <a:ea typeface="Times New Roman"/>
              </a:rPr>
              <a:t>(половину времени )</a:t>
            </a:r>
            <a:r>
              <a:rPr lang="en-US" sz="36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 (t</a:t>
            </a:r>
            <a:r>
              <a:rPr lang="en-US" sz="3600" b="1" baseline="-25000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36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= t</a:t>
            </a:r>
            <a:r>
              <a:rPr lang="en-US" sz="3600" b="1" baseline="-25000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600" b="1" dirty="0" smtClean="0">
                <a:latin typeface="Times New Roman"/>
                <a:ea typeface="Times New Roman"/>
              </a:rPr>
              <a:t>)</a:t>
            </a:r>
            <a:endParaRPr lang="ru-RU" sz="3600" dirty="0" smtClean="0">
              <a:latin typeface="Times New Roman"/>
              <a:ea typeface="Times New Roman"/>
            </a:endParaRPr>
          </a:p>
        </p:txBody>
      </p:sp>
      <p:sp>
        <p:nvSpPr>
          <p:cNvPr id="52" name="Прямоугольник 51"/>
          <p:cNvSpPr/>
          <p:nvPr/>
        </p:nvSpPr>
        <p:spPr>
          <a:xfrm>
            <a:off x="0" y="2571744"/>
            <a:ext cx="9144000" cy="1077218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marL="342900" lvl="0" indent="-342900">
              <a:spcAft>
                <a:spcPts val="0"/>
              </a:spcAft>
              <a:buFont typeface="+mj-lt"/>
              <a:buNone/>
            </a:pPr>
            <a:r>
              <a:rPr lang="ru-RU" sz="3200" b="1" i="1" dirty="0" smtClean="0">
                <a:solidFill>
                  <a:srgbClr val="006600"/>
                </a:solidFill>
                <a:latin typeface="Times New Roman"/>
                <a:ea typeface="Times New Roman"/>
              </a:rPr>
              <a:t>2-4.</a:t>
            </a:r>
            <a:r>
              <a:rPr lang="ru-RU" sz="32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 </a:t>
            </a:r>
            <a:r>
              <a:rPr lang="en-US" sz="32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v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/>
                <a:ea typeface="Times New Roman"/>
              </a:rPr>
              <a:t>ср</a:t>
            </a:r>
            <a:r>
              <a:rPr lang="ru-RU" sz="32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-? </a:t>
            </a:r>
            <a:r>
              <a:rPr lang="en-US" sz="3200" b="1" dirty="0" smtClean="0">
                <a:latin typeface="Times New Roman"/>
                <a:ea typeface="Times New Roman"/>
              </a:rPr>
              <a:t>v</a:t>
            </a:r>
            <a:r>
              <a:rPr lang="en-US" sz="3200" b="1" baseline="-25000" dirty="0" smtClean="0">
                <a:latin typeface="Times New Roman"/>
                <a:ea typeface="Times New Roman"/>
              </a:rPr>
              <a:t>1</a:t>
            </a:r>
            <a:r>
              <a:rPr lang="ru-RU" sz="3200" b="1" dirty="0" smtClean="0">
                <a:latin typeface="Times New Roman"/>
                <a:ea typeface="Times New Roman"/>
              </a:rPr>
              <a:t>=40км/ч,  </a:t>
            </a:r>
            <a:r>
              <a:rPr lang="en-US" sz="3200" b="1" dirty="0" smtClean="0">
                <a:latin typeface="Times New Roman"/>
                <a:ea typeface="Times New Roman"/>
              </a:rPr>
              <a:t>v</a:t>
            </a:r>
            <a:r>
              <a:rPr lang="en-US" sz="3200" b="1" baseline="-25000" dirty="0" smtClean="0">
                <a:latin typeface="Times New Roman"/>
                <a:ea typeface="Times New Roman"/>
              </a:rPr>
              <a:t>2</a:t>
            </a:r>
            <a:r>
              <a:rPr lang="ru-RU" sz="3200" b="1" dirty="0" smtClean="0">
                <a:latin typeface="Times New Roman"/>
                <a:ea typeface="Times New Roman"/>
              </a:rPr>
              <a:t>= 30км/ч,  </a:t>
            </a:r>
            <a:r>
              <a:rPr lang="ru-RU" sz="32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б(половину пути)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S</a:t>
            </a:r>
            <a:r>
              <a:rPr lang="en-US" sz="32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=S</a:t>
            </a:r>
            <a:r>
              <a:rPr lang="en-US" sz="32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dirty="0" smtClean="0">
                <a:solidFill>
                  <a:srgbClr val="FF0000"/>
                </a:solidFill>
                <a:latin typeface="Times New Roman"/>
                <a:ea typeface="Times New Roman"/>
              </a:rPr>
              <a:t>                                    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-32" y="1691901"/>
            <a:ext cx="11430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6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ср</a:t>
            </a:r>
            <a:r>
              <a:rPr lang="ru-RU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983254" y="1512135"/>
            <a:ext cx="11598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24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+ S</a:t>
            </a:r>
            <a:r>
              <a:rPr lang="en-US" sz="24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1126130" y="1967203"/>
            <a:ext cx="10169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2400" b="1" baseline="-25000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4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 + t</a:t>
            </a:r>
            <a:r>
              <a:rPr lang="en-US" sz="2400" b="1" baseline="-25000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4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b="1" dirty="0">
              <a:solidFill>
                <a:srgbClr val="365D2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6" name="Прямая соединительная линия 65"/>
          <p:cNvCxnSpPr/>
          <p:nvPr/>
        </p:nvCxnSpPr>
        <p:spPr>
          <a:xfrm>
            <a:off x="1000100" y="2001443"/>
            <a:ext cx="1152000" cy="158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TextBox 66"/>
          <p:cNvSpPr txBox="1"/>
          <p:nvPr/>
        </p:nvSpPr>
        <p:spPr>
          <a:xfrm>
            <a:off x="2121842" y="1701794"/>
            <a:ext cx="5000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8" name="Прямая соединительная линия 67"/>
          <p:cNvCxnSpPr/>
          <p:nvPr/>
        </p:nvCxnSpPr>
        <p:spPr>
          <a:xfrm>
            <a:off x="2643174" y="1999227"/>
            <a:ext cx="1152000" cy="158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TextBox 68"/>
          <p:cNvSpPr txBox="1"/>
          <p:nvPr/>
        </p:nvSpPr>
        <p:spPr>
          <a:xfrm>
            <a:off x="2643174" y="1499161"/>
            <a:ext cx="12144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Times New Roman"/>
                <a:ea typeface="Times New Roman"/>
              </a:rPr>
              <a:t>v</a:t>
            </a:r>
            <a:r>
              <a:rPr lang="en-US" sz="2400" b="1" baseline="-25000" dirty="0" smtClean="0">
                <a:latin typeface="Times New Roman"/>
                <a:ea typeface="Times New Roman"/>
              </a:rPr>
              <a:t>1</a:t>
            </a:r>
            <a:r>
              <a:rPr lang="en-US" sz="24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en-US" sz="2400" b="1" dirty="0" smtClean="0">
                <a:latin typeface="Times New Roman"/>
                <a:ea typeface="Times New Roman"/>
              </a:rPr>
              <a:t>v</a:t>
            </a:r>
            <a:r>
              <a:rPr lang="en-US" sz="2400" b="1" baseline="-25000" dirty="0" smtClean="0">
                <a:latin typeface="Times New Roman"/>
                <a:ea typeface="Times New Roman"/>
              </a:rPr>
              <a:t>2</a:t>
            </a:r>
            <a:r>
              <a:rPr lang="en-US" sz="24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1" name="TextBox 70"/>
          <p:cNvSpPr txBox="1"/>
          <p:nvPr/>
        </p:nvSpPr>
        <p:spPr>
          <a:xfrm>
            <a:off x="2857488" y="2049399"/>
            <a:ext cx="5715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2t </a:t>
            </a:r>
            <a:endParaRPr lang="ru-RU" sz="2400" b="1" dirty="0">
              <a:solidFill>
                <a:srgbClr val="365D2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2" name="TextBox 71"/>
          <p:cNvSpPr txBox="1"/>
          <p:nvPr/>
        </p:nvSpPr>
        <p:spPr>
          <a:xfrm>
            <a:off x="3786182" y="1669318"/>
            <a:ext cx="5000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3" name="Прямоугольник 72"/>
          <p:cNvSpPr/>
          <p:nvPr/>
        </p:nvSpPr>
        <p:spPr>
          <a:xfrm>
            <a:off x="4154005" y="1772655"/>
            <a:ext cx="1632441" cy="58477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342900" indent="-342900">
              <a:spcAft>
                <a:spcPts val="0"/>
              </a:spcAft>
            </a:pPr>
            <a:r>
              <a:rPr lang="ru-RU" sz="3200" b="1" dirty="0" smtClean="0">
                <a:latin typeface="Times New Roman"/>
                <a:ea typeface="Times New Roman"/>
              </a:rPr>
              <a:t> 3</a:t>
            </a:r>
            <a:r>
              <a:rPr lang="en-US" sz="3200" b="1" dirty="0" smtClean="0">
                <a:latin typeface="Times New Roman"/>
                <a:ea typeface="Times New Roman"/>
              </a:rPr>
              <a:t>5</a:t>
            </a:r>
            <a:r>
              <a:rPr lang="ru-RU" sz="3200" b="1" dirty="0" smtClean="0">
                <a:latin typeface="Times New Roman"/>
                <a:ea typeface="Times New Roman"/>
              </a:rPr>
              <a:t>км/ч</a:t>
            </a:r>
            <a:endParaRPr lang="ru-RU" sz="3200" dirty="0" smtClean="0">
              <a:latin typeface="Times New Roman"/>
              <a:ea typeface="Times New Roman"/>
            </a:endParaRPr>
          </a:p>
        </p:txBody>
      </p:sp>
      <p:sp>
        <p:nvSpPr>
          <p:cNvPr id="74" name="TextBox 73"/>
          <p:cNvSpPr txBox="1"/>
          <p:nvPr/>
        </p:nvSpPr>
        <p:spPr>
          <a:xfrm>
            <a:off x="0" y="3835041"/>
            <a:ext cx="11430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6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ср</a:t>
            </a:r>
            <a:r>
              <a:rPr lang="ru-RU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6" name="TextBox 75"/>
          <p:cNvSpPr txBox="1"/>
          <p:nvPr/>
        </p:nvSpPr>
        <p:spPr>
          <a:xfrm>
            <a:off x="983286" y="3655275"/>
            <a:ext cx="1159854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24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+ S</a:t>
            </a:r>
            <a:r>
              <a:rPr lang="en-US" sz="24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7" name="TextBox 76"/>
          <p:cNvSpPr txBox="1"/>
          <p:nvPr/>
        </p:nvSpPr>
        <p:spPr>
          <a:xfrm>
            <a:off x="1126162" y="4110343"/>
            <a:ext cx="1016978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2400" b="1" baseline="-25000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4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 + t</a:t>
            </a:r>
            <a:r>
              <a:rPr lang="en-US" sz="2400" b="1" baseline="-25000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4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b="1" dirty="0">
              <a:solidFill>
                <a:srgbClr val="365D2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78" name="Прямая соединительная линия 77"/>
          <p:cNvCxnSpPr/>
          <p:nvPr/>
        </p:nvCxnSpPr>
        <p:spPr>
          <a:xfrm>
            <a:off x="1000132" y="4158418"/>
            <a:ext cx="1152000" cy="158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TextBox 78"/>
          <p:cNvSpPr txBox="1"/>
          <p:nvPr/>
        </p:nvSpPr>
        <p:spPr>
          <a:xfrm>
            <a:off x="2121842" y="3832231"/>
            <a:ext cx="5000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80" name="Прямая соединительная линия 79"/>
          <p:cNvCxnSpPr/>
          <p:nvPr/>
        </p:nvCxnSpPr>
        <p:spPr>
          <a:xfrm>
            <a:off x="2561103" y="4133885"/>
            <a:ext cx="1152000" cy="158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TextBox 80"/>
          <p:cNvSpPr txBox="1"/>
          <p:nvPr/>
        </p:nvSpPr>
        <p:spPr>
          <a:xfrm>
            <a:off x="2754151" y="3643314"/>
            <a:ext cx="571504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2S </a:t>
            </a:r>
            <a:endParaRPr lang="ru-RU" sz="24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2" name="TextBox 81"/>
          <p:cNvSpPr txBox="1"/>
          <p:nvPr/>
        </p:nvSpPr>
        <p:spPr>
          <a:xfrm>
            <a:off x="2428860" y="4165784"/>
            <a:ext cx="1500198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24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sz="2400" b="1" dirty="0" smtClean="0">
                <a:latin typeface="Times New Roman"/>
                <a:ea typeface="Times New Roman"/>
              </a:rPr>
              <a:t>v</a:t>
            </a:r>
            <a:r>
              <a:rPr lang="en-US" sz="2400" b="1" baseline="-25000" dirty="0" smtClean="0">
                <a:latin typeface="Times New Roman"/>
                <a:ea typeface="Times New Roman"/>
              </a:rPr>
              <a:t>1</a:t>
            </a:r>
            <a:r>
              <a:rPr lang="en-US" sz="24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24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sz="2400" b="1" dirty="0" smtClean="0">
                <a:latin typeface="Times New Roman"/>
                <a:ea typeface="Times New Roman"/>
              </a:rPr>
              <a:t>v</a:t>
            </a:r>
            <a:r>
              <a:rPr lang="en-US" sz="2400" b="1" baseline="-25000" dirty="0" smtClean="0">
                <a:latin typeface="Times New Roman"/>
                <a:ea typeface="Times New Roman"/>
              </a:rPr>
              <a:t>2</a:t>
            </a:r>
            <a:r>
              <a:rPr lang="en-US" sz="24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b="1" dirty="0">
              <a:solidFill>
                <a:srgbClr val="365D2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3" name="TextBox 82"/>
          <p:cNvSpPr txBox="1"/>
          <p:nvPr/>
        </p:nvSpPr>
        <p:spPr>
          <a:xfrm>
            <a:off x="3714744" y="3776695"/>
            <a:ext cx="5000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84" name="Прямая соединительная линия 83"/>
          <p:cNvCxnSpPr/>
          <p:nvPr/>
        </p:nvCxnSpPr>
        <p:spPr>
          <a:xfrm>
            <a:off x="4286248" y="4114474"/>
            <a:ext cx="1152000" cy="158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5" name="TextBox 84"/>
          <p:cNvSpPr txBox="1"/>
          <p:nvPr/>
        </p:nvSpPr>
        <p:spPr>
          <a:xfrm>
            <a:off x="4429124" y="3643314"/>
            <a:ext cx="571504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2S </a:t>
            </a:r>
            <a:endParaRPr lang="ru-RU" sz="24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6" name="TextBox 85"/>
          <p:cNvSpPr txBox="1"/>
          <p:nvPr/>
        </p:nvSpPr>
        <p:spPr>
          <a:xfrm>
            <a:off x="4129746" y="4143380"/>
            <a:ext cx="1585262" cy="40011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S(1</a:t>
            </a:r>
            <a:r>
              <a:rPr lang="en-US" sz="20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sz="2000" b="1" dirty="0" smtClean="0">
                <a:latin typeface="Times New Roman"/>
                <a:ea typeface="Times New Roman"/>
              </a:rPr>
              <a:t>v</a:t>
            </a:r>
            <a:r>
              <a:rPr lang="en-US" sz="2000" b="1" baseline="-25000" dirty="0" smtClean="0">
                <a:latin typeface="Times New Roman"/>
                <a:ea typeface="Times New Roman"/>
              </a:rPr>
              <a:t>1</a:t>
            </a:r>
            <a:r>
              <a:rPr lang="en-US" sz="20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+1/</a:t>
            </a:r>
            <a:r>
              <a:rPr lang="en-US" sz="2000" b="1" dirty="0" smtClean="0">
                <a:latin typeface="Times New Roman"/>
                <a:ea typeface="Times New Roman"/>
              </a:rPr>
              <a:t>v</a:t>
            </a:r>
            <a:r>
              <a:rPr lang="en-US" sz="2000" b="1" baseline="-25000" dirty="0" smtClean="0">
                <a:latin typeface="Times New Roman"/>
                <a:ea typeface="Times New Roman"/>
              </a:rPr>
              <a:t>2</a:t>
            </a:r>
            <a:r>
              <a:rPr lang="en-US" sz="20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ru-RU" sz="20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7" name="TextBox 86"/>
          <p:cNvSpPr txBox="1"/>
          <p:nvPr/>
        </p:nvSpPr>
        <p:spPr>
          <a:xfrm>
            <a:off x="5572132" y="3786190"/>
            <a:ext cx="5000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88" name="Прямая соединительная линия 87"/>
          <p:cNvCxnSpPr/>
          <p:nvPr/>
        </p:nvCxnSpPr>
        <p:spPr>
          <a:xfrm>
            <a:off x="6000760" y="4143380"/>
            <a:ext cx="1152000" cy="158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2" name="TextBox 91"/>
          <p:cNvSpPr txBox="1"/>
          <p:nvPr/>
        </p:nvSpPr>
        <p:spPr>
          <a:xfrm>
            <a:off x="6204441" y="4214818"/>
            <a:ext cx="857256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latin typeface="Times New Roman"/>
                <a:ea typeface="Times New Roman"/>
              </a:rPr>
              <a:t>v</a:t>
            </a:r>
            <a:r>
              <a:rPr lang="en-US" sz="2000" b="1" baseline="-25000" dirty="0" smtClean="0">
                <a:latin typeface="Times New Roman"/>
                <a:ea typeface="Times New Roman"/>
              </a:rPr>
              <a:t>1</a:t>
            </a:r>
            <a:r>
              <a:rPr lang="en-US" sz="20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2400" b="1" dirty="0" smtClean="0">
                <a:latin typeface="Times New Roman"/>
                <a:ea typeface="Times New Roman"/>
              </a:rPr>
              <a:t>v</a:t>
            </a:r>
            <a:r>
              <a:rPr lang="en-US" sz="2000" b="1" baseline="-25000" dirty="0" smtClean="0">
                <a:latin typeface="Times New Roman"/>
                <a:ea typeface="Times New Roman"/>
              </a:rPr>
              <a:t>2</a:t>
            </a:r>
            <a:endParaRPr lang="ru-RU" sz="20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3" name="TextBox 92"/>
          <p:cNvSpPr txBox="1"/>
          <p:nvPr/>
        </p:nvSpPr>
        <p:spPr>
          <a:xfrm>
            <a:off x="6215074" y="3714752"/>
            <a:ext cx="928694" cy="40011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latin typeface="Times New Roman"/>
                <a:ea typeface="Times New Roman"/>
              </a:rPr>
              <a:t>2v</a:t>
            </a:r>
            <a:r>
              <a:rPr lang="en-US" sz="2000" b="1" baseline="-25000" dirty="0" smtClean="0">
                <a:latin typeface="Times New Roman"/>
                <a:ea typeface="Times New Roman"/>
              </a:rPr>
              <a:t>1</a:t>
            </a:r>
            <a:r>
              <a:rPr lang="en-US" sz="20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×</a:t>
            </a:r>
            <a:r>
              <a:rPr lang="en-US" sz="2000" b="1" dirty="0" smtClean="0">
                <a:latin typeface="Times New Roman"/>
                <a:ea typeface="Times New Roman"/>
              </a:rPr>
              <a:t>v</a:t>
            </a:r>
            <a:r>
              <a:rPr lang="en-US" sz="2000" b="1" baseline="-25000" dirty="0" smtClean="0">
                <a:latin typeface="Times New Roman"/>
                <a:ea typeface="Times New Roman"/>
              </a:rPr>
              <a:t>2</a:t>
            </a:r>
            <a:r>
              <a:rPr lang="en-US" sz="20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4" name="TextBox 93"/>
          <p:cNvSpPr txBox="1"/>
          <p:nvPr/>
        </p:nvSpPr>
        <p:spPr>
          <a:xfrm>
            <a:off x="7143768" y="3782801"/>
            <a:ext cx="5000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95" name="Прямая соединительная линия 94"/>
          <p:cNvCxnSpPr/>
          <p:nvPr/>
        </p:nvCxnSpPr>
        <p:spPr>
          <a:xfrm>
            <a:off x="7500958" y="4141792"/>
            <a:ext cx="1152000" cy="158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6" name="TextBox 95"/>
          <p:cNvSpPr txBox="1"/>
          <p:nvPr/>
        </p:nvSpPr>
        <p:spPr>
          <a:xfrm>
            <a:off x="7858148" y="4200304"/>
            <a:ext cx="357190" cy="40011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latin typeface="Times New Roman"/>
                <a:ea typeface="Times New Roman"/>
              </a:rPr>
              <a:t>7</a:t>
            </a:r>
            <a:endParaRPr lang="ru-RU" sz="20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7" name="TextBox 96"/>
          <p:cNvSpPr txBox="1"/>
          <p:nvPr/>
        </p:nvSpPr>
        <p:spPr>
          <a:xfrm>
            <a:off x="7736538" y="3714752"/>
            <a:ext cx="621676" cy="40011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latin typeface="Times New Roman"/>
                <a:ea typeface="Times New Roman"/>
              </a:rPr>
              <a:t>240</a:t>
            </a:r>
            <a:endParaRPr lang="ru-RU" sz="20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8" name="Прямоугольник 97"/>
          <p:cNvSpPr/>
          <p:nvPr/>
        </p:nvSpPr>
        <p:spPr>
          <a:xfrm>
            <a:off x="6929454" y="4987365"/>
            <a:ext cx="1857388" cy="58477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342900" indent="-342900">
              <a:spcAft>
                <a:spcPts val="0"/>
              </a:spcAft>
            </a:pPr>
            <a:r>
              <a:rPr lang="ru-RU" sz="3200" b="1" dirty="0" smtClean="0">
                <a:latin typeface="Times New Roman"/>
                <a:ea typeface="Times New Roman"/>
              </a:rPr>
              <a:t> 3</a:t>
            </a:r>
            <a:r>
              <a:rPr lang="en-US" sz="3200" b="1" dirty="0" smtClean="0">
                <a:latin typeface="Times New Roman"/>
                <a:ea typeface="Times New Roman"/>
              </a:rPr>
              <a:t>4</a:t>
            </a:r>
            <a:r>
              <a:rPr lang="ru-RU" sz="3200" b="1" dirty="0" smtClean="0">
                <a:latin typeface="Times New Roman"/>
                <a:ea typeface="Times New Roman"/>
              </a:rPr>
              <a:t>,</a:t>
            </a:r>
            <a:r>
              <a:rPr lang="en-US" sz="3200" b="1" dirty="0" smtClean="0">
                <a:latin typeface="Times New Roman"/>
                <a:ea typeface="Times New Roman"/>
              </a:rPr>
              <a:t>3</a:t>
            </a:r>
            <a:r>
              <a:rPr lang="ru-RU" sz="3200" b="1" dirty="0" smtClean="0">
                <a:latin typeface="Times New Roman"/>
                <a:ea typeface="Times New Roman"/>
              </a:rPr>
              <a:t>км/ч</a:t>
            </a:r>
            <a:endParaRPr lang="ru-RU" sz="3200" dirty="0" smtClean="0">
              <a:latin typeface="Times New Roman"/>
              <a:ea typeface="Times New Roman"/>
            </a:endParaRPr>
          </a:p>
        </p:txBody>
      </p:sp>
      <p:sp>
        <p:nvSpPr>
          <p:cNvPr id="41" name="Text Box 2"/>
          <p:cNvSpPr txBox="1">
            <a:spLocks noChangeArrowheads="1"/>
          </p:cNvSpPr>
          <p:nvPr/>
        </p:nvSpPr>
        <p:spPr bwMode="auto">
          <a:xfrm>
            <a:off x="4932041" y="6237313"/>
            <a:ext cx="2640356" cy="620688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4-1,2 стр. 7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8001024" y="1000108"/>
            <a:ext cx="857256" cy="40011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Times New Roman"/>
                <a:ea typeface="Times New Roman"/>
              </a:rPr>
              <a:t>=1ч</a:t>
            </a:r>
            <a:endParaRPr lang="ru-RU" sz="20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5643570" y="1643050"/>
            <a:ext cx="11430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6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ср</a:t>
            </a:r>
            <a:r>
              <a:rPr lang="ru-RU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5" name="Прямая соединительная линия 44"/>
          <p:cNvCxnSpPr/>
          <p:nvPr/>
        </p:nvCxnSpPr>
        <p:spPr>
          <a:xfrm>
            <a:off x="6572264" y="1989482"/>
            <a:ext cx="1643074" cy="1075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TextBox 45"/>
          <p:cNvSpPr txBox="1"/>
          <p:nvPr/>
        </p:nvSpPr>
        <p:spPr>
          <a:xfrm>
            <a:off x="6572264" y="1500174"/>
            <a:ext cx="20002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40км</a:t>
            </a:r>
            <a:r>
              <a:rPr lang="en-US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+ </a:t>
            </a:r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30км</a:t>
            </a:r>
            <a:r>
              <a:rPr lang="en-US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6929454" y="2000240"/>
            <a:ext cx="5715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4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ч</a:t>
            </a:r>
            <a:r>
              <a:rPr lang="en-US" sz="24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b="1" dirty="0">
              <a:solidFill>
                <a:srgbClr val="365D2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0" y="4857760"/>
            <a:ext cx="11430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6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ср</a:t>
            </a:r>
            <a:r>
              <a:rPr lang="ru-RU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1" name="Прямая соединительная линия 50"/>
          <p:cNvCxnSpPr/>
          <p:nvPr/>
        </p:nvCxnSpPr>
        <p:spPr>
          <a:xfrm>
            <a:off x="982452" y="5186544"/>
            <a:ext cx="2052000" cy="158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Box 52"/>
          <p:cNvSpPr txBox="1"/>
          <p:nvPr/>
        </p:nvSpPr>
        <p:spPr>
          <a:xfrm>
            <a:off x="2571736" y="3110974"/>
            <a:ext cx="1285884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/>
                <a:ea typeface="Times New Roman"/>
              </a:rPr>
              <a:t>=120км</a:t>
            </a:r>
            <a:endParaRPr lang="ru-RU" sz="24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928662" y="4681847"/>
            <a:ext cx="2214578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120км +</a:t>
            </a:r>
            <a:r>
              <a:rPr lang="ru-RU" sz="24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120км</a:t>
            </a:r>
            <a:endParaRPr lang="ru-RU" sz="24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1285852" y="5214950"/>
            <a:ext cx="1214446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3ч</a:t>
            </a:r>
            <a:r>
              <a:rPr lang="en-US" sz="24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 + </a:t>
            </a:r>
            <a:r>
              <a:rPr lang="ru-RU" sz="24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4ч</a:t>
            </a:r>
            <a:endParaRPr lang="ru-RU" sz="2400" b="1" dirty="0">
              <a:solidFill>
                <a:srgbClr val="365D2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3071802" y="4857760"/>
            <a:ext cx="5000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1" name="Прямая соединительная линия 60"/>
          <p:cNvCxnSpPr/>
          <p:nvPr/>
        </p:nvCxnSpPr>
        <p:spPr>
          <a:xfrm>
            <a:off x="3500430" y="5214950"/>
            <a:ext cx="1152000" cy="158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TextBox 61"/>
          <p:cNvSpPr txBox="1"/>
          <p:nvPr/>
        </p:nvSpPr>
        <p:spPr>
          <a:xfrm>
            <a:off x="3714744" y="4764806"/>
            <a:ext cx="621676" cy="40011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latin typeface="Times New Roman"/>
                <a:ea typeface="Times New Roman"/>
              </a:rPr>
              <a:t>240</a:t>
            </a:r>
            <a:endParaRPr lang="ru-RU" sz="20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3" name="TextBox 62"/>
          <p:cNvSpPr txBox="1"/>
          <p:nvPr/>
        </p:nvSpPr>
        <p:spPr>
          <a:xfrm>
            <a:off x="3857620" y="5293278"/>
            <a:ext cx="357190" cy="40011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latin typeface="Times New Roman"/>
                <a:ea typeface="Times New Roman"/>
              </a:rPr>
              <a:t>7</a:t>
            </a:r>
            <a:endParaRPr lang="ru-RU" sz="20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4" name="TextBox 63"/>
          <p:cNvSpPr txBox="1"/>
          <p:nvPr/>
        </p:nvSpPr>
        <p:spPr>
          <a:xfrm>
            <a:off x="6604538" y="4950714"/>
            <a:ext cx="5000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2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"/>
                            </p:stCondLst>
                            <p:childTnLst>
                              <p:par>
                                <p:cTn id="3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2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2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000"/>
                            </p:stCondLst>
                            <p:childTnLst>
                              <p:par>
                                <p:cTn id="7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35" presetClass="emph" presetSubtype="0" repeatCount="3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1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2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3" dur="1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2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3" dur="1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1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7" dur="1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4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1000"/>
                            </p:stCondLst>
                            <p:childTnLst>
                              <p:par>
                                <p:cTn id="12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8" dur="1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3" dur="2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8" dur="1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3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5" dur="1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1000"/>
                            </p:stCondLst>
                            <p:childTnLst>
                              <p:par>
                                <p:cTn id="14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9" dur="1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4" dur="2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9" dur="1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indefinite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4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5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6" dur="1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7" fill="hold">
                            <p:stCondLst>
                              <p:cond delay="1000"/>
                            </p:stCondLst>
                            <p:childTnLst>
                              <p:par>
                                <p:cTn id="16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0" dur="10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5" dur="10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6" fill="hold">
                      <p:stCondLst>
                        <p:cond delay="indefinite"/>
                      </p:stCondLst>
                      <p:childTnLst>
                        <p:par>
                          <p:cTn id="177" fill="hold">
                            <p:stCondLst>
                              <p:cond delay="0"/>
                            </p:stCondLst>
                            <p:childTnLst>
                              <p:par>
                                <p:cTn id="17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0" dur="1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5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6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7" dur="10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8" fill="hold">
                            <p:stCondLst>
                              <p:cond delay="1000"/>
                            </p:stCondLst>
                            <p:childTnLst>
                              <p:par>
                                <p:cTn id="18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1" dur="10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2" fill="hold">
                      <p:stCondLst>
                        <p:cond delay="indefinite"/>
                      </p:stCondLst>
                      <p:childTnLst>
                        <p:par>
                          <p:cTn id="193" fill="hold">
                            <p:stCondLst>
                              <p:cond delay="0"/>
                            </p:stCondLst>
                            <p:childTnLst>
                              <p:par>
                                <p:cTn id="19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6" dur="10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7" fill="hold">
                      <p:stCondLst>
                        <p:cond delay="indefinite"/>
                      </p:stCondLst>
                      <p:childTnLst>
                        <p:par>
                          <p:cTn id="198" fill="hold">
                            <p:stCondLst>
                              <p:cond delay="0"/>
                            </p:stCondLst>
                            <p:childTnLst>
                              <p:par>
                                <p:cTn id="19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1" dur="10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2" fill="hold">
                      <p:stCondLst>
                        <p:cond delay="indefinite"/>
                      </p:stCondLst>
                      <p:childTnLst>
                        <p:par>
                          <p:cTn id="203" fill="hold">
                            <p:stCondLst>
                              <p:cond delay="0"/>
                            </p:stCondLst>
                            <p:childTnLst>
                              <p:par>
                                <p:cTn id="20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6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7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8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9" fill="hold">
                      <p:stCondLst>
                        <p:cond delay="indefinite"/>
                      </p:stCondLst>
                      <p:childTnLst>
                        <p:par>
                          <p:cTn id="210" fill="hold">
                            <p:stCondLst>
                              <p:cond delay="0"/>
                            </p:stCondLst>
                            <p:childTnLst>
                              <p:par>
                                <p:cTn id="2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3" dur="20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4" fill="hold">
                      <p:stCondLst>
                        <p:cond delay="indefinite"/>
                      </p:stCondLst>
                      <p:childTnLst>
                        <p:par>
                          <p:cTn id="215" fill="hold">
                            <p:stCondLst>
                              <p:cond delay="0"/>
                            </p:stCondLst>
                            <p:childTnLst>
                              <p:par>
                                <p:cTn id="21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8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9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0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4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5" fill="hold">
                      <p:stCondLst>
                        <p:cond delay="indefinite"/>
                      </p:stCondLst>
                      <p:childTnLst>
                        <p:par>
                          <p:cTn id="226" fill="hold">
                            <p:stCondLst>
                              <p:cond delay="0"/>
                            </p:stCondLst>
                            <p:childTnLst>
                              <p:par>
                                <p:cTn id="2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9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0" fill="hold">
                      <p:stCondLst>
                        <p:cond delay="indefinite"/>
                      </p:stCondLst>
                      <p:childTnLst>
                        <p:par>
                          <p:cTn id="231" fill="hold">
                            <p:stCondLst>
                              <p:cond delay="0"/>
                            </p:stCondLst>
                            <p:childTnLst>
                              <p:par>
                                <p:cTn id="2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4" dur="2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5" fill="hold">
                      <p:stCondLst>
                        <p:cond delay="indefinite"/>
                      </p:stCondLst>
                      <p:childTnLst>
                        <p:par>
                          <p:cTn id="236" fill="hold">
                            <p:stCondLst>
                              <p:cond delay="0"/>
                            </p:stCondLst>
                            <p:childTnLst>
                              <p:par>
                                <p:cTn id="237" presetID="35" presetClass="emph" presetSubtype="0" repeatCount="indefinite" fill="hold" grpId="1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238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9" fill="hold">
                      <p:stCondLst>
                        <p:cond delay="indefinite"/>
                      </p:stCondLst>
                      <p:childTnLst>
                        <p:par>
                          <p:cTn id="240" fill="hold">
                            <p:stCondLst>
                              <p:cond delay="0"/>
                            </p:stCondLst>
                            <p:childTnLst>
                              <p:par>
                                <p:cTn id="2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3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4" fill="hold">
                      <p:stCondLst>
                        <p:cond delay="indefinite"/>
                      </p:stCondLst>
                      <p:childTnLst>
                        <p:par>
                          <p:cTn id="245" fill="hold">
                            <p:stCondLst>
                              <p:cond delay="0"/>
                            </p:stCondLst>
                            <p:childTnLst>
                              <p:par>
                                <p:cTn id="24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8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9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0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1" fill="hold">
                            <p:stCondLst>
                              <p:cond delay="1000"/>
                            </p:stCondLst>
                            <p:childTnLst>
                              <p:par>
                                <p:cTn id="25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4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5" fill="hold">
                      <p:stCondLst>
                        <p:cond delay="indefinite"/>
                      </p:stCondLst>
                      <p:childTnLst>
                        <p:par>
                          <p:cTn id="256" fill="hold">
                            <p:stCondLst>
                              <p:cond delay="0"/>
                            </p:stCondLst>
                            <p:childTnLst>
                              <p:par>
                                <p:cTn id="2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9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0" fill="hold">
                      <p:stCondLst>
                        <p:cond delay="indefinite"/>
                      </p:stCondLst>
                      <p:childTnLst>
                        <p:par>
                          <p:cTn id="261" fill="hold">
                            <p:stCondLst>
                              <p:cond delay="0"/>
                            </p:stCondLst>
                            <p:childTnLst>
                              <p:par>
                                <p:cTn id="26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4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5" fill="hold">
                      <p:stCondLst>
                        <p:cond delay="indefinite"/>
                      </p:stCondLst>
                      <p:childTnLst>
                        <p:par>
                          <p:cTn id="266" fill="hold">
                            <p:stCondLst>
                              <p:cond delay="0"/>
                            </p:stCondLst>
                            <p:childTnLst>
                              <p:par>
                                <p:cTn id="267" presetID="35" presetClass="emph" presetSubtype="0" repeatCount="4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68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" grpId="0" animBg="1"/>
      <p:bldP spid="52" grpId="0" animBg="1"/>
      <p:bldP spid="54" grpId="0"/>
      <p:bldP spid="55" grpId="0"/>
      <p:bldP spid="56" grpId="0"/>
      <p:bldP spid="67" grpId="0"/>
      <p:bldP spid="69" grpId="0"/>
      <p:bldP spid="71" grpId="0"/>
      <p:bldP spid="72" grpId="0"/>
      <p:bldP spid="73" grpId="0" animBg="1"/>
      <p:bldP spid="73" grpId="1" animBg="1"/>
      <p:bldP spid="74" grpId="0"/>
      <p:bldP spid="76" grpId="0" animBg="1"/>
      <p:bldP spid="77" grpId="0" animBg="1"/>
      <p:bldP spid="79" grpId="0"/>
      <p:bldP spid="81" grpId="0" animBg="1"/>
      <p:bldP spid="82" grpId="0" animBg="1"/>
      <p:bldP spid="82" grpId="1" animBg="1"/>
      <p:bldP spid="83" grpId="0"/>
      <p:bldP spid="85" grpId="0" animBg="1"/>
      <p:bldP spid="86" grpId="0" animBg="1"/>
      <p:bldP spid="87" grpId="0"/>
      <p:bldP spid="92" grpId="0" animBg="1"/>
      <p:bldP spid="93" grpId="0" animBg="1"/>
      <p:bldP spid="94" grpId="0"/>
      <p:bldP spid="96" grpId="0" animBg="1"/>
      <p:bldP spid="97" grpId="0" animBg="1"/>
      <p:bldP spid="98" grpId="0" animBg="1"/>
      <p:bldP spid="98" grpId="1" animBg="1"/>
      <p:bldP spid="43" grpId="0" animBg="1"/>
      <p:bldP spid="44" grpId="0"/>
      <p:bldP spid="46" grpId="0"/>
      <p:bldP spid="47" grpId="0"/>
      <p:bldP spid="49" grpId="0"/>
      <p:bldP spid="53" grpId="0" animBg="1"/>
      <p:bldP spid="57" grpId="0" animBg="1"/>
      <p:bldP spid="59" grpId="0" animBg="1"/>
      <p:bldP spid="60" grpId="0"/>
      <p:bldP spid="62" grpId="0" animBg="1"/>
      <p:bldP spid="63" grpId="0" animBg="1"/>
      <p:bldP spid="6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50" name="Прямоугольник 49"/>
          <p:cNvSpPr/>
          <p:nvPr/>
        </p:nvSpPr>
        <p:spPr>
          <a:xfrm>
            <a:off x="0" y="-23"/>
            <a:ext cx="9144000" cy="46166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342900" indent="-342900">
              <a:spcAft>
                <a:spcPts val="0"/>
              </a:spcAft>
            </a:pPr>
            <a:r>
              <a:rPr lang="ru-RU" sz="2400" b="1" dirty="0" smtClean="0">
                <a:latin typeface="Times New Roman"/>
                <a:ea typeface="Times New Roman"/>
              </a:rPr>
              <a:t>5</a:t>
            </a:r>
            <a:r>
              <a:rPr lang="ru-RU" sz="24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.    </a:t>
            </a:r>
            <a:r>
              <a:rPr lang="en-US" sz="24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v</a:t>
            </a:r>
            <a:r>
              <a:rPr lang="ru-RU" sz="2400" b="1" baseline="-25000" dirty="0" smtClean="0">
                <a:solidFill>
                  <a:srgbClr val="FF0000"/>
                </a:solidFill>
                <a:latin typeface="Times New Roman"/>
                <a:ea typeface="Times New Roman"/>
              </a:rPr>
              <a:t>ср</a:t>
            </a:r>
            <a:r>
              <a:rPr lang="ru-RU" sz="24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-? </a:t>
            </a:r>
            <a:r>
              <a:rPr lang="en-US" sz="2400" b="1" dirty="0" smtClean="0">
                <a:latin typeface="Times New Roman"/>
                <a:ea typeface="Times New Roman"/>
              </a:rPr>
              <a:t>v</a:t>
            </a:r>
            <a:r>
              <a:rPr lang="en-US" sz="2400" b="1" baseline="-25000" dirty="0" smtClean="0">
                <a:latin typeface="Times New Roman"/>
                <a:ea typeface="Times New Roman"/>
              </a:rPr>
              <a:t>1</a:t>
            </a:r>
            <a:r>
              <a:rPr lang="ru-RU" sz="2400" b="1" dirty="0" smtClean="0">
                <a:latin typeface="Times New Roman"/>
                <a:ea typeface="Times New Roman"/>
              </a:rPr>
              <a:t>=40км/ч,   </a:t>
            </a:r>
            <a:r>
              <a:rPr lang="en-US" sz="2400" b="1" dirty="0" smtClean="0">
                <a:latin typeface="Times New Roman"/>
                <a:ea typeface="Times New Roman"/>
              </a:rPr>
              <a:t>v</a:t>
            </a:r>
            <a:r>
              <a:rPr lang="en-US" sz="2400" b="1" baseline="-25000" dirty="0" smtClean="0">
                <a:latin typeface="Times New Roman"/>
                <a:ea typeface="Times New Roman"/>
              </a:rPr>
              <a:t>2</a:t>
            </a:r>
            <a:r>
              <a:rPr lang="ru-RU" sz="2400" b="1" dirty="0" smtClean="0">
                <a:latin typeface="Times New Roman"/>
                <a:ea typeface="Times New Roman"/>
              </a:rPr>
              <a:t>= 30км/ч,   а(половину времени )</a:t>
            </a:r>
            <a:r>
              <a:rPr lang="en-US" sz="24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 (t</a:t>
            </a:r>
            <a:r>
              <a:rPr lang="en-US" sz="2400" b="1" baseline="-25000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4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= t</a:t>
            </a:r>
            <a:r>
              <a:rPr lang="en-US" sz="2400" b="1" baseline="-25000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400" b="1" dirty="0" smtClean="0">
                <a:latin typeface="Times New Roman"/>
                <a:ea typeface="Times New Roman"/>
              </a:rPr>
              <a:t> )</a:t>
            </a:r>
            <a:endParaRPr lang="ru-RU" sz="2400" dirty="0" smtClean="0">
              <a:latin typeface="Times New Roman"/>
              <a:ea typeface="Times New Roman"/>
            </a:endParaRPr>
          </a:p>
        </p:txBody>
      </p:sp>
      <p:sp>
        <p:nvSpPr>
          <p:cNvPr id="52" name="Прямоугольник 51"/>
          <p:cNvSpPr/>
          <p:nvPr/>
        </p:nvSpPr>
        <p:spPr>
          <a:xfrm>
            <a:off x="0" y="2262838"/>
            <a:ext cx="9144000" cy="954107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marL="342900" lvl="0" indent="-342900">
              <a:spcAft>
                <a:spcPts val="0"/>
              </a:spcAft>
              <a:buFont typeface="+mj-lt"/>
              <a:buNone/>
            </a:pPr>
            <a:r>
              <a:rPr lang="ru-RU" sz="2800" b="1" i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4-1.   </a:t>
            </a:r>
            <a:r>
              <a:rPr lang="en-US" sz="28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v</a:t>
            </a:r>
            <a:r>
              <a:rPr lang="ru-RU" sz="2800" b="1" baseline="-25000" dirty="0" smtClean="0">
                <a:solidFill>
                  <a:srgbClr val="FF0000"/>
                </a:solidFill>
                <a:latin typeface="Times New Roman"/>
                <a:ea typeface="Times New Roman"/>
              </a:rPr>
              <a:t>ср</a:t>
            </a:r>
            <a:r>
              <a:rPr lang="ru-RU" sz="28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-? </a:t>
            </a:r>
            <a:r>
              <a:rPr lang="en-US" sz="2800" b="1" dirty="0" smtClean="0">
                <a:latin typeface="Times New Roman"/>
                <a:ea typeface="Times New Roman"/>
              </a:rPr>
              <a:t>v</a:t>
            </a:r>
            <a:r>
              <a:rPr lang="en-US" sz="2800" b="1" baseline="-25000" dirty="0" smtClean="0">
                <a:latin typeface="Times New Roman"/>
                <a:ea typeface="Times New Roman"/>
              </a:rPr>
              <a:t>1</a:t>
            </a:r>
            <a:r>
              <a:rPr lang="ru-RU" sz="2800" b="1" dirty="0" smtClean="0">
                <a:latin typeface="Times New Roman"/>
                <a:ea typeface="Times New Roman"/>
              </a:rPr>
              <a:t>=40км/ч,  </a:t>
            </a:r>
            <a:r>
              <a:rPr lang="en-US" sz="2800" b="1" dirty="0" smtClean="0">
                <a:latin typeface="Times New Roman"/>
                <a:ea typeface="Times New Roman"/>
              </a:rPr>
              <a:t>v</a:t>
            </a:r>
            <a:r>
              <a:rPr lang="en-US" sz="2800" b="1" baseline="-25000" dirty="0" smtClean="0">
                <a:latin typeface="Times New Roman"/>
                <a:ea typeface="Times New Roman"/>
              </a:rPr>
              <a:t>2</a:t>
            </a:r>
            <a:r>
              <a:rPr lang="ru-RU" sz="2800" b="1" dirty="0" smtClean="0">
                <a:latin typeface="Times New Roman"/>
                <a:ea typeface="Times New Roman"/>
              </a:rPr>
              <a:t>= 30км/ч,  </a:t>
            </a:r>
            <a:r>
              <a:rPr lang="ru-RU" sz="28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б(половину пути)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S</a:t>
            </a:r>
            <a:r>
              <a:rPr lang="en-US" sz="28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=S</a:t>
            </a:r>
            <a:r>
              <a:rPr lang="en-US" sz="28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800" dirty="0" smtClean="0">
                <a:solidFill>
                  <a:srgbClr val="FF0000"/>
                </a:solidFill>
                <a:latin typeface="Times New Roman"/>
                <a:ea typeface="Times New Roman"/>
              </a:rPr>
              <a:t>                                    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-32" y="679808"/>
            <a:ext cx="11430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6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ср</a:t>
            </a:r>
            <a:r>
              <a:rPr lang="ru-RU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983254" y="500042"/>
            <a:ext cx="11598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24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+ S</a:t>
            </a:r>
            <a:r>
              <a:rPr lang="en-US" sz="24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1126130" y="955110"/>
            <a:ext cx="10169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2400" b="1" baseline="-25000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4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 + t</a:t>
            </a:r>
            <a:r>
              <a:rPr lang="en-US" sz="2400" b="1" baseline="-25000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4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b="1" dirty="0">
              <a:solidFill>
                <a:srgbClr val="365D2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6" name="Прямая соединительная линия 65"/>
          <p:cNvCxnSpPr/>
          <p:nvPr/>
        </p:nvCxnSpPr>
        <p:spPr>
          <a:xfrm>
            <a:off x="1000100" y="1054192"/>
            <a:ext cx="1152000" cy="158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TextBox 66"/>
          <p:cNvSpPr txBox="1"/>
          <p:nvPr/>
        </p:nvSpPr>
        <p:spPr>
          <a:xfrm>
            <a:off x="2121842" y="689701"/>
            <a:ext cx="5000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8" name="Прямая соединительная линия 67"/>
          <p:cNvCxnSpPr/>
          <p:nvPr/>
        </p:nvCxnSpPr>
        <p:spPr>
          <a:xfrm>
            <a:off x="2532197" y="1071546"/>
            <a:ext cx="1152000" cy="158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TextBox 68"/>
          <p:cNvSpPr txBox="1"/>
          <p:nvPr/>
        </p:nvSpPr>
        <p:spPr>
          <a:xfrm>
            <a:off x="2428860" y="521308"/>
            <a:ext cx="12144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Times New Roman"/>
                <a:ea typeface="Times New Roman"/>
              </a:rPr>
              <a:t>v</a:t>
            </a:r>
            <a:r>
              <a:rPr lang="en-US" sz="2400" b="1" baseline="-25000" dirty="0" smtClean="0">
                <a:latin typeface="Times New Roman"/>
                <a:ea typeface="Times New Roman"/>
              </a:rPr>
              <a:t>1</a:t>
            </a:r>
            <a:r>
              <a:rPr lang="en-US" sz="24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en-US" sz="2400" b="1" dirty="0" smtClean="0">
                <a:latin typeface="Times New Roman"/>
                <a:ea typeface="Times New Roman"/>
              </a:rPr>
              <a:t>v</a:t>
            </a:r>
            <a:r>
              <a:rPr lang="en-US" sz="2400" b="1" baseline="-25000" dirty="0" smtClean="0">
                <a:latin typeface="Times New Roman"/>
                <a:ea typeface="Times New Roman"/>
              </a:rPr>
              <a:t>2</a:t>
            </a:r>
            <a:r>
              <a:rPr lang="en-US" sz="24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1" name="TextBox 70"/>
          <p:cNvSpPr txBox="1"/>
          <p:nvPr/>
        </p:nvSpPr>
        <p:spPr>
          <a:xfrm>
            <a:off x="2643174" y="1071546"/>
            <a:ext cx="5715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2t </a:t>
            </a:r>
            <a:endParaRPr lang="ru-RU" sz="2400" b="1" dirty="0">
              <a:solidFill>
                <a:srgbClr val="365D2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2" name="TextBox 71"/>
          <p:cNvSpPr txBox="1"/>
          <p:nvPr/>
        </p:nvSpPr>
        <p:spPr>
          <a:xfrm>
            <a:off x="3704111" y="682457"/>
            <a:ext cx="5000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3" name="Прямоугольник 72"/>
          <p:cNvSpPr/>
          <p:nvPr/>
        </p:nvSpPr>
        <p:spPr>
          <a:xfrm>
            <a:off x="4071934" y="785794"/>
            <a:ext cx="1857388" cy="58477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342900" indent="-342900">
              <a:spcAft>
                <a:spcPts val="0"/>
              </a:spcAft>
            </a:pPr>
            <a:r>
              <a:rPr lang="ru-RU" sz="3200" b="1" dirty="0" smtClean="0">
                <a:latin typeface="Times New Roman"/>
                <a:ea typeface="Times New Roman"/>
              </a:rPr>
              <a:t> 3</a:t>
            </a:r>
            <a:r>
              <a:rPr lang="en-US" sz="3200" b="1" dirty="0" smtClean="0">
                <a:latin typeface="Times New Roman"/>
                <a:ea typeface="Times New Roman"/>
              </a:rPr>
              <a:t>5</a:t>
            </a:r>
            <a:r>
              <a:rPr lang="ru-RU" sz="3200" b="1" dirty="0" smtClean="0">
                <a:latin typeface="Times New Roman"/>
                <a:ea typeface="Times New Roman"/>
              </a:rPr>
              <a:t>км/ч</a:t>
            </a:r>
            <a:endParaRPr lang="ru-RU" sz="3200" dirty="0" smtClean="0">
              <a:latin typeface="Times New Roman"/>
              <a:ea typeface="Times New Roman"/>
            </a:endParaRPr>
          </a:p>
        </p:txBody>
      </p:sp>
      <p:sp>
        <p:nvSpPr>
          <p:cNvPr id="74" name="TextBox 73"/>
          <p:cNvSpPr txBox="1"/>
          <p:nvPr/>
        </p:nvSpPr>
        <p:spPr>
          <a:xfrm>
            <a:off x="0" y="2939384"/>
            <a:ext cx="11430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6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ср</a:t>
            </a:r>
            <a:r>
              <a:rPr lang="ru-RU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6" name="TextBox 75"/>
          <p:cNvSpPr txBox="1"/>
          <p:nvPr/>
        </p:nvSpPr>
        <p:spPr>
          <a:xfrm>
            <a:off x="983286" y="2759618"/>
            <a:ext cx="1159854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24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+ S</a:t>
            </a:r>
            <a:r>
              <a:rPr lang="en-US" sz="24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7" name="TextBox 76"/>
          <p:cNvSpPr txBox="1"/>
          <p:nvPr/>
        </p:nvSpPr>
        <p:spPr>
          <a:xfrm>
            <a:off x="1126162" y="3214686"/>
            <a:ext cx="1016978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2400" b="1" baseline="-25000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4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 + t</a:t>
            </a:r>
            <a:r>
              <a:rPr lang="en-US" sz="2400" b="1" baseline="-25000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4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b="1" dirty="0">
              <a:solidFill>
                <a:srgbClr val="365D2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78" name="Прямая соединительная линия 77"/>
          <p:cNvCxnSpPr/>
          <p:nvPr/>
        </p:nvCxnSpPr>
        <p:spPr>
          <a:xfrm>
            <a:off x="1000132" y="3259684"/>
            <a:ext cx="1152000" cy="158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TextBox 78"/>
          <p:cNvSpPr txBox="1"/>
          <p:nvPr/>
        </p:nvSpPr>
        <p:spPr>
          <a:xfrm>
            <a:off x="3071802" y="4500570"/>
            <a:ext cx="5000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80" name="Прямая соединительная линия 79"/>
          <p:cNvCxnSpPr/>
          <p:nvPr/>
        </p:nvCxnSpPr>
        <p:spPr>
          <a:xfrm>
            <a:off x="2561103" y="3275491"/>
            <a:ext cx="1152000" cy="158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TextBox 80"/>
          <p:cNvSpPr txBox="1"/>
          <p:nvPr/>
        </p:nvSpPr>
        <p:spPr>
          <a:xfrm>
            <a:off x="2754151" y="2784920"/>
            <a:ext cx="571504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2S </a:t>
            </a:r>
            <a:endParaRPr lang="ru-RU" sz="24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2" name="TextBox 81"/>
          <p:cNvSpPr txBox="1"/>
          <p:nvPr/>
        </p:nvSpPr>
        <p:spPr>
          <a:xfrm>
            <a:off x="2428860" y="3307390"/>
            <a:ext cx="1500198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24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sz="2400" b="1" dirty="0" smtClean="0">
                <a:latin typeface="Times New Roman"/>
                <a:ea typeface="Times New Roman"/>
              </a:rPr>
              <a:t>v</a:t>
            </a:r>
            <a:r>
              <a:rPr lang="en-US" sz="2400" b="1" baseline="-25000" dirty="0" smtClean="0">
                <a:latin typeface="Times New Roman"/>
                <a:ea typeface="Times New Roman"/>
              </a:rPr>
              <a:t>1</a:t>
            </a:r>
            <a:r>
              <a:rPr lang="en-US" sz="24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24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sz="2400" b="1" dirty="0" smtClean="0">
                <a:latin typeface="Times New Roman"/>
                <a:ea typeface="Times New Roman"/>
              </a:rPr>
              <a:t>v</a:t>
            </a:r>
            <a:r>
              <a:rPr lang="en-US" sz="2400" b="1" baseline="-25000" dirty="0" smtClean="0">
                <a:latin typeface="Times New Roman"/>
                <a:ea typeface="Times New Roman"/>
              </a:rPr>
              <a:t>2</a:t>
            </a:r>
            <a:r>
              <a:rPr lang="en-US" sz="24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b="1" dirty="0">
              <a:solidFill>
                <a:srgbClr val="365D2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3" name="TextBox 82"/>
          <p:cNvSpPr txBox="1"/>
          <p:nvPr/>
        </p:nvSpPr>
        <p:spPr>
          <a:xfrm>
            <a:off x="3714744" y="2918301"/>
            <a:ext cx="5000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84" name="Прямая соединительная линия 83"/>
          <p:cNvCxnSpPr/>
          <p:nvPr/>
        </p:nvCxnSpPr>
        <p:spPr>
          <a:xfrm>
            <a:off x="4143372" y="3257218"/>
            <a:ext cx="1152000" cy="158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5" name="TextBox 84"/>
          <p:cNvSpPr txBox="1"/>
          <p:nvPr/>
        </p:nvSpPr>
        <p:spPr>
          <a:xfrm>
            <a:off x="4286248" y="2786058"/>
            <a:ext cx="571504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2S </a:t>
            </a:r>
            <a:endParaRPr lang="ru-RU" sz="24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6" name="TextBox 85"/>
          <p:cNvSpPr txBox="1"/>
          <p:nvPr/>
        </p:nvSpPr>
        <p:spPr>
          <a:xfrm>
            <a:off x="3986870" y="3286124"/>
            <a:ext cx="1585262" cy="40011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S(1</a:t>
            </a:r>
            <a:r>
              <a:rPr lang="en-US" sz="20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sz="2000" b="1" dirty="0" smtClean="0">
                <a:latin typeface="Times New Roman"/>
                <a:ea typeface="Times New Roman"/>
              </a:rPr>
              <a:t>v</a:t>
            </a:r>
            <a:r>
              <a:rPr lang="en-US" sz="2000" b="1" baseline="-25000" dirty="0" smtClean="0">
                <a:latin typeface="Times New Roman"/>
                <a:ea typeface="Times New Roman"/>
              </a:rPr>
              <a:t>1</a:t>
            </a:r>
            <a:r>
              <a:rPr lang="en-US" sz="20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+1/</a:t>
            </a:r>
            <a:r>
              <a:rPr lang="en-US" sz="2000" b="1" dirty="0" smtClean="0">
                <a:latin typeface="Times New Roman"/>
                <a:ea typeface="Times New Roman"/>
              </a:rPr>
              <a:t>v</a:t>
            </a:r>
            <a:r>
              <a:rPr lang="en-US" sz="2000" b="1" baseline="-25000" dirty="0" smtClean="0">
                <a:latin typeface="Times New Roman"/>
                <a:ea typeface="Times New Roman"/>
              </a:rPr>
              <a:t>2</a:t>
            </a:r>
            <a:r>
              <a:rPr lang="en-US" sz="20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ru-RU" sz="20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7" name="TextBox 86"/>
          <p:cNvSpPr txBox="1"/>
          <p:nvPr/>
        </p:nvSpPr>
        <p:spPr>
          <a:xfrm>
            <a:off x="5572132" y="2928934"/>
            <a:ext cx="5000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88" name="Прямая соединительная линия 87"/>
          <p:cNvCxnSpPr/>
          <p:nvPr/>
        </p:nvCxnSpPr>
        <p:spPr>
          <a:xfrm>
            <a:off x="5990127" y="3254225"/>
            <a:ext cx="1152000" cy="158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0" name="TextBox 89"/>
          <p:cNvSpPr txBox="1"/>
          <p:nvPr/>
        </p:nvSpPr>
        <p:spPr>
          <a:xfrm>
            <a:off x="4539422" y="2732568"/>
            <a:ext cx="357190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1" name="TextBox 90"/>
          <p:cNvSpPr txBox="1"/>
          <p:nvPr/>
        </p:nvSpPr>
        <p:spPr>
          <a:xfrm>
            <a:off x="3950324" y="3304752"/>
            <a:ext cx="28575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2" name="TextBox 91"/>
          <p:cNvSpPr txBox="1"/>
          <p:nvPr/>
        </p:nvSpPr>
        <p:spPr>
          <a:xfrm>
            <a:off x="6204441" y="3286124"/>
            <a:ext cx="857256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latin typeface="Times New Roman"/>
                <a:ea typeface="Times New Roman"/>
              </a:rPr>
              <a:t>v</a:t>
            </a:r>
            <a:r>
              <a:rPr lang="en-US" sz="2000" b="1" baseline="-25000" dirty="0" smtClean="0">
                <a:latin typeface="Times New Roman"/>
                <a:ea typeface="Times New Roman"/>
              </a:rPr>
              <a:t>1</a:t>
            </a:r>
            <a:r>
              <a:rPr lang="en-US" sz="20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2400" b="1" dirty="0" smtClean="0">
                <a:latin typeface="Times New Roman"/>
                <a:ea typeface="Times New Roman"/>
              </a:rPr>
              <a:t>v</a:t>
            </a:r>
            <a:r>
              <a:rPr lang="en-US" sz="2000" b="1" baseline="-25000" dirty="0" smtClean="0">
                <a:latin typeface="Times New Roman"/>
                <a:ea typeface="Times New Roman"/>
              </a:rPr>
              <a:t>2</a:t>
            </a:r>
            <a:endParaRPr lang="ru-RU" sz="20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3" name="TextBox 92"/>
          <p:cNvSpPr txBox="1"/>
          <p:nvPr/>
        </p:nvSpPr>
        <p:spPr>
          <a:xfrm>
            <a:off x="6215074" y="2786058"/>
            <a:ext cx="928694" cy="40011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latin typeface="Times New Roman"/>
                <a:ea typeface="Times New Roman"/>
              </a:rPr>
              <a:t>2v</a:t>
            </a:r>
            <a:r>
              <a:rPr lang="en-US" sz="2000" b="1" baseline="-25000" dirty="0" smtClean="0">
                <a:latin typeface="Times New Roman"/>
                <a:ea typeface="Times New Roman"/>
              </a:rPr>
              <a:t>1</a:t>
            </a:r>
            <a:r>
              <a:rPr lang="en-US" sz="20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×</a:t>
            </a:r>
            <a:r>
              <a:rPr lang="en-US" sz="2000" b="1" dirty="0" smtClean="0">
                <a:latin typeface="Times New Roman"/>
                <a:ea typeface="Times New Roman"/>
              </a:rPr>
              <a:t>v</a:t>
            </a:r>
            <a:r>
              <a:rPr lang="en-US" sz="2000" b="1" baseline="-25000" dirty="0" smtClean="0">
                <a:latin typeface="Times New Roman"/>
                <a:ea typeface="Times New Roman"/>
              </a:rPr>
              <a:t>2</a:t>
            </a:r>
            <a:r>
              <a:rPr lang="en-US" sz="20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4" name="TextBox 93"/>
          <p:cNvSpPr txBox="1"/>
          <p:nvPr/>
        </p:nvSpPr>
        <p:spPr>
          <a:xfrm>
            <a:off x="7143768" y="2928934"/>
            <a:ext cx="5000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95" name="Прямая соединительная линия 94"/>
          <p:cNvCxnSpPr/>
          <p:nvPr/>
        </p:nvCxnSpPr>
        <p:spPr>
          <a:xfrm>
            <a:off x="7500958" y="3286124"/>
            <a:ext cx="1152000" cy="158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6" name="TextBox 95"/>
          <p:cNvSpPr txBox="1"/>
          <p:nvPr/>
        </p:nvSpPr>
        <p:spPr>
          <a:xfrm>
            <a:off x="7786710" y="3314642"/>
            <a:ext cx="357190" cy="40011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latin typeface="Times New Roman"/>
                <a:ea typeface="Times New Roman"/>
              </a:rPr>
              <a:t>7</a:t>
            </a:r>
            <a:endParaRPr lang="ru-RU" sz="20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7" name="TextBox 96"/>
          <p:cNvSpPr txBox="1"/>
          <p:nvPr/>
        </p:nvSpPr>
        <p:spPr>
          <a:xfrm>
            <a:off x="7736538" y="2825597"/>
            <a:ext cx="621676" cy="40011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latin typeface="Times New Roman"/>
                <a:ea typeface="Times New Roman"/>
              </a:rPr>
              <a:t>240</a:t>
            </a:r>
            <a:endParaRPr lang="ru-RU" sz="20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8" name="Прямоугольник 97"/>
          <p:cNvSpPr/>
          <p:nvPr/>
        </p:nvSpPr>
        <p:spPr>
          <a:xfrm>
            <a:off x="6929454" y="3929066"/>
            <a:ext cx="1857388" cy="58477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342900" indent="-342900">
              <a:spcAft>
                <a:spcPts val="0"/>
              </a:spcAft>
            </a:pPr>
            <a:r>
              <a:rPr lang="ru-RU" sz="3200" b="1" dirty="0" smtClean="0">
                <a:latin typeface="Times New Roman"/>
                <a:ea typeface="Times New Roman"/>
              </a:rPr>
              <a:t> 3</a:t>
            </a:r>
            <a:r>
              <a:rPr lang="en-US" sz="3200" b="1" dirty="0" smtClean="0">
                <a:latin typeface="Times New Roman"/>
                <a:ea typeface="Times New Roman"/>
              </a:rPr>
              <a:t>4</a:t>
            </a:r>
            <a:r>
              <a:rPr lang="ru-RU" sz="3200" b="1" dirty="0" smtClean="0">
                <a:latin typeface="Times New Roman"/>
                <a:ea typeface="Times New Roman"/>
              </a:rPr>
              <a:t>,</a:t>
            </a:r>
            <a:r>
              <a:rPr lang="en-US" sz="3200" b="1" dirty="0" smtClean="0">
                <a:latin typeface="Times New Roman"/>
                <a:ea typeface="Times New Roman"/>
              </a:rPr>
              <a:t>3</a:t>
            </a:r>
            <a:r>
              <a:rPr lang="ru-RU" sz="3200" b="1" dirty="0" smtClean="0">
                <a:latin typeface="Times New Roman"/>
                <a:ea typeface="Times New Roman"/>
              </a:rPr>
              <a:t>км/ч</a:t>
            </a:r>
            <a:endParaRPr lang="ru-RU" sz="3200" dirty="0" smtClean="0">
              <a:latin typeface="Times New Roman"/>
              <a:ea typeface="Times New Roman"/>
            </a:endParaRPr>
          </a:p>
        </p:txBody>
      </p:sp>
      <p:sp>
        <p:nvSpPr>
          <p:cNvPr id="99" name="TextBox 98"/>
          <p:cNvSpPr txBox="1"/>
          <p:nvPr/>
        </p:nvSpPr>
        <p:spPr>
          <a:xfrm>
            <a:off x="2786050" y="714356"/>
            <a:ext cx="142876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0" name="TextBox 99"/>
          <p:cNvSpPr txBox="1"/>
          <p:nvPr/>
        </p:nvSpPr>
        <p:spPr>
          <a:xfrm>
            <a:off x="3357554" y="714356"/>
            <a:ext cx="142876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1" name="TextBox 100"/>
          <p:cNvSpPr txBox="1"/>
          <p:nvPr/>
        </p:nvSpPr>
        <p:spPr>
          <a:xfrm>
            <a:off x="2889387" y="1246321"/>
            <a:ext cx="142876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6" name="Text Box 2"/>
          <p:cNvSpPr txBox="1">
            <a:spLocks noChangeArrowheads="1"/>
          </p:cNvSpPr>
          <p:nvPr/>
        </p:nvSpPr>
        <p:spPr bwMode="auto">
          <a:xfrm>
            <a:off x="5572132" y="6313467"/>
            <a:ext cx="3571868" cy="544533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4-1,2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 </a:t>
            </a:r>
            <a:r>
              <a:rPr kumimoji="0" lang="ru-RU" sz="32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стр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7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0" y="4500570"/>
            <a:ext cx="11430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6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ср</a:t>
            </a:r>
            <a:r>
              <a:rPr lang="ru-RU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3" name="Прямая соединительная линия 42"/>
          <p:cNvCxnSpPr/>
          <p:nvPr/>
        </p:nvCxnSpPr>
        <p:spPr>
          <a:xfrm>
            <a:off x="1348298" y="4826228"/>
            <a:ext cx="1152000" cy="158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TextBox 43"/>
          <p:cNvSpPr txBox="1"/>
          <p:nvPr/>
        </p:nvSpPr>
        <p:spPr>
          <a:xfrm>
            <a:off x="1214414" y="4286256"/>
            <a:ext cx="1571636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120</a:t>
            </a:r>
            <a:r>
              <a:rPr lang="en-US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+ </a:t>
            </a:r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120</a:t>
            </a:r>
            <a:r>
              <a:rPr lang="en-US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928662" y="4857760"/>
            <a:ext cx="214314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120</a:t>
            </a:r>
            <a:r>
              <a:rPr lang="en-US" sz="24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ru-RU" sz="24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40</a:t>
            </a:r>
            <a:r>
              <a:rPr lang="en-US" sz="24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120</a:t>
            </a:r>
            <a:r>
              <a:rPr lang="en-US" sz="24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ru-RU" sz="24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30</a:t>
            </a:r>
            <a:r>
              <a:rPr lang="en-US" sz="24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b="1" dirty="0">
              <a:solidFill>
                <a:srgbClr val="365D2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6" name="Прямая соединительная линия 45"/>
          <p:cNvCxnSpPr/>
          <p:nvPr/>
        </p:nvCxnSpPr>
        <p:spPr>
          <a:xfrm>
            <a:off x="3500430" y="4786322"/>
            <a:ext cx="1152000" cy="158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TextBox 46"/>
          <p:cNvSpPr txBox="1"/>
          <p:nvPr/>
        </p:nvSpPr>
        <p:spPr>
          <a:xfrm>
            <a:off x="3786182" y="4286256"/>
            <a:ext cx="621676" cy="40011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latin typeface="Times New Roman"/>
                <a:ea typeface="Times New Roman"/>
              </a:rPr>
              <a:t>240</a:t>
            </a:r>
            <a:endParaRPr lang="ru-RU" sz="20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3857620" y="4857760"/>
            <a:ext cx="357190" cy="40011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latin typeface="Times New Roman"/>
                <a:ea typeface="Times New Roman"/>
              </a:rPr>
              <a:t>7</a:t>
            </a:r>
            <a:endParaRPr lang="ru-RU" sz="20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4643438" y="4500570"/>
            <a:ext cx="5000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" name="Прямоугольник 50"/>
          <p:cNvSpPr/>
          <p:nvPr/>
        </p:nvSpPr>
        <p:spPr>
          <a:xfrm>
            <a:off x="5143504" y="4500570"/>
            <a:ext cx="1857388" cy="58477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342900" indent="-342900">
              <a:spcAft>
                <a:spcPts val="0"/>
              </a:spcAft>
            </a:pPr>
            <a:r>
              <a:rPr lang="ru-RU" sz="3200" b="1" dirty="0" smtClean="0">
                <a:latin typeface="Times New Roman"/>
                <a:ea typeface="Times New Roman"/>
              </a:rPr>
              <a:t> 3</a:t>
            </a:r>
            <a:r>
              <a:rPr lang="en-US" sz="3200" b="1" dirty="0" smtClean="0">
                <a:latin typeface="Times New Roman"/>
                <a:ea typeface="Times New Roman"/>
              </a:rPr>
              <a:t>4</a:t>
            </a:r>
            <a:r>
              <a:rPr lang="ru-RU" sz="3200" b="1" dirty="0" smtClean="0">
                <a:latin typeface="Times New Roman"/>
                <a:ea typeface="Times New Roman"/>
              </a:rPr>
              <a:t>,</a:t>
            </a:r>
            <a:r>
              <a:rPr lang="en-US" sz="3200" b="1" dirty="0" smtClean="0">
                <a:latin typeface="Times New Roman"/>
                <a:ea typeface="Times New Roman"/>
              </a:rPr>
              <a:t>3</a:t>
            </a:r>
            <a:r>
              <a:rPr lang="ru-RU" sz="3200" b="1" dirty="0" smtClean="0">
                <a:latin typeface="Times New Roman"/>
                <a:ea typeface="Times New Roman"/>
              </a:rPr>
              <a:t>км/ч</a:t>
            </a:r>
            <a:endParaRPr lang="ru-RU" sz="3200" dirty="0" smtClean="0">
              <a:latin typeface="Times New Roman"/>
              <a:ea typeface="Times New Roman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5715008" y="785794"/>
            <a:ext cx="11430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6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ср</a:t>
            </a:r>
            <a:r>
              <a:rPr lang="ru-RU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7" name="Прямая соединительная линия 56"/>
          <p:cNvCxnSpPr/>
          <p:nvPr/>
        </p:nvCxnSpPr>
        <p:spPr>
          <a:xfrm>
            <a:off x="6643702" y="1142984"/>
            <a:ext cx="1152000" cy="158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TextBox 57"/>
          <p:cNvSpPr txBox="1"/>
          <p:nvPr/>
        </p:nvSpPr>
        <p:spPr>
          <a:xfrm>
            <a:off x="6757703" y="704731"/>
            <a:ext cx="1238586" cy="40011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latin typeface="Times New Roman"/>
                <a:ea typeface="Times New Roman"/>
              </a:rPr>
              <a:t>40·</a:t>
            </a:r>
            <a:r>
              <a:rPr lang="ru-RU" sz="2000" b="1" dirty="0" smtClean="0">
                <a:latin typeface="Times New Roman"/>
                <a:ea typeface="Times New Roman"/>
              </a:rPr>
              <a:t>1+30</a:t>
            </a:r>
            <a:r>
              <a:rPr lang="en-US" sz="2000" b="1" dirty="0" smtClean="0">
                <a:latin typeface="Times New Roman"/>
                <a:ea typeface="Times New Roman"/>
              </a:rPr>
              <a:t>·</a:t>
            </a:r>
            <a:r>
              <a:rPr lang="ru-RU" sz="2000" b="1" dirty="0" smtClean="0">
                <a:latin typeface="Times New Roman"/>
                <a:ea typeface="Times New Roman"/>
              </a:rPr>
              <a:t>1</a:t>
            </a:r>
            <a:endParaRPr lang="ru-RU" sz="20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6929454" y="1171502"/>
            <a:ext cx="642942" cy="40011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Times New Roman"/>
                <a:ea typeface="Times New Roman"/>
              </a:rPr>
              <a:t>2ч</a:t>
            </a:r>
            <a:endParaRPr lang="ru-RU" sz="20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7875899" y="861295"/>
            <a:ext cx="5000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8429652" y="714356"/>
            <a:ext cx="500066" cy="40011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latin typeface="Times New Roman"/>
                <a:ea typeface="Times New Roman"/>
              </a:rPr>
              <a:t>7</a:t>
            </a:r>
            <a:r>
              <a:rPr lang="ru-RU" sz="2000" b="1" dirty="0" smtClean="0">
                <a:latin typeface="Times New Roman"/>
                <a:ea typeface="Times New Roman"/>
              </a:rPr>
              <a:t>0</a:t>
            </a:r>
            <a:endParaRPr lang="ru-RU" sz="20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2" name="Прямая соединительная линия 61"/>
          <p:cNvCxnSpPr/>
          <p:nvPr/>
        </p:nvCxnSpPr>
        <p:spPr>
          <a:xfrm>
            <a:off x="8300464" y="1179896"/>
            <a:ext cx="1152000" cy="158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TextBox 62"/>
          <p:cNvSpPr txBox="1"/>
          <p:nvPr/>
        </p:nvSpPr>
        <p:spPr>
          <a:xfrm>
            <a:off x="8358214" y="1214422"/>
            <a:ext cx="642942" cy="40011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Times New Roman"/>
                <a:ea typeface="Times New Roman"/>
              </a:rPr>
              <a:t>2ч</a:t>
            </a:r>
            <a:endParaRPr lang="ru-RU" sz="20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4" name="TextBox 63"/>
          <p:cNvSpPr txBox="1"/>
          <p:nvPr/>
        </p:nvSpPr>
        <p:spPr>
          <a:xfrm>
            <a:off x="2071670" y="2928934"/>
            <a:ext cx="5000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356146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2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1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1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2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1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000"/>
                            </p:stCondLst>
                            <p:childTnLst>
                              <p:par>
                                <p:cTn id="5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1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2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1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1000"/>
                            </p:stCondLst>
                            <p:childTnLst>
                              <p:par>
                                <p:cTn id="7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10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2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10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1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8" dur="10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1000"/>
                            </p:stCondLst>
                            <p:childTnLst>
                              <p:par>
                                <p:cTn id="11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2" dur="10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7" dur="10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2" dur="10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7" dur="20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2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4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>
                            <p:stCondLst>
                              <p:cond delay="1000"/>
                            </p:stCondLst>
                            <p:childTnLst>
                              <p:par>
                                <p:cTn id="13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8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3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4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5" dur="2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0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>
                            <p:stCondLst>
                              <p:cond delay="1000"/>
                            </p:stCondLst>
                            <p:childTnLst>
                              <p:par>
                                <p:cTn id="15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4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9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0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1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6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>
                      <p:stCondLst>
                        <p:cond delay="indefinite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1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" fill="hold">
                      <p:stCondLst>
                        <p:cond delay="indefinite"/>
                      </p:stCondLst>
                      <p:childTnLst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6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7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8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" fill="hold">
                      <p:stCondLst>
                        <p:cond delay="indefinite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3" dur="2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4" fill="hold">
                      <p:stCondLst>
                        <p:cond delay="indefinite"/>
                      </p:stCondLst>
                      <p:childTnLst>
                        <p:par>
                          <p:cTn id="185" fill="hold">
                            <p:stCondLst>
                              <p:cond delay="0"/>
                            </p:stCondLst>
                            <p:childTnLst>
                              <p:par>
                                <p:cTn id="18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8" dur="2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9" fill="hold">
                      <p:stCondLst>
                        <p:cond delay="indefinite"/>
                      </p:stCondLst>
                      <p:childTnLst>
                        <p:par>
                          <p:cTn id="190" fill="hold">
                            <p:stCondLst>
                              <p:cond delay="0"/>
                            </p:stCondLst>
                            <p:childTnLst>
                              <p:par>
                                <p:cTn id="19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3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4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5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6" fill="hold">
                      <p:stCondLst>
                        <p:cond delay="indefinite"/>
                      </p:stCondLst>
                      <p:childTnLst>
                        <p:par>
                          <p:cTn id="197" fill="hold">
                            <p:stCondLst>
                              <p:cond delay="0"/>
                            </p:stCondLst>
                            <p:childTnLst>
                              <p:par>
                                <p:cTn id="19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0" dur="2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1" fill="hold">
                      <p:stCondLst>
                        <p:cond delay="indefinite"/>
                      </p:stCondLst>
                      <p:childTnLst>
                        <p:par>
                          <p:cTn id="202" fill="hold">
                            <p:stCondLst>
                              <p:cond delay="0"/>
                            </p:stCondLst>
                            <p:childTnLst>
                              <p:par>
                                <p:cTn id="20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5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6" fill="hold">
                            <p:stCondLst>
                              <p:cond delay="1000"/>
                            </p:stCondLst>
                            <p:childTnLst>
                              <p:par>
                                <p:cTn id="20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9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0" fill="hold">
                      <p:stCondLst>
                        <p:cond delay="indefinite"/>
                      </p:stCondLst>
                      <p:childTnLst>
                        <p:par>
                          <p:cTn id="211" fill="hold">
                            <p:stCondLst>
                              <p:cond delay="0"/>
                            </p:stCondLst>
                            <p:childTnLst>
                              <p:par>
                                <p:cTn id="2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4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5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6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7" fill="hold">
                            <p:stCondLst>
                              <p:cond delay="1000"/>
                            </p:stCondLst>
                            <p:childTnLst>
                              <p:par>
                                <p:cTn id="2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0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1" fill="hold">
                      <p:stCondLst>
                        <p:cond delay="indefinite"/>
                      </p:stCondLst>
                      <p:childTnLst>
                        <p:par>
                          <p:cTn id="222" fill="hold">
                            <p:stCondLst>
                              <p:cond delay="0"/>
                            </p:stCondLst>
                            <p:childTnLst>
                              <p:par>
                                <p:cTn id="2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5" dur="2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6" fill="hold">
                      <p:stCondLst>
                        <p:cond delay="indefinite"/>
                      </p:stCondLst>
                      <p:childTnLst>
                        <p:par>
                          <p:cTn id="227" fill="hold">
                            <p:stCondLst>
                              <p:cond delay="0"/>
                            </p:stCondLst>
                            <p:childTnLst>
                              <p:par>
                                <p:cTn id="2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0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1" fill="hold">
                      <p:stCondLst>
                        <p:cond delay="indefinite"/>
                      </p:stCondLst>
                      <p:childTnLst>
                        <p:par>
                          <p:cTn id="232" fill="hold">
                            <p:stCondLst>
                              <p:cond delay="0"/>
                            </p:stCondLst>
                            <p:childTnLst>
                              <p:par>
                                <p:cTn id="23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5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6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7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8" fill="hold">
                      <p:stCondLst>
                        <p:cond delay="indefinite"/>
                      </p:stCondLst>
                      <p:childTnLst>
                        <p:par>
                          <p:cTn id="239" fill="hold">
                            <p:stCondLst>
                              <p:cond delay="0"/>
                            </p:stCondLst>
                            <p:childTnLst>
                              <p:par>
                                <p:cTn id="2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2" dur="20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6" dur="20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7" fill="hold">
                            <p:stCondLst>
                              <p:cond delay="4000"/>
                            </p:stCondLst>
                            <p:childTnLst>
                              <p:par>
                                <p:cTn id="24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0" dur="20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1" fill="hold">
                      <p:stCondLst>
                        <p:cond delay="indefinite"/>
                      </p:stCondLst>
                      <p:childTnLst>
                        <p:par>
                          <p:cTn id="252" fill="hold">
                            <p:stCondLst>
                              <p:cond delay="0"/>
                            </p:stCondLst>
                            <p:childTnLst>
                              <p:par>
                                <p:cTn id="2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5" dur="2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6" fill="hold">
                      <p:stCondLst>
                        <p:cond delay="indefinite"/>
                      </p:stCondLst>
                      <p:childTnLst>
                        <p:par>
                          <p:cTn id="257" fill="hold">
                            <p:stCondLst>
                              <p:cond delay="0"/>
                            </p:stCondLst>
                            <p:childTnLst>
                              <p:par>
                                <p:cTn id="25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0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1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2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3" fill="hold">
                            <p:stCondLst>
                              <p:cond delay="1000"/>
                            </p:stCondLst>
                            <p:childTnLst>
                              <p:par>
                                <p:cTn id="26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6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7" fill="hold">
                      <p:stCondLst>
                        <p:cond delay="indefinite"/>
                      </p:stCondLst>
                      <p:childTnLst>
                        <p:par>
                          <p:cTn id="268" fill="hold">
                            <p:stCondLst>
                              <p:cond delay="0"/>
                            </p:stCondLst>
                            <p:childTnLst>
                              <p:par>
                                <p:cTn id="26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1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2" fill="hold">
                      <p:stCondLst>
                        <p:cond delay="indefinite"/>
                      </p:stCondLst>
                      <p:childTnLst>
                        <p:par>
                          <p:cTn id="273" fill="hold">
                            <p:stCondLst>
                              <p:cond delay="0"/>
                            </p:stCondLst>
                            <p:childTnLst>
                              <p:par>
                                <p:cTn id="27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6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7" fill="hold">
                      <p:stCondLst>
                        <p:cond delay="indefinite"/>
                      </p:stCondLst>
                      <p:childTnLst>
                        <p:par>
                          <p:cTn id="278" fill="hold">
                            <p:stCondLst>
                              <p:cond delay="0"/>
                            </p:stCondLst>
                            <p:childTnLst>
                              <p:par>
                                <p:cTn id="27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1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2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3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4" fill="hold">
                      <p:stCondLst>
                        <p:cond delay="indefinite"/>
                      </p:stCondLst>
                      <p:childTnLst>
                        <p:par>
                          <p:cTn id="285" fill="hold">
                            <p:stCondLst>
                              <p:cond delay="0"/>
                            </p:stCondLst>
                            <p:childTnLst>
                              <p:par>
                                <p:cTn id="28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8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9" fill="hold">
                            <p:stCondLst>
                              <p:cond delay="1000"/>
                            </p:stCondLst>
                            <p:childTnLst>
                              <p:par>
                                <p:cTn id="29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2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3" fill="hold">
                      <p:stCondLst>
                        <p:cond delay="indefinite"/>
                      </p:stCondLst>
                      <p:childTnLst>
                        <p:par>
                          <p:cTn id="294" fill="hold">
                            <p:stCondLst>
                              <p:cond delay="0"/>
                            </p:stCondLst>
                            <p:childTnLst>
                              <p:par>
                                <p:cTn id="29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7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8" fill="hold">
                      <p:stCondLst>
                        <p:cond delay="indefinite"/>
                      </p:stCondLst>
                      <p:childTnLst>
                        <p:par>
                          <p:cTn id="299" fill="hold">
                            <p:stCondLst>
                              <p:cond delay="0"/>
                            </p:stCondLst>
                            <p:childTnLst>
                              <p:par>
                                <p:cTn id="300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01" dur="2000" fill="hold"/>
                                        <p:tgtEl>
                                          <p:spTgt spid="73"/>
                                        </p:tgtEl>
                                      </p:cBhvr>
                                      <p:by x="120000" y="12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" grpId="0" animBg="1"/>
      <p:bldP spid="52" grpId="0" animBg="1"/>
      <p:bldP spid="54" grpId="0"/>
      <p:bldP spid="55" grpId="0"/>
      <p:bldP spid="56" grpId="0"/>
      <p:bldP spid="67" grpId="0"/>
      <p:bldP spid="69" grpId="0"/>
      <p:bldP spid="71" grpId="0"/>
      <p:bldP spid="72" grpId="0"/>
      <p:bldP spid="73" grpId="0" animBg="1"/>
      <p:bldP spid="73" grpId="1" animBg="1"/>
      <p:bldP spid="74" grpId="0"/>
      <p:bldP spid="76" grpId="0" animBg="1"/>
      <p:bldP spid="77" grpId="0" animBg="1"/>
      <p:bldP spid="79" grpId="0"/>
      <p:bldP spid="81" grpId="0" animBg="1"/>
      <p:bldP spid="82" grpId="0" animBg="1"/>
      <p:bldP spid="83" grpId="0"/>
      <p:bldP spid="85" grpId="0" animBg="1"/>
      <p:bldP spid="86" grpId="0" animBg="1"/>
      <p:bldP spid="87" grpId="0"/>
      <p:bldP spid="90" grpId="0" animBg="1"/>
      <p:bldP spid="91" grpId="0" animBg="1"/>
      <p:bldP spid="92" grpId="0" animBg="1"/>
      <p:bldP spid="93" grpId="0" animBg="1"/>
      <p:bldP spid="94" grpId="0"/>
      <p:bldP spid="96" grpId="0" animBg="1"/>
      <p:bldP spid="97" grpId="0" animBg="1"/>
      <p:bldP spid="98" grpId="0" animBg="1"/>
      <p:bldP spid="99" grpId="0" animBg="1"/>
      <p:bldP spid="100" grpId="0" animBg="1"/>
      <p:bldP spid="101" grpId="0" animBg="1"/>
      <p:bldP spid="42" grpId="0"/>
      <p:bldP spid="44" grpId="0" animBg="1"/>
      <p:bldP spid="44" grpId="1" animBg="1"/>
      <p:bldP spid="45" grpId="0" animBg="1"/>
      <p:bldP spid="47" grpId="0" animBg="1"/>
      <p:bldP spid="48" grpId="0" animBg="1"/>
      <p:bldP spid="49" grpId="0"/>
      <p:bldP spid="51" grpId="0" animBg="1"/>
      <p:bldP spid="53" grpId="0"/>
      <p:bldP spid="58" grpId="0" animBg="1"/>
      <p:bldP spid="59" grpId="0" animBg="1"/>
      <p:bldP spid="60" grpId="0"/>
      <p:bldP spid="61" grpId="0" animBg="1"/>
      <p:bldP spid="63" grpId="0" animBg="1"/>
      <p:bldP spid="6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0" y="-24"/>
            <a:ext cx="6929454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 графику скорости найдите путь, пройденный телом за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60 с.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(рис.5)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Ответ запишите в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метрах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 точностью до целых.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auto">
          <a:xfrm>
            <a:off x="0" y="2285992"/>
            <a:ext cx="6215074" cy="16927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По графику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 рисунке.6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найдите скорости двух тел.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Ответ с большим значением скорости запишите в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м/с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точностью до целых.  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//см.стр. 8//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30" name="Text Box 6"/>
          <p:cNvSpPr txBox="1">
            <a:spLocks noChangeArrowheads="1"/>
          </p:cNvSpPr>
          <p:nvPr/>
        </p:nvSpPr>
        <p:spPr bwMode="auto">
          <a:xfrm>
            <a:off x="7315200" y="0"/>
            <a:ext cx="1828800" cy="1004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3">
            <a:lum contrast="20000"/>
          </a:blip>
          <a:srcRect/>
          <a:stretch>
            <a:fillRect/>
          </a:stretch>
        </p:blipFill>
        <p:spPr bwMode="auto">
          <a:xfrm>
            <a:off x="6786589" y="71414"/>
            <a:ext cx="2357443" cy="2065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38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546221" y="2285992"/>
            <a:ext cx="2597811" cy="18954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" name="TextBox 19"/>
          <p:cNvSpPr txBox="1"/>
          <p:nvPr/>
        </p:nvSpPr>
        <p:spPr>
          <a:xfrm>
            <a:off x="6090438" y="2786058"/>
            <a:ext cx="7858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6м</a:t>
            </a:r>
            <a:endParaRPr lang="ru-RU" dirty="0"/>
          </a:p>
        </p:txBody>
      </p:sp>
      <p:sp>
        <p:nvSpPr>
          <p:cNvPr id="21" name="TextBox 20"/>
          <p:cNvSpPr txBox="1"/>
          <p:nvPr/>
        </p:nvSpPr>
        <p:spPr>
          <a:xfrm>
            <a:off x="6090438" y="3500438"/>
            <a:ext cx="7858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2м</a:t>
            </a:r>
            <a:endParaRPr lang="ru-RU" dirty="0"/>
          </a:p>
        </p:txBody>
      </p:sp>
      <p:sp>
        <p:nvSpPr>
          <p:cNvPr id="22" name="TextBox 21"/>
          <p:cNvSpPr txBox="1"/>
          <p:nvPr/>
        </p:nvSpPr>
        <p:spPr>
          <a:xfrm>
            <a:off x="7286644" y="4143380"/>
            <a:ext cx="5000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2с</a:t>
            </a:r>
            <a:endParaRPr lang="ru-RU" dirty="0"/>
          </a:p>
        </p:txBody>
      </p:sp>
      <p:sp>
        <p:nvSpPr>
          <p:cNvPr id="23" name="TextBox 22"/>
          <p:cNvSpPr txBox="1"/>
          <p:nvPr/>
        </p:nvSpPr>
        <p:spPr>
          <a:xfrm>
            <a:off x="3357554" y="1142984"/>
            <a:ext cx="2928958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1,5м/с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60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с=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7626581" y="965602"/>
            <a:ext cx="1000132" cy="523220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90м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7572396" y="2214554"/>
            <a:ext cx="1357322" cy="523220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3м/с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8143868" y="3071810"/>
            <a:ext cx="1000132" cy="523220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1м/с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6500826" y="2000240"/>
            <a:ext cx="785818" cy="369332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en-US" dirty="0" smtClean="0"/>
              <a:t>S.</a:t>
            </a:r>
            <a:r>
              <a:rPr lang="ru-RU" dirty="0" smtClean="0"/>
              <a:t>м</a:t>
            </a:r>
            <a:endParaRPr lang="ru-RU" dirty="0"/>
          </a:p>
        </p:txBody>
      </p:sp>
      <p:sp>
        <p:nvSpPr>
          <p:cNvPr id="28" name="TextBox 27"/>
          <p:cNvSpPr txBox="1"/>
          <p:nvPr/>
        </p:nvSpPr>
        <p:spPr>
          <a:xfrm>
            <a:off x="8358182" y="4143380"/>
            <a:ext cx="785818" cy="369332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en-US" dirty="0" smtClean="0"/>
              <a:t>t.</a:t>
            </a:r>
            <a:r>
              <a:rPr lang="ru-RU" dirty="0" smtClean="0"/>
              <a:t>с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99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99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" presetClass="emph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to="1.5" calcmode="lin" valueType="num">
                                      <p:cBhvr override="childStyle">
                                        <p:cTn id="83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8" grpId="0"/>
      <p:bldP spid="1029" grpId="0"/>
      <p:bldP spid="20" grpId="0"/>
      <p:bldP spid="21" grpId="0"/>
      <p:bldP spid="22" grpId="0"/>
      <p:bldP spid="23" grpId="0" animBg="1"/>
      <p:bldP spid="24" grpId="0" animBg="1"/>
      <p:bldP spid="25" grpId="0" animBg="1"/>
      <p:bldP spid="25" grpId="1" animBg="1"/>
      <p:bldP spid="26" grpId="0" animBg="1"/>
      <p:bldP spid="27" grpId="0" animBg="1"/>
      <p:bldP spid="28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 l="14063" t="10986" r="9765" b="20898"/>
          <a:stretch>
            <a:fillRect/>
          </a:stretch>
        </p:blipFill>
        <p:spPr bwMode="auto">
          <a:xfrm>
            <a:off x="0" y="0"/>
            <a:ext cx="9286940" cy="66437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lum bright="-20000" contrast="30000"/>
          </a:blip>
          <a:srcRect l="34688" t="17500" r="31093" b="16666"/>
          <a:stretch>
            <a:fillRect/>
          </a:stretch>
        </p:blipFill>
        <p:spPr bwMode="auto">
          <a:xfrm>
            <a:off x="-1" y="0"/>
            <a:ext cx="633713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0"/>
            <a:ext cx="6143636" cy="1200329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Определите скорость движения автомобиля.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(рис. 4)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Ответ запишите в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м/с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точностью до целых.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0" y="3000372"/>
            <a:ext cx="91440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Поезд длиной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240 м,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двигаясь равномерно, прошел мост длиной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360 м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 скоростью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 м/с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Сколько времени двигался поезд по мосту?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Ответ запишите в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секундах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 точностью до целых.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30" name="Text Box 6"/>
          <p:cNvSpPr txBox="1">
            <a:spLocks noChangeArrowheads="1"/>
          </p:cNvSpPr>
          <p:nvPr/>
        </p:nvSpPr>
        <p:spPr bwMode="auto">
          <a:xfrm>
            <a:off x="7315200" y="0"/>
            <a:ext cx="1828800" cy="1004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3">
            <a:lum contrast="20000"/>
          </a:blip>
          <a:srcRect/>
          <a:stretch>
            <a:fillRect/>
          </a:stretch>
        </p:blipFill>
        <p:spPr bwMode="auto">
          <a:xfrm>
            <a:off x="6143068" y="0"/>
            <a:ext cx="3000932" cy="13572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Прямоугольник 10"/>
          <p:cNvSpPr/>
          <p:nvPr/>
        </p:nvSpPr>
        <p:spPr>
          <a:xfrm>
            <a:off x="2786050" y="4572008"/>
            <a:ext cx="3571900" cy="21431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-785850" y="4286256"/>
            <a:ext cx="3571900" cy="214314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714612" y="1428736"/>
            <a:ext cx="3714776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9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км/ч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4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=36км/</a:t>
            </a:r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ч=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572264" y="1500174"/>
            <a:ext cx="1500198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10м/с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214414" y="5286388"/>
            <a:ext cx="3857652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240м+360м=600м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072066" y="5286388"/>
            <a:ext cx="2714644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600м/5м/</a:t>
            </a:r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с=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7643834" y="5286388"/>
            <a:ext cx="1143008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120с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7215206" y="5857892"/>
            <a:ext cx="1571636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2мин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0" dur="2000" fill="hold"/>
                                        <p:tgtEl>
                                          <p:spTgt spid="1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63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3.69942E-6 L 0.78438 -0.00578 " pathEditMode="relative" rAng="0" ptsTypes="AA">
                                      <p:cBhvr>
                                        <p:cTn id="52" dur="3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200" y="-3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5" grpId="0" animBg="1"/>
      <p:bldP spid="1027" grpId="0"/>
      <p:bldP spid="11" grpId="0" animBg="1"/>
      <p:bldP spid="12" grpId="0" animBg="1"/>
      <p:bldP spid="12" grpId="1" animBg="1"/>
      <p:bldP spid="14" grpId="0" animBg="1"/>
      <p:bldP spid="15" grpId="0" animBg="1"/>
      <p:bldP spid="15" grpId="1" animBg="1"/>
      <p:bldP spid="16" grpId="0" animBg="1"/>
      <p:bldP spid="17" grpId="0" animBg="1"/>
      <p:bldP spid="18" grpId="0" animBg="1"/>
      <p:bldP spid="19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-27384"/>
            <a:ext cx="7772400" cy="892175"/>
          </a:xfrm>
          <a:solidFill>
            <a:srgbClr val="FFFF00"/>
          </a:solidFill>
        </p:spPr>
        <p:txBody>
          <a:bodyPr/>
          <a:lstStyle/>
          <a:p>
            <a:pPr algn="ctr"/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ВЫБЕРИ ПРАВИЛЬНЫЙ ЗНАК</a:t>
            </a:r>
          </a:p>
        </p:txBody>
      </p:sp>
      <p:sp>
        <p:nvSpPr>
          <p:cNvPr id="76803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>
          <a:xfrm>
            <a:off x="838200" y="764705"/>
            <a:ext cx="7772400" cy="4896544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ru-RU" sz="48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r>
              <a:rPr lang="en-US" sz="60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&gt;</a:t>
            </a:r>
            <a:r>
              <a:rPr lang="ru-RU" sz="48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 ,  </a:t>
            </a:r>
            <a:r>
              <a:rPr lang="en-US" sz="60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&lt;</a:t>
            </a:r>
            <a:r>
              <a:rPr lang="ru-RU" sz="48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4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ИЛИ </a:t>
            </a:r>
            <a:r>
              <a:rPr lang="ru-RU" sz="4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0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=</a:t>
            </a:r>
          </a:p>
          <a:p>
            <a:pPr algn="ctr">
              <a:buFont typeface="Wingdings" pitchFamily="2" charset="2"/>
              <a:buNone/>
            </a:pP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72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КМ/Ч 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         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20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М\С</a:t>
            </a:r>
          </a:p>
          <a:p>
            <a:pPr algn="ctr">
              <a:buFont typeface="Wingdings" pitchFamily="2" charset="2"/>
              <a:buNone/>
            </a:pP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buFont typeface="Wingdings" pitchFamily="2" charset="2"/>
              <a:buNone/>
            </a:pP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10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МИН 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500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С</a:t>
            </a:r>
          </a:p>
          <a:p>
            <a:pPr algn="ctr">
              <a:buFont typeface="Wingdings" pitchFamily="2" charset="2"/>
              <a:buNone/>
            </a:pP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buFont typeface="Wingdings" pitchFamily="2" charset="2"/>
              <a:buNone/>
            </a:pP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15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КМ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150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М</a:t>
            </a:r>
          </a:p>
          <a:p>
            <a:pPr algn="ctr">
              <a:buFont typeface="Wingdings" pitchFamily="2" charset="2"/>
              <a:buNone/>
            </a:pP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buFont typeface="Wingdings" pitchFamily="2" charset="2"/>
              <a:buNone/>
            </a:pP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3200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М 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           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32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КМ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721716" y="1772816"/>
            <a:ext cx="714380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solidFill>
                  <a:schemeClr val="tx2"/>
                </a:solidFill>
                <a:cs typeface="Arial" charset="0"/>
              </a:rPr>
              <a:t>=</a:t>
            </a:r>
            <a:endParaRPr lang="ru-RU" sz="3600" dirty="0"/>
          </a:p>
        </p:txBody>
      </p:sp>
      <p:sp>
        <p:nvSpPr>
          <p:cNvPr id="5" name="TextBox 4"/>
          <p:cNvSpPr txBox="1"/>
          <p:nvPr/>
        </p:nvSpPr>
        <p:spPr>
          <a:xfrm>
            <a:off x="4649708" y="2708920"/>
            <a:ext cx="714380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solidFill>
                  <a:schemeClr val="tx2"/>
                </a:solidFill>
                <a:cs typeface="Arial" charset="0"/>
              </a:rPr>
              <a:t>&gt; </a:t>
            </a:r>
            <a:endParaRPr lang="ru-RU" sz="3600" dirty="0"/>
          </a:p>
        </p:txBody>
      </p:sp>
      <p:sp>
        <p:nvSpPr>
          <p:cNvPr id="6" name="TextBox 5"/>
          <p:cNvSpPr txBox="1"/>
          <p:nvPr/>
        </p:nvSpPr>
        <p:spPr>
          <a:xfrm>
            <a:off x="4649708" y="3717032"/>
            <a:ext cx="714380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solidFill>
                  <a:schemeClr val="tx2"/>
                </a:solidFill>
                <a:cs typeface="Arial" charset="0"/>
              </a:rPr>
              <a:t>&gt; </a:t>
            </a:r>
            <a:endParaRPr lang="ru-RU" sz="3600" dirty="0"/>
          </a:p>
        </p:txBody>
      </p:sp>
      <p:sp>
        <p:nvSpPr>
          <p:cNvPr id="7" name="TextBox 6"/>
          <p:cNvSpPr txBox="1"/>
          <p:nvPr/>
        </p:nvSpPr>
        <p:spPr>
          <a:xfrm>
            <a:off x="4577700" y="4798893"/>
            <a:ext cx="714380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solidFill>
                  <a:schemeClr val="tx2"/>
                </a:solidFill>
                <a:cs typeface="Arial" charset="0"/>
              </a:rPr>
              <a:t>&lt;   </a:t>
            </a:r>
            <a:endParaRPr lang="ru-RU" sz="36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768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68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768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7680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7680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6803" grpId="0" uiExpand="1" build="p"/>
      <p:bldP spid="4" grpId="0" animBg="1"/>
      <p:bldP spid="5" grpId="0" animBg="1"/>
      <p:bldP spid="6" grpId="0" animBg="1"/>
      <p:bldP spid="7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-27384"/>
            <a:ext cx="7772400" cy="963613"/>
          </a:xfrm>
          <a:solidFill>
            <a:srgbClr val="FFFF00"/>
          </a:solidFill>
        </p:spPr>
        <p:txBody>
          <a:bodyPr/>
          <a:lstStyle/>
          <a:p>
            <a:pPr algn="ctr"/>
            <a:r>
              <a:rPr lang="ru-RU" b="1" dirty="0"/>
              <a:t>НАЙДИ ЛИШНЕЕ</a:t>
            </a:r>
          </a:p>
        </p:txBody>
      </p:sp>
      <p:sp>
        <p:nvSpPr>
          <p:cNvPr id="67587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>
          <a:xfrm>
            <a:off x="684213" y="908720"/>
            <a:ext cx="7772400" cy="4967288"/>
          </a:xfrm>
        </p:spPr>
        <p:txBody>
          <a:bodyPr/>
          <a:lstStyle/>
          <a:p>
            <a:pPr algn="ctr"/>
            <a:r>
              <a:rPr lang="ru-RU" b="1" dirty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Физические величины</a:t>
            </a:r>
          </a:p>
          <a:p>
            <a:pPr>
              <a:buFont typeface="Wingdings" pitchFamily="2" charset="2"/>
              <a:buNone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Физические приборы</a:t>
            </a:r>
          </a:p>
          <a:p>
            <a:pPr>
              <a:buFont typeface="Wingdings" pitchFamily="2" charset="2"/>
              <a:buNone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7608" name="Group 24"/>
          <p:cNvGraphicFramePr>
            <a:graphicFrameLocks noGrp="1"/>
          </p:cNvGraphicFramePr>
          <p:nvPr/>
        </p:nvGraphicFramePr>
        <p:xfrm>
          <a:off x="755650" y="1772891"/>
          <a:ext cx="7920038" cy="1554480"/>
        </p:xfrm>
        <a:graphic>
          <a:graphicData uri="http://schemas.openxmlformats.org/drawingml/2006/table">
            <a:tbl>
              <a:tblPr/>
              <a:tblGrid>
                <a:gridCol w="2640013"/>
                <a:gridCol w="2640012"/>
                <a:gridCol w="2640013"/>
              </a:tblGrid>
              <a:tr h="4318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</a:rPr>
                        <a:t>масса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</a:rPr>
                        <a:t>объём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</a:rPr>
                        <a:t>длина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18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</a:rPr>
                        <a:t>скорость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</a:rPr>
                        <a:t>площадь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</a:rPr>
                        <a:t>газ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18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</a:rPr>
                        <a:t>время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</a:rPr>
                        <a:t>путь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</a:rPr>
                        <a:t>сила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67627" name="Group 43"/>
          <p:cNvGraphicFramePr>
            <a:graphicFrameLocks noGrp="1"/>
          </p:cNvGraphicFramePr>
          <p:nvPr/>
        </p:nvGraphicFramePr>
        <p:xfrm>
          <a:off x="755650" y="4293841"/>
          <a:ext cx="7920038" cy="1036320"/>
        </p:xfrm>
        <a:graphic>
          <a:graphicData uri="http://schemas.openxmlformats.org/drawingml/2006/table">
            <a:tbl>
              <a:tblPr/>
              <a:tblGrid>
                <a:gridCol w="2640013"/>
                <a:gridCol w="2640012"/>
                <a:gridCol w="2640013"/>
              </a:tblGrid>
              <a:tr h="4318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</a:rPr>
                        <a:t>весы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</a:rPr>
                        <a:t>жидкость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</a:rPr>
                        <a:t>термометр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18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</a:rPr>
                        <a:t>мензурка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</a:rPr>
                        <a:t>часы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</a:rPr>
                        <a:t>линейка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6" name="Скругленный прямоугольник 5"/>
          <p:cNvSpPr/>
          <p:nvPr/>
        </p:nvSpPr>
        <p:spPr>
          <a:xfrm>
            <a:off x="6072198" y="1708813"/>
            <a:ext cx="1357322" cy="500066"/>
          </a:xfrm>
          <a:prstGeom prst="roundRect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785786" y="4250708"/>
            <a:ext cx="1928826" cy="500066"/>
          </a:xfrm>
          <a:prstGeom prst="roundRect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1000"/>
                                        <p:tgtEl>
                                          <p:spTgt spid="676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-0.00695 L -0.00989 0.08148 " pathEditMode="relative" rAng="0" ptsTypes="AA"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" y="44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676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676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3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1.85185E-6 L 0.2691 0.01435 " pathEditMode="relative" rAng="0" ptsTypes="AA">
                                      <p:cBhvr>
                                        <p:cTn id="3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500" y="7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587" grpId="0" uiExpand="1" build="p"/>
      <p:bldP spid="6" grpId="0" animBg="1"/>
      <p:bldP spid="6" grpId="1" animBg="1"/>
      <p:bldP spid="7" grpId="0" animBg="1"/>
      <p:bldP spid="7" grpId="1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857356" y="0"/>
            <a:ext cx="5715000" cy="563563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714480" y="357166"/>
            <a:ext cx="5357850" cy="3000396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algn="ctr" eaLnBrk="1" hangingPunct="1">
              <a:buFont typeface="Wingdings" pitchFamily="2" charset="2"/>
              <a:buNone/>
            </a:pPr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Тема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№4</a:t>
            </a:r>
          </a:p>
          <a:p>
            <a:pPr algn="ctr"/>
            <a:r>
              <a:rPr lang="en-US" sz="4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§</a:t>
            </a:r>
            <a:r>
              <a:rPr lang="ru-RU" sz="4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§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13-16 </a:t>
            </a:r>
            <a:r>
              <a:rPr lang="ru-RU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упр5(3,4,5)стр.39</a:t>
            </a:r>
            <a:endParaRPr lang="ru-RU" sz="4800" b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4000" b="1" i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Зад №4  стр.32 </a:t>
            </a:r>
          </a:p>
        </p:txBody>
      </p:sp>
      <p:pic>
        <p:nvPicPr>
          <p:cNvPr id="21508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459662" y="-214338"/>
            <a:ext cx="1684338" cy="230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9" descr="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-214346" y="0"/>
            <a:ext cx="1944687" cy="1912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150888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000892" y="2216509"/>
            <a:ext cx="2143108" cy="4641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000"/>
                            </p:stCondLst>
                            <p:childTnLst>
                              <p:par>
                                <p:cTn id="3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500"/>
                            </p:stCondLst>
                            <p:childTnLst>
                              <p:par>
                                <p:cTn id="4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3000"/>
                            </p:stCondLst>
                            <p:childTnLst>
                              <p:par>
                                <p:cTn id="4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000"/>
                            </p:stCondLst>
                            <p:childTnLst>
                              <p:par>
                                <p:cTn id="50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0"/>
                            </p:stCondLst>
                            <p:childTnLst>
                              <p:par>
                                <p:cTn id="5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500"/>
                            </p:stCondLst>
                            <p:childTnLst>
                              <p:par>
                                <p:cTn id="60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6500"/>
                            </p:stCondLst>
                            <p:childTnLst>
                              <p:par>
                                <p:cTn id="65" presetID="1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6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7500"/>
                            </p:stCondLst>
                            <p:childTnLst>
                              <p:par>
                                <p:cTn id="72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7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00" y="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9500"/>
                            </p:stCondLst>
                            <p:childTnLst>
                              <p:par>
                                <p:cTn id="75" presetID="3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0500"/>
                            </p:stCondLst>
                            <p:childTnLst>
                              <p:par>
                                <p:cTn id="82" presetID="19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3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1500"/>
                            </p:stCondLst>
                            <p:childTnLst>
                              <p:par>
                                <p:cTn id="87" presetID="2" presetClass="exit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8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2500"/>
                            </p:stCondLst>
                            <p:childTnLst>
                              <p:par>
                                <p:cTn id="92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3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13500"/>
                            </p:stCondLst>
                            <p:childTnLst>
                              <p:par>
                                <p:cTn id="99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0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857356" y="0"/>
            <a:ext cx="5715000" cy="563563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403648" y="1196752"/>
            <a:ext cx="5573874" cy="2279746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algn="ctr" eaLnBrk="1" hangingPunct="1">
              <a:buNone/>
            </a:pPr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стр3-5/тетрадь для ДЗ </a:t>
            </a:r>
          </a:p>
          <a:p>
            <a:pPr marL="0" indent="0" algn="ctr" eaLnBrk="1" hangingPunct="1">
              <a:buNone/>
            </a:pPr>
            <a:r>
              <a:rPr lang="ru-RU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гр2(</a:t>
            </a:r>
            <a:r>
              <a:rPr lang="en-US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V)</a:t>
            </a:r>
            <a:endParaRPr lang="ru-RU" sz="40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 eaLnBrk="1" hangingPunct="1">
              <a:buNone/>
            </a:pPr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№№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101,106,111,33,35</a:t>
            </a:r>
            <a:endParaRPr lang="ru-RU" sz="4000" b="1" dirty="0" smtClean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508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459662" y="-214338"/>
            <a:ext cx="1684338" cy="230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9" descr="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-214346" y="0"/>
            <a:ext cx="1944687" cy="1912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150888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000892" y="2216509"/>
            <a:ext cx="2143108" cy="4641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0"/>
                            </p:stCondLst>
                            <p:childTnLst>
                              <p:par>
                                <p:cTn id="3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500"/>
                            </p:stCondLst>
                            <p:childTnLst>
                              <p:par>
                                <p:cTn id="3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6000"/>
                            </p:stCondLst>
                            <p:childTnLst>
                              <p:par>
                                <p:cTn id="4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7000"/>
                            </p:stCondLst>
                            <p:childTnLst>
                              <p:par>
                                <p:cTn id="49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8000"/>
                            </p:stCondLst>
                            <p:childTnLst>
                              <p:par>
                                <p:cTn id="54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8500"/>
                            </p:stCondLst>
                            <p:childTnLst>
                              <p:par>
                                <p:cTn id="59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9500"/>
                            </p:stCondLst>
                            <p:childTnLst>
                              <p:par>
                                <p:cTn id="64" presetID="1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5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0500"/>
                            </p:stCondLst>
                            <p:childTnLst>
                              <p:par>
                                <p:cTn id="71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7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00" y="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2500"/>
                            </p:stCondLst>
                            <p:childTnLst>
                              <p:par>
                                <p:cTn id="74" presetID="3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3500"/>
                            </p:stCondLst>
                            <p:childTnLst>
                              <p:par>
                                <p:cTn id="81" presetID="19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2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4500"/>
                            </p:stCondLst>
                            <p:childTnLst>
                              <p:par>
                                <p:cTn id="86" presetID="2" presetClass="exit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7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15500"/>
                            </p:stCondLst>
                            <p:childTnLst>
                              <p:par>
                                <p:cTn id="91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2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16500"/>
                            </p:stCondLst>
                            <p:childTnLst>
                              <p:par>
                                <p:cTn id="98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9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ChangeArrowheads="1"/>
          </p:cNvSpPr>
          <p:nvPr>
            <p:ph type="title"/>
          </p:nvPr>
        </p:nvSpPr>
        <p:spPr>
          <a:xfrm>
            <a:off x="611560" y="0"/>
            <a:ext cx="7772400" cy="963613"/>
          </a:xfrm>
        </p:spPr>
        <p:txBody>
          <a:bodyPr/>
          <a:lstStyle/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ПРОВЕРЬ СЕБЯ</a:t>
            </a:r>
          </a:p>
        </p:txBody>
      </p:sp>
      <p:graphicFrame>
        <p:nvGraphicFramePr>
          <p:cNvPr id="73772" name="Group 44"/>
          <p:cNvGraphicFramePr>
            <a:graphicFrameLocks noGrp="1"/>
          </p:cNvGraphicFramePr>
          <p:nvPr/>
        </p:nvGraphicFramePr>
        <p:xfrm>
          <a:off x="899592" y="692696"/>
          <a:ext cx="7561263" cy="4119563"/>
        </p:xfrm>
        <a:graphic>
          <a:graphicData uri="http://schemas.openxmlformats.org/drawingml/2006/table">
            <a:tbl>
              <a:tblPr/>
              <a:tblGrid>
                <a:gridCol w="4679950"/>
                <a:gridCol w="2881313"/>
              </a:tblGrid>
              <a:tr h="1016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Состояние вещества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ahoma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itchFamily="34" charset="0"/>
                        </a:rPr>
                        <a:t>диффузия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715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Физические  тела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ahoma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itchFamily="34" charset="0"/>
                        </a:rPr>
                        <a:t>жидкость</a:t>
                      </a: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16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Физические  явления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ahoma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itchFamily="34" charset="0"/>
                        </a:rPr>
                        <a:t>молекула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16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Единицы физических величин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ahoma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ahoma" pitchFamily="34" charset="0"/>
                        </a:rPr>
                        <a:t>Ньютон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cxnSp>
        <p:nvCxnSpPr>
          <p:cNvPr id="5" name="Прямая со стрелкой 4"/>
          <p:cNvCxnSpPr/>
          <p:nvPr/>
        </p:nvCxnSpPr>
        <p:spPr>
          <a:xfrm>
            <a:off x="4788024" y="1355875"/>
            <a:ext cx="1296144" cy="792088"/>
          </a:xfrm>
          <a:prstGeom prst="straightConnector1">
            <a:avLst/>
          </a:prstGeom>
          <a:ln w="2222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 стрелкой 5"/>
          <p:cNvCxnSpPr/>
          <p:nvPr/>
        </p:nvCxnSpPr>
        <p:spPr>
          <a:xfrm>
            <a:off x="4788024" y="2435995"/>
            <a:ext cx="1296144" cy="792088"/>
          </a:xfrm>
          <a:prstGeom prst="straightConnector1">
            <a:avLst/>
          </a:prstGeom>
          <a:ln w="2222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/>
          <p:nvPr/>
        </p:nvCxnSpPr>
        <p:spPr>
          <a:xfrm flipV="1">
            <a:off x="5004048" y="1355875"/>
            <a:ext cx="1728192" cy="2088232"/>
          </a:xfrm>
          <a:prstGeom prst="straightConnector1">
            <a:avLst/>
          </a:prstGeom>
          <a:ln w="2222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>
            <a:off x="4932040" y="4452219"/>
            <a:ext cx="1296144" cy="0"/>
          </a:xfrm>
          <a:prstGeom prst="straightConnector1">
            <a:avLst/>
          </a:prstGeom>
          <a:ln w="2222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Скругленный прямоугольник 10"/>
          <p:cNvSpPr/>
          <p:nvPr/>
        </p:nvSpPr>
        <p:spPr>
          <a:xfrm>
            <a:off x="1187624" y="836712"/>
            <a:ext cx="4104456" cy="720080"/>
          </a:xfrm>
          <a:prstGeom prst="roundRect">
            <a:avLst/>
          </a:prstGeom>
          <a:noFill/>
          <a:ln w="317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1115616" y="1844824"/>
            <a:ext cx="4104456" cy="720080"/>
          </a:xfrm>
          <a:prstGeom prst="roundRect">
            <a:avLst/>
          </a:prstGeom>
          <a:noFill/>
          <a:ln w="317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1115616" y="2924944"/>
            <a:ext cx="4104456" cy="720080"/>
          </a:xfrm>
          <a:prstGeom prst="roundRect">
            <a:avLst/>
          </a:prstGeom>
          <a:noFill/>
          <a:ln w="317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1187624" y="3861048"/>
            <a:ext cx="4104456" cy="864096"/>
          </a:xfrm>
          <a:prstGeom prst="roundRect">
            <a:avLst/>
          </a:prstGeom>
          <a:noFill/>
          <a:ln w="317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TextBox 14"/>
          <p:cNvSpPr txBox="1"/>
          <p:nvPr/>
        </p:nvSpPr>
        <p:spPr>
          <a:xfrm>
            <a:off x="179512" y="4869160"/>
            <a:ext cx="2376264" cy="52322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Диффузия - 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195736" y="4869160"/>
            <a:ext cx="6948264" cy="138499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Проникновение молекул одного вещества между молекул другого! Чем теплее- тем быстрее!            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Движение молекул. 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0" y="428604"/>
          <a:ext cx="9144000" cy="2987040"/>
        </p:xfrm>
        <a:graphic>
          <a:graphicData uri="http://schemas.openxmlformats.org/drawingml/2006/table">
            <a:tbl>
              <a:tblPr/>
              <a:tblGrid>
                <a:gridCol w="495474"/>
                <a:gridCol w="7719864"/>
                <a:gridCol w="928662"/>
              </a:tblGrid>
              <a:tr h="65320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 b="1" u="sng" cap="all" dirty="0">
                          <a:latin typeface="Times New Roman"/>
                          <a:ea typeface="Times New Roman"/>
                        </a:rPr>
                        <a:t>2</a:t>
                      </a:r>
                      <a:endParaRPr lang="ru-RU" sz="1800" dirty="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i="1" dirty="0">
                          <a:latin typeface="Times New Roman"/>
                          <a:ea typeface="Times New Roman"/>
                        </a:rPr>
                        <a:t>Процесс усвоения </a:t>
                      </a:r>
                      <a:r>
                        <a:rPr lang="en-US" sz="2400" i="1" dirty="0">
                          <a:latin typeface="Times New Roman"/>
                          <a:ea typeface="Times New Roman"/>
                        </a:rPr>
                        <a:t>      </a:t>
                      </a:r>
                      <a:r>
                        <a:rPr lang="ru-RU" sz="2400" i="1" dirty="0" smtClean="0">
                          <a:latin typeface="Times New Roman"/>
                          <a:ea typeface="Times New Roman"/>
                        </a:rPr>
                        <a:t>для ответов</a:t>
                      </a:r>
                      <a:r>
                        <a:rPr lang="ru-RU" sz="2400" i="1" baseline="0" dirty="0" smtClean="0"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en-US" sz="2400" b="1" i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2400" b="1" i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(</a:t>
                      </a:r>
                      <a:r>
                        <a:rPr lang="ru-RU" sz="2400" b="1" i="1" dirty="0" err="1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стр</a:t>
                      </a:r>
                      <a:r>
                        <a:rPr lang="ru-RU" sz="2400" b="1" i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 7,8)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400" i="1" dirty="0" smtClean="0">
                          <a:latin typeface="Times New Roman"/>
                          <a:ea typeface="Times New Roman"/>
                        </a:rPr>
                        <a:t>            </a:t>
                      </a:r>
                      <a:r>
                        <a:rPr lang="ru-RU" sz="2400" b="1" i="1" dirty="0" err="1">
                          <a:latin typeface="Times New Roman"/>
                          <a:ea typeface="Times New Roman"/>
                        </a:rPr>
                        <a:t>аудиализация</a:t>
                      </a:r>
                      <a:r>
                        <a:rPr lang="ru-RU" sz="2400" b="1" i="1" dirty="0">
                          <a:latin typeface="Times New Roman"/>
                          <a:ea typeface="Times New Roman"/>
                        </a:rPr>
                        <a:t>  -  </a:t>
                      </a:r>
                      <a:endParaRPr lang="ru-RU" sz="1800" dirty="0">
                        <a:latin typeface="Times New Roman"/>
                        <a:ea typeface="Times New Roman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Symbol"/>
                        <a:buChar char="-"/>
                        <a:tabLst>
                          <a:tab pos="1231900" algn="l"/>
                        </a:tabLst>
                      </a:pPr>
                      <a:r>
                        <a:rPr lang="ru-RU" sz="4400" b="1" i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равномерное </a:t>
                      </a:r>
                      <a:r>
                        <a:rPr lang="ru-RU" sz="4400" b="1" i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движение</a:t>
                      </a:r>
                      <a:endParaRPr lang="ru-RU" sz="3600" i="0" dirty="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 marL="342900" lvl="0" indent="-342900" algn="ctr">
                        <a:spcAft>
                          <a:spcPts val="0"/>
                        </a:spcAft>
                        <a:buFont typeface="Symbol"/>
                        <a:buChar char="-"/>
                        <a:tabLst>
                          <a:tab pos="1231900" algn="l"/>
                        </a:tabLst>
                      </a:pPr>
                      <a:r>
                        <a:rPr lang="ru-RU" sz="4000" b="1" i="1" dirty="0">
                          <a:solidFill>
                            <a:srgbClr val="000099"/>
                          </a:solidFill>
                          <a:latin typeface="Times New Roman"/>
                          <a:ea typeface="Times New Roman"/>
                        </a:rPr>
                        <a:t>неравномерное </a:t>
                      </a:r>
                      <a:r>
                        <a:rPr lang="ru-RU" sz="4000" b="1" i="1" dirty="0" smtClean="0">
                          <a:solidFill>
                            <a:srgbClr val="000099"/>
                          </a:solidFill>
                          <a:latin typeface="Times New Roman"/>
                          <a:ea typeface="Times New Roman"/>
                        </a:rPr>
                        <a:t>движение(</a:t>
                      </a:r>
                      <a:r>
                        <a:rPr lang="ru-RU" sz="3200" b="1" i="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№1стр39)</a:t>
                      </a:r>
                      <a:endParaRPr lang="ru-RU" sz="3200" i="0" dirty="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 marL="102235">
                        <a:spcAft>
                          <a:spcPts val="0"/>
                        </a:spcAft>
                      </a:pPr>
                      <a:r>
                        <a:rPr lang="en-US" sz="2400" b="1" i="1" dirty="0">
                          <a:latin typeface="Times New Roman"/>
                          <a:ea typeface="Times New Roman"/>
                        </a:rPr>
                        <a:t>                                           </a:t>
                      </a:r>
                      <a:r>
                        <a:rPr lang="ru-RU" sz="2400" b="1" i="1" dirty="0">
                          <a:latin typeface="Times New Roman"/>
                          <a:ea typeface="Times New Roman"/>
                        </a:rPr>
                        <a:t>*  визуализация   - </a:t>
                      </a:r>
                      <a:endParaRPr lang="ru-RU" sz="1800" dirty="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8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 b="1" dirty="0">
                          <a:latin typeface="Times New Roman"/>
                          <a:ea typeface="Times New Roman"/>
                        </a:rPr>
                        <a:t>10м</a:t>
                      </a:r>
                      <a:endParaRPr lang="ru-RU" sz="18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 b="1" dirty="0">
                          <a:latin typeface="Times New Roman"/>
                          <a:ea typeface="Times New Roman"/>
                        </a:rPr>
                        <a:t>10м</a:t>
                      </a:r>
                      <a:endParaRPr lang="ru-RU" sz="1800" dirty="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304800"/>
            <a:ext cx="7772400" cy="963613"/>
          </a:xfrm>
        </p:spPr>
        <p:txBody>
          <a:bodyPr/>
          <a:lstStyle/>
          <a:p>
            <a:pPr algn="ctr"/>
            <a:r>
              <a:rPr lang="ru-RU" b="1"/>
              <a:t>НАЙДИ ЛИШНЕЕ</a:t>
            </a:r>
          </a:p>
        </p:txBody>
      </p:sp>
      <p:sp>
        <p:nvSpPr>
          <p:cNvPr id="69635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>
          <a:xfrm>
            <a:off x="684213" y="1628775"/>
            <a:ext cx="7772400" cy="3014671"/>
          </a:xfrm>
        </p:spPr>
        <p:txBody>
          <a:bodyPr/>
          <a:lstStyle/>
          <a:p>
            <a:r>
              <a:rPr lang="ru-RU" dirty="0"/>
              <a:t>Физические явления</a:t>
            </a:r>
          </a:p>
          <a:p>
            <a:pPr>
              <a:buFont typeface="Wingdings" pitchFamily="2" charset="2"/>
              <a:buNone/>
            </a:pPr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sz="1600" dirty="0"/>
          </a:p>
          <a:p>
            <a:pPr algn="ctr"/>
            <a:r>
              <a:rPr lang="ru-RU" b="1" dirty="0">
                <a:solidFill>
                  <a:srgbClr val="F90101"/>
                </a:solidFill>
              </a:rPr>
              <a:t>Единицы физических величин</a:t>
            </a:r>
          </a:p>
          <a:p>
            <a:pPr>
              <a:buFont typeface="Wingdings" pitchFamily="2" charset="2"/>
              <a:buNone/>
            </a:pPr>
            <a:endParaRPr lang="ru-RU" dirty="0"/>
          </a:p>
        </p:txBody>
      </p:sp>
      <p:graphicFrame>
        <p:nvGraphicFramePr>
          <p:cNvPr id="69672" name="Group 40"/>
          <p:cNvGraphicFramePr>
            <a:graphicFrameLocks noGrp="1"/>
          </p:cNvGraphicFramePr>
          <p:nvPr/>
        </p:nvGraphicFramePr>
        <p:xfrm>
          <a:off x="755650" y="2420938"/>
          <a:ext cx="7920038" cy="1554480"/>
        </p:xfrm>
        <a:graphic>
          <a:graphicData uri="http://schemas.openxmlformats.org/drawingml/2006/table">
            <a:tbl>
              <a:tblPr/>
              <a:tblGrid>
                <a:gridCol w="2640013"/>
                <a:gridCol w="2640012"/>
                <a:gridCol w="2640013"/>
              </a:tblGrid>
              <a:tr h="4318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</a:rPr>
                        <a:t>молния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</a:rPr>
                        <a:t>движение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</a:rPr>
                        <a:t>молекула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18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</a:rPr>
                        <a:t>падение тел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</a:rPr>
                        <a:t>нагревание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</a:rPr>
                        <a:t>дождь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18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</a:rPr>
                        <a:t>диффузия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</a:rPr>
                        <a:t>радуга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</a:rPr>
                        <a:t>охлаждение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69674" name="Group 42"/>
          <p:cNvGraphicFramePr>
            <a:graphicFrameLocks noGrp="1"/>
          </p:cNvGraphicFramePr>
          <p:nvPr/>
        </p:nvGraphicFramePr>
        <p:xfrm>
          <a:off x="755650" y="4941888"/>
          <a:ext cx="7920038" cy="1036320"/>
        </p:xfrm>
        <a:graphic>
          <a:graphicData uri="http://schemas.openxmlformats.org/drawingml/2006/table">
            <a:tbl>
              <a:tblPr/>
              <a:tblGrid>
                <a:gridCol w="2640013"/>
                <a:gridCol w="2640012"/>
                <a:gridCol w="2640013"/>
              </a:tblGrid>
              <a:tr h="4318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</a:rPr>
                        <a:t>Ньютон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</a:rPr>
                        <a:t>Градус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</a:rPr>
                        <a:t>м/с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18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</a:rPr>
                        <a:t>м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</a:rPr>
                        <a:t>с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itchFamily="34" charset="0"/>
                        </a:rPr>
                        <a:t>кг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6" name="Скругленный прямоугольник 5"/>
          <p:cNvSpPr/>
          <p:nvPr/>
        </p:nvSpPr>
        <p:spPr>
          <a:xfrm>
            <a:off x="6072198" y="2428868"/>
            <a:ext cx="1928826" cy="500066"/>
          </a:xfrm>
          <a:prstGeom prst="roundRect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785786" y="4929198"/>
            <a:ext cx="1500198" cy="500066"/>
          </a:xfrm>
          <a:prstGeom prst="roundRect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1000"/>
                                        <p:tgtEl>
                                          <p:spTgt spid="696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96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96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3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xit" presetSubtype="3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5" dur="2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2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7" grpId="1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902" name="Picture 6" descr="PH01035U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361211">
            <a:off x="5753100" y="1916113"/>
            <a:ext cx="3390900" cy="2276475"/>
          </a:xfrm>
          <a:prstGeom prst="rect">
            <a:avLst/>
          </a:prstGeom>
          <a:noFill/>
        </p:spPr>
      </p:pic>
      <p:sp>
        <p:nvSpPr>
          <p:cNvPr id="80898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304800"/>
            <a:ext cx="7772400" cy="747713"/>
          </a:xfrm>
        </p:spPr>
        <p:txBody>
          <a:bodyPr/>
          <a:lstStyle/>
          <a:p>
            <a:pPr algn="r"/>
            <a:r>
              <a:rPr lang="ru-RU" sz="2800" b="1"/>
              <a:t>С НАМИ ЗАГАДКИ ИГРАЮТ В ПРЯТКИ</a:t>
            </a:r>
            <a:br>
              <a:rPr lang="ru-RU" sz="2800" b="1"/>
            </a:br>
            <a:r>
              <a:rPr lang="ru-RU" sz="1400">
                <a:solidFill>
                  <a:srgbClr val="000000"/>
                </a:solidFill>
              </a:rPr>
              <a:t>пословица</a:t>
            </a:r>
          </a:p>
        </p:txBody>
      </p:sp>
      <p:sp>
        <p:nvSpPr>
          <p:cNvPr id="80899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ru-RU" sz="2800"/>
              <a:t>   В круглом домике, в окошке</a:t>
            </a:r>
          </a:p>
          <a:p>
            <a:pPr>
              <a:buFont typeface="Wingdings" pitchFamily="2" charset="2"/>
              <a:buNone/>
            </a:pPr>
            <a:r>
              <a:rPr lang="ru-RU" sz="2800"/>
              <a:t>   Ходят сёстры по дорожке,</a:t>
            </a:r>
          </a:p>
          <a:p>
            <a:pPr>
              <a:buFont typeface="Wingdings" pitchFamily="2" charset="2"/>
              <a:buNone/>
            </a:pPr>
            <a:r>
              <a:rPr lang="ru-RU" sz="2800"/>
              <a:t>   Не торопится меньшая, </a:t>
            </a:r>
          </a:p>
          <a:p>
            <a:pPr>
              <a:buFont typeface="Wingdings" pitchFamily="2" charset="2"/>
              <a:buNone/>
            </a:pPr>
            <a:r>
              <a:rPr lang="ru-RU" sz="2800"/>
              <a:t>   Но зато спешит старшая.</a:t>
            </a:r>
          </a:p>
          <a:p>
            <a:pPr>
              <a:buFont typeface="Wingdings" pitchFamily="2" charset="2"/>
              <a:buNone/>
            </a:pPr>
            <a:endParaRPr lang="ru-RU" sz="2800"/>
          </a:p>
          <a:p>
            <a:pPr>
              <a:buFont typeface="Wingdings" pitchFamily="2" charset="2"/>
              <a:buNone/>
            </a:pPr>
            <a:r>
              <a:rPr lang="ru-RU" sz="2800"/>
              <a:t>   Без рук, без ног</a:t>
            </a:r>
          </a:p>
          <a:p>
            <a:pPr>
              <a:buFont typeface="Wingdings" pitchFamily="2" charset="2"/>
              <a:buNone/>
            </a:pPr>
            <a:r>
              <a:rPr lang="ru-RU" sz="2800"/>
              <a:t>   По полю рыщет, поёт да свищет,</a:t>
            </a:r>
          </a:p>
          <a:p>
            <a:pPr>
              <a:buFont typeface="Wingdings" pitchFamily="2" charset="2"/>
              <a:buNone/>
            </a:pPr>
            <a:r>
              <a:rPr lang="ru-RU" sz="2800"/>
              <a:t>   Деревья ломает, к земле траву приклоняет.</a:t>
            </a:r>
          </a:p>
        </p:txBody>
      </p:sp>
      <p:pic>
        <p:nvPicPr>
          <p:cNvPr id="80900" name="Picture 4" descr="J0126670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8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8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89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67000"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7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>
          <a:xfrm>
            <a:off x="838200" y="1700213"/>
            <a:ext cx="7772400" cy="4824412"/>
          </a:xfrm>
        </p:spPr>
        <p:txBody>
          <a:bodyPr/>
          <a:lstStyle/>
          <a:p>
            <a:pPr marL="1162050" indent="-1162050">
              <a:buFont typeface="Wingdings" pitchFamily="2" charset="2"/>
              <a:buNone/>
              <a:tabLst>
                <a:tab pos="1428750" algn="l"/>
              </a:tabLst>
            </a:pPr>
            <a:r>
              <a:rPr lang="ru-RU" sz="2800" b="1"/>
              <a:t>ПОСТАВЬТЕ СЕБЕ:</a:t>
            </a:r>
          </a:p>
          <a:p>
            <a:pPr marL="1162050" indent="-1162050">
              <a:buFont typeface="Wingdings" pitchFamily="2" charset="2"/>
              <a:buNone/>
              <a:tabLst>
                <a:tab pos="1428750" algn="l"/>
              </a:tabLst>
            </a:pPr>
            <a:endParaRPr lang="ru-RU" sz="2000" b="1"/>
          </a:p>
          <a:p>
            <a:pPr marL="1162050" indent="-1162050">
              <a:buFont typeface="Wingdings" pitchFamily="2" charset="2"/>
              <a:buNone/>
              <a:tabLst>
                <a:tab pos="1428750" algn="l"/>
              </a:tabLst>
            </a:pPr>
            <a:r>
              <a:rPr lang="ru-RU" sz="2800" b="1"/>
              <a:t>«</a:t>
            </a:r>
            <a:r>
              <a:rPr lang="ru-RU" sz="2800" b="1">
                <a:solidFill>
                  <a:srgbClr val="A50021"/>
                </a:solidFill>
              </a:rPr>
              <a:t>5</a:t>
            </a:r>
            <a:r>
              <a:rPr lang="ru-RU" sz="2800" b="1"/>
              <a:t>» -</a:t>
            </a:r>
            <a:r>
              <a:rPr lang="ru-RU"/>
              <a:t> </a:t>
            </a:r>
            <a:r>
              <a:rPr lang="ru-RU" sz="2000"/>
              <a:t>ЕСЛИ ВЫ ПОНЯЛИ МАТЕРИАЛ, МОЖЕТЕ  ЕГО РАССКАЗАТЬ И ОБЪЯСНИТЬ</a:t>
            </a:r>
          </a:p>
          <a:p>
            <a:pPr marL="1162050" indent="-1162050">
              <a:buFont typeface="Wingdings" pitchFamily="2" charset="2"/>
              <a:buNone/>
              <a:tabLst>
                <a:tab pos="1428750" algn="l"/>
              </a:tabLst>
            </a:pPr>
            <a:endParaRPr lang="ru-RU" sz="2000"/>
          </a:p>
          <a:p>
            <a:pPr marL="1162050" indent="-1162050">
              <a:buFont typeface="Wingdings" pitchFamily="2" charset="2"/>
              <a:buNone/>
              <a:tabLst>
                <a:tab pos="1428750" algn="l"/>
              </a:tabLst>
            </a:pPr>
            <a:r>
              <a:rPr lang="ru-RU" sz="2800" b="1"/>
              <a:t>«</a:t>
            </a:r>
            <a:r>
              <a:rPr lang="ru-RU" sz="2800" b="1">
                <a:solidFill>
                  <a:srgbClr val="A50021"/>
                </a:solidFill>
              </a:rPr>
              <a:t>4</a:t>
            </a:r>
            <a:r>
              <a:rPr lang="ru-RU" sz="2800" b="1"/>
              <a:t>» - </a:t>
            </a:r>
            <a:r>
              <a:rPr lang="ru-RU" sz="2400"/>
              <a:t> </a:t>
            </a:r>
            <a:r>
              <a:rPr lang="ru-RU" sz="2000"/>
              <a:t>ЕСЛИ МАТЕРИАЛ ПОНЯЛИ, НО ЕСТЬ НЕКОТОРЫЕ СОМНЕНИЯ В ТОМ, ЧТО ВЫ СМОЖЕТЕ ПРАВИЛЬНО ЕГО ВОСПРОИЗВЕСТИ</a:t>
            </a:r>
          </a:p>
          <a:p>
            <a:pPr marL="1162050" indent="-1162050">
              <a:buFont typeface="Wingdings" pitchFamily="2" charset="2"/>
              <a:buNone/>
              <a:tabLst>
                <a:tab pos="1428750" algn="l"/>
              </a:tabLst>
            </a:pPr>
            <a:endParaRPr lang="ru-RU" sz="2000"/>
          </a:p>
          <a:p>
            <a:pPr marL="1162050" indent="-1162050">
              <a:buFont typeface="Wingdings" pitchFamily="2" charset="2"/>
              <a:buNone/>
              <a:tabLst>
                <a:tab pos="1428750" algn="l"/>
              </a:tabLst>
            </a:pPr>
            <a:r>
              <a:rPr lang="ru-RU" sz="2800" b="1"/>
              <a:t>«</a:t>
            </a:r>
            <a:r>
              <a:rPr lang="ru-RU" sz="2800" b="1">
                <a:solidFill>
                  <a:srgbClr val="A50021"/>
                </a:solidFill>
              </a:rPr>
              <a:t>3</a:t>
            </a:r>
            <a:r>
              <a:rPr lang="ru-RU" sz="2800" b="1"/>
              <a:t>» - </a:t>
            </a:r>
            <a:r>
              <a:rPr lang="ru-RU" sz="2000"/>
              <a:t>ЕСЛИ МАТЕРИАЛ УСВОЕН СЛАБО</a:t>
            </a:r>
            <a:endParaRPr lang="ru-RU" sz="2000" b="1"/>
          </a:p>
        </p:txBody>
      </p:sp>
      <p:sp>
        <p:nvSpPr>
          <p:cNvPr id="88069" name="Rectangle 5"/>
          <p:cNvSpPr>
            <a:spLocks noGrp="1" noChangeArrowheads="1"/>
          </p:cNvSpPr>
          <p:nvPr>
            <p:ph type="title"/>
          </p:nvPr>
        </p:nvSpPr>
        <p:spPr>
          <a:xfrm>
            <a:off x="609600" y="304800"/>
            <a:ext cx="7772400" cy="676275"/>
          </a:xfrm>
        </p:spPr>
        <p:txBody>
          <a:bodyPr/>
          <a:lstStyle/>
          <a:p>
            <a:pPr algn="ctr"/>
            <a:r>
              <a:rPr lang="ru-RU" sz="2800" b="1"/>
              <a:t>ОЦЕНИТЕ СВОЮ РАБОТУ ЗА УРОК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2"/>
          <p:cNvSpPr>
            <a:spLocks noChangeArrowheads="1"/>
          </p:cNvSpPr>
          <p:nvPr/>
        </p:nvSpPr>
        <p:spPr bwMode="auto">
          <a:xfrm>
            <a:off x="539750" y="1960563"/>
            <a:ext cx="8604250" cy="4897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ru-RU" sz="2800">
              <a:solidFill>
                <a:srgbClr val="A50021"/>
              </a:solidFill>
            </a:endParaRPr>
          </a:p>
        </p:txBody>
      </p:sp>
      <p:sp>
        <p:nvSpPr>
          <p:cNvPr id="90115" name="Rectangle 3"/>
          <p:cNvSpPr>
            <a:spLocks noGrp="1" noChangeArrowheads="1"/>
          </p:cNvSpPr>
          <p:nvPr>
            <p:ph type="title"/>
          </p:nvPr>
        </p:nvSpPr>
        <p:spPr>
          <a:xfrm>
            <a:off x="611188" y="333375"/>
            <a:ext cx="7770812" cy="935038"/>
          </a:xfrm>
        </p:spPr>
        <p:txBody>
          <a:bodyPr/>
          <a:lstStyle/>
          <a:p>
            <a:pPr algn="ctr"/>
            <a:r>
              <a:rPr lang="ru-RU" b="1"/>
              <a:t>СРЕДНЯЯ СКОРОСТЬ</a:t>
            </a:r>
          </a:p>
        </p:txBody>
      </p:sp>
      <p:sp>
        <p:nvSpPr>
          <p:cNvPr id="90116" name="Rectangle 4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>
          <a:xfrm>
            <a:off x="684213" y="1412875"/>
            <a:ext cx="7772400" cy="4895850"/>
          </a:xfrm>
        </p:spPr>
        <p:txBody>
          <a:bodyPr/>
          <a:lstStyle/>
          <a:p>
            <a:pPr algn="r">
              <a:buFont typeface="Wingdings" pitchFamily="2" charset="2"/>
              <a:buNone/>
            </a:pPr>
            <a:r>
              <a:rPr lang="ru-RU" sz="1600">
                <a:solidFill>
                  <a:srgbClr val="003399"/>
                </a:solidFill>
                <a:hlinkClick r:id="rId2" action="ppaction://hlinkfile"/>
              </a:rPr>
              <a:t>Модель</a:t>
            </a:r>
          </a:p>
          <a:p>
            <a:pPr>
              <a:buFont typeface="Wingdings" pitchFamily="2" charset="2"/>
              <a:buNone/>
            </a:pPr>
            <a:endParaRPr lang="ru-RU">
              <a:solidFill>
                <a:srgbClr val="003399"/>
              </a:solidFill>
            </a:endParaRPr>
          </a:p>
          <a:p>
            <a:pPr>
              <a:buFont typeface="Wingdings" pitchFamily="2" charset="2"/>
              <a:buNone/>
            </a:pPr>
            <a:endParaRPr lang="ru-RU">
              <a:solidFill>
                <a:srgbClr val="003399"/>
              </a:solidFill>
            </a:endParaRPr>
          </a:p>
          <a:p>
            <a:pPr>
              <a:buFont typeface="Wingdings" pitchFamily="2" charset="2"/>
              <a:buNone/>
            </a:pPr>
            <a:endParaRPr lang="ru-RU">
              <a:solidFill>
                <a:srgbClr val="003399"/>
              </a:solidFill>
            </a:endParaRPr>
          </a:p>
          <a:p>
            <a:pPr>
              <a:buFont typeface="Wingdings" pitchFamily="2" charset="2"/>
              <a:buNone/>
            </a:pPr>
            <a:endParaRPr lang="ru-RU" sz="3600"/>
          </a:p>
          <a:p>
            <a:pPr>
              <a:buFont typeface="Wingdings" pitchFamily="2" charset="2"/>
              <a:buNone/>
            </a:pPr>
            <a:endParaRPr lang="ru-RU" sz="3600"/>
          </a:p>
          <a:p>
            <a:pPr>
              <a:buFont typeface="Wingdings" pitchFamily="2" charset="2"/>
              <a:buNone/>
            </a:pPr>
            <a:endParaRPr lang="ru-RU" sz="2800" b="1">
              <a:solidFill>
                <a:schemeClr val="tx2"/>
              </a:solidFill>
            </a:endParaRPr>
          </a:p>
          <a:p>
            <a:pPr algn="r"/>
            <a:endParaRPr lang="ru-RU"/>
          </a:p>
          <a:p>
            <a:pPr algn="r"/>
            <a:endParaRPr lang="ru-RU"/>
          </a:p>
          <a:p>
            <a:pPr algn="r"/>
            <a:endParaRPr lang="ru-RU"/>
          </a:p>
        </p:txBody>
      </p:sp>
      <p:pic>
        <p:nvPicPr>
          <p:cNvPr id="90118" name="Picture 6"/>
          <p:cNvPicPr>
            <a:picLocks noChangeAspect="1" noChangeArrowheads="1"/>
          </p:cNvPicPr>
          <p:nvPr/>
        </p:nvPicPr>
        <p:blipFill>
          <a:blip r:embed="rId3" cstate="print"/>
          <a:srcRect l="22058" t="-426" r="26567" b="80244"/>
          <a:stretch>
            <a:fillRect/>
          </a:stretch>
        </p:blipFill>
        <p:spPr bwMode="auto">
          <a:xfrm>
            <a:off x="1331913" y="4437063"/>
            <a:ext cx="1763712" cy="935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0119" name="Picture 7"/>
          <p:cNvPicPr>
            <a:picLocks noChangeAspect="1" noChangeArrowheads="1"/>
          </p:cNvPicPr>
          <p:nvPr/>
        </p:nvPicPr>
        <p:blipFill>
          <a:blip r:embed="rId3" cstate="print"/>
          <a:srcRect l="20995" t="21332" r="22404" b="58487"/>
          <a:stretch>
            <a:fillRect/>
          </a:stretch>
        </p:blipFill>
        <p:spPr bwMode="auto">
          <a:xfrm>
            <a:off x="3708400" y="4365625"/>
            <a:ext cx="1943100" cy="935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0120" name="Picture 8"/>
          <p:cNvPicPr>
            <a:picLocks noChangeAspect="1" noChangeArrowheads="1"/>
          </p:cNvPicPr>
          <p:nvPr/>
        </p:nvPicPr>
        <p:blipFill>
          <a:blip r:embed="rId3" cstate="print"/>
          <a:srcRect l="20995" t="44632" r="34982" b="31624"/>
          <a:stretch>
            <a:fillRect/>
          </a:stretch>
        </p:blipFill>
        <p:spPr bwMode="auto">
          <a:xfrm>
            <a:off x="6372225" y="4365625"/>
            <a:ext cx="1511300" cy="1100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oup 10"/>
          <p:cNvGrpSpPr>
            <a:grpSpLocks/>
          </p:cNvGrpSpPr>
          <p:nvPr/>
        </p:nvGrpSpPr>
        <p:grpSpPr bwMode="auto">
          <a:xfrm>
            <a:off x="2700338" y="2205038"/>
            <a:ext cx="4032250" cy="1152525"/>
            <a:chOff x="1701" y="1389"/>
            <a:chExt cx="2540" cy="726"/>
          </a:xfrm>
        </p:grpSpPr>
        <p:pic>
          <p:nvPicPr>
            <p:cNvPr id="90117" name="Picture 5"/>
            <p:cNvPicPr>
              <a:picLocks noChangeAspect="1" noChangeArrowheads="1"/>
            </p:cNvPicPr>
            <p:nvPr/>
          </p:nvPicPr>
          <p:blipFill>
            <a:blip r:embed="rId3" cstate="print"/>
            <a:srcRect t="72311" r="31924" b="6683"/>
            <a:stretch>
              <a:fillRect/>
            </a:stretch>
          </p:blipFill>
          <p:spPr bwMode="auto">
            <a:xfrm>
              <a:off x="1701" y="1389"/>
              <a:ext cx="1769" cy="7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0121" name="Picture 9"/>
            <p:cNvPicPr>
              <a:picLocks noChangeAspect="1" noChangeArrowheads="1"/>
            </p:cNvPicPr>
            <p:nvPr/>
          </p:nvPicPr>
          <p:blipFill>
            <a:blip r:embed="rId3" cstate="print"/>
            <a:srcRect l="69893" t="72589" r="2203" b="8331"/>
            <a:stretch>
              <a:fillRect/>
            </a:stretch>
          </p:blipFill>
          <p:spPr bwMode="auto">
            <a:xfrm>
              <a:off x="3424" y="1389"/>
              <a:ext cx="817" cy="7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8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14" dur="2000"/>
                                        <p:tgtEl>
                                          <p:spTgt spid="90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8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17" dur="2000"/>
                                        <p:tgtEl>
                                          <p:spTgt spid="90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8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20" dur="2000"/>
                                        <p:tgtEl>
                                          <p:spTgt spid="90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26" name="Picture 10" descr="%D0%9A%D0%BE%D0%BB%D0%BB%D0%B0%D0%B6%20-%20%D0%BA%D0%BE%D0%BB%D0%BE%D0%B1%D0%BE%D0%BA"/>
          <p:cNvPicPr>
            <a:picLocks noChangeAspect="1" noChangeArrowheads="1"/>
          </p:cNvPicPr>
          <p:nvPr/>
        </p:nvPicPr>
        <p:blipFill>
          <a:blip r:embed="rId2" cstate="print">
            <a:lum bright="70000" contrast="-70000"/>
          </a:blip>
          <a:srcRect t="6299" r="46681" b="2362"/>
          <a:stretch>
            <a:fillRect/>
          </a:stretch>
        </p:blipFill>
        <p:spPr bwMode="auto">
          <a:xfrm>
            <a:off x="468313" y="334963"/>
            <a:ext cx="8208962" cy="6230937"/>
          </a:xfrm>
          <a:prstGeom prst="rect">
            <a:avLst/>
          </a:prstGeom>
          <a:noFill/>
        </p:spPr>
      </p:pic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304800"/>
            <a:ext cx="7772400" cy="963613"/>
          </a:xfrm>
        </p:spPr>
        <p:txBody>
          <a:bodyPr/>
          <a:lstStyle/>
          <a:p>
            <a:pPr algn="ctr"/>
            <a:r>
              <a:rPr lang="ru-RU" b="1"/>
              <a:t>КОЛОБОК</a:t>
            </a:r>
          </a:p>
        </p:txBody>
      </p:sp>
      <p:sp>
        <p:nvSpPr>
          <p:cNvPr id="60419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>
          <a:xfrm>
            <a:off x="838200" y="1628775"/>
            <a:ext cx="7772400" cy="4895850"/>
          </a:xfrm>
        </p:spPr>
        <p:txBody>
          <a:bodyPr/>
          <a:lstStyle/>
          <a:p>
            <a:r>
              <a:rPr lang="ru-RU"/>
              <a:t>На одну кочку длиной 50 сантиметров я, Колобок, поднимался равномерно 25 секунд. Какая была моя скорость?</a:t>
            </a:r>
          </a:p>
          <a:p>
            <a:pPr>
              <a:buFont typeface="Wingdings" pitchFamily="2" charset="2"/>
              <a:buNone/>
            </a:pPr>
            <a:endParaRPr lang="ru-RU" sz="1600"/>
          </a:p>
          <a:p>
            <a:r>
              <a:rPr lang="ru-RU"/>
              <a:t>А скатывался я с той же кочки со скоростью 25 см/с. Сколько времени я скатывался?</a:t>
            </a:r>
          </a:p>
          <a:p>
            <a:pPr>
              <a:buFont typeface="Wingdings" pitchFamily="2" charset="2"/>
              <a:buNone/>
            </a:pPr>
            <a:endParaRPr lang="ru-RU" sz="1400"/>
          </a:p>
          <a:p>
            <a:r>
              <a:rPr lang="ru-RU"/>
              <a:t>Найдите среднюю скорость моего преодоления кочки.</a:t>
            </a:r>
          </a:p>
          <a:p>
            <a:pPr>
              <a:buFont typeface="Wingdings" pitchFamily="2" charset="2"/>
              <a:buNone/>
            </a:pPr>
            <a:endParaRPr lang="ru-RU"/>
          </a:p>
        </p:txBody>
      </p:sp>
      <p:pic>
        <p:nvPicPr>
          <p:cNvPr id="60432" name="Picture 16" descr="Kolobok_b"/>
          <p:cNvPicPr>
            <a:picLocks noChangeAspect="1" noChangeArrowheads="1"/>
          </p:cNvPicPr>
          <p:nvPr/>
        </p:nvPicPr>
        <p:blipFill>
          <a:blip r:embed="rId3" cstate="print"/>
          <a:srcRect l="8893" t="38536" r="15562" b="17046"/>
          <a:stretch>
            <a:fillRect/>
          </a:stretch>
        </p:blipFill>
        <p:spPr bwMode="auto">
          <a:xfrm>
            <a:off x="5148263" y="4868863"/>
            <a:ext cx="1223962" cy="1079500"/>
          </a:xfrm>
          <a:prstGeom prst="rect">
            <a:avLst/>
          </a:prstGeom>
          <a:noFill/>
          <a:ln w="76200" cmpd="tri">
            <a:solidFill>
              <a:schemeClr val="accent1"/>
            </a:solidFill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604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2000"/>
                                        <p:tgtEl>
                                          <p:spTgt spid="604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604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604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604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5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" dur="3000"/>
                                        <p:tgtEl>
                                          <p:spTgt spid="604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000"/>
                                        <p:tgtEl>
                                          <p:spTgt spid="604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4" dur="3000"/>
                                        <p:tgtEl>
                                          <p:spTgt spid="604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604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8" dur="2000"/>
                                        <p:tgtEl>
                                          <p:spTgt spid="604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ChangeArrowheads="1"/>
          </p:cNvSpPr>
          <p:nvPr>
            <p:ph type="title"/>
          </p:nvPr>
        </p:nvSpPr>
        <p:spPr>
          <a:xfrm>
            <a:off x="611188" y="333375"/>
            <a:ext cx="7772400" cy="863600"/>
          </a:xfrm>
        </p:spPr>
        <p:txBody>
          <a:bodyPr/>
          <a:lstStyle/>
          <a:p>
            <a:pPr algn="ctr"/>
            <a:r>
              <a:rPr lang="ru-RU" b="1"/>
              <a:t>ДОМАШНЕЕ ЗАДАНИЕ</a:t>
            </a:r>
            <a:endParaRPr lang="ru-RU" sz="2800" b="1">
              <a:solidFill>
                <a:schemeClr val="tx1"/>
              </a:solidFill>
            </a:endParaRPr>
          </a:p>
        </p:txBody>
      </p:sp>
      <p:sp>
        <p:nvSpPr>
          <p:cNvPr id="81923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>
          <a:xfrm>
            <a:off x="838200" y="1905000"/>
            <a:ext cx="7772400" cy="4953000"/>
          </a:xfrm>
        </p:spPr>
        <p:txBody>
          <a:bodyPr/>
          <a:lstStyle/>
          <a:p>
            <a:pPr marL="171450" indent="361950">
              <a:lnSpc>
                <a:spcPct val="90000"/>
              </a:lnSpc>
              <a:buFont typeface="Wingdings" pitchFamily="2" charset="2"/>
              <a:buNone/>
            </a:pPr>
            <a:r>
              <a:rPr lang="ru-RU"/>
              <a:t>«Ну-с, так едет наш Иван</a:t>
            </a:r>
          </a:p>
          <a:p>
            <a:pPr marL="171450" indent="361950">
              <a:lnSpc>
                <a:spcPct val="90000"/>
              </a:lnSpc>
              <a:buFont typeface="Wingdings" pitchFamily="2" charset="2"/>
              <a:buNone/>
            </a:pPr>
            <a:r>
              <a:rPr lang="ru-RU"/>
              <a:t>За кольцом за окиян.</a:t>
            </a:r>
          </a:p>
          <a:p>
            <a:pPr marL="171450" indent="361950">
              <a:lnSpc>
                <a:spcPct val="90000"/>
              </a:lnSpc>
              <a:buFont typeface="Wingdings" pitchFamily="2" charset="2"/>
              <a:buNone/>
            </a:pPr>
            <a:r>
              <a:rPr lang="ru-RU"/>
              <a:t>Горбунок летит как ветер,</a:t>
            </a:r>
          </a:p>
          <a:p>
            <a:pPr marL="171450" indent="361950">
              <a:lnSpc>
                <a:spcPct val="90000"/>
              </a:lnSpc>
              <a:buFont typeface="Wingdings" pitchFamily="2" charset="2"/>
              <a:buNone/>
            </a:pPr>
            <a:r>
              <a:rPr lang="ru-RU"/>
              <a:t>И в почин на первый вечер</a:t>
            </a:r>
          </a:p>
          <a:p>
            <a:pPr marL="171450" indent="361950">
              <a:lnSpc>
                <a:spcPct val="90000"/>
              </a:lnSpc>
              <a:buFont typeface="Wingdings" pitchFamily="2" charset="2"/>
              <a:buNone/>
            </a:pPr>
            <a:r>
              <a:rPr lang="ru-RU"/>
              <a:t>Верст сто тысяч отмахал</a:t>
            </a:r>
          </a:p>
          <a:p>
            <a:pPr marL="171450" indent="361950">
              <a:lnSpc>
                <a:spcPct val="90000"/>
              </a:lnSpc>
              <a:buFont typeface="Wingdings" pitchFamily="2" charset="2"/>
              <a:buNone/>
            </a:pPr>
            <a:r>
              <a:rPr lang="ru-RU"/>
              <a:t>И нигде не отдыхал</a:t>
            </a:r>
            <a:endParaRPr lang="ru-RU">
              <a:solidFill>
                <a:schemeClr val="tx2"/>
              </a:solidFill>
            </a:endParaRPr>
          </a:p>
          <a:p>
            <a:pPr marL="171450" indent="361950" algn="r">
              <a:lnSpc>
                <a:spcPct val="90000"/>
              </a:lnSpc>
              <a:buFont typeface="Wingdings" pitchFamily="2" charset="2"/>
              <a:buNone/>
            </a:pPr>
            <a:endParaRPr lang="ru-RU" sz="2000"/>
          </a:p>
          <a:p>
            <a:pPr marL="171450" indent="361950" algn="r">
              <a:lnSpc>
                <a:spcPct val="90000"/>
              </a:lnSpc>
              <a:buFont typeface="Wingdings" pitchFamily="2" charset="2"/>
              <a:buNone/>
            </a:pPr>
            <a:r>
              <a:rPr lang="ru-RU" sz="2000"/>
              <a:t>П.П.Ершов «Конек-Горбунок»</a:t>
            </a:r>
          </a:p>
          <a:p>
            <a:pPr marL="171450" indent="361950">
              <a:lnSpc>
                <a:spcPct val="90000"/>
              </a:lnSpc>
              <a:buFont typeface="Wingdings" pitchFamily="2" charset="2"/>
              <a:buNone/>
            </a:pPr>
            <a:endParaRPr lang="ru-RU" sz="1400">
              <a:solidFill>
                <a:schemeClr val="tx2"/>
              </a:solidFill>
            </a:endParaRPr>
          </a:p>
          <a:p>
            <a:pPr marL="171450" indent="361950">
              <a:lnSpc>
                <a:spcPct val="90000"/>
              </a:lnSpc>
              <a:buFont typeface="Wingdings" pitchFamily="2" charset="2"/>
              <a:buNone/>
            </a:pPr>
            <a:r>
              <a:rPr lang="ru-RU">
                <a:solidFill>
                  <a:schemeClr val="tx2"/>
                </a:solidFill>
              </a:rPr>
              <a:t>СПРАВКА:  </a:t>
            </a:r>
            <a:r>
              <a:rPr lang="ru-RU" b="1">
                <a:solidFill>
                  <a:schemeClr val="tx2"/>
                </a:solidFill>
              </a:rPr>
              <a:t>1 </a:t>
            </a:r>
            <a:r>
              <a:rPr lang="ru-RU" sz="1800" b="1">
                <a:solidFill>
                  <a:schemeClr val="tx2"/>
                </a:solidFill>
              </a:rPr>
              <a:t>ВЕРСТА</a:t>
            </a:r>
            <a:r>
              <a:rPr lang="ru-RU" b="1">
                <a:solidFill>
                  <a:schemeClr val="tx2"/>
                </a:solidFill>
              </a:rPr>
              <a:t>=7467 </a:t>
            </a:r>
            <a:r>
              <a:rPr lang="ru-RU" sz="1800" b="1">
                <a:solidFill>
                  <a:schemeClr val="tx2"/>
                </a:solidFill>
              </a:rPr>
              <a:t>М</a:t>
            </a:r>
          </a:p>
          <a:p>
            <a:pPr marL="171450" indent="361950" algn="r">
              <a:lnSpc>
                <a:spcPct val="90000"/>
              </a:lnSpc>
              <a:buFont typeface="Wingdings" pitchFamily="2" charset="2"/>
              <a:buNone/>
            </a:pPr>
            <a:endParaRPr lang="ru-RU" sz="1800" b="1"/>
          </a:p>
        </p:txBody>
      </p:sp>
      <p:pic>
        <p:nvPicPr>
          <p:cNvPr id="81925" name="Picture 5" descr="CRTN04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04025" y="4005263"/>
            <a:ext cx="1800225" cy="1063625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" dur="500"/>
                                        <p:tgtEl>
                                          <p:spTgt spid="819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/>
                                        <p:tgtEl>
                                          <p:spTgt spid="819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819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9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5" dur="1000" fill="hold"/>
                                        <p:tgtEl>
                                          <p:spTgt spid="819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0" dur="500"/>
                                        <p:tgtEl>
                                          <p:spTgt spid="8192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22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304800"/>
            <a:ext cx="7772400" cy="892175"/>
          </a:xfrm>
        </p:spPr>
        <p:txBody>
          <a:bodyPr/>
          <a:lstStyle/>
          <a:p>
            <a:pPr algn="ctr"/>
            <a:r>
              <a:rPr lang="ru-RU" b="1">
                <a:solidFill>
                  <a:srgbClr val="660066"/>
                </a:solidFill>
              </a:rPr>
              <a:t>МО</a:t>
            </a:r>
            <a:r>
              <a:rPr lang="ru-RU" b="1"/>
              <a:t>РСКОЙ  БОЙ</a:t>
            </a:r>
          </a:p>
        </p:txBody>
      </p:sp>
      <p:graphicFrame>
        <p:nvGraphicFramePr>
          <p:cNvPr id="66658" name="Group 98"/>
          <p:cNvGraphicFramePr>
            <a:graphicFrameLocks noGrp="1"/>
          </p:cNvGraphicFramePr>
          <p:nvPr>
            <p:ph type="tbl" idx="1"/>
          </p:nvPr>
        </p:nvGraphicFramePr>
        <p:xfrm>
          <a:off x="827088" y="1700213"/>
          <a:ext cx="7848600" cy="4933951"/>
        </p:xfrm>
        <a:graphic>
          <a:graphicData uri="http://schemas.openxmlformats.org/drawingml/2006/table">
            <a:tbl>
              <a:tblPr/>
              <a:tblGrid>
                <a:gridCol w="981075"/>
                <a:gridCol w="981075"/>
                <a:gridCol w="990600"/>
                <a:gridCol w="971550"/>
                <a:gridCol w="981075"/>
                <a:gridCol w="981075"/>
                <a:gridCol w="981075"/>
                <a:gridCol w="981075"/>
              </a:tblGrid>
              <a:tr h="6127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111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127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2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127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3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77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4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127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5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111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6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127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7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66647" name="Picture 87" descr="TR00095_">
            <a:hlinkClick r:id="" action="ppaction://noaction" highlightClick="1">
              <a:snd r:embed="rId2" name="wind.wav"/>
            </a:hlinkClick>
            <a:hlinkHover r:id="" action="ppaction://noaction" highlightClick="1">
              <a:snd r:embed="rId2" name="wind.wav"/>
            </a:hlinkHover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43213" y="2924175"/>
            <a:ext cx="865187" cy="620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6652" name="Picture 92" descr="TR00095_">
            <a:hlinkClick r:id="" action="ppaction://noaction" highlightClick="1">
              <a:snd r:embed="rId2" name="wind.wav"/>
            </a:hlinkClick>
            <a:hlinkHover r:id="" action="ppaction://noaction" highlightClick="1">
              <a:snd r:embed="rId2" name="wind.wav"/>
            </a:hlinkHover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95963" y="3551238"/>
            <a:ext cx="792162" cy="569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6654" name="Picture 94" descr="TR00095_">
            <a:hlinkClick r:id="" action="ppaction://noaction" highlightClick="1">
              <a:snd r:embed="rId2" name="wind.wav"/>
            </a:hlinkClick>
            <a:hlinkHover r:id="" action="ppaction://noaction" highlightClick="1">
              <a:snd r:embed="rId2" name="wind.wav"/>
            </a:hlinkHover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95963" y="2276475"/>
            <a:ext cx="863600" cy="620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6655" name="Picture 95" descr="TR00095_">
            <a:hlinkClick r:id="" action="ppaction://noaction" highlightClick="1">
              <a:snd r:embed="rId2" name="wind.wav"/>
            </a:hlinkClick>
            <a:hlinkHover r:id="" action="ppaction://noaction" highlightClick="1">
              <a:snd r:embed="rId2" name="wind.wav"/>
            </a:hlinkHover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908175" y="4868863"/>
            <a:ext cx="863600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6656" name="Picture 96" descr="TR00095_">
            <a:hlinkClick r:id="" action="ppaction://noaction" highlightClick="1">
              <a:snd r:embed="rId2" name="wind.wav"/>
            </a:hlinkClick>
            <a:hlinkHover r:id="" action="ppaction://noaction" highlightClick="1">
              <a:snd r:embed="rId2" name="wind.wav"/>
            </a:hlinkHover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851275" y="6092825"/>
            <a:ext cx="792163" cy="49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6657" name="Picture 97" descr="TR00095_">
            <a:hlinkClick r:id="" action="ppaction://noaction" highlightClick="1">
              <a:snd r:embed="rId2" name="wind.wav"/>
            </a:hlinkClick>
            <a:hlinkHover r:id="" action="ppaction://noaction" highlightClick="1">
              <a:snd r:embed="rId2" name="wind.wav"/>
            </a:hlinkHover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732588" y="5373688"/>
            <a:ext cx="863600" cy="620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666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66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" dur="500"/>
                                        <p:tgtEl>
                                          <p:spTgt spid="666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66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6" dur="500"/>
                                        <p:tgtEl>
                                          <p:spTgt spid="666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6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1" dur="500"/>
                                        <p:tgtEl>
                                          <p:spTgt spid="666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66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6" dur="100" fill="hold"/>
                                        <p:tgtEl>
                                          <p:spTgt spid="6665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7" dur="100" fill="hold"/>
                                        <p:tgtEl>
                                          <p:spTgt spid="6665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8" dur="100" fill="hold"/>
                                        <p:tgtEl>
                                          <p:spTgt spid="6665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100" fill="hold"/>
                                        <p:tgtEl>
                                          <p:spTgt spid="6665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3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6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66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66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66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66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8" dur="100" fill="hold"/>
                                        <p:tgtEl>
                                          <p:spTgt spid="6665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39" dur="100" fill="hold"/>
                                        <p:tgtEl>
                                          <p:spTgt spid="6665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40" dur="100" fill="hold"/>
                                        <p:tgtEl>
                                          <p:spTgt spid="6665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1" dur="100" fill="hold"/>
                                        <p:tgtEl>
                                          <p:spTgt spid="6665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4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65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665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665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665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665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Рисунок 5" descr="116_0232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89688" y="0"/>
            <a:ext cx="2754312" cy="1868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4" name="WordArt 4"/>
          <p:cNvSpPr>
            <a:spLocks noChangeArrowheads="1" noChangeShapeType="1" noTextEdit="1"/>
          </p:cNvSpPr>
          <p:nvPr/>
        </p:nvSpPr>
        <p:spPr bwMode="gray">
          <a:xfrm rot="740954">
            <a:off x="960438" y="1419245"/>
            <a:ext cx="7345362" cy="1085850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ru-RU" sz="6000" b="1" kern="10" dirty="0">
                <a:ln w="28575">
                  <a:solidFill>
                    <a:schemeClr val="bg1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155C15"/>
                    </a:gs>
                    <a:gs pos="50000">
                      <a:srgbClr val="238623"/>
                    </a:gs>
                    <a:gs pos="100000">
                      <a:srgbClr val="2BA12B"/>
                    </a:gs>
                  </a:gsLst>
                  <a:lin ang="2700000" scaled="1"/>
                </a:gradFill>
                <a:effectLst>
                  <a:outerShdw dist="38100" dir="18900000" algn="bl" rotWithShape="0">
                    <a:srgbClr val="000000">
                      <a:alpha val="39998"/>
                    </a:srgbClr>
                  </a:outerShdw>
                </a:effectLst>
                <a:latin typeface="Verdana"/>
              </a:rPr>
              <a:t>Механическое</a:t>
            </a:r>
          </a:p>
        </p:txBody>
      </p:sp>
      <p:sp>
        <p:nvSpPr>
          <p:cNvPr id="3" name="WordArt 4"/>
          <p:cNvSpPr>
            <a:spLocks noChangeArrowheads="1" noChangeShapeType="1" noTextEdit="1"/>
          </p:cNvSpPr>
          <p:nvPr/>
        </p:nvSpPr>
        <p:spPr bwMode="gray">
          <a:xfrm>
            <a:off x="210539" y="2435027"/>
            <a:ext cx="4773612" cy="2108200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>
              <a:defRPr/>
            </a:pPr>
            <a:r>
              <a:rPr lang="ru-RU" sz="6000" b="1" u="sng" cap="all" dirty="0"/>
              <a:t> движение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Verdana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000596" y="6273225"/>
            <a:ext cx="4143404" cy="5847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32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Физика от физика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0" y="0"/>
            <a:ext cx="2186240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36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Физика 7</a:t>
            </a:r>
            <a:endParaRPr lang="ru-RU" sz="36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379377" y="0"/>
            <a:ext cx="3572003" cy="923330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Тема №</a:t>
            </a:r>
            <a:r>
              <a:rPr lang="ru-RU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4а</a:t>
            </a:r>
            <a:endParaRPr lang="ru-RU" sz="5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pic>
        <p:nvPicPr>
          <p:cNvPr id="13320" name="Picture 2" descr="http://class-fizika.narod.ru/9_class/1/colec22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85750" y="5000625"/>
            <a:ext cx="5229225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WordArt 4"/>
          <p:cNvSpPr>
            <a:spLocks noChangeArrowheads="1" noChangeShapeType="1" noTextEdit="1"/>
          </p:cNvSpPr>
          <p:nvPr/>
        </p:nvSpPr>
        <p:spPr bwMode="gray">
          <a:xfrm rot="20459028">
            <a:off x="367752" y="3398597"/>
            <a:ext cx="8571122" cy="2148997"/>
          </a:xfrm>
          <a:prstGeom prst="rect">
            <a:avLst/>
          </a:prstGeom>
          <a:solidFill>
            <a:srgbClr val="FFFF00"/>
          </a:solidFill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ru-RU" sz="6000" b="1" kern="10" dirty="0" smtClean="0">
                <a:ln w="2857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F90101"/>
                </a:solidFill>
                <a:effectLst>
                  <a:outerShdw dist="38100" dir="18900000" algn="bl" rotWithShape="0">
                    <a:srgbClr val="000000">
                      <a:alpha val="39998"/>
                    </a:srgbClr>
                  </a:outerShdw>
                </a:effectLst>
                <a:latin typeface="Verdana"/>
              </a:rPr>
              <a:t>Как движется тело…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F90101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Verdana"/>
            </a:endParaRPr>
          </a:p>
        </p:txBody>
      </p:sp>
      <p:grpSp>
        <p:nvGrpSpPr>
          <p:cNvPr id="12" name="Группа 11"/>
          <p:cNvGrpSpPr/>
          <p:nvPr/>
        </p:nvGrpSpPr>
        <p:grpSpPr>
          <a:xfrm>
            <a:off x="0" y="-471810"/>
            <a:ext cx="9144001" cy="7329834"/>
            <a:chOff x="-2643239" y="-7114302"/>
            <a:chExt cx="9144001" cy="7072362"/>
          </a:xfrm>
        </p:grpSpPr>
        <p:sp>
          <p:nvSpPr>
            <p:cNvPr id="15" name="Прямоугольник 14"/>
            <p:cNvSpPr/>
            <p:nvPr/>
          </p:nvSpPr>
          <p:spPr>
            <a:xfrm>
              <a:off x="-2643238" y="-7114302"/>
              <a:ext cx="9144000" cy="7072362"/>
            </a:xfrm>
            <a:prstGeom prst="rect">
              <a:avLst/>
            </a:prstGeom>
            <a:solidFill>
              <a:schemeClr val="tx1">
                <a:lumMod val="75000"/>
                <a:lumOff val="25000"/>
                <a:alpha val="69000"/>
              </a:schemeClr>
            </a:solidFill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spcAft>
                  <a:spcPts val="1000"/>
                </a:spcAft>
              </a:pPr>
              <a:endParaRPr lang="ru-RU" sz="9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lvl="0" algn="ctr">
                <a:spcAft>
                  <a:spcPts val="1000"/>
                </a:spcAft>
              </a:pPr>
              <a:endParaRPr lang="ru-RU" sz="9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6" name="Line 16"/>
            <p:cNvSpPr>
              <a:spLocks noChangeShapeType="1"/>
            </p:cNvSpPr>
            <p:nvPr/>
          </p:nvSpPr>
          <p:spPr bwMode="auto">
            <a:xfrm>
              <a:off x="4716987" y="-6599508"/>
              <a:ext cx="864966" cy="0"/>
            </a:xfrm>
            <a:prstGeom prst="line">
              <a:avLst/>
            </a:prstGeom>
            <a:solidFill>
              <a:schemeClr val="bg2">
                <a:lumMod val="90000"/>
              </a:schemeClr>
            </a:solidFill>
            <a:ln w="19050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60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7" name="Прямоугольник 16"/>
            <p:cNvSpPr/>
            <p:nvPr/>
          </p:nvSpPr>
          <p:spPr>
            <a:xfrm>
              <a:off x="-2643239" y="-7032857"/>
              <a:ext cx="9144000" cy="1809155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txBody>
            <a:bodyPr wrap="square">
              <a:spAutoFit/>
            </a:bodyPr>
            <a:lstStyle/>
            <a:p>
              <a:pPr lvl="0" eaLnBrk="0" hangingPunct="0"/>
              <a:r>
                <a:rPr lang="ru-RU" sz="5400" b="1" dirty="0" smtClean="0">
                  <a:latin typeface="Times New Roman" pitchFamily="18" charset="0"/>
                  <a:cs typeface="Times New Roman" pitchFamily="18" charset="0"/>
                </a:rPr>
                <a:t>Быстроту движения х-</a:t>
              </a:r>
              <a:r>
                <a:rPr lang="ru-RU" sz="5400" b="1" dirty="0" err="1" smtClean="0">
                  <a:latin typeface="Times New Roman" pitchFamily="18" charset="0"/>
                  <a:cs typeface="Times New Roman" pitchFamily="18" charset="0"/>
                </a:rPr>
                <a:t>зует</a:t>
              </a:r>
              <a:r>
                <a:rPr lang="ru-RU" sz="54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5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скорость.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4" grpId="0" animBg="1"/>
      <p:bldP spid="10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Line 2"/>
          <p:cNvSpPr>
            <a:spLocks noChangeShapeType="1"/>
          </p:cNvSpPr>
          <p:nvPr/>
        </p:nvSpPr>
        <p:spPr bwMode="auto">
          <a:xfrm>
            <a:off x="2700338" y="6381750"/>
            <a:ext cx="59055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/>
          <a:lstStyle/>
          <a:p>
            <a:endParaRPr lang="ru-RU"/>
          </a:p>
        </p:txBody>
      </p:sp>
      <p:sp>
        <p:nvSpPr>
          <p:cNvPr id="96259" name="Rectangle 3"/>
          <p:cNvSpPr>
            <a:spLocks noGrp="1" noChangeArrowheads="1"/>
          </p:cNvSpPr>
          <p:nvPr>
            <p:ph type="title"/>
          </p:nvPr>
        </p:nvSpPr>
        <p:spPr>
          <a:xfrm>
            <a:off x="609600" y="304800"/>
            <a:ext cx="7772400" cy="100013"/>
          </a:xfrm>
        </p:spPr>
        <p:txBody>
          <a:bodyPr/>
          <a:lstStyle/>
          <a:p>
            <a:endParaRPr lang="ru-RU" sz="4000"/>
          </a:p>
        </p:txBody>
      </p:sp>
      <p:sp>
        <p:nvSpPr>
          <p:cNvPr id="96260" name="Rectangle 4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>
          <a:xfrm>
            <a:off x="2195513" y="908050"/>
            <a:ext cx="6632575" cy="5949950"/>
          </a:xfrm>
        </p:spPr>
        <p:txBody>
          <a:bodyPr/>
          <a:lstStyle/>
          <a:p>
            <a:pPr marL="0" indent="0">
              <a:lnSpc>
                <a:spcPct val="90000"/>
              </a:lnSpc>
              <a:buFont typeface="Wingdings" pitchFamily="2" charset="2"/>
              <a:buNone/>
            </a:pPr>
            <a:endParaRPr lang="ru-RU" dirty="0">
              <a:solidFill>
                <a:srgbClr val="C00000"/>
              </a:solidFill>
            </a:endParaRPr>
          </a:p>
          <a:p>
            <a:pPr marL="0" indent="0">
              <a:lnSpc>
                <a:spcPct val="90000"/>
              </a:lnSpc>
              <a:buFont typeface="Wingdings" pitchFamily="2" charset="2"/>
              <a:buNone/>
            </a:pPr>
            <a:r>
              <a:rPr lang="ru-RU" sz="2000" i="1" dirty="0">
                <a:solidFill>
                  <a:srgbClr val="C00000"/>
                </a:solidFill>
              </a:rPr>
              <a:t>5</a:t>
            </a:r>
          </a:p>
          <a:p>
            <a:pPr marL="0" indent="0">
              <a:lnSpc>
                <a:spcPct val="90000"/>
              </a:lnSpc>
              <a:buFont typeface="Wingdings" pitchFamily="2" charset="2"/>
              <a:buNone/>
            </a:pPr>
            <a:endParaRPr lang="ru-RU" sz="2000" i="1" dirty="0">
              <a:solidFill>
                <a:srgbClr val="C00000"/>
              </a:solidFill>
            </a:endParaRPr>
          </a:p>
          <a:p>
            <a:pPr marL="0" indent="0">
              <a:lnSpc>
                <a:spcPct val="90000"/>
              </a:lnSpc>
              <a:buFont typeface="Wingdings" pitchFamily="2" charset="2"/>
              <a:buNone/>
            </a:pPr>
            <a:endParaRPr lang="ru-RU" sz="2000" i="1" dirty="0">
              <a:solidFill>
                <a:srgbClr val="C00000"/>
              </a:solidFill>
            </a:endParaRPr>
          </a:p>
          <a:p>
            <a:pPr marL="0" indent="0">
              <a:lnSpc>
                <a:spcPct val="90000"/>
              </a:lnSpc>
              <a:buFont typeface="Wingdings" pitchFamily="2" charset="2"/>
              <a:buNone/>
            </a:pPr>
            <a:r>
              <a:rPr lang="ru-RU" sz="2000" i="1" dirty="0">
                <a:solidFill>
                  <a:srgbClr val="C00000"/>
                </a:solidFill>
              </a:rPr>
              <a:t>4</a:t>
            </a:r>
          </a:p>
          <a:p>
            <a:pPr marL="0" indent="0">
              <a:lnSpc>
                <a:spcPct val="90000"/>
              </a:lnSpc>
              <a:buFont typeface="Wingdings" pitchFamily="2" charset="2"/>
              <a:buNone/>
            </a:pPr>
            <a:endParaRPr lang="ru-RU" sz="2000" i="1" dirty="0">
              <a:solidFill>
                <a:srgbClr val="C00000"/>
              </a:solidFill>
            </a:endParaRPr>
          </a:p>
          <a:p>
            <a:pPr marL="0" indent="0">
              <a:lnSpc>
                <a:spcPct val="90000"/>
              </a:lnSpc>
              <a:buFont typeface="Wingdings" pitchFamily="2" charset="2"/>
              <a:buNone/>
            </a:pPr>
            <a:endParaRPr lang="ru-RU" sz="800" i="1" dirty="0">
              <a:solidFill>
                <a:srgbClr val="C00000"/>
              </a:solidFill>
            </a:endParaRPr>
          </a:p>
          <a:p>
            <a:pPr marL="0" indent="0">
              <a:lnSpc>
                <a:spcPct val="90000"/>
              </a:lnSpc>
              <a:buFont typeface="Wingdings" pitchFamily="2" charset="2"/>
              <a:buNone/>
            </a:pPr>
            <a:endParaRPr lang="ru-RU" sz="800" i="1" dirty="0">
              <a:solidFill>
                <a:srgbClr val="C00000"/>
              </a:solidFill>
            </a:endParaRPr>
          </a:p>
          <a:p>
            <a:pPr marL="0" indent="0">
              <a:lnSpc>
                <a:spcPct val="90000"/>
              </a:lnSpc>
              <a:buFont typeface="Wingdings" pitchFamily="2" charset="2"/>
              <a:buNone/>
            </a:pPr>
            <a:endParaRPr lang="ru-RU" sz="800" i="1" dirty="0">
              <a:solidFill>
                <a:srgbClr val="C00000"/>
              </a:solidFill>
            </a:endParaRPr>
          </a:p>
          <a:p>
            <a:pPr marL="0" indent="0">
              <a:lnSpc>
                <a:spcPct val="90000"/>
              </a:lnSpc>
              <a:buFont typeface="Wingdings" pitchFamily="2" charset="2"/>
              <a:buNone/>
            </a:pPr>
            <a:r>
              <a:rPr lang="ru-RU" sz="2000" i="1" dirty="0">
                <a:solidFill>
                  <a:srgbClr val="C00000"/>
                </a:solidFill>
              </a:rPr>
              <a:t>3</a:t>
            </a:r>
          </a:p>
          <a:p>
            <a:pPr marL="0" indent="0">
              <a:lnSpc>
                <a:spcPct val="90000"/>
              </a:lnSpc>
              <a:buFont typeface="Wingdings" pitchFamily="2" charset="2"/>
              <a:buNone/>
            </a:pPr>
            <a:endParaRPr lang="ru-RU" sz="2000" i="1" dirty="0">
              <a:solidFill>
                <a:srgbClr val="C00000"/>
              </a:solidFill>
            </a:endParaRPr>
          </a:p>
          <a:p>
            <a:pPr marL="0" indent="0">
              <a:lnSpc>
                <a:spcPct val="90000"/>
              </a:lnSpc>
              <a:buFont typeface="Wingdings" pitchFamily="2" charset="2"/>
              <a:buNone/>
            </a:pPr>
            <a:endParaRPr lang="ru-RU" sz="1200" i="1" dirty="0">
              <a:solidFill>
                <a:srgbClr val="C00000"/>
              </a:solidFill>
            </a:endParaRPr>
          </a:p>
          <a:p>
            <a:pPr marL="0" indent="0">
              <a:lnSpc>
                <a:spcPct val="90000"/>
              </a:lnSpc>
              <a:buFont typeface="Wingdings" pitchFamily="2" charset="2"/>
              <a:buNone/>
            </a:pPr>
            <a:endParaRPr lang="ru-RU" sz="1200" i="1" dirty="0">
              <a:solidFill>
                <a:srgbClr val="C00000"/>
              </a:solidFill>
            </a:endParaRPr>
          </a:p>
          <a:p>
            <a:pPr marL="0" indent="0">
              <a:lnSpc>
                <a:spcPct val="90000"/>
              </a:lnSpc>
              <a:buFont typeface="Wingdings" pitchFamily="2" charset="2"/>
              <a:buNone/>
            </a:pPr>
            <a:r>
              <a:rPr lang="ru-RU" sz="2000" i="1" dirty="0">
                <a:solidFill>
                  <a:srgbClr val="C00000"/>
                </a:solidFill>
              </a:rPr>
              <a:t>2</a:t>
            </a:r>
          </a:p>
          <a:p>
            <a:pPr marL="0" indent="0">
              <a:lnSpc>
                <a:spcPct val="90000"/>
              </a:lnSpc>
              <a:buFont typeface="Wingdings" pitchFamily="2" charset="2"/>
              <a:buNone/>
            </a:pPr>
            <a:endParaRPr lang="ru-RU" sz="2000" i="1" dirty="0">
              <a:solidFill>
                <a:srgbClr val="C00000"/>
              </a:solidFill>
            </a:endParaRPr>
          </a:p>
          <a:p>
            <a:pPr marL="0" indent="0">
              <a:lnSpc>
                <a:spcPct val="90000"/>
              </a:lnSpc>
              <a:buFont typeface="Wingdings" pitchFamily="2" charset="2"/>
              <a:buNone/>
            </a:pPr>
            <a:endParaRPr lang="ru-RU" sz="2000" i="1" dirty="0">
              <a:solidFill>
                <a:srgbClr val="C00000"/>
              </a:solidFill>
            </a:endParaRPr>
          </a:p>
          <a:p>
            <a:pPr marL="0" indent="0">
              <a:lnSpc>
                <a:spcPct val="90000"/>
              </a:lnSpc>
              <a:buFont typeface="Wingdings" pitchFamily="2" charset="2"/>
              <a:buNone/>
            </a:pPr>
            <a:r>
              <a:rPr lang="ru-RU" sz="2000" i="1" dirty="0">
                <a:solidFill>
                  <a:srgbClr val="C00000"/>
                </a:solidFill>
              </a:rPr>
              <a:t>1</a:t>
            </a:r>
          </a:p>
          <a:p>
            <a:pPr marL="0" indent="0">
              <a:lnSpc>
                <a:spcPct val="90000"/>
              </a:lnSpc>
              <a:buFont typeface="Wingdings" pitchFamily="2" charset="2"/>
              <a:buNone/>
            </a:pPr>
            <a:r>
              <a:rPr lang="ru-RU" dirty="0">
                <a:solidFill>
                  <a:srgbClr val="C00000"/>
                </a:solidFill>
              </a:rPr>
              <a:t>     </a:t>
            </a:r>
            <a:r>
              <a:rPr lang="ru-RU" sz="2000" dirty="0">
                <a:solidFill>
                  <a:srgbClr val="C00000"/>
                </a:solidFill>
              </a:rPr>
              <a:t>    </a:t>
            </a:r>
          </a:p>
          <a:p>
            <a:pPr marL="0" indent="0">
              <a:lnSpc>
                <a:spcPct val="90000"/>
              </a:lnSpc>
              <a:buFont typeface="Wingdings" pitchFamily="2" charset="2"/>
              <a:buNone/>
            </a:pPr>
            <a:r>
              <a:rPr lang="ru-RU" sz="2000" dirty="0">
                <a:solidFill>
                  <a:srgbClr val="C00000"/>
                </a:solidFill>
              </a:rPr>
              <a:t>             </a:t>
            </a:r>
            <a:r>
              <a:rPr lang="ru-RU" sz="2000" i="1" dirty="0">
                <a:solidFill>
                  <a:srgbClr val="C00000"/>
                </a:solidFill>
              </a:rPr>
              <a:t>1гр.            2гр.             3гр.              4гр.</a:t>
            </a:r>
          </a:p>
          <a:p>
            <a:pPr marL="0" indent="0">
              <a:lnSpc>
                <a:spcPct val="90000"/>
              </a:lnSpc>
              <a:buFont typeface="Wingdings" pitchFamily="2" charset="2"/>
              <a:buNone/>
            </a:pPr>
            <a:endParaRPr lang="ru-RU" sz="2000" i="1" dirty="0">
              <a:solidFill>
                <a:srgbClr val="C00000"/>
              </a:solidFill>
            </a:endParaRPr>
          </a:p>
        </p:txBody>
      </p:sp>
      <p:sp>
        <p:nvSpPr>
          <p:cNvPr id="96261" name="Line 5"/>
          <p:cNvSpPr>
            <a:spLocks noChangeShapeType="1"/>
          </p:cNvSpPr>
          <p:nvPr/>
        </p:nvSpPr>
        <p:spPr bwMode="auto">
          <a:xfrm flipV="1">
            <a:off x="2700338" y="908050"/>
            <a:ext cx="0" cy="54737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/>
          <a:lstStyle/>
          <a:p>
            <a:endParaRPr lang="ru-RU"/>
          </a:p>
        </p:txBody>
      </p:sp>
      <p:sp>
        <p:nvSpPr>
          <p:cNvPr id="96262" name="AutoShape 6"/>
          <p:cNvSpPr>
            <a:spLocks noChangeArrowheads="1"/>
          </p:cNvSpPr>
          <p:nvPr/>
        </p:nvSpPr>
        <p:spPr bwMode="auto">
          <a:xfrm>
            <a:off x="2555875" y="5013325"/>
            <a:ext cx="215900" cy="338138"/>
          </a:xfrm>
          <a:prstGeom prst="star4">
            <a:avLst>
              <a:gd name="adj" fmla="val 125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96263" name="AutoShape 7"/>
          <p:cNvSpPr>
            <a:spLocks noChangeArrowheads="1"/>
          </p:cNvSpPr>
          <p:nvPr/>
        </p:nvSpPr>
        <p:spPr bwMode="auto">
          <a:xfrm>
            <a:off x="2555875" y="6165850"/>
            <a:ext cx="215900" cy="338138"/>
          </a:xfrm>
          <a:prstGeom prst="star4">
            <a:avLst>
              <a:gd name="adj" fmla="val 125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96264" name="AutoShape 8"/>
          <p:cNvSpPr>
            <a:spLocks noChangeArrowheads="1"/>
          </p:cNvSpPr>
          <p:nvPr/>
        </p:nvSpPr>
        <p:spPr bwMode="auto">
          <a:xfrm>
            <a:off x="2555875" y="1412875"/>
            <a:ext cx="215900" cy="338138"/>
          </a:xfrm>
          <a:prstGeom prst="star4">
            <a:avLst>
              <a:gd name="adj" fmla="val 125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96265" name="AutoShape 9"/>
          <p:cNvSpPr>
            <a:spLocks noChangeArrowheads="1"/>
          </p:cNvSpPr>
          <p:nvPr/>
        </p:nvSpPr>
        <p:spPr bwMode="auto">
          <a:xfrm>
            <a:off x="2555875" y="2492375"/>
            <a:ext cx="215900" cy="338138"/>
          </a:xfrm>
          <a:prstGeom prst="star4">
            <a:avLst>
              <a:gd name="adj" fmla="val 125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96266" name="AutoShape 10"/>
          <p:cNvSpPr>
            <a:spLocks noChangeArrowheads="1"/>
          </p:cNvSpPr>
          <p:nvPr/>
        </p:nvSpPr>
        <p:spPr bwMode="auto">
          <a:xfrm>
            <a:off x="2555875" y="3789363"/>
            <a:ext cx="215900" cy="338137"/>
          </a:xfrm>
          <a:prstGeom prst="star4">
            <a:avLst>
              <a:gd name="adj" fmla="val 125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96272" name="Line 16"/>
          <p:cNvSpPr>
            <a:spLocks noChangeShapeType="1"/>
          </p:cNvSpPr>
          <p:nvPr/>
        </p:nvSpPr>
        <p:spPr bwMode="auto">
          <a:xfrm flipV="1">
            <a:off x="4140200" y="1268413"/>
            <a:ext cx="0" cy="5111750"/>
          </a:xfrm>
          <a:prstGeom prst="line">
            <a:avLst/>
          </a:prstGeom>
          <a:noFill/>
          <a:ln w="9525">
            <a:solidFill>
              <a:schemeClr val="accent2"/>
            </a:solidFill>
            <a:prstDash val="dash"/>
            <a:round/>
            <a:headEnd/>
            <a:tailEnd/>
          </a:ln>
          <a:effectLst/>
        </p:spPr>
        <p:txBody>
          <a:bodyPr wrap="none"/>
          <a:lstStyle/>
          <a:p>
            <a:endParaRPr lang="ru-RU"/>
          </a:p>
        </p:txBody>
      </p:sp>
      <p:sp>
        <p:nvSpPr>
          <p:cNvPr id="96273" name="Line 17"/>
          <p:cNvSpPr>
            <a:spLocks noChangeShapeType="1"/>
          </p:cNvSpPr>
          <p:nvPr/>
        </p:nvSpPr>
        <p:spPr bwMode="auto">
          <a:xfrm flipV="1">
            <a:off x="5651500" y="1268413"/>
            <a:ext cx="0" cy="5113337"/>
          </a:xfrm>
          <a:prstGeom prst="line">
            <a:avLst/>
          </a:prstGeom>
          <a:noFill/>
          <a:ln w="9525">
            <a:solidFill>
              <a:schemeClr val="accent2"/>
            </a:solidFill>
            <a:prstDash val="dash"/>
            <a:round/>
            <a:headEnd/>
            <a:tailEnd/>
          </a:ln>
          <a:effectLst/>
        </p:spPr>
        <p:txBody>
          <a:bodyPr wrap="none"/>
          <a:lstStyle/>
          <a:p>
            <a:endParaRPr lang="ru-RU"/>
          </a:p>
        </p:txBody>
      </p:sp>
      <p:sp>
        <p:nvSpPr>
          <p:cNvPr id="96274" name="Line 18"/>
          <p:cNvSpPr>
            <a:spLocks noChangeShapeType="1"/>
          </p:cNvSpPr>
          <p:nvPr/>
        </p:nvSpPr>
        <p:spPr bwMode="auto">
          <a:xfrm flipV="1">
            <a:off x="7164388" y="1196975"/>
            <a:ext cx="0" cy="5184775"/>
          </a:xfrm>
          <a:prstGeom prst="line">
            <a:avLst/>
          </a:prstGeom>
          <a:noFill/>
          <a:ln w="9525">
            <a:solidFill>
              <a:schemeClr val="accent2"/>
            </a:solidFill>
            <a:prstDash val="dash"/>
            <a:round/>
            <a:headEnd/>
            <a:tailEnd/>
          </a:ln>
          <a:effectLst/>
        </p:spPr>
        <p:txBody>
          <a:bodyPr wrap="none"/>
          <a:lstStyle/>
          <a:p>
            <a:endParaRPr lang="ru-RU"/>
          </a:p>
        </p:txBody>
      </p:sp>
      <p:pic>
        <p:nvPicPr>
          <p:cNvPr id="96294" name="Picture 38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71550" y="2924175"/>
            <a:ext cx="936625" cy="468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6295" name="Picture 39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825184">
            <a:off x="900113" y="1916113"/>
            <a:ext cx="936625" cy="468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6296" name="Picture 40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71550" y="4868863"/>
            <a:ext cx="936625" cy="468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6297" name="Picture 41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-233501">
            <a:off x="900113" y="3933825"/>
            <a:ext cx="936625" cy="468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6298" name="Picture 4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71550" y="5876925"/>
            <a:ext cx="936625" cy="468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6299" name="Picture 4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-233501">
            <a:off x="900113" y="692150"/>
            <a:ext cx="936625" cy="468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90500" y="1054100"/>
            <a:ext cx="8286750" cy="646113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>
            <a:spAutoFit/>
          </a:bodyPr>
          <a:lstStyle/>
          <a:p>
            <a:pPr>
              <a:defRPr/>
            </a:pPr>
            <a:r>
              <a:rPr lang="ru-RU" sz="3200" b="1" cap="all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ru-RU" sz="3200" b="1" cap="all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положения …   </a:t>
            </a:r>
            <a:r>
              <a:rPr lang="ru-RU" sz="28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относительно… </a:t>
            </a:r>
            <a:r>
              <a:rPr lang="ru-RU" sz="28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с течением </a:t>
            </a:r>
            <a:r>
              <a:rPr lang="en-US" sz="3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3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15" descr="baby16_1"/>
          <p:cNvPicPr>
            <a:picLocks noChangeAspect="1" noChangeArrowheads="1" noCrop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143750" y="1500188"/>
            <a:ext cx="1168400" cy="166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1571625" y="214313"/>
            <a:ext cx="6572250" cy="646112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Механическое движение -это</a:t>
            </a: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57188" y="2428875"/>
            <a:ext cx="3286125" cy="2647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14313" y="5072063"/>
            <a:ext cx="4000500" cy="644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5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214313" y="5857875"/>
            <a:ext cx="4000500" cy="66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4143375" y="3214688"/>
            <a:ext cx="4786313" cy="1384300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Равномерное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за любые   равные… одинаковые..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4929188" y="5214938"/>
            <a:ext cx="3643312" cy="830262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В котором случае тележка двигалась быстрее ?</a:t>
            </a:r>
          </a:p>
        </p:txBody>
      </p:sp>
      <p:grpSp>
        <p:nvGrpSpPr>
          <p:cNvPr id="15" name="Группа 14"/>
          <p:cNvGrpSpPr/>
          <p:nvPr/>
        </p:nvGrpSpPr>
        <p:grpSpPr>
          <a:xfrm>
            <a:off x="0" y="-43181"/>
            <a:ext cx="9144001" cy="6901181"/>
            <a:chOff x="-2643239" y="-7114302"/>
            <a:chExt cx="9144001" cy="7072362"/>
          </a:xfrm>
        </p:grpSpPr>
        <p:sp>
          <p:nvSpPr>
            <p:cNvPr id="18" name="Прямоугольник 17"/>
            <p:cNvSpPr/>
            <p:nvPr/>
          </p:nvSpPr>
          <p:spPr>
            <a:xfrm>
              <a:off x="-2643238" y="-7114302"/>
              <a:ext cx="9144000" cy="7072362"/>
            </a:xfrm>
            <a:prstGeom prst="rect">
              <a:avLst/>
            </a:prstGeom>
            <a:solidFill>
              <a:schemeClr val="tx1">
                <a:lumMod val="75000"/>
                <a:lumOff val="25000"/>
                <a:alpha val="69000"/>
              </a:schemeClr>
            </a:solidFill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spcAft>
                  <a:spcPts val="1000"/>
                </a:spcAft>
              </a:pPr>
              <a:endParaRPr lang="ru-RU" sz="9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lvl="0" algn="ctr">
                <a:spcAft>
                  <a:spcPts val="1000"/>
                </a:spcAft>
              </a:pPr>
              <a:endParaRPr lang="ru-RU" sz="9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9" name="Line 16"/>
            <p:cNvSpPr>
              <a:spLocks noChangeShapeType="1"/>
            </p:cNvSpPr>
            <p:nvPr/>
          </p:nvSpPr>
          <p:spPr bwMode="auto">
            <a:xfrm>
              <a:off x="4716987" y="-6599508"/>
              <a:ext cx="864966" cy="0"/>
            </a:xfrm>
            <a:prstGeom prst="line">
              <a:avLst/>
            </a:prstGeom>
            <a:solidFill>
              <a:schemeClr val="bg2">
                <a:lumMod val="90000"/>
              </a:schemeClr>
            </a:solidFill>
            <a:ln w="19050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60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0" name="Прямоугольник 19"/>
            <p:cNvSpPr/>
            <p:nvPr/>
          </p:nvSpPr>
          <p:spPr>
            <a:xfrm>
              <a:off x="-2643239" y="-7032857"/>
              <a:ext cx="9144000" cy="1692703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txBody>
            <a:bodyPr wrap="square">
              <a:spAutoFit/>
            </a:bodyPr>
            <a:lstStyle/>
            <a:p>
              <a:pPr lvl="0" eaLnBrk="0" hangingPunct="0"/>
              <a:r>
                <a:rPr lang="ru-RU" sz="5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Равномерное д-е </a:t>
              </a:r>
              <a:r>
                <a:rPr lang="ru-RU" sz="5400" b="1" dirty="0" smtClean="0">
                  <a:latin typeface="Times New Roman" pitchFamily="18" charset="0"/>
                  <a:cs typeface="Times New Roman" pitchFamily="18" charset="0"/>
                </a:rPr>
                <a:t>– за равные …равные</a:t>
              </a:r>
              <a:r>
                <a:rPr lang="ru-RU" sz="5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.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000"/>
                            </p:stCondLst>
                            <p:childTnLst>
                              <p:par>
                                <p:cTn id="20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3.46821E-6 L -0.91598 3.46821E-6 " pathEditMode="relative" rAng="0" ptsTypes="AA">
                                      <p:cBhvr>
                                        <p:cTn id="21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8" y="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3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3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3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9" dur="80"/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0" dur="80"/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80"/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2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4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5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6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1" dur="8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2" dur="8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3" dur="8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8" dur="2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9" dur="2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0" dur="2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74" dur="2000" fill="hold"/>
                                        <p:tgtEl>
                                          <p:spTgt spid="13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12" grpId="0" uiExpand="1" build="p" animBg="1"/>
      <p:bldP spid="13" grpId="0" animBg="1"/>
      <p:bldP spid="13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Freeform 2"/>
          <p:cNvSpPr>
            <a:spLocks/>
          </p:cNvSpPr>
          <p:nvPr/>
        </p:nvSpPr>
        <p:spPr bwMode="auto">
          <a:xfrm>
            <a:off x="887413" y="245896"/>
            <a:ext cx="2993128" cy="4477035"/>
          </a:xfrm>
          <a:custGeom>
            <a:avLst/>
            <a:gdLst/>
            <a:ahLst/>
            <a:cxnLst>
              <a:cxn ang="0">
                <a:pos x="0" y="996"/>
              </a:cxn>
              <a:cxn ang="0">
                <a:pos x="530" y="98"/>
              </a:cxn>
              <a:cxn ang="0">
                <a:pos x="1336" y="409"/>
              </a:cxn>
            </a:cxnLst>
            <a:rect l="0" t="0" r="r" b="b"/>
            <a:pathLst>
              <a:path w="1336" h="996">
                <a:moveTo>
                  <a:pt x="0" y="996"/>
                </a:moveTo>
                <a:cubicBezTo>
                  <a:pt x="153" y="596"/>
                  <a:pt x="307" y="196"/>
                  <a:pt x="530" y="98"/>
                </a:cubicBezTo>
                <a:cubicBezTo>
                  <a:pt x="753" y="0"/>
                  <a:pt x="1044" y="204"/>
                  <a:pt x="1336" y="409"/>
                </a:cubicBezTo>
              </a:path>
            </a:pathLst>
          </a:custGeom>
          <a:noFill/>
          <a:ln w="50800" cmpd="sng">
            <a:solidFill>
              <a:srgbClr val="0000FF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2000"/>
          </a:p>
        </p:txBody>
      </p:sp>
      <p:sp>
        <p:nvSpPr>
          <p:cNvPr id="2051" name="Line 3"/>
          <p:cNvSpPr>
            <a:spLocks noChangeShapeType="1"/>
          </p:cNvSpPr>
          <p:nvPr/>
        </p:nvSpPr>
        <p:spPr bwMode="auto">
          <a:xfrm flipV="1">
            <a:off x="881062" y="2014112"/>
            <a:ext cx="3015507" cy="2692955"/>
          </a:xfrm>
          <a:prstGeom prst="line">
            <a:avLst/>
          </a:prstGeom>
          <a:noFill/>
          <a:ln w="63500">
            <a:solidFill>
              <a:srgbClr val="FF0000"/>
            </a:solidFill>
            <a:round/>
            <a:headEnd/>
            <a:tailEnd type="triangle" w="lg" len="lg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2000"/>
          </a:p>
        </p:txBody>
      </p:sp>
      <p:sp>
        <p:nvSpPr>
          <p:cNvPr id="2052" name="AutoShape 4"/>
          <p:cNvSpPr>
            <a:spLocks/>
          </p:cNvSpPr>
          <p:nvPr/>
        </p:nvSpPr>
        <p:spPr bwMode="auto">
          <a:xfrm>
            <a:off x="3929058" y="357166"/>
            <a:ext cx="4929222" cy="642942"/>
          </a:xfrm>
          <a:prstGeom prst="accentBorderCallout1">
            <a:avLst>
              <a:gd name="adj1" fmla="val 37815"/>
              <a:gd name="adj2" fmla="val -955"/>
              <a:gd name="adj3" fmla="val 63195"/>
              <a:gd name="adj4" fmla="val -23110"/>
            </a:avLst>
          </a:prstGeom>
          <a:noFill/>
          <a:ln w="12700">
            <a:solidFill>
              <a:srgbClr val="0000FF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Траектория = линия…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53" name="AutoShape 5"/>
          <p:cNvSpPr>
            <a:spLocks/>
          </p:cNvSpPr>
          <p:nvPr/>
        </p:nvSpPr>
        <p:spPr bwMode="auto">
          <a:xfrm>
            <a:off x="3357554" y="3214686"/>
            <a:ext cx="5572164" cy="571504"/>
          </a:xfrm>
          <a:prstGeom prst="borderCallout1">
            <a:avLst>
              <a:gd name="adj1" fmla="val -6889"/>
              <a:gd name="adj2" fmla="val 5883"/>
              <a:gd name="adj3" fmla="val -125354"/>
              <a:gd name="adj4" fmla="val -16"/>
            </a:avLst>
          </a:prstGeom>
          <a:noFill/>
          <a:ln w="12700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Перемещение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= 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вектор…</a:t>
            </a:r>
            <a:endParaRPr kumimoji="0" lang="ru-RU" sz="48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8"/>
          <p:cNvGrpSpPr/>
          <p:nvPr/>
        </p:nvGrpSpPr>
        <p:grpSpPr>
          <a:xfrm>
            <a:off x="3836720" y="2259553"/>
            <a:ext cx="571504" cy="571504"/>
            <a:chOff x="4000496" y="2000240"/>
            <a:chExt cx="642942" cy="584775"/>
          </a:xfrm>
        </p:grpSpPr>
        <p:sp>
          <p:nvSpPr>
            <p:cNvPr id="6" name="TextBox 5"/>
            <p:cNvSpPr txBox="1"/>
            <p:nvPr/>
          </p:nvSpPr>
          <p:spPr>
            <a:xfrm>
              <a:off x="4000496" y="2000240"/>
              <a:ext cx="642942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S</a:t>
              </a:r>
              <a:endPara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8" name="Прямая со стрелкой 7"/>
            <p:cNvCxnSpPr/>
            <p:nvPr/>
          </p:nvCxnSpPr>
          <p:spPr>
            <a:xfrm>
              <a:off x="4071934" y="2086182"/>
              <a:ext cx="357190" cy="1588"/>
            </a:xfrm>
            <a:prstGeom prst="straightConnector1">
              <a:avLst/>
            </a:prstGeom>
            <a:ln>
              <a:solidFill>
                <a:srgbClr val="FF000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" name="TextBox 9"/>
          <p:cNvSpPr txBox="1"/>
          <p:nvPr/>
        </p:nvSpPr>
        <p:spPr>
          <a:xfrm>
            <a:off x="2285984" y="5000636"/>
            <a:ext cx="578647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Путь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ru-RU" sz="4400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длина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…                      </a:t>
            </a:r>
          </a:p>
          <a:p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                метрах…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643438" y="1214422"/>
            <a:ext cx="42862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Лыжня… молния…трек</a:t>
            </a:r>
            <a:endParaRPr lang="ru-RU" sz="2800" dirty="0">
              <a:solidFill>
                <a:srgbClr val="220FB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14282" y="4500570"/>
            <a:ext cx="5715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Н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786182" y="1500174"/>
            <a:ext cx="5715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К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" name="Группа 17"/>
          <p:cNvGrpSpPr/>
          <p:nvPr/>
        </p:nvGrpSpPr>
        <p:grpSpPr>
          <a:xfrm>
            <a:off x="5786446" y="2143116"/>
            <a:ext cx="2643206" cy="923330"/>
            <a:chOff x="2428860" y="3929066"/>
            <a:chExt cx="2643206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2428860" y="3929066"/>
              <a:ext cx="2643206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en-US" sz="5400" dirty="0" smtClean="0">
                  <a:latin typeface="Times New Roman" pitchFamily="18" charset="0"/>
                  <a:cs typeface="Times New Roman" pitchFamily="18" charset="0"/>
                </a:rPr>
                <a:t>,  a,   F.</a:t>
              </a:r>
              <a:endParaRPr lang="ru-RU" sz="5400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5" name="Прямая со стрелкой 14"/>
            <p:cNvCxnSpPr/>
            <p:nvPr/>
          </p:nvCxnSpPr>
          <p:spPr>
            <a:xfrm>
              <a:off x="2561286" y="4205224"/>
              <a:ext cx="317502" cy="1552"/>
            </a:xfrm>
            <a:prstGeom prst="straightConnector1">
              <a:avLst/>
            </a:prstGeom>
            <a:ln>
              <a:solidFill>
                <a:srgbClr val="FF000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Прямая со стрелкой 15"/>
            <p:cNvCxnSpPr/>
            <p:nvPr/>
          </p:nvCxnSpPr>
          <p:spPr>
            <a:xfrm>
              <a:off x="4357686" y="4070390"/>
              <a:ext cx="317502" cy="1552"/>
            </a:xfrm>
            <a:prstGeom prst="straightConnector1">
              <a:avLst/>
            </a:prstGeom>
            <a:ln>
              <a:solidFill>
                <a:srgbClr val="FF000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Прямая со стрелкой 16"/>
            <p:cNvCxnSpPr/>
            <p:nvPr/>
          </p:nvCxnSpPr>
          <p:spPr>
            <a:xfrm>
              <a:off x="3325804" y="4213266"/>
              <a:ext cx="317502" cy="1552"/>
            </a:xfrm>
            <a:prstGeom prst="straightConnector1">
              <a:avLst/>
            </a:prstGeom>
            <a:ln>
              <a:solidFill>
                <a:srgbClr val="FF000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0" name="TextBox 19"/>
          <p:cNvSpPr txBox="1"/>
          <p:nvPr/>
        </p:nvSpPr>
        <p:spPr>
          <a:xfrm>
            <a:off x="4714876" y="3857628"/>
            <a:ext cx="41434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V, S, t, t°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- скаляр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1" name="Группа 20"/>
          <p:cNvGrpSpPr/>
          <p:nvPr/>
        </p:nvGrpSpPr>
        <p:grpSpPr>
          <a:xfrm>
            <a:off x="-63064" y="0"/>
            <a:ext cx="9259789" cy="7329834"/>
            <a:chOff x="-2687591" y="-7114302"/>
            <a:chExt cx="9259789" cy="7072362"/>
          </a:xfrm>
        </p:grpSpPr>
        <p:sp>
          <p:nvSpPr>
            <p:cNvPr id="24" name="Прямоугольник 23"/>
            <p:cNvSpPr/>
            <p:nvPr/>
          </p:nvSpPr>
          <p:spPr>
            <a:xfrm>
              <a:off x="-2643238" y="-7114302"/>
              <a:ext cx="9144000" cy="7072362"/>
            </a:xfrm>
            <a:prstGeom prst="rect">
              <a:avLst/>
            </a:prstGeom>
            <a:solidFill>
              <a:schemeClr val="tx1">
                <a:lumMod val="75000"/>
                <a:lumOff val="25000"/>
                <a:alpha val="69000"/>
              </a:schemeClr>
            </a:solidFill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spcAft>
                  <a:spcPts val="1000"/>
                </a:spcAft>
              </a:pPr>
              <a:endParaRPr lang="ru-RU" sz="9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lvl="0" algn="ctr">
                <a:spcAft>
                  <a:spcPts val="1000"/>
                </a:spcAft>
              </a:pPr>
              <a:endParaRPr lang="ru-RU" sz="9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5" name="Line 16"/>
            <p:cNvSpPr>
              <a:spLocks noChangeShapeType="1"/>
            </p:cNvSpPr>
            <p:nvPr/>
          </p:nvSpPr>
          <p:spPr bwMode="auto">
            <a:xfrm>
              <a:off x="4716987" y="-6599508"/>
              <a:ext cx="864966" cy="0"/>
            </a:xfrm>
            <a:prstGeom prst="line">
              <a:avLst/>
            </a:prstGeom>
            <a:solidFill>
              <a:schemeClr val="bg2">
                <a:lumMod val="90000"/>
              </a:schemeClr>
            </a:solidFill>
            <a:ln w="19050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60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6" name="Прямоугольник 25"/>
            <p:cNvSpPr/>
            <p:nvPr/>
          </p:nvSpPr>
          <p:spPr>
            <a:xfrm>
              <a:off x="-2687591" y="-5245507"/>
              <a:ext cx="9144000" cy="890897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txBody>
            <a:bodyPr wrap="square">
              <a:spAutoFit/>
            </a:bodyPr>
            <a:lstStyle/>
            <a:p>
              <a:pPr lvl="0" eaLnBrk="0" hangingPunct="0"/>
              <a:r>
                <a:rPr lang="ru-RU" sz="5400" dirty="0" smtClean="0">
                  <a:latin typeface="Times New Roman" pitchFamily="18" charset="0"/>
                  <a:cs typeface="Times New Roman" pitchFamily="18" charset="0"/>
                </a:rPr>
                <a:t>Линия</a:t>
              </a:r>
              <a:r>
                <a:rPr lang="en-US" sz="5400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5400" dirty="0" smtClean="0">
                  <a:latin typeface="Times New Roman" pitchFamily="18" charset="0"/>
                  <a:cs typeface="Times New Roman" pitchFamily="18" charset="0"/>
                </a:rPr>
                <a:t>движения-</a:t>
              </a:r>
              <a:r>
                <a:rPr lang="ru-RU" sz="5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траектория.</a:t>
              </a:r>
            </a:p>
          </p:txBody>
        </p:sp>
        <p:sp>
          <p:nvSpPr>
            <p:cNvPr id="27" name="Text Box 50"/>
            <p:cNvSpPr txBox="1">
              <a:spLocks noChangeArrowheads="1"/>
            </p:cNvSpPr>
            <p:nvPr/>
          </p:nvSpPr>
          <p:spPr bwMode="auto">
            <a:xfrm>
              <a:off x="-2571801" y="-2286638"/>
              <a:ext cx="9143999" cy="1738310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r>
                <a:rPr kumimoji="0" lang="ru-RU" sz="5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Перемещени</a:t>
              </a:r>
              <a:r>
                <a:rPr kumimoji="0" lang="ru-RU" sz="540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е</a:t>
              </a:r>
              <a:r>
                <a:rPr kumimoji="0" lang="ru-RU" sz="5400" i="0" u="none" strike="noStrike" cap="none" normalizeH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ru-RU" sz="5400" i="0" u="none" strike="noStrike" cap="none" normalizeH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показывает на сколько переместилось тело</a:t>
              </a:r>
              <a:r>
                <a:rPr kumimoji="0" lang="ru-RU" sz="5400" b="1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.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6" dur="2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7" dur="2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2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00"/>
                            </p:stCondLst>
                            <p:childTnLst>
                              <p:par>
                                <p:cTn id="3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1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0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20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6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5" dur="2000" fill="hold"/>
                                        <p:tgtEl>
                                          <p:spTgt spid="205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6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7" dur="2000" fill="hold"/>
                                        <p:tgtEl>
                                          <p:spTgt spid="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2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" grpId="0" animBg="1"/>
      <p:bldP spid="2051" grpId="0" animBg="1"/>
      <p:bldP spid="2052" grpId="0" animBg="1"/>
      <p:bldP spid="2053" grpId="0" animBg="1"/>
      <p:bldP spid="2053" grpId="1" animBg="1"/>
      <p:bldP spid="10" grpId="0"/>
      <p:bldP spid="11" grpId="0"/>
      <p:bldP spid="12" grpId="0"/>
      <p:bldP spid="13" grpId="0"/>
      <p:bldP spid="2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Freeform 2"/>
          <p:cNvSpPr>
            <a:spLocks/>
          </p:cNvSpPr>
          <p:nvPr/>
        </p:nvSpPr>
        <p:spPr bwMode="auto">
          <a:xfrm>
            <a:off x="220633" y="-142900"/>
            <a:ext cx="2993128" cy="4477035"/>
          </a:xfrm>
          <a:custGeom>
            <a:avLst/>
            <a:gdLst/>
            <a:ahLst/>
            <a:cxnLst>
              <a:cxn ang="0">
                <a:pos x="0" y="996"/>
              </a:cxn>
              <a:cxn ang="0">
                <a:pos x="530" y="98"/>
              </a:cxn>
              <a:cxn ang="0">
                <a:pos x="1336" y="409"/>
              </a:cxn>
            </a:cxnLst>
            <a:rect l="0" t="0" r="r" b="b"/>
            <a:pathLst>
              <a:path w="1336" h="996">
                <a:moveTo>
                  <a:pt x="0" y="996"/>
                </a:moveTo>
                <a:cubicBezTo>
                  <a:pt x="153" y="596"/>
                  <a:pt x="307" y="196"/>
                  <a:pt x="530" y="98"/>
                </a:cubicBezTo>
                <a:cubicBezTo>
                  <a:pt x="753" y="0"/>
                  <a:pt x="1044" y="204"/>
                  <a:pt x="1336" y="409"/>
                </a:cubicBezTo>
              </a:path>
            </a:pathLst>
          </a:custGeom>
          <a:noFill/>
          <a:ln w="50800" cmpd="sng">
            <a:solidFill>
              <a:srgbClr val="0000FF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2000"/>
          </a:p>
        </p:txBody>
      </p:sp>
      <p:sp>
        <p:nvSpPr>
          <p:cNvPr id="2051" name="Line 3"/>
          <p:cNvSpPr>
            <a:spLocks noChangeShapeType="1"/>
          </p:cNvSpPr>
          <p:nvPr/>
        </p:nvSpPr>
        <p:spPr bwMode="auto">
          <a:xfrm flipV="1">
            <a:off x="214282" y="1625316"/>
            <a:ext cx="3015507" cy="2692955"/>
          </a:xfrm>
          <a:prstGeom prst="line">
            <a:avLst/>
          </a:prstGeom>
          <a:noFill/>
          <a:ln w="63500">
            <a:solidFill>
              <a:srgbClr val="FF0000"/>
            </a:solidFill>
            <a:round/>
            <a:headEnd/>
            <a:tailEnd type="triangle" w="lg" len="lg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2000"/>
          </a:p>
        </p:txBody>
      </p:sp>
      <p:sp>
        <p:nvSpPr>
          <p:cNvPr id="2052" name="AutoShape 4"/>
          <p:cNvSpPr>
            <a:spLocks/>
          </p:cNvSpPr>
          <p:nvPr/>
        </p:nvSpPr>
        <p:spPr bwMode="auto">
          <a:xfrm>
            <a:off x="3714744" y="357166"/>
            <a:ext cx="4929222" cy="642942"/>
          </a:xfrm>
          <a:prstGeom prst="accentBorderCallout1">
            <a:avLst>
              <a:gd name="adj1" fmla="val 37815"/>
              <a:gd name="adj2" fmla="val -955"/>
              <a:gd name="adj3" fmla="val 63195"/>
              <a:gd name="adj4" fmla="val -23110"/>
            </a:avLst>
          </a:prstGeom>
          <a:noFill/>
          <a:ln w="12700">
            <a:solidFill>
              <a:srgbClr val="0000FF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Траектория = линия…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53" name="AutoShape 5"/>
          <p:cNvSpPr>
            <a:spLocks/>
          </p:cNvSpPr>
          <p:nvPr/>
        </p:nvSpPr>
        <p:spPr bwMode="auto">
          <a:xfrm>
            <a:off x="3857620" y="1714488"/>
            <a:ext cx="5286380" cy="571504"/>
          </a:xfrm>
          <a:prstGeom prst="borderCallout1">
            <a:avLst>
              <a:gd name="adj1" fmla="val 50469"/>
              <a:gd name="adj2" fmla="val -1297"/>
              <a:gd name="adj3" fmla="val 137286"/>
              <a:gd name="adj4" fmla="val -30367"/>
            </a:avLst>
          </a:prstGeom>
          <a:noFill/>
          <a:ln w="12700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Перемещение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= 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вектор…</a:t>
            </a:r>
            <a:endParaRPr kumimoji="0" lang="ru-RU" sz="48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8"/>
          <p:cNvGrpSpPr/>
          <p:nvPr/>
        </p:nvGrpSpPr>
        <p:grpSpPr>
          <a:xfrm>
            <a:off x="2214546" y="1285860"/>
            <a:ext cx="571504" cy="571504"/>
            <a:chOff x="4000496" y="2000240"/>
            <a:chExt cx="642942" cy="584775"/>
          </a:xfrm>
        </p:grpSpPr>
        <p:sp>
          <p:nvSpPr>
            <p:cNvPr id="6" name="TextBox 5"/>
            <p:cNvSpPr txBox="1"/>
            <p:nvPr/>
          </p:nvSpPr>
          <p:spPr>
            <a:xfrm>
              <a:off x="4000496" y="2000240"/>
              <a:ext cx="642942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S</a:t>
              </a:r>
              <a:endPara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8" name="Прямая со стрелкой 7"/>
            <p:cNvCxnSpPr/>
            <p:nvPr/>
          </p:nvCxnSpPr>
          <p:spPr>
            <a:xfrm>
              <a:off x="4071934" y="2086182"/>
              <a:ext cx="357190" cy="1588"/>
            </a:xfrm>
            <a:prstGeom prst="straightConnector1">
              <a:avLst/>
            </a:prstGeom>
            <a:ln>
              <a:solidFill>
                <a:srgbClr val="FF000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" name="TextBox 9"/>
          <p:cNvSpPr txBox="1"/>
          <p:nvPr/>
        </p:nvSpPr>
        <p:spPr>
          <a:xfrm>
            <a:off x="2500298" y="2857496"/>
            <a:ext cx="664370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Путь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ru-RU" sz="4400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длина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…  метрах…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643438" y="1000108"/>
            <a:ext cx="42862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Лыжня… молния…трек</a:t>
            </a:r>
            <a:endParaRPr lang="ru-RU" sz="2800" dirty="0">
              <a:solidFill>
                <a:srgbClr val="220FB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14282" y="4286256"/>
            <a:ext cx="5715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Н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214678" y="1214422"/>
            <a:ext cx="5715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К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000596" y="2285992"/>
            <a:ext cx="41434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V, S, t, t°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- скаляр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7"/>
          <a:srcRect l="7617" t="12451" r="71875" b="53857"/>
          <a:stretch>
            <a:fillRect/>
          </a:stretch>
        </p:blipFill>
        <p:spPr bwMode="auto">
          <a:xfrm>
            <a:off x="2071670" y="3571852"/>
            <a:ext cx="2500330" cy="32861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8" name="Picture 2"/>
          <p:cNvPicPr>
            <a:picLocks noChangeAspect="1" noChangeArrowheads="1"/>
          </p:cNvPicPr>
          <p:nvPr/>
        </p:nvPicPr>
        <p:blipFill>
          <a:blip r:embed="rId7"/>
          <a:srcRect l="7617" t="51269" r="71875" b="15039"/>
          <a:stretch>
            <a:fillRect/>
          </a:stretch>
        </p:blipFill>
        <p:spPr bwMode="auto">
          <a:xfrm>
            <a:off x="6643702" y="3571852"/>
            <a:ext cx="2500330" cy="32861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6" dur="2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7" dur="2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2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00"/>
                            </p:stCondLst>
                            <p:childTnLst>
                              <p:par>
                                <p:cTn id="3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1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0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20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1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2" dur="2000" fill="hold"/>
                                        <p:tgtEl>
                                          <p:spTgt spid="205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3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4" dur="2000" fill="hold"/>
                                        <p:tgtEl>
                                          <p:spTgt spid="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" grpId="0" animBg="1"/>
      <p:bldP spid="2051" grpId="0" animBg="1"/>
      <p:bldP spid="2052" grpId="0" animBg="1"/>
      <p:bldP spid="2053" grpId="0" animBg="1"/>
      <p:bldP spid="2053" grpId="1" animBg="1"/>
      <p:bldP spid="10" grpId="0"/>
      <p:bldP spid="11" grpId="0"/>
      <p:bldP spid="12" grpId="0"/>
      <p:bldP spid="13" grpId="0"/>
      <p:bldP spid="2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Скругленный прямоугольник 62"/>
          <p:cNvSpPr/>
          <p:nvPr/>
        </p:nvSpPr>
        <p:spPr>
          <a:xfrm>
            <a:off x="706369" y="2924944"/>
            <a:ext cx="2568617" cy="1457298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-13648" y="914166"/>
            <a:ext cx="9144000" cy="4430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6" name="Text Box 2"/>
          <p:cNvSpPr txBox="1">
            <a:spLocks noChangeArrowheads="1"/>
          </p:cNvSpPr>
          <p:nvPr/>
        </p:nvSpPr>
        <p:spPr bwMode="auto">
          <a:xfrm>
            <a:off x="200634" y="441396"/>
            <a:ext cx="6072230" cy="50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1000"/>
              </a:spcAft>
            </a:pPr>
            <a:r>
              <a:rPr kumimoji="0" lang="ru-RU" sz="2000" b="1" i="0" u="sng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За 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u="sng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любые</a:t>
            </a:r>
            <a:r>
              <a:rPr lang="ru-RU" sz="20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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000" b="1" baseline="-25000" dirty="0" smtClean="0">
                <a:latin typeface="Times New Roman" pitchFamily="18" charset="0"/>
                <a:cs typeface="Times New Roman" pitchFamily="18" charset="0"/>
              </a:rPr>
              <a:t>5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=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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</a:t>
            </a:r>
            <a:r>
              <a:rPr kumimoji="0" lang="ru-RU" sz="2000" b="1" i="0" u="none" strike="noStrike" cap="none" normalizeH="0" baseline="-25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4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=   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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</a:t>
            </a:r>
            <a:r>
              <a:rPr kumimoji="0" lang="ru-RU" sz="2000" b="1" i="0" u="none" strike="noStrike" cap="none" normalizeH="0" baseline="-25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3  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=   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 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</a:t>
            </a:r>
            <a:r>
              <a:rPr kumimoji="0" lang="ru-RU" sz="2000" b="1" i="0" u="none" strike="noStrike" cap="none" normalizeH="0" baseline="-25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2 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=  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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</a:t>
            </a:r>
            <a:r>
              <a:rPr kumimoji="0" lang="ru-RU" sz="2000" b="1" i="0" u="none" strike="noStrike" cap="none" normalizeH="0" baseline="-25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7" name="Text Box 3"/>
          <p:cNvSpPr txBox="1">
            <a:spLocks noChangeArrowheads="1"/>
          </p:cNvSpPr>
          <p:nvPr/>
        </p:nvSpPr>
        <p:spPr bwMode="auto">
          <a:xfrm>
            <a:off x="544176" y="1289058"/>
            <a:ext cx="8215370" cy="311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1000"/>
              </a:spcAft>
            </a:pP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    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S</a:t>
            </a:r>
            <a:r>
              <a:rPr kumimoji="0" lang="ru-RU" sz="2000" b="1" i="0" u="none" strike="noStrike" cap="none" normalizeH="0" baseline="-25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5</a:t>
            </a:r>
            <a:r>
              <a:rPr kumimoji="0" lang="en-US" sz="2000" b="1" i="0" u="none" strike="noStrike" cap="none" normalizeH="0" baseline="-25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</a:t>
            </a:r>
            <a:r>
              <a:rPr kumimoji="0" lang="ru-RU" sz="2000" b="1" i="0" u="none" strike="noStrike" cap="none" normalizeH="0" baseline="-25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          </a:t>
            </a:r>
            <a:r>
              <a:rPr kumimoji="0" lang="ru-RU" sz="2000" b="1" i="0" u="none" strike="noStrike" cap="none" normalizeH="0" baseline="-25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=  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     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</a:t>
            </a:r>
            <a:r>
              <a:rPr kumimoji="0" lang="ru-RU" sz="2000" b="1" i="0" u="none" strike="noStrike" cap="none" normalizeH="0" baseline="-25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4</a:t>
            </a:r>
            <a:r>
              <a:rPr kumimoji="0" lang="en-US" sz="2000" b="1" i="0" u="none" strike="noStrike" cap="none" normalizeH="0" baseline="-25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 </a:t>
            </a:r>
            <a:r>
              <a:rPr kumimoji="0" lang="ru-RU" sz="2000" b="1" i="0" u="none" strike="noStrike" cap="none" normalizeH="0" baseline="-25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kumimoji="0" lang="en-US" sz="2000" b="1" i="0" u="none" strike="noStrike" cap="none" normalizeH="0" baseline="-25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1" i="0" u="none" strike="noStrike" cap="none" normalizeH="0" baseline="-25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= 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      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</a:t>
            </a:r>
            <a:r>
              <a:rPr kumimoji="0" lang="en-US" sz="2000" b="1" i="0" u="none" strike="noStrike" cap="none" normalizeH="0" baseline="-25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3    </a:t>
            </a:r>
            <a:r>
              <a:rPr kumimoji="0" lang="ru-RU" sz="2000" b="1" i="0" u="none" strike="noStrike" cap="none" normalizeH="0" baseline="-25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kumimoji="0" lang="en-US" sz="2000" b="1" i="0" u="none" strike="noStrike" cap="none" normalizeH="0" baseline="-25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= 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     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S</a:t>
            </a:r>
            <a:r>
              <a:rPr kumimoji="0" lang="ru-RU" sz="2000" b="1" i="0" u="none" strike="noStrike" cap="none" normalizeH="0" baseline="-25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2         </a:t>
            </a:r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0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2000" b="1" baseline="-250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0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dirty="0" smtClean="0"/>
          </a:p>
          <a:p>
            <a:pPr lvl="0">
              <a:spcAft>
                <a:spcPts val="1000"/>
              </a:spcAft>
            </a:pP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Rectangle 1"/>
          <p:cNvSpPr>
            <a:spLocks noChangeArrowheads="1"/>
          </p:cNvSpPr>
          <p:nvPr/>
        </p:nvSpPr>
        <p:spPr bwMode="auto">
          <a:xfrm>
            <a:off x="285720" y="2276872"/>
            <a:ext cx="2963506" cy="584775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eaLnBrk="0" hangingPunct="0"/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Как   быстро ?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3571868" y="2643182"/>
            <a:ext cx="5572132" cy="646331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путь </a:t>
            </a:r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 1 ед.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36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СКОРОСТЬ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11"/>
          <p:cNvGrpSpPr>
            <a:grpSpLocks/>
          </p:cNvGrpSpPr>
          <p:nvPr/>
        </p:nvGrpSpPr>
        <p:grpSpPr bwMode="auto">
          <a:xfrm>
            <a:off x="3779919" y="3140965"/>
            <a:ext cx="2010454" cy="1282678"/>
            <a:chOff x="4249446" y="5474248"/>
            <a:chExt cx="1256652" cy="787498"/>
          </a:xfrm>
        </p:grpSpPr>
        <p:sp>
          <p:nvSpPr>
            <p:cNvPr id="23" name="TextBox 13"/>
            <p:cNvSpPr txBox="1">
              <a:spLocks noChangeArrowheads="1"/>
            </p:cNvSpPr>
            <p:nvPr/>
          </p:nvSpPr>
          <p:spPr bwMode="auto">
            <a:xfrm>
              <a:off x="5059607" y="5696908"/>
              <a:ext cx="446491" cy="4723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4400" b="1" dirty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r>
                <a:rPr lang="en-US" sz="4400" b="1" dirty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4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4" name="Прямая соединительная линия 23"/>
            <p:cNvCxnSpPr/>
            <p:nvPr/>
          </p:nvCxnSpPr>
          <p:spPr>
            <a:xfrm flipV="1">
              <a:off x="4384475" y="5933106"/>
              <a:ext cx="650789" cy="303"/>
            </a:xfrm>
            <a:prstGeom prst="line">
              <a:avLst/>
            </a:prstGeom>
            <a:ln w="63500">
              <a:solidFill>
                <a:srgbClr val="000000"/>
              </a:solidFill>
            </a:ln>
            <a:scene3d>
              <a:camera prst="orthographicFront">
                <a:rot lat="0" lon="0" rev="2154000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TextBox 15"/>
            <p:cNvSpPr txBox="1">
              <a:spLocks noChangeArrowheads="1"/>
            </p:cNvSpPr>
            <p:nvPr/>
          </p:nvSpPr>
          <p:spPr bwMode="auto">
            <a:xfrm>
              <a:off x="4339464" y="5474248"/>
              <a:ext cx="981306" cy="39681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ru-RU" sz="3600" b="1" dirty="0">
                  <a:latin typeface="Times New Roman" pitchFamily="18" charset="0"/>
                  <a:cs typeface="Times New Roman" pitchFamily="18" charset="0"/>
                </a:rPr>
                <a:t>36 км</a:t>
              </a:r>
              <a:r>
                <a:rPr lang="en-US" sz="3600" b="1" dirty="0"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3600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6" name="TextBox 15"/>
            <p:cNvSpPr txBox="1">
              <a:spLocks noChangeArrowheads="1"/>
            </p:cNvSpPr>
            <p:nvPr/>
          </p:nvSpPr>
          <p:spPr bwMode="auto">
            <a:xfrm>
              <a:off x="4249446" y="5902724"/>
              <a:ext cx="785818" cy="3590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3200" b="1" dirty="0">
                  <a:solidFill>
                    <a:srgbClr val="339933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3200" b="1" dirty="0" smtClean="0">
                  <a:solidFill>
                    <a:srgbClr val="339933"/>
                  </a:solidFill>
                  <a:latin typeface="Times New Roman" pitchFamily="18" charset="0"/>
                  <a:cs typeface="Times New Roman" pitchFamily="18" charset="0"/>
                </a:rPr>
                <a:t>1 час</a:t>
              </a:r>
              <a:endParaRPr lang="ru-RU" sz="3200" b="1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3" name="Группа 11"/>
          <p:cNvGrpSpPr>
            <a:grpSpLocks/>
          </p:cNvGrpSpPr>
          <p:nvPr/>
        </p:nvGrpSpPr>
        <p:grpSpPr bwMode="auto">
          <a:xfrm>
            <a:off x="7740352" y="3183438"/>
            <a:ext cx="1485889" cy="1253674"/>
            <a:chOff x="4301173" y="5563371"/>
            <a:chExt cx="928695" cy="769692"/>
          </a:xfrm>
        </p:grpSpPr>
        <p:cxnSp>
          <p:nvCxnSpPr>
            <p:cNvPr id="28" name="Прямая соединительная линия 27"/>
            <p:cNvCxnSpPr/>
            <p:nvPr/>
          </p:nvCxnSpPr>
          <p:spPr>
            <a:xfrm flipV="1">
              <a:off x="4301173" y="6000368"/>
              <a:ext cx="928695" cy="17067"/>
            </a:xfrm>
            <a:prstGeom prst="line">
              <a:avLst/>
            </a:prstGeom>
            <a:ln w="63500">
              <a:solidFill>
                <a:srgbClr val="000000"/>
              </a:solidFill>
            </a:ln>
            <a:scene3d>
              <a:camera prst="orthographicFront">
                <a:rot lat="0" lon="0" rev="2154000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9" name="TextBox 28"/>
            <p:cNvSpPr txBox="1">
              <a:spLocks noChangeArrowheads="1"/>
            </p:cNvSpPr>
            <p:nvPr/>
          </p:nvSpPr>
          <p:spPr bwMode="auto">
            <a:xfrm>
              <a:off x="4393548" y="5563371"/>
              <a:ext cx="822804" cy="4723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ru-RU" sz="4400" b="1" dirty="0">
                  <a:latin typeface="Times New Roman" pitchFamily="18" charset="0"/>
                  <a:cs typeface="Times New Roman" pitchFamily="18" charset="0"/>
                </a:rPr>
                <a:t>10м</a:t>
              </a:r>
              <a:r>
                <a:rPr lang="en-US" sz="4400" b="1" dirty="0"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4400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0" name="TextBox 15"/>
            <p:cNvSpPr txBox="1">
              <a:spLocks noChangeArrowheads="1"/>
            </p:cNvSpPr>
            <p:nvPr/>
          </p:nvSpPr>
          <p:spPr bwMode="auto">
            <a:xfrm>
              <a:off x="4527231" y="5936249"/>
              <a:ext cx="546644" cy="39681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ru-RU" sz="3600" b="1" dirty="0">
                  <a:solidFill>
                    <a:srgbClr val="339933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3600" b="1" dirty="0" smtClean="0">
                  <a:solidFill>
                    <a:srgbClr val="339933"/>
                  </a:solidFill>
                  <a:latin typeface="Times New Roman" pitchFamily="18" charset="0"/>
                  <a:cs typeface="Times New Roman" pitchFamily="18" charset="0"/>
                </a:rPr>
                <a:t>1 с</a:t>
              </a:r>
              <a:endParaRPr lang="ru-RU" sz="3600" b="1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4" name="Группа 39"/>
          <p:cNvGrpSpPr/>
          <p:nvPr/>
        </p:nvGrpSpPr>
        <p:grpSpPr>
          <a:xfrm>
            <a:off x="785755" y="2857496"/>
            <a:ext cx="2786113" cy="1740268"/>
            <a:chOff x="428596" y="3709623"/>
            <a:chExt cx="3429000" cy="1740268"/>
          </a:xfrm>
        </p:grpSpPr>
        <p:grpSp>
          <p:nvGrpSpPr>
            <p:cNvPr id="5" name="Группа 11"/>
            <p:cNvGrpSpPr>
              <a:grpSpLocks/>
            </p:cNvGrpSpPr>
            <p:nvPr/>
          </p:nvGrpSpPr>
          <p:grpSpPr bwMode="auto">
            <a:xfrm>
              <a:off x="428596" y="3709623"/>
              <a:ext cx="3429000" cy="1740268"/>
              <a:chOff x="4429124" y="5560221"/>
              <a:chExt cx="2143141" cy="1068440"/>
            </a:xfrm>
          </p:grpSpPr>
          <p:sp>
            <p:nvSpPr>
              <p:cNvPr id="18" name="TextBox 8"/>
              <p:cNvSpPr txBox="1">
                <a:spLocks noChangeArrowheads="1"/>
              </p:cNvSpPr>
              <p:nvPr/>
            </p:nvSpPr>
            <p:spPr bwMode="auto">
              <a:xfrm>
                <a:off x="5357819" y="5786456"/>
                <a:ext cx="1214446" cy="68025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ru-RU" sz="6600" dirty="0">
                    <a:latin typeface="Times New Roman" pitchFamily="18" charset="0"/>
                    <a:cs typeface="Times New Roman" pitchFamily="18" charset="0"/>
                  </a:rPr>
                  <a:t>=</a:t>
                </a:r>
                <a:r>
                  <a:rPr lang="en-US" sz="6600" b="1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6600" b="1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v</a:t>
                </a:r>
                <a:endParaRPr lang="ru-RU" sz="6600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19" name="Прямая соединительная линия 18"/>
              <p:cNvCxnSpPr/>
              <p:nvPr/>
            </p:nvCxnSpPr>
            <p:spPr>
              <a:xfrm flipV="1">
                <a:off x="4429124" y="6117674"/>
                <a:ext cx="928695" cy="17067"/>
              </a:xfrm>
              <a:prstGeom prst="line">
                <a:avLst/>
              </a:prstGeom>
              <a:ln w="63500">
                <a:solidFill>
                  <a:srgbClr val="000000"/>
                </a:solidFill>
              </a:ln>
              <a:scene3d>
                <a:camera prst="orthographicFront">
                  <a:rot lat="0" lon="0" rev="21540000"/>
                </a:camera>
                <a:lightRig rig="threePt" dir="t"/>
              </a:scene3d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0" name="TextBox 10"/>
              <p:cNvSpPr txBox="1">
                <a:spLocks noChangeArrowheads="1"/>
              </p:cNvSpPr>
              <p:nvPr/>
            </p:nvSpPr>
            <p:spPr bwMode="auto">
              <a:xfrm>
                <a:off x="4760757" y="5560221"/>
                <a:ext cx="503147" cy="62356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6000" b="1" u="sng" dirty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rPr>
                  <a:t>S</a:t>
                </a:r>
                <a:r>
                  <a:rPr lang="en-US" sz="6000" b="1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lang="ru-RU" sz="6000" dirty="0">
                  <a:solidFill>
                    <a:srgbClr val="339933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1" name="TextBox 15"/>
              <p:cNvSpPr txBox="1">
                <a:spLocks noChangeArrowheads="1"/>
              </p:cNvSpPr>
              <p:nvPr/>
            </p:nvSpPr>
            <p:spPr bwMode="auto">
              <a:xfrm>
                <a:off x="4756759" y="6061935"/>
                <a:ext cx="462140" cy="56672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r>
                  <a:rPr lang="ru-RU" sz="4800" b="1" dirty="0">
                    <a:solidFill>
                      <a:srgbClr val="339933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5400" b="1" dirty="0">
                    <a:solidFill>
                      <a:srgbClr val="339933"/>
                    </a:solidFill>
                    <a:latin typeface="Times New Roman" pitchFamily="18" charset="0"/>
                    <a:cs typeface="Times New Roman" pitchFamily="18" charset="0"/>
                  </a:rPr>
                  <a:t>t</a:t>
                </a:r>
                <a:endParaRPr lang="ru-RU" sz="4800" b="1" dirty="0">
                  <a:solidFill>
                    <a:srgbClr val="339933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7" name="Группа 38"/>
            <p:cNvGrpSpPr/>
            <p:nvPr/>
          </p:nvGrpSpPr>
          <p:grpSpPr>
            <a:xfrm>
              <a:off x="1159293" y="3857628"/>
              <a:ext cx="2156740" cy="571504"/>
              <a:chOff x="1241181" y="3857628"/>
              <a:chExt cx="2156740" cy="571504"/>
            </a:xfrm>
          </p:grpSpPr>
          <p:cxnSp>
            <p:nvCxnSpPr>
              <p:cNvPr id="31" name="Прямая со стрелкой 30"/>
              <p:cNvCxnSpPr/>
              <p:nvPr/>
            </p:nvCxnSpPr>
            <p:spPr>
              <a:xfrm>
                <a:off x="3080419" y="4427580"/>
                <a:ext cx="317502" cy="1552"/>
              </a:xfrm>
              <a:prstGeom prst="straightConnector1">
                <a:avLst/>
              </a:prstGeom>
              <a:ln w="41275">
                <a:solidFill>
                  <a:srgbClr val="FF0000"/>
                </a:solidFill>
                <a:headEnd type="non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Прямая со стрелкой 31"/>
              <p:cNvCxnSpPr/>
              <p:nvPr/>
            </p:nvCxnSpPr>
            <p:spPr>
              <a:xfrm>
                <a:off x="1241181" y="3857628"/>
                <a:ext cx="317502" cy="1552"/>
              </a:xfrm>
              <a:prstGeom prst="straightConnector1">
                <a:avLst/>
              </a:prstGeom>
              <a:ln w="41275">
                <a:solidFill>
                  <a:srgbClr val="0014AC"/>
                </a:solidFill>
                <a:headEnd type="non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44" name="Picture 5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94648" y="1844824"/>
            <a:ext cx="9079816" cy="4382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5596198" y="274422"/>
            <a:ext cx="364333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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Равномерно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15" descr="baby16_1"/>
          <p:cNvPicPr>
            <a:picLocks noChangeAspect="1" noChangeArrowheads="1" noCrop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8342805" y="-7276"/>
            <a:ext cx="801195" cy="1143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9" name="Группа 45"/>
          <p:cNvGrpSpPr/>
          <p:nvPr/>
        </p:nvGrpSpPr>
        <p:grpSpPr>
          <a:xfrm>
            <a:off x="-2143172" y="1357298"/>
            <a:ext cx="2928927" cy="828776"/>
            <a:chOff x="-357222" y="1357298"/>
            <a:chExt cx="2928927" cy="828776"/>
          </a:xfrm>
        </p:grpSpPr>
        <p:pic>
          <p:nvPicPr>
            <p:cNvPr id="43" name="Picture 2" descr="http://class-fizika.narod.ru/9_class/1/colec22.gif"/>
            <p:cNvPicPr>
              <a:picLocks noChangeAspect="1" noChangeArrowheads="1" noCrop="1"/>
            </p:cNvPicPr>
            <p:nvPr/>
          </p:nvPicPr>
          <p:blipFill>
            <a:blip r:embed="rId11" cstate="print"/>
            <a:srcRect/>
            <a:stretch>
              <a:fillRect/>
            </a:stretch>
          </p:blipFill>
          <p:spPr bwMode="auto">
            <a:xfrm>
              <a:off x="-357222" y="1357298"/>
              <a:ext cx="2928927" cy="8002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5" name="TextBox 44"/>
            <p:cNvSpPr txBox="1"/>
            <p:nvPr/>
          </p:nvSpPr>
          <p:spPr>
            <a:xfrm>
              <a:off x="-214378" y="1955242"/>
              <a:ext cx="1810877" cy="2308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ru-RU" sz="900" dirty="0" smtClean="0">
                  <a:solidFill>
                    <a:schemeClr val="bg1"/>
                  </a:solidFill>
                </a:rPr>
                <a:t>0000000000000</a:t>
              </a:r>
              <a:endParaRPr lang="ru-RU" sz="9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9" name="Группа 50"/>
          <p:cNvGrpSpPr>
            <a:grpSpLocks/>
          </p:cNvGrpSpPr>
          <p:nvPr/>
        </p:nvGrpSpPr>
        <p:grpSpPr bwMode="auto">
          <a:xfrm>
            <a:off x="157713" y="4409281"/>
            <a:ext cx="6286495" cy="1323975"/>
            <a:chOff x="1142980" y="3571876"/>
            <a:chExt cx="6286539" cy="1323439"/>
          </a:xfrm>
          <a:solidFill>
            <a:schemeClr val="bg1">
              <a:lumMod val="95000"/>
            </a:schemeClr>
          </a:solidFill>
        </p:grpSpPr>
        <p:sp>
          <p:nvSpPr>
            <p:cNvPr id="40" name="TextBox 30"/>
            <p:cNvSpPr txBox="1">
              <a:spLocks noChangeArrowheads="1"/>
            </p:cNvSpPr>
            <p:nvPr/>
          </p:nvSpPr>
          <p:spPr bwMode="auto">
            <a:xfrm>
              <a:off x="1142980" y="3571876"/>
              <a:ext cx="6286539" cy="1323439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en-US" sz="4000" b="1" dirty="0">
                  <a:latin typeface="Times New Roman" pitchFamily="18" charset="0"/>
                  <a:cs typeface="Times New Roman" pitchFamily="18" charset="0"/>
                </a:rPr>
                <a:t> </a:t>
              </a:r>
              <a:r>
                <a:rPr lang="en-US" sz="40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ru-RU" sz="40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– вектор                                                                               </a:t>
              </a:r>
              <a:endParaRPr lang="ru-RU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r>
                <a:rPr lang="ru-RU" sz="4000" b="1" dirty="0">
                  <a:latin typeface="Times New Roman" pitchFamily="18" charset="0"/>
                  <a:cs typeface="Times New Roman" pitchFamily="18" charset="0"/>
                </a:rPr>
                <a:t>(</a:t>
              </a:r>
              <a:r>
                <a:rPr lang="ru-RU" sz="4000" b="1" dirty="0">
                  <a:solidFill>
                    <a:srgbClr val="339933"/>
                  </a:solidFill>
                  <a:latin typeface="Times New Roman" pitchFamily="18" charset="0"/>
                  <a:cs typeface="Times New Roman" pitchFamily="18" charset="0"/>
                </a:rPr>
                <a:t>величина</a:t>
              </a:r>
              <a:r>
                <a:rPr lang="ru-RU" sz="4000" b="1" dirty="0">
                  <a:latin typeface="Times New Roman" pitchFamily="18" charset="0"/>
                  <a:cs typeface="Times New Roman" pitchFamily="18" charset="0"/>
                </a:rPr>
                <a:t> + направление)</a:t>
              </a:r>
              <a:endParaRPr lang="ru-RU" sz="4000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46" name="Прямая со стрелкой 45"/>
            <p:cNvCxnSpPr/>
            <p:nvPr/>
          </p:nvCxnSpPr>
          <p:spPr>
            <a:xfrm>
              <a:off x="3125585" y="3723241"/>
              <a:ext cx="428628" cy="1587"/>
            </a:xfrm>
            <a:prstGeom prst="straightConnector1">
              <a:avLst/>
            </a:prstGeom>
            <a:grpFill/>
            <a:ln w="41275">
              <a:solidFill>
                <a:srgbClr val="FF0000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7" name="Группа 41"/>
          <p:cNvGrpSpPr>
            <a:grpSpLocks/>
          </p:cNvGrpSpPr>
          <p:nvPr/>
        </p:nvGrpSpPr>
        <p:grpSpPr bwMode="auto">
          <a:xfrm>
            <a:off x="785786" y="6399234"/>
            <a:ext cx="2989262" cy="173038"/>
            <a:chOff x="2714616" y="5710464"/>
            <a:chExt cx="2989942" cy="173081"/>
          </a:xfrm>
        </p:grpSpPr>
        <p:grpSp>
          <p:nvGrpSpPr>
            <p:cNvPr id="48" name="Группа 40"/>
            <p:cNvGrpSpPr>
              <a:grpSpLocks/>
            </p:cNvGrpSpPr>
            <p:nvPr/>
          </p:nvGrpSpPr>
          <p:grpSpPr bwMode="auto">
            <a:xfrm>
              <a:off x="2714616" y="5710464"/>
              <a:ext cx="2857512" cy="173081"/>
              <a:chOff x="2714616" y="5710464"/>
              <a:chExt cx="2857512" cy="173081"/>
            </a:xfrm>
          </p:grpSpPr>
          <p:sp>
            <p:nvSpPr>
              <p:cNvPr id="50" name="Rectangle 10"/>
              <p:cNvSpPr>
                <a:spLocks noChangeArrowheads="1"/>
              </p:cNvSpPr>
              <p:nvPr/>
            </p:nvSpPr>
            <p:spPr bwMode="auto">
              <a:xfrm>
                <a:off x="2714616" y="5715016"/>
                <a:ext cx="571500" cy="168529"/>
              </a:xfrm>
              <a:prstGeom prst="rect">
                <a:avLst/>
              </a:prstGeom>
              <a:solidFill>
                <a:srgbClr val="FFFF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1" name="Rectangle 10"/>
              <p:cNvSpPr>
                <a:spLocks noChangeArrowheads="1"/>
              </p:cNvSpPr>
              <p:nvPr/>
            </p:nvSpPr>
            <p:spPr bwMode="auto">
              <a:xfrm>
                <a:off x="3286120" y="5715016"/>
                <a:ext cx="571500" cy="168529"/>
              </a:xfrm>
              <a:prstGeom prst="rect">
                <a:avLst/>
              </a:prstGeom>
              <a:solidFill>
                <a:srgbClr val="0033CC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2" name="Rectangle 10"/>
              <p:cNvSpPr>
                <a:spLocks noChangeArrowheads="1"/>
              </p:cNvSpPr>
              <p:nvPr/>
            </p:nvSpPr>
            <p:spPr bwMode="auto">
              <a:xfrm>
                <a:off x="3857620" y="5710464"/>
                <a:ext cx="571500" cy="168529"/>
              </a:xfrm>
              <a:prstGeom prst="rect">
                <a:avLst/>
              </a:prstGeom>
              <a:solidFill>
                <a:srgbClr val="FFFF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3" name="Rectangle 10"/>
              <p:cNvSpPr>
                <a:spLocks noChangeArrowheads="1"/>
              </p:cNvSpPr>
              <p:nvPr/>
            </p:nvSpPr>
            <p:spPr bwMode="auto">
              <a:xfrm>
                <a:off x="5000628" y="5715016"/>
                <a:ext cx="571500" cy="168529"/>
              </a:xfrm>
              <a:prstGeom prst="rect">
                <a:avLst/>
              </a:prstGeom>
              <a:solidFill>
                <a:srgbClr val="FFFF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4" name="Rectangle 10"/>
              <p:cNvSpPr>
                <a:spLocks noChangeArrowheads="1"/>
              </p:cNvSpPr>
              <p:nvPr/>
            </p:nvSpPr>
            <p:spPr bwMode="auto">
              <a:xfrm>
                <a:off x="4429124" y="5715016"/>
                <a:ext cx="571500" cy="168529"/>
              </a:xfrm>
              <a:prstGeom prst="rect">
                <a:avLst/>
              </a:prstGeom>
              <a:solidFill>
                <a:srgbClr val="0033CC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cxnSp>
          <p:nvCxnSpPr>
            <p:cNvPr id="49" name="Прямая со стрелкой 48"/>
            <p:cNvCxnSpPr/>
            <p:nvPr/>
          </p:nvCxnSpPr>
          <p:spPr>
            <a:xfrm>
              <a:off x="5204382" y="5799386"/>
              <a:ext cx="500176" cy="1588"/>
            </a:xfrm>
            <a:prstGeom prst="straightConnector1">
              <a:avLst/>
            </a:prstGeom>
            <a:ln w="79375">
              <a:solidFill>
                <a:srgbClr val="FFFF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5" name="Rectangle 10"/>
          <p:cNvSpPr>
            <a:spLocks noChangeArrowheads="1"/>
          </p:cNvSpPr>
          <p:nvPr/>
        </p:nvSpPr>
        <p:spPr bwMode="auto">
          <a:xfrm>
            <a:off x="785786" y="6042047"/>
            <a:ext cx="571500" cy="168275"/>
          </a:xfrm>
          <a:prstGeom prst="rect">
            <a:avLst/>
          </a:prstGeom>
          <a:solidFill>
            <a:srgbClr val="0033CC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56" name="TextBox 55"/>
          <p:cNvSpPr txBox="1">
            <a:spLocks noChangeArrowheads="1"/>
          </p:cNvSpPr>
          <p:nvPr/>
        </p:nvSpPr>
        <p:spPr bwMode="auto">
          <a:xfrm>
            <a:off x="1382490" y="5805264"/>
            <a:ext cx="957262" cy="522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2м/с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3399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60" name="Группа 49"/>
          <p:cNvGrpSpPr>
            <a:grpSpLocks/>
          </p:cNvGrpSpPr>
          <p:nvPr/>
        </p:nvGrpSpPr>
        <p:grpSpPr bwMode="auto">
          <a:xfrm>
            <a:off x="3571848" y="5684859"/>
            <a:ext cx="476250" cy="769938"/>
            <a:chOff x="5429256" y="5143512"/>
            <a:chExt cx="475926" cy="769441"/>
          </a:xfrm>
        </p:grpSpPr>
        <p:sp>
          <p:nvSpPr>
            <p:cNvPr id="61" name="Прямоугольник 44"/>
            <p:cNvSpPr>
              <a:spLocks noChangeArrowheads="1"/>
            </p:cNvSpPr>
            <p:nvPr/>
          </p:nvSpPr>
          <p:spPr bwMode="auto">
            <a:xfrm>
              <a:off x="5429256" y="5143512"/>
              <a:ext cx="466794" cy="76944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4400" b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endParaRPr lang="ru-RU" sz="4400"/>
            </a:p>
          </p:txBody>
        </p:sp>
        <p:cxnSp>
          <p:nvCxnSpPr>
            <p:cNvPr id="62" name="Прямая со стрелкой 61"/>
            <p:cNvCxnSpPr/>
            <p:nvPr/>
          </p:nvCxnSpPr>
          <p:spPr>
            <a:xfrm>
              <a:off x="5476849" y="5318024"/>
              <a:ext cx="428333" cy="1587"/>
            </a:xfrm>
            <a:prstGeom prst="straightConnector1">
              <a:avLst/>
            </a:prstGeom>
            <a:ln w="41275">
              <a:solidFill>
                <a:srgbClr val="FF0000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7" name="Скругленный прямоугольник 56"/>
          <p:cNvSpPr/>
          <p:nvPr/>
        </p:nvSpPr>
        <p:spPr>
          <a:xfrm>
            <a:off x="7812360" y="3289513"/>
            <a:ext cx="1232266" cy="1119768"/>
          </a:xfrm>
          <a:prstGeom prst="roundRect">
            <a:avLst/>
          </a:prstGeom>
          <a:noFill/>
          <a:ln w="7620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8" name="Группа 37"/>
          <p:cNvGrpSpPr/>
          <p:nvPr/>
        </p:nvGrpSpPr>
        <p:grpSpPr>
          <a:xfrm>
            <a:off x="6357934" y="4929198"/>
            <a:ext cx="2629572" cy="923330"/>
            <a:chOff x="0" y="5715016"/>
            <a:chExt cx="2158985" cy="923330"/>
          </a:xfrm>
        </p:grpSpPr>
        <p:sp>
          <p:nvSpPr>
            <p:cNvPr id="33" name="TextBox 32"/>
            <p:cNvSpPr txBox="1"/>
            <p:nvPr/>
          </p:nvSpPr>
          <p:spPr>
            <a:xfrm>
              <a:off x="0" y="5715016"/>
              <a:ext cx="2158985" cy="923330"/>
            </a:xfrm>
            <a:prstGeom prst="rect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en-US" sz="54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S</a:t>
              </a:r>
              <a:r>
                <a:rPr lang="ru-RU" sz="5400" b="1" dirty="0" smtClean="0">
                  <a:latin typeface="Times New Roman" pitchFamily="18" charset="0"/>
                  <a:cs typeface="Times New Roman" pitchFamily="18" charset="0"/>
                </a:rPr>
                <a:t> = </a:t>
              </a:r>
              <a:r>
                <a:rPr lang="en-US" sz="5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ru-RU" sz="54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5400" b="1" dirty="0" smtClean="0">
                  <a:solidFill>
                    <a:srgbClr val="365D21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</a:t>
              </a:r>
              <a:r>
                <a:rPr lang="en-US" sz="5400" b="1" dirty="0" smtClean="0">
                  <a:solidFill>
                    <a:srgbClr val="365D21"/>
                  </a:solidFill>
                  <a:latin typeface="Times New Roman" pitchFamily="18" charset="0"/>
                  <a:cs typeface="Times New Roman" pitchFamily="18" charset="0"/>
                </a:rPr>
                <a:t>t</a:t>
              </a:r>
              <a:endParaRPr lang="ru-RU" sz="5400" dirty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34" name="Прямая со стрелкой 33"/>
            <p:cNvCxnSpPr/>
            <p:nvPr/>
          </p:nvCxnSpPr>
          <p:spPr>
            <a:xfrm>
              <a:off x="994883" y="5941458"/>
              <a:ext cx="317502" cy="1552"/>
            </a:xfrm>
            <a:prstGeom prst="straightConnector1">
              <a:avLst/>
            </a:prstGeom>
            <a:ln w="28575">
              <a:solidFill>
                <a:srgbClr val="FF000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</p:cxnSp>
        <p:cxnSp>
          <p:nvCxnSpPr>
            <p:cNvPr id="35" name="Прямая со стрелкой 34"/>
            <p:cNvCxnSpPr/>
            <p:nvPr/>
          </p:nvCxnSpPr>
          <p:spPr>
            <a:xfrm>
              <a:off x="83798" y="5824200"/>
              <a:ext cx="317502" cy="1552"/>
            </a:xfrm>
            <a:prstGeom prst="straightConnector1">
              <a:avLst/>
            </a:prstGeom>
            <a:ln w="38100">
              <a:solidFill>
                <a:srgbClr val="0014AC"/>
              </a:solidFill>
              <a:headEnd type="none" w="med" len="med"/>
              <a:tailEnd type="triangle" w="med" len="med"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</p:cxnSp>
      </p:grpSp>
      <p:grpSp>
        <p:nvGrpSpPr>
          <p:cNvPr id="59" name="Группа 58"/>
          <p:cNvGrpSpPr/>
          <p:nvPr/>
        </p:nvGrpSpPr>
        <p:grpSpPr>
          <a:xfrm>
            <a:off x="-28536" y="-27384"/>
            <a:ext cx="9144001" cy="7329834"/>
            <a:chOff x="-2643239" y="-7114302"/>
            <a:chExt cx="9144001" cy="7072362"/>
          </a:xfrm>
        </p:grpSpPr>
        <p:sp>
          <p:nvSpPr>
            <p:cNvPr id="66" name="Прямоугольник 65"/>
            <p:cNvSpPr/>
            <p:nvPr/>
          </p:nvSpPr>
          <p:spPr>
            <a:xfrm>
              <a:off x="-2643238" y="-7114302"/>
              <a:ext cx="9144000" cy="7072362"/>
            </a:xfrm>
            <a:prstGeom prst="rect">
              <a:avLst/>
            </a:prstGeom>
            <a:solidFill>
              <a:schemeClr val="tx1">
                <a:lumMod val="75000"/>
                <a:lumOff val="25000"/>
                <a:alpha val="69000"/>
              </a:schemeClr>
            </a:solidFill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spcAft>
                  <a:spcPts val="1000"/>
                </a:spcAft>
              </a:pPr>
              <a:endParaRPr lang="ru-RU" sz="9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lvl="0" algn="ctr">
                <a:spcAft>
                  <a:spcPts val="1000"/>
                </a:spcAft>
              </a:pPr>
              <a:endParaRPr lang="ru-RU" sz="9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7" name="Line 16"/>
            <p:cNvSpPr>
              <a:spLocks noChangeShapeType="1"/>
            </p:cNvSpPr>
            <p:nvPr/>
          </p:nvSpPr>
          <p:spPr bwMode="auto">
            <a:xfrm>
              <a:off x="4716987" y="-6599508"/>
              <a:ext cx="864966" cy="0"/>
            </a:xfrm>
            <a:prstGeom prst="line">
              <a:avLst/>
            </a:prstGeom>
            <a:solidFill>
              <a:schemeClr val="bg2">
                <a:lumMod val="90000"/>
              </a:schemeClr>
            </a:solidFill>
            <a:ln w="19050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60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8" name="Прямоугольник 67"/>
            <p:cNvSpPr/>
            <p:nvPr/>
          </p:nvSpPr>
          <p:spPr>
            <a:xfrm>
              <a:off x="-2643239" y="-7032857"/>
              <a:ext cx="9144000" cy="1809155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txBody>
            <a:bodyPr wrap="square">
              <a:spAutoFit/>
            </a:bodyPr>
            <a:lstStyle/>
            <a:p>
              <a:pPr lvl="0" eaLnBrk="0" hangingPunct="0"/>
              <a:r>
                <a:rPr lang="ru-RU" sz="5400" b="1" dirty="0" smtClean="0">
                  <a:latin typeface="Times New Roman" pitchFamily="18" charset="0"/>
                  <a:cs typeface="Times New Roman" pitchFamily="18" charset="0"/>
                </a:rPr>
                <a:t>Быстроту движения х-</a:t>
              </a:r>
              <a:r>
                <a:rPr lang="ru-RU" sz="5400" b="1" dirty="0" err="1" smtClean="0">
                  <a:latin typeface="Times New Roman" pitchFamily="18" charset="0"/>
                  <a:cs typeface="Times New Roman" pitchFamily="18" charset="0"/>
                </a:rPr>
                <a:t>зует</a:t>
              </a:r>
              <a:r>
                <a:rPr lang="ru-RU" sz="54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5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скорость.</a:t>
              </a:r>
            </a:p>
          </p:txBody>
        </p:sp>
        <p:sp>
          <p:nvSpPr>
            <p:cNvPr id="69" name="Text Box 50"/>
            <p:cNvSpPr txBox="1">
              <a:spLocks noChangeArrowheads="1"/>
            </p:cNvSpPr>
            <p:nvPr/>
          </p:nvSpPr>
          <p:spPr bwMode="auto">
            <a:xfrm>
              <a:off x="-2643239" y="-5087456"/>
              <a:ext cx="9143999" cy="978750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r>
                <a:rPr lang="ru-RU" sz="54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скорость </a:t>
              </a:r>
              <a:r>
                <a:rPr lang="ru-RU" sz="5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– </a:t>
              </a:r>
              <a:r>
                <a:rPr lang="ru-RU" sz="5400" b="1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путь за 1 секунду</a:t>
              </a:r>
              <a:r>
                <a:rPr kumimoji="0" lang="ru-RU" sz="5400" b="1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.</a:t>
              </a:r>
            </a:p>
          </p:txBody>
        </p:sp>
      </p:grpSp>
      <p:grpSp>
        <p:nvGrpSpPr>
          <p:cNvPr id="70" name="Группа 11"/>
          <p:cNvGrpSpPr>
            <a:grpSpLocks/>
          </p:cNvGrpSpPr>
          <p:nvPr/>
        </p:nvGrpSpPr>
        <p:grpSpPr bwMode="auto">
          <a:xfrm>
            <a:off x="5433213" y="3175397"/>
            <a:ext cx="2090029" cy="1333721"/>
            <a:chOff x="4231142" y="5563371"/>
            <a:chExt cx="1306288" cy="818837"/>
          </a:xfrm>
        </p:grpSpPr>
        <p:cxnSp>
          <p:nvCxnSpPr>
            <p:cNvPr id="71" name="Прямая соединительная линия 70"/>
            <p:cNvCxnSpPr/>
            <p:nvPr/>
          </p:nvCxnSpPr>
          <p:spPr>
            <a:xfrm flipV="1">
              <a:off x="4301173" y="6000368"/>
              <a:ext cx="928695" cy="17067"/>
            </a:xfrm>
            <a:prstGeom prst="line">
              <a:avLst/>
            </a:prstGeom>
            <a:ln w="63500">
              <a:solidFill>
                <a:srgbClr val="000000"/>
              </a:solidFill>
            </a:ln>
            <a:scene3d>
              <a:camera prst="orthographicFront">
                <a:rot lat="0" lon="0" rev="2154000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2" name="TextBox 71"/>
            <p:cNvSpPr txBox="1">
              <a:spLocks noChangeArrowheads="1"/>
            </p:cNvSpPr>
            <p:nvPr/>
          </p:nvSpPr>
          <p:spPr bwMode="auto">
            <a:xfrm>
              <a:off x="4231143" y="5563371"/>
              <a:ext cx="1306287" cy="4723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ru-RU" sz="4400" b="1" dirty="0" smtClean="0">
                  <a:latin typeface="Times New Roman" pitchFamily="18" charset="0"/>
                  <a:cs typeface="Times New Roman" pitchFamily="18" charset="0"/>
                </a:rPr>
                <a:t>36000м</a:t>
              </a:r>
              <a:r>
                <a:rPr lang="en-US" sz="44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4400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3" name="TextBox 15"/>
            <p:cNvSpPr txBox="1">
              <a:spLocks noChangeArrowheads="1"/>
            </p:cNvSpPr>
            <p:nvPr/>
          </p:nvSpPr>
          <p:spPr bwMode="auto">
            <a:xfrm>
              <a:off x="4231142" y="5985394"/>
              <a:ext cx="998725" cy="39681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ru-RU" sz="3600" b="1" dirty="0" smtClean="0">
                  <a:solidFill>
                    <a:srgbClr val="339933"/>
                  </a:solidFill>
                  <a:latin typeface="Times New Roman" pitchFamily="18" charset="0"/>
                  <a:cs typeface="Times New Roman" pitchFamily="18" charset="0"/>
                </a:rPr>
                <a:t>3600 с</a:t>
              </a:r>
              <a:endParaRPr lang="ru-RU" sz="3600" b="1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74" name="TextBox 13"/>
          <p:cNvSpPr txBox="1">
            <a:spLocks noChangeArrowheads="1"/>
          </p:cNvSpPr>
          <p:nvPr/>
        </p:nvSpPr>
        <p:spPr bwMode="auto">
          <a:xfrm>
            <a:off x="7242058" y="3501008"/>
            <a:ext cx="714318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4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" dur="5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4.46809E-6 L -0.91597 4.46809E-6 " pathEditMode="relative" rAng="0" ptsTypes="AA">
                                      <p:cBhvr>
                                        <p:cTn id="16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8" y="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5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0"/>
                            </p:stCondLst>
                            <p:childTnLst>
                              <p:par>
                                <p:cTn id="21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9" dur="5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4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5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7222 -4.35708E-6 L 1.07413 0.00024 " pathEditMode="relative" rAng="0" ptsTypes="AA">
                                      <p:cBhvr>
                                        <p:cTn id="45" dur="1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1" y="0"/>
                                    </p:animMotion>
                                  </p:childTnLst>
                                </p:cTn>
                              </p:par>
                              <p:par>
                                <p:cTn id="4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10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0000"/>
                            </p:stCondLst>
                            <p:childTnLst>
                              <p:par>
                                <p:cTn id="50" presetID="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1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8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2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0" dur="2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3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21" dur="18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22" dur="600" decel="50000" autoRev="1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23" dur="600" decel="100000" autoRev="1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24" dur="600" decel="100000" autoRev="1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9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2000"/>
                            </p:stCondLst>
                            <p:childTnLst>
                              <p:par>
                                <p:cTn id="13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5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0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2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4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6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7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2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4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9" dur="2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" grpId="0" animBg="1"/>
      <p:bldP spid="1026" grpId="0"/>
      <p:bldP spid="1027" grpId="0"/>
      <p:bldP spid="15" grpId="0" animBg="1"/>
      <p:bldP spid="16" grpId="0" animBg="1"/>
      <p:bldP spid="12" grpId="0"/>
      <p:bldP spid="55" grpId="0" animBg="1"/>
      <p:bldP spid="56" grpId="0"/>
      <p:bldP spid="57" grpId="0" animBg="1"/>
      <p:bldP spid="7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Скругленный прямоугольник 18"/>
          <p:cNvSpPr/>
          <p:nvPr/>
        </p:nvSpPr>
        <p:spPr>
          <a:xfrm>
            <a:off x="1979712" y="2643182"/>
            <a:ext cx="4952592" cy="1357322"/>
          </a:xfrm>
          <a:prstGeom prst="roundRect">
            <a:avLst/>
          </a:prstGeom>
          <a:solidFill>
            <a:schemeClr val="bg1">
              <a:lumMod val="95000"/>
              <a:alpha val="34000"/>
            </a:schemeClr>
          </a:solidFill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2" name="TextBox 1"/>
          <p:cNvSpPr txBox="1"/>
          <p:nvPr/>
        </p:nvSpPr>
        <p:spPr>
          <a:xfrm>
            <a:off x="1401400" y="503289"/>
            <a:ext cx="6315044" cy="70788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всегда неравномерно…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v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94062" y="1346285"/>
            <a:ext cx="4635096" cy="95410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28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среднем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в  ед.  времени…</a:t>
            </a:r>
          </a:p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(1 секунду)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555776" y="2924944"/>
            <a:ext cx="155162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44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ср</a:t>
            </a:r>
            <a:r>
              <a:rPr lang="ru-RU" sz="4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4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697898" y="2798019"/>
            <a:ext cx="34663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32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+ S</a:t>
            </a:r>
            <a:r>
              <a:rPr lang="en-US" sz="32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+ … +</a:t>
            </a:r>
            <a:r>
              <a:rPr lang="en-US" sz="32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3200" b="1" baseline="-25000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endParaRPr lang="ru-RU" sz="32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840774" y="3399383"/>
            <a:ext cx="281945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3200" b="1" baseline="-25000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32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 + t</a:t>
            </a:r>
            <a:r>
              <a:rPr lang="en-US" sz="3200" b="1" baseline="-25000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2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 + … + </a:t>
            </a:r>
            <a:r>
              <a:rPr lang="en-US" sz="3200" b="1" dirty="0" err="1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3200" b="1" baseline="-25000" dirty="0" err="1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endParaRPr lang="ru-RU" sz="3200" b="1" dirty="0">
              <a:solidFill>
                <a:srgbClr val="365D2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3849816" y="3352805"/>
            <a:ext cx="2738408" cy="4187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4912344" y="1601248"/>
            <a:ext cx="4214842" cy="64633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36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средняя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скорость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6" name="Прямая со стрелкой 25"/>
          <p:cNvCxnSpPr/>
          <p:nvPr/>
        </p:nvCxnSpPr>
        <p:spPr bwMode="auto">
          <a:xfrm rot="16200000" flipH="1">
            <a:off x="2841303" y="2855442"/>
            <a:ext cx="1588" cy="428625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 стрелкой 28"/>
          <p:cNvCxnSpPr/>
          <p:nvPr/>
        </p:nvCxnSpPr>
        <p:spPr bwMode="auto">
          <a:xfrm rot="16200000" flipH="1">
            <a:off x="3914617" y="2639418"/>
            <a:ext cx="1588" cy="428625"/>
          </a:xfrm>
          <a:prstGeom prst="straightConnector1">
            <a:avLst/>
          </a:prstGeom>
          <a:ln w="57150">
            <a:solidFill>
              <a:srgbClr val="0014A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 стрелкой 29"/>
          <p:cNvCxnSpPr/>
          <p:nvPr/>
        </p:nvCxnSpPr>
        <p:spPr bwMode="auto">
          <a:xfrm rot="16200000" flipH="1">
            <a:off x="4716933" y="2639418"/>
            <a:ext cx="1588" cy="428625"/>
          </a:xfrm>
          <a:prstGeom prst="straightConnector1">
            <a:avLst/>
          </a:prstGeom>
          <a:ln w="57150">
            <a:solidFill>
              <a:srgbClr val="0014A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 стрелкой 30"/>
          <p:cNvCxnSpPr/>
          <p:nvPr/>
        </p:nvCxnSpPr>
        <p:spPr bwMode="auto">
          <a:xfrm rot="16200000" flipH="1">
            <a:off x="6301109" y="2662335"/>
            <a:ext cx="1588" cy="428625"/>
          </a:xfrm>
          <a:prstGeom prst="straightConnector1">
            <a:avLst/>
          </a:prstGeom>
          <a:ln w="57150">
            <a:solidFill>
              <a:srgbClr val="0014A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4" name="Группа 33"/>
          <p:cNvGrpSpPr/>
          <p:nvPr/>
        </p:nvGrpSpPr>
        <p:grpSpPr>
          <a:xfrm>
            <a:off x="6573452" y="5341677"/>
            <a:ext cx="2285984" cy="646331"/>
            <a:chOff x="0" y="5715016"/>
            <a:chExt cx="2285984" cy="646331"/>
          </a:xfrm>
        </p:grpSpPr>
        <p:sp>
          <p:nvSpPr>
            <p:cNvPr id="35" name="TextBox 34"/>
            <p:cNvSpPr txBox="1"/>
            <p:nvPr/>
          </p:nvSpPr>
          <p:spPr>
            <a:xfrm>
              <a:off x="0" y="5715016"/>
              <a:ext cx="2285984" cy="646331"/>
            </a:xfrm>
            <a:prstGeom prst="rect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en-US" sz="36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S</a:t>
              </a:r>
              <a:r>
                <a:rPr lang="ru-RU" sz="3600" b="1" dirty="0" smtClean="0">
                  <a:latin typeface="Times New Roman" pitchFamily="18" charset="0"/>
                  <a:cs typeface="Times New Roman" pitchFamily="18" charset="0"/>
                </a:rPr>
                <a:t> = </a:t>
              </a:r>
              <a:r>
                <a:rPr lang="en-US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ru-RU" sz="36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ср</a:t>
              </a:r>
              <a:r>
                <a:rPr lang="ru-RU" sz="36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3600" b="1" dirty="0" smtClean="0">
                  <a:solidFill>
                    <a:srgbClr val="365D21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</a:t>
              </a:r>
              <a:r>
                <a:rPr lang="en-US" sz="3600" b="1" dirty="0" smtClean="0">
                  <a:solidFill>
                    <a:srgbClr val="365D21"/>
                  </a:solidFill>
                  <a:latin typeface="Times New Roman" pitchFamily="18" charset="0"/>
                  <a:cs typeface="Times New Roman" pitchFamily="18" charset="0"/>
                </a:rPr>
                <a:t>t</a:t>
              </a:r>
              <a:r>
                <a:rPr lang="en-US" sz="3600" b="1" dirty="0" smtClean="0"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 </a:t>
              </a:r>
              <a:endParaRPr lang="ru-RU" sz="3600" dirty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36" name="Прямая со стрелкой 35"/>
            <p:cNvCxnSpPr/>
            <p:nvPr/>
          </p:nvCxnSpPr>
          <p:spPr>
            <a:xfrm>
              <a:off x="785786" y="5786454"/>
              <a:ext cx="317502" cy="1552"/>
            </a:xfrm>
            <a:prstGeom prst="straightConnector1">
              <a:avLst/>
            </a:prstGeom>
            <a:ln w="28575">
              <a:solidFill>
                <a:srgbClr val="FF000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</p:cxnSp>
        <p:cxnSp>
          <p:nvCxnSpPr>
            <p:cNvPr id="37" name="Прямая со стрелкой 36"/>
            <p:cNvCxnSpPr/>
            <p:nvPr/>
          </p:nvCxnSpPr>
          <p:spPr>
            <a:xfrm>
              <a:off x="83798" y="5824200"/>
              <a:ext cx="317502" cy="1552"/>
            </a:xfrm>
            <a:prstGeom prst="straightConnector1">
              <a:avLst/>
            </a:prstGeom>
            <a:ln w="38100">
              <a:solidFill>
                <a:srgbClr val="0014AC"/>
              </a:solidFill>
              <a:headEnd type="none" w="med" len="med"/>
              <a:tailEnd type="triangle" w="med" len="med"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</p:cxnSp>
      </p:grpSp>
      <p:sp>
        <p:nvSpPr>
          <p:cNvPr id="18" name="TextBox 17"/>
          <p:cNvSpPr txBox="1"/>
          <p:nvPr/>
        </p:nvSpPr>
        <p:spPr>
          <a:xfrm>
            <a:off x="2163181" y="4237828"/>
            <a:ext cx="5122574" cy="64633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Весь путь 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на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всё время</a:t>
            </a:r>
            <a:endParaRPr lang="ru-RU" sz="3600" b="1" dirty="0">
              <a:solidFill>
                <a:srgbClr val="3399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1" name="Группа 20"/>
          <p:cNvGrpSpPr/>
          <p:nvPr/>
        </p:nvGrpSpPr>
        <p:grpSpPr>
          <a:xfrm>
            <a:off x="11614" y="-444450"/>
            <a:ext cx="9144001" cy="7329834"/>
            <a:chOff x="-2643239" y="-7087880"/>
            <a:chExt cx="9144001" cy="7072362"/>
          </a:xfrm>
        </p:grpSpPr>
        <p:sp>
          <p:nvSpPr>
            <p:cNvPr id="25" name="Прямоугольник 24"/>
            <p:cNvSpPr/>
            <p:nvPr/>
          </p:nvSpPr>
          <p:spPr>
            <a:xfrm>
              <a:off x="-2643238" y="-7087880"/>
              <a:ext cx="9144000" cy="7072362"/>
            </a:xfrm>
            <a:prstGeom prst="rect">
              <a:avLst/>
            </a:prstGeom>
            <a:solidFill>
              <a:schemeClr val="tx1">
                <a:lumMod val="75000"/>
                <a:lumOff val="25000"/>
                <a:alpha val="69000"/>
              </a:schemeClr>
            </a:solidFill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spcAft>
                  <a:spcPts val="1000"/>
                </a:spcAft>
              </a:pPr>
              <a:endParaRPr lang="ru-RU" sz="9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lvl="0" algn="ctr">
                <a:spcAft>
                  <a:spcPts val="1000"/>
                </a:spcAft>
              </a:pPr>
              <a:endParaRPr lang="ru-RU" sz="9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7" name="Line 16"/>
            <p:cNvSpPr>
              <a:spLocks noChangeShapeType="1"/>
            </p:cNvSpPr>
            <p:nvPr/>
          </p:nvSpPr>
          <p:spPr bwMode="auto">
            <a:xfrm>
              <a:off x="4716987" y="-6599508"/>
              <a:ext cx="864966" cy="0"/>
            </a:xfrm>
            <a:prstGeom prst="line">
              <a:avLst/>
            </a:prstGeom>
            <a:solidFill>
              <a:schemeClr val="bg2">
                <a:lumMod val="90000"/>
              </a:schemeClr>
            </a:solidFill>
            <a:ln w="19050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60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8" name="Прямоугольник 27"/>
            <p:cNvSpPr/>
            <p:nvPr/>
          </p:nvSpPr>
          <p:spPr>
            <a:xfrm>
              <a:off x="-2643239" y="-7032857"/>
              <a:ext cx="9144000" cy="1809155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txBody>
            <a:bodyPr wrap="square">
              <a:spAutoFit/>
            </a:bodyPr>
            <a:lstStyle/>
            <a:p>
              <a:pPr lvl="0" eaLnBrk="0" hangingPunct="0"/>
              <a:r>
                <a:rPr lang="ru-RU" sz="5400" b="1" dirty="0" smtClean="0">
                  <a:latin typeface="Times New Roman" pitchFamily="18" charset="0"/>
                  <a:cs typeface="Times New Roman" pitchFamily="18" charset="0"/>
                </a:rPr>
                <a:t>Быстроту движения х-</a:t>
              </a:r>
              <a:r>
                <a:rPr lang="ru-RU" sz="5400" b="1" dirty="0" err="1" smtClean="0">
                  <a:latin typeface="Times New Roman" pitchFamily="18" charset="0"/>
                  <a:cs typeface="Times New Roman" pitchFamily="18" charset="0"/>
                </a:rPr>
                <a:t>зует</a:t>
              </a:r>
              <a:r>
                <a:rPr lang="ru-RU" sz="54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5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скорость.</a:t>
              </a:r>
            </a:p>
          </p:txBody>
        </p:sp>
        <p:sp>
          <p:nvSpPr>
            <p:cNvPr id="32" name="Text Box 50"/>
            <p:cNvSpPr txBox="1">
              <a:spLocks noChangeArrowheads="1"/>
            </p:cNvSpPr>
            <p:nvPr/>
          </p:nvSpPr>
          <p:spPr bwMode="auto">
            <a:xfrm>
              <a:off x="-2643239" y="-2586226"/>
              <a:ext cx="9143999" cy="1013093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kumimoji="0" lang="ru-RU" sz="5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Весь </a:t>
              </a:r>
              <a:r>
                <a:rPr kumimoji="0" lang="ru-RU" sz="54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путь</a:t>
              </a:r>
              <a:r>
                <a:rPr kumimoji="0" lang="ru-RU" sz="5400" b="1" i="0" u="none" strike="noStrike" cap="none" normalizeH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ru-RU" sz="6600" b="1" i="0" u="none" strike="noStrike" cap="none" normalizeH="0" dirty="0" smtClean="0">
                  <a:ln>
                    <a:noFill/>
                  </a:ln>
                  <a:solidFill>
                    <a:srgbClr val="C0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/</a:t>
              </a:r>
              <a:r>
                <a:rPr kumimoji="0" lang="ru-RU" sz="5400" b="1" i="0" u="none" strike="noStrike" cap="none" normalizeH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ru-RU" sz="5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на всё </a:t>
              </a:r>
              <a:r>
                <a:rPr kumimoji="0" lang="ru-RU" sz="5400" b="1" i="0" u="none" strike="noStrike" cap="none" normalizeH="0" baseline="0" dirty="0" smtClean="0">
                  <a:ln>
                    <a:noFill/>
                  </a:ln>
                  <a:solidFill>
                    <a:srgbClr val="008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время</a:t>
              </a:r>
              <a:r>
                <a:rPr kumimoji="0" lang="ru-RU" sz="5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.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3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3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3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" dur="3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" dur="3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3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4" dur="3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5" dur="3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3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65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000"/>
                            </p:stCondLst>
                            <p:childTnLst>
                              <p:par>
                                <p:cTn id="4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000"/>
                            </p:stCondLst>
                            <p:childTnLst>
                              <p:par>
                                <p:cTn id="5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500"/>
                            </p:stCondLst>
                            <p:childTnLst>
                              <p:par>
                                <p:cTn id="6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000"/>
                            </p:stCondLst>
                            <p:childTnLst>
                              <p:par>
                                <p:cTn id="7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500"/>
                            </p:stCondLst>
                            <p:childTnLst>
                              <p:par>
                                <p:cTn id="7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3" dur="300"/>
                                        <p:tgtEl>
                                          <p:spTgt spid="18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4" dur="300"/>
                                        <p:tgtEl>
                                          <p:spTgt spid="18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5" dur="300"/>
                                        <p:tgtEl>
                                          <p:spTgt spid="18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6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8" dur="3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9" dur="3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0" dur="3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1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" grpId="0" animBg="1"/>
      <p:bldP spid="3" grpId="0" uiExpand="1" build="p" animBg="1"/>
      <p:bldP spid="4" grpId="0"/>
      <p:bldP spid="5" grpId="0"/>
      <p:bldP spid="6" grpId="0"/>
      <p:bldP spid="22" grpId="0" animBg="1"/>
      <p:bldP spid="18" grpId="0" uiExpand="1" build="p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23"/>
          <p:cNvGrpSpPr>
            <a:grpSpLocks/>
          </p:cNvGrpSpPr>
          <p:nvPr/>
        </p:nvGrpSpPr>
        <p:grpSpPr bwMode="auto">
          <a:xfrm>
            <a:off x="1785938" y="-71438"/>
            <a:ext cx="2357437" cy="584201"/>
            <a:chOff x="4572000" y="201019"/>
            <a:chExt cx="2000264" cy="584775"/>
          </a:xfrm>
        </p:grpSpPr>
        <p:sp>
          <p:nvSpPr>
            <p:cNvPr id="16420" name="TextBox 21"/>
            <p:cNvSpPr txBox="1">
              <a:spLocks noChangeArrowheads="1"/>
            </p:cNvSpPr>
            <p:nvPr/>
          </p:nvSpPr>
          <p:spPr bwMode="auto">
            <a:xfrm>
              <a:off x="4572000" y="201019"/>
              <a:ext cx="2000264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32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ru-RU" sz="3200" b="1" baseline="-30000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нач</a:t>
              </a:r>
              <a:r>
                <a:rPr lang="ru-RU" sz="28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(2м/с)</a:t>
              </a:r>
              <a:endParaRPr lang="ru-RU" sz="3200" dirty="0">
                <a:solidFill>
                  <a:srgbClr val="FF0000"/>
                </a:solidFill>
              </a:endParaRPr>
            </a:p>
          </p:txBody>
        </p:sp>
        <p:sp>
          <p:nvSpPr>
            <p:cNvPr id="23" name="Line 8"/>
            <p:cNvSpPr>
              <a:spLocks noChangeShapeType="1"/>
            </p:cNvSpPr>
            <p:nvPr/>
          </p:nvSpPr>
          <p:spPr bwMode="auto">
            <a:xfrm flipH="1">
              <a:off x="4628195" y="319844"/>
              <a:ext cx="214315" cy="45719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 type="none" w="sm" len="sm"/>
              <a:tailEnd type="triangle" w="lg" len="lg"/>
            </a:ln>
            <a:effectLst/>
            <a:scene3d>
              <a:camera prst="orthographicFront">
                <a:rot lat="0" lon="0" rev="20999999"/>
              </a:camera>
              <a:lightRig rig="threePt" dir="t"/>
            </a:scene3d>
          </p:spPr>
          <p:txBody>
            <a:bodyPr/>
            <a:lstStyle/>
            <a:p>
              <a:pPr>
                <a:defRPr/>
              </a:pPr>
              <a:endParaRPr lang="ru-RU">
                <a:solidFill>
                  <a:srgbClr val="FF0000"/>
                </a:solidFill>
              </a:endParaRPr>
            </a:p>
          </p:txBody>
        </p:sp>
      </p:grpSp>
      <p:grpSp>
        <p:nvGrpSpPr>
          <p:cNvPr id="3" name="Группа 24"/>
          <p:cNvGrpSpPr>
            <a:grpSpLocks/>
          </p:cNvGrpSpPr>
          <p:nvPr/>
        </p:nvGrpSpPr>
        <p:grpSpPr bwMode="auto">
          <a:xfrm>
            <a:off x="4964113" y="-47625"/>
            <a:ext cx="2536825" cy="585788"/>
            <a:chOff x="6185545" y="-441899"/>
            <a:chExt cx="1571636" cy="584775"/>
          </a:xfrm>
        </p:grpSpPr>
        <p:sp>
          <p:nvSpPr>
            <p:cNvPr id="16418" name="TextBox 25"/>
            <p:cNvSpPr txBox="1">
              <a:spLocks noChangeArrowheads="1"/>
            </p:cNvSpPr>
            <p:nvPr/>
          </p:nvSpPr>
          <p:spPr bwMode="auto">
            <a:xfrm>
              <a:off x="6185545" y="-441899"/>
              <a:ext cx="1571636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32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ru-RU" sz="3200" b="1" baseline="-30000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конечн</a:t>
              </a:r>
              <a:r>
                <a:rPr lang="ru-RU" sz="32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(8м/с)</a:t>
              </a:r>
              <a:endParaRPr lang="ru-RU" sz="3200" dirty="0">
                <a:solidFill>
                  <a:srgbClr val="FF0000"/>
                </a:solidFill>
              </a:endParaRPr>
            </a:p>
          </p:txBody>
        </p:sp>
        <p:sp>
          <p:nvSpPr>
            <p:cNvPr id="27" name="Line 8"/>
            <p:cNvSpPr>
              <a:spLocks noChangeShapeType="1"/>
            </p:cNvSpPr>
            <p:nvPr/>
          </p:nvSpPr>
          <p:spPr bwMode="auto">
            <a:xfrm flipH="1">
              <a:off x="6237933" y="-368472"/>
              <a:ext cx="214315" cy="45719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 type="none" w="sm" len="sm"/>
              <a:tailEnd type="triangle" w="lg" len="lg"/>
            </a:ln>
            <a:effectLst/>
            <a:scene3d>
              <a:camera prst="orthographicFront">
                <a:rot lat="0" lon="0" rev="20999999"/>
              </a:camera>
              <a:lightRig rig="threePt" dir="t"/>
            </a:scene3d>
          </p:spPr>
          <p:txBody>
            <a:bodyPr/>
            <a:lstStyle/>
            <a:p>
              <a:pPr>
                <a:defRPr/>
              </a:pPr>
              <a:r>
                <a:rPr lang="ru-RU" dirty="0">
                  <a:solidFill>
                    <a:srgbClr val="FF0000"/>
                  </a:solidFill>
                </a:rPr>
                <a:t> </a:t>
              </a:r>
            </a:p>
          </p:txBody>
        </p:sp>
      </p:grpSp>
      <p:sp>
        <p:nvSpPr>
          <p:cNvPr id="28" name="Line 4"/>
          <p:cNvSpPr>
            <a:spLocks noChangeShapeType="1"/>
          </p:cNvSpPr>
          <p:nvPr/>
        </p:nvSpPr>
        <p:spPr bwMode="auto">
          <a:xfrm>
            <a:off x="1214414" y="500042"/>
            <a:ext cx="781522" cy="45719"/>
          </a:xfrm>
          <a:prstGeom prst="line">
            <a:avLst/>
          </a:prstGeom>
          <a:noFill/>
          <a:ln w="60325">
            <a:solidFill>
              <a:srgbClr val="FF0000"/>
            </a:solidFill>
            <a:round/>
            <a:headEnd type="none" w="sm" len="sm"/>
            <a:tailEnd type="triangle" w="lg" len="lg"/>
          </a:ln>
          <a:effectLst/>
          <a:scene3d>
            <a:camera prst="orthographicFront">
              <a:rot lat="0" lon="0" rev="180000"/>
            </a:camera>
            <a:lightRig rig="threePt" dir="t"/>
          </a:scene3d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9" name="Line 4"/>
          <p:cNvSpPr>
            <a:spLocks noChangeShapeType="1"/>
          </p:cNvSpPr>
          <p:nvPr/>
        </p:nvSpPr>
        <p:spPr bwMode="auto">
          <a:xfrm>
            <a:off x="3565525" y="473497"/>
            <a:ext cx="1638300" cy="3175"/>
          </a:xfrm>
          <a:prstGeom prst="line">
            <a:avLst/>
          </a:prstGeom>
          <a:noFill/>
          <a:ln w="60325">
            <a:solidFill>
              <a:srgbClr val="FF0000"/>
            </a:solidFill>
            <a:round/>
            <a:headEnd type="none" w="sm" len="sm"/>
            <a:tailEnd type="triangle" w="lg" len="lg"/>
          </a:ln>
        </p:spPr>
        <p:txBody>
          <a:bodyPr/>
          <a:lstStyle/>
          <a:p>
            <a:endParaRPr lang="ru-RU"/>
          </a:p>
        </p:txBody>
      </p:sp>
      <p:grpSp>
        <p:nvGrpSpPr>
          <p:cNvPr id="4" name="Группа 34"/>
          <p:cNvGrpSpPr>
            <a:grpSpLocks/>
          </p:cNvGrpSpPr>
          <p:nvPr/>
        </p:nvGrpSpPr>
        <p:grpSpPr bwMode="auto">
          <a:xfrm>
            <a:off x="3491880" y="785813"/>
            <a:ext cx="857250" cy="523875"/>
            <a:chOff x="3428992" y="1214422"/>
            <a:chExt cx="857256" cy="523220"/>
          </a:xfrm>
        </p:grpSpPr>
        <p:sp>
          <p:nvSpPr>
            <p:cNvPr id="16416" name="TextBox 30"/>
            <p:cNvSpPr txBox="1">
              <a:spLocks noChangeArrowheads="1"/>
            </p:cNvSpPr>
            <p:nvPr/>
          </p:nvSpPr>
          <p:spPr bwMode="auto">
            <a:xfrm>
              <a:off x="3428992" y="1214422"/>
              <a:ext cx="857256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2800" b="1" dirty="0">
                  <a:latin typeface="Times New Roman" pitchFamily="18" charset="0"/>
                  <a:cs typeface="Times New Roman" pitchFamily="18" charset="0"/>
                </a:rPr>
                <a:t>   </a:t>
              </a:r>
              <a:r>
                <a:rPr lang="en-US" sz="2800" b="1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800" b="1" baseline="-25000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ru-RU" sz="2800" b="1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  </a:t>
              </a:r>
              <a:endParaRPr lang="ru-RU" sz="2800" dirty="0">
                <a:solidFill>
                  <a:srgbClr val="0014AC"/>
                </a:solidFill>
              </a:endParaRPr>
            </a:p>
          </p:txBody>
        </p:sp>
        <p:cxnSp>
          <p:nvCxnSpPr>
            <p:cNvPr id="33" name="Прямая со стрелкой 32"/>
            <p:cNvCxnSpPr/>
            <p:nvPr/>
          </p:nvCxnSpPr>
          <p:spPr>
            <a:xfrm rot="16200000" flipH="1">
              <a:off x="3928265" y="1000901"/>
              <a:ext cx="1585" cy="428628"/>
            </a:xfrm>
            <a:prstGeom prst="straightConnector1">
              <a:avLst/>
            </a:prstGeom>
            <a:ln w="57150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" name="Группа 36"/>
          <p:cNvGrpSpPr>
            <a:grpSpLocks/>
          </p:cNvGrpSpPr>
          <p:nvPr/>
        </p:nvGrpSpPr>
        <p:grpSpPr bwMode="auto">
          <a:xfrm>
            <a:off x="2920951" y="1124744"/>
            <a:ext cx="642937" cy="523875"/>
            <a:chOff x="2714612" y="1571612"/>
            <a:chExt cx="642942" cy="523220"/>
          </a:xfrm>
          <a:solidFill>
            <a:srgbClr val="FFFF00"/>
          </a:solidFill>
        </p:grpSpPr>
        <p:sp>
          <p:nvSpPr>
            <p:cNvPr id="16414" name="TextBox 31"/>
            <p:cNvSpPr txBox="1">
              <a:spLocks noChangeArrowheads="1"/>
            </p:cNvSpPr>
            <p:nvPr/>
          </p:nvSpPr>
          <p:spPr bwMode="auto">
            <a:xfrm>
              <a:off x="2714612" y="1571612"/>
              <a:ext cx="642942" cy="523220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2800" b="1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 а</a:t>
              </a:r>
              <a:endParaRPr lang="ru-RU" sz="2800">
                <a:solidFill>
                  <a:srgbClr val="0014AC"/>
                </a:solidFill>
              </a:endParaRPr>
            </a:p>
          </p:txBody>
        </p:sp>
        <p:cxnSp>
          <p:nvCxnSpPr>
            <p:cNvPr id="36" name="Прямая со стрелкой 35"/>
            <p:cNvCxnSpPr/>
            <p:nvPr/>
          </p:nvCxnSpPr>
          <p:spPr>
            <a:xfrm rot="16200000" flipH="1">
              <a:off x="3071010" y="1427853"/>
              <a:ext cx="1586" cy="428628"/>
            </a:xfrm>
            <a:prstGeom prst="straightConnector1">
              <a:avLst/>
            </a:prstGeom>
            <a:grpFill/>
            <a:ln w="57150">
              <a:solidFill>
                <a:srgbClr val="0014A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8" name="TextBox 57"/>
          <p:cNvSpPr txBox="1"/>
          <p:nvPr/>
        </p:nvSpPr>
        <p:spPr>
          <a:xfrm>
            <a:off x="428625" y="1673225"/>
            <a:ext cx="5803900" cy="646331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36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Как быстро</a:t>
            </a:r>
            <a:r>
              <a:rPr lang="ru-RU" sz="3600" b="1" cap="all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 скорость</a:t>
            </a:r>
            <a:r>
              <a:rPr lang="ru-RU" sz="36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60" name="TextBox 59"/>
          <p:cNvSpPr txBox="1">
            <a:spLocks noChangeArrowheads="1"/>
          </p:cNvSpPr>
          <p:nvPr/>
        </p:nvSpPr>
        <p:spPr bwMode="auto">
          <a:xfrm>
            <a:off x="1657350" y="6043935"/>
            <a:ext cx="5843588" cy="769441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2м/с...5…8…11…14…</a:t>
            </a:r>
          </a:p>
        </p:txBody>
      </p:sp>
      <p:pic>
        <p:nvPicPr>
          <p:cNvPr id="16396" name="Picture 7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7721600" y="0"/>
            <a:ext cx="1422400" cy="194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6" name="Группа 11"/>
          <p:cNvGrpSpPr>
            <a:grpSpLocks/>
          </p:cNvGrpSpPr>
          <p:nvPr/>
        </p:nvGrpSpPr>
        <p:grpSpPr bwMode="auto">
          <a:xfrm>
            <a:off x="179513" y="3068960"/>
            <a:ext cx="3641602" cy="1624853"/>
            <a:chOff x="4315902" y="5861336"/>
            <a:chExt cx="2275857" cy="997969"/>
          </a:xfrm>
          <a:solidFill>
            <a:srgbClr val="FFFF00"/>
          </a:solidFill>
        </p:grpSpPr>
        <p:sp>
          <p:nvSpPr>
            <p:cNvPr id="16410" name="TextBox 36"/>
            <p:cNvSpPr txBox="1">
              <a:spLocks noChangeArrowheads="1"/>
            </p:cNvSpPr>
            <p:nvPr/>
          </p:nvSpPr>
          <p:spPr bwMode="auto">
            <a:xfrm>
              <a:off x="5622468" y="5869871"/>
              <a:ext cx="969291" cy="647440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lnSpc>
                  <a:spcPts val="7500"/>
                </a:lnSpc>
              </a:pPr>
              <a:r>
                <a:rPr lang="ru-RU" sz="6600" b="1" dirty="0">
                  <a:latin typeface="Times New Roman" pitchFamily="18" charset="0"/>
                  <a:cs typeface="Times New Roman" pitchFamily="18" charset="0"/>
                </a:rPr>
                <a:t>= </a:t>
              </a:r>
              <a:r>
                <a:rPr lang="ru-RU" sz="8000" b="1" dirty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а</a:t>
              </a:r>
            </a:p>
          </p:txBody>
        </p:sp>
        <p:sp>
          <p:nvSpPr>
            <p:cNvPr id="16412" name="TextBox 39"/>
            <p:cNvSpPr txBox="1">
              <a:spLocks noChangeArrowheads="1"/>
            </p:cNvSpPr>
            <p:nvPr/>
          </p:nvSpPr>
          <p:spPr bwMode="auto">
            <a:xfrm>
              <a:off x="4315902" y="5861336"/>
              <a:ext cx="1293541" cy="462856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lnSpc>
                  <a:spcPts val="5000"/>
                </a:lnSpc>
              </a:pPr>
              <a:r>
                <a:rPr lang="en-US" sz="60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ru-RU" sz="32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к</a:t>
              </a:r>
              <a:r>
                <a:rPr lang="en-US" sz="6000" b="1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60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-</a:t>
              </a:r>
              <a:r>
                <a:rPr lang="en-US" sz="60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ru-RU" sz="32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н</a:t>
              </a:r>
              <a:r>
                <a:rPr lang="en-US" sz="6000" b="1" dirty="0"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6000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1" name="TextBox 15"/>
            <p:cNvSpPr txBox="1">
              <a:spLocks noChangeArrowheads="1"/>
            </p:cNvSpPr>
            <p:nvPr/>
          </p:nvSpPr>
          <p:spPr bwMode="auto">
            <a:xfrm>
              <a:off x="4656695" y="6292815"/>
              <a:ext cx="785763" cy="566490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ru-RU" sz="4800" b="1" dirty="0">
                  <a:solidFill>
                    <a:srgbClr val="339933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5400" b="1" cap="all" dirty="0">
                  <a:solidFill>
                    <a:srgbClr val="339933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</a:t>
              </a:r>
              <a:r>
                <a:rPr lang="en-US" sz="5400" b="1" dirty="0">
                  <a:solidFill>
                    <a:srgbClr val="339933"/>
                  </a:solidFill>
                  <a:latin typeface="Times New Roman" pitchFamily="18" charset="0"/>
                  <a:cs typeface="Times New Roman" pitchFamily="18" charset="0"/>
                </a:rPr>
                <a:t>t</a:t>
              </a:r>
              <a:endParaRPr lang="ru-RU" sz="4800" b="1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39" name="Прямая соединительная линия 38"/>
            <p:cNvCxnSpPr/>
            <p:nvPr/>
          </p:nvCxnSpPr>
          <p:spPr>
            <a:xfrm flipV="1">
              <a:off x="4468761" y="6355745"/>
              <a:ext cx="928695" cy="17067"/>
            </a:xfrm>
            <a:prstGeom prst="line">
              <a:avLst/>
            </a:prstGeom>
            <a:grpFill/>
            <a:ln w="63500">
              <a:solidFill>
                <a:srgbClr val="000000"/>
              </a:solidFill>
            </a:ln>
            <a:scene3d>
              <a:camera prst="orthographicFront">
                <a:rot lat="0" lon="0" rev="2154000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408" name="TextBox 44"/>
          <p:cNvSpPr txBox="1">
            <a:spLocks noChangeArrowheads="1"/>
          </p:cNvSpPr>
          <p:nvPr/>
        </p:nvSpPr>
        <p:spPr bwMode="auto">
          <a:xfrm>
            <a:off x="3131839" y="4667957"/>
            <a:ext cx="2935419" cy="657424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ts val="4000"/>
              </a:lnSpc>
            </a:pPr>
            <a:r>
              <a:rPr lang="ru-RU" sz="4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8м/с</a:t>
            </a:r>
            <a:r>
              <a:rPr lang="en-US" sz="4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-2</a:t>
            </a:r>
            <a:r>
              <a:rPr lang="ru-RU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м/с</a:t>
            </a:r>
            <a:r>
              <a:rPr lang="en-US" sz="6000" b="1" dirty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6000" dirty="0">
              <a:solidFill>
                <a:srgbClr val="3399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409" name="TextBox 15"/>
          <p:cNvSpPr txBox="1">
            <a:spLocks noChangeArrowheads="1"/>
          </p:cNvSpPr>
          <p:nvPr/>
        </p:nvSpPr>
        <p:spPr bwMode="auto">
          <a:xfrm>
            <a:off x="4041507" y="5261878"/>
            <a:ext cx="1162316" cy="831419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800" b="1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 2с</a:t>
            </a:r>
          </a:p>
        </p:txBody>
      </p:sp>
      <p:cxnSp>
        <p:nvCxnSpPr>
          <p:cNvPr id="44" name="Прямая соединительная линия 43"/>
          <p:cNvCxnSpPr/>
          <p:nvPr/>
        </p:nvCxnSpPr>
        <p:spPr bwMode="auto">
          <a:xfrm flipV="1">
            <a:off x="3556222" y="5236017"/>
            <a:ext cx="1925590" cy="27813"/>
          </a:xfrm>
          <a:prstGeom prst="line">
            <a:avLst/>
          </a:prstGeom>
          <a:solidFill>
            <a:schemeClr val="bg1">
              <a:lumMod val="95000"/>
            </a:schemeClr>
          </a:solidFill>
          <a:ln w="63500">
            <a:solidFill>
              <a:srgbClr val="000000"/>
            </a:solidFill>
          </a:ln>
          <a:scene3d>
            <a:camera prst="orthographicFront">
              <a:rot lat="0" lon="0" rev="2154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406" name="TextBox 42"/>
          <p:cNvSpPr txBox="1">
            <a:spLocks noChangeArrowheads="1"/>
          </p:cNvSpPr>
          <p:nvPr/>
        </p:nvSpPr>
        <p:spPr bwMode="auto">
          <a:xfrm>
            <a:off x="5881829" y="4469248"/>
            <a:ext cx="3154664" cy="1108559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6600" b="1" dirty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66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3м/</a:t>
            </a:r>
            <a:r>
              <a:rPr lang="ru-RU" sz="6600" b="1" dirty="0" err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сс</a:t>
            </a:r>
            <a:endParaRPr lang="ru-RU" sz="80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8" name="Группа 33"/>
          <p:cNvGrpSpPr>
            <a:grpSpLocks/>
          </p:cNvGrpSpPr>
          <p:nvPr/>
        </p:nvGrpSpPr>
        <p:grpSpPr bwMode="auto">
          <a:xfrm>
            <a:off x="1357313" y="598835"/>
            <a:ext cx="1143000" cy="669925"/>
            <a:chOff x="785786" y="2687133"/>
            <a:chExt cx="1143008" cy="670429"/>
          </a:xfrm>
        </p:grpSpPr>
        <p:grpSp>
          <p:nvGrpSpPr>
            <p:cNvPr id="16401" name="Группа 11"/>
            <p:cNvGrpSpPr>
              <a:grpSpLocks/>
            </p:cNvGrpSpPr>
            <p:nvPr/>
          </p:nvGrpSpPr>
          <p:grpSpPr bwMode="auto">
            <a:xfrm>
              <a:off x="785788" y="2786058"/>
              <a:ext cx="1143008" cy="571504"/>
              <a:chOff x="1500166" y="1500174"/>
              <a:chExt cx="2500330" cy="1258588"/>
            </a:xfrm>
          </p:grpSpPr>
          <p:sp>
            <p:nvSpPr>
              <p:cNvPr id="38" name="Овал 37"/>
              <p:cNvSpPr/>
              <p:nvPr/>
            </p:nvSpPr>
            <p:spPr>
              <a:xfrm>
                <a:off x="1784921" y="2258449"/>
                <a:ext cx="572991" cy="500313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ru-RU"/>
              </a:p>
            </p:txBody>
          </p:sp>
          <p:sp>
            <p:nvSpPr>
              <p:cNvPr id="40" name="Овал 39"/>
              <p:cNvSpPr/>
              <p:nvPr/>
            </p:nvSpPr>
            <p:spPr>
              <a:xfrm>
                <a:off x="3142738" y="2212967"/>
                <a:ext cx="572993" cy="500311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ru-RU"/>
              </a:p>
            </p:txBody>
          </p:sp>
          <p:sp>
            <p:nvSpPr>
              <p:cNvPr id="42" name="Прямоугольник с одним вырезанным углом 41"/>
              <p:cNvSpPr/>
              <p:nvPr/>
            </p:nvSpPr>
            <p:spPr>
              <a:xfrm>
                <a:off x="1500162" y="1499235"/>
                <a:ext cx="2500330" cy="857177"/>
              </a:xfrm>
              <a:prstGeom prst="snip1Rect">
                <a:avLst>
                  <a:gd name="adj" fmla="val 50000"/>
                </a:avLst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ru-RU"/>
              </a:p>
            </p:txBody>
          </p:sp>
        </p:grpSp>
        <p:sp>
          <p:nvSpPr>
            <p:cNvPr id="16402" name="TextBox 36"/>
            <p:cNvSpPr txBox="1">
              <a:spLocks noChangeArrowheads="1"/>
            </p:cNvSpPr>
            <p:nvPr/>
          </p:nvSpPr>
          <p:spPr bwMode="auto">
            <a:xfrm>
              <a:off x="1088384" y="2687133"/>
              <a:ext cx="571504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2800" b="1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m</a:t>
              </a:r>
              <a:endParaRPr lang="ru-RU" sz="2800"/>
            </a:p>
          </p:txBody>
        </p:sp>
      </p:grpSp>
      <p:sp>
        <p:nvSpPr>
          <p:cNvPr id="1028" name="Line 4"/>
          <p:cNvSpPr>
            <a:spLocks noChangeShapeType="1"/>
          </p:cNvSpPr>
          <p:nvPr/>
        </p:nvSpPr>
        <p:spPr bwMode="auto">
          <a:xfrm>
            <a:off x="2182813" y="944563"/>
            <a:ext cx="1638300" cy="3175"/>
          </a:xfrm>
          <a:prstGeom prst="line">
            <a:avLst/>
          </a:prstGeom>
          <a:noFill/>
          <a:ln w="60325">
            <a:solidFill>
              <a:srgbClr val="C00000"/>
            </a:solidFill>
            <a:round/>
            <a:headEnd type="none" w="sm" len="sm"/>
            <a:tailEnd type="triangle" w="lg" len="lg"/>
          </a:ln>
        </p:spPr>
        <p:txBody>
          <a:bodyPr/>
          <a:lstStyle/>
          <a:p>
            <a:endParaRPr lang="ru-RU"/>
          </a:p>
        </p:txBody>
      </p:sp>
      <p:sp>
        <p:nvSpPr>
          <p:cNvPr id="30" name="Line 4"/>
          <p:cNvSpPr>
            <a:spLocks noChangeShapeType="1"/>
          </p:cNvSpPr>
          <p:nvPr/>
        </p:nvSpPr>
        <p:spPr bwMode="auto">
          <a:xfrm>
            <a:off x="2214546" y="1428736"/>
            <a:ext cx="781522" cy="45719"/>
          </a:xfrm>
          <a:prstGeom prst="line">
            <a:avLst/>
          </a:prstGeom>
          <a:noFill/>
          <a:ln w="60325">
            <a:solidFill>
              <a:srgbClr val="0014AC"/>
            </a:solidFill>
            <a:round/>
            <a:headEnd type="none" w="sm" len="sm"/>
            <a:tailEnd type="triangle" w="lg" len="lg"/>
          </a:ln>
          <a:effectLst/>
          <a:scene3d>
            <a:camera prst="orthographicFront">
              <a:rot lat="0" lon="0" rev="180000"/>
            </a:camera>
            <a:lightRig rig="threePt" dir="t"/>
          </a:scene3d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07504" y="2982131"/>
            <a:ext cx="3812430" cy="1598997"/>
          </a:xfrm>
          <a:prstGeom prst="roundRect">
            <a:avLst/>
          </a:prstGeom>
          <a:noFill/>
          <a:ln w="76200">
            <a:solidFill>
              <a:srgbClr val="00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TextBox 42"/>
          <p:cNvSpPr txBox="1"/>
          <p:nvPr/>
        </p:nvSpPr>
        <p:spPr>
          <a:xfrm>
            <a:off x="35496" y="2276872"/>
            <a:ext cx="9108504" cy="707886"/>
          </a:xfrm>
          <a:prstGeom prst="rect">
            <a:avLst/>
          </a:prstGeom>
          <a:blipFill dpi="0" rotWithShape="1">
            <a:blip r:embed="rId11" cstate="print">
              <a:alphaModFix amt="84000"/>
            </a:blip>
            <a:srcRect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4000" b="1" cap="all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ru-RU" sz="36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скорости</a:t>
            </a:r>
            <a:r>
              <a:rPr lang="ru-RU" sz="36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 </a:t>
            </a:r>
            <a:r>
              <a:rPr lang="ru-RU" sz="3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в</a:t>
            </a:r>
            <a:r>
              <a:rPr lang="ru-RU" sz="3600" b="1" cap="all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1 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секунду</a:t>
            </a:r>
            <a:r>
              <a:rPr lang="ru-RU" sz="3600" b="1" cap="all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= </a:t>
            </a:r>
            <a:r>
              <a:rPr lang="ru-RU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УСКОРЕНИЕ</a:t>
            </a:r>
            <a:endParaRPr lang="ru-RU" sz="3600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6" name="Группа 45"/>
          <p:cNvGrpSpPr/>
          <p:nvPr/>
        </p:nvGrpSpPr>
        <p:grpSpPr>
          <a:xfrm>
            <a:off x="0" y="-43182"/>
            <a:ext cx="9171547" cy="7329834"/>
            <a:chOff x="-2643239" y="-7114302"/>
            <a:chExt cx="9171547" cy="7072362"/>
          </a:xfrm>
        </p:grpSpPr>
        <p:sp>
          <p:nvSpPr>
            <p:cNvPr id="49" name="Прямоугольник 48"/>
            <p:cNvSpPr/>
            <p:nvPr/>
          </p:nvSpPr>
          <p:spPr>
            <a:xfrm>
              <a:off x="-2643238" y="-7114302"/>
              <a:ext cx="9144000" cy="7072362"/>
            </a:xfrm>
            <a:prstGeom prst="rect">
              <a:avLst/>
            </a:prstGeom>
            <a:solidFill>
              <a:schemeClr val="tx1">
                <a:lumMod val="75000"/>
                <a:lumOff val="25000"/>
                <a:alpha val="69000"/>
              </a:schemeClr>
            </a:solidFill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spcAft>
                  <a:spcPts val="1000"/>
                </a:spcAft>
              </a:pPr>
              <a:endParaRPr lang="ru-RU" sz="9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lvl="0" algn="ctr">
                <a:spcAft>
                  <a:spcPts val="1000"/>
                </a:spcAft>
              </a:pPr>
              <a:endParaRPr lang="ru-RU" sz="9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0" name="Line 16"/>
            <p:cNvSpPr>
              <a:spLocks noChangeShapeType="1"/>
            </p:cNvSpPr>
            <p:nvPr/>
          </p:nvSpPr>
          <p:spPr bwMode="auto">
            <a:xfrm>
              <a:off x="4716987" y="-6599508"/>
              <a:ext cx="864966" cy="0"/>
            </a:xfrm>
            <a:prstGeom prst="line">
              <a:avLst/>
            </a:prstGeom>
            <a:solidFill>
              <a:schemeClr val="bg2">
                <a:lumMod val="90000"/>
              </a:schemeClr>
            </a:solidFill>
            <a:ln w="19050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60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1" name="Прямоугольник 50"/>
            <p:cNvSpPr/>
            <p:nvPr/>
          </p:nvSpPr>
          <p:spPr>
            <a:xfrm>
              <a:off x="-2643239" y="-7032857"/>
              <a:ext cx="9144000" cy="1809155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txBody>
            <a:bodyPr wrap="square">
              <a:spAutoFit/>
            </a:bodyPr>
            <a:lstStyle/>
            <a:p>
              <a:pPr lvl="0" eaLnBrk="0" hangingPunct="0"/>
              <a:r>
                <a:rPr lang="ru-RU" sz="5400" b="1" dirty="0" smtClean="0">
                  <a:latin typeface="Times New Roman" pitchFamily="18" charset="0"/>
                  <a:cs typeface="Times New Roman" pitchFamily="18" charset="0"/>
                </a:rPr>
                <a:t>Быстроту движения х-</a:t>
              </a:r>
              <a:r>
                <a:rPr lang="ru-RU" sz="5400" b="1" dirty="0" err="1" smtClean="0">
                  <a:latin typeface="Times New Roman" pitchFamily="18" charset="0"/>
                  <a:cs typeface="Times New Roman" pitchFamily="18" charset="0"/>
                </a:rPr>
                <a:t>зует</a:t>
              </a:r>
              <a:r>
                <a:rPr lang="ru-RU" sz="54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5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скорость.</a:t>
              </a:r>
            </a:p>
          </p:txBody>
        </p:sp>
        <p:sp>
          <p:nvSpPr>
            <p:cNvPr id="52" name="Text Box 50"/>
            <p:cNvSpPr txBox="1">
              <a:spLocks noChangeArrowheads="1"/>
            </p:cNvSpPr>
            <p:nvPr/>
          </p:nvSpPr>
          <p:spPr bwMode="auto">
            <a:xfrm>
              <a:off x="-2615691" y="-2194514"/>
              <a:ext cx="9143999" cy="1738310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r>
                <a:rPr kumimoji="0" lang="ru-RU" sz="5400" b="1" i="0" u="none" strike="noStrike" cap="none" normalizeH="0" baseline="0" dirty="0" smtClean="0">
                  <a:ln>
                    <a:noFill/>
                  </a:ln>
                  <a:solidFill>
                    <a:srgbClr val="0033C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Ускорение</a:t>
              </a:r>
              <a:r>
                <a:rPr kumimoji="0" lang="ru-RU" sz="5400" b="1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ru-RU" sz="54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укажет как быстро</a:t>
              </a:r>
              <a:r>
                <a:rPr kumimoji="0" lang="ru-RU" sz="5400" b="1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меняется </a:t>
              </a:r>
              <a:r>
                <a:rPr kumimoji="0" lang="ru-RU" sz="5400" b="1" i="0" u="none" strike="noStrike" cap="none" normalizeH="0" baseline="0" dirty="0" smtClean="0">
                  <a:ln>
                    <a:noFill/>
                  </a:ln>
                  <a:solidFill>
                    <a:srgbClr val="F9010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скорость</a:t>
              </a:r>
              <a:r>
                <a:rPr kumimoji="0" lang="ru-RU" sz="5400" b="1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.</a:t>
              </a:r>
            </a:p>
          </p:txBody>
        </p:sp>
      </p:grpSp>
      <p:cxnSp>
        <p:nvCxnSpPr>
          <p:cNvPr id="45" name="Прямая со стрелкой 44"/>
          <p:cNvCxnSpPr/>
          <p:nvPr/>
        </p:nvCxnSpPr>
        <p:spPr>
          <a:xfrm>
            <a:off x="428596" y="3143248"/>
            <a:ext cx="241753" cy="1552"/>
          </a:xfrm>
          <a:prstGeom prst="straightConnector1">
            <a:avLst/>
          </a:prstGeom>
          <a:solidFill>
            <a:srgbClr val="FFFF00"/>
          </a:solidFill>
          <a:ln w="41275">
            <a:solidFill>
              <a:srgbClr val="FF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 стрелкой 46"/>
          <p:cNvCxnSpPr/>
          <p:nvPr/>
        </p:nvCxnSpPr>
        <p:spPr>
          <a:xfrm>
            <a:off x="1472727" y="3159014"/>
            <a:ext cx="241753" cy="1552"/>
          </a:xfrm>
          <a:prstGeom prst="straightConnector1">
            <a:avLst/>
          </a:prstGeom>
          <a:solidFill>
            <a:srgbClr val="FFFF00"/>
          </a:solidFill>
          <a:ln w="41275">
            <a:solidFill>
              <a:srgbClr val="FF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Прямая со стрелкой 47"/>
          <p:cNvCxnSpPr/>
          <p:nvPr/>
        </p:nvCxnSpPr>
        <p:spPr>
          <a:xfrm>
            <a:off x="3258677" y="3214686"/>
            <a:ext cx="241753" cy="1552"/>
          </a:xfrm>
          <a:prstGeom prst="straightConnector1">
            <a:avLst/>
          </a:prstGeom>
          <a:solidFill>
            <a:srgbClr val="FFFF00"/>
          </a:solidFill>
          <a:ln w="41275">
            <a:solidFill>
              <a:srgbClr val="FF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3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.25 0  E" pathEditMode="relative" ptsTypes="">
                                      <p:cBhvr>
                                        <p:cTn id="31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2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25 0 E" pathEditMode="relative" ptsTypes="">
                                      <p:cBhvr>
                                        <p:cTn id="3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4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35 0.00069 L 0.25035 0.00069 " pathEditMode="relative" rAng="0" ptsTypes="AA">
                                      <p:cBhvr>
                                        <p:cTn id="35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0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500"/>
                            </p:stCondLst>
                            <p:childTnLst>
                              <p:par>
                                <p:cTn id="4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0" dur="500"/>
                                        <p:tgtEl>
                                          <p:spTgt spid="58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1" dur="500"/>
                                        <p:tgtEl>
                                          <p:spTgt spid="58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2" dur="500"/>
                                        <p:tgtEl>
                                          <p:spTgt spid="58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3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5" dur="500"/>
                                        <p:tgtEl>
                                          <p:spTgt spid="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6" dur="500"/>
                                        <p:tgtEl>
                                          <p:spTgt spid="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7" dur="500"/>
                                        <p:tgtEl>
                                          <p:spTgt spid="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2" dur="500"/>
                                        <p:tgtEl>
                                          <p:spTgt spid="43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3" dur="500"/>
                                        <p:tgtEl>
                                          <p:spTgt spid="43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4" dur="500"/>
                                        <p:tgtEl>
                                          <p:spTgt spid="43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"/>
                            </p:stCondLst>
                            <p:childTnLst>
                              <p:par>
                                <p:cTn id="66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8" dur="500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9" dur="500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0" dur="500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35" presetClass="emph" presetSubtype="0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7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3000"/>
                            </p:stCondLst>
                            <p:childTnLst>
                              <p:par>
                                <p:cTn id="76" presetID="35" presetClass="emph" presetSubtype="0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7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1000"/>
                                        <p:tgtEl>
                                          <p:spTgt spid="1640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000"/>
                            </p:stCondLst>
                            <p:childTnLst>
                              <p:par>
                                <p:cTn id="8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164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164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1000"/>
                                        <p:tgtEl>
                                          <p:spTgt spid="1640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500"/>
                                        <p:tgtEl>
                                          <p:spTgt spid="6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500"/>
                            </p:stCondLst>
                            <p:childTnLst>
                              <p:par>
                                <p:cTn id="10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6" dur="15000"/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8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2000"/>
                            </p:stCondLst>
                            <p:childTnLst>
                              <p:par>
                                <p:cTn id="12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9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0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1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3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4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3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7" dur="2000" fill="hold"/>
                                        <p:tgtEl>
                                          <p:spTgt spid="43">
                                            <p:bg/>
                                          </p:spTgt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8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149" dur="2000" fill="hold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53" dur="2000" fill="hold"/>
                                        <p:tgtEl>
                                          <p:spTgt spid="60">
                                            <p:bg/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4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55" dur="2000" fill="hold"/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0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58" grpId="0" build="allAtOnce" animBg="1"/>
      <p:bldP spid="60" grpId="0" uiExpand="1" build="p" animBg="1"/>
      <p:bldP spid="60" grpId="1" build="allAtOnce" animBg="1"/>
      <p:bldP spid="16408" grpId="0" animBg="1"/>
      <p:bldP spid="16409" grpId="0" animBg="1"/>
      <p:bldP spid="16406" grpId="0" animBg="1"/>
      <p:bldP spid="1028" grpId="0" animBg="1"/>
      <p:bldP spid="1028" grpId="1" animBg="1"/>
      <p:bldP spid="9" grpId="0" animBg="1"/>
      <p:bldP spid="43" grpId="0" uiExpand="1" build="p" animBg="1"/>
      <p:bldP spid="43" grpId="1" build="allAtOnce" animBg="1"/>
    </p:bldLst>
  </p:timing>
</p:sld>
</file>

<file path=ppt/theme/theme1.xml><?xml version="1.0" encoding="utf-8"?>
<a:theme xmlns:a="http://schemas.openxmlformats.org/drawingml/2006/main" name="new_year4">
  <a:themeElements>
    <a:clrScheme name="new year4 3">
      <a:dk1>
        <a:srgbClr val="1A1A70"/>
      </a:dk1>
      <a:lt1>
        <a:srgbClr val="FFFFFF"/>
      </a:lt1>
      <a:dk2>
        <a:srgbClr val="243D8C"/>
      </a:dk2>
      <a:lt2>
        <a:srgbClr val="DDDDDD"/>
      </a:lt2>
      <a:accent1>
        <a:srgbClr val="3E78C6"/>
      </a:accent1>
      <a:accent2>
        <a:srgbClr val="84A1E8"/>
      </a:accent2>
      <a:accent3>
        <a:srgbClr val="FFFFFF"/>
      </a:accent3>
      <a:accent4>
        <a:srgbClr val="14145F"/>
      </a:accent4>
      <a:accent5>
        <a:srgbClr val="AFBEDF"/>
      </a:accent5>
      <a:accent6>
        <a:srgbClr val="7791D2"/>
      </a:accent6>
      <a:hlink>
        <a:srgbClr val="90B54D"/>
      </a:hlink>
      <a:folHlink>
        <a:srgbClr val="F3C43F"/>
      </a:folHlink>
    </a:clrScheme>
    <a:fontScheme name="new year4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new year4 1">
        <a:dk1>
          <a:srgbClr val="1D4940"/>
        </a:dk1>
        <a:lt1>
          <a:srgbClr val="FFFFFF"/>
        </a:lt1>
        <a:dk2>
          <a:srgbClr val="3F716F"/>
        </a:dk2>
        <a:lt2>
          <a:srgbClr val="DDDDDD"/>
        </a:lt2>
        <a:accent1>
          <a:srgbClr val="669E86"/>
        </a:accent1>
        <a:accent2>
          <a:srgbClr val="A2CAB4"/>
        </a:accent2>
        <a:accent3>
          <a:srgbClr val="FFFFFF"/>
        </a:accent3>
        <a:accent4>
          <a:srgbClr val="173D35"/>
        </a:accent4>
        <a:accent5>
          <a:srgbClr val="B8CCC3"/>
        </a:accent5>
        <a:accent6>
          <a:srgbClr val="92B7A3"/>
        </a:accent6>
        <a:hlink>
          <a:srgbClr val="8CA35F"/>
        </a:hlink>
        <a:folHlink>
          <a:srgbClr val="C1B05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w year4 2">
        <a:dk1>
          <a:srgbClr val="2D4473"/>
        </a:dk1>
        <a:lt1>
          <a:srgbClr val="FFFFFF"/>
        </a:lt1>
        <a:dk2>
          <a:srgbClr val="2B6185"/>
        </a:dk2>
        <a:lt2>
          <a:srgbClr val="D3D9DD"/>
        </a:lt2>
        <a:accent1>
          <a:srgbClr val="638AA1"/>
        </a:accent1>
        <a:accent2>
          <a:srgbClr val="8CA8B5"/>
        </a:accent2>
        <a:accent3>
          <a:srgbClr val="FFFFFF"/>
        </a:accent3>
        <a:accent4>
          <a:srgbClr val="253961"/>
        </a:accent4>
        <a:accent5>
          <a:srgbClr val="B7C4CD"/>
        </a:accent5>
        <a:accent6>
          <a:srgbClr val="7E98A4"/>
        </a:accent6>
        <a:hlink>
          <a:srgbClr val="6FA2E7"/>
        </a:hlink>
        <a:folHlink>
          <a:srgbClr val="99C25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w year4 3">
        <a:dk1>
          <a:srgbClr val="1A1A70"/>
        </a:dk1>
        <a:lt1>
          <a:srgbClr val="FFFFFF"/>
        </a:lt1>
        <a:dk2>
          <a:srgbClr val="243D8C"/>
        </a:dk2>
        <a:lt2>
          <a:srgbClr val="DDDDDD"/>
        </a:lt2>
        <a:accent1>
          <a:srgbClr val="3E78C6"/>
        </a:accent1>
        <a:accent2>
          <a:srgbClr val="84A1E8"/>
        </a:accent2>
        <a:accent3>
          <a:srgbClr val="FFFFFF"/>
        </a:accent3>
        <a:accent4>
          <a:srgbClr val="14145F"/>
        </a:accent4>
        <a:accent5>
          <a:srgbClr val="AFBEDF"/>
        </a:accent5>
        <a:accent6>
          <a:srgbClr val="7791D2"/>
        </a:accent6>
        <a:hlink>
          <a:srgbClr val="90B54D"/>
        </a:hlink>
        <a:folHlink>
          <a:srgbClr val="F3C43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new_year4</Template>
  <TotalTime>5014</TotalTime>
  <Words>1442</Words>
  <Application>Microsoft Office PowerPoint</Application>
  <PresentationFormat>Экран (4:3)</PresentationFormat>
  <Paragraphs>421</Paragraphs>
  <Slides>30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1" baseType="lpstr">
      <vt:lpstr>new_year4</vt:lpstr>
      <vt:lpstr>Слайд 1</vt:lpstr>
      <vt:lpstr>Домашнее задание.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ВЫБЕРИ ПРАВИЛЬНЫЙ ЗНАК</vt:lpstr>
      <vt:lpstr>НАЙДИ ЛИШНЕЕ</vt:lpstr>
      <vt:lpstr>Домашнее задание.</vt:lpstr>
      <vt:lpstr>ПРОВЕРЬ СЕБЯ</vt:lpstr>
      <vt:lpstr>Слайд 22</vt:lpstr>
      <vt:lpstr>НАЙДИ ЛИШНЕЕ</vt:lpstr>
      <vt:lpstr>С НАМИ ЗАГАДКИ ИГРАЮТ В ПРЯТКИ пословица</vt:lpstr>
      <vt:lpstr>ОЦЕНИТЕ СВОЮ РАБОТУ ЗА УРОК</vt:lpstr>
      <vt:lpstr>СРЕДНЯЯ СКОРОСТЬ</vt:lpstr>
      <vt:lpstr>КОЛОБОК</vt:lpstr>
      <vt:lpstr>ДОМАШНЕЕ ЗАДАНИЕ</vt:lpstr>
      <vt:lpstr>МОРСКОЙ  БОЙ</vt:lpstr>
      <vt:lpstr>Слайд 30</vt:lpstr>
    </vt:vector>
  </TitlesOfParts>
  <Company>2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</dc:creator>
  <cp:lastModifiedBy>User</cp:lastModifiedBy>
  <cp:revision>220</cp:revision>
  <dcterms:created xsi:type="dcterms:W3CDTF">2008-12-14T04:17:18Z</dcterms:created>
  <dcterms:modified xsi:type="dcterms:W3CDTF">2019-11-30T01:47:03Z</dcterms:modified>
</cp:coreProperties>
</file>