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92" r:id="rId2"/>
    <p:sldId id="298" r:id="rId3"/>
    <p:sldId id="256" r:id="rId4"/>
    <p:sldId id="280" r:id="rId5"/>
    <p:sldId id="288" r:id="rId6"/>
    <p:sldId id="316" r:id="rId7"/>
    <p:sldId id="290" r:id="rId8"/>
    <p:sldId id="289" r:id="rId9"/>
    <p:sldId id="283" r:id="rId10"/>
    <p:sldId id="294" r:id="rId11"/>
    <p:sldId id="317" r:id="rId12"/>
    <p:sldId id="320" r:id="rId13"/>
    <p:sldId id="300" r:id="rId14"/>
    <p:sldId id="315" r:id="rId15"/>
    <p:sldId id="319" r:id="rId16"/>
    <p:sldId id="318" r:id="rId17"/>
    <p:sldId id="314" r:id="rId18"/>
    <p:sldId id="306" r:id="rId19"/>
    <p:sldId id="303" r:id="rId20"/>
    <p:sldId id="299" r:id="rId21"/>
    <p:sldId id="305" r:id="rId22"/>
    <p:sldId id="301" r:id="rId23"/>
    <p:sldId id="304" r:id="rId24"/>
    <p:sldId id="308" r:id="rId25"/>
    <p:sldId id="312" r:id="rId26"/>
    <p:sldId id="309" r:id="rId27"/>
    <p:sldId id="310" r:id="rId28"/>
    <p:sldId id="311" r:id="rId29"/>
    <p:sldId id="307" r:id="rId30"/>
    <p:sldId id="31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3A5"/>
    <a:srgbClr val="000000"/>
    <a:srgbClr val="F90101"/>
    <a:srgbClr val="000099"/>
    <a:srgbClr val="0033CC"/>
    <a:srgbClr val="008000"/>
    <a:srgbClr val="006600"/>
    <a:srgbClr val="339933"/>
    <a:srgbClr val="0000FF"/>
    <a:srgbClr val="8E6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3805" autoAdjust="0"/>
  </p:normalViewPr>
  <p:slideViewPr>
    <p:cSldViewPr>
      <p:cViewPr>
        <p:scale>
          <a:sx n="55" d="100"/>
          <a:sy n="55" d="100"/>
        </p:scale>
        <p:origin x="-1074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6693D7-88DF-4F2F-B581-196637C2216A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15717C-298D-4083-BA6F-E30A1CB3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2786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5717C-298D-4083-BA6F-E30A1CB358E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5717C-298D-4083-BA6F-E30A1CB358E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FB1982-9981-4CF9-8230-6E9D979635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file:///C:\Program%20Files\Physicon\Open%20Physics%202.5%20part%201\content\models\velDispl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5.wav"/><Relationship Id="rId7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image" Target="../media/image11.gif"/><Relationship Id="rId5" Type="http://schemas.openxmlformats.org/officeDocument/2006/relationships/audio" Target="../media/audio5.wav"/><Relationship Id="rId10" Type="http://schemas.openxmlformats.org/officeDocument/2006/relationships/image" Target="../media/image12.gif"/><Relationship Id="rId4" Type="http://schemas.openxmlformats.org/officeDocument/2006/relationships/audio" Target="../media/audio7.wav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17.jpeg"/><Relationship Id="rId5" Type="http://schemas.openxmlformats.org/officeDocument/2006/relationships/audio" Target="../media/audio1.wav"/><Relationship Id="rId10" Type="http://schemas.openxmlformats.org/officeDocument/2006/relationships/image" Target="../media/image3.png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2" y="0"/>
          <a:ext cx="9144002" cy="6422942"/>
        </p:xfrm>
        <a:graphic>
          <a:graphicData uri="http://schemas.openxmlformats.org/drawingml/2006/table">
            <a:tbl>
              <a:tblPr/>
              <a:tblGrid>
                <a:gridCol w="495475"/>
                <a:gridCol w="7891397"/>
                <a:gridCol w="757130"/>
              </a:tblGrid>
              <a:tr h="14823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1600" b="1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)                                                                                                          Урок - 6 (т№4) № 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23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ТЕМА: №4.                                                                                           </a:t>
                      </a: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Механическое движение.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15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ЦЕЛИ:1.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 Создать условия для 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усвоения знаний по теме №4.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              2. 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Создать условия для 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восприятия понятий «механическое движение», относительность механического движения», «траектория», «путь», «равномерное движение», «скорость», «средняя скорость».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            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46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 способствовать усвоению сущности 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механического движения, 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развитию 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умений  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находить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 скорость, путь и время движения.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46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 cap="all">
                          <a:latin typeface="Times New Roman"/>
                          <a:ea typeface="Times New Roman"/>
                        </a:rPr>
                        <a:t>ТИп УРОКА</a:t>
                      </a:r>
                      <a:r>
                        <a:rPr lang="ru-RU" sz="1600" cap="all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i="1">
                          <a:latin typeface="Times New Roman"/>
                          <a:ea typeface="Times New Roman"/>
                        </a:rPr>
                        <a:t>комбинированный с элементами технологии усвоения и изучения нового материала.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46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u="sng" cap="all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46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ДЕМОНСТРАЦИИ:1.Равномерное движение.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                                      2.Скорость тела.</a:t>
                      </a:r>
                      <a:r>
                        <a:rPr lang="ru-RU" sz="1600" cap="all">
                          <a:latin typeface="Times New Roman"/>
                          <a:ea typeface="Times New Roman"/>
                        </a:rPr>
                        <a:t>                                    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Консультация по теме №3.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3м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аудиализация  -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взаимодействие молекул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три состояния вещества.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*  визуализация   -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Создание проблемной ситуации: 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Движется ли мой пиджак</a:t>
                      </a: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?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Эвристическая беседа по материалу темы</a:t>
                      </a: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 4</a:t>
                      </a:r>
                      <a:r>
                        <a:rPr lang="ru-RU" sz="1400" i="1">
                          <a:latin typeface="Times New Roman"/>
                          <a:ea typeface="Times New Roman"/>
                        </a:rPr>
                        <a:t> с демонстрациями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</a:rPr>
                        <a:t>Повторение темы по ОК</a:t>
                      </a:r>
                    </a:p>
                  </a:txBody>
                  <a:tcPr marL="55587" marR="5558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Первичная обратная связь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стр.30.??? №2,3,4,5.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latin typeface="Times New Roman"/>
                        </a:rPr>
                        <a:t>д.з</a:t>
                      </a:r>
                    </a:p>
                  </a:txBody>
                  <a:tcPr marL="55587" marR="5558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тема </a:t>
                      </a: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№4</a:t>
                      </a:r>
                      <a:r>
                        <a:rPr lang="ru-RU" sz="1400" i="1"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§§</a:t>
                      </a:r>
                      <a:r>
                        <a:rPr lang="ru-RU" sz="1400" i="1">
                          <a:latin typeface="Times New Roman"/>
                          <a:ea typeface="Times New Roman"/>
                        </a:rPr>
                        <a:t>13,14,15,16)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27384"/>
            <a:ext cx="9144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Механическое явление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изменение положения тела в пространстве относительно другого тела, с течением времени.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Траектория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линия, вдоль которой двигается тело.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Путь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[м)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длина траектории– расстояние, которое пройдет тело.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21685" y="1340768"/>
            <a:ext cx="916568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Равномерное движение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движение, при котором за любой равный промежуток времени, тело совершает одинаковое перемещение.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060848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векторная физическая величина, характеризующая быстроту движения тела, численно равная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перемещению тела в единицу времени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212976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средняя скорость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векторная  физическая величина, характеризующая быстроту неравномерного движения, численно равная среднему перемещению тела в единицу времени.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21685" y="4437112"/>
            <a:ext cx="9144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ускорение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векторная  физическая величина, характеризующая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быстроту изменения скорости,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численно равная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изменению скорости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тела в единицу времени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11" name="Группа 11"/>
          <p:cNvGrpSpPr>
            <a:grpSpLocks/>
          </p:cNvGrpSpPr>
          <p:nvPr/>
        </p:nvGrpSpPr>
        <p:grpSpPr bwMode="auto">
          <a:xfrm>
            <a:off x="971598" y="5842991"/>
            <a:ext cx="2088229" cy="898372"/>
            <a:chOff x="4632421" y="5968749"/>
            <a:chExt cx="1305061" cy="551771"/>
          </a:xfrm>
          <a:solidFill>
            <a:srgbClr val="FFFF00"/>
          </a:solidFill>
        </p:grpSpPr>
        <p:sp>
          <p:nvSpPr>
            <p:cNvPr id="12" name="TextBox 36"/>
            <p:cNvSpPr txBox="1">
              <a:spLocks noChangeArrowheads="1"/>
            </p:cNvSpPr>
            <p:nvPr/>
          </p:nvSpPr>
          <p:spPr bwMode="auto">
            <a:xfrm>
              <a:off x="5397457" y="5968749"/>
              <a:ext cx="540025" cy="5103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39"/>
            <p:cNvSpPr txBox="1">
              <a:spLocks noChangeArrowheads="1"/>
            </p:cNvSpPr>
            <p:nvPr/>
          </p:nvSpPr>
          <p:spPr bwMode="auto">
            <a:xfrm>
              <a:off x="4649824" y="6001544"/>
              <a:ext cx="747635" cy="2536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4851863" y="6258000"/>
              <a:ext cx="545596" cy="2625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defRPr/>
              </a:pPr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cap="all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4632421" y="6245413"/>
              <a:ext cx="793689" cy="9748"/>
            </a:xfrm>
            <a:prstGeom prst="line">
              <a:avLst/>
            </a:prstGeom>
            <a:grpFill/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39"/>
          <p:cNvGrpSpPr/>
          <p:nvPr/>
        </p:nvGrpSpPr>
        <p:grpSpPr>
          <a:xfrm>
            <a:off x="4427985" y="5734996"/>
            <a:ext cx="1656182" cy="1025473"/>
            <a:chOff x="966865" y="4083479"/>
            <a:chExt cx="2175119" cy="1025473"/>
          </a:xfrm>
          <a:solidFill>
            <a:srgbClr val="FFFF00"/>
          </a:solidFill>
        </p:grpSpPr>
        <p:grpSp>
          <p:nvGrpSpPr>
            <p:cNvPr id="17" name="Группа 11"/>
            <p:cNvGrpSpPr>
              <a:grpSpLocks/>
            </p:cNvGrpSpPr>
            <p:nvPr/>
          </p:nvGrpSpPr>
          <p:grpSpPr bwMode="auto">
            <a:xfrm>
              <a:off x="966865" y="4083479"/>
              <a:ext cx="2175119" cy="1025473"/>
              <a:chOff x="4765546" y="5789756"/>
              <a:chExt cx="1359460" cy="629591"/>
            </a:xfrm>
            <a:grpFill/>
          </p:grpSpPr>
          <p:sp>
            <p:nvSpPr>
              <p:cNvPr id="21" name="TextBox 8"/>
              <p:cNvSpPr txBox="1">
                <a:spLocks noChangeArrowheads="1"/>
              </p:cNvSpPr>
              <p:nvPr/>
            </p:nvSpPr>
            <p:spPr bwMode="auto">
              <a:xfrm>
                <a:off x="5298291" y="5853217"/>
                <a:ext cx="826715" cy="5101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sz="4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10"/>
              <p:cNvSpPr txBox="1">
                <a:spLocks noChangeArrowheads="1"/>
              </p:cNvSpPr>
              <p:nvPr/>
            </p:nvSpPr>
            <p:spPr bwMode="auto">
              <a:xfrm>
                <a:off x="4869386" y="5789756"/>
                <a:ext cx="428121" cy="3968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u="sng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6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15"/>
              <p:cNvSpPr txBox="1">
                <a:spLocks noChangeArrowheads="1"/>
              </p:cNvSpPr>
              <p:nvPr/>
            </p:nvSpPr>
            <p:spPr bwMode="auto">
              <a:xfrm>
                <a:off x="4765546" y="6142363"/>
                <a:ext cx="650177" cy="2769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ru-RU" sz="3600" b="1" cap="all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sz="36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4824651" y="6117674"/>
                <a:ext cx="464347" cy="8533"/>
              </a:xfrm>
              <a:prstGeom prst="line">
                <a:avLst/>
              </a:prstGeom>
              <a:grpFill/>
              <a:ln w="63500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38"/>
            <p:cNvGrpSpPr/>
            <p:nvPr/>
          </p:nvGrpSpPr>
          <p:grpSpPr>
            <a:xfrm>
              <a:off x="1311355" y="4153747"/>
              <a:ext cx="1445765" cy="288032"/>
              <a:chOff x="1393243" y="4153747"/>
              <a:chExt cx="1445765" cy="288032"/>
            </a:xfrm>
            <a:grpFill/>
          </p:grpSpPr>
          <p:cxnSp>
            <p:nvCxnSpPr>
              <p:cNvPr id="19" name="Прямая со стрелкой 18"/>
              <p:cNvCxnSpPr/>
              <p:nvPr/>
            </p:nvCxnSpPr>
            <p:spPr>
              <a:xfrm>
                <a:off x="2521506" y="4440227"/>
                <a:ext cx="317502" cy="1552"/>
              </a:xfrm>
              <a:prstGeom prst="straightConnector1">
                <a:avLst/>
              </a:prstGeom>
              <a:grpFill/>
              <a:ln w="412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>
                <a:off x="1393243" y="4153747"/>
                <a:ext cx="317502" cy="1552"/>
              </a:xfrm>
              <a:prstGeom prst="straightConnector1">
                <a:avLst/>
              </a:prstGeom>
              <a:grpFill/>
              <a:ln w="41275">
                <a:solidFill>
                  <a:srgbClr val="0014A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Группа 25"/>
          <p:cNvGrpSpPr/>
          <p:nvPr/>
        </p:nvGrpSpPr>
        <p:grpSpPr>
          <a:xfrm>
            <a:off x="-1" y="-71462"/>
            <a:ext cx="9144001" cy="7329834"/>
            <a:chOff x="-2643239" y="-7114302"/>
            <a:chExt cx="9144001" cy="7072362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-2643238" y="-7114302"/>
              <a:ext cx="9144000" cy="7072362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-2643239" y="-7032857"/>
              <a:ext cx="9144000" cy="18091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Быстроту движения х-</a:t>
              </a:r>
              <a:r>
                <a:rPr lang="ru-RU" sz="5400" b="1" dirty="0" err="1" smtClean="0">
                  <a:latin typeface="Times New Roman" pitchFamily="18" charset="0"/>
                  <a:cs typeface="Times New Roman" pitchFamily="18" charset="0"/>
                </a:rPr>
                <a:t>зует</a:t>
              </a:r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скорость.</a:t>
              </a:r>
            </a:p>
          </p:txBody>
        </p:sp>
        <p:sp>
          <p:nvSpPr>
            <p:cNvPr id="32" name="Text Box 50"/>
            <p:cNvSpPr txBox="1">
              <a:spLocks noChangeArrowheads="1"/>
            </p:cNvSpPr>
            <p:nvPr/>
          </p:nvSpPr>
          <p:spPr bwMode="auto">
            <a:xfrm>
              <a:off x="-2643239" y="-3073922"/>
              <a:ext cx="9143999" cy="17383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Ускорение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укажет как быстро меняется скорость.</a:t>
              </a:r>
            </a:p>
          </p:txBody>
        </p:sp>
      </p:grpSp>
      <p:cxnSp>
        <p:nvCxnSpPr>
          <p:cNvPr id="27" name="Прямая со стрелкой 26"/>
          <p:cNvCxnSpPr/>
          <p:nvPr/>
        </p:nvCxnSpPr>
        <p:spPr>
          <a:xfrm>
            <a:off x="1071538" y="5856340"/>
            <a:ext cx="241753" cy="1552"/>
          </a:xfrm>
          <a:prstGeom prst="straightConnector1">
            <a:avLst/>
          </a:prstGeom>
          <a:solidFill>
            <a:srgbClr val="FFFF00"/>
          </a:solidFill>
          <a:ln w="412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730246" y="5872106"/>
            <a:ext cx="241753" cy="1552"/>
          </a:xfrm>
          <a:prstGeom prst="straightConnector1">
            <a:avLst/>
          </a:prstGeom>
          <a:solidFill>
            <a:srgbClr val="FFFF00"/>
          </a:solidFill>
          <a:ln w="412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643174" y="6072206"/>
            <a:ext cx="241753" cy="1552"/>
          </a:xfrm>
          <a:prstGeom prst="straightConnector1">
            <a:avLst/>
          </a:prstGeom>
          <a:solidFill>
            <a:srgbClr val="FFFF00"/>
          </a:solidFill>
          <a:ln w="412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271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11133" t="6592" r="7421" b="77665"/>
          <a:stretch>
            <a:fillRect/>
          </a:stretch>
        </p:blipFill>
        <p:spPr bwMode="auto">
          <a:xfrm>
            <a:off x="0" y="0"/>
            <a:ext cx="692945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11133" t="25484" r="7421" b="32534"/>
          <a:stretch>
            <a:fillRect/>
          </a:stretch>
        </p:blipFill>
        <p:spPr bwMode="auto">
          <a:xfrm>
            <a:off x="-32" y="1142984"/>
            <a:ext cx="914403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11133" t="70615" r="7421" b="6250"/>
          <a:stretch>
            <a:fillRect/>
          </a:stretch>
        </p:blipFill>
        <p:spPr bwMode="auto">
          <a:xfrm>
            <a:off x="0" y="4929198"/>
            <a:ext cx="91440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768" y="642918"/>
            <a:ext cx="164307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Стр.42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299845"/>
            <a:ext cx="9144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</a:pPr>
            <a:r>
              <a:rPr lang="ru-RU" sz="3600" b="1" i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2-4.   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ср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-? </a:t>
            </a:r>
            <a:r>
              <a:rPr lang="en-US" sz="3600" b="1" dirty="0" smtClean="0">
                <a:latin typeface="Times New Roman"/>
                <a:ea typeface="Times New Roman"/>
              </a:rPr>
              <a:t>v</a:t>
            </a:r>
            <a:r>
              <a:rPr lang="en-US" sz="3600" b="1" baseline="-25000" dirty="0" smtClean="0">
                <a:latin typeface="Times New Roman"/>
                <a:ea typeface="Times New Roman"/>
              </a:rPr>
              <a:t>1</a:t>
            </a:r>
            <a:r>
              <a:rPr lang="ru-RU" sz="3600" b="1" dirty="0" smtClean="0">
                <a:latin typeface="Times New Roman"/>
                <a:ea typeface="Times New Roman"/>
              </a:rPr>
              <a:t>=40км/ч,   </a:t>
            </a:r>
            <a:r>
              <a:rPr lang="en-US" sz="3600" b="1" dirty="0" smtClean="0">
                <a:latin typeface="Times New Roman"/>
                <a:ea typeface="Times New Roman"/>
              </a:rPr>
              <a:t>v</a:t>
            </a:r>
            <a:r>
              <a:rPr lang="en-US" sz="3600" b="1" baseline="-25000" dirty="0" smtClean="0">
                <a:latin typeface="Times New Roman"/>
                <a:ea typeface="Times New Roman"/>
              </a:rPr>
              <a:t>2</a:t>
            </a:r>
            <a:r>
              <a:rPr lang="ru-RU" sz="3600" b="1" dirty="0" smtClean="0">
                <a:latin typeface="Times New Roman"/>
                <a:ea typeface="Times New Roman"/>
              </a:rPr>
              <a:t>= 30км/ч,   </a:t>
            </a:r>
          </a:p>
          <a:p>
            <a:pPr marL="342900" indent="-342900"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             а  </a:t>
            </a:r>
            <a:r>
              <a:rPr lang="ru-RU" sz="3600" b="1" dirty="0" smtClean="0">
                <a:latin typeface="Times New Roman"/>
                <a:ea typeface="Times New Roman"/>
              </a:rPr>
              <a:t>(половину времени )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(t</a:t>
            </a:r>
            <a:r>
              <a:rPr lang="en-US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 t</a:t>
            </a:r>
            <a:r>
              <a:rPr lang="en-US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/>
                <a:ea typeface="Times New Roman"/>
              </a:rPr>
              <a:t>)</a:t>
            </a:r>
            <a:endParaRPr lang="ru-RU" sz="3600" dirty="0" smtClean="0">
              <a:latin typeface="Times New Roman"/>
              <a:ea typeface="Times New Roman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2571744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None/>
            </a:pPr>
            <a:r>
              <a:rPr lang="ru-RU" sz="3200" b="1" i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2-4.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ср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-? </a:t>
            </a:r>
            <a:r>
              <a:rPr lang="en-US" sz="3200" b="1" dirty="0" smtClean="0">
                <a:latin typeface="Times New Roman"/>
                <a:ea typeface="Times New Roman"/>
              </a:rPr>
              <a:t>v</a:t>
            </a:r>
            <a:r>
              <a:rPr lang="en-US" sz="3200" b="1" baseline="-25000" dirty="0" smtClean="0">
                <a:latin typeface="Times New Roman"/>
                <a:ea typeface="Times New Roman"/>
              </a:rPr>
              <a:t>1</a:t>
            </a:r>
            <a:r>
              <a:rPr lang="ru-RU" sz="3200" b="1" dirty="0" smtClean="0">
                <a:latin typeface="Times New Roman"/>
                <a:ea typeface="Times New Roman"/>
              </a:rPr>
              <a:t>=40км/ч,  </a:t>
            </a:r>
            <a:r>
              <a:rPr lang="en-US" sz="3200" b="1" dirty="0" smtClean="0">
                <a:latin typeface="Times New Roman"/>
                <a:ea typeface="Times New Roman"/>
              </a:rPr>
              <a:t>v</a:t>
            </a:r>
            <a:r>
              <a:rPr lang="en-US" sz="3200" b="1" baseline="-25000" dirty="0" smtClean="0">
                <a:latin typeface="Times New Roman"/>
                <a:ea typeface="Times New Roman"/>
              </a:rPr>
              <a:t>2</a:t>
            </a:r>
            <a:r>
              <a:rPr lang="ru-RU" sz="3200" b="1" dirty="0" smtClean="0">
                <a:latin typeface="Times New Roman"/>
                <a:ea typeface="Times New Roman"/>
              </a:rPr>
              <a:t>= 30км/ч, 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б(половину пути)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=S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       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-32" y="1691901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83254" y="1512135"/>
            <a:ext cx="115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26130" y="1967203"/>
            <a:ext cx="101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1000100" y="2001443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121842" y="170179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2643174" y="1999227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643174" y="1499161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57488" y="2049399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2t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86182" y="166931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154005" y="1772655"/>
            <a:ext cx="163244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Times New Roman"/>
              </a:rPr>
              <a:t> 3</a:t>
            </a:r>
            <a:r>
              <a:rPr lang="en-US" sz="3200" b="1" dirty="0" smtClean="0">
                <a:latin typeface="Times New Roman"/>
                <a:ea typeface="Times New Roman"/>
              </a:rPr>
              <a:t>5</a:t>
            </a:r>
            <a:r>
              <a:rPr lang="ru-RU" sz="3200" b="1" dirty="0" smtClean="0">
                <a:latin typeface="Times New Roman"/>
                <a:ea typeface="Times New Roman"/>
              </a:rPr>
              <a:t>км/ч</a:t>
            </a:r>
            <a:endParaRPr lang="ru-RU" sz="3200" dirty="0" smtClean="0">
              <a:latin typeface="Times New Roman"/>
              <a:ea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3835041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83286" y="3655275"/>
            <a:ext cx="11598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26162" y="4110343"/>
            <a:ext cx="101697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1000132" y="4158418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121842" y="3832231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2561103" y="4133885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754151" y="3643314"/>
            <a:ext cx="571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2S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28860" y="4165784"/>
            <a:ext cx="15001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14744" y="3776695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286248" y="4114474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429124" y="3643314"/>
            <a:ext cx="571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2S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129746" y="4143380"/>
            <a:ext cx="158526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S(1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smtClean="0">
                <a:latin typeface="Times New Roman"/>
                <a:ea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1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+1/</a:t>
            </a:r>
            <a:r>
              <a:rPr lang="en-US" sz="2000" b="1" dirty="0" smtClean="0">
                <a:latin typeface="Times New Roman"/>
                <a:ea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2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572132" y="378619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6000760" y="4143380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204441" y="4214818"/>
            <a:ext cx="8572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ea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1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2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15074" y="3714752"/>
            <a:ext cx="92869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ea typeface="Times New Roman"/>
              </a:rPr>
              <a:t>2v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1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000" b="1" dirty="0" smtClean="0">
                <a:latin typeface="Times New Roman"/>
                <a:ea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2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143768" y="3782801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7500958" y="4141792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858148" y="4200304"/>
            <a:ext cx="35719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ea typeface="Times New Roman"/>
              </a:rPr>
              <a:t>7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736538" y="3714752"/>
            <a:ext cx="62167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ea typeface="Times New Roman"/>
              </a:rPr>
              <a:t>240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929454" y="4987365"/>
            <a:ext cx="18573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Times New Roman"/>
              </a:rPr>
              <a:t> 3</a:t>
            </a:r>
            <a:r>
              <a:rPr lang="en-US" sz="3200" b="1" dirty="0" smtClean="0">
                <a:latin typeface="Times New Roman"/>
                <a:ea typeface="Times New Roman"/>
              </a:rPr>
              <a:t>4</a:t>
            </a:r>
            <a:r>
              <a:rPr lang="ru-RU" sz="3200" b="1" dirty="0" smtClean="0">
                <a:latin typeface="Times New Roman"/>
                <a:ea typeface="Times New Roman"/>
              </a:rPr>
              <a:t>,</a:t>
            </a:r>
            <a:r>
              <a:rPr lang="en-US" sz="3200" b="1" dirty="0" smtClean="0">
                <a:latin typeface="Times New Roman"/>
                <a:ea typeface="Times New Roman"/>
              </a:rPr>
              <a:t>3</a:t>
            </a:r>
            <a:r>
              <a:rPr lang="ru-RU" sz="3200" b="1" dirty="0" smtClean="0">
                <a:latin typeface="Times New Roman"/>
                <a:ea typeface="Times New Roman"/>
              </a:rPr>
              <a:t>км/ч</a:t>
            </a:r>
            <a:endParaRPr lang="ru-RU" sz="3200" dirty="0" smtClean="0">
              <a:latin typeface="Times New Roman"/>
              <a:ea typeface="Times New Roman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4932041" y="6237313"/>
            <a:ext cx="2640356" cy="6206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4-1,2 стр. 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01024" y="1000108"/>
            <a:ext cx="857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/>
                <a:ea typeface="Times New Roman"/>
              </a:rPr>
              <a:t>=1ч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43570" y="164305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572264" y="1989482"/>
            <a:ext cx="1643074" cy="107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72264" y="150017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40км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30км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29454" y="200024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485776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982452" y="5186544"/>
            <a:ext cx="20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571736" y="3110974"/>
            <a:ext cx="12858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=120км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28662" y="4681847"/>
            <a:ext cx="22145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120км +</a:t>
            </a:r>
            <a:r>
              <a:rPr lang="ru-RU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120км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85852" y="5214950"/>
            <a:ext cx="12144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3ч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4ч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71802" y="485776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3500430" y="5214950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714744" y="4764806"/>
            <a:ext cx="62167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ea typeface="Times New Roman"/>
              </a:rPr>
              <a:t>240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57620" y="5293278"/>
            <a:ext cx="35719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ea typeface="Times New Roman"/>
              </a:rPr>
              <a:t>7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04538" y="495071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/>
      <p:bldP spid="55" grpId="0"/>
      <p:bldP spid="56" grpId="0"/>
      <p:bldP spid="67" grpId="0"/>
      <p:bldP spid="69" grpId="0"/>
      <p:bldP spid="71" grpId="0"/>
      <p:bldP spid="72" grpId="0"/>
      <p:bldP spid="73" grpId="0" animBg="1"/>
      <p:bldP spid="73" grpId="1" animBg="1"/>
      <p:bldP spid="74" grpId="0"/>
      <p:bldP spid="76" grpId="0" animBg="1"/>
      <p:bldP spid="77" grpId="0" animBg="1"/>
      <p:bldP spid="79" grpId="0"/>
      <p:bldP spid="81" grpId="0" animBg="1"/>
      <p:bldP spid="82" grpId="0" animBg="1"/>
      <p:bldP spid="82" grpId="1" animBg="1"/>
      <p:bldP spid="83" grpId="0"/>
      <p:bldP spid="85" grpId="0" animBg="1"/>
      <p:bldP spid="86" grpId="0" animBg="1"/>
      <p:bldP spid="87" grpId="0"/>
      <p:bldP spid="92" grpId="0" animBg="1"/>
      <p:bldP spid="93" grpId="0" animBg="1"/>
      <p:bldP spid="94" grpId="0"/>
      <p:bldP spid="96" grpId="0" animBg="1"/>
      <p:bldP spid="97" grpId="0" animBg="1"/>
      <p:bldP spid="98" grpId="0" animBg="1"/>
      <p:bldP spid="98" grpId="1" animBg="1"/>
      <p:bldP spid="43" grpId="0" animBg="1"/>
      <p:bldP spid="44" grpId="0"/>
      <p:bldP spid="46" grpId="0"/>
      <p:bldP spid="47" grpId="0"/>
      <p:bldP spid="49" grpId="0"/>
      <p:bldP spid="53" grpId="0" animBg="1"/>
      <p:bldP spid="57" grpId="0" animBg="1"/>
      <p:bldP spid="59" grpId="0" animBg="1"/>
      <p:bldP spid="60" grpId="0"/>
      <p:bldP spid="62" grpId="0" animBg="1"/>
      <p:bldP spid="63" grpId="0" animBg="1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-23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5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   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v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ср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-? </a:t>
            </a:r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1</a:t>
            </a:r>
            <a:r>
              <a:rPr lang="ru-RU" sz="2400" b="1" dirty="0" smtClean="0">
                <a:latin typeface="Times New Roman"/>
                <a:ea typeface="Times New Roman"/>
              </a:rPr>
              <a:t>=40км/ч,   </a:t>
            </a:r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2</a:t>
            </a:r>
            <a:r>
              <a:rPr lang="ru-RU" sz="2400" b="1" dirty="0" smtClean="0">
                <a:latin typeface="Times New Roman"/>
                <a:ea typeface="Times New Roman"/>
              </a:rPr>
              <a:t>= 30км/ч,   а(половину времени )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(t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 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/>
                <a:ea typeface="Times New Roman"/>
              </a:rPr>
              <a:t> )</a:t>
            </a:r>
            <a:endParaRPr lang="ru-RU" sz="2400" dirty="0" smtClean="0">
              <a:latin typeface="Times New Roman"/>
              <a:ea typeface="Times New Roman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2262838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4-1.  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ср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-? </a:t>
            </a:r>
            <a:r>
              <a:rPr lang="en-US" sz="2800" b="1" dirty="0" smtClean="0">
                <a:latin typeface="Times New Roman"/>
                <a:ea typeface="Times New Roman"/>
              </a:rPr>
              <a:t>v</a:t>
            </a:r>
            <a:r>
              <a:rPr lang="en-US" sz="2800" b="1" baseline="-25000" dirty="0" smtClean="0">
                <a:latin typeface="Times New Roman"/>
                <a:ea typeface="Times New Roman"/>
              </a:rPr>
              <a:t>1</a:t>
            </a:r>
            <a:r>
              <a:rPr lang="ru-RU" sz="2800" b="1" dirty="0" smtClean="0">
                <a:latin typeface="Times New Roman"/>
                <a:ea typeface="Times New Roman"/>
              </a:rPr>
              <a:t>=40км/ч,  </a:t>
            </a:r>
            <a:r>
              <a:rPr lang="en-US" sz="2800" b="1" dirty="0" smtClean="0">
                <a:latin typeface="Times New Roman"/>
                <a:ea typeface="Times New Roman"/>
              </a:rPr>
              <a:t>v</a:t>
            </a:r>
            <a:r>
              <a:rPr lang="en-US" sz="2800" b="1" baseline="-25000" dirty="0" smtClean="0">
                <a:latin typeface="Times New Roman"/>
                <a:ea typeface="Times New Roman"/>
              </a:rPr>
              <a:t>2</a:t>
            </a:r>
            <a:r>
              <a:rPr lang="ru-RU" sz="2800" b="1" dirty="0" smtClean="0">
                <a:latin typeface="Times New Roman"/>
                <a:ea typeface="Times New Roman"/>
              </a:rPr>
              <a:t>= 30км/ч, 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б(половину пути)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=S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       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-32" y="67980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83254" y="500042"/>
            <a:ext cx="115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26130" y="955110"/>
            <a:ext cx="101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1000100" y="1054192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121842" y="689701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2532197" y="1071546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428860" y="52130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43174" y="107154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2t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04111" y="682457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071934" y="785794"/>
            <a:ext cx="18573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Times New Roman"/>
              </a:rPr>
              <a:t> 3</a:t>
            </a:r>
            <a:r>
              <a:rPr lang="en-US" sz="3200" b="1" dirty="0" smtClean="0">
                <a:latin typeface="Times New Roman"/>
                <a:ea typeface="Times New Roman"/>
              </a:rPr>
              <a:t>5</a:t>
            </a:r>
            <a:r>
              <a:rPr lang="ru-RU" sz="3200" b="1" dirty="0" smtClean="0">
                <a:latin typeface="Times New Roman"/>
                <a:ea typeface="Times New Roman"/>
              </a:rPr>
              <a:t>км/ч</a:t>
            </a:r>
            <a:endParaRPr lang="ru-RU" sz="3200" dirty="0" smtClean="0">
              <a:latin typeface="Times New Roman"/>
              <a:ea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293938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83286" y="2759618"/>
            <a:ext cx="11598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26162" y="3214686"/>
            <a:ext cx="101697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1000132" y="3259684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071802" y="450057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2561103" y="3275491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754151" y="2784920"/>
            <a:ext cx="571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2S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28860" y="3307390"/>
            <a:ext cx="15001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14744" y="2918301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143372" y="3257218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286248" y="2786058"/>
            <a:ext cx="571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2S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86870" y="3286124"/>
            <a:ext cx="158526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S(1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smtClean="0">
                <a:latin typeface="Times New Roman"/>
                <a:ea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1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+1/</a:t>
            </a:r>
            <a:r>
              <a:rPr lang="en-US" sz="2000" b="1" dirty="0" smtClean="0">
                <a:latin typeface="Times New Roman"/>
                <a:ea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2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572132" y="292893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5990127" y="3254225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539422" y="2732568"/>
            <a:ext cx="3571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950324" y="3304752"/>
            <a:ext cx="28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04441" y="3286124"/>
            <a:ext cx="8572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ea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1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latin typeface="Times New Roman"/>
                <a:ea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2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15074" y="2786058"/>
            <a:ext cx="92869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ea typeface="Times New Roman"/>
              </a:rPr>
              <a:t>2v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1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000" b="1" dirty="0" smtClean="0">
                <a:latin typeface="Times New Roman"/>
                <a:ea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ea typeface="Times New Roman"/>
              </a:rPr>
              <a:t>2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143768" y="292893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7500958" y="3286124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786710" y="3314642"/>
            <a:ext cx="35719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ea typeface="Times New Roman"/>
              </a:rPr>
              <a:t>7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736538" y="2825597"/>
            <a:ext cx="62167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ea typeface="Times New Roman"/>
              </a:rPr>
              <a:t>240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929454" y="3929066"/>
            <a:ext cx="18573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Times New Roman"/>
              </a:rPr>
              <a:t> 3</a:t>
            </a:r>
            <a:r>
              <a:rPr lang="en-US" sz="3200" b="1" dirty="0" smtClean="0">
                <a:latin typeface="Times New Roman"/>
                <a:ea typeface="Times New Roman"/>
              </a:rPr>
              <a:t>4</a:t>
            </a:r>
            <a:r>
              <a:rPr lang="ru-RU" sz="3200" b="1" dirty="0" smtClean="0">
                <a:latin typeface="Times New Roman"/>
                <a:ea typeface="Times New Roman"/>
              </a:rPr>
              <a:t>,</a:t>
            </a:r>
            <a:r>
              <a:rPr lang="en-US" sz="3200" b="1" dirty="0" smtClean="0">
                <a:latin typeface="Times New Roman"/>
                <a:ea typeface="Times New Roman"/>
              </a:rPr>
              <a:t>3</a:t>
            </a:r>
            <a:r>
              <a:rPr lang="ru-RU" sz="3200" b="1" dirty="0" smtClean="0">
                <a:latin typeface="Times New Roman"/>
                <a:ea typeface="Times New Roman"/>
              </a:rPr>
              <a:t>км/ч</a:t>
            </a:r>
            <a:endParaRPr lang="ru-RU" sz="3200" dirty="0" smtClean="0">
              <a:latin typeface="Times New Roman"/>
              <a:ea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786050" y="714356"/>
            <a:ext cx="1428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357554" y="714356"/>
            <a:ext cx="1428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89387" y="1246321"/>
            <a:ext cx="1428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572132" y="6313467"/>
            <a:ext cx="3571868" cy="5445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4-1,2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50057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348298" y="4826228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214414" y="4286256"/>
            <a:ext cx="15716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28662" y="4857760"/>
            <a:ext cx="21431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3500430" y="4786322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786182" y="4286256"/>
            <a:ext cx="62167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ea typeface="Times New Roman"/>
              </a:rPr>
              <a:t>240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57620" y="4857760"/>
            <a:ext cx="35719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ea typeface="Times New Roman"/>
              </a:rPr>
              <a:t>7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43438" y="450057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143504" y="4500570"/>
            <a:ext cx="18573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Times New Roman"/>
              </a:rPr>
              <a:t> 3</a:t>
            </a:r>
            <a:r>
              <a:rPr lang="en-US" sz="3200" b="1" dirty="0" smtClean="0">
                <a:latin typeface="Times New Roman"/>
                <a:ea typeface="Times New Roman"/>
              </a:rPr>
              <a:t>4</a:t>
            </a:r>
            <a:r>
              <a:rPr lang="ru-RU" sz="3200" b="1" dirty="0" smtClean="0">
                <a:latin typeface="Times New Roman"/>
                <a:ea typeface="Times New Roman"/>
              </a:rPr>
              <a:t>,</a:t>
            </a:r>
            <a:r>
              <a:rPr lang="en-US" sz="3200" b="1" dirty="0" smtClean="0">
                <a:latin typeface="Times New Roman"/>
                <a:ea typeface="Times New Roman"/>
              </a:rPr>
              <a:t>3</a:t>
            </a:r>
            <a:r>
              <a:rPr lang="ru-RU" sz="3200" b="1" dirty="0" smtClean="0">
                <a:latin typeface="Times New Roman"/>
                <a:ea typeface="Times New Roman"/>
              </a:rPr>
              <a:t>км/ч</a:t>
            </a:r>
            <a:endParaRPr lang="ru-RU" sz="3200" dirty="0" smtClean="0">
              <a:latin typeface="Times New Roman"/>
              <a:ea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15008" y="78579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643702" y="1142984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757703" y="704731"/>
            <a:ext cx="123858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ea typeface="Times New Roman"/>
              </a:rPr>
              <a:t>40·</a:t>
            </a:r>
            <a:r>
              <a:rPr lang="ru-RU" sz="2000" b="1" dirty="0" smtClean="0">
                <a:latin typeface="Times New Roman"/>
                <a:ea typeface="Times New Roman"/>
              </a:rPr>
              <a:t>1+30</a:t>
            </a:r>
            <a:r>
              <a:rPr lang="en-US" sz="2000" b="1" dirty="0" smtClean="0">
                <a:latin typeface="Times New Roman"/>
                <a:ea typeface="Times New Roman"/>
              </a:rPr>
              <a:t>·</a:t>
            </a:r>
            <a:r>
              <a:rPr lang="ru-RU" sz="2000" b="1" dirty="0" smtClean="0">
                <a:latin typeface="Times New Roman"/>
                <a:ea typeface="Times New Roman"/>
              </a:rPr>
              <a:t>1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29454" y="1171502"/>
            <a:ext cx="64294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/>
                <a:ea typeface="Times New Roman"/>
              </a:rPr>
              <a:t>2ч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75899" y="861295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429652" y="714356"/>
            <a:ext cx="50006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ea typeface="Times New Roman"/>
              </a:rPr>
              <a:t>7</a:t>
            </a:r>
            <a:r>
              <a:rPr lang="ru-RU" sz="2000" b="1" dirty="0" smtClean="0">
                <a:latin typeface="Times New Roman"/>
                <a:ea typeface="Times New Roman"/>
              </a:rPr>
              <a:t>0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8300464" y="1179896"/>
            <a:ext cx="115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358214" y="1214422"/>
            <a:ext cx="64294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/>
                <a:ea typeface="Times New Roman"/>
              </a:rPr>
              <a:t>2ч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71670" y="292893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561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000"/>
                            </p:stCondLst>
                            <p:childTnLst>
                              <p:par>
                                <p:cTn id="2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1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/>
      <p:bldP spid="55" grpId="0"/>
      <p:bldP spid="56" grpId="0"/>
      <p:bldP spid="67" grpId="0"/>
      <p:bldP spid="69" grpId="0"/>
      <p:bldP spid="71" grpId="0"/>
      <p:bldP spid="72" grpId="0"/>
      <p:bldP spid="73" grpId="0" animBg="1"/>
      <p:bldP spid="73" grpId="1" animBg="1"/>
      <p:bldP spid="74" grpId="0"/>
      <p:bldP spid="76" grpId="0" animBg="1"/>
      <p:bldP spid="77" grpId="0" animBg="1"/>
      <p:bldP spid="79" grpId="0"/>
      <p:bldP spid="81" grpId="0" animBg="1"/>
      <p:bldP spid="82" grpId="0" animBg="1"/>
      <p:bldP spid="83" grpId="0"/>
      <p:bldP spid="85" grpId="0" animBg="1"/>
      <p:bldP spid="86" grpId="0" animBg="1"/>
      <p:bldP spid="87" grpId="0"/>
      <p:bldP spid="90" grpId="0" animBg="1"/>
      <p:bldP spid="91" grpId="0" animBg="1"/>
      <p:bldP spid="92" grpId="0" animBg="1"/>
      <p:bldP spid="93" grpId="0" animBg="1"/>
      <p:bldP spid="94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42" grpId="0"/>
      <p:bldP spid="44" grpId="0" animBg="1"/>
      <p:bldP spid="44" grpId="1" animBg="1"/>
      <p:bldP spid="45" grpId="0" animBg="1"/>
      <p:bldP spid="47" grpId="0" animBg="1"/>
      <p:bldP spid="48" grpId="0" animBg="1"/>
      <p:bldP spid="49" grpId="0"/>
      <p:bldP spid="51" grpId="0" animBg="1"/>
      <p:bldP spid="53" grpId="0"/>
      <p:bldP spid="58" grpId="0" animBg="1"/>
      <p:bldP spid="59" grpId="0" animBg="1"/>
      <p:bldP spid="60" grpId="0"/>
      <p:bldP spid="61" grpId="0" animBg="1"/>
      <p:bldP spid="63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24"/>
            <a:ext cx="69294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графику скорости найдите путь, пройденный телом 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 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(рис.5)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Ответ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метрах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285992"/>
            <a:ext cx="621507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графику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рисунке.6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скорости двух тел.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с большим значением скорости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точностью до целых.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//см.стр. 8//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315200" y="0"/>
            <a:ext cx="1828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786589" y="71414"/>
            <a:ext cx="2357443" cy="206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6221" y="2285992"/>
            <a:ext cx="2597811" cy="189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090438" y="278605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6м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090438" y="350043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2м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286644" y="414338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2с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357554" y="1142984"/>
            <a:ext cx="29289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1,5м/с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60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6581" y="965602"/>
            <a:ext cx="100013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90м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72396" y="2214554"/>
            <a:ext cx="135732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3м/с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43868" y="3071810"/>
            <a:ext cx="100013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1м/с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0826" y="2000240"/>
            <a:ext cx="785818" cy="369332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S.</a:t>
            </a:r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358182" y="4143380"/>
            <a:ext cx="785818" cy="369332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t.</a:t>
            </a:r>
            <a:r>
              <a:rPr lang="ru-RU" dirty="0" smtClean="0"/>
              <a:t>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5" grpId="1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4063" t="10986" r="9765" b="20898"/>
          <a:stretch>
            <a:fillRect/>
          </a:stretch>
        </p:blipFill>
        <p:spPr bwMode="auto">
          <a:xfrm>
            <a:off x="0" y="0"/>
            <a:ext cx="9286940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l="34688" t="17500" r="31093" b="16666"/>
          <a:stretch>
            <a:fillRect/>
          </a:stretch>
        </p:blipFill>
        <p:spPr bwMode="auto">
          <a:xfrm>
            <a:off x="-1" y="0"/>
            <a:ext cx="63371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6143636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 скорость движения автомобиля.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(рис. 4)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точностью до целых.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00037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Поезд длиной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240 м,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двигаясь равномерно, прошел мост длиной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360 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скоростью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м/с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времени двигался поезд по мосту?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секундах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315200" y="0"/>
            <a:ext cx="1828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143068" y="0"/>
            <a:ext cx="300093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786050" y="4572008"/>
            <a:ext cx="357190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785850" y="4286256"/>
            <a:ext cx="3571900" cy="2143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14612" y="1428736"/>
            <a:ext cx="37147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км/ч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4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=36км/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ч=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264" y="1500174"/>
            <a:ext cx="150019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10м/с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414" y="5286388"/>
            <a:ext cx="38576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240м+360м=600м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2066" y="5286388"/>
            <a:ext cx="27146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600м/5м/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3834" y="5286388"/>
            <a:ext cx="11430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120с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5206" y="5857892"/>
            <a:ext cx="157163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2мин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69942E-6 L 0.78438 -0.00578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27" grpId="0"/>
      <p:bldP spid="11" grpId="0" animBg="1"/>
      <p:bldP spid="12" grpId="0" animBg="1"/>
      <p:bldP spid="12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7384"/>
            <a:ext cx="7772400" cy="89217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ВЫБЕРИ ПРАВИЛЬНЫЙ ЗНАК</a:t>
            </a:r>
          </a:p>
        </p:txBody>
      </p:sp>
      <p:sp>
        <p:nvSpPr>
          <p:cNvPr id="76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764705"/>
            <a:ext cx="7772400" cy="489654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6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,  </a:t>
            </a:r>
            <a:r>
              <a:rPr lang="en-US" sz="6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algn="ctr">
              <a:buFont typeface="Wingdings" pitchFamily="2" charset="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КМ/Ч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М\С</a:t>
            </a:r>
          </a:p>
          <a:p>
            <a:pPr algn="ctr">
              <a:buFont typeface="Wingdings" pitchFamily="2" charset="2"/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МИН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>
              <a:buFont typeface="Wingdings" pitchFamily="2" charset="2"/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algn="ctr">
              <a:buFont typeface="Wingdings" pitchFamily="2" charset="2"/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3200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1716" y="1772816"/>
            <a:ext cx="7143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cs typeface="Arial" charset="0"/>
              </a:rPr>
              <a:t>=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649708" y="2708920"/>
            <a:ext cx="7143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cs typeface="Arial" charset="0"/>
              </a:rPr>
              <a:t>&gt;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649708" y="3717032"/>
            <a:ext cx="7143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cs typeface="Arial" charset="0"/>
              </a:rPr>
              <a:t>&gt; 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7700" y="4798893"/>
            <a:ext cx="7143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cs typeface="Arial" charset="0"/>
              </a:rPr>
              <a:t>&lt;   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7384"/>
            <a:ext cx="7772400" cy="96361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/>
              <a:t>НАЙДИ ЛИШНЕЕ</a:t>
            </a:r>
          </a:p>
        </p:txBody>
      </p:sp>
      <p:sp>
        <p:nvSpPr>
          <p:cNvPr id="67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4213" y="908720"/>
            <a:ext cx="7772400" cy="496728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Физические величины</a:t>
            </a:r>
          </a:p>
          <a:p>
            <a:pPr>
              <a:buFont typeface="Wingdings" pitchFamily="2" charset="2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Физические приборы</a:t>
            </a:r>
          </a:p>
          <a:p>
            <a:pPr>
              <a:buFont typeface="Wingdings" pitchFamily="2" charset="2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7608" name="Group 24"/>
          <p:cNvGraphicFramePr>
            <a:graphicFrameLocks noGrp="1"/>
          </p:cNvGraphicFramePr>
          <p:nvPr/>
        </p:nvGraphicFramePr>
        <p:xfrm>
          <a:off x="755650" y="1772891"/>
          <a:ext cx="7920038" cy="1554480"/>
        </p:xfrm>
        <a:graphic>
          <a:graphicData uri="http://schemas.openxmlformats.org/drawingml/2006/table">
            <a:tbl>
              <a:tblPr/>
              <a:tblGrid>
                <a:gridCol w="2640013"/>
                <a:gridCol w="2640012"/>
                <a:gridCol w="264001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масса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объём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длина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скорость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площадь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газ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время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путь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сила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627" name="Group 43"/>
          <p:cNvGraphicFramePr>
            <a:graphicFrameLocks noGrp="1"/>
          </p:cNvGraphicFramePr>
          <p:nvPr/>
        </p:nvGraphicFramePr>
        <p:xfrm>
          <a:off x="755650" y="4293841"/>
          <a:ext cx="7920038" cy="1036320"/>
        </p:xfrm>
        <a:graphic>
          <a:graphicData uri="http://schemas.openxmlformats.org/drawingml/2006/table">
            <a:tbl>
              <a:tblPr/>
              <a:tblGrid>
                <a:gridCol w="2640013"/>
                <a:gridCol w="2640012"/>
                <a:gridCol w="264001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весы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жидкость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термометр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мензурка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часы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линейка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072198" y="1708813"/>
            <a:ext cx="1357322" cy="50006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4250708"/>
            <a:ext cx="1928826" cy="50006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695 L -0.00989 0.08148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4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2691 0.01435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uiExpand="1" build="p"/>
      <p:bldP spid="6" grpId="0" animBg="1"/>
      <p:bldP spid="6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14480" y="357166"/>
            <a:ext cx="5357850" cy="300039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</a:p>
          <a:p>
            <a:pPr algn="ctr"/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13-16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упр5(3,4,5)стр.39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Зад №4  стр.32 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14346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648" y="1196752"/>
            <a:ext cx="5573874" cy="227974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стр3-5/тетрадь для ДЗ </a:t>
            </a:r>
          </a:p>
          <a:p>
            <a:pPr marL="0" indent="0" algn="ctr" eaLnBrk="1" hangingPunct="1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гр2(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V)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№№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101,106,111,33,35</a:t>
            </a:r>
            <a:endParaRPr lang="ru-RU" sz="4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14346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963613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ПРОВЕРЬ СЕБЯ</a:t>
            </a:r>
          </a:p>
        </p:txBody>
      </p:sp>
      <p:graphicFrame>
        <p:nvGraphicFramePr>
          <p:cNvPr id="73772" name="Group 44"/>
          <p:cNvGraphicFramePr>
            <a:graphicFrameLocks noGrp="1"/>
          </p:cNvGraphicFramePr>
          <p:nvPr/>
        </p:nvGraphicFramePr>
        <p:xfrm>
          <a:off x="899592" y="692696"/>
          <a:ext cx="7561263" cy="4119563"/>
        </p:xfrm>
        <a:graphic>
          <a:graphicData uri="http://schemas.openxmlformats.org/drawingml/2006/table">
            <a:tbl>
              <a:tblPr/>
              <a:tblGrid>
                <a:gridCol w="4679950"/>
                <a:gridCol w="2881313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Состояние вещества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диффузия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Физические  тела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жидкость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Физические  явления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молекула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Единицы физических величин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Ньютон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4788024" y="1355875"/>
            <a:ext cx="1296144" cy="7920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788024" y="2435995"/>
            <a:ext cx="1296144" cy="7920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5004048" y="1355875"/>
            <a:ext cx="1728192" cy="20882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932040" y="4452219"/>
            <a:ext cx="1296144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187624" y="836712"/>
            <a:ext cx="4104456" cy="720080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5616" y="1844824"/>
            <a:ext cx="4104456" cy="720080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5616" y="2924944"/>
            <a:ext cx="4104456" cy="720080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3861048"/>
            <a:ext cx="4104456" cy="864096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9512" y="4869160"/>
            <a:ext cx="23762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Диффузия -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4869160"/>
            <a:ext cx="6948264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Проникновение молекул одного вещества между молекул другого! Чем теплее- тем быстрее!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Движение молекул.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28604"/>
          <a:ext cx="9144000" cy="2987040"/>
        </p:xfrm>
        <a:graphic>
          <a:graphicData uri="http://schemas.openxmlformats.org/drawingml/2006/table">
            <a:tbl>
              <a:tblPr/>
              <a:tblGrid>
                <a:gridCol w="495474"/>
                <a:gridCol w="7719864"/>
                <a:gridCol w="928662"/>
              </a:tblGrid>
              <a:tr h="653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u="sng" cap="all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r>
                        <a:rPr lang="en-US" sz="2400" i="1" dirty="0"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для ответов</a:t>
                      </a:r>
                      <a:r>
                        <a:rPr lang="ru-RU" sz="2400" i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стр</a:t>
                      </a:r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7,8)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latin typeface="Times New Roman"/>
                          <a:ea typeface="Times New Roman"/>
                        </a:rPr>
                        <a:t>            </a:t>
                      </a:r>
                      <a:r>
                        <a:rPr lang="ru-RU" sz="24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2400" b="1" i="1" dirty="0">
                          <a:latin typeface="Times New Roman"/>
                          <a:ea typeface="Times New Roman"/>
                        </a:rPr>
                        <a:t>  - 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4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равномерное </a:t>
                      </a:r>
                      <a:r>
                        <a:rPr lang="ru-RU" sz="4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движение</a:t>
                      </a:r>
                      <a:endParaRPr lang="ru-RU" sz="36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4000" b="1" i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неравномерное </a:t>
                      </a:r>
                      <a:r>
                        <a:rPr lang="ru-RU" sz="40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движение(</a:t>
                      </a:r>
                      <a:r>
                        <a:rPr lang="ru-RU" sz="3200" b="1" i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№1стр39)</a:t>
                      </a:r>
                      <a:endParaRPr lang="ru-RU" sz="3200" i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Times New Roman"/>
                        </a:rPr>
                        <a:t>                                           </a:t>
                      </a:r>
                      <a:r>
                        <a:rPr lang="ru-RU" sz="2400" b="1" i="1" dirty="0">
                          <a:latin typeface="Times New Roman"/>
                          <a:ea typeface="Times New Roman"/>
                        </a:rPr>
                        <a:t>*  визуализация   -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63613"/>
          </a:xfrm>
        </p:spPr>
        <p:txBody>
          <a:bodyPr/>
          <a:lstStyle/>
          <a:p>
            <a:pPr algn="ctr"/>
            <a:r>
              <a:rPr lang="ru-RU" b="1"/>
              <a:t>НАЙДИ ЛИШНЕЕ</a:t>
            </a:r>
          </a:p>
        </p:txBody>
      </p:sp>
      <p:sp>
        <p:nvSpPr>
          <p:cNvPr id="6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3014671"/>
          </a:xfrm>
        </p:spPr>
        <p:txBody>
          <a:bodyPr/>
          <a:lstStyle/>
          <a:p>
            <a:r>
              <a:rPr lang="ru-RU" dirty="0"/>
              <a:t>Физические явления</a:t>
            </a:r>
          </a:p>
          <a:p>
            <a:pPr>
              <a:buFont typeface="Wingdings" pitchFamily="2" charset="2"/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1600" dirty="0"/>
          </a:p>
          <a:p>
            <a:pPr algn="ctr"/>
            <a:r>
              <a:rPr lang="ru-RU" b="1" dirty="0">
                <a:solidFill>
                  <a:srgbClr val="F90101"/>
                </a:solidFill>
              </a:rPr>
              <a:t>Единицы физических величин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graphicFrame>
        <p:nvGraphicFramePr>
          <p:cNvPr id="69672" name="Group 40"/>
          <p:cNvGraphicFramePr>
            <a:graphicFrameLocks noGrp="1"/>
          </p:cNvGraphicFramePr>
          <p:nvPr/>
        </p:nvGraphicFramePr>
        <p:xfrm>
          <a:off x="755650" y="2420938"/>
          <a:ext cx="7920038" cy="1554480"/>
        </p:xfrm>
        <a:graphic>
          <a:graphicData uri="http://schemas.openxmlformats.org/drawingml/2006/table">
            <a:tbl>
              <a:tblPr/>
              <a:tblGrid>
                <a:gridCol w="2640013"/>
                <a:gridCol w="2640012"/>
                <a:gridCol w="264001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молния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движение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молекула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падение тел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нагревание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дождь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диффузия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радуга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охлаждение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674" name="Group 42"/>
          <p:cNvGraphicFramePr>
            <a:graphicFrameLocks noGrp="1"/>
          </p:cNvGraphicFramePr>
          <p:nvPr/>
        </p:nvGraphicFramePr>
        <p:xfrm>
          <a:off x="755650" y="4941888"/>
          <a:ext cx="7920038" cy="1036320"/>
        </p:xfrm>
        <a:graphic>
          <a:graphicData uri="http://schemas.openxmlformats.org/drawingml/2006/table">
            <a:tbl>
              <a:tblPr/>
              <a:tblGrid>
                <a:gridCol w="2640013"/>
                <a:gridCol w="2640012"/>
                <a:gridCol w="264001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Ньютон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Градус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м/с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072198" y="2428868"/>
            <a:ext cx="1928826" cy="50006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4929198"/>
            <a:ext cx="1500198" cy="50006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2" name="Picture 6" descr="PH01035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1211">
            <a:off x="5753100" y="1916113"/>
            <a:ext cx="3390900" cy="2276475"/>
          </a:xfrm>
          <a:prstGeom prst="rect">
            <a:avLst/>
          </a:prstGeom>
          <a:noFill/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47713"/>
          </a:xfrm>
        </p:spPr>
        <p:txBody>
          <a:bodyPr/>
          <a:lstStyle/>
          <a:p>
            <a:pPr algn="r"/>
            <a:r>
              <a:rPr lang="ru-RU" sz="2800" b="1"/>
              <a:t>С НАМИ ЗАГАДКИ ИГРАЮТ В ПРЯТКИ</a:t>
            </a:r>
            <a:br>
              <a:rPr lang="ru-RU" sz="2800" b="1"/>
            </a:br>
            <a:r>
              <a:rPr lang="ru-RU" sz="1400">
                <a:solidFill>
                  <a:srgbClr val="000000"/>
                </a:solidFill>
              </a:rPr>
              <a:t>пословица</a:t>
            </a:r>
          </a:p>
        </p:txBody>
      </p:sp>
      <p:sp>
        <p:nvSpPr>
          <p:cNvPr id="80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В круглом домике, в окошке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Ходят сёстры по дорожке,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Не торопится меньшая,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Но зато спешит старшая.</a:t>
            </a:r>
          </a:p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r>
              <a:rPr lang="ru-RU" sz="2800"/>
              <a:t>   Без рук, без ног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По полю рыщет, поёт да свищет,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Деревья ломает, к земле траву приклоняет.</a:t>
            </a:r>
          </a:p>
        </p:txBody>
      </p:sp>
      <p:pic>
        <p:nvPicPr>
          <p:cNvPr id="80900" name="Picture 4" descr="J012667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00213"/>
            <a:ext cx="7772400" cy="4824412"/>
          </a:xfrm>
        </p:spPr>
        <p:txBody>
          <a:bodyPr/>
          <a:lstStyle/>
          <a:p>
            <a:pPr marL="1162050" indent="-1162050">
              <a:buFont typeface="Wingdings" pitchFamily="2" charset="2"/>
              <a:buNone/>
              <a:tabLst>
                <a:tab pos="1428750" algn="l"/>
              </a:tabLst>
            </a:pPr>
            <a:r>
              <a:rPr lang="ru-RU" sz="2800" b="1"/>
              <a:t>ПОСТАВЬТЕ СЕБЕ:</a:t>
            </a:r>
          </a:p>
          <a:p>
            <a:pPr marL="1162050" indent="-1162050">
              <a:buFont typeface="Wingdings" pitchFamily="2" charset="2"/>
              <a:buNone/>
              <a:tabLst>
                <a:tab pos="1428750" algn="l"/>
              </a:tabLst>
            </a:pPr>
            <a:endParaRPr lang="ru-RU" sz="2000" b="1"/>
          </a:p>
          <a:p>
            <a:pPr marL="1162050" indent="-1162050">
              <a:buFont typeface="Wingdings" pitchFamily="2" charset="2"/>
              <a:buNone/>
              <a:tabLst>
                <a:tab pos="1428750" algn="l"/>
              </a:tabLst>
            </a:pPr>
            <a:r>
              <a:rPr lang="ru-RU" sz="2800" b="1"/>
              <a:t>«</a:t>
            </a:r>
            <a:r>
              <a:rPr lang="ru-RU" sz="2800" b="1">
                <a:solidFill>
                  <a:srgbClr val="A50021"/>
                </a:solidFill>
              </a:rPr>
              <a:t>5</a:t>
            </a:r>
            <a:r>
              <a:rPr lang="ru-RU" sz="2800" b="1"/>
              <a:t>» -</a:t>
            </a:r>
            <a:r>
              <a:rPr lang="ru-RU"/>
              <a:t> </a:t>
            </a:r>
            <a:r>
              <a:rPr lang="ru-RU" sz="2000"/>
              <a:t>ЕСЛИ ВЫ ПОНЯЛИ МАТЕРИАЛ, МОЖЕТЕ  ЕГО РАССКАЗАТЬ И ОБЪЯСНИТЬ</a:t>
            </a:r>
          </a:p>
          <a:p>
            <a:pPr marL="1162050" indent="-1162050">
              <a:buFont typeface="Wingdings" pitchFamily="2" charset="2"/>
              <a:buNone/>
              <a:tabLst>
                <a:tab pos="1428750" algn="l"/>
              </a:tabLst>
            </a:pPr>
            <a:endParaRPr lang="ru-RU" sz="2000"/>
          </a:p>
          <a:p>
            <a:pPr marL="1162050" indent="-1162050">
              <a:buFont typeface="Wingdings" pitchFamily="2" charset="2"/>
              <a:buNone/>
              <a:tabLst>
                <a:tab pos="1428750" algn="l"/>
              </a:tabLst>
            </a:pPr>
            <a:r>
              <a:rPr lang="ru-RU" sz="2800" b="1"/>
              <a:t>«</a:t>
            </a:r>
            <a:r>
              <a:rPr lang="ru-RU" sz="2800" b="1">
                <a:solidFill>
                  <a:srgbClr val="A50021"/>
                </a:solidFill>
              </a:rPr>
              <a:t>4</a:t>
            </a:r>
            <a:r>
              <a:rPr lang="ru-RU" sz="2800" b="1"/>
              <a:t>» - </a:t>
            </a:r>
            <a:r>
              <a:rPr lang="ru-RU" sz="2400"/>
              <a:t> </a:t>
            </a:r>
            <a:r>
              <a:rPr lang="ru-RU" sz="2000"/>
              <a:t>ЕСЛИ МАТЕРИАЛ ПОНЯЛИ, НО ЕСТЬ НЕКОТОРЫЕ СОМНЕНИЯ В ТОМ, ЧТО ВЫ СМОЖЕТЕ ПРАВИЛЬНО ЕГО ВОСПРОИЗВЕСТИ</a:t>
            </a:r>
          </a:p>
          <a:p>
            <a:pPr marL="1162050" indent="-1162050">
              <a:buFont typeface="Wingdings" pitchFamily="2" charset="2"/>
              <a:buNone/>
              <a:tabLst>
                <a:tab pos="1428750" algn="l"/>
              </a:tabLst>
            </a:pPr>
            <a:endParaRPr lang="ru-RU" sz="2000"/>
          </a:p>
          <a:p>
            <a:pPr marL="1162050" indent="-1162050">
              <a:buFont typeface="Wingdings" pitchFamily="2" charset="2"/>
              <a:buNone/>
              <a:tabLst>
                <a:tab pos="1428750" algn="l"/>
              </a:tabLst>
            </a:pPr>
            <a:r>
              <a:rPr lang="ru-RU" sz="2800" b="1"/>
              <a:t>«</a:t>
            </a:r>
            <a:r>
              <a:rPr lang="ru-RU" sz="2800" b="1">
                <a:solidFill>
                  <a:srgbClr val="A50021"/>
                </a:solidFill>
              </a:rPr>
              <a:t>3</a:t>
            </a:r>
            <a:r>
              <a:rPr lang="ru-RU" sz="2800" b="1"/>
              <a:t>» - </a:t>
            </a:r>
            <a:r>
              <a:rPr lang="ru-RU" sz="2000"/>
              <a:t>ЕСЛИ МАТЕРИАЛ УСВОЕН СЛАБО</a:t>
            </a:r>
            <a:endParaRPr lang="ru-RU" sz="2000" b="1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76275"/>
          </a:xfrm>
        </p:spPr>
        <p:txBody>
          <a:bodyPr/>
          <a:lstStyle/>
          <a:p>
            <a:pPr algn="ctr"/>
            <a:r>
              <a:rPr lang="ru-RU" sz="2800" b="1"/>
              <a:t>ОЦЕНИТЕ СВОЮ РАБОТУ ЗА УРОК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539750" y="1960563"/>
            <a:ext cx="86042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>
              <a:solidFill>
                <a:srgbClr val="A5002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0812" cy="935038"/>
          </a:xfrm>
        </p:spPr>
        <p:txBody>
          <a:bodyPr/>
          <a:lstStyle/>
          <a:p>
            <a:pPr algn="ctr"/>
            <a:r>
              <a:rPr lang="ru-RU" b="1"/>
              <a:t>СРЕДНЯЯ СКОРОСТЬ</a:t>
            </a:r>
          </a:p>
        </p:txBody>
      </p:sp>
      <p:sp>
        <p:nvSpPr>
          <p:cNvPr id="9011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4895850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sz="1600">
                <a:solidFill>
                  <a:srgbClr val="003399"/>
                </a:solidFill>
                <a:hlinkClick r:id="rId2" action="ppaction://hlinkfile"/>
              </a:rPr>
              <a:t>Модель</a:t>
            </a:r>
          </a:p>
          <a:p>
            <a:pPr>
              <a:buFont typeface="Wingdings" pitchFamily="2" charset="2"/>
              <a:buNone/>
            </a:pPr>
            <a:endParaRPr lang="ru-RU">
              <a:solidFill>
                <a:srgbClr val="003399"/>
              </a:solidFill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rgbClr val="003399"/>
              </a:solidFill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rgbClr val="003399"/>
              </a:solidFill>
            </a:endParaRPr>
          </a:p>
          <a:p>
            <a:pPr>
              <a:buFont typeface="Wingdings" pitchFamily="2" charset="2"/>
              <a:buNone/>
            </a:pPr>
            <a:endParaRPr lang="ru-RU" sz="3600"/>
          </a:p>
          <a:p>
            <a:pPr>
              <a:buFont typeface="Wingdings" pitchFamily="2" charset="2"/>
              <a:buNone/>
            </a:pPr>
            <a:endParaRPr lang="ru-RU" sz="3600"/>
          </a:p>
          <a:p>
            <a:pPr>
              <a:buFont typeface="Wingdings" pitchFamily="2" charset="2"/>
              <a:buNone/>
            </a:pPr>
            <a:endParaRPr lang="ru-RU" sz="2800" b="1">
              <a:solidFill>
                <a:schemeClr val="tx2"/>
              </a:solidFill>
            </a:endParaRPr>
          </a:p>
          <a:p>
            <a:pPr algn="r"/>
            <a:endParaRPr lang="ru-RU"/>
          </a:p>
          <a:p>
            <a:pPr algn="r"/>
            <a:endParaRPr lang="ru-RU"/>
          </a:p>
          <a:p>
            <a:pPr algn="r"/>
            <a:endParaRPr lang="ru-RU"/>
          </a:p>
        </p:txBody>
      </p:sp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3" cstate="print"/>
          <a:srcRect l="22058" t="-426" r="26567" b="80244"/>
          <a:stretch>
            <a:fillRect/>
          </a:stretch>
        </p:blipFill>
        <p:spPr bwMode="auto">
          <a:xfrm>
            <a:off x="1331913" y="4437063"/>
            <a:ext cx="176371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3" cstate="print"/>
          <a:srcRect l="20995" t="21332" r="22404" b="58487"/>
          <a:stretch>
            <a:fillRect/>
          </a:stretch>
        </p:blipFill>
        <p:spPr bwMode="auto">
          <a:xfrm>
            <a:off x="3708400" y="4365625"/>
            <a:ext cx="19431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0" name="Picture 8"/>
          <p:cNvPicPr>
            <a:picLocks noChangeAspect="1" noChangeArrowheads="1"/>
          </p:cNvPicPr>
          <p:nvPr/>
        </p:nvPicPr>
        <p:blipFill>
          <a:blip r:embed="rId3" cstate="print"/>
          <a:srcRect l="20995" t="44632" r="34982" b="31624"/>
          <a:stretch>
            <a:fillRect/>
          </a:stretch>
        </p:blipFill>
        <p:spPr bwMode="auto">
          <a:xfrm>
            <a:off x="6372225" y="4365625"/>
            <a:ext cx="15113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700338" y="2205038"/>
            <a:ext cx="4032250" cy="1152525"/>
            <a:chOff x="1701" y="1389"/>
            <a:chExt cx="2540" cy="726"/>
          </a:xfrm>
        </p:grpSpPr>
        <p:pic>
          <p:nvPicPr>
            <p:cNvPr id="9011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t="72311" r="31924" b="6683"/>
            <a:stretch>
              <a:fillRect/>
            </a:stretch>
          </p:blipFill>
          <p:spPr bwMode="auto">
            <a:xfrm>
              <a:off x="1701" y="1389"/>
              <a:ext cx="1769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2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69893" t="72589" r="2203" b="8331"/>
            <a:stretch>
              <a:fillRect/>
            </a:stretch>
          </p:blipFill>
          <p:spPr bwMode="auto">
            <a:xfrm>
              <a:off x="3424" y="1389"/>
              <a:ext cx="817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6" name="Picture 10" descr="%D0%9A%D0%BE%D0%BB%D0%BB%D0%B0%D0%B6%20-%20%D0%BA%D0%BE%D0%BB%D0%BE%D0%B1%D0%BE%D0%B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6299" r="46681" b="2362"/>
          <a:stretch>
            <a:fillRect/>
          </a:stretch>
        </p:blipFill>
        <p:spPr bwMode="auto">
          <a:xfrm>
            <a:off x="468313" y="334963"/>
            <a:ext cx="8208962" cy="6230937"/>
          </a:xfrm>
          <a:prstGeom prst="rect">
            <a:avLst/>
          </a:prstGeo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63613"/>
          </a:xfrm>
        </p:spPr>
        <p:txBody>
          <a:bodyPr/>
          <a:lstStyle/>
          <a:p>
            <a:pPr algn="ctr"/>
            <a:r>
              <a:rPr lang="ru-RU" b="1"/>
              <a:t>КОЛОБОК</a:t>
            </a:r>
          </a:p>
        </p:txBody>
      </p:sp>
      <p:sp>
        <p:nvSpPr>
          <p:cNvPr id="60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28775"/>
            <a:ext cx="7772400" cy="4895850"/>
          </a:xfrm>
        </p:spPr>
        <p:txBody>
          <a:bodyPr/>
          <a:lstStyle/>
          <a:p>
            <a:r>
              <a:rPr lang="ru-RU"/>
              <a:t>На одну кочку длиной 50 сантиметров я, Колобок, поднимался равномерно 25 секунд. Какая была моя скорость?</a:t>
            </a:r>
          </a:p>
          <a:p>
            <a:pPr>
              <a:buFont typeface="Wingdings" pitchFamily="2" charset="2"/>
              <a:buNone/>
            </a:pPr>
            <a:endParaRPr lang="ru-RU" sz="1600"/>
          </a:p>
          <a:p>
            <a:r>
              <a:rPr lang="ru-RU"/>
              <a:t>А скатывался я с той же кочки со скоростью 25 см/с. Сколько времени я скатывался?</a:t>
            </a:r>
          </a:p>
          <a:p>
            <a:pPr>
              <a:buFont typeface="Wingdings" pitchFamily="2" charset="2"/>
              <a:buNone/>
            </a:pPr>
            <a:endParaRPr lang="ru-RU" sz="1400"/>
          </a:p>
          <a:p>
            <a:r>
              <a:rPr lang="ru-RU"/>
              <a:t>Найдите среднюю скорость моего преодоления кочки.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60432" name="Picture 16" descr="Kolobok_b"/>
          <p:cNvPicPr>
            <a:picLocks noChangeAspect="1" noChangeArrowheads="1"/>
          </p:cNvPicPr>
          <p:nvPr/>
        </p:nvPicPr>
        <p:blipFill>
          <a:blip r:embed="rId3" cstate="print"/>
          <a:srcRect l="8893" t="38536" r="15562" b="17046"/>
          <a:stretch>
            <a:fillRect/>
          </a:stretch>
        </p:blipFill>
        <p:spPr bwMode="auto">
          <a:xfrm>
            <a:off x="5148263" y="4868863"/>
            <a:ext cx="1223962" cy="10795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863600"/>
          </a:xfrm>
        </p:spPr>
        <p:txBody>
          <a:bodyPr/>
          <a:lstStyle/>
          <a:p>
            <a:pPr algn="ctr"/>
            <a:r>
              <a:rPr lang="ru-RU" b="1"/>
              <a:t>ДОМАШНЕЕ ЗАДАНИЕ</a:t>
            </a:r>
            <a:endParaRPr lang="ru-RU" sz="2800" b="1">
              <a:solidFill>
                <a:schemeClr val="tx1"/>
              </a:solidFill>
            </a:endParaRPr>
          </a:p>
        </p:txBody>
      </p:sp>
      <p:sp>
        <p:nvSpPr>
          <p:cNvPr id="81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4953000"/>
          </a:xfrm>
        </p:spPr>
        <p:txBody>
          <a:bodyPr/>
          <a:lstStyle/>
          <a:p>
            <a:pPr marL="171450" indent="361950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«Ну-с, так едет наш Иван</a:t>
            </a:r>
          </a:p>
          <a:p>
            <a:pPr marL="171450" indent="361950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За кольцом за окиян.</a:t>
            </a:r>
          </a:p>
          <a:p>
            <a:pPr marL="171450" indent="361950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Горбунок летит как ветер,</a:t>
            </a:r>
          </a:p>
          <a:p>
            <a:pPr marL="171450" indent="361950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И в почин на первый вечер</a:t>
            </a:r>
          </a:p>
          <a:p>
            <a:pPr marL="171450" indent="361950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Верст сто тысяч отмахал</a:t>
            </a:r>
          </a:p>
          <a:p>
            <a:pPr marL="171450" indent="361950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И нигде не отдыхал</a:t>
            </a:r>
            <a:endParaRPr lang="ru-RU">
              <a:solidFill>
                <a:schemeClr val="tx2"/>
              </a:solidFill>
            </a:endParaRPr>
          </a:p>
          <a:p>
            <a:pPr marL="171450" indent="361950" algn="r"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 marL="171450" indent="361950" algn="r"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П.П.Ершов «Конек-Горбунок»</a:t>
            </a:r>
          </a:p>
          <a:p>
            <a:pPr marL="171450" indent="361950">
              <a:lnSpc>
                <a:spcPct val="90000"/>
              </a:lnSpc>
              <a:buFont typeface="Wingdings" pitchFamily="2" charset="2"/>
              <a:buNone/>
            </a:pPr>
            <a:endParaRPr lang="ru-RU" sz="1400">
              <a:solidFill>
                <a:schemeClr val="tx2"/>
              </a:solidFill>
            </a:endParaRPr>
          </a:p>
          <a:p>
            <a:pPr marL="171450" indent="361950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chemeClr val="tx2"/>
                </a:solidFill>
              </a:rPr>
              <a:t>СПРАВКА:  </a:t>
            </a:r>
            <a:r>
              <a:rPr lang="ru-RU" b="1">
                <a:solidFill>
                  <a:schemeClr val="tx2"/>
                </a:solidFill>
              </a:rPr>
              <a:t>1 </a:t>
            </a:r>
            <a:r>
              <a:rPr lang="ru-RU" sz="1800" b="1">
                <a:solidFill>
                  <a:schemeClr val="tx2"/>
                </a:solidFill>
              </a:rPr>
              <a:t>ВЕРСТА</a:t>
            </a:r>
            <a:r>
              <a:rPr lang="ru-RU" b="1">
                <a:solidFill>
                  <a:schemeClr val="tx2"/>
                </a:solidFill>
              </a:rPr>
              <a:t>=7467 </a:t>
            </a:r>
            <a:r>
              <a:rPr lang="ru-RU" sz="1800" b="1">
                <a:solidFill>
                  <a:schemeClr val="tx2"/>
                </a:solidFill>
              </a:rPr>
              <a:t>М</a:t>
            </a:r>
          </a:p>
          <a:p>
            <a:pPr marL="171450" indent="361950" algn="r">
              <a:lnSpc>
                <a:spcPct val="90000"/>
              </a:lnSpc>
              <a:buFont typeface="Wingdings" pitchFamily="2" charset="2"/>
              <a:buNone/>
            </a:pPr>
            <a:endParaRPr lang="ru-RU" sz="1800" b="1"/>
          </a:p>
        </p:txBody>
      </p:sp>
      <p:pic>
        <p:nvPicPr>
          <p:cNvPr id="81925" name="Picture 5" descr="CRTN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4005263"/>
            <a:ext cx="1800225" cy="1063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92175"/>
          </a:xfrm>
        </p:spPr>
        <p:txBody>
          <a:bodyPr/>
          <a:lstStyle/>
          <a:p>
            <a:pPr algn="ctr"/>
            <a:r>
              <a:rPr lang="ru-RU" b="1">
                <a:solidFill>
                  <a:srgbClr val="660066"/>
                </a:solidFill>
              </a:rPr>
              <a:t>МО</a:t>
            </a:r>
            <a:r>
              <a:rPr lang="ru-RU" b="1"/>
              <a:t>РСКОЙ  БОЙ</a:t>
            </a:r>
          </a:p>
        </p:txBody>
      </p:sp>
      <p:graphicFrame>
        <p:nvGraphicFramePr>
          <p:cNvPr id="66658" name="Group 98"/>
          <p:cNvGraphicFramePr>
            <a:graphicFrameLocks noGrp="1"/>
          </p:cNvGraphicFramePr>
          <p:nvPr>
            <p:ph type="tbl" idx="1"/>
          </p:nvPr>
        </p:nvGraphicFramePr>
        <p:xfrm>
          <a:off x="827088" y="1700213"/>
          <a:ext cx="7848600" cy="4933951"/>
        </p:xfrm>
        <a:graphic>
          <a:graphicData uri="http://schemas.openxmlformats.org/drawingml/2006/table">
            <a:tbl>
              <a:tblPr/>
              <a:tblGrid>
                <a:gridCol w="981075"/>
                <a:gridCol w="981075"/>
                <a:gridCol w="990600"/>
                <a:gridCol w="971550"/>
                <a:gridCol w="981075"/>
                <a:gridCol w="981075"/>
                <a:gridCol w="981075"/>
                <a:gridCol w="981075"/>
              </a:tblGrid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6647" name="Picture 87" descr="TR00095_">
            <a:hlinkClick r:id="" action="ppaction://noaction" highlightClick="1">
              <a:snd r:embed="rId2" name="wind.wav"/>
            </a:hlinkClick>
            <a:hlinkHover r:id="" action="ppaction://noaction" highlightClick="1">
              <a:snd r:embed="rId2" name="wind.wav"/>
            </a:hlinkHover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924175"/>
            <a:ext cx="8651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52" name="Picture 92" descr="TR00095_">
            <a:hlinkClick r:id="" action="ppaction://noaction" highlightClick="1">
              <a:snd r:embed="rId2" name="wind.wav"/>
            </a:hlinkClick>
            <a:hlinkHover r:id="" action="ppaction://noaction" highlightClick="1">
              <a:snd r:embed="rId2" name="wind.wav"/>
            </a:hlinkHover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551238"/>
            <a:ext cx="792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54" name="Picture 94" descr="TR00095_">
            <a:hlinkClick r:id="" action="ppaction://noaction" highlightClick="1">
              <a:snd r:embed="rId2" name="wind.wav"/>
            </a:hlinkClick>
            <a:hlinkHover r:id="" action="ppaction://noaction" highlightClick="1">
              <a:snd r:embed="rId2" name="wind.wav"/>
            </a:hlinkHover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276475"/>
            <a:ext cx="863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55" name="Picture 95" descr="TR00095_">
            <a:hlinkClick r:id="" action="ppaction://noaction" highlightClick="1">
              <a:snd r:embed="rId2" name="wind.wav"/>
            </a:hlinkClick>
            <a:hlinkHover r:id="" action="ppaction://noaction" highlightClick="1">
              <a:snd r:embed="rId2" name="wind.wav"/>
            </a:hlinkHover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4868863"/>
            <a:ext cx="86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56" name="Picture 96" descr="TR00095_">
            <a:hlinkClick r:id="" action="ppaction://noaction" highlightClick="1">
              <a:snd r:embed="rId2" name="wind.wav"/>
            </a:hlinkClick>
            <a:hlinkHover r:id="" action="ppaction://noaction" highlightClick="1">
              <a:snd r:embed="rId2" name="wind.wav"/>
            </a:hlinkHover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6092825"/>
            <a:ext cx="792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57" name="Picture 97" descr="TR00095_">
            <a:hlinkClick r:id="" action="ppaction://noaction" highlightClick="1">
              <a:snd r:embed="rId2" name="wind.wav"/>
            </a:hlinkClick>
            <a:hlinkHover r:id="" action="ppaction://noaction" highlightClick="1">
              <a:snd r:embed="rId2" name="wind.wav"/>
            </a:hlinkHover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5373688"/>
            <a:ext cx="863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6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6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6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6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66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66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6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66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66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66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66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666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 rot="740954">
            <a:off x="960438" y="1419245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Механическое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210539" y="2435027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6000" b="1" u="sng" cap="all" dirty="0"/>
              <a:t> движение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9377" y="0"/>
            <a:ext cx="3572003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№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20" name="Picture 2" descr="http://class-fizika.narod.ru/9_class/1/colec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000625"/>
            <a:ext cx="522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459028">
            <a:off x="367752" y="3398597"/>
            <a:ext cx="8571122" cy="2148997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90101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Как движется тело…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90101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-471810"/>
            <a:ext cx="9144001" cy="7329834"/>
            <a:chOff x="-2643239" y="-7114302"/>
            <a:chExt cx="9144001" cy="707236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2643238" y="-7114302"/>
              <a:ext cx="9144000" cy="7072362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2643239" y="-7032857"/>
              <a:ext cx="9144000" cy="18091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Быстроту движения х-</a:t>
              </a:r>
              <a:r>
                <a:rPr lang="ru-RU" sz="5400" b="1" dirty="0" err="1" smtClean="0">
                  <a:latin typeface="Times New Roman" pitchFamily="18" charset="0"/>
                  <a:cs typeface="Times New Roman" pitchFamily="18" charset="0"/>
                </a:rPr>
                <a:t>зует</a:t>
              </a:r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скорость.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2700338" y="6381750"/>
            <a:ext cx="590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00013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9626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95513" y="908050"/>
            <a:ext cx="6632575" cy="594995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>
                <a:solidFill>
                  <a:srgbClr val="C00000"/>
                </a:solidFill>
              </a:rPr>
              <a:t>5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2000" i="1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2000" i="1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>
                <a:solidFill>
                  <a:srgbClr val="C00000"/>
                </a:solidFill>
              </a:rPr>
              <a:t>4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2000" i="1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800" i="1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800" i="1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800" i="1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>
                <a:solidFill>
                  <a:srgbClr val="C00000"/>
                </a:solidFill>
              </a:rPr>
              <a:t>3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2000" i="1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1200" i="1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1200" i="1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>
                <a:solidFill>
                  <a:srgbClr val="C00000"/>
                </a:solidFill>
              </a:rPr>
              <a:t>2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2000" i="1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2000" i="1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>
                <a:solidFill>
                  <a:srgbClr val="C00000"/>
                </a:solidFill>
              </a:rPr>
              <a:t>1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C00000"/>
                </a:solidFill>
              </a:rPr>
              <a:t>     </a:t>
            </a:r>
            <a:r>
              <a:rPr lang="ru-RU" sz="2000" dirty="0">
                <a:solidFill>
                  <a:srgbClr val="C00000"/>
                </a:solidFill>
              </a:rPr>
              <a:t>   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rgbClr val="C00000"/>
                </a:solidFill>
              </a:rPr>
              <a:t>             </a:t>
            </a:r>
            <a:r>
              <a:rPr lang="ru-RU" sz="2000" i="1" dirty="0">
                <a:solidFill>
                  <a:srgbClr val="C00000"/>
                </a:solidFill>
              </a:rPr>
              <a:t>1гр.            2гр.             3гр.              4гр.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 flipV="1">
            <a:off x="2700338" y="908050"/>
            <a:ext cx="0" cy="547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2555875" y="5013325"/>
            <a:ext cx="215900" cy="33813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63" name="AutoShape 7"/>
          <p:cNvSpPr>
            <a:spLocks noChangeArrowheads="1"/>
          </p:cNvSpPr>
          <p:nvPr/>
        </p:nvSpPr>
        <p:spPr bwMode="auto">
          <a:xfrm>
            <a:off x="2555875" y="6165850"/>
            <a:ext cx="215900" cy="33813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2555875" y="1412875"/>
            <a:ext cx="215900" cy="33813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65" name="AutoShape 9"/>
          <p:cNvSpPr>
            <a:spLocks noChangeArrowheads="1"/>
          </p:cNvSpPr>
          <p:nvPr/>
        </p:nvSpPr>
        <p:spPr bwMode="auto">
          <a:xfrm>
            <a:off x="2555875" y="2492375"/>
            <a:ext cx="215900" cy="33813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2555875" y="3789363"/>
            <a:ext cx="215900" cy="33813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V="1">
            <a:off x="4140200" y="1268413"/>
            <a:ext cx="0" cy="511175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 flipV="1">
            <a:off x="5651500" y="1268413"/>
            <a:ext cx="0" cy="5113337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 flipV="1">
            <a:off x="7164388" y="1196975"/>
            <a:ext cx="0" cy="518477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pic>
        <p:nvPicPr>
          <p:cNvPr id="96294" name="Picture 3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924175"/>
            <a:ext cx="9366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95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25184">
            <a:off x="900113" y="1916113"/>
            <a:ext cx="9366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96" name="Picture 4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4868863"/>
            <a:ext cx="9366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97" name="Picture 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33501">
            <a:off x="900113" y="3933825"/>
            <a:ext cx="9366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98" name="Picture 4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5876925"/>
            <a:ext cx="9366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99" name="Picture 4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33501">
            <a:off x="900113" y="692150"/>
            <a:ext cx="9366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" y="1054100"/>
            <a:ext cx="8286750" cy="646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cap="al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200" b="1" cap="al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положения …  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относительно…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 течением 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" descr="baby16_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0" y="1500188"/>
            <a:ext cx="1168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1625" y="214313"/>
            <a:ext cx="6572250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Механическое движение -это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2428875"/>
            <a:ext cx="32861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5072063"/>
            <a:ext cx="40005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5857875"/>
            <a:ext cx="4000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43375" y="3214688"/>
            <a:ext cx="4786313" cy="13843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Равномерное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 любые   равные… одинаковые..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29188" y="5214938"/>
            <a:ext cx="3643312" cy="8302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котором случае тележка двигалась быстрее ?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-43181"/>
            <a:ext cx="9144001" cy="6901181"/>
            <a:chOff x="-2643239" y="-7114302"/>
            <a:chExt cx="9144001" cy="707236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-2643238" y="-7114302"/>
              <a:ext cx="9144000" cy="7072362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-2643239" y="-7032857"/>
              <a:ext cx="9144000" cy="1692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Равномерное д-е </a:t>
              </a:r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– за равные …равные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46821E-6 L -0.91598 3.46821E-6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uiExpand="1" build="p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>
            <a:off x="887413" y="245896"/>
            <a:ext cx="2993128" cy="4477035"/>
          </a:xfrm>
          <a:custGeom>
            <a:avLst/>
            <a:gdLst/>
            <a:ahLst/>
            <a:cxnLst>
              <a:cxn ang="0">
                <a:pos x="0" y="996"/>
              </a:cxn>
              <a:cxn ang="0">
                <a:pos x="530" y="98"/>
              </a:cxn>
              <a:cxn ang="0">
                <a:pos x="1336" y="409"/>
              </a:cxn>
            </a:cxnLst>
            <a:rect l="0" t="0" r="r" b="b"/>
            <a:pathLst>
              <a:path w="1336" h="996">
                <a:moveTo>
                  <a:pt x="0" y="996"/>
                </a:moveTo>
                <a:cubicBezTo>
                  <a:pt x="153" y="596"/>
                  <a:pt x="307" y="196"/>
                  <a:pt x="530" y="98"/>
                </a:cubicBezTo>
                <a:cubicBezTo>
                  <a:pt x="753" y="0"/>
                  <a:pt x="1044" y="204"/>
                  <a:pt x="1336" y="409"/>
                </a:cubicBezTo>
              </a:path>
            </a:pathLst>
          </a:custGeom>
          <a:noFill/>
          <a:ln w="50800" cmpd="sng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V="1">
            <a:off x="881062" y="2014112"/>
            <a:ext cx="3015507" cy="269295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052" name="AutoShape 4"/>
          <p:cNvSpPr>
            <a:spLocks/>
          </p:cNvSpPr>
          <p:nvPr/>
        </p:nvSpPr>
        <p:spPr bwMode="auto">
          <a:xfrm>
            <a:off x="3929058" y="357166"/>
            <a:ext cx="4929222" cy="642942"/>
          </a:xfrm>
          <a:prstGeom prst="accentBorderCallout1">
            <a:avLst>
              <a:gd name="adj1" fmla="val 37815"/>
              <a:gd name="adj2" fmla="val -955"/>
              <a:gd name="adj3" fmla="val 63195"/>
              <a:gd name="adj4" fmla="val -23110"/>
            </a:avLst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Траектория = линия…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3357554" y="3214686"/>
            <a:ext cx="5572164" cy="571504"/>
          </a:xfrm>
          <a:prstGeom prst="borderCallout1">
            <a:avLst>
              <a:gd name="adj1" fmla="val -6889"/>
              <a:gd name="adj2" fmla="val 5883"/>
              <a:gd name="adj3" fmla="val -125354"/>
              <a:gd name="adj4" fmla="val -16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Перемещение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вектор…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836720" y="2259553"/>
            <a:ext cx="571504" cy="571504"/>
            <a:chOff x="4000496" y="2000240"/>
            <a:chExt cx="642942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4000496" y="2000240"/>
              <a:ext cx="642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4071934" y="2086182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285984" y="5000636"/>
            <a:ext cx="5786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длина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                     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метрах…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121442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Лыжня… молния…трек</a:t>
            </a:r>
            <a:endParaRPr lang="ru-RU" sz="28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4500570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1500174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7"/>
          <p:cNvGrpSpPr/>
          <p:nvPr/>
        </p:nvGrpSpPr>
        <p:grpSpPr>
          <a:xfrm>
            <a:off x="5786446" y="2143116"/>
            <a:ext cx="2643206" cy="923330"/>
            <a:chOff x="2428860" y="3929066"/>
            <a:chExt cx="2643206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2428860" y="3929066"/>
              <a:ext cx="26432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,  a,   F.</a:t>
              </a:r>
              <a:endParaRPr lang="ru-RU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2561286" y="4205224"/>
              <a:ext cx="317502" cy="155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4357686" y="4070390"/>
              <a:ext cx="317502" cy="155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3325804" y="4213266"/>
              <a:ext cx="317502" cy="155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714876" y="385762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V, S, t, t°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скаляр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-63064" y="0"/>
            <a:ext cx="9259789" cy="7329834"/>
            <a:chOff x="-2687591" y="-7114302"/>
            <a:chExt cx="9259789" cy="707236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-2643238" y="-7114302"/>
              <a:ext cx="9144000" cy="7072362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-2687591" y="-5245507"/>
              <a:ext cx="9144000" cy="8908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dirty="0" smtClean="0">
                  <a:latin typeface="Times New Roman" pitchFamily="18" charset="0"/>
                  <a:cs typeface="Times New Roman" pitchFamily="18" charset="0"/>
                </a:rPr>
                <a:t>Линия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dirty="0" smtClean="0">
                  <a:latin typeface="Times New Roman" pitchFamily="18" charset="0"/>
                  <a:cs typeface="Times New Roman" pitchFamily="18" charset="0"/>
                </a:rPr>
                <a:t>движения-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траектория.</a:t>
              </a:r>
            </a:p>
          </p:txBody>
        </p:sp>
        <p:sp>
          <p:nvSpPr>
            <p:cNvPr id="27" name="Text Box 50"/>
            <p:cNvSpPr txBox="1">
              <a:spLocks noChangeArrowheads="1"/>
            </p:cNvSpPr>
            <p:nvPr/>
          </p:nvSpPr>
          <p:spPr bwMode="auto">
            <a:xfrm>
              <a:off x="-2571801" y="-2286638"/>
              <a:ext cx="9143999" cy="17383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Перемещени</a:t>
              </a:r>
              <a:r>
                <a:rPr kumimoji="0" lang="ru-RU" sz="54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kumimoji="0" lang="ru-RU" sz="540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540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показывает на сколько переместилось тело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  <p:bldP spid="2052" grpId="0" animBg="1"/>
      <p:bldP spid="2053" grpId="0" animBg="1"/>
      <p:bldP spid="2053" grpId="1" animBg="1"/>
      <p:bldP spid="10" grpId="0"/>
      <p:bldP spid="11" grpId="0"/>
      <p:bldP spid="12" grpId="0"/>
      <p:bldP spid="13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>
            <a:off x="220633" y="-142900"/>
            <a:ext cx="2993128" cy="4477035"/>
          </a:xfrm>
          <a:custGeom>
            <a:avLst/>
            <a:gdLst/>
            <a:ahLst/>
            <a:cxnLst>
              <a:cxn ang="0">
                <a:pos x="0" y="996"/>
              </a:cxn>
              <a:cxn ang="0">
                <a:pos x="530" y="98"/>
              </a:cxn>
              <a:cxn ang="0">
                <a:pos x="1336" y="409"/>
              </a:cxn>
            </a:cxnLst>
            <a:rect l="0" t="0" r="r" b="b"/>
            <a:pathLst>
              <a:path w="1336" h="996">
                <a:moveTo>
                  <a:pt x="0" y="996"/>
                </a:moveTo>
                <a:cubicBezTo>
                  <a:pt x="153" y="596"/>
                  <a:pt x="307" y="196"/>
                  <a:pt x="530" y="98"/>
                </a:cubicBezTo>
                <a:cubicBezTo>
                  <a:pt x="753" y="0"/>
                  <a:pt x="1044" y="204"/>
                  <a:pt x="1336" y="409"/>
                </a:cubicBezTo>
              </a:path>
            </a:pathLst>
          </a:custGeom>
          <a:noFill/>
          <a:ln w="50800" cmpd="sng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V="1">
            <a:off x="214282" y="1625316"/>
            <a:ext cx="3015507" cy="269295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2052" name="AutoShape 4"/>
          <p:cNvSpPr>
            <a:spLocks/>
          </p:cNvSpPr>
          <p:nvPr/>
        </p:nvSpPr>
        <p:spPr bwMode="auto">
          <a:xfrm>
            <a:off x="3714744" y="357166"/>
            <a:ext cx="4929222" cy="642942"/>
          </a:xfrm>
          <a:prstGeom prst="accentBorderCallout1">
            <a:avLst>
              <a:gd name="adj1" fmla="val 37815"/>
              <a:gd name="adj2" fmla="val -955"/>
              <a:gd name="adj3" fmla="val 63195"/>
              <a:gd name="adj4" fmla="val -23110"/>
            </a:avLst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Траектория = линия…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3857620" y="1714488"/>
            <a:ext cx="5286380" cy="571504"/>
          </a:xfrm>
          <a:prstGeom prst="borderCallout1">
            <a:avLst>
              <a:gd name="adj1" fmla="val 50469"/>
              <a:gd name="adj2" fmla="val -1297"/>
              <a:gd name="adj3" fmla="val 137286"/>
              <a:gd name="adj4" fmla="val -303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Перемещение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вектор…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2214546" y="1285860"/>
            <a:ext cx="571504" cy="571504"/>
            <a:chOff x="4000496" y="2000240"/>
            <a:chExt cx="642942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4000496" y="2000240"/>
              <a:ext cx="642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4071934" y="2086182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500298" y="2857496"/>
            <a:ext cx="6643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длина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  метрах…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1000108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Лыжня… молния…трек</a:t>
            </a:r>
            <a:endParaRPr lang="ru-RU" sz="28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428625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121442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596" y="228599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V, S, t, t°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скаляр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 l="7617" t="12451" r="71875" b="53857"/>
          <a:stretch>
            <a:fillRect/>
          </a:stretch>
        </p:blipFill>
        <p:spPr bwMode="auto">
          <a:xfrm>
            <a:off x="2071670" y="3571852"/>
            <a:ext cx="25003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/>
          <a:srcRect l="7617" t="51269" r="71875" b="15039"/>
          <a:stretch>
            <a:fillRect/>
          </a:stretch>
        </p:blipFill>
        <p:spPr bwMode="auto">
          <a:xfrm>
            <a:off x="6643702" y="3571852"/>
            <a:ext cx="25003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  <p:bldP spid="2052" grpId="0" animBg="1"/>
      <p:bldP spid="2053" grpId="0" animBg="1"/>
      <p:bldP spid="2053" grpId="1" animBg="1"/>
      <p:bldP spid="10" grpId="0"/>
      <p:bldP spid="11" grpId="0"/>
      <p:bldP spid="12" grpId="0"/>
      <p:bldP spid="1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кругленный прямоугольник 62"/>
          <p:cNvSpPr/>
          <p:nvPr/>
        </p:nvSpPr>
        <p:spPr>
          <a:xfrm>
            <a:off x="706369" y="2924944"/>
            <a:ext cx="2568617" cy="14572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3648" y="914166"/>
            <a:ext cx="9144000" cy="44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00634" y="441396"/>
            <a:ext cx="607223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любые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44176" y="1289058"/>
            <a:ext cx="821537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S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    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S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/>
          </a:p>
          <a:p>
            <a:pPr lvl="0">
              <a:spcAft>
                <a:spcPts val="100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85720" y="2276872"/>
            <a:ext cx="296350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   быстро 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71868" y="2643182"/>
            <a:ext cx="5572132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 ед.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3779919" y="3140965"/>
            <a:ext cx="2010454" cy="1282678"/>
            <a:chOff x="4249446" y="5474248"/>
            <a:chExt cx="1256652" cy="787498"/>
          </a:xfrm>
        </p:grpSpPr>
        <p:sp>
          <p:nvSpPr>
            <p:cNvPr id="23" name="TextBox 13"/>
            <p:cNvSpPr txBox="1">
              <a:spLocks noChangeArrowheads="1"/>
            </p:cNvSpPr>
            <p:nvPr/>
          </p:nvSpPr>
          <p:spPr bwMode="auto">
            <a:xfrm>
              <a:off x="5059607" y="5696908"/>
              <a:ext cx="446491" cy="472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384475" y="5933106"/>
              <a:ext cx="650789" cy="303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5"/>
            <p:cNvSpPr txBox="1">
              <a:spLocks noChangeArrowheads="1"/>
            </p:cNvSpPr>
            <p:nvPr/>
          </p:nvSpPr>
          <p:spPr bwMode="auto">
            <a:xfrm>
              <a:off x="4339464" y="5474248"/>
              <a:ext cx="981306" cy="39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latin typeface="Times New Roman" pitchFamily="18" charset="0"/>
                  <a:cs typeface="Times New Roman" pitchFamily="18" charset="0"/>
                </a:rPr>
                <a:t>36 км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15"/>
            <p:cNvSpPr txBox="1">
              <a:spLocks noChangeArrowheads="1"/>
            </p:cNvSpPr>
            <p:nvPr/>
          </p:nvSpPr>
          <p:spPr bwMode="auto">
            <a:xfrm>
              <a:off x="4249446" y="5902724"/>
              <a:ext cx="785818" cy="359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 час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7740352" y="3183438"/>
            <a:ext cx="1485889" cy="1253674"/>
            <a:chOff x="4301173" y="5563371"/>
            <a:chExt cx="928695" cy="769692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301173" y="6000368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4393548" y="5563371"/>
              <a:ext cx="822804" cy="472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10м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4527231" y="5936249"/>
              <a:ext cx="546644" cy="39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 с</a:t>
              </a:r>
              <a:endPara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9"/>
          <p:cNvGrpSpPr/>
          <p:nvPr/>
        </p:nvGrpSpPr>
        <p:grpSpPr>
          <a:xfrm>
            <a:off x="785755" y="2857496"/>
            <a:ext cx="2786113" cy="1740268"/>
            <a:chOff x="428596" y="3709623"/>
            <a:chExt cx="3429000" cy="1740268"/>
          </a:xfrm>
        </p:grpSpPr>
        <p:grpSp>
          <p:nvGrpSpPr>
            <p:cNvPr id="5" name="Группа 11"/>
            <p:cNvGrpSpPr>
              <a:grpSpLocks/>
            </p:cNvGrpSpPr>
            <p:nvPr/>
          </p:nvGrpSpPr>
          <p:grpSpPr bwMode="auto">
            <a:xfrm>
              <a:off x="428596" y="3709623"/>
              <a:ext cx="3429000" cy="1740268"/>
              <a:chOff x="4429124" y="5560221"/>
              <a:chExt cx="2143141" cy="1068440"/>
            </a:xfrm>
          </p:grpSpPr>
          <p:sp>
            <p:nvSpPr>
              <p:cNvPr id="18" name="TextBox 8"/>
              <p:cNvSpPr txBox="1">
                <a:spLocks noChangeArrowheads="1"/>
              </p:cNvSpPr>
              <p:nvPr/>
            </p:nvSpPr>
            <p:spPr bwMode="auto">
              <a:xfrm>
                <a:off x="5357819" y="5786456"/>
                <a:ext cx="1214446" cy="680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66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sz="6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4429124" y="6117674"/>
                <a:ext cx="928695" cy="1706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0"/>
              <p:cNvSpPr txBox="1">
                <a:spLocks noChangeArrowheads="1"/>
              </p:cNvSpPr>
              <p:nvPr/>
            </p:nvSpPr>
            <p:spPr bwMode="auto">
              <a:xfrm>
                <a:off x="4760757" y="5560221"/>
                <a:ext cx="503147" cy="623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0" b="1" u="sng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6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60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15"/>
              <p:cNvSpPr txBox="1">
                <a:spLocks noChangeArrowheads="1"/>
              </p:cNvSpPr>
              <p:nvPr/>
            </p:nvSpPr>
            <p:spPr bwMode="auto">
              <a:xfrm>
                <a:off x="4756759" y="6061935"/>
                <a:ext cx="462140" cy="566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Группа 38"/>
            <p:cNvGrpSpPr/>
            <p:nvPr/>
          </p:nvGrpSpPr>
          <p:grpSpPr>
            <a:xfrm>
              <a:off x="1159293" y="3857628"/>
              <a:ext cx="2156740" cy="571504"/>
              <a:chOff x="1241181" y="3857628"/>
              <a:chExt cx="2156740" cy="571504"/>
            </a:xfrm>
          </p:grpSpPr>
          <p:cxnSp>
            <p:nvCxnSpPr>
              <p:cNvPr id="31" name="Прямая со стрелкой 30"/>
              <p:cNvCxnSpPr/>
              <p:nvPr/>
            </p:nvCxnSpPr>
            <p:spPr>
              <a:xfrm>
                <a:off x="3080419" y="4427580"/>
                <a:ext cx="317502" cy="155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>
                <a:off x="1241181" y="3857628"/>
                <a:ext cx="317502" cy="1552"/>
              </a:xfrm>
              <a:prstGeom prst="straightConnector1">
                <a:avLst/>
              </a:prstGeom>
              <a:ln w="41275">
                <a:solidFill>
                  <a:srgbClr val="0014A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648" y="1844824"/>
            <a:ext cx="9079816" cy="43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96198" y="274422"/>
            <a:ext cx="3643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Равномерно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" descr="baby16_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42805" y="-7276"/>
            <a:ext cx="80119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45"/>
          <p:cNvGrpSpPr/>
          <p:nvPr/>
        </p:nvGrpSpPr>
        <p:grpSpPr>
          <a:xfrm>
            <a:off x="-2143172" y="1357298"/>
            <a:ext cx="2928927" cy="828776"/>
            <a:chOff x="-357222" y="1357298"/>
            <a:chExt cx="2928927" cy="828776"/>
          </a:xfrm>
        </p:grpSpPr>
        <p:pic>
          <p:nvPicPr>
            <p:cNvPr id="43" name="Picture 2" descr="http://class-fizika.narod.ru/9_class/1/colec22.gif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357222" y="1357298"/>
              <a:ext cx="2928927" cy="800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-214378" y="1955242"/>
              <a:ext cx="181087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900" dirty="0" smtClean="0">
                  <a:solidFill>
                    <a:schemeClr val="bg1"/>
                  </a:solidFill>
                </a:rPr>
                <a:t>0000000000000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па 50"/>
          <p:cNvGrpSpPr>
            <a:grpSpLocks/>
          </p:cNvGrpSpPr>
          <p:nvPr/>
        </p:nvGrpSpPr>
        <p:grpSpPr bwMode="auto">
          <a:xfrm>
            <a:off x="157713" y="4409281"/>
            <a:ext cx="6286495" cy="1323975"/>
            <a:chOff x="1142980" y="3571876"/>
            <a:chExt cx="6286539" cy="1323439"/>
          </a:xfrm>
          <a:solidFill>
            <a:schemeClr val="bg1">
              <a:lumMod val="95000"/>
            </a:schemeClr>
          </a:solidFill>
        </p:grpSpPr>
        <p:sp>
          <p:nvSpPr>
            <p:cNvPr id="40" name="TextBox 30"/>
            <p:cNvSpPr txBox="1">
              <a:spLocks noChangeArrowheads="1"/>
            </p:cNvSpPr>
            <p:nvPr/>
          </p:nvSpPr>
          <p:spPr bwMode="auto">
            <a:xfrm>
              <a:off x="1142980" y="3571876"/>
              <a:ext cx="6286539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– вектор                                                                               </a:t>
              </a:r>
              <a:endPara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4000" b="1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40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величина</a:t>
              </a:r>
              <a:r>
                <a:rPr lang="ru-RU" sz="4000" b="1" dirty="0">
                  <a:latin typeface="Times New Roman" pitchFamily="18" charset="0"/>
                  <a:cs typeface="Times New Roman" pitchFamily="18" charset="0"/>
                </a:rPr>
                <a:t> + направление)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3125585" y="3723241"/>
              <a:ext cx="428628" cy="1587"/>
            </a:xfrm>
            <a:prstGeom prst="straightConnector1">
              <a:avLst/>
            </a:prstGeom>
            <a:grpFill/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1"/>
          <p:cNvGrpSpPr>
            <a:grpSpLocks/>
          </p:cNvGrpSpPr>
          <p:nvPr/>
        </p:nvGrpSpPr>
        <p:grpSpPr bwMode="auto">
          <a:xfrm>
            <a:off x="785786" y="6399234"/>
            <a:ext cx="2989262" cy="173038"/>
            <a:chOff x="2714616" y="5710464"/>
            <a:chExt cx="2989942" cy="173081"/>
          </a:xfrm>
        </p:grpSpPr>
        <p:grpSp>
          <p:nvGrpSpPr>
            <p:cNvPr id="48" name="Группа 40"/>
            <p:cNvGrpSpPr>
              <a:grpSpLocks/>
            </p:cNvGrpSpPr>
            <p:nvPr/>
          </p:nvGrpSpPr>
          <p:grpSpPr bwMode="auto">
            <a:xfrm>
              <a:off x="2714616" y="5710464"/>
              <a:ext cx="2857512" cy="173081"/>
              <a:chOff x="2714616" y="5710464"/>
              <a:chExt cx="2857512" cy="173081"/>
            </a:xfrm>
          </p:grpSpPr>
          <p:sp>
            <p:nvSpPr>
              <p:cNvPr id="50" name="Rectangle 10"/>
              <p:cNvSpPr>
                <a:spLocks noChangeArrowheads="1"/>
              </p:cNvSpPr>
              <p:nvPr/>
            </p:nvSpPr>
            <p:spPr bwMode="auto">
              <a:xfrm>
                <a:off x="2714616" y="5715016"/>
                <a:ext cx="571500" cy="16852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/>
            </p:nvSpPr>
            <p:spPr bwMode="auto">
              <a:xfrm>
                <a:off x="3286120" y="5715016"/>
                <a:ext cx="571500" cy="168529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Rectangle 10"/>
              <p:cNvSpPr>
                <a:spLocks noChangeArrowheads="1"/>
              </p:cNvSpPr>
              <p:nvPr/>
            </p:nvSpPr>
            <p:spPr bwMode="auto">
              <a:xfrm>
                <a:off x="3857620" y="5710464"/>
                <a:ext cx="571500" cy="16852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Rectangle 10"/>
              <p:cNvSpPr>
                <a:spLocks noChangeArrowheads="1"/>
              </p:cNvSpPr>
              <p:nvPr/>
            </p:nvSpPr>
            <p:spPr bwMode="auto">
              <a:xfrm>
                <a:off x="5000628" y="5715016"/>
                <a:ext cx="571500" cy="16852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/>
            </p:nvSpPr>
            <p:spPr bwMode="auto">
              <a:xfrm>
                <a:off x="4429124" y="5715016"/>
                <a:ext cx="571500" cy="168529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49" name="Прямая со стрелкой 48"/>
            <p:cNvCxnSpPr/>
            <p:nvPr/>
          </p:nvCxnSpPr>
          <p:spPr>
            <a:xfrm>
              <a:off x="5204382" y="5799386"/>
              <a:ext cx="500176" cy="1588"/>
            </a:xfrm>
            <a:prstGeom prst="straightConnector1">
              <a:avLst/>
            </a:prstGeom>
            <a:ln w="793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785786" y="6042047"/>
            <a:ext cx="571500" cy="168275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382490" y="5805264"/>
            <a:ext cx="9572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2м/с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Группа 49"/>
          <p:cNvGrpSpPr>
            <a:grpSpLocks/>
          </p:cNvGrpSpPr>
          <p:nvPr/>
        </p:nvGrpSpPr>
        <p:grpSpPr bwMode="auto">
          <a:xfrm>
            <a:off x="3571848" y="5684859"/>
            <a:ext cx="476250" cy="769938"/>
            <a:chOff x="5429256" y="5143512"/>
            <a:chExt cx="475926" cy="769441"/>
          </a:xfrm>
        </p:grpSpPr>
        <p:sp>
          <p:nvSpPr>
            <p:cNvPr id="61" name="Прямоугольник 44"/>
            <p:cNvSpPr>
              <a:spLocks noChangeArrowheads="1"/>
            </p:cNvSpPr>
            <p:nvPr/>
          </p:nvSpPr>
          <p:spPr bwMode="auto">
            <a:xfrm>
              <a:off x="5429256" y="5143512"/>
              <a:ext cx="46679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4400"/>
            </a:p>
          </p:txBody>
        </p:sp>
        <p:cxnSp>
          <p:nvCxnSpPr>
            <p:cNvPr id="62" name="Прямая со стрелкой 61"/>
            <p:cNvCxnSpPr/>
            <p:nvPr/>
          </p:nvCxnSpPr>
          <p:spPr>
            <a:xfrm>
              <a:off x="5476849" y="5318024"/>
              <a:ext cx="428333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Скругленный прямоугольник 56"/>
          <p:cNvSpPr/>
          <p:nvPr/>
        </p:nvSpPr>
        <p:spPr>
          <a:xfrm>
            <a:off x="7812360" y="3289513"/>
            <a:ext cx="1232266" cy="1119768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37"/>
          <p:cNvGrpSpPr/>
          <p:nvPr/>
        </p:nvGrpSpPr>
        <p:grpSpPr>
          <a:xfrm>
            <a:off x="6357934" y="4929198"/>
            <a:ext cx="2629572" cy="923330"/>
            <a:chOff x="0" y="5715016"/>
            <a:chExt cx="2158985" cy="923330"/>
          </a:xfrm>
        </p:grpSpPr>
        <p:sp>
          <p:nvSpPr>
            <p:cNvPr id="33" name="TextBox 32"/>
            <p:cNvSpPr txBox="1"/>
            <p:nvPr/>
          </p:nvSpPr>
          <p:spPr>
            <a:xfrm>
              <a:off x="0" y="5715016"/>
              <a:ext cx="2158985" cy="9233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5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54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994883" y="5941458"/>
              <a:ext cx="317502" cy="155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83798" y="5824200"/>
              <a:ext cx="317502" cy="1552"/>
            </a:xfrm>
            <a:prstGeom prst="straightConnector1">
              <a:avLst/>
            </a:prstGeom>
            <a:ln w="38100">
              <a:solidFill>
                <a:srgbClr val="0014A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>
            <a:off x="-28536" y="-27384"/>
            <a:ext cx="9144001" cy="7329834"/>
            <a:chOff x="-2643239" y="-7114302"/>
            <a:chExt cx="9144001" cy="7072362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-2643238" y="-7114302"/>
              <a:ext cx="9144000" cy="7072362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-2643239" y="-7032857"/>
              <a:ext cx="9144000" cy="18091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Быстроту движения х-</a:t>
              </a:r>
              <a:r>
                <a:rPr lang="ru-RU" sz="5400" b="1" dirty="0" err="1" smtClean="0">
                  <a:latin typeface="Times New Roman" pitchFamily="18" charset="0"/>
                  <a:cs typeface="Times New Roman" pitchFamily="18" charset="0"/>
                </a:rPr>
                <a:t>зует</a:t>
              </a:r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скорость.</a:t>
              </a:r>
            </a:p>
          </p:txBody>
        </p:sp>
        <p:sp>
          <p:nvSpPr>
            <p:cNvPr id="69" name="Text Box 50"/>
            <p:cNvSpPr txBox="1">
              <a:spLocks noChangeArrowheads="1"/>
            </p:cNvSpPr>
            <p:nvPr/>
          </p:nvSpPr>
          <p:spPr bwMode="auto">
            <a:xfrm>
              <a:off x="-2643239" y="-5087456"/>
              <a:ext cx="9143999" cy="9787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скорость 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5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путь за 1 секунду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70" name="Группа 11"/>
          <p:cNvGrpSpPr>
            <a:grpSpLocks/>
          </p:cNvGrpSpPr>
          <p:nvPr/>
        </p:nvGrpSpPr>
        <p:grpSpPr bwMode="auto">
          <a:xfrm>
            <a:off x="5433213" y="3175397"/>
            <a:ext cx="2090029" cy="1333721"/>
            <a:chOff x="4231142" y="5563371"/>
            <a:chExt cx="1306288" cy="818837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4301173" y="6000368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>
              <a:spLocks noChangeArrowheads="1"/>
            </p:cNvSpPr>
            <p:nvPr/>
          </p:nvSpPr>
          <p:spPr bwMode="auto">
            <a:xfrm>
              <a:off x="4231143" y="5563371"/>
              <a:ext cx="1306287" cy="472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36000м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15"/>
            <p:cNvSpPr txBox="1">
              <a:spLocks noChangeArrowheads="1"/>
            </p:cNvSpPr>
            <p:nvPr/>
          </p:nvSpPr>
          <p:spPr bwMode="auto">
            <a:xfrm>
              <a:off x="4231142" y="5985394"/>
              <a:ext cx="998725" cy="39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3600 с</a:t>
              </a:r>
              <a:endPara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4" name="TextBox 13"/>
          <p:cNvSpPr txBox="1">
            <a:spLocks noChangeArrowheads="1"/>
          </p:cNvSpPr>
          <p:nvPr/>
        </p:nvSpPr>
        <p:spPr bwMode="auto">
          <a:xfrm>
            <a:off x="7242058" y="3501008"/>
            <a:ext cx="7143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6809E-6 L -0.91597 4.46809E-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22 -4.35708E-6 L 1.07413 0.00024 " pathEditMode="relative" rAng="0" ptsTypes="AA">
                                      <p:cBhvr>
                                        <p:cTn id="45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026" grpId="0"/>
      <p:bldP spid="1027" grpId="0"/>
      <p:bldP spid="15" grpId="0" animBg="1"/>
      <p:bldP spid="16" grpId="0" animBg="1"/>
      <p:bldP spid="12" grpId="0"/>
      <p:bldP spid="55" grpId="0" animBg="1"/>
      <p:bldP spid="56" grpId="0"/>
      <p:bldP spid="57" grpId="0" animBg="1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979712" y="2643182"/>
            <a:ext cx="4952592" cy="1357322"/>
          </a:xfrm>
          <a:prstGeom prst="roundRect">
            <a:avLst/>
          </a:prstGeom>
          <a:solidFill>
            <a:schemeClr val="bg1">
              <a:lumMod val="95000"/>
              <a:alpha val="34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TextBox 1"/>
          <p:cNvSpPr txBox="1"/>
          <p:nvPr/>
        </p:nvSpPr>
        <p:spPr>
          <a:xfrm>
            <a:off x="1401400" y="503289"/>
            <a:ext cx="631504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всегда неравномерно…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062" y="1346285"/>
            <a:ext cx="4635096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 ед.  времени…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 секунду)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2924944"/>
            <a:ext cx="1551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7898" y="2798019"/>
            <a:ext cx="346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S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… +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0774" y="3399383"/>
            <a:ext cx="281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en-US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49816" y="3352805"/>
            <a:ext cx="2738408" cy="41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12344" y="1601248"/>
            <a:ext cx="421484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средняя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скорость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 bwMode="auto">
          <a:xfrm rot="16200000" flipH="1">
            <a:off x="2841303" y="2855442"/>
            <a:ext cx="1588" cy="4286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 bwMode="auto">
          <a:xfrm rot="16200000" flipH="1">
            <a:off x="3914617" y="2639418"/>
            <a:ext cx="1588" cy="428625"/>
          </a:xfrm>
          <a:prstGeom prst="straightConnector1">
            <a:avLst/>
          </a:prstGeom>
          <a:ln w="57150">
            <a:solidFill>
              <a:srgbClr val="001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 bwMode="auto">
          <a:xfrm rot="16200000" flipH="1">
            <a:off x="4716933" y="2639418"/>
            <a:ext cx="1588" cy="428625"/>
          </a:xfrm>
          <a:prstGeom prst="straightConnector1">
            <a:avLst/>
          </a:prstGeom>
          <a:ln w="57150">
            <a:solidFill>
              <a:srgbClr val="001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 bwMode="auto">
          <a:xfrm rot="16200000" flipH="1">
            <a:off x="6301109" y="2662335"/>
            <a:ext cx="1588" cy="428625"/>
          </a:xfrm>
          <a:prstGeom prst="straightConnector1">
            <a:avLst/>
          </a:prstGeom>
          <a:ln w="57150">
            <a:solidFill>
              <a:srgbClr val="001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6573452" y="5341677"/>
            <a:ext cx="2285984" cy="646331"/>
            <a:chOff x="0" y="5715016"/>
            <a:chExt cx="2285984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0" y="5715016"/>
              <a:ext cx="2285984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ср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36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lang="ru-RU" sz="36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785786" y="5786454"/>
              <a:ext cx="317502" cy="155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83798" y="5824200"/>
              <a:ext cx="317502" cy="1552"/>
            </a:xfrm>
            <a:prstGeom prst="straightConnector1">
              <a:avLst/>
            </a:prstGeom>
            <a:ln w="38100">
              <a:solidFill>
                <a:srgbClr val="0014A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163181" y="4237828"/>
            <a:ext cx="512257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Весь путь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всё время</a:t>
            </a:r>
            <a:endParaRPr lang="ru-RU" sz="36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1614" y="-444450"/>
            <a:ext cx="9144001" cy="7329834"/>
            <a:chOff x="-2643239" y="-7087880"/>
            <a:chExt cx="9144001" cy="70723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-2643238" y="-7087880"/>
              <a:ext cx="9144000" cy="7072362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-2643239" y="-7032857"/>
              <a:ext cx="9144000" cy="18091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Быстроту движения х-</a:t>
              </a:r>
              <a:r>
                <a:rPr lang="ru-RU" sz="5400" b="1" dirty="0" err="1" smtClean="0">
                  <a:latin typeface="Times New Roman" pitchFamily="18" charset="0"/>
                  <a:cs typeface="Times New Roman" pitchFamily="18" charset="0"/>
                </a:rPr>
                <a:t>зует</a:t>
              </a:r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скорость.</a:t>
              </a:r>
            </a:p>
          </p:txBody>
        </p:sp>
        <p:sp>
          <p:nvSpPr>
            <p:cNvPr id="32" name="Text Box 50"/>
            <p:cNvSpPr txBox="1">
              <a:spLocks noChangeArrowheads="1"/>
            </p:cNvSpPr>
            <p:nvPr/>
          </p:nvSpPr>
          <p:spPr bwMode="auto">
            <a:xfrm>
              <a:off x="-2643239" y="-2586226"/>
              <a:ext cx="9143999" cy="10130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Весь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путь</a:t>
              </a:r>
              <a:r>
                <a:rPr kumimoji="0" lang="ru-RU" sz="54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6600" b="1" i="0" u="none" strike="noStrike" cap="none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0" lang="ru-RU" sz="54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 всё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время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3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3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3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" grpId="0" uiExpand="1" build="p" animBg="1"/>
      <p:bldP spid="4" grpId="0"/>
      <p:bldP spid="5" grpId="0"/>
      <p:bldP spid="6" grpId="0"/>
      <p:bldP spid="22" grpId="0" animBg="1"/>
      <p:bldP spid="1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1785938" y="-71438"/>
            <a:ext cx="2357437" cy="584201"/>
            <a:chOff x="4572000" y="201019"/>
            <a:chExt cx="2000264" cy="584775"/>
          </a:xfrm>
        </p:grpSpPr>
        <p:sp>
          <p:nvSpPr>
            <p:cNvPr id="16420" name="TextBox 21"/>
            <p:cNvSpPr txBox="1">
              <a:spLocks noChangeArrowheads="1"/>
            </p:cNvSpPr>
            <p:nvPr/>
          </p:nvSpPr>
          <p:spPr bwMode="auto">
            <a:xfrm>
              <a:off x="4572000" y="201019"/>
              <a:ext cx="20002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нач</a:t>
              </a:r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(2м/с)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>
              <a:off x="4628195" y="319844"/>
              <a:ext cx="214315" cy="457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4964113" y="-47625"/>
            <a:ext cx="2536825" cy="585788"/>
            <a:chOff x="6185545" y="-441899"/>
            <a:chExt cx="1571636" cy="584775"/>
          </a:xfrm>
        </p:grpSpPr>
        <p:sp>
          <p:nvSpPr>
            <p:cNvPr id="16418" name="TextBox 25"/>
            <p:cNvSpPr txBox="1">
              <a:spLocks noChangeArrowheads="1"/>
            </p:cNvSpPr>
            <p:nvPr/>
          </p:nvSpPr>
          <p:spPr bwMode="auto">
            <a:xfrm>
              <a:off x="6185545" y="-441899"/>
              <a:ext cx="157163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30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конечн</a:t>
              </a:r>
              <a:r>
                <a: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(8м/с)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>
              <a:off x="6237933" y="-368472"/>
              <a:ext cx="214315" cy="457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r>
                <a:rPr lang="ru-RU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1214414" y="500042"/>
            <a:ext cx="781522" cy="45719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3565525" y="473497"/>
            <a:ext cx="1638300" cy="317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Группа 34"/>
          <p:cNvGrpSpPr>
            <a:grpSpLocks/>
          </p:cNvGrpSpPr>
          <p:nvPr/>
        </p:nvGrpSpPr>
        <p:grpSpPr bwMode="auto">
          <a:xfrm>
            <a:off x="3491880" y="785813"/>
            <a:ext cx="857250" cy="523875"/>
            <a:chOff x="3428992" y="1214422"/>
            <a:chExt cx="857256" cy="523220"/>
          </a:xfrm>
        </p:grpSpPr>
        <p:sp>
          <p:nvSpPr>
            <p:cNvPr id="16416" name="TextBox 30"/>
            <p:cNvSpPr txBox="1">
              <a:spLocks noChangeArrowheads="1"/>
            </p:cNvSpPr>
            <p:nvPr/>
          </p:nvSpPr>
          <p:spPr bwMode="auto">
            <a:xfrm>
              <a:off x="3428992" y="1214422"/>
              <a:ext cx="8572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rot="16200000" flipH="1">
              <a:off x="3928265" y="1000901"/>
              <a:ext cx="1585" cy="42862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36"/>
          <p:cNvGrpSpPr>
            <a:grpSpLocks/>
          </p:cNvGrpSpPr>
          <p:nvPr/>
        </p:nvGrpSpPr>
        <p:grpSpPr bwMode="auto">
          <a:xfrm>
            <a:off x="2920951" y="1124744"/>
            <a:ext cx="642937" cy="523875"/>
            <a:chOff x="2714612" y="1571612"/>
            <a:chExt cx="642942" cy="523220"/>
          </a:xfrm>
          <a:solidFill>
            <a:srgbClr val="FFFF00"/>
          </a:solidFill>
        </p:grpSpPr>
        <p:sp>
          <p:nvSpPr>
            <p:cNvPr id="16414" name="TextBox 31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642942" cy="523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а</a:t>
              </a:r>
              <a:endParaRPr lang="ru-RU" sz="2800">
                <a:solidFill>
                  <a:srgbClr val="0014AC"/>
                </a:solidFill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3071010" y="1427853"/>
              <a:ext cx="1586" cy="428628"/>
            </a:xfrm>
            <a:prstGeom prst="straightConnector1">
              <a:avLst/>
            </a:prstGeom>
            <a:grpFill/>
            <a:ln w="5715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428625" y="1673225"/>
            <a:ext cx="58039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быстро</a:t>
            </a:r>
            <a:r>
              <a:rPr lang="ru-RU" sz="36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 скорость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657350" y="6043935"/>
            <a:ext cx="5843588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2м/с...5…8…11…14…</a:t>
            </a:r>
          </a:p>
        </p:txBody>
      </p:sp>
      <p:pic>
        <p:nvPicPr>
          <p:cNvPr id="1639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1600" y="0"/>
            <a:ext cx="1422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179513" y="3068960"/>
            <a:ext cx="3641602" cy="1624853"/>
            <a:chOff x="4315902" y="5861336"/>
            <a:chExt cx="2275857" cy="997969"/>
          </a:xfrm>
          <a:solidFill>
            <a:srgbClr val="FFFF00"/>
          </a:solidFill>
        </p:grpSpPr>
        <p:sp>
          <p:nvSpPr>
            <p:cNvPr id="16410" name="TextBox 36"/>
            <p:cNvSpPr txBox="1">
              <a:spLocks noChangeArrowheads="1"/>
            </p:cNvSpPr>
            <p:nvPr/>
          </p:nvSpPr>
          <p:spPr bwMode="auto">
            <a:xfrm>
              <a:off x="5622468" y="5869871"/>
              <a:ext cx="969291" cy="6474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7500"/>
                </a:lnSpc>
              </a:pPr>
              <a:r>
                <a:rPr lang="ru-RU" sz="66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8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16412" name="TextBox 39"/>
            <p:cNvSpPr txBox="1">
              <a:spLocks noChangeArrowheads="1"/>
            </p:cNvSpPr>
            <p:nvPr/>
          </p:nvSpPr>
          <p:spPr bwMode="auto">
            <a:xfrm>
              <a:off x="4315902" y="5861336"/>
              <a:ext cx="1293541" cy="4628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6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15"/>
            <p:cNvSpPr txBox="1">
              <a:spLocks noChangeArrowheads="1"/>
            </p:cNvSpPr>
            <p:nvPr/>
          </p:nvSpPr>
          <p:spPr bwMode="auto">
            <a:xfrm>
              <a:off x="4656695" y="6292815"/>
              <a:ext cx="785763" cy="5664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cap="all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5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4468761" y="6355745"/>
              <a:ext cx="928695" cy="17067"/>
            </a:xfrm>
            <a:prstGeom prst="line">
              <a:avLst/>
            </a:prstGeom>
            <a:grpFill/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08" name="TextBox 44"/>
          <p:cNvSpPr txBox="1">
            <a:spLocks noChangeArrowheads="1"/>
          </p:cNvSpPr>
          <p:nvPr/>
        </p:nvSpPr>
        <p:spPr bwMode="auto">
          <a:xfrm>
            <a:off x="3131839" y="4667957"/>
            <a:ext cx="2935419" cy="6574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</a:pP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8м/с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9" name="TextBox 15"/>
          <p:cNvSpPr txBox="1">
            <a:spLocks noChangeArrowheads="1"/>
          </p:cNvSpPr>
          <p:nvPr/>
        </p:nvSpPr>
        <p:spPr bwMode="auto">
          <a:xfrm>
            <a:off x="4041507" y="5261878"/>
            <a:ext cx="1162316" cy="8314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2с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 bwMode="auto">
          <a:xfrm flipV="1">
            <a:off x="3556222" y="5236017"/>
            <a:ext cx="1925590" cy="27813"/>
          </a:xfrm>
          <a:prstGeom prst="line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6" name="TextBox 42"/>
          <p:cNvSpPr txBox="1">
            <a:spLocks noChangeArrowheads="1"/>
          </p:cNvSpPr>
          <p:nvPr/>
        </p:nvSpPr>
        <p:spPr bwMode="auto">
          <a:xfrm>
            <a:off x="5881829" y="4469248"/>
            <a:ext cx="3154664" cy="11085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6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3м/</a:t>
            </a:r>
            <a:r>
              <a:rPr lang="ru-RU" sz="6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8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33"/>
          <p:cNvGrpSpPr>
            <a:grpSpLocks/>
          </p:cNvGrpSpPr>
          <p:nvPr/>
        </p:nvGrpSpPr>
        <p:grpSpPr bwMode="auto">
          <a:xfrm>
            <a:off x="1357313" y="598835"/>
            <a:ext cx="1143000" cy="669925"/>
            <a:chOff x="785786" y="2687133"/>
            <a:chExt cx="1143008" cy="670429"/>
          </a:xfrm>
        </p:grpSpPr>
        <p:grpSp>
          <p:nvGrpSpPr>
            <p:cNvPr id="16401" name="Группа 11"/>
            <p:cNvGrpSpPr>
              <a:grpSpLocks/>
            </p:cNvGrpSpPr>
            <p:nvPr/>
          </p:nvGrpSpPr>
          <p:grpSpPr bwMode="auto">
            <a:xfrm>
              <a:off x="785788" y="2786058"/>
              <a:ext cx="1143008" cy="571504"/>
              <a:chOff x="1500166" y="1500174"/>
              <a:chExt cx="2500330" cy="1258588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1784921" y="2258449"/>
                <a:ext cx="572991" cy="5003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3142738" y="2212967"/>
                <a:ext cx="572993" cy="5003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2" name="Прямоугольник с одним вырезанным углом 41"/>
              <p:cNvSpPr/>
              <p:nvPr/>
            </p:nvSpPr>
            <p:spPr>
              <a:xfrm>
                <a:off x="1500162" y="1499235"/>
                <a:ext cx="2500330" cy="857177"/>
              </a:xfrm>
              <a:prstGeom prst="snip1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6402" name="TextBox 36"/>
            <p:cNvSpPr txBox="1">
              <a:spLocks noChangeArrowheads="1"/>
            </p:cNvSpPr>
            <p:nvPr/>
          </p:nvSpPr>
          <p:spPr bwMode="auto">
            <a:xfrm>
              <a:off x="1088384" y="2687133"/>
              <a:ext cx="57150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/>
            </a:p>
          </p:txBody>
        </p:sp>
      </p:grp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2182813" y="944563"/>
            <a:ext cx="1638300" cy="3175"/>
          </a:xfrm>
          <a:prstGeom prst="line">
            <a:avLst/>
          </a:prstGeom>
          <a:noFill/>
          <a:ln w="60325">
            <a:solidFill>
              <a:srgbClr val="C0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2214546" y="1428736"/>
            <a:ext cx="781522" cy="45719"/>
          </a:xfrm>
          <a:prstGeom prst="line">
            <a:avLst/>
          </a:prstGeom>
          <a:noFill/>
          <a:ln w="60325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2982131"/>
            <a:ext cx="3812430" cy="1598997"/>
          </a:xfrm>
          <a:prstGeom prst="roundRect">
            <a:avLst/>
          </a:pr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35496" y="2276872"/>
            <a:ext cx="9108504" cy="707886"/>
          </a:xfrm>
          <a:prstGeom prst="rect">
            <a:avLst/>
          </a:prstGeom>
          <a:blipFill dpi="0" rotWithShape="1">
            <a:blip r:embed="rId11" cstate="print">
              <a:alphaModFix amt="84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скорости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r>
              <a:rPr lang="ru-RU" sz="36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1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секунду</a:t>
            </a:r>
            <a:r>
              <a:rPr lang="ru-RU" sz="36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УСКОРЕНИЕ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0" y="-43182"/>
            <a:ext cx="9171547" cy="7329834"/>
            <a:chOff x="-2643239" y="-7114302"/>
            <a:chExt cx="9171547" cy="7072362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-2643238" y="-7114302"/>
              <a:ext cx="9144000" cy="7072362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-2643239" y="-7032857"/>
              <a:ext cx="9144000" cy="18091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Быстроту движения х-</a:t>
              </a:r>
              <a:r>
                <a:rPr lang="ru-RU" sz="5400" b="1" dirty="0" err="1" smtClean="0">
                  <a:latin typeface="Times New Roman" pitchFamily="18" charset="0"/>
                  <a:cs typeface="Times New Roman" pitchFamily="18" charset="0"/>
                </a:rPr>
                <a:t>зует</a:t>
              </a:r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скорость.</a:t>
              </a:r>
            </a:p>
          </p:txBody>
        </p:sp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-2615691" y="-2194514"/>
              <a:ext cx="9143999" cy="17383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Ускорение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укажет как быстро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меняется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9010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скорость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cxnSp>
        <p:nvCxnSpPr>
          <p:cNvPr id="45" name="Прямая со стрелкой 44"/>
          <p:cNvCxnSpPr/>
          <p:nvPr/>
        </p:nvCxnSpPr>
        <p:spPr>
          <a:xfrm>
            <a:off x="428596" y="3143248"/>
            <a:ext cx="241753" cy="1552"/>
          </a:xfrm>
          <a:prstGeom prst="straightConnector1">
            <a:avLst/>
          </a:prstGeom>
          <a:solidFill>
            <a:srgbClr val="FFFF00"/>
          </a:solidFill>
          <a:ln w="412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472727" y="3159014"/>
            <a:ext cx="241753" cy="1552"/>
          </a:xfrm>
          <a:prstGeom prst="straightConnector1">
            <a:avLst/>
          </a:prstGeom>
          <a:solidFill>
            <a:srgbClr val="FFFF00"/>
          </a:solidFill>
          <a:ln w="412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258677" y="3214686"/>
            <a:ext cx="241753" cy="1552"/>
          </a:xfrm>
          <a:prstGeom prst="straightConnector1">
            <a:avLst/>
          </a:prstGeom>
          <a:solidFill>
            <a:srgbClr val="FFFF00"/>
          </a:solidFill>
          <a:ln w="412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69 L 0.25035 0.0006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5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8" grpId="0" build="allAtOnce" animBg="1"/>
      <p:bldP spid="60" grpId="0" uiExpand="1" build="p" animBg="1"/>
      <p:bldP spid="60" grpId="1" build="allAtOnce" animBg="1"/>
      <p:bldP spid="16408" grpId="0" animBg="1"/>
      <p:bldP spid="16409" grpId="0" animBg="1"/>
      <p:bldP spid="16406" grpId="0" animBg="1"/>
      <p:bldP spid="1028" grpId="0" animBg="1"/>
      <p:bldP spid="1028" grpId="1" animBg="1"/>
      <p:bldP spid="9" grpId="0" animBg="1"/>
      <p:bldP spid="43" grpId="0" uiExpand="1" build="p" animBg="1"/>
      <p:bldP spid="43" grpId="1" build="allAtOnce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5014</TotalTime>
  <Words>1442</Words>
  <Application>Microsoft Office PowerPoint</Application>
  <PresentationFormat>Экран (4:3)</PresentationFormat>
  <Paragraphs>421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new_year4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ВЫБЕРИ ПРАВИЛЬНЫЙ ЗНАК</vt:lpstr>
      <vt:lpstr>НАЙДИ ЛИШНЕЕ</vt:lpstr>
      <vt:lpstr>Домашнее задание.</vt:lpstr>
      <vt:lpstr>ПРОВЕРЬ СЕБЯ</vt:lpstr>
      <vt:lpstr>Слайд 22</vt:lpstr>
      <vt:lpstr>НАЙДИ ЛИШНЕЕ</vt:lpstr>
      <vt:lpstr>С НАМИ ЗАГАДКИ ИГРАЮТ В ПРЯТКИ пословица</vt:lpstr>
      <vt:lpstr>ОЦЕНИТЕ СВОЮ РАБОТУ ЗА УРОК</vt:lpstr>
      <vt:lpstr>СРЕДНЯЯ СКОРОСТЬ</vt:lpstr>
      <vt:lpstr>КОЛОБОК</vt:lpstr>
      <vt:lpstr>ДОМАШНЕЕ ЗАДАНИЕ</vt:lpstr>
      <vt:lpstr>МОРСКОЙ  БОЙ</vt:lpstr>
      <vt:lpstr>Слайд 30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220</cp:revision>
  <dcterms:created xsi:type="dcterms:W3CDTF">2008-12-14T04:17:18Z</dcterms:created>
  <dcterms:modified xsi:type="dcterms:W3CDTF">2019-11-30T01:47:03Z</dcterms:modified>
</cp:coreProperties>
</file>