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5"/>
  </p:notesMasterIdLst>
  <p:sldIdLst>
    <p:sldId id="376" r:id="rId2"/>
    <p:sldId id="311" r:id="rId3"/>
    <p:sldId id="316" r:id="rId4"/>
    <p:sldId id="422" r:id="rId5"/>
    <p:sldId id="423" r:id="rId6"/>
    <p:sldId id="424" r:id="rId7"/>
    <p:sldId id="425" r:id="rId8"/>
    <p:sldId id="427" r:id="rId9"/>
    <p:sldId id="414" r:id="rId10"/>
    <p:sldId id="416" r:id="rId11"/>
    <p:sldId id="433" r:id="rId12"/>
    <p:sldId id="434" r:id="rId13"/>
    <p:sldId id="430" r:id="rId14"/>
    <p:sldId id="437" r:id="rId15"/>
    <p:sldId id="439" r:id="rId16"/>
    <p:sldId id="440" r:id="rId17"/>
    <p:sldId id="460" r:id="rId18"/>
    <p:sldId id="455" r:id="rId19"/>
    <p:sldId id="461" r:id="rId20"/>
    <p:sldId id="456" r:id="rId21"/>
    <p:sldId id="457" r:id="rId22"/>
    <p:sldId id="459" r:id="rId23"/>
    <p:sldId id="458" r:id="rId24"/>
    <p:sldId id="462" r:id="rId25"/>
    <p:sldId id="463" r:id="rId26"/>
    <p:sldId id="464" r:id="rId27"/>
    <p:sldId id="465" r:id="rId28"/>
    <p:sldId id="466" r:id="rId29"/>
    <p:sldId id="467" r:id="rId30"/>
    <p:sldId id="468" r:id="rId31"/>
    <p:sldId id="469" r:id="rId32"/>
    <p:sldId id="470" r:id="rId33"/>
    <p:sldId id="471" r:id="rId34"/>
    <p:sldId id="472" r:id="rId35"/>
    <p:sldId id="473" r:id="rId36"/>
    <p:sldId id="474" r:id="rId37"/>
    <p:sldId id="445" r:id="rId38"/>
    <p:sldId id="449" r:id="rId39"/>
    <p:sldId id="450" r:id="rId40"/>
    <p:sldId id="446" r:id="rId41"/>
    <p:sldId id="451" r:id="rId42"/>
    <p:sldId id="453" r:id="rId43"/>
    <p:sldId id="448" r:id="rId4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0014AC"/>
    <a:srgbClr val="0033CC"/>
    <a:srgbClr val="003300"/>
    <a:srgbClr val="000099"/>
    <a:srgbClr val="66CCFF"/>
    <a:srgbClr val="220FB1"/>
    <a:srgbClr val="000000"/>
    <a:srgbClr val="365D21"/>
    <a:srgbClr val="2706E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inimized" horzBarState="maximized">
    <p:restoredLeft sz="15620" autoAdjust="0"/>
    <p:restoredTop sz="94660" autoAdjust="0"/>
  </p:normalViewPr>
  <p:slideViewPr>
    <p:cSldViewPr>
      <p:cViewPr>
        <p:scale>
          <a:sx n="82" d="100"/>
          <a:sy n="82" d="100"/>
        </p:scale>
        <p:origin x="-1320" y="-61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4" d="100"/>
        <a:sy n="84" d="100"/>
      </p:scale>
      <p:origin x="0" y="295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05.06.2019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36811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audio" Target="../media/audio3.wav"/><Relationship Id="rId7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1.wav"/><Relationship Id="rId4" Type="http://schemas.openxmlformats.org/officeDocument/2006/relationships/audio" Target="../media/audio6.wav"/><Relationship Id="rId9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3.wav"/><Relationship Id="rId7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10" Type="http://schemas.openxmlformats.org/officeDocument/2006/relationships/image" Target="../media/image25.png"/><Relationship Id="rId4" Type="http://schemas.openxmlformats.org/officeDocument/2006/relationships/audio" Target="../media/audio4.wav"/><Relationship Id="rId9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5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5" Type="http://schemas.openxmlformats.org/officeDocument/2006/relationships/audio" Target="../media/audio3.wav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8.wav"/><Relationship Id="rId4" Type="http://schemas.openxmlformats.org/officeDocument/2006/relationships/audio" Target="../media/audio6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3.wav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8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audio" Target="../media/audio5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audio" Target="../media/audio4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audio" Target="../media/audio4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audio" Target="../media/audio4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audio" Target="../media/audio5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.png"/><Relationship Id="rId4" Type="http://schemas.openxmlformats.org/officeDocument/2006/relationships/audio" Target="../media/audio5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audio" Target="../media/audio5.wav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0.png"/><Relationship Id="rId4" Type="http://schemas.openxmlformats.org/officeDocument/2006/relationships/audio" Target="../media/audio4.wav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3.png"/><Relationship Id="rId4" Type="http://schemas.openxmlformats.org/officeDocument/2006/relationships/audio" Target="../media/audio5.wav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audio" Target="../media/audio4.wav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audio" Target="../media/audio4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png"/><Relationship Id="rId4" Type="http://schemas.openxmlformats.org/officeDocument/2006/relationships/audio" Target="../media/audio4.wav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10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14.emf"/><Relationship Id="rId3" Type="http://schemas.openxmlformats.org/officeDocument/2006/relationships/audio" Target="../media/audio3.wav"/><Relationship Id="rId7" Type="http://schemas.openxmlformats.org/officeDocument/2006/relationships/audio" Target="../media/audio8.wav"/><Relationship Id="rId12" Type="http://schemas.openxmlformats.org/officeDocument/2006/relationships/image" Target="../media/image13.emf"/><Relationship Id="rId2" Type="http://schemas.openxmlformats.org/officeDocument/2006/relationships/audio" Target="../media/audio6.wav"/><Relationship Id="rId16" Type="http://schemas.openxmlformats.org/officeDocument/2006/relationships/image" Target="../media/image17.emf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11" Type="http://schemas.openxmlformats.org/officeDocument/2006/relationships/image" Target="../media/image12.emf"/><Relationship Id="rId5" Type="http://schemas.openxmlformats.org/officeDocument/2006/relationships/audio" Target="../media/audio7.wav"/><Relationship Id="rId15" Type="http://schemas.openxmlformats.org/officeDocument/2006/relationships/image" Target="../media/image16.emf"/><Relationship Id="rId10" Type="http://schemas.openxmlformats.org/officeDocument/2006/relationships/image" Target="../media/image11.emf"/><Relationship Id="rId4" Type="http://schemas.openxmlformats.org/officeDocument/2006/relationships/audio" Target="../media/audio1.wav"/><Relationship Id="rId9" Type="http://schemas.openxmlformats.org/officeDocument/2006/relationships/image" Target="../media/image10.emf"/><Relationship Id="rId14" Type="http://schemas.openxmlformats.org/officeDocument/2006/relationships/image" Target="../media/image15.e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6.wav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emf"/><Relationship Id="rId4" Type="http://schemas.openxmlformats.org/officeDocument/2006/relationships/audio" Target="../media/audio5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7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0" y="-24"/>
          <a:ext cx="9144000" cy="5730240"/>
        </p:xfrm>
        <a:graphic>
          <a:graphicData uri="http://schemas.openxmlformats.org/drawingml/2006/table">
            <a:tbl>
              <a:tblPr/>
              <a:tblGrid>
                <a:gridCol w="642910"/>
                <a:gridCol w="7743962"/>
                <a:gridCol w="757128"/>
              </a:tblGrid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</a:t>
                      </a: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2400" b="1" cap="all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световые  явления» 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</a:t>
                      </a: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- 7 (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5</a:t>
                      </a: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31-1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cap="all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  </a:t>
                      </a:r>
                      <a:r>
                        <a:rPr lang="ru-RU" sz="2400" b="1" i="1" cap="all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исправление дефектов зрения.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ЦЕЛИ:1.Создать условия для обобщения знаний по разделу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  </a:t>
                      </a:r>
                      <a:r>
                        <a:rPr lang="ru-RU" sz="24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</a:t>
                      </a:r>
                      <a:r>
                        <a:rPr lang="ru-RU" sz="2400" b="1" cap="all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 cap="all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световые  явления"</a:t>
                      </a: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            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62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24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1.С</a:t>
                      </a: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пособствовать  обобщению знаний путем проведения консультации и организации применения знаний при решении качественных и количественных задач. 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УРОКА:</a:t>
                      </a:r>
                      <a:r>
                        <a:rPr lang="ru-RU" sz="2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обобщение знаний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2400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ru-RU" sz="2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консультация и викторина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задачам </a:t>
                      </a:r>
                      <a:r>
                        <a:rPr lang="ru-RU" sz="2000" i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</a:t>
                      </a:r>
                      <a:r>
                        <a:rPr lang="ru-RU" sz="20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7.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вопросам зачета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66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 тренировочные упражнения на построение изображения.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Лукашик №№ 1349,1350,1351,1352, 1353,1354,1357,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25м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81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подготовиться к зачету №5</a:t>
                      </a:r>
                      <a:endParaRPr lang="ru-RU" sz="16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2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6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ext Box 1"/>
          <p:cNvSpPr txBox="1">
            <a:spLocks noChangeArrowheads="1"/>
          </p:cNvSpPr>
          <p:nvPr/>
        </p:nvSpPr>
        <p:spPr bwMode="auto">
          <a:xfrm>
            <a:off x="-285784" y="0"/>
            <a:ext cx="9429784" cy="17859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76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7. На рисунке 2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представлен ход лучей света через линзу, МN - главная оптическая ось линзы. Какая из точек, отмеченных на рисунке, является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главным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фокусом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линзы?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072066" y="1357298"/>
            <a:ext cx="3607588" cy="2775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28596" y="2571744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4-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2000240"/>
            <a:ext cx="8002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</a:rPr>
              <a:t>MN-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214414" y="2000240"/>
            <a:ext cx="35119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главная оптическая ось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28662" y="2571744"/>
            <a:ext cx="3778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Оптический центр линзы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3143248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1-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3143248"/>
            <a:ext cx="35114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Рассматриваемая точка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714752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3-</a:t>
            </a:r>
            <a:endParaRPr lang="ru-RU" sz="2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89977" y="3643314"/>
            <a:ext cx="44535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</a:rPr>
              <a:t>Изображение этой точка точка</a:t>
            </a:r>
            <a:endParaRPr lang="ru-RU" sz="2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14282" y="4286256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2-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42910" y="4286256"/>
            <a:ext cx="29454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Мнимы фокус линзы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214942" y="3500438"/>
            <a:ext cx="3500462" cy="321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142844" y="5357826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</a:rPr>
              <a:t>5-</a:t>
            </a:r>
            <a:endParaRPr lang="ru-RU" sz="24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571472" y="5357826"/>
            <a:ext cx="19757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</a:rPr>
              <a:t>фокус линзы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42844" y="6000768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4-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71472" y="6072206"/>
            <a:ext cx="31435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Главный  фокус линзы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2.20449E-6 L 0.55486 -0.24243 " pathEditMode="relative" rAng="0" ptsTypes="AA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700" y="-12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30488E-6 L 0.78316 -0.2718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100" y="-13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2" grpId="1"/>
      <p:bldP spid="13" grpId="0"/>
      <p:bldP spid="16" grpId="0"/>
      <p:bldP spid="17" grpId="0"/>
      <p:bldP spid="18" grpId="0"/>
      <p:bldP spid="18" grpId="1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Line 4"/>
          <p:cNvSpPr>
            <a:spLocks noChangeShapeType="1"/>
          </p:cNvSpPr>
          <p:nvPr/>
        </p:nvSpPr>
        <p:spPr bwMode="auto">
          <a:xfrm flipV="1">
            <a:off x="486310" y="1857363"/>
            <a:ext cx="6228829" cy="214052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8" name="Line 6"/>
          <p:cNvSpPr>
            <a:spLocks noChangeShapeType="1"/>
          </p:cNvSpPr>
          <p:nvPr/>
        </p:nvSpPr>
        <p:spPr bwMode="auto">
          <a:xfrm flipV="1">
            <a:off x="1723274" y="214289"/>
            <a:ext cx="7063568" cy="3783603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799" name="Line 7"/>
          <p:cNvSpPr>
            <a:spLocks noChangeShapeType="1"/>
          </p:cNvSpPr>
          <p:nvPr/>
        </p:nvSpPr>
        <p:spPr bwMode="auto">
          <a:xfrm flipV="1">
            <a:off x="2422513" y="1054208"/>
            <a:ext cx="3726851" cy="291674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1" name="Line 9"/>
          <p:cNvSpPr>
            <a:spLocks noChangeShapeType="1"/>
          </p:cNvSpPr>
          <p:nvPr/>
        </p:nvSpPr>
        <p:spPr bwMode="auto">
          <a:xfrm flipV="1">
            <a:off x="2975697" y="1573913"/>
            <a:ext cx="1819533" cy="2435410"/>
          </a:xfrm>
          <a:prstGeom prst="line">
            <a:avLst/>
          </a:prstGeom>
          <a:noFill/>
          <a:ln w="38100">
            <a:solidFill>
              <a:srgbClr val="993366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Line 10"/>
          <p:cNvSpPr>
            <a:spLocks noChangeShapeType="1"/>
          </p:cNvSpPr>
          <p:nvPr/>
        </p:nvSpPr>
        <p:spPr bwMode="auto">
          <a:xfrm flipH="1">
            <a:off x="1571604" y="928670"/>
            <a:ext cx="3716520" cy="5000660"/>
          </a:xfrm>
          <a:prstGeom prst="line">
            <a:avLst/>
          </a:prstGeom>
          <a:noFill/>
          <a:ln w="38100">
            <a:solidFill>
              <a:srgbClr val="993366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460375" y="3997893"/>
            <a:ext cx="336174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 flipV="1">
            <a:off x="3772244" y="428603"/>
            <a:ext cx="4585969" cy="3583657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1500166" y="3753616"/>
            <a:ext cx="2627696" cy="2032837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8" name="Line 16"/>
          <p:cNvSpPr>
            <a:spLocks noChangeShapeType="1"/>
          </p:cNvSpPr>
          <p:nvPr/>
        </p:nvSpPr>
        <p:spPr bwMode="auto">
          <a:xfrm>
            <a:off x="214282" y="2843049"/>
            <a:ext cx="8208000" cy="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>
            <a:off x="3828108" y="1508602"/>
            <a:ext cx="15961" cy="28467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1" name="Line 19"/>
          <p:cNvSpPr>
            <a:spLocks noChangeShapeType="1"/>
          </p:cNvSpPr>
          <p:nvPr/>
        </p:nvSpPr>
        <p:spPr bwMode="auto">
          <a:xfrm>
            <a:off x="500034" y="2857417"/>
            <a:ext cx="0" cy="115484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2" name="Line 20"/>
          <p:cNvSpPr>
            <a:spLocks noChangeShapeType="1"/>
          </p:cNvSpPr>
          <p:nvPr/>
        </p:nvSpPr>
        <p:spPr bwMode="auto">
          <a:xfrm flipH="1" flipV="1">
            <a:off x="6387825" y="1948628"/>
            <a:ext cx="11971" cy="865684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3" name="Line 21"/>
          <p:cNvSpPr>
            <a:spLocks noChangeShapeType="1"/>
          </p:cNvSpPr>
          <p:nvPr/>
        </p:nvSpPr>
        <p:spPr bwMode="auto">
          <a:xfrm>
            <a:off x="1200126" y="2841907"/>
            <a:ext cx="0" cy="1154844"/>
          </a:xfrm>
          <a:prstGeom prst="line">
            <a:avLst/>
          </a:prstGeom>
          <a:noFill/>
          <a:ln w="57150">
            <a:solidFill>
              <a:srgbClr val="008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4" name="Line 22"/>
          <p:cNvSpPr>
            <a:spLocks noChangeShapeType="1"/>
          </p:cNvSpPr>
          <p:nvPr/>
        </p:nvSpPr>
        <p:spPr bwMode="auto">
          <a:xfrm>
            <a:off x="1714480" y="2830477"/>
            <a:ext cx="0" cy="1154844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5" name="Line 23"/>
          <p:cNvSpPr>
            <a:spLocks noChangeShapeType="1"/>
          </p:cNvSpPr>
          <p:nvPr/>
        </p:nvSpPr>
        <p:spPr bwMode="auto">
          <a:xfrm>
            <a:off x="2395625" y="2857417"/>
            <a:ext cx="0" cy="1154844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6" name="Line 24"/>
          <p:cNvSpPr>
            <a:spLocks noChangeShapeType="1"/>
          </p:cNvSpPr>
          <p:nvPr/>
        </p:nvSpPr>
        <p:spPr bwMode="auto">
          <a:xfrm>
            <a:off x="3002136" y="2830477"/>
            <a:ext cx="0" cy="1154844"/>
          </a:xfrm>
          <a:prstGeom prst="line">
            <a:avLst/>
          </a:prstGeom>
          <a:noFill/>
          <a:ln w="57150">
            <a:solidFill>
              <a:srgbClr val="80008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 flipH="1" flipV="1">
            <a:off x="7048203" y="1425653"/>
            <a:ext cx="0" cy="1404000"/>
          </a:xfrm>
          <a:prstGeom prst="line">
            <a:avLst/>
          </a:prstGeom>
          <a:noFill/>
          <a:ln w="57150">
            <a:solidFill>
              <a:srgbClr val="008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8" name="Line 26"/>
          <p:cNvSpPr>
            <a:spLocks noChangeShapeType="1"/>
          </p:cNvSpPr>
          <p:nvPr/>
        </p:nvSpPr>
        <p:spPr bwMode="auto">
          <a:xfrm>
            <a:off x="1916800" y="2825089"/>
            <a:ext cx="0" cy="2602440"/>
          </a:xfrm>
          <a:prstGeom prst="line">
            <a:avLst/>
          </a:prstGeom>
          <a:noFill/>
          <a:ln w="76200">
            <a:solidFill>
              <a:srgbClr val="993366"/>
            </a:solidFill>
            <a:prstDash val="dash"/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19" name="Line 27"/>
          <p:cNvSpPr>
            <a:spLocks noChangeShapeType="1"/>
          </p:cNvSpPr>
          <p:nvPr/>
        </p:nvSpPr>
        <p:spPr bwMode="auto">
          <a:xfrm flipH="1" flipV="1">
            <a:off x="8298206" y="460036"/>
            <a:ext cx="0" cy="234000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 type="oval" w="med" len="med"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2357422" y="2714620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060636" y="3023232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5214942" y="2774628"/>
            <a:ext cx="71438" cy="214314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2143108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7" name="Line 5"/>
          <p:cNvSpPr>
            <a:spLocks noChangeShapeType="1"/>
          </p:cNvSpPr>
          <p:nvPr/>
        </p:nvSpPr>
        <p:spPr bwMode="auto">
          <a:xfrm flipV="1">
            <a:off x="1158661" y="1438557"/>
            <a:ext cx="5897523" cy="2573704"/>
          </a:xfrm>
          <a:prstGeom prst="line">
            <a:avLst/>
          </a:prstGeom>
          <a:noFill/>
          <a:ln w="38100">
            <a:solidFill>
              <a:srgbClr val="008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" name="Группа 37"/>
          <p:cNvGrpSpPr/>
          <p:nvPr/>
        </p:nvGrpSpPr>
        <p:grpSpPr>
          <a:xfrm rot="19059571">
            <a:off x="6581620" y="3364477"/>
            <a:ext cx="1035045" cy="428628"/>
            <a:chOff x="5357818" y="6000768"/>
            <a:chExt cx="1035045" cy="428628"/>
          </a:xfrm>
          <a:solidFill>
            <a:schemeClr val="bg1"/>
          </a:solidFill>
        </p:grpSpPr>
        <p:sp>
          <p:nvSpPr>
            <p:cNvPr id="39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42862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Д =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5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1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4" name="Прямоугольник 43"/>
          <p:cNvSpPr/>
          <p:nvPr/>
        </p:nvSpPr>
        <p:spPr>
          <a:xfrm>
            <a:off x="958728" y="2214554"/>
            <a:ext cx="338554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dirty="0">
              <a:solidFill>
                <a:srgbClr val="006600"/>
              </a:solidFill>
            </a:endParaRPr>
          </a:p>
        </p:txBody>
      </p:sp>
      <p:grpSp>
        <p:nvGrpSpPr>
          <p:cNvPr id="6" name="Группа 45"/>
          <p:cNvGrpSpPr/>
          <p:nvPr/>
        </p:nvGrpSpPr>
        <p:grpSpPr>
          <a:xfrm rot="19059571">
            <a:off x="7901501" y="3078739"/>
            <a:ext cx="1035045" cy="538072"/>
            <a:chOff x="5357818" y="6000768"/>
            <a:chExt cx="1035045" cy="538072"/>
          </a:xfrm>
          <a:solidFill>
            <a:schemeClr val="bg2"/>
          </a:solidFill>
        </p:grpSpPr>
        <p:sp>
          <p:nvSpPr>
            <p:cNvPr id="47" name="Text Box 28"/>
            <p:cNvSpPr txBox="1">
              <a:spLocks noChangeArrowheads="1"/>
            </p:cNvSpPr>
            <p:nvPr/>
          </p:nvSpPr>
          <p:spPr bwMode="auto">
            <a:xfrm>
              <a:off x="5357818" y="6000768"/>
              <a:ext cx="1035045" cy="538072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Д</a:t>
              </a:r>
              <a:r>
                <a:rPr lang="ru-RU" sz="3600" b="1" dirty="0" smtClean="0"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6025968" y="6044615"/>
              <a:ext cx="164941" cy="347736"/>
              <a:chOff x="8203" y="2585"/>
              <a:chExt cx="141" cy="1302"/>
            </a:xfrm>
            <a:grpFill/>
          </p:grpSpPr>
          <p:sp>
            <p:nvSpPr>
              <p:cNvPr id="49" name="Oval 30"/>
              <p:cNvSpPr>
                <a:spLocks noChangeArrowheads="1"/>
              </p:cNvSpPr>
              <p:nvPr/>
            </p:nvSpPr>
            <p:spPr bwMode="auto">
              <a:xfrm>
                <a:off x="8203" y="3746"/>
                <a:ext cx="141" cy="141"/>
              </a:xfrm>
              <a:prstGeom prst="ellips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0" name="Line 31"/>
              <p:cNvSpPr>
                <a:spLocks noChangeShapeType="1"/>
              </p:cNvSpPr>
              <p:nvPr/>
            </p:nvSpPr>
            <p:spPr bwMode="auto">
              <a:xfrm flipV="1">
                <a:off x="8271" y="2585"/>
                <a:ext cx="0" cy="1078"/>
              </a:xfrm>
              <a:prstGeom prst="line">
                <a:avLst/>
              </a:prstGeom>
              <a:grpFill/>
              <a:ln w="190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51" name="Прямоугольник 50"/>
          <p:cNvSpPr/>
          <p:nvPr/>
        </p:nvSpPr>
        <p:spPr>
          <a:xfrm>
            <a:off x="2285984" y="185736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6643702" y="214290"/>
            <a:ext cx="105990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4 - нет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8" name="Group 78"/>
          <p:cNvGrpSpPr>
            <a:grpSpLocks/>
          </p:cNvGrpSpPr>
          <p:nvPr/>
        </p:nvGrpSpPr>
        <p:grpSpPr bwMode="auto">
          <a:xfrm rot="16844767" flipH="1">
            <a:off x="5579332" y="418040"/>
            <a:ext cx="736454" cy="915339"/>
            <a:chOff x="3340" y="2819"/>
            <a:chExt cx="552" cy="673"/>
          </a:xfrm>
        </p:grpSpPr>
        <p:sp>
          <p:nvSpPr>
            <p:cNvPr id="54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5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6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7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9" name="Группа 63"/>
          <p:cNvGrpSpPr/>
          <p:nvPr/>
        </p:nvGrpSpPr>
        <p:grpSpPr>
          <a:xfrm>
            <a:off x="785786" y="4714884"/>
            <a:ext cx="1035045" cy="539803"/>
            <a:chOff x="5357818" y="6000767"/>
            <a:chExt cx="1035045" cy="539803"/>
          </a:xfrm>
          <a:solidFill>
            <a:schemeClr val="bg1">
              <a:lumMod val="85000"/>
            </a:schemeClr>
          </a:solidFill>
        </p:grpSpPr>
        <p:sp>
          <p:nvSpPr>
            <p:cNvPr id="65" name="Text Box 28"/>
            <p:cNvSpPr txBox="1">
              <a:spLocks noChangeArrowheads="1"/>
            </p:cNvSpPr>
            <p:nvPr/>
          </p:nvSpPr>
          <p:spPr bwMode="auto">
            <a:xfrm>
              <a:off x="5357818" y="6000767"/>
              <a:ext cx="1035045" cy="539803"/>
            </a:xfrm>
            <a:prstGeom prst="rect">
              <a:avLst/>
            </a:prstGeom>
            <a:grp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М</a:t>
              </a:r>
              <a:r>
                <a:rPr lang="ru-RU" sz="3600" b="1" dirty="0" smtClean="0">
                  <a:solidFill>
                    <a:srgbClr val="7030A0"/>
                  </a:solidFill>
                  <a:sym typeface="Symbol"/>
                </a:rPr>
                <a:t>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0" name="Group 29"/>
            <p:cNvGrpSpPr>
              <a:grpSpLocks/>
            </p:cNvGrpSpPr>
            <p:nvPr/>
          </p:nvGrpSpPr>
          <p:grpSpPr bwMode="auto">
            <a:xfrm>
              <a:off x="6152308" y="6065982"/>
              <a:ext cx="164941" cy="374444"/>
              <a:chOff x="8311" y="2665"/>
              <a:chExt cx="141" cy="1402"/>
            </a:xfrm>
            <a:grpFill/>
          </p:grpSpPr>
          <p:sp>
            <p:nvSpPr>
              <p:cNvPr id="67" name="Oval 30"/>
              <p:cNvSpPr>
                <a:spLocks noChangeArrowheads="1"/>
              </p:cNvSpPr>
              <p:nvPr/>
            </p:nvSpPr>
            <p:spPr bwMode="auto">
              <a:xfrm>
                <a:off x="8311" y="2665"/>
                <a:ext cx="141" cy="141"/>
              </a:xfrm>
              <a:prstGeom prst="ellips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Line 31"/>
              <p:cNvSpPr>
                <a:spLocks noChangeShapeType="1"/>
              </p:cNvSpPr>
              <p:nvPr/>
            </p:nvSpPr>
            <p:spPr bwMode="auto">
              <a:xfrm flipV="1">
                <a:off x="8377" y="2989"/>
                <a:ext cx="0" cy="1078"/>
              </a:xfrm>
              <a:prstGeom prst="line">
                <a:avLst/>
              </a:prstGeom>
              <a:grpFill/>
              <a:ln w="38100">
                <a:solidFill>
                  <a:srgbClr val="7030A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9" name="Line 25"/>
          <p:cNvSpPr>
            <a:spLocks noChangeShapeType="1"/>
          </p:cNvSpPr>
          <p:nvPr/>
        </p:nvSpPr>
        <p:spPr bwMode="auto">
          <a:xfrm>
            <a:off x="500034" y="4269009"/>
            <a:ext cx="3286148" cy="45719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0" name="TextBox 79"/>
          <p:cNvSpPr txBox="1"/>
          <p:nvPr/>
        </p:nvSpPr>
        <p:spPr>
          <a:xfrm>
            <a:off x="1299500" y="4253219"/>
            <a:ext cx="500066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Line 25"/>
          <p:cNvSpPr>
            <a:spLocks noChangeShapeType="1"/>
          </p:cNvSpPr>
          <p:nvPr/>
        </p:nvSpPr>
        <p:spPr bwMode="auto">
          <a:xfrm>
            <a:off x="3786182" y="2357430"/>
            <a:ext cx="2571768" cy="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3" name="TextBox 82"/>
          <p:cNvSpPr txBox="1"/>
          <p:nvPr/>
        </p:nvSpPr>
        <p:spPr>
          <a:xfrm>
            <a:off x="5072066" y="1857364"/>
            <a:ext cx="285752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86446" y="4413913"/>
            <a:ext cx="3500430" cy="24440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32834" y="20068"/>
            <a:ext cx="217225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0"/>
            <a:ext cx="2107682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" name="Прямоугольник 83"/>
          <p:cNvSpPr/>
          <p:nvPr/>
        </p:nvSpPr>
        <p:spPr>
          <a:xfrm>
            <a:off x="0" y="5473029"/>
            <a:ext cx="6786578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8,9.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Где находится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изображение предмета, создаваемое линзой?  А.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области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области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области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области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области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     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Какое изображение предмета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получится?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357158" y="2214554"/>
            <a:ext cx="338554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400" dirty="0">
              <a:solidFill>
                <a:srgbClr val="0000FF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643042" y="2214554"/>
            <a:ext cx="338554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2928926" y="2214554"/>
            <a:ext cx="338554" cy="4616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8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8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000"/>
                                        <p:tgtEl>
                                          <p:spTgt spid="338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10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10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338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1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1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1000"/>
                                        <p:tgtEl>
                                          <p:spTgt spid="338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10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000"/>
                            </p:stCondLst>
                            <p:childTnLst>
                              <p:par>
                                <p:cTn id="1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7" dur="1000"/>
                                        <p:tgtEl>
                                          <p:spTgt spid="338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5" dur="500"/>
                                        <p:tgtEl>
                                          <p:spTgt spid="338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0" dur="20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5" presetClass="emph" presetSubtype="0" repeatCount="5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4" dur="1000" fill="hold"/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5" presetID="35" presetClass="emph" presetSubtype="0" repeatCount="5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76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4" dur="1000"/>
                                        <p:tgtEl>
                                          <p:spTgt spid="338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9" dur="10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000"/>
                            </p:stCondLst>
                            <p:childTnLst>
                              <p:par>
                                <p:cTn id="20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35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09" dur="10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0" presetID="35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11" dur="1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6" dur="1000"/>
                                        <p:tgtEl>
                                          <p:spTgt spid="338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1" dur="2000"/>
                                        <p:tgtEl>
                                          <p:spTgt spid="338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5" dur="1000"/>
                                        <p:tgtEl>
                                          <p:spTgt spid="338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000"/>
                            </p:stCondLst>
                            <p:childTnLst>
                              <p:par>
                                <p:cTn id="2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1000"/>
                            </p:stCondLst>
                            <p:childTnLst>
                              <p:par>
                                <p:cTn id="2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09669E-6 L 0.01736 -0.25537 " pathEditMode="relative" rAng="0" ptsTypes="AA">
                                      <p:cBhvr>
                                        <p:cTn id="261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0" y="-12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4.09669E-6 L 0.13646 -0.24473 " pathEditMode="relative" rAng="0" ptsTypes="AA">
                                      <p:cBhvr>
                                        <p:cTn id="26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00" y="-1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09669E-6 L 0.57083 0.40574 " pathEditMode="relative" rAng="0" ptsTypes="AA">
                                      <p:cBhvr>
                                        <p:cTn id="269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500" y="20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 animBg="1"/>
      <p:bldP spid="33798" grpId="0" animBg="1"/>
      <p:bldP spid="33799" grpId="0" animBg="1"/>
      <p:bldP spid="33799" grpId="1" animBg="1"/>
      <p:bldP spid="33801" grpId="0" animBg="1"/>
      <p:bldP spid="33801" grpId="1" animBg="1"/>
      <p:bldP spid="33802" grpId="0" animBg="1"/>
      <p:bldP spid="33804" grpId="0" animBg="1"/>
      <p:bldP spid="33804" grpId="1" animBg="1"/>
      <p:bldP spid="33806" grpId="0" animBg="1"/>
      <p:bldP spid="33806" grpId="1" animBg="1"/>
      <p:bldP spid="33806" grpId="2" animBg="1"/>
      <p:bldP spid="33806" grpId="3" animBg="1"/>
      <p:bldP spid="33807" grpId="0" animBg="1"/>
      <p:bldP spid="33808" grpId="0" animBg="1"/>
      <p:bldP spid="33810" grpId="0" animBg="1"/>
      <p:bldP spid="33811" grpId="0" animBg="1"/>
      <p:bldP spid="33812" grpId="0" animBg="1"/>
      <p:bldP spid="33813" grpId="0" animBg="1"/>
      <p:bldP spid="33814" grpId="0" animBg="1"/>
      <p:bldP spid="33815" grpId="0" animBg="1"/>
      <p:bldP spid="33816" grpId="0" animBg="1"/>
      <p:bldP spid="33817" grpId="0" animBg="1"/>
      <p:bldP spid="33818" grpId="0" animBg="1"/>
      <p:bldP spid="33819" grpId="0" animBg="1"/>
      <p:bldP spid="29" grpId="0" animBg="1"/>
      <p:bldP spid="30" grpId="0"/>
      <p:bldP spid="31" grpId="0" animBg="1"/>
      <p:bldP spid="32" grpId="0"/>
      <p:bldP spid="33797" grpId="0" animBg="1"/>
      <p:bldP spid="44" grpId="0" animBg="1"/>
      <p:bldP spid="51" grpId="0" animBg="1"/>
      <p:bldP spid="52" grpId="0" animBg="1"/>
      <p:bldP spid="79" grpId="0" animBg="1"/>
      <p:bldP spid="80" grpId="0" animBg="1"/>
      <p:bldP spid="82" grpId="0" animBg="1"/>
      <p:bldP spid="83" grpId="0" animBg="1"/>
      <p:bldP spid="84" grpId="0" animBg="1"/>
      <p:bldP spid="43" grpId="0" animBg="1"/>
      <p:bldP spid="43" grpId="1" animBg="1"/>
      <p:bldP spid="45" grpId="0" animBg="1"/>
      <p:bldP spid="45" grpId="1" animBg="1"/>
      <p:bldP spid="58" grpId="0" animBg="1"/>
      <p:bldP spid="5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63" name="Line 15"/>
          <p:cNvSpPr>
            <a:spLocks noChangeShapeType="1"/>
          </p:cNvSpPr>
          <p:nvPr/>
        </p:nvSpPr>
        <p:spPr bwMode="auto">
          <a:xfrm>
            <a:off x="5288181" y="4397187"/>
            <a:ext cx="177060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>
            <a:off x="5143536" y="5147261"/>
            <a:ext cx="385762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7030304" y="3866425"/>
            <a:ext cx="16789" cy="2562971"/>
            <a:chOff x="13444" y="7644"/>
            <a:chExt cx="13" cy="1975"/>
          </a:xfrm>
        </p:grpSpPr>
        <p:sp>
          <p:nvSpPr>
            <p:cNvPr id="27667" name="Line 19"/>
            <p:cNvSpPr>
              <a:spLocks noChangeShapeType="1"/>
            </p:cNvSpPr>
            <p:nvPr/>
          </p:nvSpPr>
          <p:spPr bwMode="auto">
            <a:xfrm>
              <a:off x="13450" y="7644"/>
              <a:ext cx="0" cy="1975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8" name="Line 20"/>
            <p:cNvSpPr>
              <a:spLocks noChangeShapeType="1"/>
            </p:cNvSpPr>
            <p:nvPr/>
          </p:nvSpPr>
          <p:spPr bwMode="auto">
            <a:xfrm flipH="1" flipV="1">
              <a:off x="13450" y="7659"/>
              <a:ext cx="1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 type="arrow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669" name="Line 21"/>
            <p:cNvSpPr>
              <a:spLocks noChangeShapeType="1"/>
            </p:cNvSpPr>
            <p:nvPr/>
          </p:nvSpPr>
          <p:spPr bwMode="auto">
            <a:xfrm flipV="1">
              <a:off x="13444" y="9355"/>
              <a:ext cx="13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7670" name="Line 22"/>
          <p:cNvSpPr>
            <a:spLocks noChangeShapeType="1"/>
          </p:cNvSpPr>
          <p:nvPr/>
        </p:nvSpPr>
        <p:spPr bwMode="auto">
          <a:xfrm flipV="1">
            <a:off x="5249437" y="4384712"/>
            <a:ext cx="0" cy="765647"/>
          </a:xfrm>
          <a:prstGeom prst="line">
            <a:avLst/>
          </a:prstGeom>
          <a:noFill/>
          <a:ln w="34925">
            <a:solidFill>
              <a:srgbClr val="000000"/>
            </a:solidFill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1" name="Line 23"/>
          <p:cNvSpPr>
            <a:spLocks noChangeShapeType="1"/>
          </p:cNvSpPr>
          <p:nvPr/>
        </p:nvSpPr>
        <p:spPr bwMode="auto">
          <a:xfrm flipV="1">
            <a:off x="5979764" y="3823462"/>
            <a:ext cx="1859716" cy="1331447"/>
          </a:xfrm>
          <a:prstGeom prst="line">
            <a:avLst/>
          </a:prstGeom>
          <a:noFill/>
          <a:ln w="9525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 flipV="1">
            <a:off x="7053279" y="3697306"/>
            <a:ext cx="966681" cy="679437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3" name="Line 25"/>
          <p:cNvSpPr>
            <a:spLocks noChangeShapeType="1"/>
          </p:cNvSpPr>
          <p:nvPr/>
        </p:nvSpPr>
        <p:spPr bwMode="auto">
          <a:xfrm>
            <a:off x="5258477" y="4384210"/>
            <a:ext cx="2848982" cy="1231524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74" name="Line 26"/>
          <p:cNvSpPr>
            <a:spLocks noChangeShapeType="1"/>
          </p:cNvSpPr>
          <p:nvPr/>
        </p:nvSpPr>
        <p:spPr bwMode="auto">
          <a:xfrm flipV="1">
            <a:off x="6404816" y="4851771"/>
            <a:ext cx="0" cy="328320"/>
          </a:xfrm>
          <a:prstGeom prst="line">
            <a:avLst/>
          </a:prstGeom>
          <a:noFill/>
          <a:ln w="31750">
            <a:solidFill>
              <a:srgbClr val="006600"/>
            </a:solidFill>
            <a:prstDash val="sysDash"/>
            <a:round/>
            <a:headEnd type="none" w="med" len="med"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Oval 5"/>
          <p:cNvSpPr>
            <a:spLocks noChangeArrowheads="1"/>
          </p:cNvSpPr>
          <p:nvPr/>
        </p:nvSpPr>
        <p:spPr bwMode="auto">
          <a:xfrm>
            <a:off x="7011544" y="5090363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7" name="Oval 5"/>
          <p:cNvSpPr>
            <a:spLocks noChangeArrowheads="1"/>
          </p:cNvSpPr>
          <p:nvPr/>
        </p:nvSpPr>
        <p:spPr bwMode="auto">
          <a:xfrm>
            <a:off x="5939955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 rot="19916260" flipH="1">
            <a:off x="7908821" y="3844389"/>
            <a:ext cx="1232232" cy="1487079"/>
            <a:chOff x="3340" y="2819"/>
            <a:chExt cx="566" cy="674"/>
          </a:xfrm>
        </p:grpSpPr>
        <p:sp>
          <p:nvSpPr>
            <p:cNvPr id="61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5" name="TextBox 64"/>
          <p:cNvSpPr txBox="1"/>
          <p:nvPr/>
        </p:nvSpPr>
        <p:spPr>
          <a:xfrm>
            <a:off x="5214942" y="542926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Прямая со стрелкой 65"/>
          <p:cNvCxnSpPr/>
          <p:nvPr/>
        </p:nvCxnSpPr>
        <p:spPr>
          <a:xfrm rot="5400000">
            <a:off x="5715802" y="5642784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headEnd type="oval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rot="16200000" flipH="1">
            <a:off x="6036479" y="5536421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2571736" y="6072206"/>
            <a:ext cx="6143668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Всегда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уменьшенное  и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мнимое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4786314" y="3857628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6072198" y="4357694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2"/>
          <p:cNvSpPr txBox="1">
            <a:spLocks noChangeArrowheads="1"/>
          </p:cNvSpPr>
          <p:nvPr/>
        </p:nvSpPr>
        <p:spPr bwMode="auto">
          <a:xfrm>
            <a:off x="0" y="142852"/>
            <a:ext cx="914400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8,9.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На   рисунке 4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показано положение главной оптической оси линзы, ее главных фокусов и предмета MN. Какое изображение предмета получится?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Изображения не будет.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Б.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Действительное, увеличенное.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Мнимое, уменьшенное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Г.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Мнимое, увеличенное.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Действительное, уменьшенное.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" y="1714488"/>
            <a:ext cx="5035274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8" name="Стрелка вверх 57"/>
          <p:cNvSpPr/>
          <p:nvPr/>
        </p:nvSpPr>
        <p:spPr>
          <a:xfrm>
            <a:off x="1785918" y="3071810"/>
            <a:ext cx="571504" cy="157163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6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6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76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3000"/>
                                        <p:tgtEl>
                                          <p:spTgt spid="27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27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3000"/>
                            </p:stCondLst>
                            <p:childTnLst>
                              <p:par>
                                <p:cTn id="8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276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53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3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63" grpId="0" animBg="1"/>
      <p:bldP spid="27665" grpId="0" animBg="1"/>
      <p:bldP spid="27670" grpId="0" animBg="1"/>
      <p:bldP spid="27671" grpId="0" animBg="1"/>
      <p:bldP spid="27671" grpId="1" animBg="1"/>
      <p:bldP spid="27672" grpId="0" animBg="1"/>
      <p:bldP spid="27673" grpId="0" animBg="1"/>
      <p:bldP spid="27673" grpId="1" animBg="1"/>
      <p:bldP spid="27674" grpId="0" animBg="1"/>
      <p:bldP spid="46" grpId="0" animBg="1"/>
      <p:bldP spid="47" grpId="0" animBg="1"/>
      <p:bldP spid="65" grpId="0"/>
      <p:bldP spid="69" grpId="0" animBg="1"/>
      <p:bldP spid="70" grpId="0"/>
      <p:bldP spid="71" grpId="0"/>
      <p:bldP spid="71" grpId="1"/>
      <p:bldP spid="55" grpId="0"/>
      <p:bldP spid="5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-357222" y="-24"/>
            <a:ext cx="9501222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457200" marR="76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10.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С помощью линзы на экране получено действительное изображение электрической лампочки. Как изменится изображение, если закрыть верхнюю половину линзы?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А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Нижняя половина изображения исчезнет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Б.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Изображение останется на том же самом месте, но будет менее ярким.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Изображение сместится вверх.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Г,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Изображение сместится вниз.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Верхняя половина изображения исчезнет.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914400" marR="0" lvl="2" indent="0" algn="just" defTabSz="914400" rtl="0" eaLnBrk="1" fontAlgn="base" latinLnBrk="0" hangingPunct="1">
              <a:lnSpc>
                <a:spcPct val="84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871968">
            <a:off x="3023413" y="4115901"/>
            <a:ext cx="60228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Б.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</a:rPr>
              <a:t> Изображение останется на том же самом месте, но будет менее ярким.</a:t>
            </a:r>
            <a:endParaRPr lang="ru-RU" sz="3200" dirty="0"/>
          </a:p>
        </p:txBody>
      </p:sp>
      <p:sp>
        <p:nvSpPr>
          <p:cNvPr id="4" name="Line 5"/>
          <p:cNvSpPr>
            <a:spLocks noChangeShapeType="1"/>
          </p:cNvSpPr>
          <p:nvPr/>
        </p:nvSpPr>
        <p:spPr bwMode="auto">
          <a:xfrm flipH="1">
            <a:off x="2658543" y="2285992"/>
            <a:ext cx="0" cy="266776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Oval 5"/>
          <p:cNvSpPr>
            <a:spLocks noChangeArrowheads="1"/>
          </p:cNvSpPr>
          <p:nvPr/>
        </p:nvSpPr>
        <p:spPr bwMode="auto">
          <a:xfrm>
            <a:off x="1857356" y="346996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7" name="Oval 5"/>
          <p:cNvSpPr>
            <a:spLocks noChangeArrowheads="1"/>
          </p:cNvSpPr>
          <p:nvPr/>
        </p:nvSpPr>
        <p:spPr bwMode="auto">
          <a:xfrm>
            <a:off x="3384850" y="346996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1142976" y="3460532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57190" y="3556110"/>
            <a:ext cx="550069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385765" y="2857496"/>
            <a:ext cx="2285984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643174" y="2857496"/>
            <a:ext cx="1785950" cy="150019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52409" y="2876546"/>
            <a:ext cx="2190765" cy="105252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652699" y="3914778"/>
            <a:ext cx="2285984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428596" y="2857496"/>
            <a:ext cx="4143372" cy="128588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286116" y="3000372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Oval 5"/>
          <p:cNvSpPr>
            <a:spLocks noChangeArrowheads="1"/>
          </p:cNvSpPr>
          <p:nvPr/>
        </p:nvSpPr>
        <p:spPr bwMode="auto">
          <a:xfrm>
            <a:off x="420664" y="2809790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" name="Oval 5"/>
          <p:cNvSpPr>
            <a:spLocks noChangeArrowheads="1"/>
          </p:cNvSpPr>
          <p:nvPr/>
        </p:nvSpPr>
        <p:spPr bwMode="auto">
          <a:xfrm>
            <a:off x="3865571" y="3841726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19" name="Прямая со стрелкой 18"/>
          <p:cNvCxnSpPr>
            <a:stCxn id="17" idx="6"/>
          </p:cNvCxnSpPr>
          <p:nvPr/>
        </p:nvCxnSpPr>
        <p:spPr>
          <a:xfrm>
            <a:off x="492083" y="2881220"/>
            <a:ext cx="2151091" cy="1619350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2643174" y="3643314"/>
            <a:ext cx="1785950" cy="857256"/>
          </a:xfrm>
          <a:prstGeom prst="straightConnector1">
            <a:avLst/>
          </a:prstGeom>
          <a:ln w="2222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2468494" y="3571876"/>
            <a:ext cx="142876" cy="10715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>
            <a:stCxn id="17" idx="7"/>
          </p:cNvCxnSpPr>
          <p:nvPr/>
        </p:nvCxnSpPr>
        <p:spPr>
          <a:xfrm rot="5400000" flipH="1" flipV="1">
            <a:off x="1361479" y="1549014"/>
            <a:ext cx="401843" cy="2161552"/>
          </a:xfrm>
          <a:prstGeom prst="straightConnector1">
            <a:avLst/>
          </a:prstGeom>
          <a:ln w="222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6200000" flipH="1">
            <a:off x="2486907" y="2629789"/>
            <a:ext cx="2194638" cy="1832675"/>
          </a:xfrm>
          <a:prstGeom prst="straightConnector1">
            <a:avLst/>
          </a:prstGeom>
          <a:ln w="2222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5" grpId="0"/>
      <p:bldP spid="4" grpId="0" animBg="1"/>
      <p:bldP spid="6" grpId="0" animBg="1"/>
      <p:bldP spid="7" grpId="0" animBg="1"/>
      <p:bldP spid="8" grpId="0" animBg="1"/>
      <p:bldP spid="16" grpId="0"/>
      <p:bldP spid="17" grpId="0" animBg="1"/>
      <p:bldP spid="18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2864478" y="785794"/>
            <a:ext cx="1538" cy="3438541"/>
          </a:xfrm>
          <a:prstGeom prst="line">
            <a:avLst/>
          </a:prstGeom>
          <a:noFill/>
          <a:ln w="76200">
            <a:solidFill>
              <a:srgbClr val="0014AC"/>
            </a:solidFill>
            <a:round/>
            <a:headEnd type="arrow" w="lg" len="lg"/>
            <a:tailEnd type="arrow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4222450" y="2500306"/>
            <a:ext cx="1538" cy="15867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714348" y="2484358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5" name="Line 11"/>
          <p:cNvSpPr>
            <a:spLocks noChangeShapeType="1"/>
          </p:cNvSpPr>
          <p:nvPr/>
        </p:nvSpPr>
        <p:spPr bwMode="auto">
          <a:xfrm>
            <a:off x="4210207" y="1187126"/>
            <a:ext cx="1538" cy="2938749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flipV="1">
            <a:off x="723854" y="1564158"/>
            <a:ext cx="2123725" cy="100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9" name="Line 15"/>
          <p:cNvSpPr>
            <a:spLocks noChangeShapeType="1"/>
          </p:cNvSpPr>
          <p:nvPr/>
        </p:nvSpPr>
        <p:spPr bwMode="auto">
          <a:xfrm>
            <a:off x="2850004" y="1595474"/>
            <a:ext cx="3865136" cy="104770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Line 16"/>
          <p:cNvSpPr>
            <a:spLocks noChangeShapeType="1"/>
          </p:cNvSpPr>
          <p:nvPr/>
        </p:nvSpPr>
        <p:spPr bwMode="auto">
          <a:xfrm flipH="1">
            <a:off x="428596" y="2571744"/>
            <a:ext cx="5482272" cy="264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Построить точку лежащую на главной оптической оси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Line 7"/>
          <p:cNvSpPr>
            <a:spLocks noChangeShapeType="1"/>
          </p:cNvSpPr>
          <p:nvPr/>
        </p:nvSpPr>
        <p:spPr bwMode="auto">
          <a:xfrm>
            <a:off x="1498628" y="2486658"/>
            <a:ext cx="1538" cy="158677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357158" y="1785926"/>
            <a:ext cx="571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Line 16"/>
          <p:cNvSpPr>
            <a:spLocks noChangeShapeType="1"/>
          </p:cNvSpPr>
          <p:nvPr/>
        </p:nvSpPr>
        <p:spPr bwMode="auto">
          <a:xfrm flipH="1">
            <a:off x="714348" y="2547485"/>
            <a:ext cx="7340412" cy="2268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lg" len="lg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Line 12"/>
          <p:cNvSpPr>
            <a:spLocks noChangeShapeType="1"/>
          </p:cNvSpPr>
          <p:nvPr/>
        </p:nvSpPr>
        <p:spPr bwMode="auto">
          <a:xfrm flipV="1">
            <a:off x="214282" y="1000108"/>
            <a:ext cx="3490956" cy="1667032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6429388" y="2500306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6143636" y="1853975"/>
            <a:ext cx="7858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6376729" y="3866425"/>
            <a:ext cx="16789" cy="2562971"/>
            <a:chOff x="13444" y="7644"/>
            <a:chExt cx="13" cy="1975"/>
          </a:xfrm>
        </p:grpSpPr>
        <p:sp>
          <p:nvSpPr>
            <p:cNvPr id="23" name="Line 19"/>
            <p:cNvSpPr>
              <a:spLocks noChangeShapeType="1"/>
            </p:cNvSpPr>
            <p:nvPr/>
          </p:nvSpPr>
          <p:spPr bwMode="auto">
            <a:xfrm>
              <a:off x="13450" y="7644"/>
              <a:ext cx="0" cy="1975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20"/>
            <p:cNvSpPr>
              <a:spLocks noChangeShapeType="1"/>
            </p:cNvSpPr>
            <p:nvPr/>
          </p:nvSpPr>
          <p:spPr bwMode="auto">
            <a:xfrm flipH="1" flipV="1">
              <a:off x="13450" y="7659"/>
              <a:ext cx="1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 type="arrow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21"/>
            <p:cNvSpPr>
              <a:spLocks noChangeShapeType="1"/>
            </p:cNvSpPr>
            <p:nvPr/>
          </p:nvSpPr>
          <p:spPr bwMode="auto">
            <a:xfrm flipV="1">
              <a:off x="13444" y="9355"/>
              <a:ext cx="13" cy="230"/>
            </a:xfrm>
            <a:prstGeom prst="line">
              <a:avLst/>
            </a:prstGeom>
            <a:noFill/>
            <a:ln w="31750">
              <a:solidFill>
                <a:srgbClr val="0014AC"/>
              </a:solidFill>
              <a:round/>
              <a:headEnd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6" name="Oval 5"/>
          <p:cNvSpPr>
            <a:spLocks noChangeArrowheads="1"/>
          </p:cNvSpPr>
          <p:nvPr/>
        </p:nvSpPr>
        <p:spPr bwMode="auto">
          <a:xfrm>
            <a:off x="5286380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 rot="19916260" flipH="1">
            <a:off x="7908821" y="3844389"/>
            <a:ext cx="1232232" cy="1487079"/>
            <a:chOff x="3340" y="2819"/>
            <a:chExt cx="566" cy="674"/>
          </a:xfrm>
        </p:grpSpPr>
        <p:sp>
          <p:nvSpPr>
            <p:cNvPr id="28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5" name="Прямоугольник 34"/>
          <p:cNvSpPr/>
          <p:nvPr/>
        </p:nvSpPr>
        <p:spPr>
          <a:xfrm>
            <a:off x="3857620" y="4643446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286380" y="4600526"/>
            <a:ext cx="5838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</a:t>
            </a:r>
            <a:r>
              <a:rPr lang="ru-RU" sz="20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Line 16"/>
          <p:cNvSpPr>
            <a:spLocks noChangeShapeType="1"/>
          </p:cNvSpPr>
          <p:nvPr/>
        </p:nvSpPr>
        <p:spPr bwMode="auto">
          <a:xfrm flipH="1">
            <a:off x="3661728" y="5143512"/>
            <a:ext cx="5482272" cy="2645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8" name="Line 9"/>
          <p:cNvSpPr>
            <a:spLocks noChangeShapeType="1"/>
          </p:cNvSpPr>
          <p:nvPr/>
        </p:nvSpPr>
        <p:spPr bwMode="auto">
          <a:xfrm>
            <a:off x="4286248" y="5072074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7429520" y="5072074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chemeClr val="bg2">
                <a:lumMod val="25000"/>
              </a:schemeClr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" name="Line 16"/>
          <p:cNvSpPr>
            <a:spLocks noChangeShapeType="1"/>
          </p:cNvSpPr>
          <p:nvPr/>
        </p:nvSpPr>
        <p:spPr bwMode="auto">
          <a:xfrm rot="-60000" flipH="1" flipV="1">
            <a:off x="4327523" y="5143512"/>
            <a:ext cx="4286280" cy="45719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arrow" w="lg" len="lg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" name="Line 14"/>
          <p:cNvSpPr>
            <a:spLocks noChangeShapeType="1"/>
          </p:cNvSpPr>
          <p:nvPr/>
        </p:nvSpPr>
        <p:spPr bwMode="auto">
          <a:xfrm flipV="1">
            <a:off x="4286248" y="4143380"/>
            <a:ext cx="2123725" cy="100211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2" name="Line 12"/>
          <p:cNvSpPr>
            <a:spLocks noChangeShapeType="1"/>
          </p:cNvSpPr>
          <p:nvPr/>
        </p:nvSpPr>
        <p:spPr bwMode="auto">
          <a:xfrm flipV="1">
            <a:off x="4357686" y="3571876"/>
            <a:ext cx="3214710" cy="1524156"/>
          </a:xfrm>
          <a:prstGeom prst="line">
            <a:avLst/>
          </a:prstGeom>
          <a:noFill/>
          <a:ln w="38100">
            <a:solidFill>
              <a:srgbClr val="00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" name="Line 11"/>
          <p:cNvSpPr>
            <a:spLocks noChangeShapeType="1"/>
          </p:cNvSpPr>
          <p:nvPr/>
        </p:nvSpPr>
        <p:spPr bwMode="auto">
          <a:xfrm>
            <a:off x="5335240" y="3571876"/>
            <a:ext cx="1538" cy="2938749"/>
          </a:xfrm>
          <a:prstGeom prst="line">
            <a:avLst/>
          </a:prstGeom>
          <a:noFill/>
          <a:ln w="38100">
            <a:solidFill>
              <a:srgbClr val="FF0000"/>
            </a:solidFill>
            <a:prstDash val="sysDot"/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" name="Line 15"/>
          <p:cNvSpPr>
            <a:spLocks noChangeShapeType="1"/>
          </p:cNvSpPr>
          <p:nvPr/>
        </p:nvSpPr>
        <p:spPr bwMode="auto">
          <a:xfrm flipV="1">
            <a:off x="5143504" y="2928934"/>
            <a:ext cx="2143140" cy="289705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5" name="Line 9"/>
          <p:cNvSpPr>
            <a:spLocks noChangeShapeType="1"/>
          </p:cNvSpPr>
          <p:nvPr/>
        </p:nvSpPr>
        <p:spPr bwMode="auto">
          <a:xfrm>
            <a:off x="5643570" y="5056126"/>
            <a:ext cx="1538" cy="158824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6" name="Line 15"/>
          <p:cNvSpPr>
            <a:spLocks noChangeShapeType="1"/>
          </p:cNvSpPr>
          <p:nvPr/>
        </p:nvSpPr>
        <p:spPr bwMode="auto">
          <a:xfrm flipV="1">
            <a:off x="6415762" y="2889395"/>
            <a:ext cx="928694" cy="121444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lg" len="lg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20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909 -0.00185 L 0.09913 0.10926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0.00994 L 0.08003 0.10106 " pathEditMode="relative" rAng="0" ptsTypes="AA">
                                      <p:cBhvr>
                                        <p:cTn id="14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000" y="5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animBg="1"/>
      <p:bldP spid="1031" grpId="0" animBg="1"/>
      <p:bldP spid="1033" grpId="0" animBg="1"/>
      <p:bldP spid="1035" grpId="0" animBg="1"/>
      <p:bldP spid="1038" grpId="0" animBg="1"/>
      <p:bldP spid="1039" grpId="0" animBg="1"/>
      <p:bldP spid="1040" grpId="0" animBg="1"/>
      <p:bldP spid="18" grpId="0" animBg="1"/>
      <p:bldP spid="19" grpId="0"/>
      <p:bldP spid="20" grpId="0" animBg="1"/>
      <p:bldP spid="1036" grpId="0" animBg="1"/>
      <p:bldP spid="1036" grpId="1" animBg="1"/>
      <p:bldP spid="21" grpId="0" animBg="1"/>
      <p:bldP spid="22" grpId="0"/>
      <p:bldP spid="26" grpId="0" animBg="1"/>
      <p:bldP spid="35" grpId="0"/>
      <p:bldP spid="36" grpId="0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2" grpId="1" animBg="1"/>
      <p:bldP spid="43" grpId="0" animBg="1"/>
      <p:bldP spid="44" grpId="0" animBg="1"/>
      <p:bldP spid="45" grpId="0" animBg="1"/>
      <p:bldP spid="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80"/>
          <p:cNvSpPr txBox="1"/>
          <p:nvPr/>
        </p:nvSpPr>
        <p:spPr>
          <a:xfrm>
            <a:off x="2786050" y="379930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642910" y="857232"/>
            <a:ext cx="5453797" cy="3602848"/>
            <a:chOff x="8236" y="6051"/>
            <a:chExt cx="2758" cy="1332"/>
          </a:xfrm>
        </p:grpSpPr>
        <p:sp>
          <p:nvSpPr>
            <p:cNvPr id="24578" name="Line 2"/>
            <p:cNvSpPr>
              <a:spLocks noChangeShapeType="1"/>
            </p:cNvSpPr>
            <p:nvPr/>
          </p:nvSpPr>
          <p:spPr bwMode="auto">
            <a:xfrm>
              <a:off x="8295" y="6051"/>
              <a:ext cx="0" cy="65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8236" y="6066"/>
              <a:ext cx="2758" cy="1317"/>
              <a:chOff x="8236" y="6066"/>
              <a:chExt cx="2758" cy="1317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8236" y="6719"/>
                <a:ext cx="2758" cy="24"/>
                <a:chOff x="8320" y="7125"/>
                <a:chExt cx="2758" cy="24"/>
              </a:xfrm>
            </p:grpSpPr>
            <p:sp>
              <p:nvSpPr>
                <p:cNvPr id="24581" name="Line 5"/>
                <p:cNvSpPr>
                  <a:spLocks noChangeShapeType="1"/>
                </p:cNvSpPr>
                <p:nvPr/>
              </p:nvSpPr>
              <p:spPr bwMode="auto">
                <a:xfrm>
                  <a:off x="8320" y="7125"/>
                  <a:ext cx="2758" cy="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582" name="Line 6"/>
                <p:cNvSpPr>
                  <a:spLocks noChangeShapeType="1"/>
                </p:cNvSpPr>
                <p:nvPr/>
              </p:nvSpPr>
              <p:spPr bwMode="auto">
                <a:xfrm>
                  <a:off x="9368" y="7149"/>
                  <a:ext cx="686" cy="0"/>
                </a:xfrm>
                <a:prstGeom prst="line">
                  <a:avLst/>
                </a:prstGeom>
                <a:noFill/>
                <a:ln w="76200" cap="rnd">
                  <a:solidFill>
                    <a:srgbClr val="0000FF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4584" name="Line 8"/>
              <p:cNvSpPr>
                <a:spLocks noChangeShapeType="1"/>
              </p:cNvSpPr>
              <p:nvPr/>
            </p:nvSpPr>
            <p:spPr bwMode="auto">
              <a:xfrm rot="120000">
                <a:off x="8286" y="6076"/>
                <a:ext cx="1362" cy="61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6" name="Line 10"/>
              <p:cNvSpPr>
                <a:spLocks noChangeShapeType="1"/>
              </p:cNvSpPr>
              <p:nvPr/>
            </p:nvSpPr>
            <p:spPr bwMode="auto">
              <a:xfrm>
                <a:off x="9635" y="6066"/>
                <a:ext cx="0" cy="66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7" name="Line 11"/>
              <p:cNvSpPr>
                <a:spLocks noChangeShapeType="1"/>
              </p:cNvSpPr>
              <p:nvPr/>
            </p:nvSpPr>
            <p:spPr bwMode="auto">
              <a:xfrm>
                <a:off x="8295" y="6725"/>
                <a:ext cx="0" cy="65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9" name="Line 13"/>
              <p:cNvSpPr>
                <a:spLocks noChangeShapeType="1"/>
              </p:cNvSpPr>
              <p:nvPr/>
            </p:nvSpPr>
            <p:spPr bwMode="auto">
              <a:xfrm flipV="1">
                <a:off x="8303" y="6273"/>
                <a:ext cx="2213" cy="111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91" name="Line 15"/>
              <p:cNvSpPr>
                <a:spLocks noChangeShapeType="1"/>
              </p:cNvSpPr>
              <p:nvPr/>
            </p:nvSpPr>
            <p:spPr bwMode="auto">
              <a:xfrm flipV="1">
                <a:off x="9636" y="6266"/>
                <a:ext cx="888" cy="45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89" name="Прямоугольник 88"/>
          <p:cNvSpPr/>
          <p:nvPr/>
        </p:nvSpPr>
        <p:spPr>
          <a:xfrm>
            <a:off x="357158" y="500042"/>
            <a:ext cx="375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endParaRPr lang="ru-RU" sz="4000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214282" y="3929066"/>
            <a:ext cx="460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S</a:t>
            </a:r>
            <a:endParaRPr lang="ru-RU" sz="4000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142844" y="1500174"/>
            <a:ext cx="5357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 </a:t>
            </a:r>
            <a:endParaRPr lang="ru-RU" sz="4000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5357818" y="164305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2400" dirty="0"/>
          </a:p>
        </p:txBody>
      </p:sp>
      <p:grpSp>
        <p:nvGrpSpPr>
          <p:cNvPr id="5" name="Группа 96"/>
          <p:cNvGrpSpPr/>
          <p:nvPr/>
        </p:nvGrpSpPr>
        <p:grpSpPr>
          <a:xfrm>
            <a:off x="4917901" y="1154273"/>
            <a:ext cx="338558" cy="1467577"/>
            <a:chOff x="5090698" y="1191079"/>
            <a:chExt cx="338558" cy="1467577"/>
          </a:xfrm>
        </p:grpSpPr>
        <p:grpSp>
          <p:nvGrpSpPr>
            <p:cNvPr id="6" name="Group 25"/>
            <p:cNvGrpSpPr>
              <a:grpSpLocks/>
            </p:cNvGrpSpPr>
            <p:nvPr/>
          </p:nvGrpSpPr>
          <p:grpSpPr bwMode="auto">
            <a:xfrm rot="19264022" flipH="1">
              <a:off x="5090698" y="1191079"/>
              <a:ext cx="290710" cy="389416"/>
              <a:chOff x="3340" y="2819"/>
              <a:chExt cx="566" cy="674"/>
            </a:xfrm>
          </p:grpSpPr>
          <p:sp>
            <p:nvSpPr>
              <p:cNvPr id="79" name="Arc 26"/>
              <p:cNvSpPr>
                <a:spLocks/>
              </p:cNvSpPr>
              <p:nvPr/>
            </p:nvSpPr>
            <p:spPr bwMode="auto">
              <a:xfrm>
                <a:off x="3569" y="3064"/>
                <a:ext cx="215" cy="42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5" name="Line 27"/>
              <p:cNvSpPr>
                <a:spLocks noChangeShapeType="1"/>
              </p:cNvSpPr>
              <p:nvPr/>
            </p:nvSpPr>
            <p:spPr bwMode="auto">
              <a:xfrm>
                <a:off x="3370" y="3493"/>
                <a:ext cx="536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8" name="Line 28"/>
              <p:cNvSpPr>
                <a:spLocks noChangeShapeType="1"/>
              </p:cNvSpPr>
              <p:nvPr/>
            </p:nvSpPr>
            <p:spPr bwMode="auto">
              <a:xfrm flipV="1">
                <a:off x="3340" y="2819"/>
                <a:ext cx="383" cy="65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5" name="Oval 29"/>
              <p:cNvSpPr>
                <a:spLocks noChangeArrowheads="1"/>
              </p:cNvSpPr>
              <p:nvPr/>
            </p:nvSpPr>
            <p:spPr bwMode="auto">
              <a:xfrm>
                <a:off x="3616" y="3156"/>
                <a:ext cx="141" cy="184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96" name="Line 10"/>
            <p:cNvSpPr>
              <a:spLocks noChangeShapeType="1"/>
            </p:cNvSpPr>
            <p:nvPr/>
          </p:nvSpPr>
          <p:spPr bwMode="auto">
            <a:xfrm>
              <a:off x="5429256" y="1428736"/>
              <a:ext cx="0" cy="122992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8" name="Rectangle 16"/>
          <p:cNvSpPr>
            <a:spLocks noChangeArrowheads="1"/>
          </p:cNvSpPr>
          <p:nvPr/>
        </p:nvSpPr>
        <p:spPr bwMode="auto">
          <a:xfrm>
            <a:off x="214282" y="4572008"/>
            <a:ext cx="542928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Найти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высоту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столба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зная свой рост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142844" y="2357430"/>
            <a:ext cx="4507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</a:t>
            </a:r>
            <a:endParaRPr lang="ru-RU" sz="4000" dirty="0"/>
          </a:p>
        </p:txBody>
      </p:sp>
      <p:sp>
        <p:nvSpPr>
          <p:cNvPr id="100" name="Line 25"/>
          <p:cNvSpPr>
            <a:spLocks noChangeShapeType="1"/>
          </p:cNvSpPr>
          <p:nvPr/>
        </p:nvSpPr>
        <p:spPr bwMode="auto">
          <a:xfrm>
            <a:off x="714348" y="2285992"/>
            <a:ext cx="257176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Line 26"/>
          <p:cNvSpPr>
            <a:spLocks noChangeShapeType="1"/>
          </p:cNvSpPr>
          <p:nvPr/>
        </p:nvSpPr>
        <p:spPr bwMode="auto">
          <a:xfrm flipV="1">
            <a:off x="3357554" y="2285992"/>
            <a:ext cx="1857388" cy="0"/>
          </a:xfrm>
          <a:prstGeom prst="line">
            <a:avLst/>
          </a:prstGeom>
          <a:noFill/>
          <a:ln w="9525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" name="TextBox 101"/>
          <p:cNvSpPr txBox="1"/>
          <p:nvPr/>
        </p:nvSpPr>
        <p:spPr>
          <a:xfrm>
            <a:off x="4214810" y="221825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571604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2"/>
          <p:cNvSpPr txBox="1">
            <a:spLocks noChangeArrowheads="1"/>
          </p:cNvSpPr>
          <p:nvPr/>
        </p:nvSpPr>
        <p:spPr bwMode="auto">
          <a:xfrm>
            <a:off x="6929455" y="2025367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850624" y="167360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 Box 4"/>
          <p:cNvSpPr txBox="1">
            <a:spLocks noChangeArrowheads="1"/>
          </p:cNvSpPr>
          <p:nvPr/>
        </p:nvSpPr>
        <p:spPr bwMode="auto">
          <a:xfrm>
            <a:off x="7215206" y="185736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7540864" y="168394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7540864" y="204852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 Box 4"/>
          <p:cNvSpPr txBox="1">
            <a:spLocks noChangeArrowheads="1"/>
          </p:cNvSpPr>
          <p:nvPr/>
        </p:nvSpPr>
        <p:spPr bwMode="auto">
          <a:xfrm>
            <a:off x="7865540" y="181942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8183806" y="184258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500"/>
                            </p:stCondLst>
                            <p:childTnLst>
                              <p:par>
                                <p:cTn id="10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9" grpId="0"/>
      <p:bldP spid="90" grpId="0"/>
      <p:bldP spid="91" grpId="0"/>
      <p:bldP spid="92" grpId="0"/>
      <p:bldP spid="98" grpId="0"/>
      <p:bldP spid="99" grpId="0"/>
      <p:bldP spid="100" grpId="0" animBg="1"/>
      <p:bldP spid="101" grpId="0" animBg="1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3" y="60960"/>
          <a:ext cx="9143999" cy="6797040"/>
        </p:xfrm>
        <a:graphic>
          <a:graphicData uri="http://schemas.openxmlformats.org/drawingml/2006/table">
            <a:tbl>
              <a:tblPr/>
              <a:tblGrid>
                <a:gridCol w="495474"/>
                <a:gridCol w="7891396"/>
                <a:gridCol w="757129"/>
              </a:tblGrid>
              <a:tr h="11501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(</a:t>
                      </a:r>
                      <a:r>
                        <a:rPr lang="en-US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</a:t>
                      </a: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                    </a:t>
                      </a:r>
                      <a:r>
                        <a:rPr lang="ru-RU" sz="1400" b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</a:t>
                      </a:r>
                      <a:r>
                        <a:rPr lang="ru-RU" sz="1400" b="1" cap="all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световые  явления"     </a:t>
                      </a: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Урок - 9 (</a:t>
                      </a:r>
                      <a:r>
                        <a:rPr lang="ru-RU" sz="11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рз</a:t>
                      </a: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32-2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003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ЦЕЛИ:1.Создать условия для развития умений решать задачи по разделу.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2. Создать условия для закрепления изученного материала т. № 19-22.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5019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cap="all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</a:t>
                      </a:r>
                      <a:r>
                        <a:rPr lang="ru-RU" sz="1400" b="1" i="1" cap="all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решение задач по теме световые явления</a:t>
                      </a:r>
                      <a:r>
                        <a:rPr lang="ru-RU" sz="1400" b="1" cap="all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90113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1.Развивать умения записывать краткое условие задачи.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 Развивать умения делать эскиз или  схему цепи к задаче.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Развивать умения описывать происходящие процессы.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 Развивать умения математизировать ситуацию.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Развивать умения выполнять математические операции.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 Развивать умения анализировать и записывать ответ к задаче.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501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УРОКА:</a:t>
                      </a:r>
                      <a:r>
                        <a:rPr lang="ru-RU" sz="1400" b="1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применение знаний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501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</a:t>
                      </a:r>
                      <a:r>
                        <a:rPr lang="ru-RU" sz="1400" i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</a:t>
                      </a:r>
                      <a:r>
                        <a:rPr lang="ru-RU" sz="14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решение количественных задач.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5019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ДЕМОНСТРАЦИИ:1. 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50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задачам гр. 7.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поиск ошибок в решении задач 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15м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решение задач у доски.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936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1. Собирающая линза дает на экране четкое изображение предмета, ко­торое в 2 раза больше этого предмета. Расстояние от предмета до линзы на 6см превышает ее фокусное расстояние. Найти расстояние от линзы до экрана.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2.</a:t>
                      </a:r>
                      <a:r>
                        <a:rPr lang="ru-RU" sz="14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Рисунок на диапозитиве имеет высоту , а на экране . Опре­делить оптическую силу объектива, если расстояние от объектива до диа­позитива .</a:t>
                      </a:r>
                      <a:r>
                        <a:rPr lang="ru-RU" sz="12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3. Оптическая сила линзы равна 2 </a:t>
                      </a:r>
                      <a:r>
                        <a:rPr lang="ru-RU" sz="14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дптр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Предмет высотой поме­щен на расстоянии от линзы. На каком расстоянии от линзы и какой высоты получится изображение этого предмета?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indent="177800" algn="l"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4.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Предмет высотой находится на расстоянии — от рассеиваю­щей линзы с оптической силой -2,5 </a:t>
                      </a:r>
                      <a:r>
                        <a:rPr lang="ru-RU" sz="16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дптр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Во сколько раз изменится высо­та изображения, если предмет подвинуть к линзе на 40см?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 Предмет расположен на расстоянии от линзы с оптической си­лой 2 </a:t>
                      </a:r>
                      <a:r>
                        <a:rPr lang="ru-RU" sz="1600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дптр</a:t>
                      </a:r>
                      <a:r>
                        <a:rPr lang="ru-RU" sz="16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Как изменится расстояние до изображения предмета, если по­следний приблизить к линзе на ?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1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0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43132" marR="43132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dirty="0" err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длр</a:t>
                      </a:r>
                      <a:r>
                        <a:rPr lang="ru-RU" sz="11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№4 (4)</a:t>
                      </a:r>
                      <a:r>
                        <a:rPr lang="ru-RU" sz="11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Ход лучей в проекционном аппарате,  киноаппарате.</a:t>
                      </a: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</a:t>
                      </a:r>
                      <a:r>
                        <a:rPr lang="ru-RU" sz="14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43132" marR="4313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5729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4704"/>
            <a:ext cx="6215106" cy="148879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 СР №5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Стр.32-35</a:t>
            </a:r>
          </a:p>
          <a:p>
            <a:pPr algn="ctr">
              <a:lnSpc>
                <a:spcPts val="4500"/>
              </a:lnSpc>
              <a:spcBef>
                <a:spcPts val="600"/>
              </a:spcBef>
              <a:buNone/>
            </a:pP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500"/>
                            </p:stCondLst>
                            <p:childTnLst>
                              <p:par>
                                <p:cTn id="8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8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500"/>
                            </p:stCondLst>
                            <p:childTnLst>
                              <p:par>
                                <p:cTn id="9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85786" y="6273225"/>
            <a:ext cx="835821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стр.32-35,    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66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СР-5, стр12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66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92878" y="0"/>
            <a:ext cx="25837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8-5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55576" y="0"/>
            <a:ext cx="476463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 19-22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0" y="1340768"/>
            <a:ext cx="7527080" cy="208823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решение</a:t>
            </a:r>
          </a:p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0099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4211960" y="3429000"/>
            <a:ext cx="4932040" cy="63895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 разделу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14282" y="4071942"/>
            <a:ext cx="8786874" cy="197685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 стрелкой 2"/>
          <p:cNvCxnSpPr/>
          <p:nvPr/>
        </p:nvCxnSpPr>
        <p:spPr>
          <a:xfrm>
            <a:off x="4283968" y="620688"/>
            <a:ext cx="0" cy="4824536"/>
          </a:xfrm>
          <a:prstGeom prst="straightConnector1">
            <a:avLst/>
          </a:prstGeom>
          <a:ln w="76200">
            <a:solidFill>
              <a:schemeClr val="tx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611560" y="2924944"/>
            <a:ext cx="8136904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-конечная звезда 5"/>
          <p:cNvSpPr/>
          <p:nvPr/>
        </p:nvSpPr>
        <p:spPr>
          <a:xfrm>
            <a:off x="277180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5-конечная звезда 6"/>
          <p:cNvSpPr/>
          <p:nvPr/>
        </p:nvSpPr>
        <p:spPr>
          <a:xfrm>
            <a:off x="5677520" y="2852936"/>
            <a:ext cx="144016" cy="144016"/>
          </a:xfrm>
          <a:prstGeom prst="star5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4-конечная звезда 9"/>
          <p:cNvSpPr/>
          <p:nvPr/>
        </p:nvSpPr>
        <p:spPr>
          <a:xfrm>
            <a:off x="1318540" y="2889616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7236296" y="2898978"/>
            <a:ext cx="72008" cy="72008"/>
          </a:xfrm>
          <a:prstGeom prst="star4">
            <a:avLst/>
          </a:prstGeom>
          <a:solidFill>
            <a:srgbClr val="C0000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649556" y="30596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573420" y="30254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7584" y="2584178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36296" y="2586676"/>
            <a:ext cx="4320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>
                <a:latin typeface="Times New Roman" pitchFamily="18" charset="0"/>
                <a:cs typeface="Times New Roman" pitchFamily="18" charset="0"/>
              </a:rPr>
              <a:t>2F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91680" y="1628800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0100" y="3929066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>
            <a:off x="2015438" y="2071678"/>
            <a:ext cx="226800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4286248" y="2071678"/>
            <a:ext cx="4357718" cy="2571768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40" idx="0"/>
          </p:cNvCxnSpPr>
          <p:nvPr/>
        </p:nvCxnSpPr>
        <p:spPr>
          <a:xfrm>
            <a:off x="2013556" y="2088360"/>
            <a:ext cx="2270412" cy="2276744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262884" y="4331858"/>
            <a:ext cx="3960440" cy="0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1193148" y="3868261"/>
            <a:ext cx="3060000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6-конечная звезда 49"/>
          <p:cNvSpPr/>
          <p:nvPr/>
        </p:nvSpPr>
        <p:spPr bwMode="auto">
          <a:xfrm>
            <a:off x="8028155" y="4277798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8028384" y="3861048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105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Прямая со стрелкой 51"/>
          <p:cNvCxnSpPr/>
          <p:nvPr/>
        </p:nvCxnSpPr>
        <p:spPr>
          <a:xfrm flipV="1">
            <a:off x="4286248" y="1500174"/>
            <a:ext cx="3643338" cy="2356496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V="1">
            <a:off x="1214414" y="2132856"/>
            <a:ext cx="3069554" cy="171982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4283968" y="2159458"/>
            <a:ext cx="3888432" cy="0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6-конечная звезда 57"/>
          <p:cNvSpPr/>
          <p:nvPr/>
        </p:nvSpPr>
        <p:spPr bwMode="auto">
          <a:xfrm>
            <a:off x="6860315" y="2132856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6660232" y="1753155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105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429520" y="5406110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Прямая со стрелкой 60"/>
          <p:cNvCxnSpPr/>
          <p:nvPr/>
        </p:nvCxnSpPr>
        <p:spPr>
          <a:xfrm rot="5400000">
            <a:off x="7930380" y="5548192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Овал 62"/>
          <p:cNvSpPr/>
          <p:nvPr/>
        </p:nvSpPr>
        <p:spPr bwMode="auto">
          <a:xfrm>
            <a:off x="7358082" y="5214950"/>
            <a:ext cx="1440160" cy="864096"/>
          </a:xfrm>
          <a:prstGeom prst="ellipse">
            <a:avLst/>
          </a:prstGeom>
          <a:noFill/>
          <a:ln w="38100">
            <a:solidFill>
              <a:srgbClr val="C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sp>
        <p:nvSpPr>
          <p:cNvPr id="40" name="Равнобедренный треугольник 39"/>
          <p:cNvSpPr/>
          <p:nvPr/>
        </p:nvSpPr>
        <p:spPr>
          <a:xfrm rot="2976447">
            <a:off x="511909" y="1774051"/>
            <a:ext cx="1643074" cy="178595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Box 40"/>
          <p:cNvSpPr txBox="1"/>
          <p:nvPr/>
        </p:nvSpPr>
        <p:spPr>
          <a:xfrm>
            <a:off x="2428860" y="1643050"/>
            <a:ext cx="42862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500298" y="2285992"/>
            <a:ext cx="42862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05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857356" y="3714752"/>
            <a:ext cx="42862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05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1928794" y="3273982"/>
            <a:ext cx="42862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05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endParaRPr lang="ru-RU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8" name="Прямая со стрелкой 67"/>
          <p:cNvCxnSpPr>
            <a:stCxn id="58" idx="1"/>
            <a:endCxn id="50" idx="2"/>
          </p:cNvCxnSpPr>
          <p:nvPr/>
        </p:nvCxnSpPr>
        <p:spPr>
          <a:xfrm>
            <a:off x="6940949" y="2186862"/>
            <a:ext cx="1127523" cy="2162944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132211" y="2640189"/>
            <a:ext cx="4176000" cy="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139994" y="2071678"/>
            <a:ext cx="360040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357158" y="2571744"/>
            <a:ext cx="42862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05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4" name="Прямая со стрелкой 73"/>
          <p:cNvCxnSpPr/>
          <p:nvPr/>
        </p:nvCxnSpPr>
        <p:spPr>
          <a:xfrm>
            <a:off x="4286248" y="2643182"/>
            <a:ext cx="4286280" cy="857256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130969" y="2643370"/>
            <a:ext cx="4155279" cy="428440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TextBox 78"/>
          <p:cNvSpPr txBox="1"/>
          <p:nvPr/>
        </p:nvSpPr>
        <p:spPr>
          <a:xfrm>
            <a:off x="1071538" y="2786058"/>
            <a:ext cx="42862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105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4286248" y="3071810"/>
            <a:ext cx="4357718" cy="71438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6-конечная звезда 83"/>
          <p:cNvSpPr/>
          <p:nvPr/>
        </p:nvSpPr>
        <p:spPr bwMode="auto">
          <a:xfrm>
            <a:off x="6603236" y="3081880"/>
            <a:ext cx="80634" cy="72008"/>
          </a:xfrm>
          <a:prstGeom prst="star6">
            <a:avLst/>
          </a:prstGeom>
          <a:solidFill>
            <a:schemeClr val="accent6">
              <a:lumMod val="50000"/>
            </a:schemeClr>
          </a:solidFill>
          <a:ln w="222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ru-RU"/>
          </a:p>
        </p:txBody>
      </p:sp>
      <p:cxnSp>
        <p:nvCxnSpPr>
          <p:cNvPr id="85" name="Прямая со стрелкой 84"/>
          <p:cNvCxnSpPr>
            <a:stCxn id="58" idx="2"/>
          </p:cNvCxnSpPr>
          <p:nvPr/>
        </p:nvCxnSpPr>
        <p:spPr>
          <a:xfrm flipH="1">
            <a:off x="6660232" y="2204864"/>
            <a:ext cx="240400" cy="936104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>
            <a:endCxn id="50" idx="2"/>
          </p:cNvCxnSpPr>
          <p:nvPr/>
        </p:nvCxnSpPr>
        <p:spPr>
          <a:xfrm>
            <a:off x="6660232" y="3140968"/>
            <a:ext cx="1408240" cy="1208838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6372200" y="3212976"/>
            <a:ext cx="432048" cy="369332"/>
          </a:xfrm>
          <a:prstGeom prst="rect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05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6300192" y="6273225"/>
            <a:ext cx="28438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стр.12, В№1-4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9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50" grpId="0" animBg="1"/>
      <p:bldP spid="51" grpId="0" animBg="1"/>
      <p:bldP spid="58" grpId="0" animBg="1"/>
      <p:bldP spid="59" grpId="0" animBg="1"/>
      <p:bldP spid="60" grpId="0" animBg="1"/>
      <p:bldP spid="63" grpId="0" animBg="1"/>
      <p:bldP spid="40" grpId="0" animBg="1"/>
      <p:bldP spid="41" grpId="0" animBg="1"/>
      <p:bldP spid="53" grpId="0" animBg="1"/>
      <p:bldP spid="55" grpId="0" animBg="1"/>
      <p:bldP spid="67" grpId="0" animBg="1"/>
      <p:bldP spid="72" grpId="0" animBg="1"/>
      <p:bldP spid="73" grpId="0" animBg="1"/>
      <p:bldP spid="79" grpId="0" animBg="1"/>
      <p:bldP spid="84" grpId="0" animBg="1"/>
      <p:bldP spid="9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357290" y="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1538" y="500042"/>
            <a:ext cx="6215106" cy="2714644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К тесту №5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б</a:t>
            </a:r>
          </a:p>
          <a:p>
            <a:pPr algn="ctr">
              <a:lnSpc>
                <a:spcPts val="4500"/>
              </a:lnSpc>
              <a:spcBef>
                <a:spcPts val="600"/>
              </a:spcBef>
            </a:pP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Стр.28-30</a:t>
            </a:r>
          </a:p>
          <a:p>
            <a:pPr algn="ctr">
              <a:lnSpc>
                <a:spcPts val="4500"/>
              </a:lnSpc>
              <a:spcBef>
                <a:spcPts val="600"/>
              </a:spcBef>
              <a:buNone/>
            </a:pPr>
            <a:r>
              <a:rPr lang="ru-RU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000"/>
                            </p:stCondLst>
                            <p:childTnLst>
                              <p:par>
                                <p:cTn id="5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500"/>
                            </p:stCondLst>
                            <p:childTnLst>
                              <p:par>
                                <p:cTn id="57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500"/>
                            </p:stCondLst>
                            <p:childTnLst>
                              <p:par>
                                <p:cTn id="62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8500"/>
                            </p:stCondLst>
                            <p:childTnLst>
                              <p:par>
                                <p:cTn id="72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500"/>
                            </p:stCondLst>
                            <p:childTnLst>
                              <p:par>
                                <p:cTn id="84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89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500"/>
                            </p:stCondLst>
                            <p:childTnLst>
                              <p:par>
                                <p:cTn id="96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7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21-1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Предмет высотой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60 см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помещен на расстоянии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60 см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от собирающей линзы с фокусным расстоянием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12 см.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Определить, на каком расстоянии от линзы получилось изображение и размер полученного изображения.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8"/>
          <p:cNvGrpSpPr/>
          <p:nvPr/>
        </p:nvGrpSpPr>
        <p:grpSpPr>
          <a:xfrm>
            <a:off x="4067944" y="1852234"/>
            <a:ext cx="2650585" cy="928694"/>
            <a:chOff x="6143636" y="4000504"/>
            <a:chExt cx="2650585" cy="928694"/>
          </a:xfrm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6143636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" name="Группа 12"/>
            <p:cNvGrpSpPr/>
            <p:nvPr/>
          </p:nvGrpSpPr>
          <p:grpSpPr>
            <a:xfrm>
              <a:off x="6143636" y="4000504"/>
              <a:ext cx="2650585" cy="908451"/>
              <a:chOff x="2071683" y="2380592"/>
              <a:chExt cx="2650585" cy="908451"/>
            </a:xfrm>
          </p:grpSpPr>
          <p:sp>
            <p:nvSpPr>
              <p:cNvPr id="3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9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41" name="Группа 50"/>
          <p:cNvGrpSpPr/>
          <p:nvPr/>
        </p:nvGrpSpPr>
        <p:grpSpPr>
          <a:xfrm>
            <a:off x="0" y="4768811"/>
            <a:ext cx="1857388" cy="928694"/>
            <a:chOff x="6715140" y="3357562"/>
            <a:chExt cx="1857388" cy="928694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6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4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7" name="Группа 40"/>
          <p:cNvGrpSpPr/>
          <p:nvPr/>
        </p:nvGrpSpPr>
        <p:grpSpPr>
          <a:xfrm>
            <a:off x="1714480" y="1500174"/>
            <a:ext cx="4265439" cy="3346481"/>
            <a:chOff x="2306825" y="1582717"/>
            <a:chExt cx="4265439" cy="3346481"/>
          </a:xfrm>
        </p:grpSpPr>
        <p:sp>
          <p:nvSpPr>
            <p:cNvPr id="22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050133" y="1582717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696405" y="39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6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7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0" y="1628801"/>
            <a:ext cx="16196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=60см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=12см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750067" y="3178967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79" name="Группа 12"/>
          <p:cNvGrpSpPr/>
          <p:nvPr/>
        </p:nvGrpSpPr>
        <p:grpSpPr>
          <a:xfrm>
            <a:off x="6084168" y="2906101"/>
            <a:ext cx="2016224" cy="937927"/>
            <a:chOff x="2071683" y="2361749"/>
            <a:chExt cx="1912317" cy="937927"/>
          </a:xfrm>
        </p:grpSpPr>
        <p:sp>
          <p:nvSpPr>
            <p:cNvPr id="80" name="Text Box 3"/>
            <p:cNvSpPr txBox="1">
              <a:spLocks noChangeArrowheads="1"/>
            </p:cNvSpPr>
            <p:nvPr/>
          </p:nvSpPr>
          <p:spPr bwMode="auto">
            <a:xfrm>
              <a:off x="2079075" y="2777688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071683" y="238059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4"/>
            <p:cNvSpPr txBox="1">
              <a:spLocks noChangeArrowheads="1"/>
            </p:cNvSpPr>
            <p:nvPr/>
          </p:nvSpPr>
          <p:spPr bwMode="auto">
            <a:xfrm>
              <a:off x="3064162" y="2524450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674513" y="237507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690279" y="274063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Text Box 4"/>
            <p:cNvSpPr txBox="1">
              <a:spLocks noChangeArrowheads="1"/>
            </p:cNvSpPr>
            <p:nvPr/>
          </p:nvSpPr>
          <p:spPr bwMode="auto">
            <a:xfrm>
              <a:off x="2421090" y="2361749"/>
              <a:ext cx="588637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-</a:t>
              </a:r>
            </a:p>
          </p:txBody>
        </p:sp>
        <p:sp>
          <p:nvSpPr>
            <p:cNvPr id="86" name="Text Box 3"/>
            <p:cNvSpPr txBox="1">
              <a:spLocks noChangeArrowheads="1"/>
            </p:cNvSpPr>
            <p:nvPr/>
          </p:nvSpPr>
          <p:spPr bwMode="auto">
            <a:xfrm>
              <a:off x="3412496" y="2799610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3405104" y="240251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0" name="Группа 12"/>
          <p:cNvGrpSpPr/>
          <p:nvPr/>
        </p:nvGrpSpPr>
        <p:grpSpPr>
          <a:xfrm>
            <a:off x="6012160" y="3888101"/>
            <a:ext cx="1648383" cy="960960"/>
            <a:chOff x="2071683" y="2316794"/>
            <a:chExt cx="1648383" cy="960960"/>
          </a:xfrm>
        </p:grpSpPr>
        <p:sp>
          <p:nvSpPr>
            <p:cNvPr id="91" name="Text Box 3"/>
            <p:cNvSpPr txBox="1">
              <a:spLocks noChangeArrowheads="1"/>
            </p:cNvSpPr>
            <p:nvPr/>
          </p:nvSpPr>
          <p:spPr bwMode="auto">
            <a:xfrm>
              <a:off x="2079075" y="2777688"/>
              <a:ext cx="784696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F∙d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2071683" y="2316794"/>
              <a:ext cx="10801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F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Text Box 4"/>
            <p:cNvSpPr txBox="1">
              <a:spLocks noChangeArrowheads="1"/>
            </p:cNvSpPr>
            <p:nvPr/>
          </p:nvSpPr>
          <p:spPr bwMode="auto">
            <a:xfrm>
              <a:off x="2819603" y="2455023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7" name="Text Box 3"/>
            <p:cNvSpPr txBox="1">
              <a:spLocks noChangeArrowheads="1"/>
            </p:cNvSpPr>
            <p:nvPr/>
          </p:nvSpPr>
          <p:spPr bwMode="auto">
            <a:xfrm>
              <a:off x="3148562" y="2736412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f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3141170" y="2339316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7556227" y="4077072"/>
            <a:ext cx="161967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" name="Группа 20"/>
          <p:cNvGrpSpPr/>
          <p:nvPr/>
        </p:nvGrpSpPr>
        <p:grpSpPr>
          <a:xfrm>
            <a:off x="2155057" y="4851157"/>
            <a:ext cx="1408831" cy="954107"/>
            <a:chOff x="6882523" y="1730254"/>
            <a:chExt cx="1408831" cy="954107"/>
          </a:xfrm>
        </p:grpSpPr>
        <p:sp>
          <p:nvSpPr>
            <p:cNvPr id="104" name="Text Box 2"/>
            <p:cNvSpPr txBox="1">
              <a:spLocks noChangeArrowheads="1"/>
            </p:cNvSpPr>
            <p:nvPr/>
          </p:nvSpPr>
          <p:spPr bwMode="auto">
            <a:xfrm>
              <a:off x="6929455" y="2071679"/>
              <a:ext cx="428628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882523" y="1916776"/>
              <a:ext cx="5766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" name="Text Box 4"/>
            <p:cNvSpPr txBox="1">
              <a:spLocks noChangeArrowheads="1"/>
            </p:cNvSpPr>
            <p:nvPr/>
          </p:nvSpPr>
          <p:spPr bwMode="auto">
            <a:xfrm>
              <a:off x="7215206" y="1857364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7540864" y="1730254"/>
              <a:ext cx="75049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u="sng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f∙</a:t>
              </a:r>
              <a:r>
                <a:rPr lang="en-US" sz="2800" b="1" u="sng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4000" u="sng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7645705" y="2090589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1" name="TextBox 110"/>
          <p:cNvSpPr txBox="1"/>
          <p:nvPr/>
        </p:nvSpPr>
        <p:spPr>
          <a:xfrm>
            <a:off x="3672408" y="4941168"/>
            <a:ext cx="161967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H=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0" y="580526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Ответ: изображение получилось на расстоянии … см от линзы, величина его составила …  см.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3672408" y="1455167"/>
            <a:ext cx="5508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1.Запишем формулу тонкой линзы</a:t>
            </a:r>
            <a:endParaRPr lang="ru-RU" sz="20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948264" y="2492896"/>
            <a:ext cx="201622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Выразим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0" y="4149080"/>
            <a:ext cx="500404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2.Запишем формулу увеличения</a:t>
            </a:r>
            <a:endParaRPr lang="ru-RU" sz="20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6516216" y="6844753"/>
            <a:ext cx="262778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стр.12,  В№1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2" grpId="0"/>
      <p:bldP spid="100" grpId="0" animBg="1"/>
      <p:bldP spid="111" grpId="0" animBg="1"/>
      <p:bldP spid="112" grpId="0"/>
      <p:bldP spid="113" grpId="0" animBg="1"/>
      <p:bldP spid="114" grpId="0" animBg="1"/>
      <p:bldP spid="11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Перед собирающей линзой с фокусным расстоянием 10 см помещен предмет. На каком расстоянии надо поставить предмет, чтобы его действительное изображение было в 4 раза больше самого предмета?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8"/>
          <p:cNvGrpSpPr/>
          <p:nvPr/>
        </p:nvGrpSpPr>
        <p:grpSpPr>
          <a:xfrm>
            <a:off x="5796136" y="3140968"/>
            <a:ext cx="2650585" cy="928694"/>
            <a:chOff x="6143636" y="4000504"/>
            <a:chExt cx="2650585" cy="928694"/>
          </a:xfrm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6143636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" name="Группа 12"/>
            <p:cNvGrpSpPr/>
            <p:nvPr/>
          </p:nvGrpSpPr>
          <p:grpSpPr>
            <a:xfrm>
              <a:off x="6143636" y="4000504"/>
              <a:ext cx="2650585" cy="908451"/>
              <a:chOff x="2071683" y="2380592"/>
              <a:chExt cx="2650585" cy="908451"/>
            </a:xfrm>
          </p:grpSpPr>
          <p:sp>
            <p:nvSpPr>
              <p:cNvPr id="3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9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41" name="Группа 50"/>
          <p:cNvGrpSpPr/>
          <p:nvPr/>
        </p:nvGrpSpPr>
        <p:grpSpPr>
          <a:xfrm>
            <a:off x="3995936" y="1916832"/>
            <a:ext cx="1857388" cy="928694"/>
            <a:chOff x="6715140" y="3357562"/>
            <a:chExt cx="1857388" cy="928694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3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4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4" name="Группа 40"/>
          <p:cNvGrpSpPr/>
          <p:nvPr/>
        </p:nvGrpSpPr>
        <p:grpSpPr>
          <a:xfrm>
            <a:off x="1475656" y="1500174"/>
            <a:ext cx="4265439" cy="3346481"/>
            <a:chOff x="2306825" y="1582717"/>
            <a:chExt cx="4265439" cy="3346481"/>
          </a:xfrm>
        </p:grpSpPr>
        <p:sp>
          <p:nvSpPr>
            <p:cNvPr id="22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050133" y="1582717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696405" y="39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6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7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0" y="1556792"/>
            <a:ext cx="161967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F=1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 см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4</a:t>
            </a:r>
          </a:p>
          <a:p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582681" y="2392009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6" name="Группа 12"/>
          <p:cNvGrpSpPr/>
          <p:nvPr/>
        </p:nvGrpSpPr>
        <p:grpSpPr>
          <a:xfrm>
            <a:off x="6121889" y="4005064"/>
            <a:ext cx="2194527" cy="916005"/>
            <a:chOff x="2585539" y="2361749"/>
            <a:chExt cx="2081431" cy="916005"/>
          </a:xfrm>
        </p:grpSpPr>
        <p:sp>
          <p:nvSpPr>
            <p:cNvPr id="80" name="Text Box 3"/>
            <p:cNvSpPr txBox="1">
              <a:spLocks noChangeArrowheads="1"/>
            </p:cNvSpPr>
            <p:nvPr/>
          </p:nvSpPr>
          <p:spPr bwMode="auto">
            <a:xfrm>
              <a:off x="2592931" y="2777688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585539" y="238059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4"/>
            <p:cNvSpPr txBox="1">
              <a:spLocks noChangeArrowheads="1"/>
            </p:cNvSpPr>
            <p:nvPr/>
          </p:nvSpPr>
          <p:spPr bwMode="auto">
            <a:xfrm>
              <a:off x="3064162" y="2524450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3321489" y="237238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3337255" y="273794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Text Box 4"/>
            <p:cNvSpPr txBox="1">
              <a:spLocks noChangeArrowheads="1"/>
            </p:cNvSpPr>
            <p:nvPr/>
          </p:nvSpPr>
          <p:spPr bwMode="auto">
            <a:xfrm>
              <a:off x="3668551" y="2433757"/>
              <a:ext cx="520340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0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86" name="Text Box 3"/>
            <p:cNvSpPr txBox="1">
              <a:spLocks noChangeArrowheads="1"/>
            </p:cNvSpPr>
            <p:nvPr/>
          </p:nvSpPr>
          <p:spPr bwMode="auto">
            <a:xfrm>
              <a:off x="4027169" y="2758845"/>
              <a:ext cx="639801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28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Г</a:t>
              </a:r>
              <a:r>
                <a:rPr lang="en-US" sz="28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4019777" y="2361749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2123728" y="4869160"/>
            <a:ext cx="172819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=F∙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25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0" y="5805264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предмет надо поставить на расстоянии …..см от линзы.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5004048" y="2780928"/>
            <a:ext cx="4464496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2.Запишем формулу тонкой линзы</a:t>
            </a:r>
            <a:endParaRPr lang="ru-RU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5868144" y="1988840"/>
            <a:ext cx="252028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Выразим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139952" y="1340768"/>
            <a:ext cx="500404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1.Запишем формулу увеличения</a:t>
            </a:r>
            <a:endParaRPr lang="ru-RU" sz="20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Прямоугольник 74"/>
          <p:cNvSpPr/>
          <p:nvPr/>
        </p:nvSpPr>
        <p:spPr>
          <a:xfrm>
            <a:off x="6643702" y="6273225"/>
            <a:ext cx="250029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стр.13, в№2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0" y="3356992"/>
            <a:ext cx="305983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3.Вынесем за скобки 1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7" name="Группа 12"/>
          <p:cNvGrpSpPr/>
          <p:nvPr/>
        </p:nvGrpSpPr>
        <p:grpSpPr>
          <a:xfrm>
            <a:off x="0" y="3727665"/>
            <a:ext cx="2577042" cy="905372"/>
            <a:chOff x="2585539" y="2372382"/>
            <a:chExt cx="2444233" cy="905372"/>
          </a:xfrm>
        </p:grpSpPr>
        <p:sp>
          <p:nvSpPr>
            <p:cNvPr id="78" name="Text Box 3"/>
            <p:cNvSpPr txBox="1">
              <a:spLocks noChangeArrowheads="1"/>
            </p:cNvSpPr>
            <p:nvPr/>
          </p:nvSpPr>
          <p:spPr bwMode="auto">
            <a:xfrm>
              <a:off x="2592931" y="2777688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2585539" y="238059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Text Box 4"/>
            <p:cNvSpPr txBox="1">
              <a:spLocks noChangeArrowheads="1"/>
            </p:cNvSpPr>
            <p:nvPr/>
          </p:nvSpPr>
          <p:spPr bwMode="auto">
            <a:xfrm>
              <a:off x="3064162" y="2524450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3321489" y="237238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0" name="TextBox 89"/>
            <p:cNvSpPr txBox="1"/>
            <p:nvPr/>
          </p:nvSpPr>
          <p:spPr>
            <a:xfrm>
              <a:off x="3337255" y="273794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Text Box 4"/>
            <p:cNvSpPr txBox="1">
              <a:spLocks noChangeArrowheads="1"/>
            </p:cNvSpPr>
            <p:nvPr/>
          </p:nvSpPr>
          <p:spPr bwMode="auto">
            <a:xfrm>
              <a:off x="3681703" y="2558930"/>
              <a:ext cx="1348069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1/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Г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)</a:t>
              </a:r>
            </a:p>
          </p:txBody>
        </p:sp>
      </p:grpSp>
      <p:grpSp>
        <p:nvGrpSpPr>
          <p:cNvPr id="99" name="Группа 12"/>
          <p:cNvGrpSpPr/>
          <p:nvPr/>
        </p:nvGrpSpPr>
        <p:grpSpPr>
          <a:xfrm>
            <a:off x="0" y="4653136"/>
            <a:ext cx="2577042" cy="905372"/>
            <a:chOff x="2585539" y="2372382"/>
            <a:chExt cx="2444233" cy="905372"/>
          </a:xfrm>
        </p:grpSpPr>
        <p:sp>
          <p:nvSpPr>
            <p:cNvPr id="101" name="Text Box 3"/>
            <p:cNvSpPr txBox="1">
              <a:spLocks noChangeArrowheads="1"/>
            </p:cNvSpPr>
            <p:nvPr/>
          </p:nvSpPr>
          <p:spPr bwMode="auto">
            <a:xfrm>
              <a:off x="2592931" y="2777688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2585539" y="238059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3" name="Text Box 4"/>
            <p:cNvSpPr txBox="1">
              <a:spLocks noChangeArrowheads="1"/>
            </p:cNvSpPr>
            <p:nvPr/>
          </p:nvSpPr>
          <p:spPr bwMode="auto">
            <a:xfrm>
              <a:off x="3064162" y="2524450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9" name="TextBox 108"/>
            <p:cNvSpPr txBox="1"/>
            <p:nvPr/>
          </p:nvSpPr>
          <p:spPr>
            <a:xfrm>
              <a:off x="3321489" y="237238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0" name="TextBox 109"/>
            <p:cNvSpPr txBox="1"/>
            <p:nvPr/>
          </p:nvSpPr>
          <p:spPr>
            <a:xfrm>
              <a:off x="3337255" y="273794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6" name="Text Box 4"/>
            <p:cNvSpPr txBox="1">
              <a:spLocks noChangeArrowheads="1"/>
            </p:cNvSpPr>
            <p:nvPr/>
          </p:nvSpPr>
          <p:spPr bwMode="auto">
            <a:xfrm>
              <a:off x="3681703" y="2558930"/>
              <a:ext cx="1348069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,25)</a:t>
              </a:r>
            </a:p>
          </p:txBody>
        </p:sp>
      </p:grpSp>
      <p:sp>
        <p:nvSpPr>
          <p:cNvPr id="117" name="TextBox 116"/>
          <p:cNvSpPr txBox="1"/>
          <p:nvPr/>
        </p:nvSpPr>
        <p:spPr>
          <a:xfrm>
            <a:off x="4032448" y="4869160"/>
            <a:ext cx="161967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2" grpId="0"/>
      <p:bldP spid="100" grpId="0" animBg="1"/>
      <p:bldP spid="112" grpId="0"/>
      <p:bldP spid="113" grpId="0" animBg="1"/>
      <p:bldP spid="114" grpId="0" animBg="1"/>
      <p:bldP spid="115" grpId="0" animBg="1"/>
      <p:bldP spid="76" grpId="0" animBg="1"/>
      <p:bldP spid="11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21-2.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Оптическая сила линзы равна 2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дптр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Предмет высотой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2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см помещен на расстоянии 60 см от линзы. На каком расстоянии от линзы и какой высоты получится изображение этого предмета?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8"/>
          <p:cNvGrpSpPr/>
          <p:nvPr/>
        </p:nvGrpSpPr>
        <p:grpSpPr>
          <a:xfrm>
            <a:off x="3923928" y="1556792"/>
            <a:ext cx="1440160" cy="928694"/>
            <a:chOff x="6143636" y="4000504"/>
            <a:chExt cx="1440160" cy="928694"/>
          </a:xfrm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6143636" y="4071942"/>
              <a:ext cx="1440160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" name="Группа 12"/>
            <p:cNvGrpSpPr/>
            <p:nvPr/>
          </p:nvGrpSpPr>
          <p:grpSpPr>
            <a:xfrm>
              <a:off x="6143636" y="4000504"/>
              <a:ext cx="1221825" cy="897162"/>
              <a:chOff x="2071683" y="2380592"/>
              <a:chExt cx="1221825" cy="897162"/>
            </a:xfrm>
          </p:grpSpPr>
          <p:sp>
            <p:nvSpPr>
              <p:cNvPr id="3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41" name="Группа 50"/>
          <p:cNvGrpSpPr/>
          <p:nvPr/>
        </p:nvGrpSpPr>
        <p:grpSpPr>
          <a:xfrm>
            <a:off x="0" y="4725144"/>
            <a:ext cx="1857388" cy="928694"/>
            <a:chOff x="6715140" y="3357562"/>
            <a:chExt cx="1857388" cy="928694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3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4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4" name="Группа 40"/>
          <p:cNvGrpSpPr/>
          <p:nvPr/>
        </p:nvGrpSpPr>
        <p:grpSpPr>
          <a:xfrm>
            <a:off x="1714480" y="1500174"/>
            <a:ext cx="4265439" cy="3346481"/>
            <a:chOff x="2306825" y="1582717"/>
            <a:chExt cx="4265439" cy="3346481"/>
          </a:xfrm>
        </p:grpSpPr>
        <p:sp>
          <p:nvSpPr>
            <p:cNvPr id="22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050133" y="1582717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696405" y="39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6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7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0" y="1340768"/>
            <a:ext cx="161967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60см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=2дптр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=2 см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H-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750067" y="2377759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6" name="Группа 12"/>
          <p:cNvGrpSpPr/>
          <p:nvPr/>
        </p:nvGrpSpPr>
        <p:grpSpPr>
          <a:xfrm>
            <a:off x="6732239" y="3789040"/>
            <a:ext cx="1933276" cy="1006010"/>
            <a:chOff x="2071683" y="2361749"/>
            <a:chExt cx="1833645" cy="1006010"/>
          </a:xfrm>
        </p:grpSpPr>
        <p:sp>
          <p:nvSpPr>
            <p:cNvPr id="80" name="Text Box 3"/>
            <p:cNvSpPr txBox="1">
              <a:spLocks noChangeArrowheads="1"/>
            </p:cNvSpPr>
            <p:nvPr/>
          </p:nvSpPr>
          <p:spPr bwMode="auto">
            <a:xfrm>
              <a:off x="2079075" y="2777688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F</a:t>
              </a:r>
              <a:endParaRPr kumimoji="0" lang="ru-RU" sz="36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2071683" y="238059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Text Box 4"/>
            <p:cNvSpPr txBox="1">
              <a:spLocks noChangeArrowheads="1"/>
            </p:cNvSpPr>
            <p:nvPr/>
          </p:nvSpPr>
          <p:spPr bwMode="auto">
            <a:xfrm>
              <a:off x="3064162" y="2524450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674513" y="2375072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3405262" y="2844539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Text Box 4"/>
            <p:cNvSpPr txBox="1">
              <a:spLocks noChangeArrowheads="1"/>
            </p:cNvSpPr>
            <p:nvPr/>
          </p:nvSpPr>
          <p:spPr bwMode="auto">
            <a:xfrm>
              <a:off x="2421090" y="2361749"/>
              <a:ext cx="588637" cy="5760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-</a:t>
              </a:r>
            </a:p>
          </p:txBody>
        </p:sp>
        <p:sp>
          <p:nvSpPr>
            <p:cNvPr id="86" name="Text Box 3"/>
            <p:cNvSpPr txBox="1">
              <a:spLocks noChangeArrowheads="1"/>
            </p:cNvSpPr>
            <p:nvPr/>
          </p:nvSpPr>
          <p:spPr bwMode="auto">
            <a:xfrm>
              <a:off x="2658399" y="2793797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d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3405104" y="240251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7" name="Группа 12"/>
          <p:cNvGrpSpPr/>
          <p:nvPr/>
        </p:nvGrpSpPr>
        <p:grpSpPr>
          <a:xfrm>
            <a:off x="5652120" y="4581128"/>
            <a:ext cx="1659016" cy="960960"/>
            <a:chOff x="1639635" y="2316794"/>
            <a:chExt cx="1659016" cy="960960"/>
          </a:xfrm>
        </p:grpSpPr>
        <p:sp>
          <p:nvSpPr>
            <p:cNvPr id="91" name="Text Box 3"/>
            <p:cNvSpPr txBox="1">
              <a:spLocks noChangeArrowheads="1"/>
            </p:cNvSpPr>
            <p:nvPr/>
          </p:nvSpPr>
          <p:spPr bwMode="auto">
            <a:xfrm>
              <a:off x="1791043" y="2777688"/>
              <a:ext cx="784696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F∙</a:t>
              </a:r>
              <a:r>
                <a:rPr lang="en-US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>
                <a:spcAft>
                  <a:spcPts val="1000"/>
                </a:spcAft>
              </a:pPr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3600" b="0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639635" y="2316794"/>
              <a:ext cx="1008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-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F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Text Box 4"/>
            <p:cNvSpPr txBox="1">
              <a:spLocks noChangeArrowheads="1"/>
            </p:cNvSpPr>
            <p:nvPr/>
          </p:nvSpPr>
          <p:spPr bwMode="auto">
            <a:xfrm>
              <a:off x="2429300" y="2455023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97" name="Text Box 3"/>
            <p:cNvSpPr txBox="1">
              <a:spLocks noChangeArrowheads="1"/>
            </p:cNvSpPr>
            <p:nvPr/>
          </p:nvSpPr>
          <p:spPr bwMode="auto">
            <a:xfrm>
              <a:off x="2727147" y="2736412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800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lvl="0">
                <a:spcAft>
                  <a:spcPts val="1000"/>
                </a:spcAft>
              </a:pPr>
              <a:r>
                <a:rPr lang="en-US" sz="2800" b="1" u="sng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2719755" y="2339316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0" name="TextBox 99"/>
          <p:cNvSpPr txBox="1"/>
          <p:nvPr/>
        </p:nvSpPr>
        <p:spPr>
          <a:xfrm>
            <a:off x="7380312" y="4869160"/>
            <a:ext cx="176368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9" name="Группа 20"/>
          <p:cNvGrpSpPr/>
          <p:nvPr/>
        </p:nvGrpSpPr>
        <p:grpSpPr>
          <a:xfrm>
            <a:off x="1899865" y="4840524"/>
            <a:ext cx="1408831" cy="954107"/>
            <a:chOff x="6882523" y="1730254"/>
            <a:chExt cx="1408831" cy="954107"/>
          </a:xfrm>
        </p:grpSpPr>
        <p:sp>
          <p:nvSpPr>
            <p:cNvPr id="104" name="Text Box 2"/>
            <p:cNvSpPr txBox="1">
              <a:spLocks noChangeArrowheads="1"/>
            </p:cNvSpPr>
            <p:nvPr/>
          </p:nvSpPr>
          <p:spPr bwMode="auto">
            <a:xfrm>
              <a:off x="6929455" y="2071679"/>
              <a:ext cx="428628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6882523" y="1916776"/>
              <a:ext cx="57663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2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6" name="Text Box 4"/>
            <p:cNvSpPr txBox="1">
              <a:spLocks noChangeArrowheads="1"/>
            </p:cNvSpPr>
            <p:nvPr/>
          </p:nvSpPr>
          <p:spPr bwMode="auto">
            <a:xfrm>
              <a:off x="7215206" y="1857364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7" name="TextBox 106"/>
            <p:cNvSpPr txBox="1"/>
            <p:nvPr/>
          </p:nvSpPr>
          <p:spPr>
            <a:xfrm>
              <a:off x="7540864" y="1730254"/>
              <a:ext cx="75049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u="sng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f∙</a:t>
              </a:r>
              <a:r>
                <a:rPr lang="en-US" sz="2800" b="1" u="sng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4000" u="sng" dirty="0" smtClean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8" name="TextBox 107"/>
            <p:cNvSpPr txBox="1"/>
            <p:nvPr/>
          </p:nvSpPr>
          <p:spPr>
            <a:xfrm>
              <a:off x="7645705" y="2090589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1" name="TextBox 110"/>
          <p:cNvSpPr txBox="1"/>
          <p:nvPr/>
        </p:nvSpPr>
        <p:spPr>
          <a:xfrm>
            <a:off x="3374684" y="5004465"/>
            <a:ext cx="161967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0" y="5805264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изображение получится на расстоянии  ….см от линзы. Высота его составит …..см.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3563888" y="1124744"/>
            <a:ext cx="550810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1.Запишем формулу оптической силы</a:t>
            </a:r>
            <a:endParaRPr lang="ru-RU" sz="20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0" y="4149080"/>
            <a:ext cx="500404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.Запишем формулу увеличения</a:t>
            </a:r>
            <a:endParaRPr lang="ru-RU" sz="20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6500826" y="6858000"/>
            <a:ext cx="264317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стр.14, в№3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5364088" y="1700808"/>
            <a:ext cx="266429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Посчитаю 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24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7" name="Группа 48"/>
          <p:cNvGrpSpPr/>
          <p:nvPr/>
        </p:nvGrpSpPr>
        <p:grpSpPr>
          <a:xfrm>
            <a:off x="6012160" y="2780928"/>
            <a:ext cx="2016224" cy="928694"/>
            <a:chOff x="6777997" y="4000504"/>
            <a:chExt cx="2016224" cy="928694"/>
          </a:xfrm>
        </p:grpSpPr>
        <p:sp>
          <p:nvSpPr>
            <p:cNvPr id="78" name="Скругленный прямоугольник 77"/>
            <p:cNvSpPr/>
            <p:nvPr/>
          </p:nvSpPr>
          <p:spPr>
            <a:xfrm>
              <a:off x="6777997" y="4071942"/>
              <a:ext cx="1936837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9" name="Группа 12"/>
            <p:cNvGrpSpPr/>
            <p:nvPr/>
          </p:nvGrpSpPr>
          <p:grpSpPr>
            <a:xfrm>
              <a:off x="6786565" y="4000504"/>
              <a:ext cx="2007656" cy="908451"/>
              <a:chOff x="2714612" y="2380592"/>
              <a:chExt cx="2007656" cy="908451"/>
            </a:xfrm>
          </p:grpSpPr>
          <p:sp>
            <p:nvSpPr>
              <p:cNvPr id="88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0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6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99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TextBox 100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9" name="TextBox 108"/>
          <p:cNvSpPr txBox="1"/>
          <p:nvPr/>
        </p:nvSpPr>
        <p:spPr>
          <a:xfrm>
            <a:off x="4032448" y="2420888"/>
            <a:ext cx="5111552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2.Запишем формулу тонкой линзы</a:t>
            </a:r>
            <a:endParaRPr lang="ru-RU" sz="20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2" grpId="0"/>
      <p:bldP spid="100" grpId="0" animBg="1"/>
      <p:bldP spid="111" grpId="0" animBg="1"/>
      <p:bldP spid="112" grpId="0"/>
      <p:bldP spid="113" grpId="0" animBg="1"/>
      <p:bldP spid="115" grpId="0" animBg="1"/>
      <p:bldP spid="76" grpId="0" animBg="1"/>
      <p:bldP spid="10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Рисунок на диапозитиве имеет высоту 2см, а на экране 80 см. Определить оптическую силу объектива, если расстояние от объектива до диапозитива 20 см.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8"/>
          <p:cNvGrpSpPr/>
          <p:nvPr/>
        </p:nvGrpSpPr>
        <p:grpSpPr>
          <a:xfrm>
            <a:off x="35496" y="4608781"/>
            <a:ext cx="2650585" cy="908451"/>
            <a:chOff x="6143636" y="4000504"/>
            <a:chExt cx="2650585" cy="908451"/>
          </a:xfrm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6143636" y="4000504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" name="Группа 12"/>
            <p:cNvGrpSpPr/>
            <p:nvPr/>
          </p:nvGrpSpPr>
          <p:grpSpPr>
            <a:xfrm>
              <a:off x="6143636" y="4000504"/>
              <a:ext cx="2650585" cy="908451"/>
              <a:chOff x="2071683" y="2380592"/>
              <a:chExt cx="2650585" cy="908451"/>
            </a:xfrm>
          </p:grpSpPr>
          <p:sp>
            <p:nvSpPr>
              <p:cNvPr id="3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9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41" name="Группа 50"/>
          <p:cNvGrpSpPr/>
          <p:nvPr/>
        </p:nvGrpSpPr>
        <p:grpSpPr>
          <a:xfrm>
            <a:off x="4129319" y="1546159"/>
            <a:ext cx="1857388" cy="928694"/>
            <a:chOff x="6715140" y="3357562"/>
            <a:chExt cx="1857388" cy="928694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3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4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4" name="Группа 40"/>
          <p:cNvGrpSpPr/>
          <p:nvPr/>
        </p:nvGrpSpPr>
        <p:grpSpPr>
          <a:xfrm>
            <a:off x="1547664" y="1234647"/>
            <a:ext cx="4265439" cy="3346481"/>
            <a:chOff x="2306825" y="1582717"/>
            <a:chExt cx="4265439" cy="3346481"/>
          </a:xfrm>
        </p:grpSpPr>
        <p:sp>
          <p:nvSpPr>
            <p:cNvPr id="22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050133" y="1582717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696405" y="39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6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7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902269" y="313412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473905" y="2491186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0" y="1111384"/>
            <a:ext cx="16196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h=2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H=80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 </a:t>
            </a:r>
            <a:endParaRPr lang="ru-RU" sz="28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d=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0,2м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D-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654689" y="2089727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7524328" y="2492896"/>
            <a:ext cx="161967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7271792" y="4293096"/>
            <a:ext cx="187220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D=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r>
              <a:rPr lang="ru-RU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дптр</a:t>
            </a:r>
            <a:endParaRPr lang="ru-RU" sz="28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" name="TextBox 111"/>
          <p:cNvSpPr txBox="1"/>
          <p:nvPr/>
        </p:nvSpPr>
        <p:spPr>
          <a:xfrm>
            <a:off x="0" y="5500702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 оптическая сила (величина обратная фокусному расстоянию)  равна   …., а фокусное расстояние …см.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3" name="TextBox 112"/>
          <p:cNvSpPr txBox="1"/>
          <p:nvPr/>
        </p:nvSpPr>
        <p:spPr>
          <a:xfrm>
            <a:off x="0" y="4119463"/>
            <a:ext cx="529208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.Запишем формулу тонкой линзы</a:t>
            </a:r>
            <a:endParaRPr lang="ru-RU" sz="20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Box 113"/>
          <p:cNvSpPr txBox="1"/>
          <p:nvPr/>
        </p:nvSpPr>
        <p:spPr>
          <a:xfrm>
            <a:off x="6033426" y="1623954"/>
            <a:ext cx="2643030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Посчитаем</a:t>
            </a:r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Г=40 </a:t>
            </a:r>
            <a:endParaRPr lang="ru-RU" sz="24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TextBox 114"/>
          <p:cNvSpPr txBox="1"/>
          <p:nvPr/>
        </p:nvSpPr>
        <p:spPr>
          <a:xfrm>
            <a:off x="4139952" y="1124744"/>
            <a:ext cx="5004048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1.Запишем формулу увеличения</a:t>
            </a:r>
            <a:endParaRPr lang="ru-RU" sz="20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6" name="Прямоугольник 115"/>
          <p:cNvSpPr/>
          <p:nvPr/>
        </p:nvSpPr>
        <p:spPr>
          <a:xfrm>
            <a:off x="6500826" y="6273225"/>
            <a:ext cx="25636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</a:t>
            </a:r>
            <a:r>
              <a:rPr lang="en-US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в№4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6012160" y="2060848"/>
            <a:ext cx="237626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Но тогда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=40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2699792" y="4581128"/>
            <a:ext cx="264303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Посчитаем оптическую силу</a:t>
            </a:r>
            <a:r>
              <a:rPr lang="ru-RU" sz="24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" name="Группа 12"/>
          <p:cNvGrpSpPr/>
          <p:nvPr/>
        </p:nvGrpSpPr>
        <p:grpSpPr>
          <a:xfrm>
            <a:off x="5220072" y="4077072"/>
            <a:ext cx="2163072" cy="833364"/>
            <a:chOff x="2071683" y="2391881"/>
            <a:chExt cx="2163072" cy="833364"/>
          </a:xfrm>
        </p:grpSpPr>
        <p:sp>
          <p:nvSpPr>
            <p:cNvPr id="118" name="TextBox 117"/>
            <p:cNvSpPr txBox="1"/>
            <p:nvPr/>
          </p:nvSpPr>
          <p:spPr>
            <a:xfrm>
              <a:off x="2779987" y="2397344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2795753" y="2762904"/>
              <a:ext cx="64408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0,2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0" name="Text Box 4"/>
            <p:cNvSpPr txBox="1">
              <a:spLocks noChangeArrowheads="1"/>
            </p:cNvSpPr>
            <p:nvPr/>
          </p:nvSpPr>
          <p:spPr bwMode="auto">
            <a:xfrm>
              <a:off x="3223811" y="2438228"/>
              <a:ext cx="588637" cy="3256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rPr>
                <a:t>+</a:t>
              </a:r>
            </a:p>
          </p:txBody>
        </p:sp>
        <p:sp>
          <p:nvSpPr>
            <p:cNvPr id="121" name="Text Box 3"/>
            <p:cNvSpPr txBox="1">
              <a:spLocks noChangeArrowheads="1"/>
            </p:cNvSpPr>
            <p:nvPr/>
          </p:nvSpPr>
          <p:spPr bwMode="auto">
            <a:xfrm>
              <a:off x="3663251" y="2725179"/>
              <a:ext cx="571504" cy="500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8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3655859" y="2391881"/>
              <a:ext cx="50006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2800" b="1" u="sng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en-US" sz="2800" b="1" u="sng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u="sng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2071683" y="2500306"/>
              <a:ext cx="5000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Text Box 4"/>
            <p:cNvSpPr txBox="1">
              <a:spLocks noChangeArrowheads="1"/>
            </p:cNvSpPr>
            <p:nvPr/>
          </p:nvSpPr>
          <p:spPr bwMode="auto">
            <a:xfrm>
              <a:off x="2483165" y="2520308"/>
              <a:ext cx="588637" cy="5084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Calibri" pitchFamily="34" charset="0"/>
                </a:rPr>
                <a:t>=</a:t>
              </a:r>
              <a:endPara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3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2" grpId="0"/>
      <p:bldP spid="100" grpId="0" animBg="1"/>
      <p:bldP spid="111" grpId="0" animBg="1"/>
      <p:bldP spid="112" grpId="0"/>
      <p:bldP spid="113" grpId="0" animBg="1"/>
      <p:bldP spid="114" grpId="0" animBg="1"/>
      <p:bldP spid="115" grpId="0" animBg="1"/>
      <p:bldP spid="76" grpId="0" animBg="1"/>
      <p:bldP spid="9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428604"/>
            <a:ext cx="8072462" cy="228601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algn="ctr">
              <a:lnSpc>
                <a:spcPts val="4000"/>
              </a:lnSpc>
            </a:pP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Гр8 </a:t>
            </a:r>
            <a:r>
              <a:rPr lang="ru-RU" sz="44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кр4</a:t>
            </a:r>
            <a:endParaRPr lang="ru-RU" sz="4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ts val="4000"/>
              </a:lnSpc>
              <a:buNone/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№1362, 1363, 1364, 1365, 1372 линзы</a:t>
            </a:r>
          </a:p>
          <a:p>
            <a:pPr algn="ctr">
              <a:lnSpc>
                <a:spcPts val="4000"/>
              </a:lnSpc>
            </a:pP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9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4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80000"/>
          </a:blip>
          <a:srcRect l="24940" t="9026" r="27032" b="78325"/>
          <a:stretch>
            <a:fillRect/>
          </a:stretch>
        </p:blipFill>
        <p:spPr bwMode="auto">
          <a:xfrm>
            <a:off x="0" y="0"/>
            <a:ext cx="8485744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1" name="Picture 3"/>
          <p:cNvPicPr>
            <a:picLocks noChangeAspect="1" noChangeArrowheads="1"/>
          </p:cNvPicPr>
          <p:nvPr/>
        </p:nvPicPr>
        <p:blipFill>
          <a:blip r:embed="rId6" cstate="print"/>
          <a:srcRect l="25113" t="51921" r="51445" b="6131"/>
          <a:stretch>
            <a:fillRect/>
          </a:stretch>
        </p:blipFill>
        <p:spPr bwMode="auto">
          <a:xfrm>
            <a:off x="1907704" y="-9686"/>
            <a:ext cx="7236328" cy="6867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5" name="Прямая со стрелкой 4"/>
          <p:cNvCxnSpPr/>
          <p:nvPr/>
        </p:nvCxnSpPr>
        <p:spPr>
          <a:xfrm>
            <a:off x="5220072" y="639738"/>
            <a:ext cx="504056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733653" y="639738"/>
            <a:ext cx="2232248" cy="115212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5220072" y="620688"/>
            <a:ext cx="1944216" cy="1728192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5"/>
          <p:cNvGrpSpPr>
            <a:grpSpLocks/>
          </p:cNvGrpSpPr>
          <p:nvPr/>
        </p:nvGrpSpPr>
        <p:grpSpPr bwMode="auto">
          <a:xfrm rot="1406270" flipH="1">
            <a:off x="7636072" y="1828718"/>
            <a:ext cx="415518" cy="648063"/>
            <a:chOff x="3340" y="2819"/>
            <a:chExt cx="566" cy="674"/>
          </a:xfrm>
        </p:grpSpPr>
        <p:sp>
          <p:nvSpPr>
            <p:cNvPr id="15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7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9" name="Прямая со стрелкой 18"/>
          <p:cNvCxnSpPr/>
          <p:nvPr/>
        </p:nvCxnSpPr>
        <p:spPr>
          <a:xfrm>
            <a:off x="4821173" y="155390"/>
            <a:ext cx="2232248" cy="1152128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4612478" y="42040"/>
            <a:ext cx="2016224" cy="1844824"/>
          </a:xfrm>
          <a:prstGeom prst="straightConnector1">
            <a:avLst/>
          </a:prstGeom>
          <a:ln w="38100">
            <a:solidFill>
              <a:srgbClr val="0000CC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139952" y="-2738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Oval 5"/>
          <p:cNvSpPr>
            <a:spLocks noChangeArrowheads="1"/>
          </p:cNvSpPr>
          <p:nvPr/>
        </p:nvSpPr>
        <p:spPr bwMode="auto">
          <a:xfrm>
            <a:off x="4655054" y="50835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H="1">
            <a:off x="5724128" y="2780928"/>
            <a:ext cx="144016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2771800" y="2780928"/>
            <a:ext cx="2952328" cy="129614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5652120" y="2780928"/>
            <a:ext cx="1512168" cy="1152128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 flipH="1">
            <a:off x="2195736" y="3933056"/>
            <a:ext cx="3456384" cy="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5"/>
          <p:cNvSpPr>
            <a:spLocks noChangeArrowheads="1"/>
          </p:cNvSpPr>
          <p:nvPr/>
        </p:nvSpPr>
        <p:spPr bwMode="auto">
          <a:xfrm>
            <a:off x="3059832" y="3861048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2627784" y="3429000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flipH="1" flipV="1">
            <a:off x="5652120" y="5733256"/>
            <a:ext cx="2293624" cy="40109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H="1" flipV="1">
            <a:off x="2987824" y="4365104"/>
            <a:ext cx="2653664" cy="136573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H="1" flipV="1">
            <a:off x="5652120" y="4941168"/>
            <a:ext cx="2264147" cy="840407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 flipH="1" flipV="1">
            <a:off x="2483768" y="4869160"/>
            <a:ext cx="3149510" cy="6958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Oval 5"/>
          <p:cNvSpPr>
            <a:spLocks noChangeArrowheads="1"/>
          </p:cNvSpPr>
          <p:nvPr/>
        </p:nvSpPr>
        <p:spPr bwMode="auto">
          <a:xfrm>
            <a:off x="3995936" y="484789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923928" y="4477221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55"/>
          <p:cNvSpPr txBox="1">
            <a:spLocks noChangeArrowheads="1"/>
          </p:cNvSpPr>
          <p:nvPr/>
        </p:nvSpPr>
        <p:spPr bwMode="auto">
          <a:xfrm>
            <a:off x="0" y="620688"/>
            <a:ext cx="4139952" cy="79208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Мнимое, т.к. пересекаются лишь продолжения лучей. «Кажется».</a:t>
            </a:r>
          </a:p>
        </p:txBody>
      </p:sp>
      <p:sp>
        <p:nvSpPr>
          <p:cNvPr id="56" name="Text Box 55"/>
          <p:cNvSpPr txBox="1">
            <a:spLocks noChangeArrowheads="1"/>
          </p:cNvSpPr>
          <p:nvPr/>
        </p:nvSpPr>
        <p:spPr bwMode="auto">
          <a:xfrm>
            <a:off x="0" y="2204864"/>
            <a:ext cx="5004048" cy="79208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На экран.</a:t>
            </a:r>
          </a:p>
        </p:txBody>
      </p:sp>
      <p:sp>
        <p:nvSpPr>
          <p:cNvPr id="57" name="Text Box 55"/>
          <p:cNvSpPr txBox="1">
            <a:spLocks noChangeArrowheads="1"/>
          </p:cNvSpPr>
          <p:nvPr/>
        </p:nvSpPr>
        <p:spPr bwMode="auto">
          <a:xfrm>
            <a:off x="0" y="5661248"/>
            <a:ext cx="5004048" cy="79208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На экран.</a:t>
            </a:r>
          </a:p>
        </p:txBody>
      </p:sp>
      <p:sp>
        <p:nvSpPr>
          <p:cNvPr id="31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2928934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0" y="5286388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0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38" grpId="0" animBg="1"/>
      <p:bldP spid="39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5" cstate="print"/>
          <a:srcRect l="25113" t="11768" r="51445" b="48079"/>
          <a:stretch>
            <a:fillRect/>
          </a:stretch>
        </p:blipFill>
        <p:spPr bwMode="auto">
          <a:xfrm>
            <a:off x="0" y="0"/>
            <a:ext cx="63722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>
            <a:off x="1154857" y="946820"/>
            <a:ext cx="2265015" cy="3390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3419872" y="980728"/>
            <a:ext cx="1656184" cy="86409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187624" y="980728"/>
            <a:ext cx="2304256" cy="576064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3472830" y="1566317"/>
            <a:ext cx="2304256" cy="72008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5"/>
          <p:cNvSpPr>
            <a:spLocks noChangeArrowheads="1"/>
          </p:cNvSpPr>
          <p:nvPr/>
        </p:nvSpPr>
        <p:spPr bwMode="auto">
          <a:xfrm>
            <a:off x="4529253" y="1522688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55976" y="1772816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55"/>
          <p:cNvSpPr txBox="1">
            <a:spLocks noChangeArrowheads="1"/>
          </p:cNvSpPr>
          <p:nvPr/>
        </p:nvSpPr>
        <p:spPr bwMode="auto">
          <a:xfrm>
            <a:off x="0" y="1700808"/>
            <a:ext cx="3456384" cy="64807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На экран.</a:t>
            </a: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1964854" y="3131443"/>
            <a:ext cx="1455018" cy="952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3419872" y="3140968"/>
            <a:ext cx="1728192" cy="108012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1979712" y="3140968"/>
            <a:ext cx="1368152" cy="86409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3410347" y="4019922"/>
            <a:ext cx="2251298" cy="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5"/>
          <p:cNvSpPr>
            <a:spLocks noChangeArrowheads="1"/>
          </p:cNvSpPr>
          <p:nvPr/>
        </p:nvSpPr>
        <p:spPr bwMode="auto">
          <a:xfrm>
            <a:off x="4779640" y="39627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860032" y="4221088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 Box 55"/>
          <p:cNvSpPr txBox="1">
            <a:spLocks noChangeArrowheads="1"/>
          </p:cNvSpPr>
          <p:nvPr/>
        </p:nvSpPr>
        <p:spPr bwMode="auto">
          <a:xfrm>
            <a:off x="3347864" y="2708920"/>
            <a:ext cx="2664296" cy="50405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На экран.</a:t>
            </a:r>
          </a:p>
        </p:txBody>
      </p:sp>
      <p:cxnSp>
        <p:nvCxnSpPr>
          <p:cNvPr id="28" name="Прямая со стрелкой 27"/>
          <p:cNvCxnSpPr/>
          <p:nvPr/>
        </p:nvCxnSpPr>
        <p:spPr>
          <a:xfrm>
            <a:off x="2248694" y="5354166"/>
            <a:ext cx="1152128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3381772" y="5373216"/>
            <a:ext cx="2414364" cy="136815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2267744" y="5373216"/>
            <a:ext cx="1080120" cy="1152128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3362722" y="6515819"/>
            <a:ext cx="2251298" cy="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5"/>
          <p:cNvSpPr>
            <a:spLocks noChangeArrowheads="1"/>
          </p:cNvSpPr>
          <p:nvPr/>
        </p:nvSpPr>
        <p:spPr bwMode="auto">
          <a:xfrm>
            <a:off x="5349230" y="6462861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220072" y="6093296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Text Box 55"/>
          <p:cNvSpPr txBox="1">
            <a:spLocks noChangeArrowheads="1"/>
          </p:cNvSpPr>
          <p:nvPr/>
        </p:nvSpPr>
        <p:spPr bwMode="auto">
          <a:xfrm>
            <a:off x="3419872" y="5013176"/>
            <a:ext cx="2664296" cy="504056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Изображение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действительное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, т.к. пересекаются сами лучи. На экран.</a:t>
            </a:r>
          </a:p>
        </p:txBody>
      </p:sp>
      <p:sp>
        <p:nvSpPr>
          <p:cNvPr id="43" name="Text Box 55"/>
          <p:cNvSpPr txBox="1">
            <a:spLocks noChangeArrowheads="1"/>
          </p:cNvSpPr>
          <p:nvPr/>
        </p:nvSpPr>
        <p:spPr bwMode="auto">
          <a:xfrm>
            <a:off x="5004048" y="0"/>
            <a:ext cx="4139952" cy="1268760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Чем ближе к линзе предмет, тем дальше изображение и оно увеличивается при приближении предмета к фокусу. </a:t>
            </a:r>
          </a:p>
        </p:txBody>
      </p:sp>
      <p:sp>
        <p:nvSpPr>
          <p:cNvPr id="29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81г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0" y="235743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81д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 Box 2"/>
          <p:cNvSpPr txBox="1">
            <a:spLocks noChangeArrowheads="1"/>
          </p:cNvSpPr>
          <p:nvPr/>
        </p:nvSpPr>
        <p:spPr bwMode="auto">
          <a:xfrm>
            <a:off x="0" y="5143512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81е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25" grpId="0" animBg="1"/>
      <p:bldP spid="26" grpId="0" animBg="1"/>
      <p:bldP spid="27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9790" t="7889" r="11426" b="79916"/>
          <a:stretch>
            <a:fillRect/>
          </a:stretch>
        </p:blipFill>
        <p:spPr bwMode="auto">
          <a:xfrm>
            <a:off x="0" y="0"/>
            <a:ext cx="6422906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299" name="Picture 3"/>
          <p:cNvPicPr>
            <a:picLocks noChangeAspect="1" noChangeArrowheads="1"/>
          </p:cNvPicPr>
          <p:nvPr/>
        </p:nvPicPr>
        <p:blipFill>
          <a:blip r:embed="rId6" cstate="print"/>
          <a:srcRect l="49901" t="10864" r="25462" b="61873"/>
          <a:stretch>
            <a:fillRect/>
          </a:stretch>
        </p:blipFill>
        <p:spPr bwMode="auto">
          <a:xfrm>
            <a:off x="0" y="332656"/>
            <a:ext cx="9125805" cy="6525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>
            <a:off x="1691680" y="1196752"/>
            <a:ext cx="3096344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788024" y="1196752"/>
            <a:ext cx="2664296" cy="237626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1691680" y="1223040"/>
            <a:ext cx="3096344" cy="161465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4772784" y="2846910"/>
            <a:ext cx="3096344" cy="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6602277" y="281040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164288" y="292494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1691680" y="3140968"/>
            <a:ext cx="3096344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788024" y="1124744"/>
            <a:ext cx="2664296" cy="2016224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1691680" y="1700808"/>
            <a:ext cx="3240360" cy="1413872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788024" y="1753973"/>
            <a:ext cx="3096344" cy="0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5"/>
          <p:cNvSpPr>
            <a:spLocks noChangeArrowheads="1"/>
          </p:cNvSpPr>
          <p:nvPr/>
        </p:nvSpPr>
        <p:spPr bwMode="auto">
          <a:xfrm>
            <a:off x="6596434" y="167954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44208" y="1196752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 стрелкой 22"/>
          <p:cNvCxnSpPr>
            <a:endCxn id="12" idx="0"/>
          </p:cNvCxnSpPr>
          <p:nvPr/>
        </p:nvCxnSpPr>
        <p:spPr>
          <a:xfrm>
            <a:off x="6660232" y="1700808"/>
            <a:ext cx="4185" cy="1109596"/>
          </a:xfrm>
          <a:prstGeom prst="straightConnector1">
            <a:avLst/>
          </a:prstGeom>
          <a:ln w="762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2592352" y="4424920"/>
            <a:ext cx="2232248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7056848" y="4423776"/>
            <a:ext cx="0" cy="1800200"/>
          </a:xfrm>
          <a:prstGeom prst="straightConnector1">
            <a:avLst/>
          </a:prstGeom>
          <a:ln w="762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4788024" y="4424920"/>
            <a:ext cx="2664296" cy="201622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2627784" y="4437112"/>
            <a:ext cx="2232248" cy="180020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/>
          <p:nvPr/>
        </p:nvCxnSpPr>
        <p:spPr>
          <a:xfrm>
            <a:off x="4847840" y="6177496"/>
            <a:ext cx="3096344" cy="0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2615592" y="6225120"/>
            <a:ext cx="2244440" cy="12192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4860032" y="4221088"/>
            <a:ext cx="2448272" cy="2016224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2627784" y="4509120"/>
            <a:ext cx="2232248" cy="1701904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4788024" y="4521312"/>
            <a:ext cx="3096344" cy="0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"/>
          <p:cNvSpPr>
            <a:spLocks noChangeArrowheads="1"/>
          </p:cNvSpPr>
          <p:nvPr/>
        </p:nvSpPr>
        <p:spPr bwMode="auto">
          <a:xfrm>
            <a:off x="6979048" y="4441107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2" name="Oval 5"/>
          <p:cNvSpPr>
            <a:spLocks noChangeArrowheads="1"/>
          </p:cNvSpPr>
          <p:nvPr/>
        </p:nvSpPr>
        <p:spPr bwMode="auto">
          <a:xfrm>
            <a:off x="7009224" y="6121675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3" name="Text Box 55"/>
          <p:cNvSpPr txBox="1">
            <a:spLocks noChangeArrowheads="1"/>
          </p:cNvSpPr>
          <p:nvPr/>
        </p:nvSpPr>
        <p:spPr bwMode="auto">
          <a:xfrm>
            <a:off x="5148064" y="476672"/>
            <a:ext cx="2664296" cy="79208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Перевёрнутое, уменьшенное. На экран.</a:t>
            </a:r>
          </a:p>
        </p:txBody>
      </p:sp>
      <p:sp>
        <p:nvSpPr>
          <p:cNvPr id="54" name="Text Box 55"/>
          <p:cNvSpPr txBox="1">
            <a:spLocks noChangeArrowheads="1"/>
          </p:cNvSpPr>
          <p:nvPr/>
        </p:nvSpPr>
        <p:spPr bwMode="auto">
          <a:xfrm>
            <a:off x="1547664" y="4221088"/>
            <a:ext cx="2664296" cy="136815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Изображение действительное, т.к. пересекаются сами лучи. Перевёрнутое, Равное. На экран.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668344" y="5157192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6" name="Прямая со стрелкой 55"/>
          <p:cNvCxnSpPr/>
          <p:nvPr/>
        </p:nvCxnSpPr>
        <p:spPr>
          <a:xfrm rot="5400000">
            <a:off x="7957292" y="5370712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Овал 57"/>
          <p:cNvSpPr/>
          <p:nvPr/>
        </p:nvSpPr>
        <p:spPr>
          <a:xfrm>
            <a:off x="7668344" y="4941168"/>
            <a:ext cx="1152128" cy="8640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>
            <a:off x="7812360" y="206084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 rot="5400000">
            <a:off x="8101308" y="2274368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8460432" y="1988840"/>
            <a:ext cx="216024" cy="504056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Овал 61"/>
          <p:cNvSpPr/>
          <p:nvPr/>
        </p:nvSpPr>
        <p:spPr>
          <a:xfrm>
            <a:off x="7812360" y="1844824"/>
            <a:ext cx="1152128" cy="8640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TextBox 63"/>
          <p:cNvSpPr txBox="1"/>
          <p:nvPr/>
        </p:nvSpPr>
        <p:spPr>
          <a:xfrm>
            <a:off x="8244408" y="5085184"/>
            <a:ext cx="432048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2"/>
          <p:cNvSpPr txBox="1">
            <a:spLocks noChangeArrowheads="1"/>
          </p:cNvSpPr>
          <p:nvPr/>
        </p:nvSpPr>
        <p:spPr bwMode="auto">
          <a:xfrm>
            <a:off x="0" y="285728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82а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 Box 2"/>
          <p:cNvSpPr txBox="1">
            <a:spLocks noChangeArrowheads="1"/>
          </p:cNvSpPr>
          <p:nvPr/>
        </p:nvSpPr>
        <p:spPr bwMode="auto">
          <a:xfrm>
            <a:off x="0" y="4714884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82б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1" grpId="0" animBg="1"/>
      <p:bldP spid="22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8" grpId="0" animBg="1"/>
      <p:bldP spid="59" grpId="0" animBg="1"/>
      <p:bldP spid="62" grpId="0" animBg="1"/>
      <p:bldP spid="6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9790" t="7889" r="11426" b="79916"/>
          <a:stretch>
            <a:fillRect/>
          </a:stretch>
        </p:blipFill>
        <p:spPr bwMode="auto">
          <a:xfrm>
            <a:off x="0" y="0"/>
            <a:ext cx="6422906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6" cstate="print"/>
          <a:srcRect l="49901" t="37637" r="25462" b="48441"/>
          <a:stretch>
            <a:fillRect/>
          </a:stretch>
        </p:blipFill>
        <p:spPr bwMode="auto">
          <a:xfrm>
            <a:off x="-36512" y="315415"/>
            <a:ext cx="9033998" cy="3041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>
            <a:off x="3131840" y="967080"/>
            <a:ext cx="1656184" cy="1364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4788024" y="980728"/>
            <a:ext cx="2880320" cy="230425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131840" y="980728"/>
            <a:ext cx="4608512" cy="230425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7572808" y="3179227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04248" y="3140968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087128" y="2664208"/>
            <a:ext cx="1728192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788024" y="476672"/>
            <a:ext cx="2808312" cy="2187536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118192" y="476672"/>
            <a:ext cx="4622160" cy="2161248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7524328" y="4766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51684" y="40466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7604656" y="589624"/>
            <a:ext cx="5328" cy="2647482"/>
          </a:xfrm>
          <a:prstGeom prst="straightConnector1">
            <a:avLst/>
          </a:prstGeom>
          <a:ln w="762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668344" y="2276872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5400000">
            <a:off x="7957292" y="2490392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8316416" y="2204864"/>
            <a:ext cx="216024" cy="58173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Овал 37"/>
          <p:cNvSpPr/>
          <p:nvPr/>
        </p:nvSpPr>
        <p:spPr>
          <a:xfrm>
            <a:off x="7668344" y="2060848"/>
            <a:ext cx="1152128" cy="8640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0" y="642918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82в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2" grpId="0" animBg="1"/>
      <p:bldP spid="23" grpId="0" animBg="1"/>
      <p:bldP spid="26" grpId="0" animBg="1"/>
      <p:bldP spid="3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9790" t="7889" r="11426" b="79916"/>
          <a:stretch>
            <a:fillRect/>
          </a:stretch>
        </p:blipFill>
        <p:spPr bwMode="auto">
          <a:xfrm>
            <a:off x="0" y="0"/>
            <a:ext cx="6422906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6" cstate="print"/>
          <a:srcRect l="49901" t="50900" r="25462" b="30972"/>
          <a:stretch>
            <a:fillRect/>
          </a:stretch>
        </p:blipFill>
        <p:spPr bwMode="auto">
          <a:xfrm>
            <a:off x="0" y="3212976"/>
            <a:ext cx="903399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3324114" y="234888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95550" y="218111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3203090" y="6742363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5776" y="667333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07704" y="314096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flipV="1">
            <a:off x="2538771" y="3235210"/>
            <a:ext cx="5130" cy="33361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211960" y="3717032"/>
            <a:ext cx="648072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4860032" y="3734448"/>
            <a:ext cx="2160240" cy="207081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210036" y="3720740"/>
            <a:ext cx="1586100" cy="2444564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5"/>
          <p:cNvGrpSpPr>
            <a:grpSpLocks/>
          </p:cNvGrpSpPr>
          <p:nvPr/>
        </p:nvGrpSpPr>
        <p:grpSpPr bwMode="auto">
          <a:xfrm rot="1406270" flipH="1">
            <a:off x="6594811" y="6038432"/>
            <a:ext cx="415518" cy="648063"/>
            <a:chOff x="3340" y="2819"/>
            <a:chExt cx="566" cy="674"/>
          </a:xfrm>
        </p:grpSpPr>
        <p:sp>
          <p:nvSpPr>
            <p:cNvPr id="29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36" name="Прямая со стрелкой 35"/>
          <p:cNvCxnSpPr/>
          <p:nvPr/>
        </p:nvCxnSpPr>
        <p:spPr>
          <a:xfrm>
            <a:off x="3347864" y="2337005"/>
            <a:ext cx="2448272" cy="2304256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3419872" y="2492896"/>
            <a:ext cx="1728192" cy="2664296"/>
          </a:xfrm>
          <a:prstGeom prst="straightConnector1">
            <a:avLst/>
          </a:prstGeom>
          <a:ln w="38100">
            <a:solidFill>
              <a:srgbClr val="220FB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4223835" y="5481607"/>
            <a:ext cx="648072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4908290" y="3933056"/>
            <a:ext cx="1823950" cy="1547793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4283968" y="1772816"/>
            <a:ext cx="2808312" cy="3673416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5"/>
          <p:cNvGrpSpPr>
            <a:grpSpLocks/>
          </p:cNvGrpSpPr>
          <p:nvPr/>
        </p:nvGrpSpPr>
        <p:grpSpPr bwMode="auto">
          <a:xfrm rot="17284682" flipH="1">
            <a:off x="7204024" y="2260766"/>
            <a:ext cx="415518" cy="648063"/>
            <a:chOff x="3340" y="2819"/>
            <a:chExt cx="566" cy="674"/>
          </a:xfrm>
        </p:grpSpPr>
        <p:sp>
          <p:nvSpPr>
            <p:cNvPr id="48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52" name="Прямая со стрелкой 51"/>
          <p:cNvCxnSpPr/>
          <p:nvPr/>
        </p:nvCxnSpPr>
        <p:spPr>
          <a:xfrm flipH="1">
            <a:off x="3203848" y="3645024"/>
            <a:ext cx="2448272" cy="3212976"/>
          </a:xfrm>
          <a:prstGeom prst="straightConnector1">
            <a:avLst/>
          </a:prstGeom>
          <a:ln w="38100">
            <a:solidFill>
              <a:srgbClr val="0033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3155590" y="4581128"/>
            <a:ext cx="2808312" cy="2276872"/>
          </a:xfrm>
          <a:prstGeom prst="straightConnector1">
            <a:avLst/>
          </a:prstGeom>
          <a:ln w="38100">
            <a:solidFill>
              <a:srgbClr val="0033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3300364" y="2420888"/>
            <a:ext cx="29836" cy="4437112"/>
          </a:xfrm>
          <a:prstGeom prst="straightConnector1">
            <a:avLst/>
          </a:prstGeom>
          <a:ln w="76200">
            <a:solidFill>
              <a:srgbClr val="220FB1"/>
            </a:solidFill>
            <a:prstDash val="dash"/>
            <a:headEnd type="stealth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V="1">
            <a:off x="2699792" y="2991287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Овал 63"/>
          <p:cNvSpPr/>
          <p:nvPr/>
        </p:nvSpPr>
        <p:spPr>
          <a:xfrm>
            <a:off x="1778928" y="2879224"/>
            <a:ext cx="1548680" cy="8640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 Box 2"/>
          <p:cNvSpPr txBox="1">
            <a:spLocks noChangeArrowheads="1"/>
          </p:cNvSpPr>
          <p:nvPr/>
        </p:nvSpPr>
        <p:spPr bwMode="auto">
          <a:xfrm>
            <a:off x="0" y="1071546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82г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2" grpId="0" animBg="1"/>
      <p:bldP spid="23" grpId="0" animBg="1"/>
      <p:bldP spid="26" grpId="0" animBg="1"/>
      <p:bldP spid="6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428992" y="6273225"/>
            <a:ext cx="57150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стр.52,53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92878" y="0"/>
            <a:ext cx="25837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8-5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7" y="500042"/>
            <a:ext cx="4764638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 19-22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11879">
            <a:off x="-51640" y="1119156"/>
            <a:ext cx="752708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обобщение</a:t>
            </a:r>
            <a:r>
              <a:rPr lang="ru-RU" sz="6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20820200">
            <a:off x="2478860" y="2460696"/>
            <a:ext cx="6130966" cy="114300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по разделу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214282" y="4071942"/>
            <a:ext cx="8786874" cy="197685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оптика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24637" t="85294" r="26863" b="7535"/>
          <a:stretch>
            <a:fillRect/>
          </a:stretch>
        </p:blipFill>
        <p:spPr bwMode="auto">
          <a:xfrm>
            <a:off x="0" y="0"/>
            <a:ext cx="8980839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6323" name="Picture 3"/>
          <p:cNvPicPr>
            <a:picLocks noChangeAspect="1" noChangeArrowheads="1"/>
          </p:cNvPicPr>
          <p:nvPr/>
        </p:nvPicPr>
        <p:blipFill>
          <a:blip r:embed="rId5" cstate="print"/>
          <a:srcRect l="54637" t="10864" r="29353" b="69649"/>
          <a:stretch>
            <a:fillRect/>
          </a:stretch>
        </p:blipFill>
        <p:spPr bwMode="auto">
          <a:xfrm>
            <a:off x="852346" y="0"/>
            <a:ext cx="82916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Прямая со стрелкой 3"/>
          <p:cNvCxnSpPr/>
          <p:nvPr/>
        </p:nvCxnSpPr>
        <p:spPr>
          <a:xfrm>
            <a:off x="2483768" y="1844824"/>
            <a:ext cx="324036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 flipV="1">
            <a:off x="5652120" y="332656"/>
            <a:ext cx="1656184" cy="151216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flipV="1">
            <a:off x="4211960" y="836712"/>
            <a:ext cx="2520280" cy="2292382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483768" y="1844824"/>
            <a:ext cx="5040560" cy="194421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5"/>
          <p:cNvGrpSpPr>
            <a:grpSpLocks/>
          </p:cNvGrpSpPr>
          <p:nvPr/>
        </p:nvGrpSpPr>
        <p:grpSpPr bwMode="auto">
          <a:xfrm rot="17284682" flipH="1">
            <a:off x="6910116" y="746809"/>
            <a:ext cx="1189883" cy="1691971"/>
            <a:chOff x="3340" y="2819"/>
            <a:chExt cx="566" cy="674"/>
          </a:xfrm>
        </p:grpSpPr>
        <p:sp>
          <p:nvSpPr>
            <p:cNvPr id="17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8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9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Oval 5"/>
          <p:cNvSpPr>
            <a:spLocks noChangeArrowheads="1"/>
          </p:cNvSpPr>
          <p:nvPr/>
        </p:nvSpPr>
        <p:spPr bwMode="auto">
          <a:xfrm>
            <a:off x="4598538" y="2633933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55976" y="2060848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b="1" smtClean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b="1" baseline="-2500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 Box 55"/>
          <p:cNvSpPr txBox="1">
            <a:spLocks noChangeArrowheads="1"/>
          </p:cNvSpPr>
          <p:nvPr/>
        </p:nvSpPr>
        <p:spPr bwMode="auto">
          <a:xfrm>
            <a:off x="2267744" y="3429000"/>
            <a:ext cx="4139952" cy="792088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Мнимое, т.к. пересекаются лишь продолжения лучей. «Кажется».</a:t>
            </a:r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83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3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5" cstate="print"/>
          <a:srcRect l="49901" t="50900" r="25462" b="30972"/>
          <a:stretch>
            <a:fillRect/>
          </a:stretch>
        </p:blipFill>
        <p:spPr bwMode="auto">
          <a:xfrm>
            <a:off x="0" y="3212976"/>
            <a:ext cx="903399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3324114" y="234888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95550" y="218111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3203090" y="6742363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555776" y="667333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907704" y="314096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flipV="1">
            <a:off x="2538771" y="3235210"/>
            <a:ext cx="5130" cy="33361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4211960" y="3672408"/>
            <a:ext cx="648072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4860032" y="3689824"/>
            <a:ext cx="2160240" cy="207081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4210036" y="3676116"/>
            <a:ext cx="1586100" cy="2444564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5"/>
          <p:cNvGrpSpPr>
            <a:grpSpLocks/>
          </p:cNvGrpSpPr>
          <p:nvPr/>
        </p:nvGrpSpPr>
        <p:grpSpPr bwMode="auto">
          <a:xfrm rot="1406270" flipH="1">
            <a:off x="6594811" y="5993808"/>
            <a:ext cx="415518" cy="648063"/>
            <a:chOff x="3340" y="2819"/>
            <a:chExt cx="566" cy="674"/>
          </a:xfrm>
        </p:grpSpPr>
        <p:sp>
          <p:nvSpPr>
            <p:cNvPr id="29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36" name="Прямая со стрелкой 35"/>
          <p:cNvCxnSpPr/>
          <p:nvPr/>
        </p:nvCxnSpPr>
        <p:spPr>
          <a:xfrm>
            <a:off x="3347864" y="2292381"/>
            <a:ext cx="2448272" cy="2304256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3419872" y="2448272"/>
            <a:ext cx="1728192" cy="2664296"/>
          </a:xfrm>
          <a:prstGeom prst="straightConnector1">
            <a:avLst/>
          </a:prstGeom>
          <a:ln w="38100">
            <a:solidFill>
              <a:srgbClr val="220FB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4223835" y="5436983"/>
            <a:ext cx="648072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/>
          <p:cNvCxnSpPr/>
          <p:nvPr/>
        </p:nvCxnSpPr>
        <p:spPr>
          <a:xfrm flipV="1">
            <a:off x="4908290" y="3888432"/>
            <a:ext cx="1823950" cy="1547793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4283968" y="1728192"/>
            <a:ext cx="2808312" cy="3673416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5"/>
          <p:cNvGrpSpPr>
            <a:grpSpLocks/>
          </p:cNvGrpSpPr>
          <p:nvPr/>
        </p:nvGrpSpPr>
        <p:grpSpPr bwMode="auto">
          <a:xfrm rot="17284682" flipH="1">
            <a:off x="7257026" y="2178887"/>
            <a:ext cx="415518" cy="648063"/>
            <a:chOff x="3340" y="2819"/>
            <a:chExt cx="566" cy="674"/>
          </a:xfrm>
        </p:grpSpPr>
        <p:sp>
          <p:nvSpPr>
            <p:cNvPr id="48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9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0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51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52" name="Прямая со стрелкой 51"/>
          <p:cNvCxnSpPr/>
          <p:nvPr/>
        </p:nvCxnSpPr>
        <p:spPr>
          <a:xfrm flipH="1">
            <a:off x="3203848" y="3600400"/>
            <a:ext cx="2448272" cy="3212976"/>
          </a:xfrm>
          <a:prstGeom prst="straightConnector1">
            <a:avLst/>
          </a:prstGeom>
          <a:ln w="38100">
            <a:solidFill>
              <a:srgbClr val="0033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 flipH="1">
            <a:off x="3155590" y="4536504"/>
            <a:ext cx="2808312" cy="2276872"/>
          </a:xfrm>
          <a:prstGeom prst="straightConnector1">
            <a:avLst/>
          </a:prstGeom>
          <a:ln w="38100">
            <a:solidFill>
              <a:srgbClr val="0033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flipH="1">
            <a:off x="3300364" y="2376264"/>
            <a:ext cx="29836" cy="4437112"/>
          </a:xfrm>
          <a:prstGeom prst="straightConnector1">
            <a:avLst/>
          </a:prstGeom>
          <a:ln w="76200">
            <a:solidFill>
              <a:srgbClr val="220FB1"/>
            </a:solidFill>
            <a:prstDash val="dash"/>
            <a:headEnd type="stealth" w="lg" len="lg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flipV="1">
            <a:off x="2699792" y="2991287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25215" t="9117" r="26410" b="82077"/>
          <a:stretch>
            <a:fillRect/>
          </a:stretch>
        </p:blipFill>
        <p:spPr bwMode="auto">
          <a:xfrm>
            <a:off x="0" y="0"/>
            <a:ext cx="914400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" name="Овал 38"/>
          <p:cNvSpPr/>
          <p:nvPr/>
        </p:nvSpPr>
        <p:spPr>
          <a:xfrm>
            <a:off x="1763688" y="2852936"/>
            <a:ext cx="1548680" cy="8640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82а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2" grpId="0" animBg="1"/>
      <p:bldP spid="23" grpId="0" animBg="1"/>
      <p:bldP spid="26" grpId="0" animBg="1"/>
      <p:bldP spid="3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300" name="Picture 4"/>
          <p:cNvPicPr>
            <a:picLocks noChangeAspect="1" noChangeArrowheads="1"/>
          </p:cNvPicPr>
          <p:nvPr/>
        </p:nvPicPr>
        <p:blipFill>
          <a:blip r:embed="rId5" cstate="print"/>
          <a:srcRect l="49901" t="37637" r="25462" b="48441"/>
          <a:stretch>
            <a:fillRect/>
          </a:stretch>
        </p:blipFill>
        <p:spPr bwMode="auto">
          <a:xfrm>
            <a:off x="-36512" y="315415"/>
            <a:ext cx="9033998" cy="3041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 стрелкой 5"/>
          <p:cNvCxnSpPr/>
          <p:nvPr/>
        </p:nvCxnSpPr>
        <p:spPr>
          <a:xfrm>
            <a:off x="4788024" y="980728"/>
            <a:ext cx="2880320" cy="230425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131840" y="980728"/>
            <a:ext cx="4608512" cy="230425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7572808" y="3179227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804248" y="3140968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3087128" y="2664208"/>
            <a:ext cx="1728192" cy="0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V="1">
            <a:off x="4788024" y="476672"/>
            <a:ext cx="2808312" cy="2187536"/>
          </a:xfrm>
          <a:prstGeom prst="straightConnector1">
            <a:avLst/>
          </a:prstGeom>
          <a:ln w="38100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3118192" y="476672"/>
            <a:ext cx="4622160" cy="2161248"/>
          </a:xfrm>
          <a:prstGeom prst="straightConnector1">
            <a:avLst/>
          </a:prstGeom>
          <a:ln w="38100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5"/>
          <p:cNvSpPr>
            <a:spLocks noChangeArrowheads="1"/>
          </p:cNvSpPr>
          <p:nvPr/>
        </p:nvSpPr>
        <p:spPr bwMode="auto">
          <a:xfrm>
            <a:off x="7524328" y="47667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951684" y="40466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7604656" y="589624"/>
            <a:ext cx="5328" cy="2647482"/>
          </a:xfrm>
          <a:prstGeom prst="straightConnector1">
            <a:avLst/>
          </a:prstGeom>
          <a:ln w="762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732644" y="1033572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 rot="5400000">
            <a:off x="8102896" y="1341684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8532440" y="903055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25215" t="9117" r="26410" b="82077"/>
          <a:stretch>
            <a:fillRect/>
          </a:stretch>
        </p:blipFill>
        <p:spPr bwMode="auto">
          <a:xfrm>
            <a:off x="0" y="3573016"/>
            <a:ext cx="914400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1" name="Прямая со стрелкой 20"/>
          <p:cNvCxnSpPr/>
          <p:nvPr/>
        </p:nvCxnSpPr>
        <p:spPr>
          <a:xfrm>
            <a:off x="3131840" y="980728"/>
            <a:ext cx="1656184" cy="3992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Овал 29"/>
          <p:cNvSpPr/>
          <p:nvPr/>
        </p:nvSpPr>
        <p:spPr>
          <a:xfrm>
            <a:off x="7740352" y="836712"/>
            <a:ext cx="1548680" cy="864096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 Box 2"/>
          <p:cNvSpPr txBox="1">
            <a:spLocks noChangeArrowheads="1"/>
          </p:cNvSpPr>
          <p:nvPr/>
        </p:nvSpPr>
        <p:spPr bwMode="auto">
          <a:xfrm>
            <a:off x="0" y="3071834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84б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5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2" grpId="0" animBg="1"/>
      <p:bldP spid="23" grpId="0" animBg="1"/>
      <p:bldP spid="26" grpId="0" animBg="1"/>
      <p:bldP spid="3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5"/>
          <p:cNvGrpSpPr/>
          <p:nvPr/>
        </p:nvGrpSpPr>
        <p:grpSpPr>
          <a:xfrm>
            <a:off x="2123728" y="1124744"/>
            <a:ext cx="7020272" cy="4536504"/>
            <a:chOff x="2123728" y="1124744"/>
            <a:chExt cx="7020272" cy="4536504"/>
          </a:xfrm>
        </p:grpSpPr>
        <p:pic>
          <p:nvPicPr>
            <p:cNvPr id="58371" name="Picture 3"/>
            <p:cNvPicPr>
              <a:picLocks noChangeAspect="1" noChangeArrowheads="1"/>
            </p:cNvPicPr>
            <p:nvPr/>
          </p:nvPicPr>
          <p:blipFill>
            <a:blip r:embed="rId5" cstate="print">
              <a:lum bright="-20000" contrast="60000"/>
            </a:blip>
            <a:srcRect l="50627" t="27412" r="27693" b="57004"/>
            <a:stretch>
              <a:fillRect/>
            </a:stretch>
          </p:blipFill>
          <p:spPr bwMode="auto">
            <a:xfrm>
              <a:off x="4860032" y="1412776"/>
              <a:ext cx="4283968" cy="4248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Прямоугольник 4"/>
            <p:cNvSpPr/>
            <p:nvPr/>
          </p:nvSpPr>
          <p:spPr>
            <a:xfrm>
              <a:off x="2123728" y="1124744"/>
              <a:ext cx="5760640" cy="12241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35" name="Прямая со стрелкой 34"/>
          <p:cNvCxnSpPr/>
          <p:nvPr/>
        </p:nvCxnSpPr>
        <p:spPr>
          <a:xfrm>
            <a:off x="6516216" y="2984252"/>
            <a:ext cx="900608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6804248" y="1772816"/>
            <a:ext cx="1224136" cy="2376264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7380312" y="1412776"/>
            <a:ext cx="864096" cy="159370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516216" y="2996952"/>
            <a:ext cx="1872208" cy="2376264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5"/>
          <p:cNvGrpSpPr>
            <a:grpSpLocks/>
          </p:cNvGrpSpPr>
          <p:nvPr/>
        </p:nvGrpSpPr>
        <p:grpSpPr bwMode="auto">
          <a:xfrm rot="18873602" flipH="1">
            <a:off x="8332148" y="1993316"/>
            <a:ext cx="415518" cy="448031"/>
            <a:chOff x="3340" y="2819"/>
            <a:chExt cx="566" cy="674"/>
          </a:xfrm>
        </p:grpSpPr>
        <p:sp>
          <p:nvSpPr>
            <p:cNvPr id="44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Oval 5"/>
          <p:cNvSpPr>
            <a:spLocks noChangeArrowheads="1"/>
          </p:cNvSpPr>
          <p:nvPr/>
        </p:nvSpPr>
        <p:spPr bwMode="auto">
          <a:xfrm>
            <a:off x="6986364" y="359853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308304" y="3429000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flipH="1" flipV="1">
            <a:off x="6804248" y="4149080"/>
            <a:ext cx="1515764" cy="2376264"/>
          </a:xfrm>
          <a:prstGeom prst="straightConnector1">
            <a:avLst/>
          </a:prstGeom>
          <a:ln w="381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7397564" y="5131314"/>
            <a:ext cx="846844" cy="1250014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6550720" y="2780928"/>
            <a:ext cx="1909712" cy="23857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6516216" y="5157192"/>
            <a:ext cx="900608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25"/>
          <p:cNvGrpSpPr>
            <a:grpSpLocks/>
          </p:cNvGrpSpPr>
          <p:nvPr/>
        </p:nvGrpSpPr>
        <p:grpSpPr bwMode="auto">
          <a:xfrm rot="439102" flipH="1">
            <a:off x="8270031" y="4324481"/>
            <a:ext cx="415518" cy="448031"/>
            <a:chOff x="3340" y="2819"/>
            <a:chExt cx="566" cy="674"/>
          </a:xfrm>
        </p:grpSpPr>
        <p:sp>
          <p:nvSpPr>
            <p:cNvPr id="59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3" name="Oval 5"/>
          <p:cNvSpPr>
            <a:spLocks noChangeArrowheads="1"/>
          </p:cNvSpPr>
          <p:nvPr/>
        </p:nvSpPr>
        <p:spPr bwMode="auto">
          <a:xfrm>
            <a:off x="7003020" y="4471616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flipH="1" flipV="1">
            <a:off x="7051258" y="3615058"/>
            <a:ext cx="9272" cy="910587"/>
          </a:xfrm>
          <a:prstGeom prst="straightConnector1">
            <a:avLst/>
          </a:prstGeom>
          <a:ln w="76200">
            <a:solidFill>
              <a:srgbClr val="7030A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7164288" y="436510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436096" y="3212976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H="1" flipV="1">
            <a:off x="6012160" y="3212976"/>
            <a:ext cx="1588" cy="360040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6156176" y="3212975"/>
            <a:ext cx="72008" cy="43204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7" name="Овал 76"/>
          <p:cNvSpPr/>
          <p:nvPr/>
        </p:nvSpPr>
        <p:spPr>
          <a:xfrm>
            <a:off x="5364088" y="2996952"/>
            <a:ext cx="1080120" cy="79208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Picture 2"/>
          <p:cNvPicPr>
            <a:picLocks noChangeAspect="1" noChangeArrowheads="1"/>
          </p:cNvPicPr>
          <p:nvPr/>
        </p:nvPicPr>
        <p:blipFill>
          <a:blip r:embed="rId6" cstate="print">
            <a:lum bright="-20000" contrast="60000"/>
          </a:blip>
          <a:srcRect l="25215" t="17321" r="26410" b="73553"/>
          <a:stretch>
            <a:fillRect/>
          </a:stretch>
        </p:blipFill>
        <p:spPr bwMode="auto">
          <a:xfrm>
            <a:off x="0" y="301142"/>
            <a:ext cx="9144000" cy="1484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Text Box 2"/>
          <p:cNvSpPr txBox="1">
            <a:spLocks noChangeArrowheads="1"/>
          </p:cNvSpPr>
          <p:nvPr/>
        </p:nvSpPr>
        <p:spPr bwMode="auto">
          <a:xfrm>
            <a:off x="0" y="0"/>
            <a:ext cx="714348" cy="428604"/>
          </a:xfrm>
          <a:prstGeom prst="rect">
            <a:avLst/>
          </a:prstGeom>
          <a:solidFill>
            <a:srgbClr val="FFFFFF"/>
          </a:solidFill>
          <a:ln w="9525">
            <a:solidFill>
              <a:srgbClr val="974706"/>
            </a:solidFill>
            <a:prstDash val="sysDot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84б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63" grpId="0" animBg="1"/>
      <p:bldP spid="69" grpId="0" animBg="1"/>
      <p:bldP spid="70" grpId="0" animBg="1"/>
      <p:bldP spid="7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5" cstate="print">
            <a:lum bright="-40000" contrast="60000"/>
          </a:blip>
          <a:srcRect l="25658" t="68640" r="27693" b="24925"/>
          <a:stretch>
            <a:fillRect/>
          </a:stretch>
        </p:blipFill>
        <p:spPr bwMode="auto">
          <a:xfrm>
            <a:off x="0" y="0"/>
            <a:ext cx="7546052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5"/>
          <p:cNvGrpSpPr/>
          <p:nvPr/>
        </p:nvGrpSpPr>
        <p:grpSpPr>
          <a:xfrm>
            <a:off x="-43917" y="1124744"/>
            <a:ext cx="9187917" cy="4536504"/>
            <a:chOff x="-43917" y="1124744"/>
            <a:chExt cx="9187917" cy="4536504"/>
          </a:xfrm>
        </p:grpSpPr>
        <p:pic>
          <p:nvPicPr>
            <p:cNvPr id="58371" name="Picture 3"/>
            <p:cNvPicPr>
              <a:picLocks noChangeAspect="1" noChangeArrowheads="1"/>
            </p:cNvPicPr>
            <p:nvPr/>
          </p:nvPicPr>
          <p:blipFill>
            <a:blip r:embed="rId5" cstate="print">
              <a:lum bright="-20000" contrast="60000"/>
            </a:blip>
            <a:srcRect l="25809" t="27412" r="27693" b="57004"/>
            <a:stretch>
              <a:fillRect/>
            </a:stretch>
          </p:blipFill>
          <p:spPr bwMode="auto">
            <a:xfrm>
              <a:off x="-43917" y="1412776"/>
              <a:ext cx="9187917" cy="42484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Прямоугольник 4"/>
            <p:cNvSpPr/>
            <p:nvPr/>
          </p:nvSpPr>
          <p:spPr>
            <a:xfrm>
              <a:off x="2123728" y="1124744"/>
              <a:ext cx="5760640" cy="1224136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7" name="Прямая со стрелкой 6"/>
          <p:cNvCxnSpPr/>
          <p:nvPr/>
        </p:nvCxnSpPr>
        <p:spPr>
          <a:xfrm>
            <a:off x="704834" y="2103380"/>
            <a:ext cx="1634918" cy="326983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2339752" y="5373216"/>
            <a:ext cx="216024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23677" y="2122223"/>
            <a:ext cx="2912219" cy="3683041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5"/>
          <p:cNvSpPr>
            <a:spLocks noChangeArrowheads="1"/>
          </p:cNvSpPr>
          <p:nvPr/>
        </p:nvSpPr>
        <p:spPr bwMode="auto">
          <a:xfrm>
            <a:off x="3233324" y="5329602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59832" y="5589240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683568" y="3642601"/>
            <a:ext cx="1656184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339752" y="3655657"/>
            <a:ext cx="1584176" cy="144016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755576" y="3645024"/>
            <a:ext cx="3456384" cy="115212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5"/>
          <p:cNvSpPr>
            <a:spLocks noChangeArrowheads="1"/>
          </p:cNvSpPr>
          <p:nvPr/>
        </p:nvSpPr>
        <p:spPr bwMode="auto">
          <a:xfrm>
            <a:off x="3235747" y="4465491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707904" y="4221088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8" name="Прямая со стрелкой 27"/>
          <p:cNvCxnSpPr>
            <a:endCxn id="17" idx="4"/>
          </p:cNvCxnSpPr>
          <p:nvPr/>
        </p:nvCxnSpPr>
        <p:spPr>
          <a:xfrm>
            <a:off x="3281184" y="4509120"/>
            <a:ext cx="14280" cy="936119"/>
          </a:xfrm>
          <a:prstGeom prst="straightConnector1">
            <a:avLst/>
          </a:prstGeom>
          <a:ln w="762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764092" y="3049796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2" name="Прямая со стрелкой 31"/>
          <p:cNvCxnSpPr/>
          <p:nvPr/>
        </p:nvCxnSpPr>
        <p:spPr>
          <a:xfrm rot="5400000">
            <a:off x="3305896" y="3191878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3710184" y="2780928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516216" y="2984252"/>
            <a:ext cx="900608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flipH="1">
            <a:off x="6804248" y="1772816"/>
            <a:ext cx="1224136" cy="2376264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flipV="1">
            <a:off x="7380312" y="1412776"/>
            <a:ext cx="864096" cy="159370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>
            <a:off x="6516216" y="2996952"/>
            <a:ext cx="1872208" cy="2376264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5"/>
          <p:cNvGrpSpPr>
            <a:grpSpLocks/>
          </p:cNvGrpSpPr>
          <p:nvPr/>
        </p:nvGrpSpPr>
        <p:grpSpPr bwMode="auto">
          <a:xfrm rot="18873602" flipH="1">
            <a:off x="8332148" y="1993316"/>
            <a:ext cx="415518" cy="448031"/>
            <a:chOff x="3340" y="2819"/>
            <a:chExt cx="566" cy="674"/>
          </a:xfrm>
        </p:grpSpPr>
        <p:sp>
          <p:nvSpPr>
            <p:cNvPr id="44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5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9" name="Oval 5"/>
          <p:cNvSpPr>
            <a:spLocks noChangeArrowheads="1"/>
          </p:cNvSpPr>
          <p:nvPr/>
        </p:nvSpPr>
        <p:spPr bwMode="auto">
          <a:xfrm>
            <a:off x="6986364" y="359853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308304" y="3429000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flipH="1" flipV="1">
            <a:off x="6804248" y="4149080"/>
            <a:ext cx="1515764" cy="2376264"/>
          </a:xfrm>
          <a:prstGeom prst="straightConnector1">
            <a:avLst/>
          </a:prstGeom>
          <a:ln w="381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7397564" y="5131314"/>
            <a:ext cx="846844" cy="1250014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6550720" y="2780928"/>
            <a:ext cx="1909712" cy="238579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 стрелкой 53"/>
          <p:cNvCxnSpPr/>
          <p:nvPr/>
        </p:nvCxnSpPr>
        <p:spPr>
          <a:xfrm>
            <a:off x="6516216" y="5157192"/>
            <a:ext cx="900608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25"/>
          <p:cNvGrpSpPr>
            <a:grpSpLocks/>
          </p:cNvGrpSpPr>
          <p:nvPr/>
        </p:nvGrpSpPr>
        <p:grpSpPr bwMode="auto">
          <a:xfrm rot="20795818" flipH="1">
            <a:off x="8270031" y="3870238"/>
            <a:ext cx="415518" cy="448031"/>
            <a:chOff x="3340" y="2819"/>
            <a:chExt cx="566" cy="674"/>
          </a:xfrm>
        </p:grpSpPr>
        <p:sp>
          <p:nvSpPr>
            <p:cNvPr id="59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0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1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3" name="Oval 5"/>
          <p:cNvSpPr>
            <a:spLocks noChangeArrowheads="1"/>
          </p:cNvSpPr>
          <p:nvPr/>
        </p:nvSpPr>
        <p:spPr bwMode="auto">
          <a:xfrm>
            <a:off x="7003020" y="4471616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cxnSp>
        <p:nvCxnSpPr>
          <p:cNvPr id="64" name="Прямая со стрелкой 63"/>
          <p:cNvCxnSpPr/>
          <p:nvPr/>
        </p:nvCxnSpPr>
        <p:spPr>
          <a:xfrm flipH="1" flipV="1">
            <a:off x="7051258" y="3615058"/>
            <a:ext cx="9272" cy="910587"/>
          </a:xfrm>
          <a:prstGeom prst="straightConnector1">
            <a:avLst/>
          </a:prstGeom>
          <a:ln w="76200">
            <a:solidFill>
              <a:srgbClr val="7030A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>
            <a:off x="7164288" y="436510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5436096" y="3212976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H="1" flipV="1">
            <a:off x="6012160" y="3212976"/>
            <a:ext cx="1588" cy="360040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Прямая со стрелкой 72"/>
          <p:cNvCxnSpPr/>
          <p:nvPr/>
        </p:nvCxnSpPr>
        <p:spPr>
          <a:xfrm>
            <a:off x="6156176" y="3212975"/>
            <a:ext cx="72008" cy="43204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6" name="Овал 75"/>
          <p:cNvSpPr/>
          <p:nvPr/>
        </p:nvSpPr>
        <p:spPr>
          <a:xfrm>
            <a:off x="2684552" y="2647960"/>
            <a:ext cx="1656184" cy="108012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7" name="Овал 76"/>
          <p:cNvSpPr/>
          <p:nvPr/>
        </p:nvSpPr>
        <p:spPr>
          <a:xfrm>
            <a:off x="5364088" y="2996952"/>
            <a:ext cx="1080120" cy="79208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0" y="928694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85-1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2"/>
          <p:cNvSpPr txBox="1">
            <a:spLocks noChangeArrowheads="1"/>
          </p:cNvSpPr>
          <p:nvPr/>
        </p:nvSpPr>
        <p:spPr bwMode="auto">
          <a:xfrm>
            <a:off x="6000760" y="928694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6" grpId="0" animBg="1"/>
      <p:bldP spid="27" grpId="0" animBg="1"/>
      <p:bldP spid="31" grpId="0" animBg="1"/>
      <p:bldP spid="49" grpId="0" animBg="1"/>
      <p:bldP spid="50" grpId="0" animBg="1"/>
      <p:bldP spid="63" grpId="0" animBg="1"/>
      <p:bldP spid="69" grpId="0" animBg="1"/>
      <p:bldP spid="70" grpId="0" animBg="1"/>
      <p:bldP spid="76" grpId="0" animBg="1"/>
      <p:bldP spid="7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5" cstate="print">
            <a:lum bright="-40000" contrast="60000"/>
          </a:blip>
          <a:srcRect l="25658" t="68640" r="27693" b="24925"/>
          <a:stretch>
            <a:fillRect/>
          </a:stretch>
        </p:blipFill>
        <p:spPr bwMode="auto">
          <a:xfrm>
            <a:off x="0" y="0"/>
            <a:ext cx="7546052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25809" t="10855" r="27693" b="69179"/>
          <a:stretch>
            <a:fillRect/>
          </a:stretch>
        </p:blipFill>
        <p:spPr bwMode="auto">
          <a:xfrm>
            <a:off x="-43917" y="0"/>
            <a:ext cx="918791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2339752" y="260648"/>
            <a:ext cx="3596" cy="396044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475656" y="836712"/>
            <a:ext cx="936104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2339752" y="836712"/>
            <a:ext cx="1440160" cy="6021288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475656" y="836712"/>
            <a:ext cx="2376264" cy="6192688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5"/>
          <p:cNvSpPr>
            <a:spLocks noChangeArrowheads="1"/>
          </p:cNvSpPr>
          <p:nvPr/>
        </p:nvSpPr>
        <p:spPr bwMode="auto">
          <a:xfrm>
            <a:off x="3635896" y="654909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63252" y="644404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1494144" y="2132856"/>
            <a:ext cx="864096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2411760" y="2132856"/>
            <a:ext cx="1512168" cy="324036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547664" y="2132856"/>
            <a:ext cx="2664296" cy="33843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3573936" y="472514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07904" y="4293096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>
            <a:endCxn id="19" idx="4"/>
          </p:cNvCxnSpPr>
          <p:nvPr/>
        </p:nvCxnSpPr>
        <p:spPr>
          <a:xfrm>
            <a:off x="3635896" y="4808857"/>
            <a:ext cx="62140" cy="1855874"/>
          </a:xfrm>
          <a:prstGeom prst="straightConnector1">
            <a:avLst/>
          </a:prstGeom>
          <a:ln w="76200">
            <a:solidFill>
              <a:srgbClr val="7030A0"/>
            </a:solidFill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627204" y="555902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rot="5400000">
            <a:off x="2169008" y="5701110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2573296" y="5290160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1547664" y="5157192"/>
            <a:ext cx="1656184" cy="108012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5652120" y="2204864"/>
            <a:ext cx="1728192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6876256" y="836712"/>
            <a:ext cx="1224136" cy="2376264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V="1">
            <a:off x="7402080" y="548680"/>
            <a:ext cx="864096" cy="159370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5652120" y="2204864"/>
            <a:ext cx="3384376" cy="1944216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"/>
          <p:cNvSpPr>
            <a:spLocks noChangeArrowheads="1"/>
          </p:cNvSpPr>
          <p:nvPr/>
        </p:nvSpPr>
        <p:spPr bwMode="auto">
          <a:xfrm>
            <a:off x="6928168" y="288308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308304" y="2636912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Прямая со стрелкой 54"/>
          <p:cNvCxnSpPr/>
          <p:nvPr/>
        </p:nvCxnSpPr>
        <p:spPr>
          <a:xfrm flipH="1" flipV="1">
            <a:off x="6804248" y="3140968"/>
            <a:ext cx="1515764" cy="2376264"/>
          </a:xfrm>
          <a:prstGeom prst="straightConnector1">
            <a:avLst/>
          </a:prstGeom>
          <a:ln w="381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>
            <a:off x="7400408" y="4077072"/>
            <a:ext cx="1008112" cy="1584176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5724128" y="4077072"/>
            <a:ext cx="1728192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5"/>
          <p:cNvGrpSpPr>
            <a:grpSpLocks/>
          </p:cNvGrpSpPr>
          <p:nvPr/>
        </p:nvGrpSpPr>
        <p:grpSpPr bwMode="auto">
          <a:xfrm rot="19120800" flipH="1">
            <a:off x="8090877" y="1756996"/>
            <a:ext cx="415518" cy="448031"/>
            <a:chOff x="3340" y="2819"/>
            <a:chExt cx="566" cy="674"/>
          </a:xfrm>
        </p:grpSpPr>
        <p:sp>
          <p:nvSpPr>
            <p:cNvPr id="61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65" name="Прямая со стрелкой 64"/>
          <p:cNvCxnSpPr/>
          <p:nvPr/>
        </p:nvCxnSpPr>
        <p:spPr>
          <a:xfrm flipV="1">
            <a:off x="5682264" y="2492896"/>
            <a:ext cx="3138208" cy="15841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5"/>
          <p:cNvSpPr>
            <a:spLocks noChangeArrowheads="1"/>
          </p:cNvSpPr>
          <p:nvPr/>
        </p:nvSpPr>
        <p:spPr bwMode="auto">
          <a:xfrm>
            <a:off x="6928168" y="336704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455740" y="3356992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9" name="Прямая со стрелкой 68"/>
          <p:cNvCxnSpPr/>
          <p:nvPr/>
        </p:nvCxnSpPr>
        <p:spPr>
          <a:xfrm flipH="1" flipV="1">
            <a:off x="6988456" y="2976856"/>
            <a:ext cx="0" cy="468000"/>
          </a:xfrm>
          <a:prstGeom prst="straightConnector1">
            <a:avLst/>
          </a:prstGeom>
          <a:ln w="76200">
            <a:solidFill>
              <a:srgbClr val="7030A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7884368" y="4005064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H="1" flipV="1">
            <a:off x="8460432" y="4005064"/>
            <a:ext cx="1588" cy="360040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8604448" y="4005063"/>
            <a:ext cx="72008" cy="43204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7524328" y="3789040"/>
            <a:ext cx="1368152" cy="79208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0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85-1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 Box 2"/>
          <p:cNvSpPr txBox="1">
            <a:spLocks noChangeArrowheads="1"/>
          </p:cNvSpPr>
          <p:nvPr/>
        </p:nvSpPr>
        <p:spPr bwMode="auto">
          <a:xfrm>
            <a:off x="6000760" y="0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500"/>
                            </p:stCondLst>
                            <p:childTnLst>
                              <p:par>
                                <p:cTn id="1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32" grpId="0" animBg="1"/>
      <p:bldP spid="33" grpId="0" animBg="1"/>
      <p:bldP spid="43" grpId="0" animBg="1"/>
      <p:bldP spid="46" grpId="0" animBg="1"/>
      <p:bldP spid="52" grpId="0" animBg="1"/>
      <p:bldP spid="53" grpId="0" animBg="1"/>
      <p:bldP spid="66" grpId="0" animBg="1"/>
      <p:bldP spid="67" grpId="0" animBg="1"/>
      <p:bldP spid="70" grpId="0" animBg="1"/>
      <p:bldP spid="73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5" cstate="print">
            <a:lum bright="-40000" contrast="60000"/>
          </a:blip>
          <a:srcRect l="25658" t="68640" r="27693" b="24925"/>
          <a:stretch>
            <a:fillRect/>
          </a:stretch>
        </p:blipFill>
        <p:spPr bwMode="auto">
          <a:xfrm>
            <a:off x="0" y="0"/>
            <a:ext cx="7546052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5" cstate="print">
            <a:lum bright="-20000" contrast="60000"/>
          </a:blip>
          <a:srcRect l="25809" t="10855" r="27693" b="69179"/>
          <a:stretch>
            <a:fillRect/>
          </a:stretch>
        </p:blipFill>
        <p:spPr bwMode="auto">
          <a:xfrm>
            <a:off x="-43917" y="0"/>
            <a:ext cx="9187917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Прямая со стрелкой 6"/>
          <p:cNvCxnSpPr/>
          <p:nvPr/>
        </p:nvCxnSpPr>
        <p:spPr>
          <a:xfrm flipH="1" flipV="1">
            <a:off x="2339752" y="260648"/>
            <a:ext cx="3596" cy="3960440"/>
          </a:xfrm>
          <a:prstGeom prst="straightConnector1">
            <a:avLst/>
          </a:prstGeom>
          <a:ln w="38100">
            <a:solidFill>
              <a:schemeClr val="tx1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>
            <a:off x="1475656" y="836712"/>
            <a:ext cx="936104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1475656" y="836712"/>
            <a:ext cx="2304256" cy="6021288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5"/>
          <p:cNvSpPr>
            <a:spLocks noChangeArrowheads="1"/>
          </p:cNvSpPr>
          <p:nvPr/>
        </p:nvSpPr>
        <p:spPr bwMode="auto">
          <a:xfrm>
            <a:off x="3635896" y="654909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063252" y="6444044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1494144" y="2132856"/>
            <a:ext cx="864096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1547664" y="2132856"/>
            <a:ext cx="2664296" cy="3384376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3573936" y="4725144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707904" y="4293096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627204" y="5559028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Прямая со стрелкой 43"/>
          <p:cNvCxnSpPr/>
          <p:nvPr/>
        </p:nvCxnSpPr>
        <p:spPr>
          <a:xfrm rot="5400000">
            <a:off x="2169008" y="5701110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2573296" y="5290160"/>
            <a:ext cx="357760" cy="58172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Овал 45"/>
          <p:cNvSpPr/>
          <p:nvPr/>
        </p:nvSpPr>
        <p:spPr>
          <a:xfrm>
            <a:off x="1547664" y="5157192"/>
            <a:ext cx="1656184" cy="108012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7" name="Прямая со стрелкой 46"/>
          <p:cNvCxnSpPr/>
          <p:nvPr/>
        </p:nvCxnSpPr>
        <p:spPr>
          <a:xfrm>
            <a:off x="5652120" y="2204864"/>
            <a:ext cx="1728192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6876256" y="836712"/>
            <a:ext cx="1224136" cy="2376264"/>
          </a:xfrm>
          <a:prstGeom prst="straightConnector1">
            <a:avLst/>
          </a:prstGeom>
          <a:ln w="38100">
            <a:solidFill>
              <a:srgbClr val="C0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5652120" y="2204864"/>
            <a:ext cx="3384376" cy="1944216"/>
          </a:xfrm>
          <a:prstGeom prst="straightConnector1">
            <a:avLst/>
          </a:prstGeom>
          <a:ln w="38100">
            <a:solidFill>
              <a:srgbClr val="220FB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Oval 5"/>
          <p:cNvSpPr>
            <a:spLocks noChangeArrowheads="1"/>
          </p:cNvSpPr>
          <p:nvPr/>
        </p:nvSpPr>
        <p:spPr bwMode="auto">
          <a:xfrm>
            <a:off x="6928168" y="288308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308304" y="2636912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5" name="Прямая со стрелкой 54"/>
          <p:cNvCxnSpPr/>
          <p:nvPr/>
        </p:nvCxnSpPr>
        <p:spPr>
          <a:xfrm flipH="1" flipV="1">
            <a:off x="6804248" y="3140968"/>
            <a:ext cx="1515764" cy="2376264"/>
          </a:xfrm>
          <a:prstGeom prst="straightConnector1">
            <a:avLst/>
          </a:prstGeom>
          <a:ln w="38100">
            <a:solidFill>
              <a:srgbClr val="0066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 стрелкой 56"/>
          <p:cNvCxnSpPr/>
          <p:nvPr/>
        </p:nvCxnSpPr>
        <p:spPr>
          <a:xfrm>
            <a:off x="5724128" y="4077072"/>
            <a:ext cx="1728192" cy="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25"/>
          <p:cNvGrpSpPr>
            <a:grpSpLocks/>
          </p:cNvGrpSpPr>
          <p:nvPr/>
        </p:nvGrpSpPr>
        <p:grpSpPr bwMode="auto">
          <a:xfrm rot="19120800" flipH="1">
            <a:off x="8090877" y="1756996"/>
            <a:ext cx="415518" cy="448031"/>
            <a:chOff x="3340" y="2819"/>
            <a:chExt cx="566" cy="674"/>
          </a:xfrm>
        </p:grpSpPr>
        <p:sp>
          <p:nvSpPr>
            <p:cNvPr id="61" name="Arc 26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2" name="Line 27"/>
            <p:cNvSpPr>
              <a:spLocks noChangeShapeType="1"/>
            </p:cNvSpPr>
            <p:nvPr/>
          </p:nvSpPr>
          <p:spPr bwMode="auto">
            <a:xfrm>
              <a:off x="3370" y="3493"/>
              <a:ext cx="536" cy="0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3" name="Line 28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4" name="Oval 29"/>
            <p:cNvSpPr>
              <a:spLocks noChangeArrowheads="1"/>
            </p:cNvSpPr>
            <p:nvPr/>
          </p:nvSpPr>
          <p:spPr bwMode="auto">
            <a:xfrm>
              <a:off x="3616" y="3156"/>
              <a:ext cx="141" cy="184"/>
            </a:xfrm>
            <a:prstGeom prst="ellipse">
              <a:avLst/>
            </a:prstGeom>
            <a:solidFill>
              <a:schemeClr val="tx2">
                <a:lumMod val="75000"/>
              </a:schemeClr>
            </a:solidFill>
            <a:ln w="22225">
              <a:solidFill>
                <a:srgbClr val="C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66" name="Oval 5"/>
          <p:cNvSpPr>
            <a:spLocks noChangeArrowheads="1"/>
          </p:cNvSpPr>
          <p:nvPr/>
        </p:nvSpPr>
        <p:spPr bwMode="auto">
          <a:xfrm>
            <a:off x="6928168" y="3367040"/>
            <a:ext cx="124280" cy="115637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7455740" y="3356992"/>
            <a:ext cx="428628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baseline="-250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7884368" y="4005064"/>
            <a:ext cx="642942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H="1" flipV="1">
            <a:off x="8460432" y="4005064"/>
            <a:ext cx="1588" cy="360040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Прямая со стрелкой 71"/>
          <p:cNvCxnSpPr/>
          <p:nvPr/>
        </p:nvCxnSpPr>
        <p:spPr>
          <a:xfrm>
            <a:off x="8604448" y="4005063"/>
            <a:ext cx="72008" cy="432049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7524328" y="3789040"/>
            <a:ext cx="1368152" cy="792088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0" y="0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85-1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6000760" y="0"/>
            <a:ext cx="1000100" cy="50004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85-2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83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32" grpId="0" animBg="1"/>
      <p:bldP spid="33" grpId="0" animBg="1"/>
      <p:bldP spid="43" grpId="0" animBg="1"/>
      <p:bldP spid="46" grpId="0" animBg="1"/>
      <p:bldP spid="52" grpId="0" animBg="1"/>
      <p:bldP spid="53" grpId="0" animBg="1"/>
      <p:bldP spid="66" grpId="0" animBg="1"/>
      <p:bldP spid="67" grpId="0" animBg="1"/>
      <p:bldP spid="70" grpId="0" animBg="1"/>
      <p:bldP spid="73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Скругленный прямоугольник 71"/>
          <p:cNvSpPr/>
          <p:nvPr/>
        </p:nvSpPr>
        <p:spPr>
          <a:xfrm>
            <a:off x="6715140" y="1714488"/>
            <a:ext cx="1928826" cy="928694"/>
          </a:xfrm>
          <a:prstGeom prst="roundRect">
            <a:avLst/>
          </a:prstGeom>
          <a:solidFill>
            <a:schemeClr val="accent1">
              <a:alpha val="6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3" name="Загнутый угол 72"/>
          <p:cNvSpPr/>
          <p:nvPr/>
        </p:nvSpPr>
        <p:spPr>
          <a:xfrm>
            <a:off x="3538176" y="571480"/>
            <a:ext cx="2462584" cy="928694"/>
          </a:xfrm>
          <a:prstGeom prst="foldedCorner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Line 8"/>
          <p:cNvSpPr>
            <a:spLocks noChangeShapeType="1"/>
          </p:cNvSpPr>
          <p:nvPr/>
        </p:nvSpPr>
        <p:spPr bwMode="auto">
          <a:xfrm>
            <a:off x="2241842" y="1632600"/>
            <a:ext cx="0" cy="2259018"/>
          </a:xfrm>
          <a:prstGeom prst="line">
            <a:avLst/>
          </a:prstGeom>
          <a:noFill/>
          <a:ln w="57150">
            <a:solidFill>
              <a:srgbClr val="0014AC"/>
            </a:solidFill>
            <a:round/>
            <a:headEnd type="stealth" w="lg" len="lg"/>
            <a:tailEnd type="stealth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3357554" y="0"/>
            <a:ext cx="5786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Задачи на 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формулу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тонкой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линзы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1" name="Line 3"/>
          <p:cNvSpPr>
            <a:spLocks noChangeShapeType="1"/>
          </p:cNvSpPr>
          <p:nvPr/>
        </p:nvSpPr>
        <p:spPr bwMode="auto">
          <a:xfrm>
            <a:off x="742950" y="2597005"/>
            <a:ext cx="3789236" cy="14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 flipV="1">
            <a:off x="868236" y="1811974"/>
            <a:ext cx="0" cy="774810"/>
          </a:xfrm>
          <a:prstGeom prst="line">
            <a:avLst/>
          </a:prstGeom>
          <a:noFill/>
          <a:ln w="47625">
            <a:solidFill>
              <a:srgbClr val="000000"/>
            </a:solidFill>
            <a:round/>
            <a:headEnd/>
            <a:tailEnd type="oval" w="lg" len="lg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>
            <a:off x="2214546" y="1785926"/>
            <a:ext cx="2571768" cy="271464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5" name="Line 17"/>
          <p:cNvSpPr>
            <a:spLocks noChangeShapeType="1"/>
          </p:cNvSpPr>
          <p:nvPr/>
        </p:nvSpPr>
        <p:spPr bwMode="auto">
          <a:xfrm>
            <a:off x="864600" y="1784790"/>
            <a:ext cx="3421648" cy="202083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7" name="Line 19"/>
          <p:cNvSpPr>
            <a:spLocks noChangeShapeType="1"/>
          </p:cNvSpPr>
          <p:nvPr/>
        </p:nvSpPr>
        <p:spPr bwMode="auto">
          <a:xfrm flipV="1">
            <a:off x="2214546" y="3641756"/>
            <a:ext cx="2607085" cy="14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68" name="Line 20"/>
          <p:cNvSpPr>
            <a:spLocks noChangeShapeType="1"/>
          </p:cNvSpPr>
          <p:nvPr/>
        </p:nvSpPr>
        <p:spPr bwMode="auto">
          <a:xfrm>
            <a:off x="857224" y="1785927"/>
            <a:ext cx="1357322" cy="1857387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3" name="Line 25"/>
          <p:cNvSpPr>
            <a:spLocks noChangeShapeType="1"/>
          </p:cNvSpPr>
          <p:nvPr/>
        </p:nvSpPr>
        <p:spPr bwMode="auto">
          <a:xfrm>
            <a:off x="826904" y="1547070"/>
            <a:ext cx="1359133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74" name="Line 26"/>
          <p:cNvSpPr>
            <a:spLocks noChangeShapeType="1"/>
          </p:cNvSpPr>
          <p:nvPr/>
        </p:nvSpPr>
        <p:spPr bwMode="auto">
          <a:xfrm flipV="1">
            <a:off x="2224575" y="3933510"/>
            <a:ext cx="1777764" cy="0"/>
          </a:xfrm>
          <a:prstGeom prst="line">
            <a:avLst/>
          </a:prstGeom>
          <a:noFill/>
          <a:ln w="9525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861558" y="1792354"/>
            <a:ext cx="1357322" cy="1588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5400000">
            <a:off x="3430579" y="3120229"/>
            <a:ext cx="1072364" cy="794"/>
          </a:xfrm>
          <a:prstGeom prst="line">
            <a:avLst/>
          </a:prstGeom>
          <a:ln w="57150">
            <a:solidFill>
              <a:srgbClr val="006600"/>
            </a:solidFill>
            <a:headEnd type="none"/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1299500" y="1154089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945772" y="352922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Oval 5"/>
          <p:cNvSpPr>
            <a:spLocks noChangeArrowheads="1"/>
          </p:cNvSpPr>
          <p:nvPr/>
        </p:nvSpPr>
        <p:spPr bwMode="auto">
          <a:xfrm>
            <a:off x="1418095" y="2526219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8" name="Oval 5"/>
          <p:cNvSpPr>
            <a:spLocks noChangeArrowheads="1"/>
          </p:cNvSpPr>
          <p:nvPr/>
        </p:nvSpPr>
        <p:spPr bwMode="auto">
          <a:xfrm>
            <a:off x="2971458" y="2532205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39" name="Oval 5"/>
          <p:cNvSpPr>
            <a:spLocks noChangeArrowheads="1"/>
          </p:cNvSpPr>
          <p:nvPr/>
        </p:nvSpPr>
        <p:spPr bwMode="auto">
          <a:xfrm>
            <a:off x="2214565" y="2507946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3929058" y="2928934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56192" y="1936442"/>
            <a:ext cx="3571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авая фигурная скобка 41"/>
          <p:cNvSpPr/>
          <p:nvPr/>
        </p:nvSpPr>
        <p:spPr>
          <a:xfrm rot="16200000">
            <a:off x="1760005" y="2092944"/>
            <a:ext cx="214314" cy="785818"/>
          </a:xfrm>
          <a:prstGeom prst="rightBrace">
            <a:avLst>
              <a:gd name="adj1" fmla="val 8333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/>
          <p:cNvSpPr txBox="1"/>
          <p:nvPr/>
        </p:nvSpPr>
        <p:spPr>
          <a:xfrm>
            <a:off x="1624769" y="210058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6929455" y="2071679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850624" y="1719916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4"/>
          <p:cNvSpPr txBox="1">
            <a:spLocks noChangeArrowheads="1"/>
          </p:cNvSpPr>
          <p:nvPr/>
        </p:nvSpPr>
        <p:spPr bwMode="auto">
          <a:xfrm>
            <a:off x="7215206" y="185736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7540864" y="173025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7540864" y="209483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 Box 4"/>
          <p:cNvSpPr txBox="1">
            <a:spLocks noChangeArrowheads="1"/>
          </p:cNvSpPr>
          <p:nvPr/>
        </p:nvSpPr>
        <p:spPr bwMode="auto">
          <a:xfrm>
            <a:off x="7865540" y="1865738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183806" y="184258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3"/>
          <p:cNvSpPr txBox="1">
            <a:spLocks noChangeArrowheads="1"/>
          </p:cNvSpPr>
          <p:nvPr/>
        </p:nvSpPr>
        <p:spPr bwMode="auto">
          <a:xfrm>
            <a:off x="3650698" y="106317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3643306" y="66608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4"/>
          <p:cNvSpPr txBox="1">
            <a:spLocks noChangeArrowheads="1"/>
          </p:cNvSpPr>
          <p:nvPr/>
        </p:nvSpPr>
        <p:spPr bwMode="auto">
          <a:xfrm>
            <a:off x="4087700" y="809938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4500562" y="68283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4516328" y="104839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4984862" y="72371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70" name="Text Box 3"/>
          <p:cNvSpPr txBox="1">
            <a:spLocks noChangeArrowheads="1"/>
          </p:cNvSpPr>
          <p:nvPr/>
        </p:nvSpPr>
        <p:spPr bwMode="auto">
          <a:xfrm>
            <a:off x="5429256" y="1063176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5421864" y="666080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2714612" y="785794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 Box 4"/>
          <p:cNvSpPr txBox="1">
            <a:spLocks noChangeArrowheads="1"/>
          </p:cNvSpPr>
          <p:nvPr/>
        </p:nvSpPr>
        <p:spPr bwMode="auto">
          <a:xfrm>
            <a:off x="3126094" y="805796"/>
            <a:ext cx="588637" cy="50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3" name="Группа 81"/>
          <p:cNvGrpSpPr/>
          <p:nvPr/>
        </p:nvGrpSpPr>
        <p:grpSpPr>
          <a:xfrm>
            <a:off x="0" y="785794"/>
            <a:ext cx="3000396" cy="400110"/>
            <a:chOff x="357158" y="5429264"/>
            <a:chExt cx="3000396" cy="400110"/>
          </a:xfrm>
        </p:grpSpPr>
        <p:sp>
          <p:nvSpPr>
            <p:cNvPr id="79" name="TextBox 78"/>
            <p:cNvSpPr txBox="1"/>
            <p:nvPr/>
          </p:nvSpPr>
          <p:spPr>
            <a:xfrm>
              <a:off x="357158" y="5429264"/>
              <a:ext cx="30003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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 (    )    </a:t>
              </a:r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en-US" sz="20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0 (</a:t>
              </a:r>
              <a:r>
                <a:rPr lang="ru-RU" sz="2000" b="1" dirty="0" err="1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расс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.)</a:t>
              </a:r>
              <a:endParaRPr lang="ru-RU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1" name="Прямая со стрелкой 80"/>
            <p:cNvCxnSpPr/>
            <p:nvPr/>
          </p:nvCxnSpPr>
          <p:spPr>
            <a:xfrm rot="5400000">
              <a:off x="1034414" y="5618432"/>
              <a:ext cx="360000" cy="0"/>
            </a:xfrm>
            <a:prstGeom prst="straightConnector1">
              <a:avLst/>
            </a:prstGeom>
            <a:ln w="28575">
              <a:solidFill>
                <a:srgbClr val="0014AC"/>
              </a:solidFill>
              <a:headEnd type="arrow"/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5" name="TextBox 84"/>
          <p:cNvSpPr txBox="1"/>
          <p:nvPr/>
        </p:nvSpPr>
        <p:spPr>
          <a:xfrm>
            <a:off x="0" y="500042"/>
            <a:ext cx="27146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Оптическая «сила»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6596648" y="1061283"/>
            <a:ext cx="2143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увеличение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2928926" y="1428736"/>
            <a:ext cx="292895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7" name="TextBox 76"/>
          <p:cNvSpPr txBox="1"/>
          <p:nvPr/>
        </p:nvSpPr>
        <p:spPr>
          <a:xfrm>
            <a:off x="4357686" y="2928934"/>
            <a:ext cx="32147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 если наоборот!!!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631345" y="6177326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Задача№6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20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3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000"/>
                            </p:stCondLst>
                            <p:childTnLst>
                              <p:par>
                                <p:cTn id="1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500"/>
                            </p:stCondLst>
                            <p:childTnLst>
                              <p:par>
                                <p:cTn id="13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3500"/>
                            </p:stCondLst>
                            <p:childTnLst>
                              <p:par>
                                <p:cTn id="14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500"/>
                            </p:stCondLst>
                            <p:childTnLst>
                              <p:par>
                                <p:cTn id="1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5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6500"/>
                            </p:stCondLst>
                            <p:childTnLst>
                              <p:par>
                                <p:cTn id="1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8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9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4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1000"/>
                            </p:stCondLst>
                            <p:childTnLst>
                              <p:par>
                                <p:cTn id="1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000"/>
                            </p:stCondLst>
                            <p:childTnLst>
                              <p:par>
                                <p:cTn id="1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000"/>
                            </p:stCondLst>
                            <p:childTnLst>
                              <p:par>
                                <p:cTn id="20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000"/>
                            </p:stCondLst>
                            <p:childTnLst>
                              <p:par>
                                <p:cTn id="2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2" dur="3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3" dur="3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4" dur="3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550"/>
                            </p:stCondLst>
                            <p:childTnLst>
                              <p:par>
                                <p:cTn id="2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3550"/>
                            </p:stCondLst>
                            <p:childTnLst>
                              <p:par>
                                <p:cTn id="2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6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6" dur="1000"/>
                                        <p:tgtEl>
                                          <p:spTgt spid="133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1" dur="3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6" dur="10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1000"/>
                            </p:stCondLst>
                            <p:childTnLst>
                              <p:par>
                                <p:cTn id="2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1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3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2000"/>
                            </p:stCondLst>
                            <p:childTnLst>
                              <p:par>
                                <p:cTn id="265" presetID="22" presetClass="entr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7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8" presetID="22" presetClass="entr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0" dur="500"/>
                                        <p:tgtEl>
                                          <p:spTgt spid="20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 animBg="1"/>
      <p:bldP spid="73" grpId="0" animBg="1"/>
      <p:bldP spid="34" grpId="0" animBg="1"/>
      <p:bldP spid="2" grpId="0"/>
      <p:bldP spid="2051" grpId="0" animBg="1"/>
      <p:bldP spid="2057" grpId="0" animBg="1"/>
      <p:bldP spid="2064" grpId="0" animBg="1"/>
      <p:bldP spid="2064" grpId="1" animBg="1"/>
      <p:bldP spid="2065" grpId="0" animBg="1"/>
      <p:bldP spid="2065" grpId="1" animBg="1"/>
      <p:bldP spid="2067" grpId="0" animBg="1"/>
      <p:bldP spid="2067" grpId="1" animBg="1"/>
      <p:bldP spid="2068" grpId="0" animBg="1"/>
      <p:bldP spid="2068" grpId="1" animBg="1"/>
      <p:bldP spid="2073" grpId="0" animBg="1"/>
      <p:bldP spid="2074" grpId="0" animBg="1"/>
      <p:bldP spid="35" grpId="0"/>
      <p:bldP spid="36" grpId="0"/>
      <p:bldP spid="37" grpId="0" animBg="1"/>
      <p:bldP spid="38" grpId="0" animBg="1"/>
      <p:bldP spid="39" grpId="0" animBg="1"/>
      <p:bldP spid="40" grpId="0"/>
      <p:bldP spid="41" grpId="0"/>
      <p:bldP spid="42" grpId="0" animBg="1"/>
      <p:bldP spid="43" grpId="0"/>
      <p:bldP spid="48" grpId="0"/>
      <p:bldP spid="49" grpId="0"/>
      <p:bldP spid="56" grpId="0"/>
      <p:bldP spid="57" grpId="0"/>
      <p:bldP spid="58" grpId="0"/>
      <p:bldP spid="59" grpId="0"/>
      <p:bldP spid="60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5" grpId="0"/>
      <p:bldP spid="76" grpId="0"/>
      <p:bldP spid="85" grpId="0"/>
      <p:bldP spid="74" grpId="0"/>
      <p:bldP spid="13313" grpId="0"/>
      <p:bldP spid="7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5"/>
          <p:cNvSpPr>
            <a:spLocks noChangeShapeType="1"/>
          </p:cNvSpPr>
          <p:nvPr/>
        </p:nvSpPr>
        <p:spPr bwMode="auto">
          <a:xfrm flipH="1">
            <a:off x="2301353" y="618364"/>
            <a:ext cx="0" cy="2667760"/>
          </a:xfrm>
          <a:prstGeom prst="line">
            <a:avLst/>
          </a:prstGeom>
          <a:noFill/>
          <a:ln w="25400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Oval 5"/>
          <p:cNvSpPr>
            <a:spLocks noChangeArrowheads="1"/>
          </p:cNvSpPr>
          <p:nvPr/>
        </p:nvSpPr>
        <p:spPr bwMode="auto">
          <a:xfrm>
            <a:off x="2272336" y="181112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" name="Oval 5"/>
          <p:cNvSpPr>
            <a:spLocks noChangeArrowheads="1"/>
          </p:cNvSpPr>
          <p:nvPr/>
        </p:nvSpPr>
        <p:spPr bwMode="auto">
          <a:xfrm>
            <a:off x="1436368" y="1812965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" name="Oval 5"/>
          <p:cNvSpPr>
            <a:spLocks noChangeArrowheads="1"/>
          </p:cNvSpPr>
          <p:nvPr/>
        </p:nvSpPr>
        <p:spPr bwMode="auto">
          <a:xfrm>
            <a:off x="3027660" y="1807192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 dirty="0">
              <a:solidFill>
                <a:srgbClr val="0014AC"/>
              </a:solidFill>
            </a:endParaRPr>
          </a:p>
        </p:txBody>
      </p:sp>
      <p:sp>
        <p:nvSpPr>
          <p:cNvPr id="14" name="Oval 5"/>
          <p:cNvSpPr>
            <a:spLocks noChangeArrowheads="1"/>
          </p:cNvSpPr>
          <p:nvPr/>
        </p:nvSpPr>
        <p:spPr bwMode="auto">
          <a:xfrm>
            <a:off x="785786" y="1792904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0" y="1888482"/>
            <a:ext cx="550069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5400000">
            <a:off x="-237504" y="1571612"/>
            <a:ext cx="714380" cy="1588"/>
          </a:xfrm>
          <a:prstGeom prst="straightConnector1">
            <a:avLst/>
          </a:prstGeom>
          <a:ln w="44450">
            <a:headEnd type="oval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28575" y="1212834"/>
            <a:ext cx="2285984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2285984" y="1189868"/>
            <a:ext cx="1785950" cy="150019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5"/>
          <p:cNvSpPr>
            <a:spLocks noChangeArrowheads="1"/>
          </p:cNvSpPr>
          <p:nvPr/>
        </p:nvSpPr>
        <p:spPr bwMode="auto">
          <a:xfrm>
            <a:off x="3800470" y="1838314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95219" y="1233472"/>
            <a:ext cx="2190765" cy="105252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2295509" y="2284404"/>
            <a:ext cx="2285984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71406" y="1189868"/>
            <a:ext cx="4143372" cy="1285884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5400000">
            <a:off x="3387719" y="2067763"/>
            <a:ext cx="347662" cy="20637"/>
          </a:xfrm>
          <a:prstGeom prst="straightConnector1">
            <a:avLst/>
          </a:prstGeom>
          <a:ln w="38100">
            <a:solidFill>
              <a:srgbClr val="006600"/>
            </a:solidFill>
            <a:headEnd type="none" w="lg" len="lg"/>
            <a:tailEnd type="oval"/>
          </a:ln>
          <a:scene3d>
            <a:camera prst="orthographicFront">
              <a:rot lat="0" lon="0" rev="30000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000364" y="1000108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 стрелкой 40"/>
          <p:cNvCxnSpPr/>
          <p:nvPr/>
        </p:nvCxnSpPr>
        <p:spPr>
          <a:xfrm rot="5400000">
            <a:off x="3501224" y="1142190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tailEnd type="oval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/>
          <p:nvPr/>
        </p:nvCxnSpPr>
        <p:spPr>
          <a:xfrm rot="16200000" flipH="1">
            <a:off x="4014949" y="1060086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1285852" y="2071678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928926" y="1332744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Line 25"/>
          <p:cNvSpPr>
            <a:spLocks noChangeShapeType="1"/>
          </p:cNvSpPr>
          <p:nvPr/>
        </p:nvSpPr>
        <p:spPr bwMode="auto">
          <a:xfrm>
            <a:off x="71406" y="918742"/>
            <a:ext cx="2214578" cy="45719"/>
          </a:xfrm>
          <a:prstGeom prst="line">
            <a:avLst/>
          </a:prstGeom>
          <a:noFill/>
          <a:ln w="15875">
            <a:solidFill>
              <a:srgbClr val="000000"/>
            </a:solidFill>
            <a:round/>
            <a:headEnd type="arrow" w="med" len="med"/>
            <a:tailEnd type="arrow" w="med" len="med"/>
          </a:ln>
          <a:scene3d>
            <a:camera prst="orthographicFront">
              <a:rot lat="0" lon="0" rev="6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" name="TextBox 81"/>
          <p:cNvSpPr txBox="1"/>
          <p:nvPr/>
        </p:nvSpPr>
        <p:spPr>
          <a:xfrm>
            <a:off x="1000100" y="571480"/>
            <a:ext cx="1214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428860" y="2500306"/>
            <a:ext cx="1357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Line 26"/>
          <p:cNvSpPr>
            <a:spLocks noChangeShapeType="1"/>
          </p:cNvSpPr>
          <p:nvPr/>
        </p:nvSpPr>
        <p:spPr bwMode="auto">
          <a:xfrm>
            <a:off x="2285984" y="2428868"/>
            <a:ext cx="1277698" cy="45719"/>
          </a:xfrm>
          <a:prstGeom prst="line">
            <a:avLst/>
          </a:prstGeom>
          <a:noFill/>
          <a:ln w="25400">
            <a:solidFill>
              <a:srgbClr val="0014AC"/>
            </a:solidFill>
            <a:round/>
            <a:headEnd type="arrow" w="med" len="med"/>
            <a:tailEnd type="arrow" w="med" len="med"/>
          </a:ln>
          <a:scene3d>
            <a:camera prst="orthographicFront">
              <a:rot lat="0" lon="0" rev="12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" name="Загнутый угол 91"/>
          <p:cNvSpPr/>
          <p:nvPr/>
        </p:nvSpPr>
        <p:spPr>
          <a:xfrm>
            <a:off x="5715008" y="5072074"/>
            <a:ext cx="2714644" cy="1143008"/>
          </a:xfrm>
          <a:prstGeom prst="foldedCorner">
            <a:avLst/>
          </a:prstGeom>
          <a:solidFill>
            <a:schemeClr val="accent1">
              <a:alpha val="5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3" name="Text Box 3"/>
          <p:cNvSpPr txBox="1">
            <a:spLocks noChangeArrowheads="1"/>
          </p:cNvSpPr>
          <p:nvPr/>
        </p:nvSpPr>
        <p:spPr bwMode="auto">
          <a:xfrm>
            <a:off x="5865276" y="550070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TextBox 93"/>
          <p:cNvSpPr txBox="1"/>
          <p:nvPr/>
        </p:nvSpPr>
        <p:spPr>
          <a:xfrm>
            <a:off x="5857884" y="510360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Text Box 4"/>
          <p:cNvSpPr txBox="1">
            <a:spLocks noChangeArrowheads="1"/>
          </p:cNvSpPr>
          <p:nvPr/>
        </p:nvSpPr>
        <p:spPr bwMode="auto">
          <a:xfrm>
            <a:off x="6302278" y="524746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6715140" y="512035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6730906" y="5485918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 Box 4"/>
          <p:cNvSpPr txBox="1">
            <a:spLocks noChangeArrowheads="1"/>
          </p:cNvSpPr>
          <p:nvPr/>
        </p:nvSpPr>
        <p:spPr bwMode="auto">
          <a:xfrm>
            <a:off x="7199440" y="5161242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+</a:t>
            </a:r>
          </a:p>
        </p:txBody>
      </p:sp>
      <p:sp>
        <p:nvSpPr>
          <p:cNvPr id="103" name="Text Box 3"/>
          <p:cNvSpPr txBox="1">
            <a:spLocks noChangeArrowheads="1"/>
          </p:cNvSpPr>
          <p:nvPr/>
        </p:nvSpPr>
        <p:spPr bwMode="auto">
          <a:xfrm>
            <a:off x="7643834" y="5500702"/>
            <a:ext cx="57150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7636442" y="5103606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TextBox 100"/>
          <p:cNvSpPr txBox="1"/>
          <p:nvPr/>
        </p:nvSpPr>
        <p:spPr>
          <a:xfrm>
            <a:off x="4986993" y="5286388"/>
            <a:ext cx="5000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 Box 4"/>
          <p:cNvSpPr txBox="1">
            <a:spLocks noChangeArrowheads="1"/>
          </p:cNvSpPr>
          <p:nvPr/>
        </p:nvSpPr>
        <p:spPr bwMode="auto">
          <a:xfrm>
            <a:off x="5398475" y="5306390"/>
            <a:ext cx="588637" cy="508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5643570" y="0"/>
            <a:ext cx="3486917" cy="5232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Задача на построение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30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4000"/>
                            </p:stCondLst>
                            <p:childTnLst>
                              <p:par>
                                <p:cTn id="159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0"/>
                            </p:stCondLst>
                            <p:childTnLst>
                              <p:par>
                                <p:cTn id="1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2" grpId="0" animBg="1"/>
      <p:bldP spid="13" grpId="0" animBg="1"/>
      <p:bldP spid="14" grpId="0" animBg="1"/>
      <p:bldP spid="23" grpId="0" animBg="1"/>
      <p:bldP spid="40" grpId="0"/>
      <p:bldP spid="58" grpId="0"/>
      <p:bldP spid="59" grpId="0"/>
      <p:bldP spid="78" grpId="0" animBg="1"/>
      <p:bldP spid="82" grpId="0"/>
      <p:bldP spid="84" grpId="0"/>
      <p:bldP spid="87" grpId="0" animBg="1"/>
      <p:bldP spid="92" grpId="0" animBg="1"/>
      <p:bldP spid="93" grpId="0"/>
      <p:bldP spid="94" grpId="0"/>
      <p:bldP spid="95" grpId="0"/>
      <p:bldP spid="96" grpId="0"/>
      <p:bldP spid="100" grpId="0"/>
      <p:bldP spid="102" grpId="0"/>
      <p:bldP spid="103" grpId="0"/>
      <p:bldP spid="104" grpId="0"/>
      <p:bldP spid="101" grpId="0"/>
      <p:bldP spid="10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 стрелкой 24"/>
          <p:cNvCxnSpPr/>
          <p:nvPr/>
        </p:nvCxnSpPr>
        <p:spPr>
          <a:xfrm rot="5400000">
            <a:off x="4001290" y="3928272"/>
            <a:ext cx="428628" cy="1588"/>
          </a:xfrm>
          <a:prstGeom prst="straightConnector1">
            <a:avLst/>
          </a:prstGeom>
          <a:ln w="31750">
            <a:solidFill>
              <a:srgbClr val="FF0000"/>
            </a:solidFill>
            <a:headEnd type="oval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Line 5"/>
          <p:cNvSpPr>
            <a:spLocks noChangeShapeType="1"/>
          </p:cNvSpPr>
          <p:nvPr/>
        </p:nvSpPr>
        <p:spPr bwMode="auto">
          <a:xfrm flipH="1">
            <a:off x="6184612" y="4118826"/>
            <a:ext cx="0" cy="2667760"/>
          </a:xfrm>
          <a:prstGeom prst="line">
            <a:avLst/>
          </a:prstGeom>
          <a:noFill/>
          <a:ln w="25400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3929090" y="5213362"/>
            <a:ext cx="5500694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Oval 5"/>
          <p:cNvSpPr>
            <a:spLocks noChangeArrowheads="1"/>
          </p:cNvSpPr>
          <p:nvPr/>
        </p:nvSpPr>
        <p:spPr bwMode="auto">
          <a:xfrm>
            <a:off x="6140480" y="5147350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9" name="Oval 5"/>
          <p:cNvSpPr>
            <a:spLocks noChangeArrowheads="1"/>
          </p:cNvSpPr>
          <p:nvPr/>
        </p:nvSpPr>
        <p:spPr bwMode="auto">
          <a:xfrm>
            <a:off x="5435123" y="5128202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0" name="Oval 5"/>
          <p:cNvSpPr>
            <a:spLocks noChangeArrowheads="1"/>
          </p:cNvSpPr>
          <p:nvPr/>
        </p:nvSpPr>
        <p:spPr bwMode="auto">
          <a:xfrm>
            <a:off x="4667578" y="5126392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1" name="Oval 5"/>
          <p:cNvSpPr>
            <a:spLocks noChangeArrowheads="1"/>
          </p:cNvSpPr>
          <p:nvPr/>
        </p:nvSpPr>
        <p:spPr bwMode="auto">
          <a:xfrm>
            <a:off x="7866541" y="5140894"/>
            <a:ext cx="71419" cy="142860"/>
          </a:xfrm>
          <a:prstGeom prst="ellipse">
            <a:avLst/>
          </a:prstGeom>
          <a:noFill/>
          <a:ln w="666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2" name="Oval 5"/>
          <p:cNvSpPr>
            <a:spLocks noChangeArrowheads="1"/>
          </p:cNvSpPr>
          <p:nvPr/>
        </p:nvSpPr>
        <p:spPr bwMode="auto">
          <a:xfrm>
            <a:off x="7051162" y="5144178"/>
            <a:ext cx="71419" cy="142860"/>
          </a:xfrm>
          <a:prstGeom prst="ellipse">
            <a:avLst/>
          </a:prstGeom>
          <a:solidFill>
            <a:srgbClr val="FF0000"/>
          </a:solidFill>
          <a:ln w="66675">
            <a:solidFill>
              <a:srgbClr val="0014A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>
            <a:off x="5428462" y="4856966"/>
            <a:ext cx="714380" cy="1588"/>
          </a:xfrm>
          <a:prstGeom prst="straightConnector1">
            <a:avLst/>
          </a:prstGeom>
          <a:ln w="44450">
            <a:headEnd type="oval" w="lg" len="lg"/>
            <a:tailEnd type="non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5786446" y="4500570"/>
            <a:ext cx="428628" cy="1588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175087" y="4501627"/>
            <a:ext cx="2500330" cy="1928826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6200000" flipH="1">
            <a:off x="5393537" y="4893479"/>
            <a:ext cx="1857388" cy="1071570"/>
          </a:xfrm>
          <a:prstGeom prst="straightConnector1">
            <a:avLst/>
          </a:prstGeom>
          <a:ln w="2222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>
            <a:endCxn id="29" idx="3"/>
          </p:cNvCxnSpPr>
          <p:nvPr/>
        </p:nvCxnSpPr>
        <p:spPr>
          <a:xfrm rot="16200000" flipH="1">
            <a:off x="4776882" y="4581440"/>
            <a:ext cx="1321075" cy="16326"/>
          </a:xfrm>
          <a:prstGeom prst="straightConnector1">
            <a:avLst/>
          </a:prstGeom>
          <a:ln w="47625">
            <a:solidFill>
              <a:srgbClr val="006600"/>
            </a:solidFill>
            <a:prstDash val="sysDash"/>
            <a:headEnd type="oval" w="lg" len="lg"/>
            <a:tailEnd type="none"/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3571868" y="3714752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М,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Прямая со стрелкой 39"/>
          <p:cNvCxnSpPr/>
          <p:nvPr/>
        </p:nvCxnSpPr>
        <p:spPr>
          <a:xfrm rot="5400000" flipH="1" flipV="1">
            <a:off x="4250529" y="3750471"/>
            <a:ext cx="500066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3" name="Group 78"/>
          <p:cNvGrpSpPr>
            <a:grpSpLocks/>
          </p:cNvGrpSpPr>
          <p:nvPr/>
        </p:nvGrpSpPr>
        <p:grpSpPr bwMode="auto">
          <a:xfrm rot="2453314" flipH="1">
            <a:off x="7340589" y="5844376"/>
            <a:ext cx="736454" cy="915339"/>
            <a:chOff x="3340" y="2819"/>
            <a:chExt cx="552" cy="673"/>
          </a:xfrm>
        </p:grpSpPr>
        <p:sp>
          <p:nvSpPr>
            <p:cNvPr id="45" name="Arc 79"/>
            <p:cNvSpPr>
              <a:spLocks/>
            </p:cNvSpPr>
            <p:nvPr/>
          </p:nvSpPr>
          <p:spPr bwMode="auto">
            <a:xfrm>
              <a:off x="3569" y="3064"/>
              <a:ext cx="215" cy="428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80"/>
            <p:cNvSpPr>
              <a:spLocks noChangeShapeType="1"/>
            </p:cNvSpPr>
            <p:nvPr/>
          </p:nvSpPr>
          <p:spPr bwMode="auto">
            <a:xfrm>
              <a:off x="3356" y="3473"/>
              <a:ext cx="536" cy="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7" name="Line 81"/>
            <p:cNvSpPr>
              <a:spLocks noChangeShapeType="1"/>
            </p:cNvSpPr>
            <p:nvPr/>
          </p:nvSpPr>
          <p:spPr bwMode="auto">
            <a:xfrm flipV="1">
              <a:off x="3340" y="2819"/>
              <a:ext cx="383" cy="658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8" name="Oval 82"/>
            <p:cNvSpPr>
              <a:spLocks noChangeArrowheads="1"/>
            </p:cNvSpPr>
            <p:nvPr/>
          </p:nvSpPr>
          <p:spPr bwMode="auto">
            <a:xfrm>
              <a:off x="3609" y="3190"/>
              <a:ext cx="141" cy="184"/>
            </a:xfrm>
            <a:prstGeom prst="ellipse">
              <a:avLst/>
            </a:prstGeom>
            <a:solidFill>
              <a:srgbClr val="0014AC"/>
            </a:solidFill>
            <a:ln w="34925">
              <a:solidFill>
                <a:srgbClr val="0014A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9" name="Прямая со стрелкой 48"/>
          <p:cNvCxnSpPr/>
          <p:nvPr/>
        </p:nvCxnSpPr>
        <p:spPr>
          <a:xfrm>
            <a:off x="5214942" y="3754291"/>
            <a:ext cx="2500330" cy="1928826"/>
          </a:xfrm>
          <a:prstGeom prst="straightConnector1">
            <a:avLst/>
          </a:prstGeom>
          <a:ln w="22225">
            <a:solidFill>
              <a:srgbClr val="0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 стрелкой 49"/>
          <p:cNvCxnSpPr/>
          <p:nvPr/>
        </p:nvCxnSpPr>
        <p:spPr>
          <a:xfrm rot="16200000" flipH="1">
            <a:off x="4964909" y="4179100"/>
            <a:ext cx="1857388" cy="1071570"/>
          </a:xfrm>
          <a:prstGeom prst="straightConnector1">
            <a:avLst/>
          </a:prstGeom>
          <a:ln w="22225">
            <a:solidFill>
              <a:srgbClr val="0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5286380" y="5286388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000892" y="4643446"/>
            <a:ext cx="428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643174" y="0"/>
            <a:ext cx="3486917" cy="5232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Задача на построение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5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5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45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9" grpId="0"/>
      <p:bldP spid="42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Группа 56"/>
          <p:cNvGrpSpPr/>
          <p:nvPr/>
        </p:nvGrpSpPr>
        <p:grpSpPr>
          <a:xfrm>
            <a:off x="0" y="0"/>
            <a:ext cx="1500166" cy="2357430"/>
            <a:chOff x="0" y="0"/>
            <a:chExt cx="1500166" cy="2357430"/>
          </a:xfrm>
        </p:grpSpPr>
        <p:pic>
          <p:nvPicPr>
            <p:cNvPr id="1055" name="Picture 3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2645" y="0"/>
              <a:ext cx="1457521" cy="23574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8" name="TextBox 47"/>
            <p:cNvSpPr txBox="1"/>
            <p:nvPr/>
          </p:nvSpPr>
          <p:spPr>
            <a:xfrm>
              <a:off x="0" y="1357298"/>
              <a:ext cx="357190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8" name="Группа 57"/>
          <p:cNvGrpSpPr/>
          <p:nvPr/>
        </p:nvGrpSpPr>
        <p:grpSpPr>
          <a:xfrm>
            <a:off x="2071670" y="0"/>
            <a:ext cx="2285984" cy="1848390"/>
            <a:chOff x="2071670" y="0"/>
            <a:chExt cx="2285984" cy="1848390"/>
          </a:xfrm>
        </p:grpSpPr>
        <p:pic>
          <p:nvPicPr>
            <p:cNvPr id="1053" name="Picture 29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071670" y="0"/>
              <a:ext cx="2285984" cy="1848390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49" name="TextBox 48"/>
            <p:cNvSpPr txBox="1"/>
            <p:nvPr/>
          </p:nvSpPr>
          <p:spPr>
            <a:xfrm>
              <a:off x="3857620" y="1285860"/>
              <a:ext cx="357190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5059774" y="0"/>
            <a:ext cx="4084226" cy="1285860"/>
            <a:chOff x="5059774" y="0"/>
            <a:chExt cx="4084226" cy="1285860"/>
          </a:xfrm>
        </p:grpSpPr>
        <p:pic>
          <p:nvPicPr>
            <p:cNvPr id="1052" name="Picture 28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059774" y="0"/>
              <a:ext cx="4084226" cy="128586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50" name="TextBox 49"/>
            <p:cNvSpPr txBox="1"/>
            <p:nvPr/>
          </p:nvSpPr>
          <p:spPr>
            <a:xfrm>
              <a:off x="8643966" y="0"/>
              <a:ext cx="357190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0" y="2643182"/>
            <a:ext cx="1928794" cy="1369386"/>
            <a:chOff x="0" y="2643182"/>
            <a:chExt cx="1928794" cy="1369386"/>
          </a:xfrm>
        </p:grpSpPr>
        <p:pic>
          <p:nvPicPr>
            <p:cNvPr id="1050" name="Picture 26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0" y="2643182"/>
              <a:ext cx="1928794" cy="1369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" name="TextBox 50"/>
            <p:cNvSpPr txBox="1"/>
            <p:nvPr/>
          </p:nvSpPr>
          <p:spPr>
            <a:xfrm>
              <a:off x="428596" y="2643182"/>
              <a:ext cx="357190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1" name="Группа 60"/>
          <p:cNvGrpSpPr/>
          <p:nvPr/>
        </p:nvGrpSpPr>
        <p:grpSpPr>
          <a:xfrm>
            <a:off x="0" y="3786190"/>
            <a:ext cx="1915669" cy="1318921"/>
            <a:chOff x="0" y="3786190"/>
            <a:chExt cx="1915669" cy="1318921"/>
          </a:xfrm>
        </p:grpSpPr>
        <p:pic>
          <p:nvPicPr>
            <p:cNvPr id="1049" name="Picture 25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0" y="3786190"/>
              <a:ext cx="1915669" cy="12858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" name="TextBox 51"/>
            <p:cNvSpPr txBox="1"/>
            <p:nvPr/>
          </p:nvSpPr>
          <p:spPr>
            <a:xfrm>
              <a:off x="500034" y="4643446"/>
              <a:ext cx="357190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2" name="Группа 61"/>
          <p:cNvGrpSpPr/>
          <p:nvPr/>
        </p:nvGrpSpPr>
        <p:grpSpPr>
          <a:xfrm>
            <a:off x="428596" y="5072074"/>
            <a:ext cx="1571604" cy="1571604"/>
            <a:chOff x="428596" y="5072074"/>
            <a:chExt cx="1571604" cy="1571604"/>
          </a:xfrm>
        </p:grpSpPr>
        <p:pic>
          <p:nvPicPr>
            <p:cNvPr id="1048" name="Picture 24"/>
            <p:cNvPicPr>
              <a:picLocks noChangeAspect="1" noChangeArrowheads="1"/>
            </p:cNvPicPr>
            <p:nvPr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428596" y="5072074"/>
              <a:ext cx="1571604" cy="15716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3" name="TextBox 52"/>
            <p:cNvSpPr txBox="1"/>
            <p:nvPr/>
          </p:nvSpPr>
          <p:spPr>
            <a:xfrm>
              <a:off x="1357290" y="6143644"/>
              <a:ext cx="357190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6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3" name="Группа 62"/>
          <p:cNvGrpSpPr/>
          <p:nvPr/>
        </p:nvGrpSpPr>
        <p:grpSpPr>
          <a:xfrm>
            <a:off x="3428992" y="5113371"/>
            <a:ext cx="2527443" cy="1530315"/>
            <a:chOff x="3428992" y="5113371"/>
            <a:chExt cx="2527443" cy="1530315"/>
          </a:xfrm>
        </p:grpSpPr>
        <p:pic>
          <p:nvPicPr>
            <p:cNvPr id="1054" name="Picture 30"/>
            <p:cNvPicPr>
              <a:picLocks noChangeAspect="1" noChangeArrowheads="1"/>
            </p:cNvPicPr>
            <p:nvPr/>
          </p:nvPicPr>
          <p:blipFill>
            <a:blip r:embed="rId15" cstate="print"/>
            <a:srcRect/>
            <a:stretch>
              <a:fillRect/>
            </a:stretch>
          </p:blipFill>
          <p:spPr bwMode="auto">
            <a:xfrm>
              <a:off x="3428992" y="5113371"/>
              <a:ext cx="2527443" cy="1530315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54" name="TextBox 53"/>
            <p:cNvSpPr txBox="1"/>
            <p:nvPr/>
          </p:nvSpPr>
          <p:spPr>
            <a:xfrm>
              <a:off x="5572132" y="5143512"/>
              <a:ext cx="357190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7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64" name="Группа 63"/>
          <p:cNvGrpSpPr/>
          <p:nvPr/>
        </p:nvGrpSpPr>
        <p:grpSpPr>
          <a:xfrm>
            <a:off x="6718158" y="5143512"/>
            <a:ext cx="2425842" cy="1643074"/>
            <a:chOff x="6718158" y="5143512"/>
            <a:chExt cx="2425842" cy="1643074"/>
          </a:xfrm>
        </p:grpSpPr>
        <p:pic>
          <p:nvPicPr>
            <p:cNvPr id="1051" name="Picture 27"/>
            <p:cNvPicPr>
              <a:picLocks noChangeAspect="1" noChangeArrowheads="1"/>
            </p:cNvPicPr>
            <p:nvPr/>
          </p:nvPicPr>
          <p:blipFill>
            <a:blip r:embed="rId16" cstate="print"/>
            <a:srcRect/>
            <a:stretch>
              <a:fillRect/>
            </a:stretch>
          </p:blipFill>
          <p:spPr bwMode="auto">
            <a:xfrm>
              <a:off x="6718158" y="5143536"/>
              <a:ext cx="2425842" cy="164305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55" name="TextBox 54"/>
            <p:cNvSpPr txBox="1"/>
            <p:nvPr/>
          </p:nvSpPr>
          <p:spPr>
            <a:xfrm>
              <a:off x="8786810" y="5143512"/>
              <a:ext cx="357190" cy="4616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8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56" name="Rectangle 32"/>
          <p:cNvSpPr>
            <a:spLocks noChangeArrowheads="1"/>
          </p:cNvSpPr>
          <p:nvPr/>
        </p:nvSpPr>
        <p:spPr bwMode="auto">
          <a:xfrm>
            <a:off x="2000232" y="1785926"/>
            <a:ext cx="6858048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котором из рисунков показан ход лучей,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построении точки в плоском зеркале?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214942" y="5214950"/>
            <a:ext cx="357190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Rectangle 32"/>
          <p:cNvSpPr>
            <a:spLocks noChangeArrowheads="1"/>
          </p:cNvSpPr>
          <p:nvPr/>
        </p:nvSpPr>
        <p:spPr bwMode="auto">
          <a:xfrm>
            <a:off x="2000232" y="2633299"/>
            <a:ext cx="6858048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котором из рисунков показан ход лучей,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«уменьшении» глубины реки 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1000100" y="6143644"/>
            <a:ext cx="357190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Rectangle 32"/>
          <p:cNvSpPr>
            <a:spLocks noChangeArrowheads="1"/>
          </p:cNvSpPr>
          <p:nvPr/>
        </p:nvSpPr>
        <p:spPr bwMode="auto">
          <a:xfrm>
            <a:off x="2000232" y="3445376"/>
            <a:ext cx="6858048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котором из рисунков показан ход лучей,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преломлении света?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857620" y="824195"/>
            <a:ext cx="357190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Rectangle 32"/>
          <p:cNvSpPr>
            <a:spLocks noChangeArrowheads="1"/>
          </p:cNvSpPr>
          <p:nvPr/>
        </p:nvSpPr>
        <p:spPr bwMode="auto">
          <a:xfrm>
            <a:off x="2000232" y="4276373"/>
            <a:ext cx="6858048" cy="830997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котором из рисунков показан ход лучей,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треугольной призме?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652434" y="4610409"/>
            <a:ext cx="357190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10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48148E-6 L 0.33541 -0.45139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00" y="-22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85185E-6 L 0.78854 -0.45046 " pathEditMode="relative" rAng="0" ptsTypes="AA">
                                      <p:cBhvr>
                                        <p:cTn id="7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9400" y="-2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6 L 0.48385 0.44074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00" y="22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2.96296E-6 L 0.57465 0.00416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700" y="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6" grpId="0" animBg="1"/>
      <p:bldP spid="66" grpId="0" animBg="1"/>
      <p:bldP spid="66" grpId="1" animBg="1"/>
      <p:bldP spid="67" grpId="0" animBg="1"/>
      <p:bldP spid="68" grpId="0" animBg="1"/>
      <p:bldP spid="68" grpId="1" animBg="1"/>
      <p:bldP spid="69" grpId="0" animBg="1"/>
      <p:bldP spid="70" grpId="0" animBg="1"/>
      <p:bldP spid="70" grpId="1" animBg="1"/>
      <p:bldP spid="71" grpId="0" animBg="1"/>
      <p:bldP spid="72" grpId="0" animBg="1"/>
      <p:bldP spid="72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Собирающая линза дает на экране четкое изображение предмета, которое в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раза больше этого предмета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Расстояние от предмета до линзы на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4см превышает ее фокусное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расстояние. Найти расстояние от линзы до экрана.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Группа 48"/>
          <p:cNvGrpSpPr/>
          <p:nvPr/>
        </p:nvGrpSpPr>
        <p:grpSpPr>
          <a:xfrm>
            <a:off x="4572000" y="1714488"/>
            <a:ext cx="2650585" cy="928694"/>
            <a:chOff x="6143636" y="4000504"/>
            <a:chExt cx="2650585" cy="928694"/>
          </a:xfrm>
        </p:grpSpPr>
        <p:sp>
          <p:nvSpPr>
            <p:cNvPr id="48" name="Скругленный прямоугольник 47"/>
            <p:cNvSpPr/>
            <p:nvPr/>
          </p:nvSpPr>
          <p:spPr>
            <a:xfrm>
              <a:off x="6143636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1" name="Группа 12"/>
            <p:cNvGrpSpPr/>
            <p:nvPr/>
          </p:nvGrpSpPr>
          <p:grpSpPr>
            <a:xfrm>
              <a:off x="6143636" y="4000504"/>
              <a:ext cx="2650585" cy="908451"/>
              <a:chOff x="2071683" y="2380592"/>
              <a:chExt cx="2650585" cy="908451"/>
            </a:xfrm>
          </p:grpSpPr>
          <p:sp>
            <p:nvSpPr>
              <p:cNvPr id="3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9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41" name="Группа 50"/>
          <p:cNvGrpSpPr/>
          <p:nvPr/>
        </p:nvGrpSpPr>
        <p:grpSpPr>
          <a:xfrm>
            <a:off x="7286612" y="1857364"/>
            <a:ext cx="1857388" cy="928694"/>
            <a:chOff x="6715140" y="3357562"/>
            <a:chExt cx="1857388" cy="928694"/>
          </a:xfrm>
        </p:grpSpPr>
        <p:sp>
          <p:nvSpPr>
            <p:cNvPr id="50" name="Скругленный прямоугольник 49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46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4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6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47" name="Группа 40"/>
          <p:cNvGrpSpPr/>
          <p:nvPr/>
        </p:nvGrpSpPr>
        <p:grpSpPr>
          <a:xfrm>
            <a:off x="1714480" y="1500174"/>
            <a:ext cx="4265439" cy="3346481"/>
            <a:chOff x="2306825" y="1582717"/>
            <a:chExt cx="4265439" cy="3346481"/>
          </a:xfrm>
        </p:grpSpPr>
        <p:sp>
          <p:nvSpPr>
            <p:cNvPr id="22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3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4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5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6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7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1" name="Прямая соединительная линия 30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31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/>
            <p:nvPr/>
          </p:nvSpPr>
          <p:spPr>
            <a:xfrm>
              <a:off x="3050133" y="1582717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696405" y="39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6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37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2" name="TextBox 41"/>
          <p:cNvSpPr txBox="1"/>
          <p:nvPr/>
        </p:nvSpPr>
        <p:spPr>
          <a:xfrm>
            <a:off x="142844" y="221455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Г=3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2786058"/>
            <a:ext cx="18573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F+4c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 Box 3"/>
          <p:cNvSpPr txBox="1">
            <a:spLocks noChangeArrowheads="1"/>
          </p:cNvSpPr>
          <p:nvPr/>
        </p:nvSpPr>
        <p:spPr bwMode="auto">
          <a:xfrm>
            <a:off x="142844" y="3429000"/>
            <a:ext cx="8572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-?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750067" y="3178967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49" name="Группа 51"/>
          <p:cNvGrpSpPr/>
          <p:nvPr/>
        </p:nvGrpSpPr>
        <p:grpSpPr>
          <a:xfrm>
            <a:off x="7286644" y="2857496"/>
            <a:ext cx="1857388" cy="928694"/>
            <a:chOff x="6715140" y="3357562"/>
            <a:chExt cx="1857388" cy="928694"/>
          </a:xfrm>
        </p:grpSpPr>
        <p:sp>
          <p:nvSpPr>
            <p:cNvPr id="53" name="Скругленный прямоугольник 52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1" name="Группа 53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55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6" name="TextBox 55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0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1" name="TextBox 60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62" name="Text Box 3"/>
          <p:cNvSpPr txBox="1">
            <a:spLocks noChangeArrowheads="1"/>
          </p:cNvSpPr>
          <p:nvPr/>
        </p:nvSpPr>
        <p:spPr bwMode="auto">
          <a:xfrm>
            <a:off x="7786710" y="3789894"/>
            <a:ext cx="114300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7572364" y="4214818"/>
            <a:ext cx="1571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-4c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63"/>
          <p:cNvGrpSpPr/>
          <p:nvPr/>
        </p:nvGrpSpPr>
        <p:grpSpPr>
          <a:xfrm>
            <a:off x="6286512" y="4929198"/>
            <a:ext cx="2643206" cy="967087"/>
            <a:chOff x="6429388" y="4000504"/>
            <a:chExt cx="2643206" cy="967087"/>
          </a:xfrm>
        </p:grpSpPr>
        <p:sp>
          <p:nvSpPr>
            <p:cNvPr id="65" name="Скругленный прямоугольник 64"/>
            <p:cNvSpPr/>
            <p:nvPr/>
          </p:nvSpPr>
          <p:spPr>
            <a:xfrm>
              <a:off x="6429388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4" name="Группа 65"/>
            <p:cNvGrpSpPr/>
            <p:nvPr/>
          </p:nvGrpSpPr>
          <p:grpSpPr>
            <a:xfrm>
              <a:off x="6493447" y="4000504"/>
              <a:ext cx="2575442" cy="967087"/>
              <a:chOff x="2421494" y="2380592"/>
              <a:chExt cx="2575442" cy="967087"/>
            </a:xfrm>
          </p:grpSpPr>
          <p:sp>
            <p:nvSpPr>
              <p:cNvPr id="67" name="Text Box 3"/>
              <p:cNvSpPr txBox="1">
                <a:spLocks noChangeArrowheads="1"/>
              </p:cNvSpPr>
              <p:nvPr/>
            </p:nvSpPr>
            <p:spPr bwMode="auto">
              <a:xfrm>
                <a:off x="2421494" y="2737782"/>
                <a:ext cx="1007511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0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en-US" sz="32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-4</a:t>
                </a:r>
                <a:endParaRPr kumimoji="0" lang="ru-RU" sz="32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2624300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9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3373320" y="2762904"/>
                <a:ext cx="5000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2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73" name="Text Box 3"/>
              <p:cNvSpPr txBox="1">
                <a:spLocks noChangeArrowheads="1"/>
              </p:cNvSpPr>
              <p:nvPr/>
            </p:nvSpPr>
            <p:spPr bwMode="auto">
              <a:xfrm>
                <a:off x="4218497" y="2788977"/>
                <a:ext cx="778439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kumimoji="0" lang="ru-RU" sz="28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TextBox 73"/>
              <p:cNvSpPr txBox="1"/>
              <p:nvPr/>
            </p:nvSpPr>
            <p:spPr>
              <a:xfrm>
                <a:off x="4301418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77" name="TextBox 76"/>
          <p:cNvSpPr txBox="1"/>
          <p:nvPr/>
        </p:nvSpPr>
        <p:spPr>
          <a:xfrm>
            <a:off x="6631345" y="6177326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Задача№7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2" grpId="0"/>
      <p:bldP spid="44" grpId="0"/>
      <p:bldP spid="6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00115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Высота предмета равна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см. Линза дает на экране изображение высотой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см. Предмет передвинули на 1,5 см от линзы и, передвинув экран на некоторое расстояние, снова получили изображение высотой 10 см. Найти фокусное расстояние линзы.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4429124" y="1571612"/>
            <a:ext cx="2650585" cy="928694"/>
            <a:chOff x="6143636" y="4000504"/>
            <a:chExt cx="2650585" cy="928694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6143636" y="4071942"/>
              <a:ext cx="2643206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" name="Группа 12"/>
            <p:cNvGrpSpPr/>
            <p:nvPr/>
          </p:nvGrpSpPr>
          <p:grpSpPr>
            <a:xfrm>
              <a:off x="6143636" y="4000504"/>
              <a:ext cx="2650585" cy="908451"/>
              <a:chOff x="2071683" y="2380592"/>
              <a:chExt cx="2650585" cy="908451"/>
            </a:xfrm>
          </p:grpSpPr>
          <p:sp>
            <p:nvSpPr>
              <p:cNvPr id="6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3373320" y="276290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12" name="Text Box 3"/>
              <p:cNvSpPr txBox="1">
                <a:spLocks noChangeArrowheads="1"/>
              </p:cNvSpPr>
              <p:nvPr/>
            </p:nvSpPr>
            <p:spPr bwMode="auto">
              <a:xfrm>
                <a:off x="4150764" y="2788977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071683" y="2500306"/>
                <a:ext cx="50006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5" name="Text Box 4"/>
              <p:cNvSpPr txBox="1">
                <a:spLocks noChangeArrowheads="1"/>
              </p:cNvSpPr>
              <p:nvPr/>
            </p:nvSpPr>
            <p:spPr bwMode="auto">
              <a:xfrm>
                <a:off x="2483165" y="2520308"/>
                <a:ext cx="588637" cy="50844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grpSp>
        <p:nvGrpSpPr>
          <p:cNvPr id="16" name="Группа 15"/>
          <p:cNvGrpSpPr/>
          <p:nvPr/>
        </p:nvGrpSpPr>
        <p:grpSpPr>
          <a:xfrm>
            <a:off x="7286644" y="1928802"/>
            <a:ext cx="1857388" cy="928694"/>
            <a:chOff x="6715140" y="3357562"/>
            <a:chExt cx="1857388" cy="928694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6715140" y="3429000"/>
              <a:ext cx="1857388" cy="85725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18" name="Группа 20"/>
            <p:cNvGrpSpPr/>
            <p:nvPr/>
          </p:nvGrpSpPr>
          <p:grpSpPr>
            <a:xfrm>
              <a:off x="6786578" y="3357562"/>
              <a:ext cx="1690372" cy="898140"/>
              <a:chOff x="6850624" y="1719916"/>
              <a:chExt cx="1690372" cy="898140"/>
            </a:xfrm>
          </p:grpSpPr>
          <p:sp>
            <p:nvSpPr>
              <p:cNvPr id="19" name="Text Box 2"/>
              <p:cNvSpPr txBox="1">
                <a:spLocks noChangeArrowheads="1"/>
              </p:cNvSpPr>
              <p:nvPr/>
            </p:nvSpPr>
            <p:spPr bwMode="auto">
              <a:xfrm>
                <a:off x="6929455" y="2071679"/>
                <a:ext cx="42862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h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850624" y="1719916"/>
                <a:ext cx="642942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ru-RU" sz="2800" b="1" u="sng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endParaRPr lang="ru-RU" sz="2800" b="1" u="sng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1" name="Text Box 4"/>
              <p:cNvSpPr txBox="1">
                <a:spLocks noChangeArrowheads="1"/>
              </p:cNvSpPr>
              <p:nvPr/>
            </p:nvSpPr>
            <p:spPr bwMode="auto">
              <a:xfrm>
                <a:off x="7215206" y="1857364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2" name="TextBox 16"/>
              <p:cNvSpPr txBox="1"/>
              <p:nvPr/>
            </p:nvSpPr>
            <p:spPr>
              <a:xfrm>
                <a:off x="7540864" y="173025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f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7540864" y="2094836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4" name="Text Box 4"/>
              <p:cNvSpPr txBox="1">
                <a:spLocks noChangeArrowheads="1"/>
              </p:cNvSpPr>
              <p:nvPr/>
            </p:nvSpPr>
            <p:spPr bwMode="auto">
              <a:xfrm>
                <a:off x="7865540" y="186573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8183806" y="1842580"/>
                <a:ext cx="35719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9900CC"/>
                    </a:solidFill>
                    <a:latin typeface="Times New Roman" pitchFamily="18" charset="0"/>
                    <a:cs typeface="Times New Roman" pitchFamily="18" charset="0"/>
                  </a:rPr>
                  <a:t>Г</a:t>
                </a:r>
                <a:endParaRPr lang="ru-RU" sz="3200" b="1" dirty="0">
                  <a:solidFill>
                    <a:srgbClr val="99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26" name="Группа 25"/>
          <p:cNvGrpSpPr/>
          <p:nvPr/>
        </p:nvGrpSpPr>
        <p:grpSpPr>
          <a:xfrm>
            <a:off x="1928794" y="1279105"/>
            <a:ext cx="4265439" cy="3078589"/>
            <a:chOff x="2306825" y="1850609"/>
            <a:chExt cx="4265439" cy="3078589"/>
          </a:xfrm>
        </p:grpSpPr>
        <p:sp>
          <p:nvSpPr>
            <p:cNvPr id="27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" name="Line 3"/>
            <p:cNvSpPr>
              <a:spLocks noChangeShapeType="1"/>
            </p:cNvSpPr>
            <p:nvPr/>
          </p:nvSpPr>
          <p:spPr bwMode="auto">
            <a:xfrm>
              <a:off x="2493583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9" name="Line 9"/>
            <p:cNvSpPr>
              <a:spLocks noChangeShapeType="1"/>
            </p:cNvSpPr>
            <p:nvPr/>
          </p:nvSpPr>
          <p:spPr bwMode="auto">
            <a:xfrm flipV="1">
              <a:off x="261886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1" name="Line 17"/>
            <p:cNvSpPr>
              <a:spLocks noChangeShapeType="1"/>
            </p:cNvSpPr>
            <p:nvPr/>
          </p:nvSpPr>
          <p:spPr bwMode="auto">
            <a:xfrm>
              <a:off x="2615233" y="2213418"/>
              <a:ext cx="3421648" cy="202083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2" name="Line 19"/>
            <p:cNvSpPr>
              <a:spLocks noChangeShapeType="1"/>
            </p:cNvSpPr>
            <p:nvPr/>
          </p:nvSpPr>
          <p:spPr bwMode="auto">
            <a:xfrm flipV="1">
              <a:off x="3965179" y="4070384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3" name="Line 20"/>
            <p:cNvSpPr>
              <a:spLocks noChangeShapeType="1"/>
            </p:cNvSpPr>
            <p:nvPr/>
          </p:nvSpPr>
          <p:spPr bwMode="auto">
            <a:xfrm>
              <a:off x="2607857" y="2214555"/>
              <a:ext cx="1357322" cy="18573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4" name="Line 25"/>
            <p:cNvSpPr>
              <a:spLocks noChangeShapeType="1"/>
            </p:cNvSpPr>
            <p:nvPr/>
          </p:nvSpPr>
          <p:spPr bwMode="auto">
            <a:xfrm>
              <a:off x="2577537" y="1975698"/>
              <a:ext cx="135913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5" name="Line 26"/>
            <p:cNvSpPr>
              <a:spLocks noChangeShapeType="1"/>
            </p:cNvSpPr>
            <p:nvPr/>
          </p:nvSpPr>
          <p:spPr bwMode="auto">
            <a:xfrm flipV="1">
              <a:off x="3975208" y="4362138"/>
              <a:ext cx="1777764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36" name="Прямая соединительная линия 35"/>
            <p:cNvCxnSpPr/>
            <p:nvPr/>
          </p:nvCxnSpPr>
          <p:spPr>
            <a:xfrm>
              <a:off x="2612191" y="2220982"/>
              <a:ext cx="1357322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Прямая соединительная линия 36"/>
            <p:cNvCxnSpPr/>
            <p:nvPr/>
          </p:nvCxnSpPr>
          <p:spPr>
            <a:xfrm rot="5400000">
              <a:off x="5181212" y="3548857"/>
              <a:ext cx="1072364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3083091" y="1850609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4696405" y="3957848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41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42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679691" y="3357562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0" y="2928934"/>
            <a:ext cx="15716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-71438" y="3905912"/>
            <a:ext cx="214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3"/>
          <p:cNvSpPr txBox="1">
            <a:spLocks noChangeArrowheads="1"/>
          </p:cNvSpPr>
          <p:nvPr/>
        </p:nvSpPr>
        <p:spPr bwMode="auto">
          <a:xfrm>
            <a:off x="142844" y="4357694"/>
            <a:ext cx="8572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F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-?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 rot="5400000" flipH="1" flipV="1">
            <a:off x="1107257" y="2536025"/>
            <a:ext cx="1785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42844" y="150017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=3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0" y="3415729"/>
            <a:ext cx="1857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=3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3"/>
          <p:cNvSpPr txBox="1">
            <a:spLocks noChangeArrowheads="1"/>
          </p:cNvSpPr>
          <p:nvPr/>
        </p:nvSpPr>
        <p:spPr bwMode="auto">
          <a:xfrm>
            <a:off x="7643866" y="2928934"/>
            <a:ext cx="150013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=3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0" y="2500306"/>
            <a:ext cx="18573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см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42844" y="1857364"/>
            <a:ext cx="12144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9900CC"/>
                </a:solidFill>
                <a:latin typeface="Times New Roman" pitchFamily="18" charset="0"/>
                <a:cs typeface="Times New Roman" pitchFamily="18" charset="0"/>
              </a:rPr>
              <a:t>=1</a:t>
            </a:r>
            <a:endParaRPr lang="ru-RU" sz="3200" b="1" dirty="0">
              <a:solidFill>
                <a:srgbClr val="99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 Box 3"/>
          <p:cNvSpPr txBox="1">
            <a:spLocks noChangeArrowheads="1"/>
          </p:cNvSpPr>
          <p:nvPr/>
        </p:nvSpPr>
        <p:spPr bwMode="auto">
          <a:xfrm>
            <a:off x="7786742" y="3357562"/>
            <a:ext cx="1285852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d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7" name="Группа 56"/>
          <p:cNvGrpSpPr/>
          <p:nvPr/>
        </p:nvGrpSpPr>
        <p:grpSpPr>
          <a:xfrm>
            <a:off x="2428860" y="4286256"/>
            <a:ext cx="2112990" cy="928694"/>
            <a:chOff x="6786565" y="4000504"/>
            <a:chExt cx="2112990" cy="928694"/>
          </a:xfrm>
        </p:grpSpPr>
        <p:sp>
          <p:nvSpPr>
            <p:cNvPr id="58" name="Скругленный прямоугольник 57"/>
            <p:cNvSpPr/>
            <p:nvPr/>
          </p:nvSpPr>
          <p:spPr>
            <a:xfrm>
              <a:off x="6786578" y="4071942"/>
              <a:ext cx="2000264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59" name="Группа 12"/>
            <p:cNvGrpSpPr/>
            <p:nvPr/>
          </p:nvGrpSpPr>
          <p:grpSpPr>
            <a:xfrm>
              <a:off x="6786565" y="4000504"/>
              <a:ext cx="2112990" cy="905532"/>
              <a:chOff x="2714612" y="2380592"/>
              <a:chExt cx="2112990" cy="905532"/>
            </a:xfrm>
          </p:grpSpPr>
          <p:sp>
            <p:nvSpPr>
              <p:cNvPr id="60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1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2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4" name="TextBox 63"/>
              <p:cNvSpPr txBox="1"/>
              <p:nvPr/>
            </p:nvSpPr>
            <p:spPr>
              <a:xfrm>
                <a:off x="3286129" y="2762904"/>
                <a:ext cx="5872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5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66" name="Text Box 3"/>
              <p:cNvSpPr txBox="1">
                <a:spLocks noChangeArrowheads="1"/>
              </p:cNvSpPr>
              <p:nvPr/>
            </p:nvSpPr>
            <p:spPr bwMode="auto">
              <a:xfrm>
                <a:off x="3970346" y="2766399"/>
                <a:ext cx="8572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0" name="Группа 69"/>
          <p:cNvGrpSpPr/>
          <p:nvPr/>
        </p:nvGrpSpPr>
        <p:grpSpPr>
          <a:xfrm>
            <a:off x="2428860" y="5214950"/>
            <a:ext cx="2112990" cy="928694"/>
            <a:chOff x="6786565" y="4000504"/>
            <a:chExt cx="2112990" cy="928694"/>
          </a:xfrm>
        </p:grpSpPr>
        <p:sp>
          <p:nvSpPr>
            <p:cNvPr id="71" name="Скругленный прямоугольник 70"/>
            <p:cNvSpPr/>
            <p:nvPr/>
          </p:nvSpPr>
          <p:spPr>
            <a:xfrm>
              <a:off x="6786578" y="4071942"/>
              <a:ext cx="2000264" cy="857256"/>
            </a:xfrm>
            <a:prstGeom prst="roundRect">
              <a:avLst/>
            </a:prstGeom>
            <a:solidFill>
              <a:schemeClr val="accent1">
                <a:alpha val="6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72" name="Группа 12"/>
            <p:cNvGrpSpPr/>
            <p:nvPr/>
          </p:nvGrpSpPr>
          <p:grpSpPr>
            <a:xfrm>
              <a:off x="6786565" y="4000504"/>
              <a:ext cx="2112990" cy="905532"/>
              <a:chOff x="2714612" y="2380592"/>
              <a:chExt cx="2112990" cy="905532"/>
            </a:xfrm>
          </p:grpSpPr>
          <p:sp>
            <p:nvSpPr>
              <p:cNvPr id="73" name="Text Box 3"/>
              <p:cNvSpPr txBox="1">
                <a:spLocks noChangeArrowheads="1"/>
              </p:cNvSpPr>
              <p:nvPr/>
            </p:nvSpPr>
            <p:spPr bwMode="auto">
              <a:xfrm>
                <a:off x="2722004" y="2777688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2400" b="1" i="0" u="none" strike="noStrike" cap="none" normalizeH="0" baseline="0" dirty="0" smtClean="0">
                    <a:ln>
                      <a:noFill/>
                    </a:ln>
                    <a:effectLst/>
                    <a:latin typeface="Times New Roman" pitchFamily="18" charset="0"/>
                    <a:cs typeface="Times New Roman" pitchFamily="18" charset="0"/>
                  </a:rPr>
                  <a:t> F</a:t>
                </a:r>
                <a:endParaRPr kumimoji="0" lang="ru-RU" sz="3600" b="0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4" name="TextBox 3"/>
              <p:cNvSpPr txBox="1"/>
              <p:nvPr/>
            </p:nvSpPr>
            <p:spPr>
              <a:xfrm>
                <a:off x="2714612" y="2380592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5" name="Text Box 4"/>
              <p:cNvSpPr txBox="1">
                <a:spLocks noChangeArrowheads="1"/>
              </p:cNvSpPr>
              <p:nvPr/>
            </p:nvSpPr>
            <p:spPr bwMode="auto">
              <a:xfrm>
                <a:off x="3000364" y="2524450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2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Calibri" pitchFamily="34" charset="0"/>
                  </a:rPr>
                  <a:t>=</a:t>
                </a:r>
                <a:endParaRPr kumimoji="0" lang="ru-RU" sz="4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3357554" y="2397344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7" name="TextBox 76"/>
              <p:cNvSpPr txBox="1"/>
              <p:nvPr/>
            </p:nvSpPr>
            <p:spPr>
              <a:xfrm>
                <a:off x="3286129" y="2762904"/>
                <a:ext cx="58725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8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8" name="Text Box 4"/>
              <p:cNvSpPr txBox="1">
                <a:spLocks noChangeArrowheads="1"/>
              </p:cNvSpPr>
              <p:nvPr/>
            </p:nvSpPr>
            <p:spPr bwMode="auto">
              <a:xfrm>
                <a:off x="3714744" y="2438228"/>
                <a:ext cx="588637" cy="32565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Arial" pitchFamily="34" charset="0"/>
                  </a:rPr>
                  <a:t>+</a:t>
                </a:r>
              </a:p>
            </p:txBody>
          </p:sp>
          <p:sp>
            <p:nvSpPr>
              <p:cNvPr id="79" name="Text Box 3"/>
              <p:cNvSpPr txBox="1">
                <a:spLocks noChangeArrowheads="1"/>
              </p:cNvSpPr>
              <p:nvPr/>
            </p:nvSpPr>
            <p:spPr bwMode="auto">
              <a:xfrm>
                <a:off x="3970346" y="2766399"/>
                <a:ext cx="857256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28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d</a:t>
                </a:r>
                <a:r>
                  <a:rPr lang="ru-RU" sz="2000" b="1" dirty="0" smtClean="0">
                    <a:solidFill>
                      <a:srgbClr val="0014A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4143372" y="2391881"/>
                <a:ext cx="5000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ru-RU" sz="2800" b="1" u="sng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r>
                  <a:rPr lang="en-US" sz="2800" b="1" u="sng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u="sng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1" name="TextBox 80"/>
          <p:cNvSpPr txBox="1"/>
          <p:nvPr/>
        </p:nvSpPr>
        <p:spPr>
          <a:xfrm>
            <a:off x="2428860" y="6169926"/>
            <a:ext cx="21431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Левая фигурная скобка 81"/>
          <p:cNvSpPr/>
          <p:nvPr/>
        </p:nvSpPr>
        <p:spPr>
          <a:xfrm>
            <a:off x="2000232" y="4357694"/>
            <a:ext cx="428628" cy="2286016"/>
          </a:xfrm>
          <a:prstGeom prst="lef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3" name="Группа 82"/>
          <p:cNvGrpSpPr/>
          <p:nvPr/>
        </p:nvGrpSpPr>
        <p:grpSpPr>
          <a:xfrm>
            <a:off x="5000628" y="3571876"/>
            <a:ext cx="4447643" cy="3078589"/>
            <a:chOff x="2163949" y="1850609"/>
            <a:chExt cx="4447643" cy="3078589"/>
          </a:xfrm>
        </p:grpSpPr>
        <p:sp>
          <p:nvSpPr>
            <p:cNvPr id="84" name="Line 8"/>
            <p:cNvSpPr>
              <a:spLocks noChangeShapeType="1"/>
            </p:cNvSpPr>
            <p:nvPr/>
          </p:nvSpPr>
          <p:spPr bwMode="auto">
            <a:xfrm>
              <a:off x="3992475" y="2061228"/>
              <a:ext cx="0" cy="2259018"/>
            </a:xfrm>
            <a:prstGeom prst="line">
              <a:avLst/>
            </a:prstGeom>
            <a:noFill/>
            <a:ln w="57150">
              <a:solidFill>
                <a:srgbClr val="0014AC"/>
              </a:solidFill>
              <a:round/>
              <a:headEnd type="stealth" w="lg" len="lg"/>
              <a:tailEnd type="stealth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5" name="Line 3"/>
            <p:cNvSpPr>
              <a:spLocks noChangeShapeType="1"/>
            </p:cNvSpPr>
            <p:nvPr/>
          </p:nvSpPr>
          <p:spPr bwMode="auto">
            <a:xfrm>
              <a:off x="2163949" y="3025633"/>
              <a:ext cx="3789236" cy="14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6" name="Line 9"/>
            <p:cNvSpPr>
              <a:spLocks noChangeShapeType="1"/>
            </p:cNvSpPr>
            <p:nvPr/>
          </p:nvSpPr>
          <p:spPr bwMode="auto">
            <a:xfrm flipV="1">
              <a:off x="2355199" y="2240602"/>
              <a:ext cx="0" cy="774810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oval" w="lg" len="lg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7" name="Line 16"/>
            <p:cNvSpPr>
              <a:spLocks noChangeShapeType="1"/>
            </p:cNvSpPr>
            <p:nvPr/>
          </p:nvSpPr>
          <p:spPr bwMode="auto">
            <a:xfrm>
              <a:off x="3965179" y="2214554"/>
              <a:ext cx="2571768" cy="2714644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Line 17"/>
            <p:cNvSpPr>
              <a:spLocks noChangeShapeType="1"/>
            </p:cNvSpPr>
            <p:nvPr/>
          </p:nvSpPr>
          <p:spPr bwMode="auto">
            <a:xfrm>
              <a:off x="2378263" y="2239967"/>
              <a:ext cx="3643338" cy="178595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Line 19"/>
            <p:cNvSpPr>
              <a:spLocks noChangeShapeType="1"/>
            </p:cNvSpPr>
            <p:nvPr/>
          </p:nvSpPr>
          <p:spPr bwMode="auto">
            <a:xfrm flipV="1">
              <a:off x="4004507" y="3779435"/>
              <a:ext cx="2607085" cy="1487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0" name="Line 20"/>
            <p:cNvSpPr>
              <a:spLocks noChangeShapeType="1"/>
            </p:cNvSpPr>
            <p:nvPr/>
          </p:nvSpPr>
          <p:spPr bwMode="auto">
            <a:xfrm>
              <a:off x="2350213" y="2268018"/>
              <a:ext cx="1643074" cy="150019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Line 25"/>
            <p:cNvSpPr>
              <a:spLocks noChangeShapeType="1"/>
            </p:cNvSpPr>
            <p:nvPr/>
          </p:nvSpPr>
          <p:spPr bwMode="auto">
            <a:xfrm>
              <a:off x="2378263" y="1986918"/>
              <a:ext cx="1584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Line 26"/>
            <p:cNvSpPr>
              <a:spLocks noChangeShapeType="1"/>
            </p:cNvSpPr>
            <p:nvPr/>
          </p:nvSpPr>
          <p:spPr bwMode="auto">
            <a:xfrm flipV="1">
              <a:off x="4021337" y="3993749"/>
              <a:ext cx="1500198" cy="0"/>
            </a:xfrm>
            <a:prstGeom prst="line">
              <a:avLst/>
            </a:prstGeom>
            <a:noFill/>
            <a:ln w="9525">
              <a:solidFill>
                <a:srgbClr val="0014AC"/>
              </a:solidFill>
              <a:round/>
              <a:headEnd type="arrow" w="med" len="med"/>
              <a:tailEnd type="arrow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cxnSp>
          <p:nvCxnSpPr>
            <p:cNvPr id="93" name="Прямая соединительная линия 92"/>
            <p:cNvCxnSpPr/>
            <p:nvPr/>
          </p:nvCxnSpPr>
          <p:spPr>
            <a:xfrm>
              <a:off x="2439677" y="2232202"/>
              <a:ext cx="1548000" cy="158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4" name="Прямая соединительная линия 93"/>
            <p:cNvCxnSpPr/>
            <p:nvPr/>
          </p:nvCxnSpPr>
          <p:spPr>
            <a:xfrm rot="5400000">
              <a:off x="5090494" y="3375660"/>
              <a:ext cx="720000" cy="794"/>
            </a:xfrm>
            <a:prstGeom prst="line">
              <a:avLst/>
            </a:prstGeom>
            <a:ln w="57150">
              <a:solidFill>
                <a:srgbClr val="006600"/>
              </a:solidFill>
              <a:headEnd type="none"/>
              <a:tailEnd type="oval" w="lg" len="lg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3083091" y="1850609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lang="ru-RU" sz="1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4735717" y="3922311"/>
              <a:ext cx="57150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f</a:t>
              </a:r>
              <a:r>
                <a:rPr lang="ru-RU" sz="1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Oval 5"/>
            <p:cNvSpPr>
              <a:spLocks noChangeArrowheads="1"/>
            </p:cNvSpPr>
            <p:nvPr/>
          </p:nvSpPr>
          <p:spPr bwMode="auto">
            <a:xfrm>
              <a:off x="3168728" y="2954847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98" name="Oval 5"/>
            <p:cNvSpPr>
              <a:spLocks noChangeArrowheads="1"/>
            </p:cNvSpPr>
            <p:nvPr/>
          </p:nvSpPr>
          <p:spPr bwMode="auto">
            <a:xfrm>
              <a:off x="4722091" y="2960833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0014AC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 dirty="0">
                <a:solidFill>
                  <a:srgbClr val="0014AC"/>
                </a:solidFill>
              </a:endParaRPr>
            </a:p>
          </p:txBody>
        </p:sp>
        <p:sp>
          <p:nvSpPr>
            <p:cNvPr id="99" name="Oval 5"/>
            <p:cNvSpPr>
              <a:spLocks noChangeArrowheads="1"/>
            </p:cNvSpPr>
            <p:nvPr/>
          </p:nvSpPr>
          <p:spPr bwMode="auto">
            <a:xfrm>
              <a:off x="3965198" y="2936574"/>
              <a:ext cx="71419" cy="142860"/>
            </a:xfrm>
            <a:prstGeom prst="ellipse">
              <a:avLst/>
            </a:prstGeom>
            <a:solidFill>
              <a:srgbClr val="FF0000"/>
            </a:solidFill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5459750" y="3136493"/>
              <a:ext cx="48478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ru-RU" sz="11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2306825" y="2365070"/>
              <a:ext cx="35719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TextBox 101"/>
            <p:cNvSpPr txBox="1"/>
            <p:nvPr/>
          </p:nvSpPr>
          <p:spPr>
            <a:xfrm>
              <a:off x="3375402" y="252921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 F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4" name="TextBox 103"/>
          <p:cNvSpPr txBox="1"/>
          <p:nvPr/>
        </p:nvSpPr>
        <p:spPr>
          <a:xfrm>
            <a:off x="6631345" y="6177326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Задача№8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077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46" grpId="0"/>
      <p:bldP spid="48" grpId="0"/>
      <p:bldP spid="50" grpId="0"/>
      <p:bldP spid="51" grpId="0"/>
      <p:bldP spid="52" grpId="0"/>
      <p:bldP spid="54" grpId="0"/>
      <p:bldP spid="55" grpId="0"/>
      <p:bldP spid="56" grpId="0"/>
      <p:bldP spid="8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TextBox 80"/>
          <p:cNvSpPr txBox="1"/>
          <p:nvPr/>
        </p:nvSpPr>
        <p:spPr>
          <a:xfrm>
            <a:off x="2786050" y="3799309"/>
            <a:ext cx="42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642910" y="857232"/>
            <a:ext cx="5453797" cy="3602848"/>
            <a:chOff x="8236" y="6051"/>
            <a:chExt cx="2758" cy="1332"/>
          </a:xfrm>
        </p:grpSpPr>
        <p:sp>
          <p:nvSpPr>
            <p:cNvPr id="24578" name="Line 2"/>
            <p:cNvSpPr>
              <a:spLocks noChangeShapeType="1"/>
            </p:cNvSpPr>
            <p:nvPr/>
          </p:nvSpPr>
          <p:spPr bwMode="auto">
            <a:xfrm>
              <a:off x="8295" y="6051"/>
              <a:ext cx="0" cy="651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non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8236" y="6066"/>
              <a:ext cx="2758" cy="1317"/>
              <a:chOff x="8236" y="6066"/>
              <a:chExt cx="2758" cy="1317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8236" y="6719"/>
                <a:ext cx="2758" cy="24"/>
                <a:chOff x="8320" y="7125"/>
                <a:chExt cx="2758" cy="24"/>
              </a:xfrm>
            </p:grpSpPr>
            <p:sp>
              <p:nvSpPr>
                <p:cNvPr id="24581" name="Line 5"/>
                <p:cNvSpPr>
                  <a:spLocks noChangeShapeType="1"/>
                </p:cNvSpPr>
                <p:nvPr/>
              </p:nvSpPr>
              <p:spPr bwMode="auto">
                <a:xfrm>
                  <a:off x="8320" y="7125"/>
                  <a:ext cx="2758" cy="4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4582" name="Line 6"/>
                <p:cNvSpPr>
                  <a:spLocks noChangeShapeType="1"/>
                </p:cNvSpPr>
                <p:nvPr/>
              </p:nvSpPr>
              <p:spPr bwMode="auto">
                <a:xfrm>
                  <a:off x="9368" y="7149"/>
                  <a:ext cx="686" cy="0"/>
                </a:xfrm>
                <a:prstGeom prst="line">
                  <a:avLst/>
                </a:prstGeom>
                <a:noFill/>
                <a:ln w="76200" cap="rnd">
                  <a:solidFill>
                    <a:srgbClr val="0000FF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sp>
            <p:nvSpPr>
              <p:cNvPr id="24584" name="Line 8"/>
              <p:cNvSpPr>
                <a:spLocks noChangeShapeType="1"/>
              </p:cNvSpPr>
              <p:nvPr/>
            </p:nvSpPr>
            <p:spPr bwMode="auto">
              <a:xfrm rot="120000">
                <a:off x="8286" y="6076"/>
                <a:ext cx="1362" cy="613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6" name="Line 10"/>
              <p:cNvSpPr>
                <a:spLocks noChangeShapeType="1"/>
              </p:cNvSpPr>
              <p:nvPr/>
            </p:nvSpPr>
            <p:spPr bwMode="auto">
              <a:xfrm>
                <a:off x="9635" y="6066"/>
                <a:ext cx="0" cy="66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7" name="Line 11"/>
              <p:cNvSpPr>
                <a:spLocks noChangeShapeType="1"/>
              </p:cNvSpPr>
              <p:nvPr/>
            </p:nvSpPr>
            <p:spPr bwMode="auto">
              <a:xfrm>
                <a:off x="8295" y="6725"/>
                <a:ext cx="0" cy="65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89" name="Line 13"/>
              <p:cNvSpPr>
                <a:spLocks noChangeShapeType="1"/>
              </p:cNvSpPr>
              <p:nvPr/>
            </p:nvSpPr>
            <p:spPr bwMode="auto">
              <a:xfrm flipV="1">
                <a:off x="8303" y="6273"/>
                <a:ext cx="2213" cy="111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prstDash val="dash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4591" name="Line 15"/>
              <p:cNvSpPr>
                <a:spLocks noChangeShapeType="1"/>
              </p:cNvSpPr>
              <p:nvPr/>
            </p:nvSpPr>
            <p:spPr bwMode="auto">
              <a:xfrm flipV="1">
                <a:off x="9636" y="6266"/>
                <a:ext cx="888" cy="451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 type="triangle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89" name="Прямоугольник 88"/>
          <p:cNvSpPr/>
          <p:nvPr/>
        </p:nvSpPr>
        <p:spPr>
          <a:xfrm>
            <a:off x="357158" y="500042"/>
            <a:ext cx="3754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</a:t>
            </a:r>
            <a:endParaRPr lang="ru-RU" sz="4000" dirty="0"/>
          </a:p>
        </p:txBody>
      </p:sp>
      <p:sp>
        <p:nvSpPr>
          <p:cNvPr id="90" name="Прямоугольник 89"/>
          <p:cNvSpPr/>
          <p:nvPr/>
        </p:nvSpPr>
        <p:spPr>
          <a:xfrm>
            <a:off x="214282" y="3929066"/>
            <a:ext cx="46038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S</a:t>
            </a:r>
            <a:endParaRPr lang="ru-RU" sz="4000" dirty="0"/>
          </a:p>
        </p:txBody>
      </p:sp>
      <p:sp>
        <p:nvSpPr>
          <p:cNvPr id="91" name="Прямоугольник 90"/>
          <p:cNvSpPr/>
          <p:nvPr/>
        </p:nvSpPr>
        <p:spPr>
          <a:xfrm>
            <a:off x="142844" y="1500174"/>
            <a:ext cx="5357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baseline="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 </a:t>
            </a:r>
            <a:endParaRPr lang="ru-RU" sz="4000" dirty="0"/>
          </a:p>
        </p:txBody>
      </p:sp>
      <p:sp>
        <p:nvSpPr>
          <p:cNvPr id="92" name="Прямоугольник 91"/>
          <p:cNvSpPr/>
          <p:nvPr/>
        </p:nvSpPr>
        <p:spPr>
          <a:xfrm>
            <a:off x="5357818" y="1643050"/>
            <a:ext cx="3561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h</a:t>
            </a:r>
            <a:endParaRPr lang="ru-RU" sz="2400" dirty="0"/>
          </a:p>
        </p:txBody>
      </p:sp>
      <p:grpSp>
        <p:nvGrpSpPr>
          <p:cNvPr id="5" name="Группа 96"/>
          <p:cNvGrpSpPr/>
          <p:nvPr/>
        </p:nvGrpSpPr>
        <p:grpSpPr>
          <a:xfrm>
            <a:off x="4917901" y="1154273"/>
            <a:ext cx="338558" cy="1467577"/>
            <a:chOff x="5090698" y="1191079"/>
            <a:chExt cx="338558" cy="1467577"/>
          </a:xfrm>
        </p:grpSpPr>
        <p:grpSp>
          <p:nvGrpSpPr>
            <p:cNvPr id="6" name="Group 25"/>
            <p:cNvGrpSpPr>
              <a:grpSpLocks/>
            </p:cNvGrpSpPr>
            <p:nvPr/>
          </p:nvGrpSpPr>
          <p:grpSpPr bwMode="auto">
            <a:xfrm rot="19264022" flipH="1">
              <a:off x="5090698" y="1191079"/>
              <a:ext cx="290710" cy="389416"/>
              <a:chOff x="3340" y="2819"/>
              <a:chExt cx="566" cy="674"/>
            </a:xfrm>
          </p:grpSpPr>
          <p:sp>
            <p:nvSpPr>
              <p:cNvPr id="79" name="Arc 26"/>
              <p:cNvSpPr>
                <a:spLocks/>
              </p:cNvSpPr>
              <p:nvPr/>
            </p:nvSpPr>
            <p:spPr bwMode="auto">
              <a:xfrm>
                <a:off x="3569" y="3064"/>
                <a:ext cx="215" cy="428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5" name="Line 27"/>
              <p:cNvSpPr>
                <a:spLocks noChangeShapeType="1"/>
              </p:cNvSpPr>
              <p:nvPr/>
            </p:nvSpPr>
            <p:spPr bwMode="auto">
              <a:xfrm>
                <a:off x="3370" y="3493"/>
                <a:ext cx="536" cy="0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88" name="Line 28"/>
              <p:cNvSpPr>
                <a:spLocks noChangeShapeType="1"/>
              </p:cNvSpPr>
              <p:nvPr/>
            </p:nvSpPr>
            <p:spPr bwMode="auto">
              <a:xfrm flipV="1">
                <a:off x="3340" y="2819"/>
                <a:ext cx="383" cy="658"/>
              </a:xfrm>
              <a:prstGeom prst="line">
                <a:avLst/>
              </a:prstGeom>
              <a:noFill/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5" name="Oval 29"/>
              <p:cNvSpPr>
                <a:spLocks noChangeArrowheads="1"/>
              </p:cNvSpPr>
              <p:nvPr/>
            </p:nvSpPr>
            <p:spPr bwMode="auto">
              <a:xfrm>
                <a:off x="3616" y="3156"/>
                <a:ext cx="141" cy="184"/>
              </a:xfrm>
              <a:prstGeom prst="ellipse">
                <a:avLst/>
              </a:prstGeom>
              <a:solidFill>
                <a:schemeClr val="tx2">
                  <a:lumMod val="75000"/>
                </a:schemeClr>
              </a:solidFill>
              <a:ln w="222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96" name="Line 10"/>
            <p:cNvSpPr>
              <a:spLocks noChangeShapeType="1"/>
            </p:cNvSpPr>
            <p:nvPr/>
          </p:nvSpPr>
          <p:spPr bwMode="auto">
            <a:xfrm>
              <a:off x="5429256" y="1428736"/>
              <a:ext cx="0" cy="122992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98" name="Rectangle 16"/>
          <p:cNvSpPr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Найти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высоту</a:t>
            </a:r>
            <a:r>
              <a:rPr lang="ru-RU" sz="28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столба</a:t>
            </a:r>
            <a:r>
              <a:rPr lang="en-US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зная свой рост</a:t>
            </a:r>
            <a:r>
              <a:rPr kumimoji="0" lang="ru-RU" sz="28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h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. (зеркальце)</a:t>
            </a:r>
            <a:r>
              <a:rPr kumimoji="0" lang="en-US" sz="28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                        </a:t>
            </a:r>
          </a:p>
        </p:txBody>
      </p:sp>
      <p:sp>
        <p:nvSpPr>
          <p:cNvPr id="99" name="Прямоугольник 98"/>
          <p:cNvSpPr/>
          <p:nvPr/>
        </p:nvSpPr>
        <p:spPr>
          <a:xfrm>
            <a:off x="142844" y="2357430"/>
            <a:ext cx="45076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О</a:t>
            </a:r>
            <a:endParaRPr lang="ru-RU" sz="4000" dirty="0"/>
          </a:p>
        </p:txBody>
      </p:sp>
      <p:sp>
        <p:nvSpPr>
          <p:cNvPr id="100" name="Line 25"/>
          <p:cNvSpPr>
            <a:spLocks noChangeShapeType="1"/>
          </p:cNvSpPr>
          <p:nvPr/>
        </p:nvSpPr>
        <p:spPr bwMode="auto">
          <a:xfrm>
            <a:off x="714348" y="2285992"/>
            <a:ext cx="257176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1" name="Line 26"/>
          <p:cNvSpPr>
            <a:spLocks noChangeShapeType="1"/>
          </p:cNvSpPr>
          <p:nvPr/>
        </p:nvSpPr>
        <p:spPr bwMode="auto">
          <a:xfrm flipV="1">
            <a:off x="3357554" y="2285992"/>
            <a:ext cx="1857388" cy="0"/>
          </a:xfrm>
          <a:prstGeom prst="line">
            <a:avLst/>
          </a:prstGeom>
          <a:noFill/>
          <a:ln w="9525">
            <a:solidFill>
              <a:srgbClr val="0014AC"/>
            </a:solidFill>
            <a:round/>
            <a:headEnd type="arrow" w="med" len="med"/>
            <a:tailEnd type="arrow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" name="TextBox 101"/>
          <p:cNvSpPr txBox="1"/>
          <p:nvPr/>
        </p:nvSpPr>
        <p:spPr>
          <a:xfrm>
            <a:off x="4214810" y="2218258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" name="TextBox 102"/>
          <p:cNvSpPr txBox="1"/>
          <p:nvPr/>
        </p:nvSpPr>
        <p:spPr>
          <a:xfrm>
            <a:off x="1571604" y="221455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" name="Text Box 2"/>
          <p:cNvSpPr txBox="1">
            <a:spLocks noChangeArrowheads="1"/>
          </p:cNvSpPr>
          <p:nvPr/>
        </p:nvSpPr>
        <p:spPr bwMode="auto">
          <a:xfrm>
            <a:off x="6929455" y="2025367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h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6850624" y="1673604"/>
            <a:ext cx="642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2800" b="1" u="sng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28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6" name="Text Box 4"/>
          <p:cNvSpPr txBox="1">
            <a:spLocks noChangeArrowheads="1"/>
          </p:cNvSpPr>
          <p:nvPr/>
        </p:nvSpPr>
        <p:spPr bwMode="auto">
          <a:xfrm>
            <a:off x="7215206" y="1857364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7540864" y="1683942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f </a:t>
            </a:r>
            <a:endParaRPr lang="ru-RU" sz="2800" u="sng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7540864" y="2048524"/>
            <a:ext cx="500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 Box 4"/>
          <p:cNvSpPr txBox="1">
            <a:spLocks noChangeArrowheads="1"/>
          </p:cNvSpPr>
          <p:nvPr/>
        </p:nvSpPr>
        <p:spPr bwMode="auto">
          <a:xfrm>
            <a:off x="7865540" y="1819426"/>
            <a:ext cx="588637" cy="325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</a:rPr>
              <a:t>=</a:t>
            </a:r>
            <a:endParaRPr kumimoji="0" lang="ru-RU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8183806" y="1842580"/>
            <a:ext cx="357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5786446" y="6334780"/>
            <a:ext cx="3357554" cy="52322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15,16 </a:t>
            </a:r>
            <a:r>
              <a:rPr lang="ru-RU" sz="2800" b="1" dirty="0" err="1" smtClean="0">
                <a:solidFill>
                  <a:srgbClr val="2706EC"/>
                </a:solidFill>
                <a:latin typeface="Times New Roman" pitchFamily="18" charset="0"/>
                <a:cs typeface="Times New Roman" pitchFamily="18" charset="0"/>
              </a:rPr>
              <a:t>оптика,СТО</a:t>
            </a:r>
            <a:endParaRPr lang="ru-RU" sz="2800" b="1" dirty="0" smtClean="0">
              <a:solidFill>
                <a:srgbClr val="2706EC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6220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0"/>
                            </p:stCondLst>
                            <p:childTnLst>
                              <p:par>
                                <p:cTn id="7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30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"/>
                            </p:stCondLst>
                            <p:childTnLst>
                              <p:par>
                                <p:cTn id="9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500"/>
                            </p:stCondLst>
                            <p:childTnLst>
                              <p:par>
                                <p:cTn id="10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2000"/>
                            </p:stCondLst>
                            <p:childTnLst>
                              <p:par>
                                <p:cTn id="1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89" grpId="0"/>
      <p:bldP spid="90" grpId="0"/>
      <p:bldP spid="91" grpId="0"/>
      <p:bldP spid="92" grpId="0"/>
      <p:bldP spid="98" grpId="0" animBg="1"/>
      <p:bldP spid="99" grpId="0"/>
      <p:bldP spid="100" grpId="0" animBg="1"/>
      <p:bldP spid="101" grpId="0" animBg="1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4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32" y="-128783"/>
            <a:ext cx="9144000" cy="120032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Каким должен быть угол падения светового луча, чтобы отраженный луч составлял с падающим угол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60°?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введите в градусах.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0" y="2928934"/>
            <a:ext cx="914400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2.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Как изменится угол между падающим и отраженным лучами света, если угол падения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уменьшится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на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15°?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 Ответ введите в градусах с минусом, если уменьшится….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Line 12"/>
          <p:cNvSpPr>
            <a:spLocks noChangeShapeType="1"/>
          </p:cNvSpPr>
          <p:nvPr/>
        </p:nvSpPr>
        <p:spPr bwMode="auto">
          <a:xfrm>
            <a:off x="7143768" y="357166"/>
            <a:ext cx="0" cy="25003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15"/>
          <p:cNvSpPr>
            <a:spLocks noChangeShapeType="1"/>
          </p:cNvSpPr>
          <p:nvPr/>
        </p:nvSpPr>
        <p:spPr bwMode="auto">
          <a:xfrm flipV="1">
            <a:off x="6357950" y="1571612"/>
            <a:ext cx="810764" cy="816312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17"/>
          <p:cNvSpPr>
            <a:spLocks noChangeShapeType="1"/>
          </p:cNvSpPr>
          <p:nvPr/>
        </p:nvSpPr>
        <p:spPr bwMode="auto">
          <a:xfrm rot="15272607" flipH="1">
            <a:off x="6325545" y="965314"/>
            <a:ext cx="949175" cy="4329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18"/>
          <p:cNvSpPr>
            <a:spLocks noChangeShapeType="1"/>
          </p:cNvSpPr>
          <p:nvPr/>
        </p:nvSpPr>
        <p:spPr bwMode="auto">
          <a:xfrm flipH="1">
            <a:off x="6215074" y="1571612"/>
            <a:ext cx="2071702" cy="642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rc 19"/>
          <p:cNvSpPr>
            <a:spLocks/>
          </p:cNvSpPr>
          <p:nvPr/>
        </p:nvSpPr>
        <p:spPr bwMode="auto">
          <a:xfrm rot="13553303">
            <a:off x="6280457" y="1738856"/>
            <a:ext cx="500685" cy="1619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rc 21"/>
          <p:cNvSpPr>
            <a:spLocks/>
          </p:cNvSpPr>
          <p:nvPr/>
        </p:nvSpPr>
        <p:spPr bwMode="auto">
          <a:xfrm rot="14786151">
            <a:off x="6631576" y="1240657"/>
            <a:ext cx="203011" cy="33993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429388" y="1464549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13" name="TextBox 12"/>
          <p:cNvSpPr txBox="1"/>
          <p:nvPr/>
        </p:nvSpPr>
        <p:spPr>
          <a:xfrm>
            <a:off x="6631827" y="1193260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27"/>
          <p:cNvSpPr>
            <a:spLocks noChangeArrowheads="1"/>
          </p:cNvSpPr>
          <p:nvPr/>
        </p:nvSpPr>
        <p:spPr bwMode="auto">
          <a:xfrm>
            <a:off x="571472" y="1285860"/>
            <a:ext cx="42862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kumimoji="0" lang="ru-RU" sz="5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60°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6" name="Rectangle 27"/>
          <p:cNvSpPr>
            <a:spLocks noChangeArrowheads="1"/>
          </p:cNvSpPr>
          <p:nvPr/>
        </p:nvSpPr>
        <p:spPr bwMode="auto">
          <a:xfrm>
            <a:off x="642910" y="2000240"/>
            <a:ext cx="128588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30°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" name="Rectangle 27"/>
          <p:cNvSpPr>
            <a:spLocks noChangeArrowheads="1"/>
          </p:cNvSpPr>
          <p:nvPr/>
        </p:nvSpPr>
        <p:spPr bwMode="auto">
          <a:xfrm>
            <a:off x="2500298" y="3857628"/>
            <a:ext cx="407196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 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19" name="Rectangle 27"/>
          <p:cNvSpPr>
            <a:spLocks noChangeArrowheads="1"/>
          </p:cNvSpPr>
          <p:nvPr/>
        </p:nvSpPr>
        <p:spPr bwMode="auto">
          <a:xfrm>
            <a:off x="142844" y="4857760"/>
            <a:ext cx="900115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5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15°</a:t>
            </a:r>
            <a:r>
              <a:rPr lang="ru-RU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54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-15°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-30°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0" name="Arc 21"/>
          <p:cNvSpPr>
            <a:spLocks/>
          </p:cNvSpPr>
          <p:nvPr/>
        </p:nvSpPr>
        <p:spPr bwMode="auto">
          <a:xfrm rot="13942372">
            <a:off x="6103087" y="1153889"/>
            <a:ext cx="884701" cy="100935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Rectangle 27"/>
          <p:cNvSpPr>
            <a:spLocks noChangeArrowheads="1"/>
          </p:cNvSpPr>
          <p:nvPr/>
        </p:nvSpPr>
        <p:spPr bwMode="auto">
          <a:xfrm>
            <a:off x="5715008" y="791158"/>
            <a:ext cx="7143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22" name="Rectangle 27"/>
          <p:cNvSpPr>
            <a:spLocks noChangeArrowheads="1"/>
          </p:cNvSpPr>
          <p:nvPr/>
        </p:nvSpPr>
        <p:spPr bwMode="auto">
          <a:xfrm>
            <a:off x="7500958" y="3857628"/>
            <a:ext cx="128588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5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30°</a:t>
            </a:r>
            <a:endParaRPr kumimoji="0" lang="ru-RU" sz="5400" b="1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22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3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1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89" grpId="0" animBg="1"/>
      <p:bldP spid="12290" grpId="0"/>
      <p:bldP spid="4" grpId="0" animBg="1"/>
      <p:bldP spid="5" grpId="0" animBg="1"/>
      <p:bldP spid="7" grpId="0" animBg="1"/>
      <p:bldP spid="8" grpId="0" animBg="1"/>
      <p:bldP spid="9" grpId="0" animBg="1"/>
      <p:bldP spid="11" grpId="0" animBg="1"/>
      <p:bldP spid="12" grpId="0"/>
      <p:bldP spid="13" grpId="0"/>
      <p:bldP spid="15" grpId="0"/>
      <p:bldP spid="16" grpId="0"/>
      <p:bldP spid="18" grpId="0"/>
      <p:bldP spid="19" grpId="0"/>
      <p:bldP spid="20" grpId="0" animBg="1"/>
      <p:bldP spid="21" grpId="0"/>
      <p:bldP spid="22" grpId="0"/>
      <p:bldP spid="2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Text Box 1"/>
          <p:cNvSpPr txBox="1">
            <a:spLocks noChangeArrowheads="1"/>
          </p:cNvSpPr>
          <p:nvPr/>
        </p:nvSpPr>
        <p:spPr bwMode="auto">
          <a:xfrm>
            <a:off x="0" y="0"/>
            <a:ext cx="9144000" cy="17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3.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Перед вертикально поставленным плоским зеркалом на расстоянии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2 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от его плоскости стоит человек. Чему равно расстояние между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изображением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</a:rPr>
              <a:t>человека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зеркалом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?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в метрах и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сделайте чертёж.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3929066"/>
            <a:ext cx="950122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620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3.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Перед вертикально поставленным плоским зеркалом стоит человек. Как изменится расстояние между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</a:rPr>
              <a:t>человеком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и его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изображением,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если человек удалится от плоскости зеркала на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2 м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?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Ответ введите в метрах со знаком минус, если уменьшится.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4119380" y="1643050"/>
            <a:ext cx="24279" cy="1785950"/>
            <a:chOff x="6883089" y="3143248"/>
            <a:chExt cx="24279" cy="1785950"/>
          </a:xfrm>
        </p:grpSpPr>
        <p:sp>
          <p:nvSpPr>
            <p:cNvPr id="5" name="Line 44"/>
            <p:cNvSpPr>
              <a:spLocks noChangeShapeType="1"/>
            </p:cNvSpPr>
            <p:nvPr/>
          </p:nvSpPr>
          <p:spPr bwMode="auto">
            <a:xfrm>
              <a:off x="6883089" y="3143248"/>
              <a:ext cx="0" cy="178595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6" name="Line 45"/>
            <p:cNvSpPr>
              <a:spLocks noChangeShapeType="1"/>
            </p:cNvSpPr>
            <p:nvPr/>
          </p:nvSpPr>
          <p:spPr bwMode="auto">
            <a:xfrm>
              <a:off x="6907368" y="3157932"/>
              <a:ext cx="0" cy="1771266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7" name="Line 46"/>
          <p:cNvSpPr>
            <a:spLocks noChangeShapeType="1"/>
          </p:cNvSpPr>
          <p:nvPr/>
        </p:nvSpPr>
        <p:spPr bwMode="auto">
          <a:xfrm rot="-60000">
            <a:off x="5229572" y="1928802"/>
            <a:ext cx="2010" cy="929355"/>
          </a:xfrm>
          <a:prstGeom prst="line">
            <a:avLst/>
          </a:prstGeom>
          <a:noFill/>
          <a:ln w="76200">
            <a:solidFill>
              <a:srgbClr val="0033CC"/>
            </a:solidFill>
            <a:round/>
            <a:headEnd type="stealth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Line 46"/>
          <p:cNvSpPr>
            <a:spLocks noChangeShapeType="1"/>
          </p:cNvSpPr>
          <p:nvPr/>
        </p:nvSpPr>
        <p:spPr bwMode="auto">
          <a:xfrm rot="60000">
            <a:off x="3022308" y="1928802"/>
            <a:ext cx="22373" cy="928694"/>
          </a:xfrm>
          <a:prstGeom prst="line">
            <a:avLst/>
          </a:prstGeom>
          <a:noFill/>
          <a:ln w="57150">
            <a:solidFill>
              <a:srgbClr val="006600"/>
            </a:solidFill>
            <a:prstDash val="sysDash"/>
            <a:round/>
            <a:headEnd type="stealth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Group 50"/>
          <p:cNvGrpSpPr>
            <a:grpSpLocks/>
          </p:cNvGrpSpPr>
          <p:nvPr/>
        </p:nvGrpSpPr>
        <p:grpSpPr bwMode="auto">
          <a:xfrm>
            <a:off x="6523115" y="1214422"/>
            <a:ext cx="2620885" cy="707679"/>
            <a:chOff x="6574" y="8636"/>
            <a:chExt cx="1057" cy="528"/>
          </a:xfrm>
        </p:grpSpPr>
        <p:sp>
          <p:nvSpPr>
            <p:cNvPr id="10" name="Line 51"/>
            <p:cNvSpPr>
              <a:spLocks noChangeShapeType="1"/>
            </p:cNvSpPr>
            <p:nvPr/>
          </p:nvSpPr>
          <p:spPr bwMode="auto">
            <a:xfrm>
              <a:off x="7064" y="8743"/>
              <a:ext cx="0" cy="222"/>
            </a:xfrm>
            <a:prstGeom prst="line">
              <a:avLst/>
            </a:prstGeom>
            <a:noFill/>
            <a:ln w="31750">
              <a:solidFill>
                <a:srgbClr val="000000"/>
              </a:solidFill>
              <a:round/>
              <a:headEnd type="oval" w="med" len="med"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400"/>
            </a:p>
          </p:txBody>
        </p:sp>
        <p:grpSp>
          <p:nvGrpSpPr>
            <p:cNvPr id="11" name="Group 52"/>
            <p:cNvGrpSpPr>
              <a:grpSpLocks/>
            </p:cNvGrpSpPr>
            <p:nvPr/>
          </p:nvGrpSpPr>
          <p:grpSpPr bwMode="auto">
            <a:xfrm>
              <a:off x="6574" y="8636"/>
              <a:ext cx="1057" cy="528"/>
              <a:chOff x="6574" y="8452"/>
              <a:chExt cx="1057" cy="528"/>
            </a:xfrm>
          </p:grpSpPr>
          <p:sp>
            <p:nvSpPr>
              <p:cNvPr id="12" name="Oval 54"/>
              <p:cNvSpPr>
                <a:spLocks noChangeArrowheads="1"/>
              </p:cNvSpPr>
              <p:nvPr/>
            </p:nvSpPr>
            <p:spPr bwMode="auto">
              <a:xfrm>
                <a:off x="6574" y="8452"/>
                <a:ext cx="1057" cy="528"/>
              </a:xfrm>
              <a:prstGeom prst="ellips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/>
              </a:p>
            </p:txBody>
          </p:sp>
          <p:sp>
            <p:nvSpPr>
              <p:cNvPr id="13" name="Text Box 53"/>
              <p:cNvSpPr txBox="1">
                <a:spLocks noChangeArrowheads="1"/>
              </p:cNvSpPr>
              <p:nvPr/>
            </p:nvSpPr>
            <p:spPr bwMode="auto">
              <a:xfrm>
                <a:off x="6767" y="8472"/>
                <a:ext cx="815" cy="5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</a:rPr>
                  <a:t>М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,   , 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</a:rPr>
                  <a:t>=</a:t>
                </a:r>
                <a:r>
                  <a:rPr kumimoji="0" lang="ru-RU" sz="32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rPr>
                  <a:t>  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</a:endParaRPr>
              </a:p>
            </p:txBody>
          </p:sp>
        </p:grpSp>
      </p:grpSp>
      <p:cxnSp>
        <p:nvCxnSpPr>
          <p:cNvPr id="14" name="Прямая соединительная линия 13"/>
          <p:cNvCxnSpPr/>
          <p:nvPr/>
        </p:nvCxnSpPr>
        <p:spPr>
          <a:xfrm>
            <a:off x="4094307" y="1928802"/>
            <a:ext cx="11160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3000364" y="1925441"/>
            <a:ext cx="1116000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endCxn id="7" idx="1"/>
          </p:cNvCxnSpPr>
          <p:nvPr/>
        </p:nvCxnSpPr>
        <p:spPr>
          <a:xfrm>
            <a:off x="4160143" y="2857496"/>
            <a:ext cx="1079549" cy="57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3058547" y="2857496"/>
            <a:ext cx="1071440" cy="661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4357686" y="2000240"/>
            <a:ext cx="625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2 м</a:t>
            </a:r>
            <a:endParaRPr lang="ru-RU" sz="2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3214678" y="2000240"/>
            <a:ext cx="625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2 м</a:t>
            </a:r>
            <a:endParaRPr lang="ru-RU" sz="2400" dirty="0"/>
          </a:p>
        </p:txBody>
      </p:sp>
      <p:sp>
        <p:nvSpPr>
          <p:cNvPr id="22" name="TextBox 25"/>
          <p:cNvSpPr txBox="1">
            <a:spLocks noChangeArrowheads="1"/>
          </p:cNvSpPr>
          <p:nvPr/>
        </p:nvSpPr>
        <p:spPr bwMode="auto">
          <a:xfrm>
            <a:off x="6286512" y="2230931"/>
            <a:ext cx="27146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2,5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400" dirty="0">
              <a:solidFill>
                <a:srgbClr val="0014AC"/>
              </a:solidFill>
            </a:endParaRPr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5276414" y="2384324"/>
            <a:ext cx="1512000" cy="1588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AutoShape 13"/>
          <p:cNvSpPr>
            <a:spLocks/>
          </p:cNvSpPr>
          <p:nvPr/>
        </p:nvSpPr>
        <p:spPr bwMode="auto">
          <a:xfrm rot="5400000">
            <a:off x="3933030" y="2004211"/>
            <a:ext cx="349248" cy="2214577"/>
          </a:xfrm>
          <a:prstGeom prst="rightBrace">
            <a:avLst>
              <a:gd name="adj1" fmla="val 70684"/>
              <a:gd name="adj2" fmla="val 50000"/>
            </a:avLst>
          </a:prstGeom>
          <a:noFill/>
          <a:ln w="31750">
            <a:solidFill>
              <a:srgbClr val="006600"/>
            </a:solidFill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232260" y="3214686"/>
            <a:ext cx="625492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4 м</a:t>
            </a:r>
            <a:endParaRPr lang="ru-RU" sz="2400" dirty="0"/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1490922" y="2463446"/>
            <a:ext cx="1512000" cy="1588"/>
          </a:xfrm>
          <a:prstGeom prst="straightConnector1">
            <a:avLst/>
          </a:prstGeom>
          <a:ln w="76200">
            <a:solidFill>
              <a:srgbClr val="FF0000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5"/>
          <p:cNvSpPr txBox="1">
            <a:spLocks noChangeArrowheads="1"/>
          </p:cNvSpPr>
          <p:nvPr/>
        </p:nvSpPr>
        <p:spPr bwMode="auto">
          <a:xfrm rot="20115230">
            <a:off x="142844" y="2626779"/>
            <a:ext cx="271464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= 2,5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endParaRPr lang="ru-RU" sz="4400" dirty="0">
              <a:solidFill>
                <a:srgbClr val="0014AC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20211904">
            <a:off x="8156325" y="628063"/>
            <a:ext cx="771365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2 м</a:t>
            </a:r>
            <a:endParaRPr lang="ru-RU" sz="3200" dirty="0"/>
          </a:p>
        </p:txBody>
      </p:sp>
      <p:sp>
        <p:nvSpPr>
          <p:cNvPr id="29" name="Прямоугольник 28"/>
          <p:cNvSpPr/>
          <p:nvPr/>
        </p:nvSpPr>
        <p:spPr>
          <a:xfrm rot="20211904">
            <a:off x="4584425" y="4628591"/>
            <a:ext cx="771365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4 м</a:t>
            </a:r>
            <a:endParaRPr lang="ru-RU" sz="3200" dirty="0"/>
          </a:p>
        </p:txBody>
      </p:sp>
      <p:sp>
        <p:nvSpPr>
          <p:cNvPr id="30" name="Text Box 2"/>
          <p:cNvSpPr txBox="1">
            <a:spLocks noChangeArrowheads="1"/>
          </p:cNvSpPr>
          <p:nvPr/>
        </p:nvSpPr>
        <p:spPr bwMode="auto">
          <a:xfrm>
            <a:off x="0" y="5357826"/>
            <a:ext cx="9501222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6200" lvl="1">
              <a:spcAft>
                <a:spcPts val="100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3. С какой скоростью удаляется изображение от человека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,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если человек удаляется  от плоскости зеркала со скоростью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2,5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м/с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?         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 Ответ введите в метрах со знаком минус, если уменьшится.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 rot="20211904">
            <a:off x="6222097" y="5914475"/>
            <a:ext cx="1067921" cy="58477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5 м/с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5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" grpId="0"/>
      <p:bldP spid="11266" grpId="0"/>
      <p:bldP spid="7" grpId="0" animBg="1"/>
      <p:bldP spid="8" grpId="0" animBg="1"/>
      <p:bldP spid="20" grpId="0"/>
      <p:bldP spid="21" grpId="0"/>
      <p:bldP spid="22" grpId="0"/>
      <p:bldP spid="24" grpId="0" animBg="1"/>
      <p:bldP spid="25" grpId="0" animBg="1"/>
      <p:bldP spid="25" grpId="1" animBg="1"/>
      <p:bldP spid="27" grpId="0"/>
      <p:bldP spid="28" grpId="0" animBg="1"/>
      <p:bldP spid="29" grpId="0" animBg="1"/>
      <p:bldP spid="30" grpId="0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Text Box 1"/>
          <p:cNvSpPr txBox="1">
            <a:spLocks noChangeArrowheads="1"/>
          </p:cNvSpPr>
          <p:nvPr/>
        </p:nvSpPr>
        <p:spPr bwMode="auto">
          <a:xfrm>
            <a:off x="-32" y="0"/>
            <a:ext cx="9144064" cy="128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620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4.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При переходе луча света из первой среды во вторую угол падения равен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</a:rPr>
              <a:t>35°,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а угол преломления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50°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Чему равен относительный показатель преломления второй среды относительно первой?   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 с точностью до десятых.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" name="Line 12"/>
          <p:cNvSpPr>
            <a:spLocks noChangeShapeType="1"/>
          </p:cNvSpPr>
          <p:nvPr/>
        </p:nvSpPr>
        <p:spPr bwMode="auto">
          <a:xfrm>
            <a:off x="7143768" y="571480"/>
            <a:ext cx="0" cy="25003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Line 15"/>
          <p:cNvSpPr>
            <a:spLocks noChangeShapeType="1"/>
          </p:cNvSpPr>
          <p:nvPr/>
        </p:nvSpPr>
        <p:spPr bwMode="auto">
          <a:xfrm flipV="1">
            <a:off x="6357950" y="1785926"/>
            <a:ext cx="810764" cy="816312"/>
          </a:xfrm>
          <a:prstGeom prst="line">
            <a:avLst/>
          </a:prstGeom>
          <a:noFill/>
          <a:ln w="66675">
            <a:solidFill>
              <a:srgbClr val="0014A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Line 17"/>
          <p:cNvSpPr>
            <a:spLocks noChangeShapeType="1"/>
          </p:cNvSpPr>
          <p:nvPr/>
        </p:nvSpPr>
        <p:spPr bwMode="auto">
          <a:xfrm rot="15272607" flipH="1">
            <a:off x="6325545" y="1179628"/>
            <a:ext cx="949175" cy="432933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triangle" w="lg" len="lg"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 flipH="1">
            <a:off x="6215074" y="1785926"/>
            <a:ext cx="2071702" cy="6425"/>
          </a:xfrm>
          <a:prstGeom prst="line">
            <a:avLst/>
          </a:prstGeom>
          <a:noFill/>
          <a:ln w="381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rc 19"/>
          <p:cNvSpPr>
            <a:spLocks/>
          </p:cNvSpPr>
          <p:nvPr/>
        </p:nvSpPr>
        <p:spPr bwMode="auto">
          <a:xfrm rot="13553303">
            <a:off x="6280457" y="1953170"/>
            <a:ext cx="500685" cy="16198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rc 21"/>
          <p:cNvSpPr>
            <a:spLocks/>
          </p:cNvSpPr>
          <p:nvPr/>
        </p:nvSpPr>
        <p:spPr bwMode="auto">
          <a:xfrm rot="14786151">
            <a:off x="6631576" y="1454971"/>
            <a:ext cx="203011" cy="33993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429388" y="1678863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6631827" y="1407574"/>
            <a:ext cx="5000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Arc 21"/>
          <p:cNvSpPr>
            <a:spLocks/>
          </p:cNvSpPr>
          <p:nvPr/>
        </p:nvSpPr>
        <p:spPr bwMode="auto">
          <a:xfrm rot="19334904">
            <a:off x="6931527" y="879538"/>
            <a:ext cx="884701" cy="100935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chemeClr val="tx1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Rectangle 27"/>
          <p:cNvSpPr>
            <a:spLocks noChangeArrowheads="1"/>
          </p:cNvSpPr>
          <p:nvPr/>
        </p:nvSpPr>
        <p:spPr bwMode="auto">
          <a:xfrm>
            <a:off x="7143768" y="857232"/>
            <a:ext cx="7143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5400" b="1" i="0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</a:t>
            </a:r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flipV="1">
            <a:off x="7143768" y="1428736"/>
            <a:ext cx="1357322" cy="387684"/>
          </a:xfrm>
          <a:prstGeom prst="line">
            <a:avLst/>
          </a:prstGeom>
          <a:noFill/>
          <a:ln w="66675">
            <a:solidFill>
              <a:srgbClr val="0066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rc 21"/>
          <p:cNvSpPr>
            <a:spLocks/>
          </p:cNvSpPr>
          <p:nvPr/>
        </p:nvSpPr>
        <p:spPr bwMode="auto">
          <a:xfrm rot="2930846">
            <a:off x="8119683" y="1543614"/>
            <a:ext cx="205694" cy="198873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7620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8286776" y="1428736"/>
            <a:ext cx="571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1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</a:t>
            </a:r>
            <a:endParaRPr lang="ru-RU" sz="2800" dirty="0">
              <a:solidFill>
                <a:srgbClr val="0066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1214422"/>
            <a:ext cx="363432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2158665" y="1798098"/>
            <a:ext cx="1049975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8" name="Group 10"/>
          <p:cNvGrpSpPr>
            <a:grpSpLocks/>
          </p:cNvGrpSpPr>
          <p:nvPr/>
        </p:nvGrpSpPr>
        <p:grpSpPr bwMode="auto">
          <a:xfrm>
            <a:off x="2909064" y="1428736"/>
            <a:ext cx="1193805" cy="1342702"/>
            <a:chOff x="2766" y="3211"/>
            <a:chExt cx="917" cy="812"/>
          </a:xfrm>
        </p:grpSpPr>
        <p:grpSp>
          <p:nvGrpSpPr>
            <p:cNvPr id="19" name="Group 11"/>
            <p:cNvGrpSpPr>
              <a:grpSpLocks/>
            </p:cNvGrpSpPr>
            <p:nvPr/>
          </p:nvGrpSpPr>
          <p:grpSpPr bwMode="auto">
            <a:xfrm>
              <a:off x="2766" y="3211"/>
              <a:ext cx="917" cy="812"/>
              <a:chOff x="11367" y="3511"/>
              <a:chExt cx="1110" cy="812"/>
            </a:xfrm>
          </p:grpSpPr>
          <p:sp>
            <p:nvSpPr>
              <p:cNvPr id="21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2" name="Group 13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2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4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0" name="Line 16"/>
            <p:cNvSpPr>
              <a:spLocks noChangeShapeType="1"/>
            </p:cNvSpPr>
            <p:nvPr/>
          </p:nvSpPr>
          <p:spPr bwMode="auto">
            <a:xfrm>
              <a:off x="2936" y="368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2857496"/>
            <a:ext cx="921547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22225" lvl="1" algn="just" defTabSz="914400" rtl="0" eaLnBrk="1" fontAlgn="base" latinLnBrk="0" hangingPunct="1">
              <a:lnSpc>
                <a:spcPct val="92000"/>
              </a:lnSpc>
              <a:spcBef>
                <a:spcPts val="88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При некотором значении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α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угла падения, луча света на границу  раздела двух сред отношение синуса угла падения к синусу угла преломления равно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Чему равно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</a:rPr>
              <a:t>это отношение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при уменьшении угла падения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3 раза?   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3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Б.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1.73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/ 3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Г.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n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 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Среди ответов А - Г нет правильного.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26" name="Text Box 9"/>
          <p:cNvSpPr txBox="1">
            <a:spLocks noChangeArrowheads="1"/>
          </p:cNvSpPr>
          <p:nvPr/>
        </p:nvSpPr>
        <p:spPr bwMode="auto">
          <a:xfrm>
            <a:off x="7715272" y="3071810"/>
            <a:ext cx="1071570" cy="642942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Г,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7"/>
          <p:cNvSpPr>
            <a:spLocks noChangeArrowheads="1"/>
          </p:cNvSpPr>
          <p:nvPr/>
        </p:nvSpPr>
        <p:spPr bwMode="auto">
          <a:xfrm>
            <a:off x="71406" y="4714884"/>
            <a:ext cx="4214842" cy="83099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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4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=</a:t>
            </a:r>
            <a:r>
              <a:rPr lang="ru-RU" sz="4800" b="1" dirty="0" smtClean="0">
                <a:latin typeface="Times New Roman" pitchFamily="18" charset="0"/>
              </a:rPr>
              <a:t>90°</a:t>
            </a:r>
            <a:endParaRPr kumimoji="0" lang="ru-RU" sz="4800" b="1" i="0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1770" y="5572140"/>
            <a:ext cx="4857420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b="1" dirty="0" smtClean="0">
                <a:latin typeface="Times New Roman" pitchFamily="18" charset="0"/>
              </a:rPr>
              <a:t>90° -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</a:rPr>
              <a:t>)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0" y="6211669"/>
            <a:ext cx="4070345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</a:rPr>
              <a:t>)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sin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072198" y="4857760"/>
            <a:ext cx="2534668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9"/>
          <p:cNvSpPr txBox="1">
            <a:spLocks noChangeArrowheads="1"/>
          </p:cNvSpPr>
          <p:nvPr/>
        </p:nvSpPr>
        <p:spPr bwMode="auto">
          <a:xfrm>
            <a:off x="3929058" y="1900184"/>
            <a:ext cx="500066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9" name="Group 10"/>
          <p:cNvGrpSpPr>
            <a:grpSpLocks/>
          </p:cNvGrpSpPr>
          <p:nvPr/>
        </p:nvGrpSpPr>
        <p:grpSpPr bwMode="auto">
          <a:xfrm>
            <a:off x="4058286" y="1615754"/>
            <a:ext cx="1913503" cy="1147581"/>
            <a:chOff x="2703" y="3323"/>
            <a:chExt cx="1193" cy="694"/>
          </a:xfrm>
        </p:grpSpPr>
        <p:grpSp>
          <p:nvGrpSpPr>
            <p:cNvPr id="40" name="Group 11"/>
            <p:cNvGrpSpPr>
              <a:grpSpLocks/>
            </p:cNvGrpSpPr>
            <p:nvPr/>
          </p:nvGrpSpPr>
          <p:grpSpPr bwMode="auto">
            <a:xfrm>
              <a:off x="2703" y="3323"/>
              <a:ext cx="1193" cy="694"/>
              <a:chOff x="11298" y="3623"/>
              <a:chExt cx="1445" cy="694"/>
            </a:xfrm>
          </p:grpSpPr>
          <p:sp>
            <p:nvSpPr>
              <p:cNvPr id="42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3" name="Group 13"/>
              <p:cNvGrpSpPr>
                <a:grpSpLocks/>
              </p:cNvGrpSpPr>
              <p:nvPr/>
            </p:nvGrpSpPr>
            <p:grpSpPr bwMode="auto">
              <a:xfrm>
                <a:off x="11298" y="3623"/>
                <a:ext cx="1445" cy="694"/>
                <a:chOff x="10843" y="3891"/>
                <a:chExt cx="1157" cy="694"/>
              </a:xfrm>
            </p:grpSpPr>
            <p:sp>
              <p:nvSpPr>
                <p:cNvPr id="4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43" y="3891"/>
                  <a:ext cx="1080" cy="36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lang="en-US" sz="4000" b="1" dirty="0" smtClean="0">
                      <a:latin typeface="Times New Roman" pitchFamily="18" charset="0"/>
                      <a:cs typeface="Times New Roman" pitchFamily="18" charset="0"/>
                    </a:rPr>
                    <a:t>sin</a:t>
                  </a:r>
                  <a:r>
                    <a:rPr lang="ru-RU" sz="2800" b="1" dirty="0" smtClean="0">
                      <a:solidFill>
                        <a:srgbClr val="0033CC"/>
                      </a:solidFill>
                      <a:latin typeface="Times New Roman" pitchFamily="18" charset="0"/>
                    </a:rPr>
                    <a:t>35°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33CC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45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88" y="4135"/>
                  <a:ext cx="1112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en-US" sz="4400" b="1" dirty="0" smtClean="0">
                      <a:latin typeface="Times New Roman" pitchFamily="18" charset="0"/>
                      <a:cs typeface="Times New Roman" pitchFamily="18" charset="0"/>
                    </a:rPr>
                    <a:t>sin</a:t>
                  </a:r>
                  <a:r>
                    <a:rPr lang="ru-RU" sz="3200" b="1" dirty="0" smtClean="0">
                      <a:solidFill>
                        <a:srgbClr val="006600"/>
                      </a:solidFill>
                      <a:latin typeface="Times New Roman" pitchFamily="18" charset="0"/>
                    </a:rPr>
                    <a:t>50°</a:t>
                  </a:r>
                  <a:r>
                    <a:rPr lang="en-US" sz="4400" b="1" baseline="-25000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41" name="Line 16"/>
            <p:cNvSpPr>
              <a:spLocks noChangeShapeType="1"/>
            </p:cNvSpPr>
            <p:nvPr/>
          </p:nvSpPr>
          <p:spPr bwMode="auto">
            <a:xfrm>
              <a:off x="2936" y="368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6" name="Text Box 1"/>
          <p:cNvSpPr txBox="1">
            <a:spLocks noChangeArrowheads="1"/>
          </p:cNvSpPr>
          <p:nvPr/>
        </p:nvSpPr>
        <p:spPr bwMode="auto">
          <a:xfrm>
            <a:off x="-64" y="2786058"/>
            <a:ext cx="9144064" cy="192882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6200" lvl="1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4.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При переходе луча света из первой среды во вторую угол между преломлённым и отраженным лучами равен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90°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Чему равен относительный показатель преломления второй среды относительно первой, если угол преломления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</a:rPr>
              <a:t>30°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?  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</a:rPr>
              <a:t>Ответ введите  с точностью до десятых.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7" name="Text Box 9"/>
          <p:cNvSpPr txBox="1">
            <a:spLocks noChangeArrowheads="1"/>
          </p:cNvSpPr>
          <p:nvPr/>
        </p:nvSpPr>
        <p:spPr bwMode="auto">
          <a:xfrm>
            <a:off x="5199564" y="5884660"/>
            <a:ext cx="1049975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40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8" name="Group 10"/>
          <p:cNvGrpSpPr>
            <a:grpSpLocks/>
          </p:cNvGrpSpPr>
          <p:nvPr/>
        </p:nvGrpSpPr>
        <p:grpSpPr bwMode="auto">
          <a:xfrm>
            <a:off x="5949963" y="5515298"/>
            <a:ext cx="1193805" cy="1342702"/>
            <a:chOff x="2766" y="3211"/>
            <a:chExt cx="917" cy="812"/>
          </a:xfrm>
        </p:grpSpPr>
        <p:grpSp>
          <p:nvGrpSpPr>
            <p:cNvPr id="49" name="Group 11"/>
            <p:cNvGrpSpPr>
              <a:grpSpLocks/>
            </p:cNvGrpSpPr>
            <p:nvPr/>
          </p:nvGrpSpPr>
          <p:grpSpPr bwMode="auto">
            <a:xfrm>
              <a:off x="2766" y="3211"/>
              <a:ext cx="917" cy="812"/>
              <a:chOff x="11367" y="3511"/>
              <a:chExt cx="1110" cy="812"/>
            </a:xfrm>
          </p:grpSpPr>
          <p:sp>
            <p:nvSpPr>
              <p:cNvPr id="51" name="Line 12"/>
              <p:cNvSpPr>
                <a:spLocks noChangeShapeType="1"/>
              </p:cNvSpPr>
              <p:nvPr/>
            </p:nvSpPr>
            <p:spPr bwMode="auto">
              <a:xfrm>
                <a:off x="11567" y="3938"/>
                <a:ext cx="628" cy="0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5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2" name="Group 13"/>
              <p:cNvGrpSpPr>
                <a:grpSpLocks/>
              </p:cNvGrpSpPr>
              <p:nvPr/>
            </p:nvGrpSpPr>
            <p:grpSpPr bwMode="auto">
              <a:xfrm>
                <a:off x="11367" y="3511"/>
                <a:ext cx="1110" cy="812"/>
                <a:chOff x="10875" y="3779"/>
                <a:chExt cx="887" cy="812"/>
              </a:xfrm>
            </p:grpSpPr>
            <p:sp>
              <p:nvSpPr>
                <p:cNvPr id="53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0875" y="3779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0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</a:t>
                  </a:r>
                  <a:r>
                    <a:rPr kumimoji="0" lang="en-US" sz="40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54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10898" y="4141"/>
                  <a:ext cx="864" cy="45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4400" b="1" i="0" u="none" strike="noStrike" cap="none" normalizeH="0" baseline="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n</a:t>
                  </a:r>
                  <a:r>
                    <a:rPr kumimoji="0" lang="en-US" sz="4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00FF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</a:t>
                  </a:r>
                  <a:endParaRPr kumimoji="0" lang="ru-RU" sz="5400" b="0" i="0" u="none" strike="noStrike" cap="none" normalizeH="0" baseline="0" dirty="0" smtClean="0">
                    <a:ln>
                      <a:noFill/>
                    </a:ln>
                    <a:solidFill>
                      <a:srgbClr val="0000FF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50" name="Line 16"/>
            <p:cNvSpPr>
              <a:spLocks noChangeShapeType="1"/>
            </p:cNvSpPr>
            <p:nvPr/>
          </p:nvSpPr>
          <p:spPr bwMode="auto">
            <a:xfrm>
              <a:off x="2936" y="3682"/>
              <a:ext cx="583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54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Text Box 9"/>
          <p:cNvSpPr txBox="1">
            <a:spLocks noChangeArrowheads="1"/>
          </p:cNvSpPr>
          <p:nvPr/>
        </p:nvSpPr>
        <p:spPr bwMode="auto">
          <a:xfrm>
            <a:off x="6973596" y="5970274"/>
            <a:ext cx="500066" cy="75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    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317138" y="5902034"/>
            <a:ext cx="1335622" cy="64633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с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12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20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8" dur="20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1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 animBg="1"/>
      <p:bldP spid="12" grpId="0"/>
      <p:bldP spid="13" grpId="0" animBg="1"/>
      <p:bldP spid="14" grpId="0" animBg="1"/>
      <p:bldP spid="15" grpId="0"/>
      <p:bldP spid="17" grpId="0"/>
      <p:bldP spid="10242" grpId="0"/>
      <p:bldP spid="26" grpId="0" animBg="1"/>
      <p:bldP spid="27" grpId="0" animBg="1"/>
      <p:bldP spid="38" grpId="0"/>
      <p:bldP spid="46" grpId="0" animBg="1"/>
      <p:bldP spid="47" grpId="0"/>
      <p:bldP spid="5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34790" y="3643314"/>
            <a:ext cx="490921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430908"/>
            <a:ext cx="9144000" cy="19288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76200" lvl="1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5.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Лунное затмение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отмечено на   одном из рисунков. Какое положение занимает луна и как называется её фаза?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полнолуние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Б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.полнолуние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новолуние.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Г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2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новолуние.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первая четверть.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914400" marR="71438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254971" y="6021288"/>
            <a:ext cx="2889061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</a:rPr>
              <a:t>А.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</a:rPr>
              <a:t>1.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</a:rPr>
              <a:t> полнолуние </a:t>
            </a:r>
            <a:endParaRPr lang="ru-RU" sz="2800" dirty="0"/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0" y="2145396"/>
            <a:ext cx="9144000" cy="157163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5.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Солнечное затмение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</a:rPr>
              <a:t>отмечено на каком-то рисунке. Какое положение занимает луна и как называется её фаза?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полнолуние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Б.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.полнолуние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В.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новолуние.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 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2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новолуние.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</a:rPr>
              <a:t>Д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 первая четверть.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14810" y="3571876"/>
            <a:ext cx="2909579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</a:rPr>
              <a:t>Г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</a:rPr>
              <a:t>2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</a:rPr>
              <a:t> новолуние.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4" grpId="0" animBg="1"/>
      <p:bldP spid="7171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857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ts val="63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</a:rPr>
              <a:t>6. На  рисунке   1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 изображены  стеклянные  линзы.   Какие  из них являются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</a:rPr>
              <a:t>рассеивающими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rPr>
              <a:t>?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749490" y="428604"/>
            <a:ext cx="4180228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AutoShape 92"/>
          <p:cNvSpPr>
            <a:spLocks noChangeArrowheads="1"/>
          </p:cNvSpPr>
          <p:nvPr/>
        </p:nvSpPr>
        <p:spPr bwMode="auto">
          <a:xfrm>
            <a:off x="790168" y="928670"/>
            <a:ext cx="2021491" cy="2071701"/>
          </a:xfrm>
          <a:prstGeom prst="triangle">
            <a:avLst>
              <a:gd name="adj" fmla="val 50000"/>
            </a:avLst>
          </a:prstGeom>
          <a:noFill/>
          <a:ln w="508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Line 93"/>
          <p:cNvSpPr>
            <a:spLocks noChangeShapeType="1"/>
          </p:cNvSpPr>
          <p:nvPr/>
        </p:nvSpPr>
        <p:spPr bwMode="auto">
          <a:xfrm>
            <a:off x="770434" y="1611802"/>
            <a:ext cx="1058230" cy="660825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Line 94"/>
          <p:cNvSpPr>
            <a:spLocks noChangeShapeType="1"/>
          </p:cNvSpPr>
          <p:nvPr/>
        </p:nvSpPr>
        <p:spPr bwMode="auto">
          <a:xfrm flipV="1">
            <a:off x="1942134" y="1805588"/>
            <a:ext cx="812790" cy="598089"/>
          </a:xfrm>
          <a:prstGeom prst="line">
            <a:avLst/>
          </a:prstGeom>
          <a:noFill/>
          <a:ln w="50800">
            <a:solidFill>
              <a:srgbClr val="0000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Group 95"/>
          <p:cNvGrpSpPr>
            <a:grpSpLocks/>
          </p:cNvGrpSpPr>
          <p:nvPr/>
        </p:nvGrpSpPr>
        <p:grpSpPr bwMode="auto">
          <a:xfrm>
            <a:off x="285720" y="1954761"/>
            <a:ext cx="2714644" cy="482375"/>
            <a:chOff x="13486" y="4688"/>
            <a:chExt cx="2201" cy="346"/>
          </a:xfrm>
        </p:grpSpPr>
        <p:sp>
          <p:nvSpPr>
            <p:cNvPr id="9" name="Line 96"/>
            <p:cNvSpPr>
              <a:spLocks noChangeShapeType="1"/>
            </p:cNvSpPr>
            <p:nvPr/>
          </p:nvSpPr>
          <p:spPr bwMode="auto">
            <a:xfrm flipV="1">
              <a:off x="13486" y="4699"/>
              <a:ext cx="827" cy="184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97"/>
            <p:cNvSpPr>
              <a:spLocks noChangeShapeType="1"/>
            </p:cNvSpPr>
            <p:nvPr/>
          </p:nvSpPr>
          <p:spPr bwMode="auto">
            <a:xfrm>
              <a:off x="14308" y="4688"/>
              <a:ext cx="873" cy="76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98"/>
            <p:cNvSpPr>
              <a:spLocks noChangeShapeType="1"/>
            </p:cNvSpPr>
            <p:nvPr/>
          </p:nvSpPr>
          <p:spPr bwMode="auto">
            <a:xfrm>
              <a:off x="15182" y="4773"/>
              <a:ext cx="505" cy="261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2" name="Text Box 99"/>
          <p:cNvSpPr txBox="1">
            <a:spLocks noChangeArrowheads="1"/>
          </p:cNvSpPr>
          <p:nvPr/>
        </p:nvSpPr>
        <p:spPr bwMode="auto">
          <a:xfrm>
            <a:off x="500034" y="2571743"/>
            <a:ext cx="2547956" cy="347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Дважды…!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99"/>
          <p:cNvSpPr txBox="1">
            <a:spLocks noChangeArrowheads="1"/>
          </p:cNvSpPr>
          <p:nvPr/>
        </p:nvSpPr>
        <p:spPr bwMode="auto">
          <a:xfrm>
            <a:off x="357158" y="3000371"/>
            <a:ext cx="254795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… к  основанию!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143108" y="1071545"/>
            <a:ext cx="16430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стекле меньше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rc 20"/>
          <p:cNvSpPr>
            <a:spLocks/>
          </p:cNvSpPr>
          <p:nvPr/>
        </p:nvSpPr>
        <p:spPr bwMode="auto">
          <a:xfrm rot="5400000" flipV="1">
            <a:off x="2105919" y="2019784"/>
            <a:ext cx="172623" cy="241121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rc 19"/>
          <p:cNvSpPr>
            <a:spLocks/>
          </p:cNvSpPr>
          <p:nvPr/>
        </p:nvSpPr>
        <p:spPr bwMode="auto">
          <a:xfrm rot="2543331">
            <a:off x="2545895" y="1989448"/>
            <a:ext cx="287293" cy="190155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 Box 99"/>
          <p:cNvSpPr txBox="1">
            <a:spLocks noChangeArrowheads="1"/>
          </p:cNvSpPr>
          <p:nvPr/>
        </p:nvSpPr>
        <p:spPr bwMode="auto">
          <a:xfrm>
            <a:off x="7358082" y="2285992"/>
            <a:ext cx="1571636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№4,5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99"/>
          <p:cNvSpPr txBox="1">
            <a:spLocks noChangeArrowheads="1"/>
          </p:cNvSpPr>
          <p:nvPr/>
        </p:nvSpPr>
        <p:spPr bwMode="auto">
          <a:xfrm>
            <a:off x="5786446" y="2714620"/>
            <a:ext cx="328614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Собирающие!!!</a:t>
            </a:r>
          </a:p>
        </p:txBody>
      </p:sp>
      <p:sp>
        <p:nvSpPr>
          <p:cNvPr id="19" name="Text Box 99"/>
          <p:cNvSpPr txBox="1">
            <a:spLocks noChangeArrowheads="1"/>
          </p:cNvSpPr>
          <p:nvPr/>
        </p:nvSpPr>
        <p:spPr bwMode="auto">
          <a:xfrm>
            <a:off x="5214942" y="1071546"/>
            <a:ext cx="1571636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№1,2,3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6314" y="4286256"/>
            <a:ext cx="4228835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99"/>
          <p:cNvSpPr txBox="1">
            <a:spLocks noChangeArrowheads="1"/>
          </p:cNvSpPr>
          <p:nvPr/>
        </p:nvSpPr>
        <p:spPr bwMode="auto">
          <a:xfrm>
            <a:off x="6143636" y="4000504"/>
            <a:ext cx="1571636" cy="50006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№1,5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5" grpId="0" animBg="1"/>
      <p:bldP spid="6" grpId="0" animBg="1"/>
      <p:bldP spid="7" grpId="0" animBg="1"/>
      <p:bldP spid="12" grpId="0"/>
      <p:bldP spid="13" grpId="0"/>
      <p:bldP spid="14" grpId="0"/>
      <p:bldP spid="15" grpId="0" animBg="1"/>
      <p:bldP spid="16" grpId="0" animBg="1"/>
      <p:bldP spid="17" grpId="0"/>
      <p:bldP spid="18" grpId="0"/>
      <p:bldP spid="19" grpId="0" animBg="1"/>
      <p:bldP spid="21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9928</TotalTime>
  <Words>2714</Words>
  <Application>Microsoft Office PowerPoint</Application>
  <PresentationFormat>Экран (4:3)</PresentationFormat>
  <Paragraphs>678</Paragraphs>
  <Slides>43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44" baseType="lpstr">
      <vt:lpstr>Трек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Домашнее задание.</vt:lpstr>
      <vt:lpstr>Слайд 18</vt:lpstr>
      <vt:lpstr>Слайд 19</vt:lpstr>
      <vt:lpstr>Слайд 20</vt:lpstr>
      <vt:lpstr>Слайд 21</vt:lpstr>
      <vt:lpstr>Слайд 22</vt:lpstr>
      <vt:lpstr>Слайд 23</vt:lpstr>
      <vt:lpstr>Домашнее задание.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1322</cp:revision>
  <dcterms:created xsi:type="dcterms:W3CDTF">2009-11-04T14:29:22Z</dcterms:created>
  <dcterms:modified xsi:type="dcterms:W3CDTF">2019-06-05T13:54:25Z</dcterms:modified>
</cp:coreProperties>
</file>