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60" r:id="rId5"/>
    <p:sldId id="259" r:id="rId6"/>
    <p:sldId id="263" r:id="rId7"/>
    <p:sldId id="261" r:id="rId8"/>
    <p:sldId id="264" r:id="rId9"/>
    <p:sldId id="265" r:id="rId10"/>
    <p:sldId id="266" r:id="rId11"/>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9" d="100"/>
          <a:sy n="69" d="100"/>
        </p:scale>
        <p:origin x="-1416" y="-9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7B03F379-43FB-4AB6-BE75-7E1E598DC3DF}" type="datetimeFigureOut">
              <a:rPr lang="ru-RU" smtClean="0"/>
              <a:t>11.12.2019</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866F2C57-210D-4215-9B33-1D39C5BC1F43}" type="slidenum">
              <a:rPr lang="ru-RU" smtClean="0"/>
              <a:t>‹#›</a:t>
            </a:fld>
            <a:endParaRPr lang="ru-RU"/>
          </a:p>
        </p:txBody>
      </p:sp>
    </p:spTree>
    <p:extLst>
      <p:ext uri="{BB962C8B-B14F-4D97-AF65-F5344CB8AC3E}">
        <p14:creationId xmlns:p14="http://schemas.microsoft.com/office/powerpoint/2010/main" val="101231668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7B03F379-43FB-4AB6-BE75-7E1E598DC3DF}" type="datetimeFigureOut">
              <a:rPr lang="ru-RU" smtClean="0"/>
              <a:t>11.12.2019</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866F2C57-210D-4215-9B33-1D39C5BC1F43}" type="slidenum">
              <a:rPr lang="ru-RU" smtClean="0"/>
              <a:t>‹#›</a:t>
            </a:fld>
            <a:endParaRPr lang="ru-RU"/>
          </a:p>
        </p:txBody>
      </p:sp>
    </p:spTree>
    <p:extLst>
      <p:ext uri="{BB962C8B-B14F-4D97-AF65-F5344CB8AC3E}">
        <p14:creationId xmlns:p14="http://schemas.microsoft.com/office/powerpoint/2010/main" val="362211473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7B03F379-43FB-4AB6-BE75-7E1E598DC3DF}" type="datetimeFigureOut">
              <a:rPr lang="ru-RU" smtClean="0"/>
              <a:t>11.12.2019</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866F2C57-210D-4215-9B33-1D39C5BC1F43}" type="slidenum">
              <a:rPr lang="ru-RU" smtClean="0"/>
              <a:t>‹#›</a:t>
            </a:fld>
            <a:endParaRPr lang="ru-RU"/>
          </a:p>
        </p:txBody>
      </p:sp>
    </p:spTree>
    <p:extLst>
      <p:ext uri="{BB962C8B-B14F-4D97-AF65-F5344CB8AC3E}">
        <p14:creationId xmlns:p14="http://schemas.microsoft.com/office/powerpoint/2010/main" val="31725132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7B03F379-43FB-4AB6-BE75-7E1E598DC3DF}" type="datetimeFigureOut">
              <a:rPr lang="ru-RU" smtClean="0"/>
              <a:t>11.12.2019</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866F2C57-210D-4215-9B33-1D39C5BC1F43}" type="slidenum">
              <a:rPr lang="ru-RU" smtClean="0"/>
              <a:t>‹#›</a:t>
            </a:fld>
            <a:endParaRPr lang="ru-RU"/>
          </a:p>
        </p:txBody>
      </p:sp>
    </p:spTree>
    <p:extLst>
      <p:ext uri="{BB962C8B-B14F-4D97-AF65-F5344CB8AC3E}">
        <p14:creationId xmlns:p14="http://schemas.microsoft.com/office/powerpoint/2010/main" val="200462009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7B03F379-43FB-4AB6-BE75-7E1E598DC3DF}" type="datetimeFigureOut">
              <a:rPr lang="ru-RU" smtClean="0"/>
              <a:t>11.12.2019</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866F2C57-210D-4215-9B33-1D39C5BC1F43}" type="slidenum">
              <a:rPr lang="ru-RU" smtClean="0"/>
              <a:t>‹#›</a:t>
            </a:fld>
            <a:endParaRPr lang="ru-RU"/>
          </a:p>
        </p:txBody>
      </p:sp>
    </p:spTree>
    <p:extLst>
      <p:ext uri="{BB962C8B-B14F-4D97-AF65-F5344CB8AC3E}">
        <p14:creationId xmlns:p14="http://schemas.microsoft.com/office/powerpoint/2010/main" val="112170940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7B03F379-43FB-4AB6-BE75-7E1E598DC3DF}" type="datetimeFigureOut">
              <a:rPr lang="ru-RU" smtClean="0"/>
              <a:t>11.12.2019</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866F2C57-210D-4215-9B33-1D39C5BC1F43}" type="slidenum">
              <a:rPr lang="ru-RU" smtClean="0"/>
              <a:t>‹#›</a:t>
            </a:fld>
            <a:endParaRPr lang="ru-RU"/>
          </a:p>
        </p:txBody>
      </p:sp>
    </p:spTree>
    <p:extLst>
      <p:ext uri="{BB962C8B-B14F-4D97-AF65-F5344CB8AC3E}">
        <p14:creationId xmlns:p14="http://schemas.microsoft.com/office/powerpoint/2010/main" val="120358840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7B03F379-43FB-4AB6-BE75-7E1E598DC3DF}" type="datetimeFigureOut">
              <a:rPr lang="ru-RU" smtClean="0"/>
              <a:t>11.12.2019</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866F2C57-210D-4215-9B33-1D39C5BC1F43}" type="slidenum">
              <a:rPr lang="ru-RU" smtClean="0"/>
              <a:t>‹#›</a:t>
            </a:fld>
            <a:endParaRPr lang="ru-RU"/>
          </a:p>
        </p:txBody>
      </p:sp>
    </p:spTree>
    <p:extLst>
      <p:ext uri="{BB962C8B-B14F-4D97-AF65-F5344CB8AC3E}">
        <p14:creationId xmlns:p14="http://schemas.microsoft.com/office/powerpoint/2010/main" val="424560489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7B03F379-43FB-4AB6-BE75-7E1E598DC3DF}" type="datetimeFigureOut">
              <a:rPr lang="ru-RU" smtClean="0"/>
              <a:t>11.12.2019</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866F2C57-210D-4215-9B33-1D39C5BC1F43}" type="slidenum">
              <a:rPr lang="ru-RU" smtClean="0"/>
              <a:t>‹#›</a:t>
            </a:fld>
            <a:endParaRPr lang="ru-RU"/>
          </a:p>
        </p:txBody>
      </p:sp>
    </p:spTree>
    <p:extLst>
      <p:ext uri="{BB962C8B-B14F-4D97-AF65-F5344CB8AC3E}">
        <p14:creationId xmlns:p14="http://schemas.microsoft.com/office/powerpoint/2010/main" val="13129726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7B03F379-43FB-4AB6-BE75-7E1E598DC3DF}" type="datetimeFigureOut">
              <a:rPr lang="ru-RU" smtClean="0"/>
              <a:t>11.12.2019</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866F2C57-210D-4215-9B33-1D39C5BC1F43}" type="slidenum">
              <a:rPr lang="ru-RU" smtClean="0"/>
              <a:t>‹#›</a:t>
            </a:fld>
            <a:endParaRPr lang="ru-RU"/>
          </a:p>
        </p:txBody>
      </p:sp>
    </p:spTree>
    <p:extLst>
      <p:ext uri="{BB962C8B-B14F-4D97-AF65-F5344CB8AC3E}">
        <p14:creationId xmlns:p14="http://schemas.microsoft.com/office/powerpoint/2010/main" val="35771605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Объект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7B03F379-43FB-4AB6-BE75-7E1E598DC3DF}" type="datetimeFigureOut">
              <a:rPr lang="ru-RU" smtClean="0"/>
              <a:t>11.12.2019</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866F2C57-210D-4215-9B33-1D39C5BC1F43}" type="slidenum">
              <a:rPr lang="ru-RU" smtClean="0"/>
              <a:t>‹#›</a:t>
            </a:fld>
            <a:endParaRPr lang="ru-RU"/>
          </a:p>
        </p:txBody>
      </p:sp>
    </p:spTree>
    <p:extLst>
      <p:ext uri="{BB962C8B-B14F-4D97-AF65-F5344CB8AC3E}">
        <p14:creationId xmlns:p14="http://schemas.microsoft.com/office/powerpoint/2010/main" val="85713742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7B03F379-43FB-4AB6-BE75-7E1E598DC3DF}" type="datetimeFigureOut">
              <a:rPr lang="ru-RU" smtClean="0"/>
              <a:t>11.12.2019</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866F2C57-210D-4215-9B33-1D39C5BC1F43}" type="slidenum">
              <a:rPr lang="ru-RU" smtClean="0"/>
              <a:t>‹#›</a:t>
            </a:fld>
            <a:endParaRPr lang="ru-RU"/>
          </a:p>
        </p:txBody>
      </p:sp>
    </p:spTree>
    <p:extLst>
      <p:ext uri="{BB962C8B-B14F-4D97-AF65-F5344CB8AC3E}">
        <p14:creationId xmlns:p14="http://schemas.microsoft.com/office/powerpoint/2010/main" val="44628211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0B0F0">
            <a:alpha val="31000"/>
          </a:srgbClr>
        </a:solid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B03F379-43FB-4AB6-BE75-7E1E598DC3DF}" type="datetimeFigureOut">
              <a:rPr lang="ru-RU" smtClean="0"/>
              <a:t>11.12.2019</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66F2C57-210D-4215-9B33-1D39C5BC1F43}" type="slidenum">
              <a:rPr lang="ru-RU" smtClean="0"/>
              <a:t>‹#›</a:t>
            </a:fld>
            <a:endParaRPr lang="ru-RU"/>
          </a:p>
        </p:txBody>
      </p:sp>
    </p:spTree>
    <p:extLst>
      <p:ext uri="{BB962C8B-B14F-4D97-AF65-F5344CB8AC3E}">
        <p14:creationId xmlns:p14="http://schemas.microsoft.com/office/powerpoint/2010/main" val="134842775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8.gi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2267744" y="2636912"/>
            <a:ext cx="7772400" cy="1470025"/>
          </a:xfrm>
        </p:spPr>
        <p:txBody>
          <a:bodyPr>
            <a:noAutofit/>
          </a:bodyPr>
          <a:lstStyle/>
          <a:p>
            <a:r>
              <a:rPr lang="ru-RU" sz="7200" b="1" dirty="0" smtClean="0">
                <a:solidFill>
                  <a:srgbClr val="FF0000"/>
                </a:solidFill>
                <a:latin typeface="Comic Sans MS" pitchFamily="66" charset="0"/>
              </a:rPr>
              <a:t>Новый </a:t>
            </a:r>
            <a:br>
              <a:rPr lang="ru-RU" sz="7200" b="1" dirty="0" smtClean="0">
                <a:solidFill>
                  <a:srgbClr val="FF0000"/>
                </a:solidFill>
                <a:latin typeface="Comic Sans MS" pitchFamily="66" charset="0"/>
              </a:rPr>
            </a:br>
            <a:r>
              <a:rPr lang="ru-RU" sz="7200" b="1" dirty="0" smtClean="0">
                <a:solidFill>
                  <a:srgbClr val="FF0000"/>
                </a:solidFill>
                <a:latin typeface="Comic Sans MS" pitchFamily="66" charset="0"/>
              </a:rPr>
              <a:t>год у ворот!</a:t>
            </a:r>
            <a:endParaRPr lang="ru-RU" sz="7200" b="1" dirty="0">
              <a:solidFill>
                <a:srgbClr val="FF0000"/>
              </a:solidFill>
              <a:latin typeface="Comic Sans MS" pitchFamily="66" charset="0"/>
            </a:endParaRPr>
          </a:p>
        </p:txBody>
      </p:sp>
      <p:sp>
        <p:nvSpPr>
          <p:cNvPr id="3" name="Подзаголовок 2"/>
          <p:cNvSpPr>
            <a:spLocks noGrp="1"/>
          </p:cNvSpPr>
          <p:nvPr>
            <p:ph type="subTitle" idx="1"/>
          </p:nvPr>
        </p:nvSpPr>
        <p:spPr>
          <a:xfrm>
            <a:off x="3131840" y="5445224"/>
            <a:ext cx="5432648" cy="1054968"/>
          </a:xfrm>
        </p:spPr>
        <p:txBody>
          <a:bodyPr/>
          <a:lstStyle/>
          <a:p>
            <a:r>
              <a:rPr lang="ru-RU" dirty="0" smtClean="0"/>
              <a:t>Проектная задача</a:t>
            </a:r>
            <a:endParaRPr lang="ru-RU" dirty="0"/>
          </a:p>
        </p:txBody>
      </p:sp>
      <p:pic>
        <p:nvPicPr>
          <p:cNvPr id="1026" name="Picture 2" descr="C:\Users\User\Pictures\новый год\61f244dab83bdb8f1ccf115487949023.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528" y="434574"/>
            <a:ext cx="4931584" cy="56360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5354019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smtClean="0">
                <a:solidFill>
                  <a:srgbClr val="FF0000"/>
                </a:solidFill>
              </a:rPr>
              <a:t>Подготовка к Новому году</a:t>
            </a:r>
            <a:r>
              <a:rPr lang="ru-RU" dirty="0" smtClean="0"/>
              <a:t>.</a:t>
            </a:r>
            <a:endParaRPr lang="ru-RU" dirty="0"/>
          </a:p>
        </p:txBody>
      </p:sp>
      <p:graphicFrame>
        <p:nvGraphicFramePr>
          <p:cNvPr id="4" name="Объект 3"/>
          <p:cNvGraphicFramePr>
            <a:graphicFrameLocks noGrp="1"/>
          </p:cNvGraphicFramePr>
          <p:nvPr>
            <p:ph idx="1"/>
            <p:extLst>
              <p:ext uri="{D42A27DB-BD31-4B8C-83A1-F6EECF244321}">
                <p14:modId xmlns:p14="http://schemas.microsoft.com/office/powerpoint/2010/main" val="2738719963"/>
              </p:ext>
            </p:extLst>
          </p:nvPr>
        </p:nvGraphicFramePr>
        <p:xfrm>
          <a:off x="395536" y="1844824"/>
          <a:ext cx="7848871" cy="3672410"/>
        </p:xfrm>
        <a:graphic>
          <a:graphicData uri="http://schemas.openxmlformats.org/drawingml/2006/table">
            <a:tbl>
              <a:tblPr firstRow="1" firstCol="1" lastRow="1" lastCol="1" bandRow="1" bandCol="1">
                <a:tableStyleId>{5C22544A-7EE6-4342-B048-85BDC9FD1C3A}</a:tableStyleId>
              </a:tblPr>
              <a:tblGrid>
                <a:gridCol w="2616017"/>
                <a:gridCol w="2616017"/>
                <a:gridCol w="2616837"/>
              </a:tblGrid>
              <a:tr h="734482">
                <a:tc>
                  <a:txBody>
                    <a:bodyPr/>
                    <a:lstStyle/>
                    <a:p>
                      <a:pPr>
                        <a:spcAft>
                          <a:spcPts val="0"/>
                        </a:spcAft>
                      </a:pPr>
                      <a:r>
                        <a:rPr lang="ru-RU" sz="3200" dirty="0">
                          <a:effectLst/>
                        </a:rPr>
                        <a:t>Украшение </a:t>
                      </a:r>
                      <a:endParaRPr lang="ru-RU" sz="3200" dirty="0">
                        <a:effectLst/>
                        <a:latin typeface="Times New Roman"/>
                        <a:ea typeface="Times New Roman"/>
                      </a:endParaRPr>
                    </a:p>
                  </a:txBody>
                  <a:tcPr marL="68580" marR="68580" marT="0" marB="0"/>
                </a:tc>
                <a:tc>
                  <a:txBody>
                    <a:bodyPr/>
                    <a:lstStyle/>
                    <a:p>
                      <a:pPr>
                        <a:spcAft>
                          <a:spcPts val="0"/>
                        </a:spcAft>
                      </a:pPr>
                      <a:r>
                        <a:rPr lang="ru-RU" sz="3200" dirty="0">
                          <a:effectLst/>
                        </a:rPr>
                        <a:t>Количество </a:t>
                      </a:r>
                      <a:endParaRPr lang="ru-RU" sz="3200" dirty="0">
                        <a:effectLst/>
                        <a:latin typeface="Times New Roman"/>
                        <a:ea typeface="Times New Roman"/>
                      </a:endParaRPr>
                    </a:p>
                  </a:txBody>
                  <a:tcPr marL="68580" marR="68580" marT="0" marB="0"/>
                </a:tc>
                <a:tc>
                  <a:txBody>
                    <a:bodyPr/>
                    <a:lstStyle/>
                    <a:p>
                      <a:pPr>
                        <a:spcAft>
                          <a:spcPts val="0"/>
                        </a:spcAft>
                      </a:pPr>
                      <a:r>
                        <a:rPr lang="ru-RU" sz="3200">
                          <a:effectLst/>
                        </a:rPr>
                        <a:t>Стоимость </a:t>
                      </a:r>
                      <a:endParaRPr lang="ru-RU" sz="3200">
                        <a:effectLst/>
                        <a:latin typeface="Times New Roman"/>
                        <a:ea typeface="Times New Roman"/>
                      </a:endParaRPr>
                    </a:p>
                  </a:txBody>
                  <a:tcPr marL="68580" marR="68580" marT="0" marB="0"/>
                </a:tc>
              </a:tr>
              <a:tr h="734482">
                <a:tc>
                  <a:txBody>
                    <a:bodyPr/>
                    <a:lstStyle/>
                    <a:p>
                      <a:pPr>
                        <a:spcAft>
                          <a:spcPts val="0"/>
                        </a:spcAft>
                      </a:pPr>
                      <a:r>
                        <a:rPr lang="ru-RU" sz="2400" dirty="0">
                          <a:effectLst/>
                        </a:rPr>
                        <a:t>Мишура</a:t>
                      </a:r>
                      <a:endParaRPr lang="ru-RU" sz="2400" dirty="0">
                        <a:effectLst/>
                        <a:latin typeface="Times New Roman"/>
                        <a:ea typeface="Times New Roman"/>
                      </a:endParaRPr>
                    </a:p>
                  </a:txBody>
                  <a:tcPr marL="68580" marR="68580" marT="0" marB="0"/>
                </a:tc>
                <a:tc>
                  <a:txBody>
                    <a:bodyPr/>
                    <a:lstStyle/>
                    <a:p>
                      <a:pPr>
                        <a:spcAft>
                          <a:spcPts val="0"/>
                        </a:spcAft>
                      </a:pPr>
                      <a:r>
                        <a:rPr lang="ru-RU" sz="2400" dirty="0">
                          <a:effectLst/>
                        </a:rPr>
                        <a:t>22 м</a:t>
                      </a:r>
                      <a:endParaRPr lang="ru-RU" sz="2400" dirty="0">
                        <a:effectLst/>
                        <a:latin typeface="Times New Roman"/>
                        <a:ea typeface="Times New Roman"/>
                      </a:endParaRPr>
                    </a:p>
                  </a:txBody>
                  <a:tcPr marL="68580" marR="68580" marT="0" marB="0"/>
                </a:tc>
                <a:tc>
                  <a:txBody>
                    <a:bodyPr/>
                    <a:lstStyle/>
                    <a:p>
                      <a:pPr>
                        <a:spcAft>
                          <a:spcPts val="0"/>
                        </a:spcAft>
                      </a:pPr>
                      <a:r>
                        <a:rPr lang="ru-RU" sz="2400" dirty="0">
                          <a:effectLst/>
                        </a:rPr>
                        <a:t>2550 руб.</a:t>
                      </a:r>
                      <a:endParaRPr lang="ru-RU" sz="2400" dirty="0">
                        <a:effectLst/>
                        <a:latin typeface="Times New Roman"/>
                        <a:ea typeface="Times New Roman"/>
                      </a:endParaRPr>
                    </a:p>
                  </a:txBody>
                  <a:tcPr marL="68580" marR="68580" marT="0" marB="0"/>
                </a:tc>
              </a:tr>
              <a:tr h="734482">
                <a:tc>
                  <a:txBody>
                    <a:bodyPr/>
                    <a:lstStyle/>
                    <a:p>
                      <a:pPr>
                        <a:spcAft>
                          <a:spcPts val="0"/>
                        </a:spcAft>
                      </a:pPr>
                      <a:r>
                        <a:rPr lang="ru-RU" sz="2400">
                          <a:effectLst/>
                        </a:rPr>
                        <a:t>Ткань для сцены</a:t>
                      </a:r>
                      <a:endParaRPr lang="ru-RU" sz="2400">
                        <a:effectLst/>
                        <a:latin typeface="Times New Roman"/>
                        <a:ea typeface="Times New Roman"/>
                      </a:endParaRPr>
                    </a:p>
                  </a:txBody>
                  <a:tcPr marL="68580" marR="68580" marT="0" marB="0"/>
                </a:tc>
                <a:tc>
                  <a:txBody>
                    <a:bodyPr/>
                    <a:lstStyle/>
                    <a:p>
                      <a:pPr>
                        <a:spcAft>
                          <a:spcPts val="0"/>
                        </a:spcAft>
                      </a:pPr>
                      <a:r>
                        <a:rPr lang="ru-RU" sz="2400" dirty="0">
                          <a:effectLst/>
                        </a:rPr>
                        <a:t>30 м  </a:t>
                      </a:r>
                      <a:endParaRPr lang="ru-RU" sz="2400" dirty="0">
                        <a:effectLst/>
                        <a:latin typeface="Times New Roman"/>
                        <a:ea typeface="Times New Roman"/>
                      </a:endParaRPr>
                    </a:p>
                  </a:txBody>
                  <a:tcPr marL="68580" marR="68580" marT="0" marB="0"/>
                </a:tc>
                <a:tc>
                  <a:txBody>
                    <a:bodyPr/>
                    <a:lstStyle/>
                    <a:p>
                      <a:pPr>
                        <a:spcAft>
                          <a:spcPts val="0"/>
                        </a:spcAft>
                      </a:pPr>
                      <a:r>
                        <a:rPr lang="ru-RU" sz="2400" dirty="0">
                          <a:effectLst/>
                        </a:rPr>
                        <a:t>12000 руб.</a:t>
                      </a:r>
                      <a:endParaRPr lang="ru-RU" sz="2400" dirty="0">
                        <a:effectLst/>
                        <a:latin typeface="Times New Roman"/>
                        <a:ea typeface="Times New Roman"/>
                      </a:endParaRPr>
                    </a:p>
                  </a:txBody>
                  <a:tcPr marL="68580" marR="68580" marT="0" marB="0"/>
                </a:tc>
              </a:tr>
              <a:tr h="734482">
                <a:tc>
                  <a:txBody>
                    <a:bodyPr/>
                    <a:lstStyle/>
                    <a:p>
                      <a:pPr>
                        <a:spcAft>
                          <a:spcPts val="0"/>
                        </a:spcAft>
                      </a:pPr>
                      <a:r>
                        <a:rPr lang="ru-RU" sz="2400">
                          <a:effectLst/>
                        </a:rPr>
                        <a:t>Гирлянда</a:t>
                      </a:r>
                      <a:endParaRPr lang="ru-RU" sz="2400">
                        <a:effectLst/>
                        <a:latin typeface="Times New Roman"/>
                        <a:ea typeface="Times New Roman"/>
                      </a:endParaRPr>
                    </a:p>
                  </a:txBody>
                  <a:tcPr marL="68580" marR="68580" marT="0" marB="0"/>
                </a:tc>
                <a:tc>
                  <a:txBody>
                    <a:bodyPr/>
                    <a:lstStyle/>
                    <a:p>
                      <a:pPr>
                        <a:spcAft>
                          <a:spcPts val="0"/>
                        </a:spcAft>
                      </a:pPr>
                      <a:r>
                        <a:rPr lang="ru-RU" sz="2400">
                          <a:effectLst/>
                        </a:rPr>
                        <a:t>36 м </a:t>
                      </a:r>
                      <a:endParaRPr lang="ru-RU" sz="2400">
                        <a:effectLst/>
                        <a:latin typeface="Times New Roman"/>
                        <a:ea typeface="Times New Roman"/>
                      </a:endParaRPr>
                    </a:p>
                  </a:txBody>
                  <a:tcPr marL="68580" marR="68580" marT="0" marB="0"/>
                </a:tc>
                <a:tc>
                  <a:txBody>
                    <a:bodyPr/>
                    <a:lstStyle/>
                    <a:p>
                      <a:pPr>
                        <a:spcAft>
                          <a:spcPts val="0"/>
                        </a:spcAft>
                      </a:pPr>
                      <a:r>
                        <a:rPr lang="ru-RU" sz="2400" dirty="0">
                          <a:effectLst/>
                        </a:rPr>
                        <a:t>5400 руб.</a:t>
                      </a:r>
                      <a:endParaRPr lang="ru-RU" sz="2400" dirty="0">
                        <a:effectLst/>
                        <a:latin typeface="Times New Roman"/>
                        <a:ea typeface="Times New Roman"/>
                      </a:endParaRPr>
                    </a:p>
                  </a:txBody>
                  <a:tcPr marL="68580" marR="68580" marT="0" marB="0"/>
                </a:tc>
              </a:tr>
              <a:tr h="734482">
                <a:tc>
                  <a:txBody>
                    <a:bodyPr/>
                    <a:lstStyle/>
                    <a:p>
                      <a:pPr>
                        <a:spcAft>
                          <a:spcPts val="0"/>
                        </a:spcAft>
                      </a:pPr>
                      <a:r>
                        <a:rPr lang="ru-RU" sz="3200">
                          <a:effectLst/>
                        </a:rPr>
                        <a:t>ИТОГО</a:t>
                      </a:r>
                      <a:endParaRPr lang="ru-RU" sz="3200">
                        <a:effectLst/>
                        <a:latin typeface="Times New Roman"/>
                        <a:ea typeface="Times New Roman"/>
                      </a:endParaRPr>
                    </a:p>
                  </a:txBody>
                  <a:tcPr marL="68580" marR="68580" marT="0" marB="0"/>
                </a:tc>
                <a:tc>
                  <a:txBody>
                    <a:bodyPr/>
                    <a:lstStyle/>
                    <a:p>
                      <a:pPr>
                        <a:spcAft>
                          <a:spcPts val="0"/>
                        </a:spcAft>
                      </a:pPr>
                      <a:r>
                        <a:rPr lang="ru-RU" sz="3200">
                          <a:effectLst/>
                        </a:rPr>
                        <a:t> </a:t>
                      </a:r>
                      <a:endParaRPr lang="ru-RU" sz="3200">
                        <a:effectLst/>
                        <a:latin typeface="Times New Roman"/>
                        <a:ea typeface="Times New Roman"/>
                      </a:endParaRPr>
                    </a:p>
                  </a:txBody>
                  <a:tcPr marL="68580" marR="68580" marT="0" marB="0"/>
                </a:tc>
                <a:tc>
                  <a:txBody>
                    <a:bodyPr/>
                    <a:lstStyle/>
                    <a:p>
                      <a:pPr>
                        <a:spcAft>
                          <a:spcPts val="0"/>
                        </a:spcAft>
                      </a:pPr>
                      <a:r>
                        <a:rPr lang="ru-RU" sz="3200" dirty="0">
                          <a:effectLst/>
                        </a:rPr>
                        <a:t>19950 руб.</a:t>
                      </a:r>
                      <a:endParaRPr lang="ru-RU" sz="3200" dirty="0">
                        <a:effectLst/>
                        <a:latin typeface="Times New Roman"/>
                        <a:ea typeface="Times New Roman"/>
                      </a:endParaRPr>
                    </a:p>
                  </a:txBody>
                  <a:tcPr marL="68580" marR="68580" marT="0" marB="0"/>
                </a:tc>
              </a:tr>
            </a:tbl>
          </a:graphicData>
        </a:graphic>
      </p:graphicFrame>
      <p:pic>
        <p:nvPicPr>
          <p:cNvPr id="10242" name="Picture 2" descr="C:\Users\User\Pictures\новый год\61f244dab83bdb8f1ccf115487949023.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22250" y="193675"/>
            <a:ext cx="1192727" cy="1363117"/>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descr="C:\Users\User\Pictures\новый год\61f244dab83bdb8f1ccf115487949023.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H="1">
            <a:off x="7524328" y="85524"/>
            <a:ext cx="1471569" cy="136311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3358307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Задание №1</a:t>
            </a:r>
            <a:endParaRPr lang="ru-RU" dirty="0"/>
          </a:p>
        </p:txBody>
      </p:sp>
      <p:sp>
        <p:nvSpPr>
          <p:cNvPr id="3" name="Объект 2"/>
          <p:cNvSpPr>
            <a:spLocks noGrp="1"/>
          </p:cNvSpPr>
          <p:nvPr>
            <p:ph idx="1"/>
          </p:nvPr>
        </p:nvSpPr>
        <p:spPr/>
        <p:txBody>
          <a:bodyPr>
            <a:normAutofit/>
          </a:bodyPr>
          <a:lstStyle/>
          <a:p>
            <a:pPr marL="0" indent="0">
              <a:buNone/>
            </a:pPr>
            <a:r>
              <a:rPr lang="ru-RU" dirty="0"/>
              <a:t>Обычно в школе украшают холл на первом этаже, коридор на  втором этаже, актовый зал, входные двери на каждый этаж и двери актового зала. </a:t>
            </a:r>
          </a:p>
          <a:p>
            <a:pPr marL="0" indent="0">
              <a:buNone/>
            </a:pPr>
            <a:r>
              <a:rPr lang="ru-RU" dirty="0"/>
              <a:t> </a:t>
            </a:r>
          </a:p>
          <a:p>
            <a:pPr marL="514350" indent="-514350">
              <a:buAutoNum type="arabicPeriod"/>
            </a:pPr>
            <a:r>
              <a:rPr lang="ru-RU" dirty="0" smtClean="0"/>
              <a:t>Посчитайте </a:t>
            </a:r>
            <a:r>
              <a:rPr lang="ru-RU" dirty="0"/>
              <a:t>сколько необходимо украсить:  а) окон </a:t>
            </a:r>
            <a:endParaRPr lang="ru-RU" dirty="0" smtClean="0"/>
          </a:p>
          <a:p>
            <a:pPr marL="0" indent="0">
              <a:buNone/>
            </a:pPr>
            <a:r>
              <a:rPr lang="ru-RU" dirty="0"/>
              <a:t> </a:t>
            </a:r>
            <a:r>
              <a:rPr lang="ru-RU" dirty="0" smtClean="0"/>
              <a:t>    б</a:t>
            </a:r>
            <a:r>
              <a:rPr lang="ru-RU" dirty="0"/>
              <a:t>)  дверей?</a:t>
            </a:r>
          </a:p>
          <a:p>
            <a:endParaRPr lang="ru-RU" dirty="0"/>
          </a:p>
        </p:txBody>
      </p:sp>
      <p:pic>
        <p:nvPicPr>
          <p:cNvPr id="2050" name="Picture 2" descr="C:\Users\User\Pictures\новый год\s1200.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79512" y="33745"/>
            <a:ext cx="2591272" cy="2591272"/>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descr="C:\Users\User\Pictures\новый год\s1200.pn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b="58352"/>
          <a:stretch/>
        </p:blipFill>
        <p:spPr bwMode="auto">
          <a:xfrm>
            <a:off x="6372200" y="5445224"/>
            <a:ext cx="2591272" cy="107919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6142183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endParaRPr lang="ru-RU" dirty="0"/>
          </a:p>
        </p:txBody>
      </p:sp>
      <p:pic>
        <p:nvPicPr>
          <p:cNvPr id="102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39267" t="23413" r="19347" b="33333"/>
          <a:stretch/>
        </p:blipFill>
        <p:spPr bwMode="auto">
          <a:xfrm>
            <a:off x="226127" y="260648"/>
            <a:ext cx="5384801" cy="31641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l="36370" t="33368" r="20505" b="23012"/>
          <a:stretch/>
        </p:blipFill>
        <p:spPr bwMode="auto">
          <a:xfrm>
            <a:off x="3275856" y="3117273"/>
            <a:ext cx="5611092" cy="31909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660" y="4712731"/>
            <a:ext cx="2590800" cy="1079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6"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flipH="1">
            <a:off x="6081402" y="248428"/>
            <a:ext cx="2733873" cy="2590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148109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Задание №1</a:t>
            </a:r>
            <a:endParaRPr lang="ru-RU" dirty="0"/>
          </a:p>
        </p:txBody>
      </p:sp>
      <p:sp>
        <p:nvSpPr>
          <p:cNvPr id="3" name="Объект 2"/>
          <p:cNvSpPr>
            <a:spLocks noGrp="1"/>
          </p:cNvSpPr>
          <p:nvPr>
            <p:ph idx="1"/>
          </p:nvPr>
        </p:nvSpPr>
        <p:spPr/>
        <p:txBody>
          <a:bodyPr>
            <a:normAutofit/>
          </a:bodyPr>
          <a:lstStyle/>
          <a:p>
            <a:pPr marL="0" indent="0">
              <a:buNone/>
            </a:pPr>
            <a:r>
              <a:rPr lang="ru-RU" dirty="0"/>
              <a:t>Обычно в школе украшают холл на первом этаже, коридор на  втором этаже, актовый зал, входные двери на каждый этаж и двери актового зала. </a:t>
            </a:r>
          </a:p>
          <a:p>
            <a:pPr marL="0" indent="0">
              <a:buNone/>
            </a:pPr>
            <a:r>
              <a:rPr lang="ru-RU" dirty="0"/>
              <a:t> </a:t>
            </a:r>
          </a:p>
          <a:p>
            <a:pPr marL="514350" indent="-514350">
              <a:buAutoNum type="arabicPeriod"/>
            </a:pPr>
            <a:r>
              <a:rPr lang="ru-RU" dirty="0" smtClean="0"/>
              <a:t>Посчитайте </a:t>
            </a:r>
            <a:r>
              <a:rPr lang="ru-RU" dirty="0"/>
              <a:t>сколько необходимо украсить:  а) окон </a:t>
            </a:r>
            <a:endParaRPr lang="ru-RU" dirty="0" smtClean="0"/>
          </a:p>
          <a:p>
            <a:pPr marL="0" indent="0">
              <a:buNone/>
            </a:pPr>
            <a:r>
              <a:rPr lang="ru-RU" dirty="0"/>
              <a:t> </a:t>
            </a:r>
            <a:r>
              <a:rPr lang="ru-RU" dirty="0" smtClean="0"/>
              <a:t>    б</a:t>
            </a:r>
            <a:r>
              <a:rPr lang="ru-RU" dirty="0"/>
              <a:t>)  дверей?</a:t>
            </a:r>
          </a:p>
          <a:p>
            <a:endParaRPr lang="ru-RU" dirty="0"/>
          </a:p>
        </p:txBody>
      </p:sp>
      <p:sp>
        <p:nvSpPr>
          <p:cNvPr id="4" name="TextBox 3"/>
          <p:cNvSpPr txBox="1"/>
          <p:nvPr/>
        </p:nvSpPr>
        <p:spPr>
          <a:xfrm>
            <a:off x="2627784" y="4653136"/>
            <a:ext cx="1296144" cy="707886"/>
          </a:xfrm>
          <a:prstGeom prst="rect">
            <a:avLst/>
          </a:prstGeom>
          <a:noFill/>
        </p:spPr>
        <p:txBody>
          <a:bodyPr wrap="square" rtlCol="0">
            <a:spAutoFit/>
          </a:bodyPr>
          <a:lstStyle/>
          <a:p>
            <a:r>
              <a:rPr lang="ru-RU" sz="4000" b="1" dirty="0" smtClean="0">
                <a:solidFill>
                  <a:srgbClr val="FF0000"/>
                </a:solidFill>
              </a:rPr>
              <a:t>11</a:t>
            </a:r>
            <a:endParaRPr lang="ru-RU" sz="4000" b="1" dirty="0">
              <a:solidFill>
                <a:srgbClr val="FF0000"/>
              </a:solidFill>
            </a:endParaRPr>
          </a:p>
        </p:txBody>
      </p:sp>
      <p:sp>
        <p:nvSpPr>
          <p:cNvPr id="5" name="TextBox 4"/>
          <p:cNvSpPr txBox="1"/>
          <p:nvPr/>
        </p:nvSpPr>
        <p:spPr>
          <a:xfrm>
            <a:off x="2987824" y="5229200"/>
            <a:ext cx="1296144" cy="707886"/>
          </a:xfrm>
          <a:prstGeom prst="rect">
            <a:avLst/>
          </a:prstGeom>
          <a:noFill/>
        </p:spPr>
        <p:txBody>
          <a:bodyPr wrap="square" rtlCol="0">
            <a:spAutoFit/>
          </a:bodyPr>
          <a:lstStyle/>
          <a:p>
            <a:r>
              <a:rPr lang="ru-RU" sz="4000" b="1" dirty="0">
                <a:solidFill>
                  <a:srgbClr val="FF0000"/>
                </a:solidFill>
              </a:rPr>
              <a:t>4</a:t>
            </a:r>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634" y="0"/>
            <a:ext cx="2597150" cy="2590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880160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Задание №2</a:t>
            </a:r>
            <a:endParaRPr lang="ru-RU" dirty="0"/>
          </a:p>
        </p:txBody>
      </p:sp>
      <p:sp>
        <p:nvSpPr>
          <p:cNvPr id="3" name="Объект 2"/>
          <p:cNvSpPr>
            <a:spLocks noGrp="1"/>
          </p:cNvSpPr>
          <p:nvPr>
            <p:ph idx="1"/>
          </p:nvPr>
        </p:nvSpPr>
        <p:spPr/>
        <p:txBody>
          <a:bodyPr>
            <a:normAutofit lnSpcReduction="10000"/>
          </a:bodyPr>
          <a:lstStyle/>
          <a:p>
            <a:pPr marL="0" indent="0">
              <a:buNone/>
            </a:pPr>
            <a:r>
              <a:rPr lang="ru-RU" b="1" dirty="0"/>
              <a:t>2.</a:t>
            </a:r>
            <a:r>
              <a:rPr lang="ru-RU" dirty="0"/>
              <a:t>  Окна нужно украсить мишурой. Мишура продается в магазинах разной длины.</a:t>
            </a:r>
          </a:p>
          <a:p>
            <a:pPr marL="0" indent="0">
              <a:buNone/>
            </a:pPr>
            <a:endParaRPr lang="ru-RU" dirty="0" smtClean="0"/>
          </a:p>
          <a:p>
            <a:pPr marL="0" indent="0">
              <a:buNone/>
            </a:pPr>
            <a:endParaRPr lang="ru-RU" dirty="0"/>
          </a:p>
          <a:p>
            <a:pPr marL="0" indent="0">
              <a:buNone/>
            </a:pPr>
            <a:endParaRPr lang="ru-RU" dirty="0" smtClean="0"/>
          </a:p>
          <a:p>
            <a:pPr marL="0" indent="0">
              <a:buNone/>
            </a:pPr>
            <a:r>
              <a:rPr lang="ru-RU" dirty="0" smtClean="0"/>
              <a:t>Сколько </a:t>
            </a:r>
            <a:r>
              <a:rPr lang="ru-RU" dirty="0"/>
              <a:t>метров мишуры нужно приобрести и какую минимальную сумму можно потрать </a:t>
            </a:r>
            <a:r>
              <a:rPr lang="ru-RU" dirty="0" smtClean="0"/>
              <a:t>на данное украшение, </a:t>
            </a:r>
            <a:r>
              <a:rPr lang="ru-RU" dirty="0"/>
              <a:t>если на одно окно необходимо 2 м мишуры? </a:t>
            </a:r>
          </a:p>
          <a:p>
            <a:endParaRPr lang="ru-RU" dirty="0"/>
          </a:p>
        </p:txBody>
      </p:sp>
      <p:graphicFrame>
        <p:nvGraphicFramePr>
          <p:cNvPr id="6" name="Таблица 5"/>
          <p:cNvGraphicFramePr>
            <a:graphicFrameLocks noGrp="1"/>
          </p:cNvGraphicFramePr>
          <p:nvPr>
            <p:extLst>
              <p:ext uri="{D42A27DB-BD31-4B8C-83A1-F6EECF244321}">
                <p14:modId xmlns:p14="http://schemas.microsoft.com/office/powerpoint/2010/main" val="1398570183"/>
              </p:ext>
            </p:extLst>
          </p:nvPr>
        </p:nvGraphicFramePr>
        <p:xfrm>
          <a:off x="1619672" y="2708920"/>
          <a:ext cx="4968552" cy="1584176"/>
        </p:xfrm>
        <a:graphic>
          <a:graphicData uri="http://schemas.openxmlformats.org/drawingml/2006/table">
            <a:tbl>
              <a:tblPr firstRow="1" firstCol="1" lastRow="1" lastCol="1" bandRow="1" bandCol="1">
                <a:tableStyleId>{5C22544A-7EE6-4342-B048-85BDC9FD1C3A}</a:tableStyleId>
              </a:tblPr>
              <a:tblGrid>
                <a:gridCol w="2883845"/>
                <a:gridCol w="2084707"/>
              </a:tblGrid>
              <a:tr h="396044">
                <a:tc>
                  <a:txBody>
                    <a:bodyPr/>
                    <a:lstStyle/>
                    <a:p>
                      <a:pPr>
                        <a:spcAft>
                          <a:spcPts val="0"/>
                        </a:spcAft>
                      </a:pPr>
                      <a:r>
                        <a:rPr lang="ru-RU" sz="1400">
                          <a:effectLst/>
                        </a:rPr>
                        <a:t>Товар </a:t>
                      </a:r>
                      <a:endParaRPr lang="ru-RU" sz="1200">
                        <a:effectLst/>
                        <a:latin typeface="Times New Roman"/>
                        <a:ea typeface="Times New Roman"/>
                      </a:endParaRPr>
                    </a:p>
                  </a:txBody>
                  <a:tcPr marL="68580" marR="68580" marT="0" marB="0"/>
                </a:tc>
                <a:tc>
                  <a:txBody>
                    <a:bodyPr/>
                    <a:lstStyle/>
                    <a:p>
                      <a:pPr>
                        <a:spcAft>
                          <a:spcPts val="0"/>
                        </a:spcAft>
                      </a:pPr>
                      <a:r>
                        <a:rPr lang="ru-RU" sz="1400">
                          <a:effectLst/>
                        </a:rPr>
                        <a:t>Цена за 1 шт.</a:t>
                      </a:r>
                      <a:endParaRPr lang="ru-RU" sz="1200">
                        <a:effectLst/>
                        <a:latin typeface="Times New Roman"/>
                        <a:ea typeface="Times New Roman"/>
                      </a:endParaRPr>
                    </a:p>
                  </a:txBody>
                  <a:tcPr marL="68580" marR="68580" marT="0" marB="0"/>
                </a:tc>
              </a:tr>
              <a:tr h="396044">
                <a:tc>
                  <a:txBody>
                    <a:bodyPr/>
                    <a:lstStyle/>
                    <a:p>
                      <a:pPr>
                        <a:spcAft>
                          <a:spcPts val="0"/>
                        </a:spcAft>
                      </a:pPr>
                      <a:r>
                        <a:rPr lang="ru-RU" sz="1400">
                          <a:effectLst/>
                        </a:rPr>
                        <a:t>Мишура «Сказка»</a:t>
                      </a:r>
                      <a:endParaRPr lang="ru-RU" sz="1200">
                        <a:effectLst/>
                        <a:latin typeface="Times New Roman"/>
                        <a:ea typeface="Times New Roman"/>
                      </a:endParaRPr>
                    </a:p>
                  </a:txBody>
                  <a:tcPr marL="68580" marR="68580" marT="0" marB="0"/>
                </a:tc>
                <a:tc>
                  <a:txBody>
                    <a:bodyPr/>
                    <a:lstStyle/>
                    <a:p>
                      <a:pPr>
                        <a:spcAft>
                          <a:spcPts val="0"/>
                        </a:spcAft>
                      </a:pPr>
                      <a:r>
                        <a:rPr lang="ru-RU" sz="1400">
                          <a:effectLst/>
                        </a:rPr>
                        <a:t>З00 руб./ 2м</a:t>
                      </a:r>
                      <a:endParaRPr lang="ru-RU" sz="1200">
                        <a:effectLst/>
                        <a:latin typeface="Times New Roman"/>
                        <a:ea typeface="Times New Roman"/>
                      </a:endParaRPr>
                    </a:p>
                  </a:txBody>
                  <a:tcPr marL="68580" marR="68580" marT="0" marB="0"/>
                </a:tc>
              </a:tr>
              <a:tr h="396044">
                <a:tc>
                  <a:txBody>
                    <a:bodyPr/>
                    <a:lstStyle/>
                    <a:p>
                      <a:pPr>
                        <a:spcAft>
                          <a:spcPts val="0"/>
                        </a:spcAft>
                      </a:pPr>
                      <a:r>
                        <a:rPr lang="ru-RU" sz="1400">
                          <a:effectLst/>
                        </a:rPr>
                        <a:t>Мишура «Пушок»</a:t>
                      </a:r>
                      <a:endParaRPr lang="ru-RU" sz="1200">
                        <a:effectLst/>
                        <a:latin typeface="Times New Roman"/>
                        <a:ea typeface="Times New Roman"/>
                      </a:endParaRPr>
                    </a:p>
                  </a:txBody>
                  <a:tcPr marL="68580" marR="68580" marT="0" marB="0"/>
                </a:tc>
                <a:tc>
                  <a:txBody>
                    <a:bodyPr/>
                    <a:lstStyle/>
                    <a:p>
                      <a:pPr>
                        <a:spcAft>
                          <a:spcPts val="0"/>
                        </a:spcAft>
                      </a:pPr>
                      <a:r>
                        <a:rPr lang="ru-RU" sz="1400">
                          <a:effectLst/>
                        </a:rPr>
                        <a:t>450руб./ 4м</a:t>
                      </a:r>
                      <a:endParaRPr lang="ru-RU" sz="1200">
                        <a:effectLst/>
                        <a:latin typeface="Times New Roman"/>
                        <a:ea typeface="Times New Roman"/>
                      </a:endParaRPr>
                    </a:p>
                  </a:txBody>
                  <a:tcPr marL="68580" marR="68580" marT="0" marB="0"/>
                </a:tc>
              </a:tr>
              <a:tr h="396044">
                <a:tc>
                  <a:txBody>
                    <a:bodyPr/>
                    <a:lstStyle/>
                    <a:p>
                      <a:pPr>
                        <a:spcAft>
                          <a:spcPts val="0"/>
                        </a:spcAft>
                      </a:pPr>
                      <a:r>
                        <a:rPr lang="ru-RU" sz="1400">
                          <a:effectLst/>
                        </a:rPr>
                        <a:t>Мишура «Серебро»</a:t>
                      </a:r>
                      <a:endParaRPr lang="ru-RU" sz="1200">
                        <a:effectLst/>
                        <a:latin typeface="Times New Roman"/>
                        <a:ea typeface="Times New Roman"/>
                      </a:endParaRPr>
                    </a:p>
                  </a:txBody>
                  <a:tcPr marL="68580" marR="68580" marT="0" marB="0"/>
                </a:tc>
                <a:tc>
                  <a:txBody>
                    <a:bodyPr/>
                    <a:lstStyle/>
                    <a:p>
                      <a:pPr>
                        <a:spcAft>
                          <a:spcPts val="0"/>
                        </a:spcAft>
                      </a:pPr>
                      <a:r>
                        <a:rPr lang="ru-RU" sz="1400" dirty="0">
                          <a:effectLst/>
                        </a:rPr>
                        <a:t>150 руб./1м</a:t>
                      </a:r>
                      <a:endParaRPr lang="ru-RU" sz="1200" dirty="0">
                        <a:effectLst/>
                        <a:latin typeface="Times New Roman"/>
                        <a:ea typeface="Times New Roman"/>
                      </a:endParaRPr>
                    </a:p>
                  </a:txBody>
                  <a:tcPr marL="68580" marR="68580" marT="0" marB="0"/>
                </a:tc>
              </a:tr>
            </a:tbl>
          </a:graphicData>
        </a:graphic>
      </p:graphicFrame>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504" y="29344"/>
            <a:ext cx="2597150" cy="2590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6394513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Ответ на задание №2</a:t>
            </a:r>
            <a:endParaRPr lang="ru-RU" dirty="0"/>
          </a:p>
        </p:txBody>
      </p:sp>
      <p:sp>
        <p:nvSpPr>
          <p:cNvPr id="3" name="Объект 2"/>
          <p:cNvSpPr>
            <a:spLocks noGrp="1"/>
          </p:cNvSpPr>
          <p:nvPr>
            <p:ph idx="1"/>
          </p:nvPr>
        </p:nvSpPr>
        <p:spPr>
          <a:xfrm>
            <a:off x="1619672" y="2132856"/>
            <a:ext cx="4176464" cy="2232248"/>
          </a:xfrm>
        </p:spPr>
        <p:txBody>
          <a:bodyPr/>
          <a:lstStyle/>
          <a:p>
            <a:r>
              <a:rPr lang="ru-RU" b="1" i="1" dirty="0"/>
              <a:t>3 балла –2550 </a:t>
            </a:r>
            <a:r>
              <a:rPr lang="ru-RU" b="1" i="1" dirty="0" err="1"/>
              <a:t>руб</a:t>
            </a:r>
            <a:r>
              <a:rPr lang="ru-RU" b="1" i="1" dirty="0"/>
              <a:t> </a:t>
            </a:r>
            <a:endParaRPr lang="ru-RU" dirty="0"/>
          </a:p>
          <a:p>
            <a:r>
              <a:rPr lang="ru-RU" b="1" i="1" dirty="0"/>
              <a:t>2 балла – 2700 руб</a:t>
            </a:r>
            <a:r>
              <a:rPr lang="ru-RU" i="1" dirty="0"/>
              <a:t>.</a:t>
            </a:r>
            <a:endParaRPr lang="ru-RU" dirty="0"/>
          </a:p>
          <a:p>
            <a:r>
              <a:rPr lang="ru-RU" b="1" i="1" dirty="0"/>
              <a:t>1 балл – 3300руб</a:t>
            </a:r>
            <a:endParaRPr lang="ru-RU" dirty="0"/>
          </a:p>
          <a:p>
            <a:endParaRPr lang="ru-RU" dirty="0"/>
          </a:p>
        </p:txBody>
      </p:sp>
      <p:pic>
        <p:nvPicPr>
          <p:cNvPr id="6146" name="Picture 2" descr="C:\Users\User\Pictures\новый год\703637697.gif"/>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6012160" y="2276872"/>
            <a:ext cx="2713809" cy="430763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9252174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Задание №3</a:t>
            </a:r>
            <a:endParaRPr lang="ru-RU" dirty="0"/>
          </a:p>
        </p:txBody>
      </p:sp>
      <p:sp>
        <p:nvSpPr>
          <p:cNvPr id="3" name="Объект 2"/>
          <p:cNvSpPr>
            <a:spLocks noGrp="1"/>
          </p:cNvSpPr>
          <p:nvPr>
            <p:ph idx="1"/>
          </p:nvPr>
        </p:nvSpPr>
        <p:spPr>
          <a:xfrm>
            <a:off x="323528" y="1124744"/>
            <a:ext cx="8424936" cy="4525963"/>
          </a:xfrm>
        </p:spPr>
        <p:txBody>
          <a:bodyPr/>
          <a:lstStyle/>
          <a:p>
            <a:pPr marL="0" indent="0">
              <a:buNone/>
            </a:pPr>
            <a:r>
              <a:rPr lang="ru-RU" dirty="0" smtClean="0"/>
              <a:t>Заднюю </a:t>
            </a:r>
            <a:r>
              <a:rPr lang="ru-RU" dirty="0"/>
              <a:t>стену сцены необходимо задрапировать тканью. Какую сумму придётся потратить на приобретение ткани, если ширина ткани 1м50см, цена за погонный метр 400 руб</a:t>
            </a:r>
            <a:r>
              <a:rPr lang="ru-RU" dirty="0" smtClean="0"/>
              <a:t>.?  </a:t>
            </a:r>
            <a:r>
              <a:rPr lang="ru-RU" dirty="0"/>
              <a:t>Высота сцены 5м, длина 9м.   </a:t>
            </a:r>
          </a:p>
          <a:p>
            <a:pPr marL="0" indent="0">
              <a:buNone/>
            </a:pPr>
            <a:endParaRPr lang="ru-RU"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528" y="3753459"/>
            <a:ext cx="3362976" cy="25558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5"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l="24430" t="37897" r="38869" b="22619"/>
          <a:stretch/>
        </p:blipFill>
        <p:spPr bwMode="auto">
          <a:xfrm>
            <a:off x="4139952" y="3717032"/>
            <a:ext cx="4775201" cy="28883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251520" y="6174488"/>
            <a:ext cx="4320480" cy="861774"/>
          </a:xfrm>
          <a:prstGeom prst="rect">
            <a:avLst/>
          </a:prstGeom>
          <a:noFill/>
        </p:spPr>
        <p:txBody>
          <a:bodyPr wrap="square" rtlCol="0">
            <a:spAutoFit/>
          </a:bodyPr>
          <a:lstStyle/>
          <a:p>
            <a:r>
              <a:rPr lang="ru-RU" sz="3200" b="1" i="1" dirty="0" smtClean="0">
                <a:solidFill>
                  <a:srgbClr val="FF0000"/>
                </a:solidFill>
              </a:rPr>
              <a:t>Ответ: 30м, 12000руб </a:t>
            </a:r>
            <a:endParaRPr lang="ru-RU" sz="3200" dirty="0" smtClean="0">
              <a:solidFill>
                <a:srgbClr val="FF0000"/>
              </a:solidFill>
            </a:endParaRPr>
          </a:p>
          <a:p>
            <a:endParaRPr lang="ru-RU" dirty="0"/>
          </a:p>
        </p:txBody>
      </p:sp>
      <p:pic>
        <p:nvPicPr>
          <p:cNvPr id="717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7284"/>
            <a:ext cx="2005016" cy="20001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flipH="1">
            <a:off x="7438544" y="7284"/>
            <a:ext cx="1705519" cy="20001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141131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Задание №4</a:t>
            </a:r>
            <a:endParaRPr lang="ru-RU" dirty="0"/>
          </a:p>
        </p:txBody>
      </p:sp>
      <p:sp>
        <p:nvSpPr>
          <p:cNvPr id="3" name="Объект 2"/>
          <p:cNvSpPr>
            <a:spLocks noGrp="1"/>
          </p:cNvSpPr>
          <p:nvPr>
            <p:ph idx="1"/>
          </p:nvPr>
        </p:nvSpPr>
        <p:spPr/>
        <p:txBody>
          <a:bodyPr/>
          <a:lstStyle/>
          <a:p>
            <a:endParaRPr lang="ru-RU" dirty="0"/>
          </a:p>
        </p:txBody>
      </p:sp>
      <p:pic>
        <p:nvPicPr>
          <p:cNvPr id="4098"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25880" t="25397" r="22248" b="9524"/>
          <a:stretch/>
        </p:blipFill>
        <p:spPr bwMode="auto">
          <a:xfrm>
            <a:off x="611560" y="1196752"/>
            <a:ext cx="7452169" cy="52565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6156176" y="1916832"/>
            <a:ext cx="2232248" cy="1754326"/>
          </a:xfrm>
          <a:prstGeom prst="rect">
            <a:avLst/>
          </a:prstGeom>
          <a:noFill/>
        </p:spPr>
        <p:txBody>
          <a:bodyPr wrap="square" rtlCol="0">
            <a:spAutoFit/>
          </a:bodyPr>
          <a:lstStyle/>
          <a:p>
            <a:r>
              <a:rPr lang="ru-RU" sz="3600" dirty="0" smtClean="0"/>
              <a:t>Ответ:</a:t>
            </a:r>
          </a:p>
          <a:p>
            <a:r>
              <a:rPr lang="ru-RU" sz="3600" b="1" i="1" dirty="0">
                <a:solidFill>
                  <a:srgbClr val="FF0000"/>
                </a:solidFill>
              </a:rPr>
              <a:t>12 линий, 36м </a:t>
            </a:r>
            <a:endParaRPr lang="ru-RU" sz="3600" dirty="0">
              <a:solidFill>
                <a:srgbClr val="FF0000"/>
              </a:solidFill>
            </a:endParaRPr>
          </a:p>
        </p:txBody>
      </p:sp>
      <p:pic>
        <p:nvPicPr>
          <p:cNvPr id="819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498" y="9231"/>
            <a:ext cx="2597150" cy="2590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6660232" y="23054"/>
            <a:ext cx="2511540" cy="2590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755598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Задание №5</a:t>
            </a:r>
            <a:endParaRPr lang="ru-RU" dirty="0"/>
          </a:p>
        </p:txBody>
      </p:sp>
      <p:sp>
        <p:nvSpPr>
          <p:cNvPr id="3" name="Объект 2"/>
          <p:cNvSpPr>
            <a:spLocks noGrp="1"/>
          </p:cNvSpPr>
          <p:nvPr>
            <p:ph idx="1"/>
          </p:nvPr>
        </p:nvSpPr>
        <p:spPr/>
        <p:txBody>
          <a:bodyPr/>
          <a:lstStyle/>
          <a:p>
            <a:pPr marL="0" indent="0">
              <a:buNone/>
            </a:pPr>
            <a:r>
              <a:rPr lang="ru-RU" dirty="0"/>
              <a:t>Гирлянду собирают на заказ, столько метров, сколько это необходимо заказчику. 5м гирлянды стоят 800 руб., если заказывают более 20м,  то один метр гирлянды будет стоить на 10 руб. дешевле. Сколько рублей  потребуется потратить  школе на гирлянду?</a:t>
            </a:r>
          </a:p>
          <a:p>
            <a:endParaRPr lang="ru-RU" dirty="0"/>
          </a:p>
        </p:txBody>
      </p:sp>
      <p:sp>
        <p:nvSpPr>
          <p:cNvPr id="4" name="TextBox 3"/>
          <p:cNvSpPr txBox="1"/>
          <p:nvPr/>
        </p:nvSpPr>
        <p:spPr>
          <a:xfrm>
            <a:off x="2929849" y="5157193"/>
            <a:ext cx="3946407" cy="923330"/>
          </a:xfrm>
          <a:prstGeom prst="rect">
            <a:avLst/>
          </a:prstGeom>
          <a:noFill/>
        </p:spPr>
        <p:txBody>
          <a:bodyPr wrap="square" rtlCol="0">
            <a:spAutoFit/>
          </a:bodyPr>
          <a:lstStyle/>
          <a:p>
            <a:r>
              <a:rPr lang="ru-RU" sz="3600" b="1" i="1" dirty="0" smtClean="0">
                <a:solidFill>
                  <a:srgbClr val="FF0000"/>
                </a:solidFill>
              </a:rPr>
              <a:t>Ответ: 5400руб</a:t>
            </a:r>
            <a:r>
              <a:rPr lang="ru-RU" sz="3600" b="1" i="1" dirty="0">
                <a:solidFill>
                  <a:srgbClr val="FF0000"/>
                </a:solidFill>
              </a:rPr>
              <a:t>. </a:t>
            </a:r>
            <a:endParaRPr lang="ru-RU" sz="3600" dirty="0">
              <a:solidFill>
                <a:srgbClr val="FF0000"/>
              </a:solidFill>
            </a:endParaRPr>
          </a:p>
          <a:p>
            <a:endParaRPr lang="ru-RU" dirty="0"/>
          </a:p>
        </p:txBody>
      </p:sp>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16632"/>
            <a:ext cx="2597150" cy="2590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21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flipH="1">
            <a:off x="6554143" y="116632"/>
            <a:ext cx="2589857" cy="2590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676983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41</TotalTime>
  <Words>289</Words>
  <Application>Microsoft Office PowerPoint</Application>
  <PresentationFormat>Экран (4:3)</PresentationFormat>
  <Paragraphs>57</Paragraphs>
  <Slides>10</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10</vt:i4>
      </vt:variant>
    </vt:vector>
  </HeadingPairs>
  <TitlesOfParts>
    <vt:vector size="11" baseType="lpstr">
      <vt:lpstr>Тема Office</vt:lpstr>
      <vt:lpstr>Новый  год у ворот!</vt:lpstr>
      <vt:lpstr>Задание №1</vt:lpstr>
      <vt:lpstr>Презентация PowerPoint</vt:lpstr>
      <vt:lpstr>Задание №1</vt:lpstr>
      <vt:lpstr>Задание №2</vt:lpstr>
      <vt:lpstr>Ответ на задание №2</vt:lpstr>
      <vt:lpstr>Задание №3</vt:lpstr>
      <vt:lpstr>Задание №4</vt:lpstr>
      <vt:lpstr>Задание №5</vt:lpstr>
      <vt:lpstr>Подготовка к Новому году.</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Подготовка к новому году</dc:title>
  <dc:creator>User</dc:creator>
  <cp:lastModifiedBy>User</cp:lastModifiedBy>
  <cp:revision>4</cp:revision>
  <dcterms:created xsi:type="dcterms:W3CDTF">2019-12-11T12:21:10Z</dcterms:created>
  <dcterms:modified xsi:type="dcterms:W3CDTF">2019-12-11T13:05:01Z</dcterms:modified>
</cp:coreProperties>
</file>