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51" r:id="rId1"/>
  </p:sldMasterIdLst>
  <p:notesMasterIdLst>
    <p:notesMasterId r:id="rId12"/>
  </p:notesMasterIdLst>
  <p:sldIdLst>
    <p:sldId id="344" r:id="rId2"/>
    <p:sldId id="353" r:id="rId3"/>
    <p:sldId id="345" r:id="rId4"/>
    <p:sldId id="316" r:id="rId5"/>
    <p:sldId id="317" r:id="rId6"/>
    <p:sldId id="348" r:id="rId7"/>
    <p:sldId id="352" r:id="rId8"/>
    <p:sldId id="343" r:id="rId9"/>
    <p:sldId id="349" r:id="rId10"/>
    <p:sldId id="350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  <a:srgbClr val="0014AC"/>
    <a:srgbClr val="365D21"/>
    <a:srgbClr val="FF9900"/>
    <a:srgbClr val="FFCCCC"/>
    <a:srgbClr val="33CCFF"/>
    <a:srgbClr val="0066FF"/>
    <a:srgbClr val="FFFF00"/>
    <a:srgbClr val="FFFFFF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422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14.04.2014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39510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4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-24"/>
            <a:ext cx="9144000" cy="415498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Урок - 11  (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а ) \1у26н\  №101.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u="sng" cap="all" dirty="0" smtClean="0">
                <a:latin typeface="Times New Roman" pitchFamily="18" charset="0"/>
                <a:cs typeface="Times New Roman" pitchFamily="18" charset="0"/>
              </a:rPr>
              <a:t>ТЕМА: \т.34 \   </a:t>
            </a:r>
            <a:r>
              <a:rPr lang="ru-RU" sz="28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Элементарные частицы и их свойства. 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Частицы и античастицы.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Определить понятие элементарных частиц, античастиц и аннигиляции.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Познакомиться со способами взаимодействия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частиц.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Познакомиться с классификацией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частиц.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cap="all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cap="all" dirty="0" err="1" smtClean="0">
                <a:latin typeface="Times New Roman" pitchFamily="18" charset="0"/>
                <a:cs typeface="Times New Roman" pitchFamily="18" charset="0"/>
              </a:rPr>
              <a:t>ТИп</a:t>
            </a:r>
            <a:r>
              <a:rPr lang="ru-RU" b="1" i="1" u="sng" cap="all" dirty="0" smtClean="0">
                <a:latin typeface="Times New Roman" pitchFamily="18" charset="0"/>
                <a:cs typeface="Times New Roman" pitchFamily="18" charset="0"/>
              </a:rPr>
              <a:t> УРОКА: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u="sng" cap="all" dirty="0" smtClean="0">
                <a:latin typeface="Times New Roman" pitchFamily="18" charset="0"/>
                <a:cs typeface="Times New Roman" pitchFamily="18" charset="0"/>
              </a:rPr>
              <a:t>ВИД УРОКА: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ДЕМОНСТРАЦИИ: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" y="2348880"/>
            <a:ext cx="9144000" cy="101566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6000" dirty="0" smtClean="0">
                <a:latin typeface="Times New Roman"/>
                <a:ea typeface="Times New Roman"/>
              </a:rPr>
              <a:t>Что такое </a:t>
            </a:r>
            <a:r>
              <a:rPr lang="ru-RU" sz="6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анти</a:t>
            </a:r>
            <a:r>
              <a:rPr lang="ru-RU" sz="6000" dirty="0" smtClean="0">
                <a:latin typeface="Times New Roman"/>
                <a:ea typeface="Times New Roman"/>
              </a:rPr>
              <a:t>вещество?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538" y="476672"/>
            <a:ext cx="9144000" cy="286232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6000" dirty="0" smtClean="0">
                <a:latin typeface="Times New Roman"/>
                <a:ea typeface="Times New Roman"/>
              </a:rPr>
              <a:t>В чём </a:t>
            </a:r>
            <a:r>
              <a:rPr lang="ru-RU" sz="6000" b="1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элементарность</a:t>
            </a:r>
            <a:r>
              <a:rPr lang="ru-RU" sz="6000" i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lang="ru-RU" sz="6000" dirty="0" smtClean="0">
                <a:latin typeface="Times New Roman"/>
                <a:ea typeface="Times New Roman"/>
              </a:rPr>
              <a:t>и </a:t>
            </a:r>
            <a:r>
              <a:rPr lang="ru-RU" sz="6000" b="1" i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неэлементарность</a:t>
            </a:r>
            <a:r>
              <a:rPr lang="ru-RU" sz="6000" dirty="0" smtClean="0">
                <a:latin typeface="Times New Roman"/>
                <a:ea typeface="Times New Roman"/>
              </a:rPr>
              <a:t> элементарных частиц?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386" y="4293096"/>
            <a:ext cx="9144000" cy="101566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6000" dirty="0" smtClean="0">
                <a:latin typeface="Times New Roman"/>
                <a:ea typeface="Times New Roman"/>
              </a:rPr>
              <a:t>Что такое </a:t>
            </a:r>
            <a:r>
              <a:rPr lang="ru-RU" sz="6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анти</a:t>
            </a:r>
            <a:r>
              <a:rPr lang="ru-RU" sz="6000" dirty="0" smtClean="0">
                <a:latin typeface="Times New Roman"/>
                <a:ea typeface="Times New Roman"/>
              </a:rPr>
              <a:t>вещество?</a:t>
            </a:r>
          </a:p>
        </p:txBody>
      </p:sp>
    </p:spTree>
    <p:extLst>
      <p:ext uri="{BB962C8B-B14F-4D97-AF65-F5344CB8AC3E}">
        <p14:creationId xmlns:p14="http://schemas.microsoft.com/office/powerpoint/2010/main" xmlns="" val="97106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p" animBg="1"/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88676725"/>
              </p:ext>
            </p:extLst>
          </p:nvPr>
        </p:nvGraphicFramePr>
        <p:xfrm>
          <a:off x="0" y="0"/>
          <a:ext cx="9144000" cy="6339840"/>
        </p:xfrm>
        <a:graphic>
          <a:graphicData uri="http://schemas.openxmlformats.org/drawingml/2006/table">
            <a:tbl>
              <a:tblPr/>
              <a:tblGrid>
                <a:gridCol w="8143900"/>
                <a:gridCol w="1000100"/>
              </a:tblGrid>
              <a:tr h="4385499">
                <a:tc>
                  <a:txBody>
                    <a:bodyPr/>
                    <a:lstStyle/>
                    <a:p>
                      <a:pPr lvl="0"/>
                      <a:r>
                        <a:rPr kumimoji="0" lang="ru-RU" sz="240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задачам гр.10.</a:t>
                      </a:r>
                    </a:p>
                    <a:p>
                      <a:pPr lvl="0"/>
                      <a:r>
                        <a:rPr kumimoji="0" lang="ru-RU" sz="2400" u="none" strike="noStrike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Самостоятельная работа с учебником по бригадам</a:t>
                      </a:r>
                    </a:p>
                    <a:p>
                      <a:pPr algn="ctr"/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24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Шахмаевы</a:t>
                      </a:r>
                      <a:r>
                        <a:rPr kumimoji="0" lang="ru-RU" sz="24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пар. 71, 72, 73 (стр. 218 )</a:t>
                      </a:r>
                    </a:p>
                    <a:p>
                      <a:pPr algn="ctr"/>
                      <a:r>
                        <a:rPr kumimoji="0" lang="ru-RU" sz="24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 </a:t>
                      </a:r>
                      <a:r>
                        <a:rPr kumimoji="0" lang="ru-RU" sz="2400" b="1" kern="1200" dirty="0" err="1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Мякишев</a:t>
                      </a:r>
                      <a:r>
                        <a:rPr kumimoji="0" lang="ru-RU" sz="24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2400" b="1" kern="1200" dirty="0" err="1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Буховцев</a:t>
                      </a:r>
                      <a:r>
                        <a:rPr kumimoji="0" lang="ru-RU" sz="24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пар. 114, 115, КИГ 14, стр.339)</a:t>
                      </a:r>
                    </a:p>
                    <a:p>
                      <a:pPr algn="ctr"/>
                      <a:r>
                        <a:rPr kumimoji="0" lang="ru-RU" sz="2400" b="1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 Справочник </a:t>
                      </a:r>
                      <a:r>
                        <a:rPr kumimoji="0" lang="ru-RU" sz="2400" b="1" kern="1200" dirty="0" err="1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Кибардина</a:t>
                      </a:r>
                      <a:r>
                        <a:rPr kumimoji="0" lang="ru-RU" sz="2400" b="1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стр.</a:t>
                      </a:r>
                    </a:p>
                    <a:p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Обмен информацией между учащимися по плану:</a:t>
                      </a:r>
                    </a:p>
                    <a:p>
                      <a:pPr algn="ctr"/>
                      <a:r>
                        <a:rPr kumimoji="0" lang="ru-RU" sz="3200" b="1" kern="1200" dirty="0" smtClean="0">
                          <a:solidFill>
                            <a:srgbClr val="0014AC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А) Понятие элементарных частиц, античастиц и аннигиляции.</a:t>
                      </a:r>
                    </a:p>
                    <a:p>
                      <a:pPr algn="ctr"/>
                      <a:r>
                        <a:rPr kumimoji="0" lang="ru-RU" sz="3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Б) Способы взаимодействия </a:t>
                      </a:r>
                      <a:r>
                        <a:rPr kumimoji="0" lang="ru-RU" sz="3200" b="1" kern="12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</a:t>
                      </a:r>
                      <a:r>
                        <a:rPr kumimoji="0" lang="ru-RU" sz="3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частиц.</a:t>
                      </a:r>
                    </a:p>
                    <a:p>
                      <a:pPr algn="ctr"/>
                      <a:r>
                        <a:rPr kumimoji="0" lang="ru-RU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В) Классификация </a:t>
                      </a:r>
                      <a:r>
                        <a:rPr kumimoji="0" lang="ru-RU" sz="3200" b="1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эл</a:t>
                      </a:r>
                      <a:r>
                        <a:rPr kumimoji="0" lang="ru-RU" sz="3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частиц.</a:t>
                      </a:r>
                    </a:p>
                    <a:p>
                      <a:pPr algn="ctr"/>
                      <a:r>
                        <a:rPr kumimoji="0" lang="ru-RU" sz="3200" b="1" kern="1200" dirty="0" smtClean="0">
                          <a:solidFill>
                            <a:srgbClr val="0066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Г) Структура вещества.</a:t>
                      </a:r>
                    </a:p>
                    <a:p>
                      <a:r>
                        <a:rPr kumimoji="0"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4. Оформление полученной информации в тетрадях по плану.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32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3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722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</a:rPr>
                        <a:t>Д.З</a:t>
                      </a:r>
                      <a:r>
                        <a:rPr lang="ru-RU" sz="3200" b="1" dirty="0" smtClean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§§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</a:rPr>
                        <a:t> 114,115.  </a:t>
                      </a:r>
                      <a:r>
                        <a:rPr lang="ru-RU" sz="3200" dirty="0">
                          <a:latin typeface="Times New Roman"/>
                          <a:ea typeface="Times New Roman"/>
                        </a:rPr>
                        <a:t>т. </a:t>
                      </a:r>
                      <a:r>
                        <a:rPr lang="ru-RU" sz="3200" dirty="0" smtClean="0">
                          <a:latin typeface="Times New Roman"/>
                          <a:ea typeface="Times New Roman"/>
                        </a:rPr>
                        <a:t>34.</a:t>
                      </a:r>
                      <a:endParaRPr lang="ru-RU" sz="3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34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§§ 114,115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Гр,  </a:t>
            </a:r>
            <a:r>
              <a:rPr lang="ru-RU" sz="4800" b="1" dirty="0" err="1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бр№</a:t>
            </a:r>
            <a:endParaRPr lang="ru-RU" sz="4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0" y="1714488"/>
            <a:ext cx="8358246" cy="12961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элементарные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000596" y="6273225"/>
            <a:ext cx="4143404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физика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№34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343254" y="3522098"/>
            <a:ext cx="8358246" cy="1571636"/>
          </a:xfrm>
          <a:prstGeom prst="rect">
            <a:avLst/>
          </a:prstGeom>
          <a:solidFill>
            <a:schemeClr val="bg2"/>
          </a:solidFill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small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частицы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lnSpc>
                <a:spcPts val="2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114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элементарны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 нет  структуры </a:t>
            </a:r>
          </a:p>
          <a:p>
            <a:pPr lvl="0">
              <a:lnSpc>
                <a:spcPts val="2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элементарны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– не стабильны</a:t>
            </a:r>
          </a:p>
          <a:p>
            <a:pPr lvl="0">
              <a:lnSpc>
                <a:spcPts val="1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заряд</a:t>
            </a:r>
          </a:p>
          <a:p>
            <a:pPr lvl="0">
              <a:lnSpc>
                <a:spcPts val="1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масса</a:t>
            </a:r>
          </a:p>
          <a:p>
            <a:pPr lvl="0">
              <a:lnSpc>
                <a:spcPts val="1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спин</a:t>
            </a:r>
          </a:p>
          <a:p>
            <a:pPr lvl="0">
              <a:lnSpc>
                <a:spcPts val="1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 время жизни…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000"/>
              </a:lnSpc>
              <a:spcAft>
                <a:spcPts val="1000"/>
              </a:spcAft>
            </a:pP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 этап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/1897-1932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000"/>
              </a:lnSpc>
              <a:spcAft>
                <a:spcPts val="1000"/>
              </a:spcAft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электрона до позитрона   ///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1931г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П.Дирак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антиэлектрон</a:t>
            </a: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endParaRPr lang="ru-RU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 этап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1932-1964</a:t>
            </a:r>
            <a:endParaRPr lang="ru-RU" sz="3600" b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000"/>
              </a:lnSpc>
              <a:spcAft>
                <a:spcPts val="1000"/>
              </a:spcAft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позитрона  до кварков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(…друг в друга)</a:t>
            </a:r>
          </a:p>
          <a:p>
            <a:pPr lvl="0">
              <a:lnSpc>
                <a:spcPts val="2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1963г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М.Гелл-Манн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и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Дж. Цвейг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ts val="2000"/>
              </a:lnSpc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КВАРКА  и </a:t>
            </a:r>
            <a:r>
              <a:rPr lang="ru-RU" sz="2800" b="1" i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3  АНТИ…</a:t>
            </a: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endParaRPr lang="ru-RU" sz="36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 этап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1964 - … </a:t>
            </a: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кварков - …</a:t>
            </a:r>
            <a:endParaRPr lang="ru-RU" sz="2800" b="1" i="1" u="sng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ts val="2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антивещество +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в-во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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энергия  </a:t>
            </a:r>
            <a:r>
              <a:rPr lang="ru-RU" sz="32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///Аннигиляция</a:t>
            </a:r>
            <a:endParaRPr lang="ru-RU" sz="2800" b="1" dirty="0" smtClean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lnSpc>
                <a:spcPts val="2000"/>
              </a:lnSpc>
              <a:spcAft>
                <a:spcPts val="1000"/>
              </a:spcAft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вакуум = … засеянное поле…</a:t>
            </a:r>
          </a:p>
          <a:p>
            <a:pPr lvl="0">
              <a:lnSpc>
                <a:spcPts val="2000"/>
              </a:lnSpc>
              <a:spcAft>
                <a:spcPts val="100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7469191" y="571480"/>
            <a:ext cx="1460527" cy="1200149"/>
            <a:chOff x="11088" y="4608"/>
            <a:chExt cx="576" cy="432"/>
          </a:xfrm>
        </p:grpSpPr>
        <p:sp>
          <p:nvSpPr>
            <p:cNvPr id="1028" name="Arc 4"/>
            <p:cNvSpPr>
              <a:spLocks/>
            </p:cNvSpPr>
            <p:nvPr/>
          </p:nvSpPr>
          <p:spPr bwMode="auto">
            <a:xfrm flipH="1">
              <a:off x="11376" y="4608"/>
              <a:ext cx="288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Arc 5"/>
            <p:cNvSpPr>
              <a:spLocks/>
            </p:cNvSpPr>
            <p:nvPr/>
          </p:nvSpPr>
          <p:spPr bwMode="auto">
            <a:xfrm>
              <a:off x="11088" y="4608"/>
              <a:ext cx="288" cy="4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auto">
            <a:xfrm>
              <a:off x="11088" y="4912"/>
              <a:ext cx="576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0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02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2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2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02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2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" y="571480"/>
          <a:ext cx="5726691" cy="6115093"/>
        </p:xfrm>
        <a:graphic>
          <a:graphicData uri="http://schemas.openxmlformats.org/drawingml/2006/table">
            <a:tbl>
              <a:tblPr/>
              <a:tblGrid>
                <a:gridCol w="1370569"/>
                <a:gridCol w="2330063"/>
                <a:gridCol w="795065"/>
                <a:gridCol w="1137014"/>
                <a:gridCol w="93980"/>
              </a:tblGrid>
              <a:tr h="400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ч-ца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анти…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053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фотон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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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0106">
                <a:tc rowSpan="2"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Лептоны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marL="71755" marR="71755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нейтрино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…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  <a:sym typeface="Symbol"/>
                        </a:rPr>
                        <a:t>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01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электрон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…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2400" b="1" baseline="300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2400" b="1" baseline="3000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053"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мезоны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Пи-мезон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00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Ка –мезон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43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</a:t>
                      </a:r>
                      <a:r>
                        <a:rPr lang="ru-RU" sz="2400" b="1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- мезон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0106"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барионы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протон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нейтрон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p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n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2400" b="1" baseline="300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2400" b="1" baseline="300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  <a:tr h="16002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гипероны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3786182" cy="5232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нарастанию массы…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-415521"/>
            <a:ext cx="9144000" cy="252376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Урок - 12  (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а ) \2у26н\  №102.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u="sng" cap="all" dirty="0" smtClean="0">
                <a:latin typeface="Times New Roman" pitchFamily="18" charset="0"/>
                <a:cs typeface="Times New Roman" pitchFamily="18" charset="0"/>
              </a:rPr>
              <a:t>ТЕМА: \</a:t>
            </a:r>
            <a:r>
              <a:rPr lang="ru-RU" sz="2000" b="1" u="sng" cap="all" dirty="0" err="1" smtClean="0">
                <a:latin typeface="Times New Roman" pitchFamily="18" charset="0"/>
                <a:cs typeface="Times New Roman" pitchFamily="18" charset="0"/>
              </a:rPr>
              <a:t>з.т</a:t>
            </a:r>
            <a:r>
              <a:rPr lang="ru-RU" sz="2000" b="1" u="sng" cap="all" dirty="0" smtClean="0">
                <a:latin typeface="Times New Roman" pitchFamily="18" charset="0"/>
                <a:cs typeface="Times New Roman" pitchFamily="18" charset="0"/>
              </a:rPr>
              <a:t>. 34 \</a:t>
            </a:r>
            <a:r>
              <a:rPr lang="ru-RU" sz="2400" b="1" u="sng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Взаимные превращения частиц и квантов электромагнитного излучения.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u="sng" cap="all" dirty="0" smtClean="0"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i="1" u="sng" cap="all" dirty="0" err="1" smtClean="0">
                <a:latin typeface="Times New Roman" pitchFamily="18" charset="0"/>
                <a:cs typeface="Times New Roman" pitchFamily="18" charset="0"/>
              </a:rPr>
              <a:t>ТИп</a:t>
            </a:r>
            <a:r>
              <a:rPr lang="ru-RU" b="1" i="1" u="sng" cap="all" dirty="0" smtClean="0">
                <a:latin typeface="Times New Roman" pitchFamily="18" charset="0"/>
                <a:cs typeface="Times New Roman" pitchFamily="18" charset="0"/>
              </a:rPr>
              <a:t> УРОКА: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u="sng" cap="all" dirty="0" smtClean="0">
                <a:latin typeface="Times New Roman" pitchFamily="18" charset="0"/>
                <a:cs typeface="Times New Roman" pitchFamily="18" charset="0"/>
              </a:rPr>
              <a:t>ВИД УРОКА: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ДЕМОНСТРАЦИИ: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" y="1676400"/>
          <a:ext cx="9143999" cy="5181600"/>
        </p:xfrm>
        <a:graphic>
          <a:graphicData uri="http://schemas.openxmlformats.org/drawingml/2006/table">
            <a:tbl>
              <a:tblPr/>
              <a:tblGrid>
                <a:gridCol w="8429651"/>
                <a:gridCol w="714348"/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endParaRPr lang="ru-RU" sz="2400" b="1" i="1" u="sng" dirty="0">
                        <a:solidFill>
                          <a:srgbClr val="0014AC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Times New Roman"/>
                        </a:rPr>
                        <a:t>Д.З. 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гр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. 10 (  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107721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4. Применение знаний в измененных ситуациях при ответе на следующие вопросы: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 bwMode="auto">
        <a:noFill/>
        <a:ln w="38100">
          <a:solidFill>
            <a:srgbClr val="0000FF"/>
          </a:solidFill>
          <a:round/>
          <a:headEnd/>
          <a:tailEnd type="triangle" w="med" len="med"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3853</TotalTime>
  <Words>391</Words>
  <Application>Microsoft Office PowerPoint</Application>
  <PresentationFormat>Экран (4:3)</PresentationFormat>
  <Paragraphs>135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453</cp:revision>
  <dcterms:created xsi:type="dcterms:W3CDTF">2009-11-04T14:29:22Z</dcterms:created>
  <dcterms:modified xsi:type="dcterms:W3CDTF">2014-04-14T03:18:46Z</dcterms:modified>
</cp:coreProperties>
</file>