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3"/>
  </p:notesMasterIdLst>
  <p:sldIdLst>
    <p:sldId id="289" r:id="rId2"/>
    <p:sldId id="297" r:id="rId3"/>
    <p:sldId id="298" r:id="rId4"/>
    <p:sldId id="292" r:id="rId5"/>
    <p:sldId id="295" r:id="rId6"/>
    <p:sldId id="293" r:id="rId7"/>
    <p:sldId id="294" r:id="rId8"/>
    <p:sldId id="300" r:id="rId9"/>
    <p:sldId id="301" r:id="rId10"/>
    <p:sldId id="299" r:id="rId11"/>
    <p:sldId id="29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14AC"/>
    <a:srgbClr val="006600"/>
    <a:srgbClr val="365D21"/>
    <a:srgbClr val="0033CC"/>
    <a:srgbClr val="220FB1"/>
    <a:srgbClr val="29239D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91" d="100"/>
          <a:sy n="91" d="100"/>
        </p:scale>
        <p:origin x="-137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20.07.2020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5432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3200400"/>
          <a:ext cx="9144000" cy="3657600"/>
        </p:xfrm>
        <a:graphic>
          <a:graphicData uri="http://schemas.openxmlformats.org/drawingml/2006/table">
            <a:tbl>
              <a:tblPr/>
              <a:tblGrid>
                <a:gridCol w="696873"/>
                <a:gridCol w="7756449"/>
                <a:gridCol w="690678"/>
              </a:tblGrid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Экспертиза повторения.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Создание проблемной ситуации: &lt;Почему сопротивление п.п. уменьшается при нагревании?&gt;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Эвристическая беседа по теме 21 с  решением поставленной проблемы, выкладкам на доске, демонстрациями и заполнением справочника № 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Повторение материала темы по опорному конспекту и акцентуацией сложных моментов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ШахмаевСтр.192.??? (1,2,3,4,5*) стр.195 ???(1,2,3), стр.196 (1,2, 5.,3)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СРсУ Шахмаев  стр.189 пар.55, 56, 57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ДЗ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т.21. (пар.71,72.76)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Шахмаев пар. 55,56,57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50м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9144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- 10 (ток в средах) № 93.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 (VI)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/т20/ Собственная  и примесная проводимость полупроводников.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Знания учеников о полупроводниках и их проводимости.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СОЗДАТЬ УСЛОВИЯ ДЛЯ ИЗУЧЕНИЯ ПОНЯТИЯ О ПРОВОДНИКАХ, ПРОВОДИМОСТИ ЧИСТЫХ ПОЛУПРОВОДНИКОВ И ПРОВОДНИКОВ С  ДОНОРНОЙ И АКЦЕПТОРНОЙ ПРИМЕСЬЮ.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Зависимость сопротивления п.п. от температуры.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Действие термистора.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Полупроводниковые приборы.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2357430"/>
          <a:ext cx="9144000" cy="3931920"/>
        </p:xfrm>
        <a:graphic>
          <a:graphicData uri="http://schemas.openxmlformats.org/drawingml/2006/table">
            <a:tbl>
              <a:tblPr/>
              <a:tblGrid>
                <a:gridCol w="500034"/>
                <a:gridCol w="7806687"/>
                <a:gridCol w="837279"/>
              </a:tblGrid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Д.З. гр.1.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Консультация по теме 21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3м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Закрепление знаний по теме: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аудиализация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Собственная проводимость п.п. Термисторы и фоторезисторы.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Примесная проводимость.</a:t>
                      </a:r>
                      <a:endParaRPr lang="ru-RU" sz="2800" b="1" dirty="0">
                        <a:solidFill>
                          <a:srgbClr val="0014AC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Times New Roman"/>
                          <a:cs typeface="Times New Roman"/>
                        </a:rPr>
                        <a:t> визуализация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Применение знаний темы для решения задач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Викторина.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ДЗ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  <a:cs typeface="Times New Roman"/>
                        </a:rPr>
                        <a:t>гр. 1.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  <a:cs typeface="Times New Roman"/>
                        </a:rPr>
                        <a:t>Шахмаев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50м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- 11 (ток в средах) №94.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 (VI)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/зт21/ Термисторы и фоторезисторы.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закрепить знания по теме 21.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СОЗДАТЬ УСЛОВИЯ ДЛЯ ЗАКРЕПЛЕНИЯ ТЕМЫ.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Викторина.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28575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№19</a:t>
            </a:r>
          </a:p>
          <a:p>
            <a:pPr marL="0" indent="0" algn="ctr" eaLnBrk="1" hangingPunct="1">
              <a:buNone/>
            </a:pP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§§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113,114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28575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№23</a:t>
            </a:r>
          </a:p>
          <a:p>
            <a:pPr marL="0" indent="0" algn="ctr" eaLnBrk="1" hangingPunct="1">
              <a:buNone/>
            </a:pP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§§</a:t>
            </a:r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113,114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76164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428992" y="6273225"/>
            <a:ext cx="57150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стр.45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18622" y="0"/>
            <a:ext cx="242348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79377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№19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843712">
            <a:off x="922124" y="1632906"/>
            <a:ext cx="7795418" cy="190039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Полупроводники </a:t>
            </a: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85720" y="3884074"/>
            <a:ext cx="6143668" cy="118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Ток в полупроводниках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464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№23  </a:t>
            </a:r>
            <a:r>
              <a:rPr lang="ru-RU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ток  в полупроводниках</a:t>
            </a:r>
            <a:r>
              <a:rPr lang="ru-RU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Термисторы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фоторезисторы.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71,72,76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00042"/>
            <a:ext cx="8643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4-я гр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Парноэлектронная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PbS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низких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изоляторы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228600" y="2508481"/>
            <a:ext cx="1584587" cy="1352135"/>
            <a:chOff x="2603" y="3588"/>
            <a:chExt cx="1003" cy="990"/>
          </a:xfrm>
        </p:grpSpPr>
        <p:grpSp>
          <p:nvGrpSpPr>
            <p:cNvPr id="17413" name="Group 5"/>
            <p:cNvGrpSpPr>
              <a:grpSpLocks/>
            </p:cNvGrpSpPr>
            <p:nvPr/>
          </p:nvGrpSpPr>
          <p:grpSpPr bwMode="auto">
            <a:xfrm>
              <a:off x="2897" y="3857"/>
              <a:ext cx="611" cy="494"/>
              <a:chOff x="2897" y="3857"/>
              <a:chExt cx="611" cy="494"/>
            </a:xfrm>
          </p:grpSpPr>
          <p:sp>
            <p:nvSpPr>
              <p:cNvPr id="17414" name="Oval 6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15" name="Text Box 7"/>
              <p:cNvSpPr txBox="1">
                <a:spLocks noChangeArrowheads="1"/>
              </p:cNvSpPr>
              <p:nvPr/>
            </p:nvSpPr>
            <p:spPr bwMode="auto">
              <a:xfrm>
                <a:off x="2897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7416" name="Group 8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17" name="Line 9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19" name="Group 11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20" name="Line 12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1" name="Line 13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22" name="Group 14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23" name="Line 15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4" name="Line 16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25" name="Group 17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26" name="Line 18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7" name="Line 19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17428" name="Group 20"/>
          <p:cNvGrpSpPr>
            <a:grpSpLocks/>
          </p:cNvGrpSpPr>
          <p:nvPr/>
        </p:nvGrpSpPr>
        <p:grpSpPr bwMode="auto">
          <a:xfrm>
            <a:off x="3250847" y="2508481"/>
            <a:ext cx="1584587" cy="1352135"/>
            <a:chOff x="2603" y="3588"/>
            <a:chExt cx="1003" cy="990"/>
          </a:xfrm>
        </p:grpSpPr>
        <p:grpSp>
          <p:nvGrpSpPr>
            <p:cNvPr id="17429" name="Group 21"/>
            <p:cNvGrpSpPr>
              <a:grpSpLocks/>
            </p:cNvGrpSpPr>
            <p:nvPr/>
          </p:nvGrpSpPr>
          <p:grpSpPr bwMode="auto">
            <a:xfrm>
              <a:off x="2885" y="3857"/>
              <a:ext cx="611" cy="494"/>
              <a:chOff x="2885" y="3857"/>
              <a:chExt cx="611" cy="494"/>
            </a:xfrm>
          </p:grpSpPr>
          <p:sp>
            <p:nvSpPr>
              <p:cNvPr id="17430" name="Oval 22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1" name="Text Box 23"/>
              <p:cNvSpPr txBox="1">
                <a:spLocks noChangeArrowheads="1"/>
              </p:cNvSpPr>
              <p:nvPr/>
            </p:nvSpPr>
            <p:spPr bwMode="auto">
              <a:xfrm>
                <a:off x="2885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7432" name="Group 24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33" name="Line 25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4" name="Line 26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35" name="Group 27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36" name="Line 28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7" name="Line 29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38" name="Group 30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39" name="Line 31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0" name="Line 32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41" name="Group 33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42" name="Line 34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17444" name="Group 36"/>
          <p:cNvGrpSpPr>
            <a:grpSpLocks/>
          </p:cNvGrpSpPr>
          <p:nvPr/>
        </p:nvGrpSpPr>
        <p:grpSpPr bwMode="auto">
          <a:xfrm>
            <a:off x="1759472" y="3719939"/>
            <a:ext cx="1584587" cy="1352135"/>
            <a:chOff x="2603" y="3588"/>
            <a:chExt cx="1003" cy="990"/>
          </a:xfrm>
        </p:grpSpPr>
        <p:grpSp>
          <p:nvGrpSpPr>
            <p:cNvPr id="17445" name="Group 37"/>
            <p:cNvGrpSpPr>
              <a:grpSpLocks/>
            </p:cNvGrpSpPr>
            <p:nvPr/>
          </p:nvGrpSpPr>
          <p:grpSpPr bwMode="auto">
            <a:xfrm>
              <a:off x="2885" y="3843"/>
              <a:ext cx="611" cy="494"/>
              <a:chOff x="2885" y="3843"/>
              <a:chExt cx="611" cy="494"/>
            </a:xfrm>
          </p:grpSpPr>
          <p:sp>
            <p:nvSpPr>
              <p:cNvPr id="17446" name="Oval 38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7" name="Text Box 39"/>
              <p:cNvSpPr txBox="1">
                <a:spLocks noChangeArrowheads="1"/>
              </p:cNvSpPr>
              <p:nvPr/>
            </p:nvSpPr>
            <p:spPr bwMode="auto">
              <a:xfrm>
                <a:off x="2885" y="3843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7448" name="Group 40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49" name="Line 41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0" name="Line 42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51" name="Group 43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52" name="Line 44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3" name="Line 45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54" name="Group 46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55" name="Line 47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6" name="Line 48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57" name="Group 49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58" name="Line 50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9" name="Line 51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17460" name="Group 52"/>
          <p:cNvGrpSpPr>
            <a:grpSpLocks/>
          </p:cNvGrpSpPr>
          <p:nvPr/>
        </p:nvGrpSpPr>
        <p:grpSpPr bwMode="auto">
          <a:xfrm>
            <a:off x="1761052" y="1287463"/>
            <a:ext cx="1584587" cy="1352135"/>
            <a:chOff x="2603" y="3588"/>
            <a:chExt cx="1003" cy="990"/>
          </a:xfrm>
        </p:grpSpPr>
        <p:grpSp>
          <p:nvGrpSpPr>
            <p:cNvPr id="17461" name="Group 53"/>
            <p:cNvGrpSpPr>
              <a:grpSpLocks/>
            </p:cNvGrpSpPr>
            <p:nvPr/>
          </p:nvGrpSpPr>
          <p:grpSpPr bwMode="auto">
            <a:xfrm>
              <a:off x="2909" y="3857"/>
              <a:ext cx="611" cy="494"/>
              <a:chOff x="2909" y="3857"/>
              <a:chExt cx="611" cy="494"/>
            </a:xfrm>
          </p:grpSpPr>
          <p:sp>
            <p:nvSpPr>
              <p:cNvPr id="17462" name="Oval 54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3" name="Text Box 55"/>
              <p:cNvSpPr txBox="1">
                <a:spLocks noChangeArrowheads="1"/>
              </p:cNvSpPr>
              <p:nvPr/>
            </p:nvSpPr>
            <p:spPr bwMode="auto">
              <a:xfrm>
                <a:off x="2909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7464" name="Group 56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65" name="Line 57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6" name="Line 58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67" name="Group 59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68" name="Line 60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9" name="Line 61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70" name="Group 62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71" name="Line 63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72" name="Line 64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7473" name="Group 65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74" name="Line 66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75" name="Line 67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17477" name="Group 69"/>
          <p:cNvGrpSpPr>
            <a:grpSpLocks/>
          </p:cNvGrpSpPr>
          <p:nvPr/>
        </p:nvGrpSpPr>
        <p:grpSpPr bwMode="auto">
          <a:xfrm>
            <a:off x="2203409" y="2860856"/>
            <a:ext cx="965287" cy="674702"/>
            <a:chOff x="2885" y="3843"/>
            <a:chExt cx="611" cy="494"/>
          </a:xfrm>
        </p:grpSpPr>
        <p:sp>
          <p:nvSpPr>
            <p:cNvPr id="17478" name="Oval 70"/>
            <p:cNvSpPr>
              <a:spLocks noChangeArrowheads="1"/>
            </p:cNvSpPr>
            <p:nvPr/>
          </p:nvSpPr>
          <p:spPr bwMode="auto">
            <a:xfrm>
              <a:off x="2911" y="3886"/>
              <a:ext cx="408" cy="40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/>
            </a:p>
          </p:txBody>
        </p:sp>
        <p:sp>
          <p:nvSpPr>
            <p:cNvPr id="17479" name="Text Box 71"/>
            <p:cNvSpPr txBox="1">
              <a:spLocks noChangeArrowheads="1"/>
            </p:cNvSpPr>
            <p:nvPr/>
          </p:nvSpPr>
          <p:spPr bwMode="auto">
            <a:xfrm>
              <a:off x="2885" y="3843"/>
              <a:ext cx="611" cy="49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Ge</a:t>
              </a:r>
              <a:endPara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481" name="Line 73"/>
          <p:cNvSpPr>
            <a:spLocks noChangeShapeType="1"/>
          </p:cNvSpPr>
          <p:nvPr/>
        </p:nvSpPr>
        <p:spPr bwMode="auto">
          <a:xfrm flipV="1">
            <a:off x="2887483" y="3146307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2" name="Line 74"/>
          <p:cNvSpPr>
            <a:spLocks noChangeShapeType="1"/>
          </p:cNvSpPr>
          <p:nvPr/>
        </p:nvSpPr>
        <p:spPr bwMode="auto">
          <a:xfrm flipV="1">
            <a:off x="2889063" y="3273326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4" name="Line 76"/>
          <p:cNvSpPr>
            <a:spLocks noChangeShapeType="1"/>
          </p:cNvSpPr>
          <p:nvPr/>
        </p:nvSpPr>
        <p:spPr bwMode="auto">
          <a:xfrm flipV="1">
            <a:off x="1757892" y="3147673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5" name="Line 77"/>
          <p:cNvSpPr>
            <a:spLocks noChangeShapeType="1"/>
          </p:cNvSpPr>
          <p:nvPr/>
        </p:nvSpPr>
        <p:spPr bwMode="auto">
          <a:xfrm flipV="1">
            <a:off x="1759472" y="3274692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7" name="Line 79"/>
          <p:cNvSpPr>
            <a:spLocks noChangeShapeType="1"/>
          </p:cNvSpPr>
          <p:nvPr/>
        </p:nvSpPr>
        <p:spPr bwMode="auto">
          <a:xfrm rot="16200000" flipV="1">
            <a:off x="2283101" y="3667933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8" name="Line 80"/>
          <p:cNvSpPr>
            <a:spLocks noChangeShapeType="1"/>
          </p:cNvSpPr>
          <p:nvPr/>
        </p:nvSpPr>
        <p:spPr bwMode="auto">
          <a:xfrm rot="16200000" flipV="1">
            <a:off x="2430027" y="3666567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0" name="Line 82"/>
          <p:cNvSpPr>
            <a:spLocks noChangeShapeType="1"/>
          </p:cNvSpPr>
          <p:nvPr/>
        </p:nvSpPr>
        <p:spPr bwMode="auto">
          <a:xfrm rot="16200000" flipV="1">
            <a:off x="2283101" y="2709146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1" name="Line 83"/>
          <p:cNvSpPr>
            <a:spLocks noChangeShapeType="1"/>
          </p:cNvSpPr>
          <p:nvPr/>
        </p:nvSpPr>
        <p:spPr bwMode="auto">
          <a:xfrm rot="16200000" flipV="1">
            <a:off x="2430027" y="2707780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2" name="Line 84"/>
          <p:cNvSpPr>
            <a:spLocks noChangeShapeType="1"/>
          </p:cNvSpPr>
          <p:nvPr/>
        </p:nvSpPr>
        <p:spPr bwMode="auto">
          <a:xfrm>
            <a:off x="3688465" y="2015430"/>
            <a:ext cx="1455039" cy="0"/>
          </a:xfrm>
          <a:prstGeom prst="line">
            <a:avLst/>
          </a:prstGeom>
          <a:noFill/>
          <a:ln w="47625">
            <a:solidFill>
              <a:srgbClr val="006600"/>
            </a:solidFill>
            <a:round/>
            <a:headEnd type="triangle" w="med" len="med"/>
            <a:tailEnd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06" name="TextBox 105"/>
          <p:cNvSpPr txBox="1"/>
          <p:nvPr/>
        </p:nvSpPr>
        <p:spPr>
          <a:xfrm>
            <a:off x="5286380" y="1857364"/>
            <a:ext cx="3643338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Свободных   электронов</a:t>
            </a:r>
            <a:endParaRPr lang="ru-RU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214678" y="3786190"/>
            <a:ext cx="4429156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…  </a:t>
            </a:r>
            <a:r>
              <a:rPr lang="ru-RU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электронов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связи 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«дырок»</a:t>
            </a:r>
            <a:endParaRPr lang="ru-RU" sz="2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1" name="Группа 120"/>
          <p:cNvGrpSpPr/>
          <p:nvPr/>
        </p:nvGrpSpPr>
        <p:grpSpPr>
          <a:xfrm>
            <a:off x="3619744" y="1523924"/>
            <a:ext cx="417001" cy="439726"/>
            <a:chOff x="3835417" y="1560514"/>
            <a:chExt cx="417001" cy="439726"/>
          </a:xfrm>
        </p:grpSpPr>
        <p:sp>
          <p:nvSpPr>
            <p:cNvPr id="17493" name="Line 85"/>
            <p:cNvSpPr>
              <a:spLocks noChangeShapeType="1"/>
            </p:cNvSpPr>
            <p:nvPr/>
          </p:nvSpPr>
          <p:spPr bwMode="auto">
            <a:xfrm>
              <a:off x="3889053" y="1659948"/>
              <a:ext cx="363365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/>
            </a:p>
          </p:txBody>
        </p:sp>
        <p:sp>
          <p:nvSpPr>
            <p:cNvPr id="17512" name="Text Box 104"/>
            <p:cNvSpPr txBox="1">
              <a:spLocks noChangeArrowheads="1"/>
            </p:cNvSpPr>
            <p:nvPr/>
          </p:nvSpPr>
          <p:spPr bwMode="auto">
            <a:xfrm>
              <a:off x="3835417" y="1560514"/>
              <a:ext cx="379393" cy="439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9" name="Group 2"/>
          <p:cNvGrpSpPr>
            <a:grpSpLocks/>
          </p:cNvGrpSpPr>
          <p:nvPr/>
        </p:nvGrpSpPr>
        <p:grpSpPr bwMode="auto">
          <a:xfrm>
            <a:off x="3143240" y="3143248"/>
            <a:ext cx="285751" cy="285750"/>
            <a:chOff x="1783" y="8526"/>
            <a:chExt cx="366" cy="388"/>
          </a:xfrm>
        </p:grpSpPr>
        <p:sp>
          <p:nvSpPr>
            <p:cNvPr id="11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2" name="Group 2"/>
          <p:cNvGrpSpPr>
            <a:grpSpLocks/>
          </p:cNvGrpSpPr>
          <p:nvPr/>
        </p:nvGrpSpPr>
        <p:grpSpPr bwMode="auto">
          <a:xfrm>
            <a:off x="1643042" y="3252786"/>
            <a:ext cx="285751" cy="285750"/>
            <a:chOff x="1783" y="8526"/>
            <a:chExt cx="366" cy="388"/>
          </a:xfrm>
        </p:grpSpPr>
        <p:sp>
          <p:nvSpPr>
            <p:cNvPr id="11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5" name="Group 2"/>
          <p:cNvGrpSpPr>
            <a:grpSpLocks/>
          </p:cNvGrpSpPr>
          <p:nvPr/>
        </p:nvGrpSpPr>
        <p:grpSpPr bwMode="auto">
          <a:xfrm>
            <a:off x="3857620" y="2290754"/>
            <a:ext cx="285751" cy="285750"/>
            <a:chOff x="1783" y="8526"/>
            <a:chExt cx="366" cy="388"/>
          </a:xfrm>
        </p:grpSpPr>
        <p:sp>
          <p:nvSpPr>
            <p:cNvPr id="11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" name="Блок-схема: ИЛИ 117"/>
          <p:cNvSpPr/>
          <p:nvPr/>
        </p:nvSpPr>
        <p:spPr>
          <a:xfrm>
            <a:off x="3714747" y="2373196"/>
            <a:ext cx="428625" cy="357188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9" name="TextBox 118"/>
          <p:cNvSpPr txBox="1"/>
          <p:nvPr/>
        </p:nvSpPr>
        <p:spPr>
          <a:xfrm>
            <a:off x="1428728" y="5286388"/>
            <a:ext cx="5929354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собственная</a:t>
            </a:r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проводим.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чистый </a:t>
            </a:r>
            <a:r>
              <a:rPr lang="ru-RU" sz="2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</a:t>
            </a:r>
            <a:r>
              <a:rPr lang="ru-RU" sz="3600" b="1" baseline="-25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baseline="-250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600" b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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57158" y="121442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тепло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свет</a:t>
            </a:r>
            <a:endParaRPr lang="ru-RU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74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2000" fill="hold"/>
                                        <p:tgtEl>
                                          <p:spTgt spid="1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10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0.00625 L 0.12535 0.0044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139 L 0.08576 -0.12442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63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3"/>
                                            </p:cond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0"/>
                            </p:stCondLst>
                            <p:childTnLst>
                              <p:par>
                                <p:cTn id="1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3 -0.00462 L -0.08194 0.11494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7000"/>
                            </p:stCondLst>
                            <p:childTnLst>
                              <p:par>
                                <p:cTn id="1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500"/>
                            </p:stCondLst>
                            <p:childTnLst>
                              <p:par>
                                <p:cTn id="1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 0.00208 C -0.00347 0.01991 -0.00278 0.01759 0.00972 0.02106 C 0.01007 0.02384 0.0099 0.02708 0.01094 0.02963 C 0.01354 0.03565 0.02205 0.03472 0.02657 0.03657 C 0.03698 0.0456 0.04913 0.05139 0.06163 0.05393 C 0.08386 0.06435 0.10903 0.05949 0.13177 0.05231 C 0.13559 0.04884 0.13959 0.04699 0.14341 0.04352 C 0.15104 0.0287 0.13976 0.05208 0.1474 0.02801 C 0.14861 0.02407 0.15261 0.01759 0.15261 0.01782 C 0.15365 0.01018 0.15452 -0.00023 0.15782 -0.00671 C 0.15868 -0.00833 0.16007 -0.00972 0.16042 -0.01181 C 0.16094 -0.01574 0.16042 -0.01991 0.16042 -0.02408 " pathEditMode="relative" rAng="0" ptsTypes="fffffffffffA">
                                      <p:cBhvr>
                                        <p:cTn id="13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0" y="18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5"/>
                                            </p:cond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500"/>
                            </p:stCondLst>
                            <p:childTnLst>
                              <p:par>
                                <p:cTn id="13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01 0.11748 C -0.07275 0.12257 -0.07309 0.12858 -0.07553 0.13321 C -0.08004 0.14315 -0.08698 0.15471 -0.09532 0.16165 C -0.14028 0.1605 -0.14983 0.1605 -0.18212 0.15656 C -0.19046 0.15425 -0.18542 0.15587 -0.19566 0.15194 C -0.19688 0.15171 -0.19948 0.15055 -0.19948 0.15078 C -0.204 0.14708 -0.2066 0.14315 -0.21181 0.1413 C -0.21632 0.1376 -0.21841 0.13298 -0.22223 0.12858 C -0.22431 0.12187 -0.23004 0.11008 -0.23004 0.10384 " pathEditMode="relative" rAng="0" ptsTypes="ffffffffA">
                                      <p:cBhvr>
                                        <p:cTn id="139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0" y="1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3" dur="2000" fill="hold"/>
                                        <p:tgtEl>
                                          <p:spTgt spid="1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4" dur="2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2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2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2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6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7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172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5" dur="2000" fill="hold"/>
                                        <p:tgtEl>
                                          <p:spTgt spid="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7481" grpId="0" animBg="1"/>
      <p:bldP spid="17482" grpId="0" animBg="1"/>
      <p:bldP spid="17484" grpId="0" animBg="1"/>
      <p:bldP spid="17485" grpId="0" animBg="1"/>
      <p:bldP spid="17487" grpId="0" animBg="1"/>
      <p:bldP spid="17488" grpId="0" animBg="1"/>
      <p:bldP spid="17490" grpId="0" animBg="1"/>
      <p:bldP spid="17491" grpId="0" animBg="1"/>
      <p:bldP spid="17492" grpId="0" animBg="1"/>
      <p:bldP spid="106" grpId="0" animBg="1"/>
      <p:bldP spid="106" grpId="1" animBg="1"/>
      <p:bldP spid="107" grpId="0" animBg="1"/>
      <p:bldP spid="107" grpId="1" animBg="1"/>
      <p:bldP spid="118" grpId="0" animBg="1"/>
      <p:bldP spid="118" grpId="1" animBg="1"/>
      <p:bldP spid="118" grpId="2" animBg="1"/>
      <p:bldP spid="118" grpId="3" animBg="1"/>
      <p:bldP spid="119" grpId="0" animBg="1"/>
      <p:bldP spid="120" grpId="0"/>
      <p:bldP spid="12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4572008"/>
            <a:ext cx="250033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Термистор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дистанционно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- термометр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-            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15074" y="4643446"/>
            <a:ext cx="24288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Фоторезистор</a:t>
            </a:r>
            <a:endParaRPr lang="ru-RU" sz="28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Экспонометр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 крыши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             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V="1">
            <a:off x="1215147" y="1214422"/>
            <a:ext cx="0" cy="3000396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857224" y="4031891"/>
            <a:ext cx="3286148" cy="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rc 6"/>
          <p:cNvSpPr>
            <a:spLocks/>
          </p:cNvSpPr>
          <p:nvPr/>
        </p:nvSpPr>
        <p:spPr bwMode="auto">
          <a:xfrm flipH="1" flipV="1">
            <a:off x="1604194" y="1500174"/>
            <a:ext cx="2030824" cy="203463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14348" y="119126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5918" y="714356"/>
            <a:ext cx="1214446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Тепло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29520" y="500042"/>
            <a:ext cx="100013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свет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32" y="121442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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cap="all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освоб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4826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Зависимость сопротивления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температуры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освещённости.</a:t>
            </a:r>
            <a:endParaRPr lang="ru-RU" sz="2400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224" y="414338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15140" y="4181781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освещённость</a:t>
            </a:r>
            <a:endParaRPr lang="ru-RU" sz="2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6182" y="414338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29190" y="928670"/>
            <a:ext cx="4214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Внутренний фотоэффект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5429256" y="4143380"/>
            <a:ext cx="3286148" cy="0"/>
          </a:xfrm>
          <a:prstGeom prst="line">
            <a:avLst/>
          </a:prstGeom>
          <a:noFill/>
          <a:ln w="44450">
            <a:solidFill>
              <a:srgbClr val="0014A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Line 4"/>
          <p:cNvSpPr>
            <a:spLocks noChangeShapeType="1"/>
          </p:cNvSpPr>
          <p:nvPr/>
        </p:nvSpPr>
        <p:spPr bwMode="auto">
          <a:xfrm flipV="1">
            <a:off x="5643570" y="1500174"/>
            <a:ext cx="0" cy="3000396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143504" y="1500174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rc 6"/>
          <p:cNvSpPr>
            <a:spLocks/>
          </p:cNvSpPr>
          <p:nvPr/>
        </p:nvSpPr>
        <p:spPr bwMode="auto">
          <a:xfrm flipH="1" flipV="1">
            <a:off x="6143636" y="1714488"/>
            <a:ext cx="2030824" cy="203463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572264" y="1500174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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cap="all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освоб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3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3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3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2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2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2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100"/>
                            </p:stCondLst>
                            <p:childTnLst>
                              <p:par>
                                <p:cTn id="10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0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20484" grpId="0" animBg="1"/>
      <p:bldP spid="20485" grpId="0" animBg="1"/>
      <p:bldP spid="20486" grpId="0" animBg="1"/>
      <p:bldP spid="9" grpId="0"/>
      <p:bldP spid="10" grpId="0" animBg="1"/>
      <p:bldP spid="11" grpId="0" animBg="1"/>
      <p:bldP spid="12" grpId="0"/>
      <p:bldP spid="13" grpId="0"/>
      <p:bldP spid="15" grpId="0"/>
      <p:bldP spid="16" grpId="0"/>
      <p:bldP spid="17" grpId="0"/>
      <p:bldP spid="18" grpId="0" animBg="1"/>
      <p:bldP spid="19" grpId="0" animBg="1"/>
      <p:bldP spid="20" grpId="0"/>
      <p:bldP spid="2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№23  </a:t>
            </a:r>
            <a:r>
              <a:rPr lang="ru-RU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ток  в полупроводниках</a:t>
            </a:r>
            <a:r>
              <a:rPr lang="ru-RU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Термисторы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фоторезисторы.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71,72,76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28600" y="2508481"/>
            <a:ext cx="1584587" cy="1352135"/>
            <a:chOff x="2603" y="3588"/>
            <a:chExt cx="1003" cy="99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2897" y="3857"/>
              <a:ext cx="611" cy="494"/>
              <a:chOff x="2897" y="3857"/>
              <a:chExt cx="611" cy="494"/>
            </a:xfrm>
          </p:grpSpPr>
          <p:sp>
            <p:nvSpPr>
              <p:cNvPr id="17414" name="Oval 6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15" name="Text Box 7"/>
              <p:cNvSpPr txBox="1">
                <a:spLocks noChangeArrowheads="1"/>
              </p:cNvSpPr>
              <p:nvPr/>
            </p:nvSpPr>
            <p:spPr bwMode="auto">
              <a:xfrm>
                <a:off x="2897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17" name="Line 9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20" name="Line 12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1" name="Line 13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8" name="Group 14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23" name="Line 15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4" name="Line 16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9" name="Group 17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26" name="Line 18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7" name="Line 19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3250847" y="2508481"/>
            <a:ext cx="1584587" cy="1352135"/>
            <a:chOff x="2603" y="3588"/>
            <a:chExt cx="1003" cy="990"/>
          </a:xfrm>
        </p:grpSpPr>
        <p:grpSp>
          <p:nvGrpSpPr>
            <p:cNvPr id="11" name="Group 21"/>
            <p:cNvGrpSpPr>
              <a:grpSpLocks/>
            </p:cNvGrpSpPr>
            <p:nvPr/>
          </p:nvGrpSpPr>
          <p:grpSpPr bwMode="auto">
            <a:xfrm>
              <a:off x="2885" y="3857"/>
              <a:ext cx="611" cy="494"/>
              <a:chOff x="2885" y="3857"/>
              <a:chExt cx="611" cy="494"/>
            </a:xfrm>
          </p:grpSpPr>
          <p:sp>
            <p:nvSpPr>
              <p:cNvPr id="17430" name="Oval 22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1" name="Text Box 23"/>
              <p:cNvSpPr txBox="1">
                <a:spLocks noChangeArrowheads="1"/>
              </p:cNvSpPr>
              <p:nvPr/>
            </p:nvSpPr>
            <p:spPr bwMode="auto">
              <a:xfrm>
                <a:off x="2885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33" name="Line 25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4" name="Line 26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36" name="Line 28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7" name="Line 29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4" name="Group 30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39" name="Line 31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0" name="Line 32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5" name="Group 33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42" name="Line 34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16" name="Group 36"/>
          <p:cNvGrpSpPr>
            <a:grpSpLocks/>
          </p:cNvGrpSpPr>
          <p:nvPr/>
        </p:nvGrpSpPr>
        <p:grpSpPr bwMode="auto">
          <a:xfrm>
            <a:off x="1759472" y="3719939"/>
            <a:ext cx="1584587" cy="1352135"/>
            <a:chOff x="2603" y="3588"/>
            <a:chExt cx="1003" cy="990"/>
          </a:xfrm>
        </p:grpSpPr>
        <p:grpSp>
          <p:nvGrpSpPr>
            <p:cNvPr id="17" name="Group 37"/>
            <p:cNvGrpSpPr>
              <a:grpSpLocks/>
            </p:cNvGrpSpPr>
            <p:nvPr/>
          </p:nvGrpSpPr>
          <p:grpSpPr bwMode="auto">
            <a:xfrm>
              <a:off x="2885" y="3843"/>
              <a:ext cx="611" cy="494"/>
              <a:chOff x="2885" y="3843"/>
              <a:chExt cx="611" cy="494"/>
            </a:xfrm>
          </p:grpSpPr>
          <p:sp>
            <p:nvSpPr>
              <p:cNvPr id="17446" name="Oval 38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7" name="Text Box 39"/>
              <p:cNvSpPr txBox="1">
                <a:spLocks noChangeArrowheads="1"/>
              </p:cNvSpPr>
              <p:nvPr/>
            </p:nvSpPr>
            <p:spPr bwMode="auto">
              <a:xfrm>
                <a:off x="2885" y="3843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8" name="Group 40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49" name="Line 41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0" name="Line 42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9" name="Group 43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52" name="Line 44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3" name="Line 45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0" name="Group 46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55" name="Line 47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6" name="Line 48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1" name="Group 49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58" name="Line 50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9" name="Line 51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22" name="Group 52"/>
          <p:cNvGrpSpPr>
            <a:grpSpLocks/>
          </p:cNvGrpSpPr>
          <p:nvPr/>
        </p:nvGrpSpPr>
        <p:grpSpPr bwMode="auto">
          <a:xfrm>
            <a:off x="1761052" y="1287463"/>
            <a:ext cx="1584587" cy="1352135"/>
            <a:chOff x="2603" y="3588"/>
            <a:chExt cx="1003" cy="990"/>
          </a:xfrm>
        </p:grpSpPr>
        <p:grpSp>
          <p:nvGrpSpPr>
            <p:cNvPr id="23" name="Group 53"/>
            <p:cNvGrpSpPr>
              <a:grpSpLocks/>
            </p:cNvGrpSpPr>
            <p:nvPr/>
          </p:nvGrpSpPr>
          <p:grpSpPr bwMode="auto">
            <a:xfrm>
              <a:off x="2909" y="3857"/>
              <a:ext cx="611" cy="494"/>
              <a:chOff x="2909" y="3857"/>
              <a:chExt cx="611" cy="494"/>
            </a:xfrm>
          </p:grpSpPr>
          <p:sp>
            <p:nvSpPr>
              <p:cNvPr id="17462" name="Oval 54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3" name="Text Box 55"/>
              <p:cNvSpPr txBox="1">
                <a:spLocks noChangeArrowheads="1"/>
              </p:cNvSpPr>
              <p:nvPr/>
            </p:nvSpPr>
            <p:spPr bwMode="auto">
              <a:xfrm>
                <a:off x="2909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4" name="Group 56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65" name="Line 57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6" name="Line 58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5" name="Group 59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68" name="Line 60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9" name="Line 61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6" name="Group 62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71" name="Line 63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72" name="Line 64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7" name="Group 65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74" name="Line 66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75" name="Line 67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28" name="Group 69"/>
          <p:cNvGrpSpPr>
            <a:grpSpLocks/>
          </p:cNvGrpSpPr>
          <p:nvPr/>
        </p:nvGrpSpPr>
        <p:grpSpPr bwMode="auto">
          <a:xfrm>
            <a:off x="2203409" y="2860856"/>
            <a:ext cx="965287" cy="674702"/>
            <a:chOff x="2885" y="3843"/>
            <a:chExt cx="611" cy="494"/>
          </a:xfrm>
        </p:grpSpPr>
        <p:sp>
          <p:nvSpPr>
            <p:cNvPr id="17478" name="Oval 70"/>
            <p:cNvSpPr>
              <a:spLocks noChangeArrowheads="1"/>
            </p:cNvSpPr>
            <p:nvPr/>
          </p:nvSpPr>
          <p:spPr bwMode="auto">
            <a:xfrm>
              <a:off x="2911" y="3886"/>
              <a:ext cx="408" cy="40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79" name="Text Box 71"/>
            <p:cNvSpPr txBox="1">
              <a:spLocks noChangeArrowheads="1"/>
            </p:cNvSpPr>
            <p:nvPr/>
          </p:nvSpPr>
          <p:spPr bwMode="auto">
            <a:xfrm>
              <a:off x="2885" y="3843"/>
              <a:ext cx="611" cy="49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sz="32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As</a:t>
              </a:r>
              <a:endPara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05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481" name="Line 73"/>
          <p:cNvSpPr>
            <a:spLocks noChangeShapeType="1"/>
          </p:cNvSpPr>
          <p:nvPr/>
        </p:nvSpPr>
        <p:spPr bwMode="auto">
          <a:xfrm flipV="1">
            <a:off x="2887483" y="3146307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2" name="Line 74"/>
          <p:cNvSpPr>
            <a:spLocks noChangeShapeType="1"/>
          </p:cNvSpPr>
          <p:nvPr/>
        </p:nvSpPr>
        <p:spPr bwMode="auto">
          <a:xfrm flipV="1">
            <a:off x="2889063" y="3273326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4" name="Line 76"/>
          <p:cNvSpPr>
            <a:spLocks noChangeShapeType="1"/>
          </p:cNvSpPr>
          <p:nvPr/>
        </p:nvSpPr>
        <p:spPr bwMode="auto">
          <a:xfrm flipV="1">
            <a:off x="1757892" y="3147673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5" name="Line 77"/>
          <p:cNvSpPr>
            <a:spLocks noChangeShapeType="1"/>
          </p:cNvSpPr>
          <p:nvPr/>
        </p:nvSpPr>
        <p:spPr bwMode="auto">
          <a:xfrm flipV="1">
            <a:off x="1759472" y="3274692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7" name="Line 79"/>
          <p:cNvSpPr>
            <a:spLocks noChangeShapeType="1"/>
          </p:cNvSpPr>
          <p:nvPr/>
        </p:nvSpPr>
        <p:spPr bwMode="auto">
          <a:xfrm rot="16200000" flipV="1">
            <a:off x="2283101" y="3667933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8" name="Line 80"/>
          <p:cNvSpPr>
            <a:spLocks noChangeShapeType="1"/>
          </p:cNvSpPr>
          <p:nvPr/>
        </p:nvSpPr>
        <p:spPr bwMode="auto">
          <a:xfrm rot="16200000" flipV="1">
            <a:off x="2430027" y="3666567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0" name="Line 82"/>
          <p:cNvSpPr>
            <a:spLocks noChangeShapeType="1"/>
          </p:cNvSpPr>
          <p:nvPr/>
        </p:nvSpPr>
        <p:spPr bwMode="auto">
          <a:xfrm rot="16200000" flipV="1">
            <a:off x="2283101" y="2709146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1" name="Line 83"/>
          <p:cNvSpPr>
            <a:spLocks noChangeShapeType="1"/>
          </p:cNvSpPr>
          <p:nvPr/>
        </p:nvSpPr>
        <p:spPr bwMode="auto">
          <a:xfrm rot="16200000" flipV="1">
            <a:off x="2430027" y="2707780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2" name="Line 84"/>
          <p:cNvSpPr>
            <a:spLocks noChangeShapeType="1"/>
          </p:cNvSpPr>
          <p:nvPr/>
        </p:nvSpPr>
        <p:spPr bwMode="auto">
          <a:xfrm>
            <a:off x="3688465" y="2015430"/>
            <a:ext cx="1455039" cy="0"/>
          </a:xfrm>
          <a:prstGeom prst="line">
            <a:avLst/>
          </a:prstGeom>
          <a:noFill/>
          <a:ln w="47625">
            <a:solidFill>
              <a:srgbClr val="006600"/>
            </a:solidFill>
            <a:round/>
            <a:headEnd type="triangle" w="med" len="med"/>
            <a:tailEnd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06" name="TextBox 105"/>
          <p:cNvSpPr txBox="1"/>
          <p:nvPr/>
        </p:nvSpPr>
        <p:spPr>
          <a:xfrm>
            <a:off x="5286380" y="642919"/>
            <a:ext cx="3643338" cy="25545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u="sng" dirty="0" err="1" smtClean="0">
                <a:latin typeface="Times New Roman" pitchFamily="18" charset="0"/>
                <a:cs typeface="Times New Roman" pitchFamily="18" charset="0"/>
              </a:rPr>
              <a:t>Донорная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из 5гр.                                                                                                     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5-й </a:t>
            </a:r>
            <a:r>
              <a:rPr lang="ru-RU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своб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</a:t>
            </a:r>
            <a:r>
              <a:rPr lang="en-US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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32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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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32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типа</a:t>
            </a:r>
            <a:endParaRPr lang="ru-RU" sz="32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Группа 120"/>
          <p:cNvGrpSpPr/>
          <p:nvPr/>
        </p:nvGrpSpPr>
        <p:grpSpPr>
          <a:xfrm>
            <a:off x="3619744" y="1523924"/>
            <a:ext cx="417001" cy="439726"/>
            <a:chOff x="3835417" y="1560514"/>
            <a:chExt cx="417001" cy="439726"/>
          </a:xfrm>
        </p:grpSpPr>
        <p:sp>
          <p:nvSpPr>
            <p:cNvPr id="17493" name="Line 85"/>
            <p:cNvSpPr>
              <a:spLocks noChangeShapeType="1"/>
            </p:cNvSpPr>
            <p:nvPr/>
          </p:nvSpPr>
          <p:spPr bwMode="auto">
            <a:xfrm>
              <a:off x="3889053" y="1659948"/>
              <a:ext cx="363365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/>
            </a:p>
          </p:txBody>
        </p:sp>
        <p:sp>
          <p:nvSpPr>
            <p:cNvPr id="17512" name="Text Box 104"/>
            <p:cNvSpPr txBox="1">
              <a:spLocks noChangeArrowheads="1"/>
            </p:cNvSpPr>
            <p:nvPr/>
          </p:nvSpPr>
          <p:spPr bwMode="auto">
            <a:xfrm>
              <a:off x="3835417" y="1560514"/>
              <a:ext cx="379393" cy="439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0" name="Group 2"/>
          <p:cNvGrpSpPr>
            <a:grpSpLocks/>
          </p:cNvGrpSpPr>
          <p:nvPr/>
        </p:nvGrpSpPr>
        <p:grpSpPr bwMode="auto">
          <a:xfrm>
            <a:off x="3143240" y="3143248"/>
            <a:ext cx="285751" cy="285750"/>
            <a:chOff x="1783" y="8526"/>
            <a:chExt cx="366" cy="388"/>
          </a:xfrm>
        </p:grpSpPr>
        <p:sp>
          <p:nvSpPr>
            <p:cNvPr id="11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1643042" y="3252786"/>
            <a:ext cx="285751" cy="285750"/>
            <a:chOff x="1783" y="8526"/>
            <a:chExt cx="366" cy="388"/>
          </a:xfrm>
        </p:grpSpPr>
        <p:sp>
          <p:nvSpPr>
            <p:cNvPr id="11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73" name="Group 2"/>
          <p:cNvGrpSpPr>
            <a:grpSpLocks/>
          </p:cNvGrpSpPr>
          <p:nvPr/>
        </p:nvGrpSpPr>
        <p:grpSpPr bwMode="auto">
          <a:xfrm>
            <a:off x="3857620" y="2290754"/>
            <a:ext cx="285751" cy="285750"/>
            <a:chOff x="1783" y="8526"/>
            <a:chExt cx="366" cy="388"/>
          </a:xfrm>
        </p:grpSpPr>
        <p:sp>
          <p:nvSpPr>
            <p:cNvPr id="11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" name="Блок-схема: ИЛИ 117"/>
          <p:cNvSpPr/>
          <p:nvPr/>
        </p:nvSpPr>
        <p:spPr>
          <a:xfrm>
            <a:off x="3714747" y="2373196"/>
            <a:ext cx="428625" cy="357188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9" name="TextBox 118"/>
          <p:cNvSpPr txBox="1"/>
          <p:nvPr/>
        </p:nvSpPr>
        <p:spPr>
          <a:xfrm>
            <a:off x="3857620" y="4405978"/>
            <a:ext cx="478634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типа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ЭЛЕКТРОННАЯ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57158" y="121442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тепло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свет</a:t>
            </a:r>
            <a:endParaRPr lang="ru-RU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2" name="Прямая со стрелкой 201"/>
          <p:cNvCxnSpPr/>
          <p:nvPr/>
        </p:nvCxnSpPr>
        <p:spPr>
          <a:xfrm rot="10800000">
            <a:off x="1785918" y="2643182"/>
            <a:ext cx="571504" cy="357190"/>
          </a:xfrm>
          <a:prstGeom prst="straightConnector1">
            <a:avLst/>
          </a:prstGeom>
          <a:ln w="412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3" name="Group 2"/>
          <p:cNvGrpSpPr>
            <a:grpSpLocks/>
          </p:cNvGrpSpPr>
          <p:nvPr/>
        </p:nvGrpSpPr>
        <p:grpSpPr bwMode="auto">
          <a:xfrm>
            <a:off x="1571605" y="2443154"/>
            <a:ext cx="285751" cy="285750"/>
            <a:chOff x="1783" y="8526"/>
            <a:chExt cx="366" cy="388"/>
          </a:xfrm>
        </p:grpSpPr>
        <p:sp>
          <p:nvSpPr>
            <p:cNvPr id="204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6" name="TextBox 205"/>
          <p:cNvSpPr txBox="1"/>
          <p:nvPr/>
        </p:nvSpPr>
        <p:spPr>
          <a:xfrm>
            <a:off x="1714480" y="428604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cap="all" dirty="0" err="1" smtClean="0">
                <a:latin typeface="Times New Roman" pitchFamily="18" charset="0"/>
                <a:cs typeface="Times New Roman" pitchFamily="18" charset="0"/>
              </a:rPr>
              <a:t>примесная</a:t>
            </a:r>
            <a:r>
              <a:rPr lang="ru-RU" b="1" cap="all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u="sng" cap="all" dirty="0" smtClean="0">
                <a:latin typeface="Times New Roman" pitchFamily="18" charset="0"/>
                <a:cs typeface="Times New Roman" pitchFamily="18" charset="0"/>
              </a:rPr>
              <a:t>проводимость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74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1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10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0.00625 L 0.12535 0.0044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74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0.00625 L 0.12535 0.0044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139 L 0.08576 -0.12442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63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2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0"/>
                            </p:stCondLst>
                            <p:childTnLst>
                              <p:par>
                                <p:cTn id="12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3 -0.00462 L -0.08194 0.11494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000"/>
                            </p:stCondLst>
                            <p:childTnLst>
                              <p:par>
                                <p:cTn id="1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7500"/>
                            </p:stCondLst>
                            <p:childTnLst>
                              <p:par>
                                <p:cTn id="1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 0.00208 C -0.00347 0.01991 -0.00278 0.01759 0.00972 0.02106 C 0.01007 0.02384 0.0099 0.02708 0.01094 0.02963 C 0.01354 0.03565 0.02205 0.03472 0.02657 0.03657 C 0.03698 0.0456 0.04913 0.05139 0.06163 0.05393 C 0.08386 0.06435 0.10903 0.05949 0.13177 0.05231 C 0.13559 0.04884 0.13959 0.04699 0.14341 0.04352 C 0.15104 0.0287 0.13976 0.05208 0.1474 0.02801 C 0.14861 0.02407 0.15261 0.01759 0.15261 0.01782 C 0.15365 0.01018 0.15452 -0.00023 0.15782 -0.00671 C 0.15868 -0.00833 0.16007 -0.00972 0.16042 -0.01181 C 0.16094 -0.01574 0.16042 -0.01991 0.16042 -0.02408 " pathEditMode="relative" rAng="0" ptsTypes="fffffffffffA">
                                      <p:cBhvr>
                                        <p:cTn id="13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0" y="18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4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9500"/>
                            </p:stCondLst>
                            <p:childTnLst>
                              <p:par>
                                <p:cTn id="13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01 0.11748 C -0.07275 0.12257 -0.07309 0.12858 -0.07553 0.13321 C -0.08004 0.14315 -0.08698 0.15471 -0.09532 0.16165 C -0.14028 0.1605 -0.14983 0.1605 -0.18212 0.15656 C -0.19046 0.15425 -0.18542 0.15587 -0.19566 0.15194 C -0.19688 0.15171 -0.19948 0.15055 -0.19948 0.15078 C -0.204 0.14708 -0.2066 0.14315 -0.21181 0.1413 C -0.21632 0.1376 -0.21841 0.13298 -0.22223 0.12858 C -0.22431 0.12187 -0.23004 0.11008 -0.23004 0.10384 " pathEditMode="relative" rAng="0" ptsTypes="ffffffffA">
                                      <p:cBhvr>
                                        <p:cTn id="138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0" y="1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2" dur="2000" fill="hold"/>
                                        <p:tgtEl>
                                          <p:spTgt spid="174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4" dur="2000" fill="hold"/>
                                        <p:tgtEl>
                                          <p:spTgt spid="2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6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7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2" dur="2000" fill="hold"/>
                                        <p:tgtEl>
                                          <p:spTgt spid="2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81" grpId="0" animBg="1"/>
      <p:bldP spid="17482" grpId="0" animBg="1"/>
      <p:bldP spid="17484" grpId="0" animBg="1"/>
      <p:bldP spid="17485" grpId="0" animBg="1"/>
      <p:bldP spid="17487" grpId="0" animBg="1"/>
      <p:bldP spid="17488" grpId="0" animBg="1"/>
      <p:bldP spid="17490" grpId="0" animBg="1"/>
      <p:bldP spid="17491" grpId="0" animBg="1"/>
      <p:bldP spid="17492" grpId="0" animBg="1"/>
      <p:bldP spid="106" grpId="0" animBg="1"/>
      <p:bldP spid="118" grpId="0" animBg="1"/>
      <p:bldP spid="118" grpId="1" animBg="1"/>
      <p:bldP spid="118" grpId="2" animBg="1"/>
      <p:bldP spid="119" grpId="0" animBg="1"/>
      <p:bldP spid="119" grpId="1" animBg="1"/>
      <p:bldP spid="120" grpId="0"/>
      <p:bldP spid="12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№23  </a:t>
            </a:r>
            <a:r>
              <a:rPr lang="ru-RU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ток  в полупроводниках</a:t>
            </a:r>
            <a:r>
              <a:rPr lang="ru-RU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Термисторы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фоторезисторы.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71,72,76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28600" y="2508481"/>
            <a:ext cx="1584587" cy="1352135"/>
            <a:chOff x="2603" y="3588"/>
            <a:chExt cx="1003" cy="990"/>
          </a:xfrm>
        </p:grpSpPr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2897" y="3857"/>
              <a:ext cx="611" cy="494"/>
              <a:chOff x="2897" y="3857"/>
              <a:chExt cx="611" cy="494"/>
            </a:xfrm>
          </p:grpSpPr>
          <p:sp>
            <p:nvSpPr>
              <p:cNvPr id="17414" name="Oval 6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15" name="Text Box 7"/>
              <p:cNvSpPr txBox="1">
                <a:spLocks noChangeArrowheads="1"/>
              </p:cNvSpPr>
              <p:nvPr/>
            </p:nvSpPr>
            <p:spPr bwMode="auto">
              <a:xfrm>
                <a:off x="2897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17" name="Line 9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20" name="Line 12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1" name="Line 13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7" name="Group 14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23" name="Line 15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4" name="Line 16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8" name="Group 17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26" name="Line 18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27" name="Line 19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3250847" y="2508481"/>
            <a:ext cx="1584587" cy="1352135"/>
            <a:chOff x="2603" y="3588"/>
            <a:chExt cx="1003" cy="990"/>
          </a:xfrm>
        </p:grpSpPr>
        <p:grpSp>
          <p:nvGrpSpPr>
            <p:cNvPr id="10" name="Group 21"/>
            <p:cNvGrpSpPr>
              <a:grpSpLocks/>
            </p:cNvGrpSpPr>
            <p:nvPr/>
          </p:nvGrpSpPr>
          <p:grpSpPr bwMode="auto">
            <a:xfrm>
              <a:off x="2885" y="3857"/>
              <a:ext cx="611" cy="494"/>
              <a:chOff x="2885" y="3857"/>
              <a:chExt cx="611" cy="494"/>
            </a:xfrm>
          </p:grpSpPr>
          <p:sp>
            <p:nvSpPr>
              <p:cNvPr id="17430" name="Oval 22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1" name="Text Box 23"/>
              <p:cNvSpPr txBox="1">
                <a:spLocks noChangeArrowheads="1"/>
              </p:cNvSpPr>
              <p:nvPr/>
            </p:nvSpPr>
            <p:spPr bwMode="auto">
              <a:xfrm>
                <a:off x="2885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" name="Group 24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33" name="Line 25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4" name="Line 26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2" name="Group 27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36" name="Line 28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37" name="Line 29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3" name="Group 30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39" name="Line 31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0" name="Line 32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4" name="Group 33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42" name="Line 34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15" name="Group 36"/>
          <p:cNvGrpSpPr>
            <a:grpSpLocks/>
          </p:cNvGrpSpPr>
          <p:nvPr/>
        </p:nvGrpSpPr>
        <p:grpSpPr bwMode="auto">
          <a:xfrm>
            <a:off x="1759472" y="3719939"/>
            <a:ext cx="1584587" cy="1352135"/>
            <a:chOff x="2603" y="3588"/>
            <a:chExt cx="1003" cy="990"/>
          </a:xfrm>
        </p:grpSpPr>
        <p:grpSp>
          <p:nvGrpSpPr>
            <p:cNvPr id="16" name="Group 37"/>
            <p:cNvGrpSpPr>
              <a:grpSpLocks/>
            </p:cNvGrpSpPr>
            <p:nvPr/>
          </p:nvGrpSpPr>
          <p:grpSpPr bwMode="auto">
            <a:xfrm>
              <a:off x="2885" y="3843"/>
              <a:ext cx="611" cy="494"/>
              <a:chOff x="2885" y="3843"/>
              <a:chExt cx="611" cy="494"/>
            </a:xfrm>
          </p:grpSpPr>
          <p:sp>
            <p:nvSpPr>
              <p:cNvPr id="17446" name="Oval 38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47" name="Text Box 39"/>
              <p:cNvSpPr txBox="1">
                <a:spLocks noChangeArrowheads="1"/>
              </p:cNvSpPr>
              <p:nvPr/>
            </p:nvSpPr>
            <p:spPr bwMode="auto">
              <a:xfrm>
                <a:off x="2885" y="3843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7" name="Group 40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49" name="Line 41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0" name="Line 42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8" name="Group 43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52" name="Line 44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3" name="Line 45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19" name="Group 46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55" name="Line 47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6" name="Line 48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0" name="Group 49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58" name="Line 50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59" name="Line 51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21" name="Group 52"/>
          <p:cNvGrpSpPr>
            <a:grpSpLocks/>
          </p:cNvGrpSpPr>
          <p:nvPr/>
        </p:nvGrpSpPr>
        <p:grpSpPr bwMode="auto">
          <a:xfrm>
            <a:off x="1761052" y="1287463"/>
            <a:ext cx="1584587" cy="1352135"/>
            <a:chOff x="2603" y="3588"/>
            <a:chExt cx="1003" cy="990"/>
          </a:xfrm>
        </p:grpSpPr>
        <p:grpSp>
          <p:nvGrpSpPr>
            <p:cNvPr id="22" name="Group 53"/>
            <p:cNvGrpSpPr>
              <a:grpSpLocks/>
            </p:cNvGrpSpPr>
            <p:nvPr/>
          </p:nvGrpSpPr>
          <p:grpSpPr bwMode="auto">
            <a:xfrm>
              <a:off x="2909" y="3857"/>
              <a:ext cx="611" cy="494"/>
              <a:chOff x="2909" y="3857"/>
              <a:chExt cx="611" cy="494"/>
            </a:xfrm>
          </p:grpSpPr>
          <p:sp>
            <p:nvSpPr>
              <p:cNvPr id="17462" name="Oval 54"/>
              <p:cNvSpPr>
                <a:spLocks noChangeArrowheads="1"/>
              </p:cNvSpPr>
              <p:nvPr/>
            </p:nvSpPr>
            <p:spPr bwMode="auto">
              <a:xfrm>
                <a:off x="2911" y="3886"/>
                <a:ext cx="408" cy="40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3" name="Text Box 55"/>
              <p:cNvSpPr txBox="1">
                <a:spLocks noChangeArrowheads="1"/>
              </p:cNvSpPr>
              <p:nvPr/>
            </p:nvSpPr>
            <p:spPr bwMode="auto">
              <a:xfrm>
                <a:off x="2909" y="3857"/>
                <a:ext cx="611" cy="49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Ge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3" name="Group 56"/>
            <p:cNvGrpSpPr>
              <a:grpSpLocks/>
            </p:cNvGrpSpPr>
            <p:nvPr/>
          </p:nvGrpSpPr>
          <p:grpSpPr bwMode="auto">
            <a:xfrm>
              <a:off x="3318" y="4052"/>
              <a:ext cx="288" cy="94"/>
              <a:chOff x="3318" y="3961"/>
              <a:chExt cx="288" cy="94"/>
            </a:xfrm>
          </p:grpSpPr>
          <p:sp>
            <p:nvSpPr>
              <p:cNvPr id="17465" name="Line 57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6" name="Line 58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4" name="Group 59"/>
            <p:cNvGrpSpPr>
              <a:grpSpLocks/>
            </p:cNvGrpSpPr>
            <p:nvPr/>
          </p:nvGrpSpPr>
          <p:grpSpPr bwMode="auto">
            <a:xfrm>
              <a:off x="2603" y="4053"/>
              <a:ext cx="288" cy="94"/>
              <a:chOff x="3318" y="3961"/>
              <a:chExt cx="288" cy="94"/>
            </a:xfrm>
          </p:grpSpPr>
          <p:sp>
            <p:nvSpPr>
              <p:cNvPr id="17468" name="Line 60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69" name="Line 61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5" name="Group 62"/>
            <p:cNvGrpSpPr>
              <a:grpSpLocks/>
            </p:cNvGrpSpPr>
            <p:nvPr/>
          </p:nvGrpSpPr>
          <p:grpSpPr bwMode="auto">
            <a:xfrm rot="-5400000">
              <a:off x="2962" y="4387"/>
              <a:ext cx="288" cy="94"/>
              <a:chOff x="3318" y="3961"/>
              <a:chExt cx="288" cy="94"/>
            </a:xfrm>
          </p:grpSpPr>
          <p:sp>
            <p:nvSpPr>
              <p:cNvPr id="17471" name="Line 63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72" name="Line 64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  <p:grpSp>
          <p:nvGrpSpPr>
            <p:cNvPr id="26" name="Group 65"/>
            <p:cNvGrpSpPr>
              <a:grpSpLocks/>
            </p:cNvGrpSpPr>
            <p:nvPr/>
          </p:nvGrpSpPr>
          <p:grpSpPr bwMode="auto">
            <a:xfrm rot="-5400000">
              <a:off x="2962" y="3685"/>
              <a:ext cx="288" cy="94"/>
              <a:chOff x="3318" y="3961"/>
              <a:chExt cx="288" cy="94"/>
            </a:xfrm>
          </p:grpSpPr>
          <p:sp>
            <p:nvSpPr>
              <p:cNvPr id="17474" name="Line 66"/>
              <p:cNvSpPr>
                <a:spLocks noChangeShapeType="1"/>
              </p:cNvSpPr>
              <p:nvPr/>
            </p:nvSpPr>
            <p:spPr bwMode="auto">
              <a:xfrm flipV="1">
                <a:off x="3318" y="3961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  <p:sp>
            <p:nvSpPr>
              <p:cNvPr id="17475" name="Line 67"/>
              <p:cNvSpPr>
                <a:spLocks noChangeShapeType="1"/>
              </p:cNvSpPr>
              <p:nvPr/>
            </p:nvSpPr>
            <p:spPr bwMode="auto">
              <a:xfrm flipV="1">
                <a:off x="3319" y="4054"/>
                <a:ext cx="287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/>
              </a:p>
            </p:txBody>
          </p:sp>
        </p:grpSp>
      </p:grpSp>
      <p:grpSp>
        <p:nvGrpSpPr>
          <p:cNvPr id="27" name="Group 69"/>
          <p:cNvGrpSpPr>
            <a:grpSpLocks/>
          </p:cNvGrpSpPr>
          <p:nvPr/>
        </p:nvGrpSpPr>
        <p:grpSpPr bwMode="auto">
          <a:xfrm>
            <a:off x="2244478" y="2798030"/>
            <a:ext cx="1003202" cy="676068"/>
            <a:chOff x="2911" y="3797"/>
            <a:chExt cx="635" cy="495"/>
          </a:xfrm>
        </p:grpSpPr>
        <p:sp>
          <p:nvSpPr>
            <p:cNvPr id="17478" name="Oval 70"/>
            <p:cNvSpPr>
              <a:spLocks noChangeArrowheads="1"/>
            </p:cNvSpPr>
            <p:nvPr/>
          </p:nvSpPr>
          <p:spPr bwMode="auto">
            <a:xfrm>
              <a:off x="2911" y="3886"/>
              <a:ext cx="408" cy="40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79" name="Text Box 71"/>
            <p:cNvSpPr txBox="1">
              <a:spLocks noChangeArrowheads="1"/>
            </p:cNvSpPr>
            <p:nvPr/>
          </p:nvSpPr>
          <p:spPr bwMode="auto">
            <a:xfrm>
              <a:off x="2935" y="3797"/>
              <a:ext cx="611" cy="49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ru-RU" sz="40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In</a:t>
              </a:r>
              <a:endPara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50" b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17481" name="Line 73"/>
          <p:cNvSpPr>
            <a:spLocks noChangeShapeType="1"/>
          </p:cNvSpPr>
          <p:nvPr/>
        </p:nvSpPr>
        <p:spPr bwMode="auto">
          <a:xfrm flipV="1">
            <a:off x="2887483" y="3146307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2" name="Line 74"/>
          <p:cNvSpPr>
            <a:spLocks noChangeShapeType="1"/>
          </p:cNvSpPr>
          <p:nvPr/>
        </p:nvSpPr>
        <p:spPr bwMode="auto">
          <a:xfrm flipV="1">
            <a:off x="2889063" y="3273326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4" name="Line 76"/>
          <p:cNvSpPr>
            <a:spLocks noChangeShapeType="1"/>
          </p:cNvSpPr>
          <p:nvPr/>
        </p:nvSpPr>
        <p:spPr bwMode="auto">
          <a:xfrm flipV="1">
            <a:off x="1757892" y="3147673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5" name="Line 77"/>
          <p:cNvSpPr>
            <a:spLocks noChangeShapeType="1"/>
          </p:cNvSpPr>
          <p:nvPr/>
        </p:nvSpPr>
        <p:spPr bwMode="auto">
          <a:xfrm flipV="1">
            <a:off x="1759472" y="3274692"/>
            <a:ext cx="453416" cy="136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7" name="Line 79"/>
          <p:cNvSpPr>
            <a:spLocks noChangeShapeType="1"/>
          </p:cNvSpPr>
          <p:nvPr/>
        </p:nvSpPr>
        <p:spPr bwMode="auto">
          <a:xfrm rot="16200000" flipV="1">
            <a:off x="2283101" y="3667933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88" name="Line 80"/>
          <p:cNvSpPr>
            <a:spLocks noChangeShapeType="1"/>
          </p:cNvSpPr>
          <p:nvPr/>
        </p:nvSpPr>
        <p:spPr bwMode="auto">
          <a:xfrm rot="16200000" flipV="1">
            <a:off x="2430027" y="3666567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0" name="Line 82"/>
          <p:cNvSpPr>
            <a:spLocks noChangeShapeType="1"/>
          </p:cNvSpPr>
          <p:nvPr/>
        </p:nvSpPr>
        <p:spPr bwMode="auto">
          <a:xfrm rot="16200000" flipV="1">
            <a:off x="2283101" y="2709146"/>
            <a:ext cx="391982" cy="15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sp>
        <p:nvSpPr>
          <p:cNvPr id="17492" name="Line 84"/>
          <p:cNvSpPr>
            <a:spLocks noChangeShapeType="1"/>
          </p:cNvSpPr>
          <p:nvPr/>
        </p:nvSpPr>
        <p:spPr bwMode="auto">
          <a:xfrm>
            <a:off x="3688465" y="2015430"/>
            <a:ext cx="1455039" cy="0"/>
          </a:xfrm>
          <a:prstGeom prst="line">
            <a:avLst/>
          </a:prstGeom>
          <a:noFill/>
          <a:ln w="47625">
            <a:solidFill>
              <a:srgbClr val="006600"/>
            </a:solidFill>
            <a:round/>
            <a:headEnd type="triangle" w="med" len="med"/>
            <a:tailEnd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000"/>
          </a:p>
        </p:txBody>
      </p:sp>
      <p:grpSp>
        <p:nvGrpSpPr>
          <p:cNvPr id="28" name="Группа 120"/>
          <p:cNvGrpSpPr/>
          <p:nvPr/>
        </p:nvGrpSpPr>
        <p:grpSpPr>
          <a:xfrm>
            <a:off x="3619744" y="1523924"/>
            <a:ext cx="417001" cy="439726"/>
            <a:chOff x="3835417" y="1560514"/>
            <a:chExt cx="417001" cy="439726"/>
          </a:xfrm>
        </p:grpSpPr>
        <p:sp>
          <p:nvSpPr>
            <p:cNvPr id="17493" name="Line 85"/>
            <p:cNvSpPr>
              <a:spLocks noChangeShapeType="1"/>
            </p:cNvSpPr>
            <p:nvPr/>
          </p:nvSpPr>
          <p:spPr bwMode="auto">
            <a:xfrm>
              <a:off x="3889053" y="1659948"/>
              <a:ext cx="363365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/>
            </a:p>
          </p:txBody>
        </p:sp>
        <p:sp>
          <p:nvSpPr>
            <p:cNvPr id="17512" name="Text Box 104"/>
            <p:cNvSpPr txBox="1">
              <a:spLocks noChangeArrowheads="1"/>
            </p:cNvSpPr>
            <p:nvPr/>
          </p:nvSpPr>
          <p:spPr bwMode="auto">
            <a:xfrm>
              <a:off x="3835417" y="1560514"/>
              <a:ext cx="379393" cy="439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9" name="Group 2"/>
          <p:cNvGrpSpPr>
            <a:grpSpLocks/>
          </p:cNvGrpSpPr>
          <p:nvPr/>
        </p:nvGrpSpPr>
        <p:grpSpPr bwMode="auto">
          <a:xfrm>
            <a:off x="3143240" y="3143248"/>
            <a:ext cx="285751" cy="285750"/>
            <a:chOff x="1783" y="8526"/>
            <a:chExt cx="366" cy="388"/>
          </a:xfrm>
        </p:grpSpPr>
        <p:sp>
          <p:nvSpPr>
            <p:cNvPr id="11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" name="Group 2"/>
          <p:cNvGrpSpPr>
            <a:grpSpLocks/>
          </p:cNvGrpSpPr>
          <p:nvPr/>
        </p:nvGrpSpPr>
        <p:grpSpPr bwMode="auto">
          <a:xfrm>
            <a:off x="1643042" y="3252786"/>
            <a:ext cx="285751" cy="285750"/>
            <a:chOff x="1783" y="8526"/>
            <a:chExt cx="366" cy="388"/>
          </a:xfrm>
        </p:grpSpPr>
        <p:sp>
          <p:nvSpPr>
            <p:cNvPr id="11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3857620" y="2290754"/>
            <a:ext cx="285751" cy="285750"/>
            <a:chOff x="1783" y="8526"/>
            <a:chExt cx="366" cy="388"/>
          </a:xfrm>
        </p:grpSpPr>
        <p:sp>
          <p:nvSpPr>
            <p:cNvPr id="11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" name="Блок-схема: ИЛИ 117"/>
          <p:cNvSpPr/>
          <p:nvPr/>
        </p:nvSpPr>
        <p:spPr>
          <a:xfrm>
            <a:off x="3714747" y="2373196"/>
            <a:ext cx="428625" cy="357188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9" name="TextBox 118"/>
          <p:cNvSpPr txBox="1"/>
          <p:nvPr/>
        </p:nvSpPr>
        <p:spPr>
          <a:xfrm>
            <a:off x="4000496" y="4500570"/>
            <a:ext cx="478634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типа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дырочная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42910" y="100010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тепло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свет</a:t>
            </a:r>
            <a:endParaRPr lang="ru-RU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1714480" y="428604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cap="all" dirty="0" err="1" smtClean="0">
                <a:latin typeface="Times New Roman" pitchFamily="18" charset="0"/>
                <a:cs typeface="Times New Roman" pitchFamily="18" charset="0"/>
              </a:rPr>
              <a:t>примесная</a:t>
            </a:r>
            <a:r>
              <a:rPr lang="ru-RU" b="1" cap="all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u="sng" cap="all" dirty="0" smtClean="0">
                <a:latin typeface="Times New Roman" pitchFamily="18" charset="0"/>
                <a:cs typeface="Times New Roman" pitchFamily="18" charset="0"/>
              </a:rPr>
              <a:t>проводимость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Блок-схема: ИЛИ 99"/>
          <p:cNvSpPr/>
          <p:nvPr/>
        </p:nvSpPr>
        <p:spPr>
          <a:xfrm>
            <a:off x="3063431" y="1854418"/>
            <a:ext cx="428625" cy="357188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01" name="Group 2"/>
          <p:cNvGrpSpPr>
            <a:grpSpLocks/>
          </p:cNvGrpSpPr>
          <p:nvPr/>
        </p:nvGrpSpPr>
        <p:grpSpPr bwMode="auto">
          <a:xfrm>
            <a:off x="3000364" y="1928802"/>
            <a:ext cx="285751" cy="285750"/>
            <a:chOff x="1783" y="8526"/>
            <a:chExt cx="366" cy="388"/>
          </a:xfrm>
        </p:grpSpPr>
        <p:sp>
          <p:nvSpPr>
            <p:cNvPr id="10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5000596" y="1000108"/>
            <a:ext cx="4143404" cy="3046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Акцепторная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из 3гр.</a:t>
            </a:r>
            <a:r>
              <a:rPr lang="ru-RU" sz="3200" b="1" dirty="0" smtClean="0"/>
              <a:t>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Каждый  …дырку                                                                                                     </a:t>
            </a:r>
          </a:p>
          <a:p>
            <a:pPr algn="ctr"/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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ru-RU" sz="3200" b="1" baseline="-250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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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типа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4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1" dur="2000" fill="hold"/>
                                        <p:tgtEl>
                                          <p:spTgt spid="1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10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3333E-6 L -0.06424 0.0928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0" y="460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0.00625 L 0.12535 0.0044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6 L -0.21285 -0.00625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0"/>
                            </p:stCondLst>
                            <p:childTnLst>
                              <p:par>
                                <p:cTn id="1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139 L 0.08576 -0.12442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63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1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7000"/>
                            </p:stCondLst>
                            <p:childTnLst>
                              <p:par>
                                <p:cTn id="1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3 -0.00462 L -0.08194 0.11494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9000"/>
                            </p:stCondLst>
                            <p:childTnLst>
                              <p:par>
                                <p:cTn id="1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500"/>
                            </p:stCondLst>
                            <p:childTnLst>
                              <p:par>
                                <p:cTn id="13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 0.00208 C -0.00347 0.01991 -0.00278 0.01759 0.00972 0.02106 C 0.01007 0.02384 0.0099 0.02708 0.01094 0.02963 C 0.01354 0.03565 0.02205 0.03472 0.02657 0.03657 C 0.03698 0.0456 0.04913 0.05139 0.06163 0.05393 C 0.08386 0.06435 0.10903 0.05949 0.13177 0.05231 C 0.13559 0.04884 0.13959 0.04699 0.14341 0.04352 C 0.15104 0.0287 0.13976 0.05208 0.1474 0.02801 C 0.14861 0.02407 0.15261 0.01759 0.15261 0.01782 C 0.15365 0.01018 0.15452 -0.00023 0.15782 -0.00671 C 0.15868 -0.00833 0.16007 -0.00972 0.16042 -0.01181 C 0.16094 -0.01574 0.16042 -0.01991 0.16042 -0.02408 " pathEditMode="relative" rAng="0" ptsTypes="fffffffffffA">
                                      <p:cBhvr>
                                        <p:cTn id="13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0" y="18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3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6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01 0.11748 C -0.07275 0.12257 -0.07309 0.12858 -0.07553 0.13321 C -0.08004 0.14315 -0.08698 0.15471 -0.09532 0.16165 C -0.14028 0.1605 -0.14983 0.1605 -0.18212 0.15656 C -0.19046 0.15425 -0.18542 0.15587 -0.19566 0.15194 C -0.19688 0.15171 -0.19948 0.15055 -0.19948 0.15078 C -0.204 0.14708 -0.2066 0.14315 -0.21181 0.1413 C -0.21632 0.1376 -0.21841 0.13298 -0.22223 0.12858 C -0.22431 0.12187 -0.23004 0.11008 -0.23004 0.10384 " pathEditMode="relative" rAng="0" ptsTypes="ffffffffA">
                                      <p:cBhvr>
                                        <p:cTn id="137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0" y="1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1" dur="2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3" dur="2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2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5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6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2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81" grpId="0" animBg="1"/>
      <p:bldP spid="17482" grpId="0" animBg="1"/>
      <p:bldP spid="17484" grpId="0" animBg="1"/>
      <p:bldP spid="17485" grpId="0" animBg="1"/>
      <p:bldP spid="17487" grpId="0" animBg="1"/>
      <p:bldP spid="17488" grpId="0" animBg="1"/>
      <p:bldP spid="17490" grpId="0" animBg="1"/>
      <p:bldP spid="17492" grpId="0" animBg="1"/>
      <p:bldP spid="118" grpId="0" animBg="1"/>
      <p:bldP spid="118" grpId="1" animBg="1"/>
      <p:bldP spid="118" grpId="2" animBg="1"/>
      <p:bldP spid="118" grpId="3" animBg="1"/>
      <p:bldP spid="119" grpId="0" animBg="1"/>
      <p:bldP spid="119" grpId="1" animBg="1"/>
      <p:bldP spid="120" grpId="0"/>
      <p:bldP spid="120" grpId="1"/>
      <p:bldP spid="100" grpId="0" animBg="1"/>
      <p:bldP spid="100" grpId="1" animBg="1"/>
      <p:bldP spid="100" grpId="2" animBg="1"/>
      <p:bldP spid="1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0" y="1714488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низких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температурах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металлы - сверхпроводники. А п.п.- ?                                  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Можно ли считать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полупроводником, если энергия освобождения электрона в нем 2,0 10</a:t>
            </a:r>
            <a:r>
              <a:rPr lang="ru-RU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Дж?</a:t>
            </a:r>
          </a:p>
          <a:p>
            <a:pPr lvl="0" eaLnBrk="0" hangingPunct="0"/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(У кремния 1,76 10</a:t>
            </a:r>
            <a:r>
              <a:rPr lang="ru-RU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Дж, у германия - 1,12 10</a:t>
            </a:r>
            <a:r>
              <a:rPr lang="ru-RU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Дж.)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Какая проводимость будет если в германий добавить фосфор? Цинк? Галлий? Сурьму? (см. таблицу М)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ine 1"/>
          <p:cNvSpPr>
            <a:spLocks noChangeShapeType="1"/>
          </p:cNvSpPr>
          <p:nvPr/>
        </p:nvSpPr>
        <p:spPr bwMode="auto">
          <a:xfrm>
            <a:off x="3000364" y="1125520"/>
            <a:ext cx="14636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none" w="sm" len="sm"/>
            <a:tailEnd type="triangl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 flipV="1">
            <a:off x="3081326" y="428604"/>
            <a:ext cx="1588" cy="8747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none" w="sm" len="sm"/>
            <a:tailEnd type="triangl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 flipH="1">
            <a:off x="3171001" y="351631"/>
            <a:ext cx="1484312" cy="7731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428604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ВАХ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п.п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Можно ли применять  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з-н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Ома?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07191" y="916528"/>
            <a:ext cx="2050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                             I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20424" y="20214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endParaRPr lang="ru-RU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Полупроводники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вещества, у которых при нагревании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сопротивление уменьшается,  так как увеличивается концентрация свободных заряженных частиц (электроны и дырки)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Электронная проводимость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упорядоченное движение свободных заряженных частиц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Дырочная проводимость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 упорядоченное движение электронов связи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Собственная проводимость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проводимость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чистого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котором количество электронов равно количеству дырок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Примесная проводимость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…за счет примесей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Полупроводник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р-типа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имеет акцепторную примесь (3 группа), обладает преимущественно дырочной проводимостью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Полупроводник n-типа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имеет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донорную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примесь (5 группа) и проводимость их преимущественно электронная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Применение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п.п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метрополитен, освещение, учет товаров на конвейере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86512" y="681319"/>
            <a:ext cx="1508746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Sv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1985</TotalTime>
  <Words>678</Words>
  <Application>Microsoft Office PowerPoint</Application>
  <PresentationFormat>Экран (4:3)</PresentationFormat>
  <Paragraphs>156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Слайд 1</vt:lpstr>
      <vt:lpstr>Домашнее задание.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Домашнее задание.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164</cp:revision>
  <dcterms:created xsi:type="dcterms:W3CDTF">2009-11-04T14:29:22Z</dcterms:created>
  <dcterms:modified xsi:type="dcterms:W3CDTF">2020-07-20T05:53:24Z</dcterms:modified>
</cp:coreProperties>
</file>