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5"/>
  </p:notesMasterIdLst>
  <p:sldIdLst>
    <p:sldId id="354" r:id="rId2"/>
    <p:sldId id="311" r:id="rId3"/>
    <p:sldId id="316" r:id="rId4"/>
    <p:sldId id="357" r:id="rId5"/>
    <p:sldId id="358" r:id="rId6"/>
    <p:sldId id="359" r:id="rId7"/>
    <p:sldId id="361" r:id="rId8"/>
    <p:sldId id="363" r:id="rId9"/>
    <p:sldId id="353" r:id="rId10"/>
    <p:sldId id="351" r:id="rId11"/>
    <p:sldId id="356" r:id="rId12"/>
    <p:sldId id="360" r:id="rId13"/>
    <p:sldId id="3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220FB1"/>
    <a:srgbClr val="006600"/>
    <a:srgbClr val="0033CC"/>
    <a:srgbClr val="000099"/>
    <a:srgbClr val="66CCFF"/>
    <a:srgbClr val="003300"/>
    <a:srgbClr val="000000"/>
    <a:srgbClr val="365D21"/>
    <a:srgbClr val="0014AC"/>
    <a:srgbClr val="2706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216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04.07.2021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2.wav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2"/>
          <a:ext cx="9143999" cy="6449500"/>
        </p:xfrm>
        <a:graphic>
          <a:graphicData uri="http://schemas.openxmlformats.org/drawingml/2006/table">
            <a:tbl>
              <a:tblPr/>
              <a:tblGrid>
                <a:gridCol w="626301"/>
                <a:gridCol w="7760569"/>
                <a:gridCol w="757129"/>
              </a:tblGrid>
              <a:tr h="208492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раздел (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4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электрические явления –1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                                                          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Урок - 2 (зт6,т7) № 24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cap="all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ТЕМА: Электрическое поле . Делимость </a:t>
                      </a:r>
                      <a:r>
                        <a:rPr lang="ru-RU" sz="1100" b="1" cap="all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эл</a:t>
                      </a:r>
                      <a:r>
                        <a:rPr lang="ru-RU" sz="1100" b="1" cap="all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заряда</a:t>
                      </a:r>
                      <a:r>
                        <a:rPr lang="ru-RU" sz="1400" b="1" cap="all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    Строение </a:t>
                      </a:r>
                      <a:r>
                        <a:rPr lang="ru-RU" sz="1400" b="1" cap="all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атома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351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ЦЕЛИ:1.Закрепить знания по теме №6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 dirty="0" smtClean="0">
                          <a:latin typeface="Times New Roman"/>
                          <a:ea typeface="Times New Roman"/>
                        </a:rPr>
                        <a:t>Задачи: </a:t>
                      </a:r>
                      <a:r>
                        <a:rPr lang="ru-RU" sz="1400" b="1" cap="all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="1" cap="all" dirty="0">
                          <a:latin typeface="Times New Roman"/>
                          <a:ea typeface="Times New Roman"/>
                        </a:rPr>
                        <a:t>) О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бобщить и систематизировать знания учащихся по теме №6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2) Организовать применение знаний в речевой и графической учебной практике.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3) Организовать применение знаний в измененных и нестандартных условиях при решении качественных задач.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4. Создать условия для усвоения понятий </a:t>
                      </a: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"электрический заряд" " электризация" два рода зарядов" "проводники, диэлектрики, электрическое поле , взаимодействие зарядов</a:t>
                      </a:r>
                      <a:r>
                        <a:rPr lang="ru-RU" sz="1400" b="1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"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 основании строения атома.</a:t>
                      </a:r>
                      <a:r>
                        <a:rPr lang="ru-RU" sz="1400" b="1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u="sng" cap="all">
                          <a:latin typeface="Times New Roman"/>
                          <a:ea typeface="Times New Roman"/>
                        </a:rPr>
                        <a:t>ТИп УРОКА: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 комбинированный с элементами технологии усвоения и изучения нового материала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98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u="sng" cap="all">
                          <a:latin typeface="Times New Roman"/>
                          <a:ea typeface="Times New Roman"/>
                        </a:rPr>
                        <a:t>ВИД УРОКА: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объяснительно иллюстративный в форме эвристической беседы с частично поисковыми элементами и демонстрациями.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6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ДЕМОНСТРАЦИИ:1.табл. "строение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атома«                         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2.к/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фр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"Опыт Резерфорда."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ХОД УРОКА: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cap="all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Объяснение Д/З (гр.№2 и консультация по теме 6).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Процесс усвоения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65125" algn="l"/>
                        </a:tabLst>
                      </a:pP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  -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831215" algn="l"/>
                        </a:tabLs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Электрический заряд, взаимодействие зарядов, электроскоп;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921385" algn="l"/>
                        </a:tabLst>
                      </a:pPr>
                      <a:r>
                        <a:rPr lang="ru-RU" sz="1400" b="1" i="0" dirty="0">
                          <a:solidFill>
                            <a:srgbClr val="220FB1"/>
                          </a:solidFill>
                          <a:latin typeface="Times New Roman"/>
                          <a:ea typeface="Times New Roman"/>
                        </a:rPr>
                        <a:t>Электрическое поле, делимость электрических зарядов</a:t>
                      </a:r>
                      <a:endParaRPr lang="ru-RU" sz="1200" b="1" i="0" dirty="0">
                        <a:solidFill>
                          <a:srgbClr val="220FB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02235"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*  визуализация   -?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Создание проблемной ситуации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Как и почему происходит электризация тел?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к/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фр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cap="all">
                          <a:latin typeface="Times New Roman"/>
                        </a:rPr>
                        <a:t>4</a:t>
                      </a:r>
                      <a:endParaRPr lang="ru-RU" sz="1200" b="1" cap="all">
                        <a:latin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Эвристическая беседа по материалу темы № 7 с демонстрациями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/>
                        </a:rPr>
                        <a:t>5.</a:t>
                      </a:r>
                      <a:endParaRPr lang="ru-RU" sz="1200" b="1" cap="all">
                        <a:latin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Повторение темы по ОК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/>
                        </a:rPr>
                        <a:t>6.</a:t>
                      </a:r>
                      <a:endParaRPr lang="ru-RU" sz="1200" b="1" cap="all">
                        <a:latin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u="sng">
                          <a:latin typeface="Times New Roman"/>
                          <a:ea typeface="Times New Roman"/>
                        </a:rPr>
                        <a:t>Первичная обратная связь</a:t>
                      </a:r>
                      <a:endParaRPr lang="ru-RU" sz="1400" i="1">
                        <a:latin typeface="Times New Roman"/>
                        <a:ea typeface="Times New Roman"/>
                      </a:endParaRPr>
                    </a:p>
                    <a:p>
                      <a:pPr indent="190500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 №№№ 513-516   (стр. атома)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indent="190500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  517,518   (электризация)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indent="190500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  519-525  (проводники)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cap="all">
                          <a:latin typeface="Times New Roman"/>
                        </a:rPr>
                        <a:t>д.з</a:t>
                      </a:r>
                      <a:endParaRPr lang="ru-RU" sz="1200" b="1" cap="all">
                        <a:latin typeface="Times New Roman"/>
                      </a:endParaRPr>
                    </a:p>
                  </a:txBody>
                  <a:tcPr marL="47178" marR="471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§ 29-31  (т №7)</a:t>
                      </a:r>
                      <a:endParaRPr lang="ru-RU" sz="1400" i="1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0"/>
          <a:ext cx="9144001" cy="6858001"/>
        </p:xfrm>
        <a:graphic>
          <a:graphicData uri="http://schemas.openxmlformats.org/drawingml/2006/table">
            <a:tbl>
              <a:tblPr/>
              <a:tblGrid>
                <a:gridCol w="473424"/>
                <a:gridCol w="7540209"/>
                <a:gridCol w="1130368"/>
              </a:tblGrid>
              <a:tr h="783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Д/З (гр.№2) и консультация по теме 7.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5м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 усвоения    </a:t>
                      </a:r>
                      <a:endParaRPr lang="ru-RU" sz="2400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ru-RU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аудиализация</a:t>
                      </a: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-     опыт Резерфорда, ионы;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31215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    заряды плюс и минус.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2235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514  </a:t>
                      </a:r>
                      <a:r>
                        <a:rPr lang="ru-RU" sz="2400" b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4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ru-RU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514     </a:t>
                      </a:r>
                      <a:r>
                        <a:rPr lang="ru-RU" sz="2400" b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r>
                        <a:rPr lang="ru-RU" sz="2400" b="1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10м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u="sng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проблемной ситуации   </a:t>
                      </a:r>
                      <a:r>
                        <a:rPr lang="ru-RU" sz="24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Почему палочка притягивает мелкие бумажки?</a:t>
                      </a:r>
                      <a:r>
                        <a:rPr lang="ru-RU" sz="24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(Демонстрация №1)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Эвристическая беседа по материалу темы № 8 с демонстрациями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Повторение темы по ОК</a:t>
                      </a:r>
                      <a:r>
                        <a:rPr lang="ru-RU" sz="24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400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Первичная обратная связь</a:t>
                      </a:r>
                      <a:endParaRPr lang="ru-RU" sz="2400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стр. 70  ??? №2,3,4,5,6,7,8      стр. 71 ???  №1,2,3,4.    стр. 73 ???  №1,2,3,4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15м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15м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cap="all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д.з</a:t>
                      </a: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гр.2.    </a:t>
                      </a:r>
                      <a:r>
                        <a:rPr lang="ru-RU" sz="3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§ 32- 35  (т №8)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71670" y="857232"/>
            <a:ext cx="5143536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грумма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№5 </a:t>
            </a:r>
          </a:p>
          <a:p>
            <a:r>
              <a:rPr lang="ru-RU" sz="4800" b="1" dirty="0" smtClean="0"/>
              <a:t>1119</a:t>
            </a: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1143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/>
              <a:t>1144</a:t>
            </a: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1145</a:t>
            </a:r>
            <a:r>
              <a:rPr lang="ru-RU" sz="4800" dirty="0" smtClean="0"/>
              <a:t> </a:t>
            </a:r>
            <a:r>
              <a:rPr lang="ru-RU" sz="4800" b="1" dirty="0" smtClean="0"/>
              <a:t>1146</a:t>
            </a:r>
            <a:r>
              <a:rPr lang="ru-RU" sz="4800" dirty="0" smtClean="0"/>
              <a:t> 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3929058" y="4786322"/>
            <a:ext cx="40005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500430" y="1857364"/>
            <a:ext cx="51435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714356"/>
            <a:ext cx="2225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недостаток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1962843" y="1002210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4"/>
          <p:cNvSpPr>
            <a:spLocks noChangeArrowheads="1"/>
          </p:cNvSpPr>
          <p:nvPr/>
        </p:nvSpPr>
        <p:spPr bwMode="auto">
          <a:xfrm>
            <a:off x="1787692" y="1028492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25"/>
          <p:cNvSpPr>
            <a:spLocks noChangeArrowheads="1"/>
          </p:cNvSpPr>
          <p:nvPr/>
        </p:nvSpPr>
        <p:spPr bwMode="auto">
          <a:xfrm>
            <a:off x="1902755" y="1206750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714348" y="789671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" name="Группа 9"/>
          <p:cNvGrpSpPr/>
          <p:nvPr/>
        </p:nvGrpSpPr>
        <p:grpSpPr>
          <a:xfrm>
            <a:off x="1767004" y="3396168"/>
            <a:ext cx="355416" cy="365658"/>
            <a:chOff x="1906484" y="5074176"/>
            <a:chExt cx="355416" cy="365658"/>
          </a:xfrm>
        </p:grpSpPr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Oval 26"/>
          <p:cNvSpPr>
            <a:spLocks noChangeArrowheads="1"/>
          </p:cNvSpPr>
          <p:nvPr/>
        </p:nvSpPr>
        <p:spPr bwMode="auto">
          <a:xfrm rot="730143">
            <a:off x="693660" y="3183629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1571604" y="2500306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 rot="2584162">
            <a:off x="1528512" y="2443641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Группа 17"/>
          <p:cNvGrpSpPr/>
          <p:nvPr/>
        </p:nvGrpSpPr>
        <p:grpSpPr>
          <a:xfrm>
            <a:off x="3929058" y="642918"/>
            <a:ext cx="1604950" cy="717552"/>
            <a:chOff x="3929058" y="642918"/>
            <a:chExt cx="1604950" cy="717552"/>
          </a:xfrm>
        </p:grpSpPr>
        <p:sp>
          <p:nvSpPr>
            <p:cNvPr id="5121" name="Text Box 1"/>
            <p:cNvSpPr txBox="1">
              <a:spLocks noChangeArrowheads="1"/>
            </p:cNvSpPr>
            <p:nvPr/>
          </p:nvSpPr>
          <p:spPr bwMode="auto">
            <a:xfrm>
              <a:off x="3929058" y="642918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люс 16"/>
            <p:cNvSpPr/>
            <p:nvPr/>
          </p:nvSpPr>
          <p:spPr>
            <a:xfrm>
              <a:off x="4857752" y="71435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Группа 22"/>
          <p:cNvGrpSpPr/>
          <p:nvPr/>
        </p:nvGrpSpPr>
        <p:grpSpPr>
          <a:xfrm>
            <a:off x="3571868" y="3286124"/>
            <a:ext cx="1604950" cy="717552"/>
            <a:chOff x="3571868" y="3286124"/>
            <a:chExt cx="1604950" cy="717552"/>
          </a:xfrm>
        </p:grpSpPr>
        <p:sp>
          <p:nvSpPr>
            <p:cNvPr id="20" name="Text Box 1"/>
            <p:cNvSpPr txBox="1">
              <a:spLocks noChangeArrowheads="1"/>
            </p:cNvSpPr>
            <p:nvPr/>
          </p:nvSpPr>
          <p:spPr bwMode="auto">
            <a:xfrm>
              <a:off x="3571868" y="3286124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Минус 21"/>
            <p:cNvSpPr/>
            <p:nvPr/>
          </p:nvSpPr>
          <p:spPr>
            <a:xfrm>
              <a:off x="4532094" y="3500438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214942" y="3286124"/>
            <a:ext cx="1730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избыток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5008" y="4857760"/>
            <a:ext cx="1733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избыток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28"/>
          <p:cNvGrpSpPr/>
          <p:nvPr/>
        </p:nvGrpSpPr>
        <p:grpSpPr>
          <a:xfrm>
            <a:off x="3539354" y="1888896"/>
            <a:ext cx="2104216" cy="642942"/>
            <a:chOff x="3539354" y="1888896"/>
            <a:chExt cx="2104216" cy="642942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3539354" y="1944568"/>
              <a:ext cx="15716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люс 25"/>
            <p:cNvSpPr/>
            <p:nvPr/>
          </p:nvSpPr>
          <p:spPr>
            <a:xfrm>
              <a:off x="5000628" y="188889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5857884" y="1928802"/>
            <a:ext cx="2063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недостаток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33"/>
          <p:cNvGrpSpPr/>
          <p:nvPr/>
        </p:nvGrpSpPr>
        <p:grpSpPr>
          <a:xfrm>
            <a:off x="7929586" y="1857364"/>
            <a:ext cx="428628" cy="646331"/>
            <a:chOff x="6026160" y="2657470"/>
            <a:chExt cx="428628" cy="646331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39"/>
          <p:cNvGrpSpPr/>
          <p:nvPr/>
        </p:nvGrpSpPr>
        <p:grpSpPr>
          <a:xfrm>
            <a:off x="3929058" y="4857760"/>
            <a:ext cx="1643074" cy="523220"/>
            <a:chOff x="3929058" y="4857760"/>
            <a:chExt cx="1643074" cy="523220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3929058" y="4857760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Минус 38"/>
            <p:cNvSpPr/>
            <p:nvPr/>
          </p:nvSpPr>
          <p:spPr>
            <a:xfrm>
              <a:off x="5143504" y="5000636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grpSp>
        <p:nvGrpSpPr>
          <p:cNvPr id="23" name="Группа 40"/>
          <p:cNvGrpSpPr/>
          <p:nvPr/>
        </p:nvGrpSpPr>
        <p:grpSpPr>
          <a:xfrm>
            <a:off x="7358082" y="4857760"/>
            <a:ext cx="428628" cy="646331"/>
            <a:chOff x="6026160" y="2657470"/>
            <a:chExt cx="428628" cy="646331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7559586" y="428625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59586" y="435769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46"/>
          <p:cNvGrpSpPr/>
          <p:nvPr/>
        </p:nvGrpSpPr>
        <p:grpSpPr>
          <a:xfrm>
            <a:off x="7858148" y="714356"/>
            <a:ext cx="428628" cy="646331"/>
            <a:chOff x="6026160" y="2657470"/>
            <a:chExt cx="428628" cy="646331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50"/>
          <p:cNvGrpSpPr/>
          <p:nvPr/>
        </p:nvGrpSpPr>
        <p:grpSpPr>
          <a:xfrm>
            <a:off x="6858016" y="3286124"/>
            <a:ext cx="428628" cy="646331"/>
            <a:chOff x="6026160" y="2657470"/>
            <a:chExt cx="428628" cy="646331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AutoShape 23"/>
          <p:cNvSpPr>
            <a:spLocks noChangeArrowheads="1"/>
          </p:cNvSpPr>
          <p:nvPr/>
        </p:nvSpPr>
        <p:spPr bwMode="auto">
          <a:xfrm>
            <a:off x="2100245" y="3538538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1714480" y="1214422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1714480" y="3726446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2071670" y="3714752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AutoShape 23"/>
          <p:cNvSpPr>
            <a:spLocks noChangeArrowheads="1"/>
          </p:cNvSpPr>
          <p:nvPr/>
        </p:nvSpPr>
        <p:spPr bwMode="auto">
          <a:xfrm>
            <a:off x="2034281" y="3887970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AutoShape 23"/>
          <p:cNvSpPr>
            <a:spLocks noChangeArrowheads="1"/>
          </p:cNvSpPr>
          <p:nvPr/>
        </p:nvSpPr>
        <p:spPr bwMode="auto">
          <a:xfrm>
            <a:off x="1857356" y="3947350"/>
            <a:ext cx="180265" cy="183972"/>
          </a:xfrm>
          <a:prstGeom prst="flowChar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Oval 25"/>
          <p:cNvSpPr>
            <a:spLocks noChangeArrowheads="1"/>
          </p:cNvSpPr>
          <p:nvPr/>
        </p:nvSpPr>
        <p:spPr bwMode="auto">
          <a:xfrm>
            <a:off x="1869232" y="3767948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Oval 25"/>
          <p:cNvSpPr>
            <a:spLocks noChangeArrowheads="1"/>
          </p:cNvSpPr>
          <p:nvPr/>
        </p:nvSpPr>
        <p:spPr bwMode="auto">
          <a:xfrm>
            <a:off x="1643042" y="3571876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Oval 25"/>
          <p:cNvSpPr>
            <a:spLocks noChangeArrowheads="1"/>
          </p:cNvSpPr>
          <p:nvPr/>
        </p:nvSpPr>
        <p:spPr bwMode="auto">
          <a:xfrm>
            <a:off x="1690728" y="3904950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Oval 25"/>
          <p:cNvSpPr>
            <a:spLocks noChangeArrowheads="1"/>
          </p:cNvSpPr>
          <p:nvPr/>
        </p:nvSpPr>
        <p:spPr bwMode="auto">
          <a:xfrm>
            <a:off x="1524100" y="3762438"/>
            <a:ext cx="180265" cy="161118"/>
          </a:xfrm>
          <a:prstGeom prst="ellipse">
            <a:avLst/>
          </a:prstGeom>
          <a:solidFill>
            <a:srgbClr val="FFFFFF"/>
          </a:solidFill>
          <a:ln w="57150">
            <a:solidFill>
              <a:srgbClr val="220FB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Oval 27"/>
          <p:cNvSpPr>
            <a:spLocks noChangeArrowheads="1"/>
          </p:cNvSpPr>
          <p:nvPr/>
        </p:nvSpPr>
        <p:spPr bwMode="auto">
          <a:xfrm rot="4631543">
            <a:off x="1671387" y="2408740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Oval 26"/>
          <p:cNvSpPr>
            <a:spLocks noChangeArrowheads="1"/>
          </p:cNvSpPr>
          <p:nvPr/>
        </p:nvSpPr>
        <p:spPr bwMode="auto">
          <a:xfrm rot="2134708">
            <a:off x="714348" y="3357562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716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5" grpId="0" animBg="1"/>
      <p:bldP spid="55" grpId="1" animBg="1"/>
      <p:bldP spid="3" grpId="0"/>
      <p:bldP spid="8" grpId="0" animBg="1"/>
      <p:bldP spid="14" grpId="0" animBg="1"/>
      <p:bldP spid="15" grpId="0" animBg="1"/>
      <p:bldP spid="16" grpId="0" animBg="1"/>
      <p:bldP spid="24" grpId="0"/>
      <p:bldP spid="7169" grpId="0"/>
      <p:bldP spid="7169" grpId="1"/>
      <p:bldP spid="27" grpId="0"/>
      <p:bldP spid="27" grpId="1"/>
      <p:bldP spid="66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857232"/>
            <a:ext cx="6963686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№7 </a:t>
            </a:r>
          </a:p>
          <a:p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30,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4800" b="1" dirty="0" smtClean="0"/>
              <a:t> 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2852936"/>
            <a:ext cx="5715000" cy="563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 №6 стр.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51720" y="6273225"/>
            <a:ext cx="6480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стр.№15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1872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№7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843712">
            <a:off x="922124" y="1632906"/>
            <a:ext cx="7795418" cy="19003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857224" y="4786322"/>
            <a:ext cx="6988190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атома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000232" y="1270150"/>
            <a:ext cx="456452" cy="441343"/>
            <a:chOff x="1356" y="2418"/>
            <a:chExt cx="304" cy="345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356" y="2418"/>
              <a:ext cx="304" cy="345"/>
              <a:chOff x="2148" y="2549"/>
              <a:chExt cx="1157" cy="748"/>
            </a:xfrm>
          </p:grpSpPr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2149" y="2549"/>
                <a:ext cx="113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150" y="3281"/>
                <a:ext cx="113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2148" y="2550"/>
                <a:ext cx="0" cy="73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3305" y="2550"/>
                <a:ext cx="0" cy="18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291" y="3108"/>
                <a:ext cx="0" cy="18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412" y="2433"/>
              <a:ext cx="195" cy="311"/>
            </a:xfrm>
            <a:prstGeom prst="irregularSeal1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3198420" y="943940"/>
            <a:ext cx="0" cy="1060502"/>
            <a:chOff x="3198420" y="943940"/>
            <a:chExt cx="0" cy="1060502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2154" y="2163"/>
              <a:ext cx="0" cy="357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2154" y="2635"/>
              <a:ext cx="0" cy="357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317046" y="1477390"/>
            <a:ext cx="31680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500694" y="830087"/>
            <a:ext cx="0" cy="144427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4398109" y="509585"/>
            <a:ext cx="2105087" cy="2062159"/>
          </a:xfrm>
          <a:custGeom>
            <a:avLst/>
            <a:gdLst>
              <a:gd name="G0" fmla="+- 18790 0 0"/>
              <a:gd name="G1" fmla="+- 21600 0 0"/>
              <a:gd name="G2" fmla="+- 21600 0 0"/>
              <a:gd name="T0" fmla="*/ 0 w 40390"/>
              <a:gd name="T1" fmla="*/ 10947 h 43200"/>
              <a:gd name="T2" fmla="*/ 2366 w 40390"/>
              <a:gd name="T3" fmla="*/ 35629 h 43200"/>
              <a:gd name="T4" fmla="*/ 18790 w 4039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90" h="43200" fill="none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</a:path>
              <a:path w="40390" h="43200" stroke="0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  <a:lnTo>
                  <a:pt x="18790" y="21600"/>
                </a:lnTo>
                <a:close/>
              </a:path>
            </a:pathLst>
          </a:custGeom>
          <a:noFill/>
          <a:ln w="57150">
            <a:solidFill>
              <a:srgbClr val="0033CC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H="1">
            <a:off x="4686395" y="1492741"/>
            <a:ext cx="795789" cy="81104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 flipV="1">
            <a:off x="5464166" y="1052677"/>
            <a:ext cx="917409" cy="44262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rot="3688864" flipV="1">
            <a:off x="5619144" y="1463249"/>
            <a:ext cx="781625" cy="51951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 flipV="1">
            <a:off x="5500694" y="1857363"/>
            <a:ext cx="1071570" cy="18859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2428868"/>
            <a:ext cx="4714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одна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отразилась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90197" y="1928802"/>
            <a:ext cx="2653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0,001 мм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72264" y="0"/>
            <a:ext cx="1329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экран</a:t>
            </a:r>
            <a:endParaRPr lang="ru-RU" sz="20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 rot="3688864" flipV="1">
            <a:off x="5385415" y="1738487"/>
            <a:ext cx="905034" cy="2399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 rot="3688864" flipV="1">
            <a:off x="5833975" y="1089283"/>
            <a:ext cx="396000" cy="74067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786182" y="4714884"/>
            <a:ext cx="2282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1см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1км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2857496"/>
            <a:ext cx="3458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  пуст…</a:t>
            </a:r>
            <a:r>
              <a:rPr lang="ru-RU" sz="4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836" y="3000372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большой </a:t>
            </a:r>
            <a:r>
              <a:rPr lang="ru-RU" sz="3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массы, но</a:t>
            </a:r>
            <a:r>
              <a:rPr lang="ru-RU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0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Резерфорда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930568" y="5074176"/>
            <a:ext cx="355416" cy="365658"/>
            <a:chOff x="1906484" y="5074176"/>
            <a:chExt cx="355416" cy="365658"/>
          </a:xfrm>
        </p:grpSpPr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0" name="Oval 26"/>
          <p:cNvSpPr>
            <a:spLocks noChangeArrowheads="1"/>
          </p:cNvSpPr>
          <p:nvPr/>
        </p:nvSpPr>
        <p:spPr bwMode="auto">
          <a:xfrm>
            <a:off x="857224" y="4861637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Oval 27"/>
          <p:cNvSpPr>
            <a:spLocks noChangeArrowheads="1"/>
          </p:cNvSpPr>
          <p:nvPr/>
        </p:nvSpPr>
        <p:spPr bwMode="auto">
          <a:xfrm>
            <a:off x="1735168" y="4178314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534033" y="3667127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АТОМА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28860" y="5786454"/>
            <a:ext cx="1911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протоны </a:t>
            </a:r>
            <a:endParaRPr lang="ru-RU" sz="32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57422" y="5429264"/>
            <a:ext cx="18215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нейтрон 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9120445">
            <a:off x="226366" y="3899339"/>
            <a:ext cx="2203617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3643314"/>
            <a:ext cx="26322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28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ЯДРА</a:t>
            </a:r>
            <a:r>
              <a:rPr lang="ru-RU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</a:t>
            </a:r>
            <a:r>
              <a:rPr lang="ru-RU" sz="4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40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40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40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4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4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4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2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105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nimBg="1"/>
      <p:bldP spid="1038" grpId="1" animBg="1"/>
      <p:bldP spid="1038" grpId="2" animBg="1"/>
      <p:bldP spid="1038" grpId="3" animBg="1"/>
      <p:bldP spid="1038" grpId="4" animBg="1"/>
      <p:bldP spid="1039" grpId="0" animBg="1"/>
      <p:bldP spid="1040" grpId="0" animBg="1"/>
      <p:bldP spid="1041" grpId="0" animBg="1"/>
      <p:bldP spid="1042" grpId="0" animBg="1"/>
      <p:bldP spid="1043" grpId="0" animBg="1"/>
      <p:bldP spid="1044" grpId="0" animBg="1"/>
      <p:bldP spid="1045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1050" grpId="0" animBg="1"/>
      <p:bldP spid="1051" grpId="0" animBg="1"/>
      <p:bldP spid="1052" grpId="0"/>
      <p:bldP spid="1052" grpId="1"/>
      <p:bldP spid="40" grpId="0"/>
      <p:bldP spid="41" grpId="0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3929058" y="4786322"/>
            <a:ext cx="400052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500430" y="1857364"/>
            <a:ext cx="51435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714356"/>
            <a:ext cx="2225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недостаток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87692" y="1002210"/>
            <a:ext cx="355416" cy="365658"/>
            <a:chOff x="1906484" y="5074176"/>
            <a:chExt cx="355416" cy="365658"/>
          </a:xfrm>
        </p:grpSpPr>
        <p:sp>
          <p:nvSpPr>
            <p:cNvPr id="5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714348" y="789671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767004" y="3396168"/>
            <a:ext cx="355416" cy="365658"/>
            <a:chOff x="1906484" y="5074176"/>
            <a:chExt cx="355416" cy="365658"/>
          </a:xfrm>
        </p:grpSpPr>
        <p:sp>
          <p:nvSpPr>
            <p:cNvPr id="11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93660" y="3183629"/>
            <a:ext cx="2489192" cy="7507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1571604" y="2500306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 rot="2584162">
            <a:off x="1528512" y="2443641"/>
            <a:ext cx="722339" cy="225108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3929058" y="642918"/>
            <a:ext cx="1604950" cy="717552"/>
            <a:chOff x="3929058" y="642918"/>
            <a:chExt cx="1604950" cy="717552"/>
          </a:xfrm>
        </p:grpSpPr>
        <p:sp>
          <p:nvSpPr>
            <p:cNvPr id="5121" name="Text Box 1"/>
            <p:cNvSpPr txBox="1">
              <a:spLocks noChangeArrowheads="1"/>
            </p:cNvSpPr>
            <p:nvPr/>
          </p:nvSpPr>
          <p:spPr bwMode="auto">
            <a:xfrm>
              <a:off x="3929058" y="642918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люс 16"/>
            <p:cNvSpPr/>
            <p:nvPr/>
          </p:nvSpPr>
          <p:spPr>
            <a:xfrm>
              <a:off x="4857752" y="71435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571868" y="3286124"/>
            <a:ext cx="1604950" cy="717552"/>
            <a:chOff x="3571868" y="3286124"/>
            <a:chExt cx="1604950" cy="717552"/>
          </a:xfrm>
        </p:grpSpPr>
        <p:sp>
          <p:nvSpPr>
            <p:cNvPr id="20" name="Text Box 1"/>
            <p:cNvSpPr txBox="1">
              <a:spLocks noChangeArrowheads="1"/>
            </p:cNvSpPr>
            <p:nvPr/>
          </p:nvSpPr>
          <p:spPr bwMode="auto">
            <a:xfrm>
              <a:off x="3571868" y="3286124"/>
              <a:ext cx="1604950" cy="71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Ион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Минус 21"/>
            <p:cNvSpPr/>
            <p:nvPr/>
          </p:nvSpPr>
          <p:spPr>
            <a:xfrm>
              <a:off x="4532094" y="3500438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214942" y="3286124"/>
            <a:ext cx="1730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избыток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5008" y="4857760"/>
            <a:ext cx="1733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избыток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539354" y="1888896"/>
            <a:ext cx="2104216" cy="642942"/>
            <a:chOff x="3539354" y="1888896"/>
            <a:chExt cx="2104216" cy="642942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3539354" y="1944568"/>
              <a:ext cx="15716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люс 25"/>
            <p:cNvSpPr/>
            <p:nvPr/>
          </p:nvSpPr>
          <p:spPr>
            <a:xfrm>
              <a:off x="5000628" y="1888896"/>
              <a:ext cx="642942" cy="64294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5857884" y="1928802"/>
            <a:ext cx="20633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недостаток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7929586" y="1857364"/>
            <a:ext cx="428628" cy="646331"/>
            <a:chOff x="6026160" y="2657470"/>
            <a:chExt cx="428628" cy="646331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929058" y="4857760"/>
            <a:ext cx="1643074" cy="523220"/>
            <a:chOff x="3929058" y="4857760"/>
            <a:chExt cx="1643074" cy="523220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3929058" y="4857760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заряд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Минус 38"/>
            <p:cNvSpPr/>
            <p:nvPr/>
          </p:nvSpPr>
          <p:spPr>
            <a:xfrm>
              <a:off x="5143504" y="5000636"/>
              <a:ext cx="428628" cy="285752"/>
            </a:xfrm>
            <a:prstGeom prst="mathMinus">
              <a:avLst/>
            </a:prstGeom>
            <a:solidFill>
              <a:srgbClr val="220FB1"/>
            </a:solidFill>
            <a:ln>
              <a:solidFill>
                <a:srgbClr val="220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220FB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358082" y="4857760"/>
            <a:ext cx="428628" cy="646331"/>
            <a:chOff x="6026160" y="2657470"/>
            <a:chExt cx="428628" cy="646331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7559586" y="428625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59586" y="4357694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7858148" y="714356"/>
            <a:ext cx="428628" cy="646331"/>
            <a:chOff x="6026160" y="2657470"/>
            <a:chExt cx="428628" cy="646331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858016" y="3286124"/>
            <a:ext cx="428628" cy="646331"/>
            <a:chOff x="6026160" y="2657470"/>
            <a:chExt cx="428628" cy="646331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6072198" y="278605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075264" y="2859628"/>
              <a:ext cx="28575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1"/>
            <p:cNvSpPr>
              <a:spLocks noChangeArrowheads="1"/>
            </p:cNvSpPr>
            <p:nvPr/>
          </p:nvSpPr>
          <p:spPr bwMode="auto">
            <a:xfrm>
              <a:off x="6026160" y="2657470"/>
              <a:ext cx="4286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 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716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5" grpId="0" animBg="1"/>
      <p:bldP spid="55" grpId="1" animBg="1"/>
      <p:bldP spid="3" grpId="0"/>
      <p:bldP spid="8" grpId="0" animBg="1"/>
      <p:bldP spid="14" grpId="0" animBg="1"/>
      <p:bldP spid="15" grpId="0" animBg="1"/>
      <p:bldP spid="16" grpId="0" animBg="1"/>
      <p:bldP spid="24" grpId="0"/>
      <p:bldP spid="7169" grpId="0"/>
      <p:bldP spid="7169" grpId="1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86348" y="3357562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ИЗОЛЯТОРЫ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290"/>
            <a:ext cx="2978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 ушло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14290"/>
            <a:ext cx="3440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столько   пришло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14356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шерсти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785794"/>
            <a:ext cx="1821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эбониту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85992"/>
            <a:ext cx="4986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428868"/>
            <a:ext cx="355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ПРОВОДНИКИ</a:t>
            </a:r>
            <a:endParaRPr lang="ru-RU" sz="2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86124"/>
            <a:ext cx="4777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Нет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…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…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 rot="10800000">
            <a:off x="3071802" y="6357934"/>
            <a:ext cx="3429023" cy="500066"/>
            <a:chOff x="2028" y="8721"/>
            <a:chExt cx="2085" cy="31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028" y="8721"/>
              <a:ext cx="2085" cy="311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304" y="8870"/>
              <a:ext cx="1581" cy="13"/>
              <a:chOff x="2108" y="9308"/>
              <a:chExt cx="1581" cy="13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2108" y="9308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396" y="9309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2650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929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40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539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786182" y="4357694"/>
            <a:ext cx="1714512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-300000" flipV="1">
            <a:off x="4576014" y="3858669"/>
            <a:ext cx="45719" cy="50006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3071802" y="857232"/>
            <a:ext cx="642942" cy="714380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4357686" y="1000108"/>
            <a:ext cx="714380" cy="428628"/>
          </a:xfrm>
          <a:prstGeom prst="mathMinus">
            <a:avLst/>
          </a:prstGeom>
          <a:solidFill>
            <a:srgbClr val="220FB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825106" y="802171"/>
            <a:ext cx="53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4143372" y="5159278"/>
            <a:ext cx="357188" cy="357187"/>
            <a:chOff x="1783" y="8526"/>
            <a:chExt cx="366" cy="388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4643438" y="5135138"/>
            <a:ext cx="357188" cy="357187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ИЛИ 31"/>
          <p:cNvSpPr/>
          <p:nvPr/>
        </p:nvSpPr>
        <p:spPr>
          <a:xfrm>
            <a:off x="4714876" y="5214950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ИЛИ 32"/>
          <p:cNvSpPr/>
          <p:nvPr/>
        </p:nvSpPr>
        <p:spPr>
          <a:xfrm>
            <a:off x="4000496" y="5214950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-360000" flipH="1">
            <a:off x="4545521" y="5644975"/>
            <a:ext cx="72000" cy="86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19105247">
            <a:off x="49711" y="4714884"/>
            <a:ext cx="419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притягивает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мелкие.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04C8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4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0416 -0.1067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0382 -0.1208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  <p:bldP spid="4" grpId="0"/>
      <p:bldP spid="5" grpId="0"/>
      <p:bldP spid="6" grpId="0"/>
      <p:bldP spid="7" grpId="0"/>
      <p:bldP spid="8" grpId="0"/>
      <p:bldP spid="9" grpId="0"/>
      <p:bldP spid="4107" grpId="0" animBg="1"/>
      <p:bldP spid="4108" grpId="0" animBg="1"/>
      <p:bldP spid="22" grpId="0" animBg="1"/>
      <p:bldP spid="23" grpId="0" animBg="1"/>
      <p:bldP spid="24" grpId="0"/>
      <p:bldP spid="32" grpId="0" animBg="1"/>
      <p:bldP spid="33" grpId="0" animBg="1"/>
      <p:bldP spid="34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10800000">
            <a:off x="0" y="2857496"/>
            <a:ext cx="3429023" cy="500066"/>
            <a:chOff x="2028" y="8721"/>
            <a:chExt cx="2085" cy="31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028" y="8721"/>
              <a:ext cx="2085" cy="311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4" y="8870"/>
              <a:ext cx="1581" cy="13"/>
              <a:chOff x="2108" y="9308"/>
              <a:chExt cx="1581" cy="13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2108" y="9308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396" y="9309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2650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929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40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539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14348" y="500066"/>
            <a:ext cx="1714512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-300000" flipV="1">
            <a:off x="1620717" y="1017"/>
            <a:ext cx="45719" cy="500066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56070" y="1357299"/>
            <a:ext cx="357188" cy="357187"/>
            <a:chOff x="1783" y="8526"/>
            <a:chExt cx="366" cy="388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956202" y="1357299"/>
            <a:ext cx="357188" cy="357187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ИЛИ 31"/>
          <p:cNvSpPr/>
          <p:nvPr/>
        </p:nvSpPr>
        <p:spPr>
          <a:xfrm>
            <a:off x="1741888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ИЛИ 32"/>
          <p:cNvSpPr/>
          <p:nvPr/>
        </p:nvSpPr>
        <p:spPr>
          <a:xfrm>
            <a:off x="741756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-360000" flipH="1">
            <a:off x="1569335" y="1787324"/>
            <a:ext cx="72000" cy="86400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643174" y="0"/>
            <a:ext cx="419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притягивает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мелкие.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00"/>
          <p:cNvGrpSpPr/>
          <p:nvPr/>
        </p:nvGrpSpPr>
        <p:grpSpPr>
          <a:xfrm>
            <a:off x="7072330" y="1000108"/>
            <a:ext cx="713690" cy="2250296"/>
            <a:chOff x="7072330" y="1000108"/>
            <a:chExt cx="713690" cy="2250296"/>
          </a:xfrm>
        </p:grpSpPr>
        <p:sp>
          <p:nvSpPr>
            <p:cNvPr id="100" name="Овал 99"/>
            <p:cNvSpPr/>
            <p:nvPr/>
          </p:nvSpPr>
          <p:spPr>
            <a:xfrm>
              <a:off x="7143768" y="1071546"/>
              <a:ext cx="571504" cy="21431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 rot="5400000">
              <a:off x="6304027" y="1768411"/>
              <a:ext cx="2250296" cy="713690"/>
              <a:chOff x="2028" y="8649"/>
              <a:chExt cx="2085" cy="478"/>
            </a:xfrm>
            <a:noFill/>
          </p:grpSpPr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2028" y="8649"/>
                <a:ext cx="2085" cy="47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2304" y="8870"/>
                <a:ext cx="1581" cy="13"/>
                <a:chOff x="2108" y="9308"/>
                <a:chExt cx="1581" cy="13"/>
              </a:xfrm>
              <a:grpFill/>
            </p:grpSpPr>
            <p:sp>
              <p:nvSpPr>
                <p:cNvPr id="26" name="Line 5"/>
                <p:cNvSpPr>
                  <a:spLocks noChangeShapeType="1"/>
                </p:cNvSpPr>
                <p:nvPr/>
              </p:nvSpPr>
              <p:spPr bwMode="auto">
                <a:xfrm>
                  <a:off x="2108" y="9308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Line 6"/>
                <p:cNvSpPr>
                  <a:spLocks noChangeShapeType="1"/>
                </p:cNvSpPr>
                <p:nvPr/>
              </p:nvSpPr>
              <p:spPr bwMode="auto">
                <a:xfrm>
                  <a:off x="2396" y="9309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2650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Line 8"/>
                <p:cNvSpPr>
                  <a:spLocks noChangeShapeType="1"/>
                </p:cNvSpPr>
                <p:nvPr/>
              </p:nvSpPr>
              <p:spPr bwMode="auto">
                <a:xfrm>
                  <a:off x="2929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8" name="Line 9"/>
                <p:cNvSpPr>
                  <a:spLocks noChangeShapeType="1"/>
                </p:cNvSpPr>
                <p:nvPr/>
              </p:nvSpPr>
              <p:spPr bwMode="auto">
                <a:xfrm>
                  <a:off x="3240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Line 10"/>
                <p:cNvSpPr>
                  <a:spLocks noChangeShapeType="1"/>
                </p:cNvSpPr>
                <p:nvPr/>
              </p:nvSpPr>
              <p:spPr bwMode="auto">
                <a:xfrm>
                  <a:off x="3539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0" name="Rectangle 11"/>
          <p:cNvSpPr>
            <a:spLocks noChangeArrowheads="1"/>
          </p:cNvSpPr>
          <p:nvPr/>
        </p:nvSpPr>
        <p:spPr bwMode="auto">
          <a:xfrm rot="16200000">
            <a:off x="6500838" y="1357310"/>
            <a:ext cx="4000504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Блок-схема: ИЛИ 40"/>
          <p:cNvSpPr/>
          <p:nvPr/>
        </p:nvSpPr>
        <p:spPr>
          <a:xfrm>
            <a:off x="7929586" y="1428736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7929586" y="1714488"/>
            <a:ext cx="357188" cy="357187"/>
            <a:chOff x="1783" y="8526"/>
            <a:chExt cx="366" cy="388"/>
          </a:xfrm>
        </p:grpSpPr>
        <p:sp>
          <p:nvSpPr>
            <p:cNvPr id="4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Блок-схема: ИЛИ 44"/>
          <p:cNvSpPr/>
          <p:nvPr/>
        </p:nvSpPr>
        <p:spPr>
          <a:xfrm>
            <a:off x="7929586" y="2071678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929586" y="2428868"/>
            <a:ext cx="357188" cy="357187"/>
            <a:chOff x="1783" y="8526"/>
            <a:chExt cx="366" cy="388"/>
          </a:xfrm>
        </p:grpSpPr>
        <p:sp>
          <p:nvSpPr>
            <p:cNvPr id="4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Line 12"/>
          <p:cNvSpPr>
            <a:spLocks noChangeShapeType="1"/>
          </p:cNvSpPr>
          <p:nvPr/>
        </p:nvSpPr>
        <p:spPr bwMode="auto">
          <a:xfrm rot="-360000">
            <a:off x="7561118" y="2002013"/>
            <a:ext cx="852394" cy="89591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-300000" flipH="1" flipV="1">
            <a:off x="6822561" y="2020784"/>
            <a:ext cx="473428" cy="45719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0" y="5572116"/>
            <a:ext cx="9144000" cy="1285884"/>
          </a:xfrm>
          <a:prstGeom prst="rect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Блок-схема: ИЛИ 51"/>
          <p:cNvSpPr/>
          <p:nvPr/>
        </p:nvSpPr>
        <p:spPr>
          <a:xfrm>
            <a:off x="335755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Блок-схема: ИЛИ 52"/>
          <p:cNvSpPr/>
          <p:nvPr/>
        </p:nvSpPr>
        <p:spPr>
          <a:xfrm>
            <a:off x="407193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Блок-схема: ИЛИ 53"/>
          <p:cNvSpPr/>
          <p:nvPr/>
        </p:nvSpPr>
        <p:spPr>
          <a:xfrm>
            <a:off x="478631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Блок-схема: ИЛИ 80"/>
          <p:cNvSpPr/>
          <p:nvPr/>
        </p:nvSpPr>
        <p:spPr>
          <a:xfrm>
            <a:off x="5357821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99144" y="500043"/>
            <a:ext cx="300197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палочки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143372" y="2071678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шарика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-1612" y="3786190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86"/>
          <p:cNvGrpSpPr/>
          <p:nvPr/>
        </p:nvGrpSpPr>
        <p:grpSpPr>
          <a:xfrm>
            <a:off x="2643174" y="4286256"/>
            <a:ext cx="3857652" cy="785818"/>
            <a:chOff x="3000364" y="4286256"/>
            <a:chExt cx="3857652" cy="785818"/>
          </a:xfrm>
        </p:grpSpPr>
        <p:sp>
          <p:nvSpPr>
            <p:cNvPr id="86" name="Овал 85"/>
            <p:cNvSpPr/>
            <p:nvPr/>
          </p:nvSpPr>
          <p:spPr>
            <a:xfrm>
              <a:off x="3000364" y="4286256"/>
              <a:ext cx="3857652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714744" y="4357694"/>
              <a:ext cx="25003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</a:rPr>
                <a:t>+++++++++ </a:t>
              </a:r>
              <a:endParaRPr lang="ru-RU" sz="3200" b="1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3714744" y="6458281"/>
            <a:ext cx="357188" cy="357187"/>
            <a:chOff x="1783" y="8526"/>
            <a:chExt cx="366" cy="388"/>
          </a:xfrm>
        </p:grpSpPr>
        <p:sp>
          <p:nvSpPr>
            <p:cNvPr id="8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4429124" y="6400490"/>
            <a:ext cx="357188" cy="357187"/>
            <a:chOff x="1783" y="8526"/>
            <a:chExt cx="366" cy="388"/>
          </a:xfrm>
        </p:grpSpPr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5072066" y="6379224"/>
            <a:ext cx="357188" cy="357187"/>
            <a:chOff x="1783" y="8526"/>
            <a:chExt cx="366" cy="388"/>
          </a:xfrm>
        </p:grpSpPr>
        <p:sp>
          <p:nvSpPr>
            <p:cNvPr id="9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654203" y="6389857"/>
            <a:ext cx="357188" cy="357187"/>
            <a:chOff x="1783" y="8526"/>
            <a:chExt cx="366" cy="388"/>
          </a:xfrm>
        </p:grpSpPr>
        <p:sp>
          <p:nvSpPr>
            <p:cNvPr id="9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" name="Line 12"/>
          <p:cNvSpPr>
            <a:spLocks noChangeShapeType="1"/>
          </p:cNvSpPr>
          <p:nvPr/>
        </p:nvSpPr>
        <p:spPr bwMode="auto">
          <a:xfrm rot="-360000" flipH="1">
            <a:off x="4526478" y="4859157"/>
            <a:ext cx="72000" cy="8640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 rot="-300000" flipV="1">
            <a:off x="4543533" y="3933100"/>
            <a:ext cx="45719" cy="500066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0" y="6357958"/>
            <a:ext cx="1714480" cy="50004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Стр.15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7-1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0416 -0.106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0382 -0.1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0255 L -0.00399 0.1733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8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2106 L -0.01788 0.139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2.59259E-6 L 0.0184 0.139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7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191 0.129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0174 0.118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1042 L -0.00139 0.1888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243 L 0.00035 -0.0053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8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62856E-6 L 0.10156 0.004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255 L 0.10572 -0.0094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"/>
                            </p:stCondLst>
                            <p:childTnLst>
                              <p:par>
                                <p:cTn id="2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0191 -0.13148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6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0399 -0.12315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2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1111 -0.11991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60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3542 -0.13218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800"/>
                            </p:stCondLst>
                            <p:childTnLst>
                              <p:par>
                                <p:cTn id="2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7" grpId="1" animBg="1"/>
      <p:bldP spid="4108" grpId="0" animBg="1"/>
      <p:bldP spid="4108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/>
      <p:bldP spid="40" grpId="0" animBg="1"/>
      <p:bldP spid="41" grpId="0" animBg="1"/>
      <p:bldP spid="45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1" grpId="0" animBg="1"/>
      <p:bldP spid="82" grpId="0" autoUpdateAnimBg="0"/>
      <p:bldP spid="83" grpId="0" autoUpdateAnimBg="0"/>
      <p:bldP spid="84" grpId="0" autoUpdateAnimBg="0"/>
      <p:bldP spid="79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каком атоме больше электронов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б)   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14     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протонов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+ 7 нейтронов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9040"/>
            <a:ext cx="9144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протонов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+ 10 нейтронов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57958"/>
            <a:ext cx="1714480" cy="50004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Стр.15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7-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"/>
          <a:ext cx="9144000" cy="640954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раздел (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8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электрические явления –1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Урок - 3 (зт7) № 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ТЕМА: Электрон. Строение атома. проводники и изоляторы.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ЦЕЛИ:1.Закрепить знания по теме №7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   2.Создать условия для усвоения понятий </a:t>
                      </a:r>
                      <a:r>
                        <a:rPr lang="ru-RU" sz="18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электрический ток,  источники тока, электрическая цепь" "электрический ток в металлах и жидкостях</a:t>
                      </a:r>
                      <a:r>
                        <a:rPr lang="ru-RU" sz="1800" b="1" i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sng" cap="all" dirty="0">
                          <a:latin typeface="Times New Roman"/>
                          <a:ea typeface="Times New Roman"/>
                          <a:cs typeface="Times New Roman"/>
                        </a:rPr>
                        <a:t>Задачи:   </a:t>
                      </a:r>
                      <a:r>
                        <a:rPr lang="ru-RU" sz="1800" b="1" cap="all" dirty="0">
                          <a:latin typeface="Times New Roman"/>
                          <a:ea typeface="Times New Roman"/>
                          <a:cs typeface="Times New Roman"/>
                        </a:rPr>
                        <a:t>1) 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бобщить и систематизировать знания учащихся по теме №7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2) Организовать применение знаний в речевой и графической учебной практике.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3) Организовать применение знаний в измененных и нестандартных условиях при решении качественных задач.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4.Способствовать усвоению понятий темы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№8.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u="sng" cap="all">
                          <a:latin typeface="Times New Roman"/>
                          <a:ea typeface="Times New Roman"/>
                          <a:cs typeface="Times New Roman"/>
                        </a:rPr>
                        <a:t>ТИп УРОКА</a:t>
                      </a:r>
                      <a:r>
                        <a:rPr lang="ru-RU" sz="1800" b="1" i="1" cap="all">
                          <a:latin typeface="Times New Roman"/>
                          <a:ea typeface="Times New Roman"/>
                          <a:cs typeface="Times New Roman"/>
                        </a:rPr>
                        <a:t>: О</a:t>
                      </a: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тработки знаний и умений по тем, </a:t>
                      </a: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 комбинированный с элементами технологии усвоения и изучения нового материала.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u="sng" cap="all">
                          <a:latin typeface="Times New Roman"/>
                          <a:ea typeface="Times New Roman"/>
                          <a:cs typeface="Times New Roman"/>
                        </a:rPr>
                        <a:t>ВИД УРО КА:  </a:t>
                      </a: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репродуктивный в форме закрепления суждений и решения  творческих качественных и количественных задач  .О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объяснительно иллюстративный в форме эвристической беседы с частично поисковыми элементами и демонстрациями.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ДЕМОНСТРАЦИИ: 1.Источники тока :гальванические элементы, аккумуляторы,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электрофорная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машина, термоэлемент, фотоэлемент. 2.Составление электрической цепи.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5742</TotalTime>
  <Words>734</Words>
  <Application>Microsoft Office PowerPoint</Application>
  <PresentationFormat>Экран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Домашнее задание.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807</cp:revision>
  <dcterms:created xsi:type="dcterms:W3CDTF">2009-11-04T14:29:22Z</dcterms:created>
  <dcterms:modified xsi:type="dcterms:W3CDTF">2021-07-04T12:28:04Z</dcterms:modified>
</cp:coreProperties>
</file>