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15"/>
  </p:notesMasterIdLst>
  <p:sldIdLst>
    <p:sldId id="354" r:id="rId2"/>
    <p:sldId id="311" r:id="rId3"/>
    <p:sldId id="316" r:id="rId4"/>
    <p:sldId id="357" r:id="rId5"/>
    <p:sldId id="358" r:id="rId6"/>
    <p:sldId id="359" r:id="rId7"/>
    <p:sldId id="361" r:id="rId8"/>
    <p:sldId id="363" r:id="rId9"/>
    <p:sldId id="353" r:id="rId10"/>
    <p:sldId id="351" r:id="rId11"/>
    <p:sldId id="356" r:id="rId12"/>
    <p:sldId id="360" r:id="rId13"/>
    <p:sldId id="36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srgbClr val="FF0000"/>
    </p:penClr>
  </p:showPr>
  <p:clrMru>
    <a:srgbClr val="220FB1"/>
    <a:srgbClr val="006600"/>
    <a:srgbClr val="0033CC"/>
    <a:srgbClr val="000099"/>
    <a:srgbClr val="66CCFF"/>
    <a:srgbClr val="003300"/>
    <a:srgbClr val="000000"/>
    <a:srgbClr val="365D21"/>
    <a:srgbClr val="0014AC"/>
    <a:srgbClr val="2706E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4" d="100"/>
          <a:sy n="84" d="100"/>
        </p:scale>
        <p:origin x="-2166" y="-2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76E3A03-BB73-4ED6-99C4-4CFD2A94209F}" type="datetimeFigureOut">
              <a:rPr lang="ru-RU"/>
              <a:pPr>
                <a:defRPr/>
              </a:pPr>
              <a:t>04.07.2021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DA3820B-7150-4465-9329-879E122C3E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998B-470D-40EF-A191-BD62BA73A0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D8782-41D5-4251-85C2-531FFE3C84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874C7-9393-40C1-A385-7AF3418EC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D63DA3-EFB4-4EDF-8F87-C68D53915E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B4824-2863-4106-B7A6-92F782BD5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08A9-4259-4C93-99C2-5939032736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2D8F1-AE7D-4559-9F5C-0762D2F1D8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6B807-3976-45DB-8AE9-7E0057AB8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C2D45-DCC5-40D6-8543-A23820867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DC91E-F650-4703-95E6-2CB7DCA58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D6F8FC-428F-40A9-A415-F1D3D6AE1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EAED02A-B3E0-45D7-94C6-41158E69F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1" r:id="rId4"/>
    <p:sldLayoutId id="2147483817" r:id="rId5"/>
    <p:sldLayoutId id="2147483812" r:id="rId6"/>
    <p:sldLayoutId id="2147483818" r:id="rId7"/>
    <p:sldLayoutId id="2147483819" r:id="rId8"/>
    <p:sldLayoutId id="2147483820" r:id="rId9"/>
    <p:sldLayoutId id="2147483813" r:id="rId10"/>
    <p:sldLayoutId id="21474838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7.wav"/><Relationship Id="rId4" Type="http://schemas.openxmlformats.org/officeDocument/2006/relationships/audio" Target="../media/audio5.wav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9.jpeg"/><Relationship Id="rId3" Type="http://schemas.openxmlformats.org/officeDocument/2006/relationships/audio" Target="../media/audio2.wav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11" Type="http://schemas.openxmlformats.org/officeDocument/2006/relationships/image" Target="../media/image7.jpeg"/><Relationship Id="rId5" Type="http://schemas.openxmlformats.org/officeDocument/2006/relationships/audio" Target="../media/audio4.wav"/><Relationship Id="rId10" Type="http://schemas.openxmlformats.org/officeDocument/2006/relationships/image" Target="../media/image6.jpeg"/><Relationship Id="rId4" Type="http://schemas.openxmlformats.org/officeDocument/2006/relationships/audio" Target="../media/audio3.wav"/><Relationship Id="rId9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audio" Target="../media/audio8.wav"/><Relationship Id="rId3" Type="http://schemas.openxmlformats.org/officeDocument/2006/relationships/audio" Target="../media/audio1.wav"/><Relationship Id="rId7" Type="http://schemas.openxmlformats.org/officeDocument/2006/relationships/audio" Target="../media/audio7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5.wav"/><Relationship Id="rId5" Type="http://schemas.openxmlformats.org/officeDocument/2006/relationships/audio" Target="../media/audio2.wav"/><Relationship Id="rId4" Type="http://schemas.openxmlformats.org/officeDocument/2006/relationships/audio" Target="../media/audio4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4.wav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4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8.wav"/><Relationship Id="rId5" Type="http://schemas.openxmlformats.org/officeDocument/2006/relationships/audio" Target="../media/audio2.wav"/><Relationship Id="rId4" Type="http://schemas.openxmlformats.org/officeDocument/2006/relationships/audio" Target="../media/audio7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audio" Target="../media/audio6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" y="2"/>
          <a:ext cx="9143999" cy="6449500"/>
        </p:xfrm>
        <a:graphic>
          <a:graphicData uri="http://schemas.openxmlformats.org/drawingml/2006/table">
            <a:tbl>
              <a:tblPr/>
              <a:tblGrid>
                <a:gridCol w="626301"/>
                <a:gridCol w="7760569"/>
                <a:gridCol w="757129"/>
              </a:tblGrid>
              <a:tr h="208492">
                <a:tc gridSpan="3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раздел (</a:t>
                      </a:r>
                      <a:r>
                        <a:rPr lang="en-US" sz="1400" b="1" dirty="0">
                          <a:latin typeface="Times New Roman"/>
                          <a:ea typeface="Times New Roman"/>
                        </a:rPr>
                        <a:t>II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) </a:t>
                      </a:r>
                      <a:r>
                        <a:rPr lang="ru-RU" sz="1400" b="1" cap="all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электрические явления –1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        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                                                                      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Урок - 2 (зт6,т7) № 24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49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cap="all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ТЕМА: Электрическое поле . Делимость </a:t>
                      </a:r>
                      <a:r>
                        <a:rPr lang="ru-RU" sz="1100" b="1" cap="all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эл</a:t>
                      </a:r>
                      <a:r>
                        <a:rPr lang="ru-RU" sz="1100" b="1" cap="all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 заряда</a:t>
                      </a:r>
                      <a:r>
                        <a:rPr lang="ru-RU" sz="1400" b="1" cap="all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.     Строение </a:t>
                      </a:r>
                      <a:r>
                        <a:rPr lang="ru-RU" sz="1400" b="1" cap="all" dirty="0" smtClean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атома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73518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ЦЕЛИ:1.Закрепить знания по теме №6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 dirty="0" smtClean="0">
                          <a:latin typeface="Times New Roman"/>
                          <a:ea typeface="Times New Roman"/>
                        </a:rPr>
                        <a:t>Задачи: </a:t>
                      </a:r>
                      <a:r>
                        <a:rPr lang="ru-RU" sz="1400" b="1" cap="all" dirty="0" smtClean="0">
                          <a:latin typeface="Times New Roman"/>
                          <a:ea typeface="Times New Roman"/>
                        </a:rPr>
                        <a:t>1</a:t>
                      </a:r>
                      <a:r>
                        <a:rPr lang="ru-RU" sz="1400" b="1" cap="all" dirty="0">
                          <a:latin typeface="Times New Roman"/>
                          <a:ea typeface="Times New Roman"/>
                        </a:rPr>
                        <a:t>) О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бобщить и систематизировать знания учащихся по теме №6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2) Организовать применение знаний в речевой и графической учебной практике.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3) Организовать применение знаний в измененных и нестандартных условиях при решении качественных задач.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4. Создать условия для усвоения понятий </a:t>
                      </a:r>
                      <a:r>
                        <a:rPr lang="ru-RU" sz="1400" b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"электрический заряд" " электризация" два рода зарядов" "проводники, диэлектрики, электрическое поле , взаимодействие зарядов</a:t>
                      </a:r>
                      <a:r>
                        <a:rPr lang="ru-RU" sz="1400" b="1" i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"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на основании строения атома.</a:t>
                      </a:r>
                      <a:r>
                        <a:rPr lang="ru-RU" sz="1400" b="1" i="1" dirty="0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5752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u="sng" cap="all">
                          <a:latin typeface="Times New Roman"/>
                          <a:ea typeface="Times New Roman"/>
                        </a:rPr>
                        <a:t>ТИп УРОКА:</a:t>
                      </a:r>
                      <a:r>
                        <a:rPr lang="ru-RU" sz="1400" i="1">
                          <a:latin typeface="Times New Roman"/>
                          <a:ea typeface="Times New Roman"/>
                        </a:rPr>
                        <a:t> комбинированный с элементами технологии усвоения и изучения нового материала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698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u="sng" cap="all">
                          <a:latin typeface="Times New Roman"/>
                          <a:ea typeface="Times New Roman"/>
                        </a:rPr>
                        <a:t>ВИД УРОКА: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объяснительно иллюстративный в форме эвристической беседы с частично поисковыми элементами и демонстрациями.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766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ДЕМОНСТРАЦИИ:1.табл. "строение </a:t>
                      </a: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атома«                                      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2.к/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фр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"Опыт Резерфорда."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8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ХОД УРОКА: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cap="all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>
                          <a:latin typeface="Times New Roman"/>
                          <a:ea typeface="Times New Roman"/>
                        </a:rPr>
                        <a:t>Объяснение Д/З (гр.№2 и консультация по теме 6).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02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Процесс усвоения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365125" algn="l"/>
                        </a:tabLst>
                      </a:pPr>
                      <a:r>
                        <a:rPr lang="ru-RU" sz="1400" b="1" i="1" dirty="0" err="1">
                          <a:latin typeface="Times New Roman"/>
                          <a:ea typeface="Times New Roman"/>
                        </a:rPr>
                        <a:t>аудиализация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  - 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831215" algn="l"/>
                        </a:tabLst>
                      </a:pP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Электрический заряд, взаимодействие зарядов, электроскоп;</a:t>
                      </a:r>
                      <a:endParaRPr lang="ru-RU" sz="12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-"/>
                        <a:tabLst>
                          <a:tab pos="921385" algn="l"/>
                        </a:tabLst>
                      </a:pPr>
                      <a:r>
                        <a:rPr lang="ru-RU" sz="1400" b="1" i="0" dirty="0">
                          <a:solidFill>
                            <a:srgbClr val="220FB1"/>
                          </a:solidFill>
                          <a:latin typeface="Times New Roman"/>
                          <a:ea typeface="Times New Roman"/>
                        </a:rPr>
                        <a:t>Электрическое поле, делимость электрических зарядов</a:t>
                      </a:r>
                      <a:endParaRPr lang="ru-RU" sz="1200" b="1" i="0" dirty="0">
                        <a:solidFill>
                          <a:srgbClr val="220FB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102235"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*  визуализация   -?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400" b="1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40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Создание проблемной ситуации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</a:rPr>
                        <a:t> Как и почему происходит электризация тел?   </a:t>
                      </a:r>
                      <a:r>
                        <a:rPr lang="ru-RU" sz="1400" i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i="1" dirty="0">
                          <a:latin typeface="Times New Roman"/>
                          <a:ea typeface="Times New Roman"/>
                        </a:rPr>
                        <a:t>к/</a:t>
                      </a:r>
                      <a:r>
                        <a:rPr lang="ru-RU" sz="1400" b="1" i="1" dirty="0" err="1">
                          <a:latin typeface="Times New Roman"/>
                          <a:ea typeface="Times New Roman"/>
                        </a:rPr>
                        <a:t>фр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cap="all">
                          <a:latin typeface="Times New Roman"/>
                        </a:rPr>
                        <a:t>4</a:t>
                      </a:r>
                      <a:endParaRPr lang="ru-RU" sz="1200" b="1" cap="all">
                        <a:latin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Эвристическая беседа по материалу темы № 7 с демонстрациями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10м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/>
                        </a:rPr>
                        <a:t>5.</a:t>
                      </a:r>
                      <a:endParaRPr lang="ru-RU" sz="1200" b="1" cap="all">
                        <a:latin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cs typeface="Times New Roman"/>
                        </a:rPr>
                        <a:t>Повторение темы по ОК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6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/>
                        </a:rPr>
                        <a:t>6.</a:t>
                      </a:r>
                      <a:endParaRPr lang="ru-RU" sz="1200" b="1" cap="all">
                        <a:latin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i="1" u="sng">
                          <a:latin typeface="Times New Roman"/>
                          <a:ea typeface="Times New Roman"/>
                        </a:rPr>
                        <a:t>Первичная обратная связь</a:t>
                      </a:r>
                      <a:endParaRPr lang="ru-RU" sz="1400" i="1">
                        <a:latin typeface="Times New Roman"/>
                        <a:ea typeface="Times New Roman"/>
                      </a:endParaRPr>
                    </a:p>
                    <a:p>
                      <a:pPr indent="190500">
                        <a:lnSpc>
                          <a:spcPct val="108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1. №№№ 513-516   (стр. атома)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indent="190500">
                        <a:lnSpc>
                          <a:spcPct val="108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        517,518   (электризация)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  <a:p>
                      <a:pPr indent="190500">
                        <a:lnSpc>
                          <a:spcPct val="108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                519-525  (проводники) 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5м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8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u="sng" cap="all">
                          <a:latin typeface="Times New Roman"/>
                        </a:rPr>
                        <a:t>д.з</a:t>
                      </a:r>
                      <a:endParaRPr lang="ru-RU" sz="1200" b="1" cap="all">
                        <a:latin typeface="Times New Roman"/>
                      </a:endParaRPr>
                    </a:p>
                  </a:txBody>
                  <a:tcPr marL="47178" marR="47178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latin typeface="Times New Roman"/>
                          <a:ea typeface="Times New Roman"/>
                        </a:rPr>
                        <a:t>§ 29-31  (т №7)</a:t>
                      </a:r>
                      <a:endParaRPr lang="ru-RU" sz="1400" i="1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50м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7178" marR="471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-1" y="0"/>
          <a:ext cx="9144001" cy="6858001"/>
        </p:xfrm>
        <a:graphic>
          <a:graphicData uri="http://schemas.openxmlformats.org/drawingml/2006/table">
            <a:tbl>
              <a:tblPr/>
              <a:tblGrid>
                <a:gridCol w="473424"/>
                <a:gridCol w="7540209"/>
                <a:gridCol w="1130368"/>
              </a:tblGrid>
              <a:tr h="7837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Объяснение Д/З (гр.№2) и консультация по теме 7.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5м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634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Процесс усвоения    </a:t>
                      </a:r>
                      <a:endParaRPr lang="ru-RU" sz="2400" i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</a:t>
                      </a:r>
                      <a:r>
                        <a:rPr lang="ru-RU" sz="2400" b="1" i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аудиализация</a:t>
                      </a:r>
                      <a:r>
                        <a:rPr lang="ru-RU" sz="2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-     опыт Резерфорда, ионы;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831215"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    </a:t>
                      </a:r>
                      <a:r>
                        <a:rPr lang="ru-RU" sz="2400" b="1" i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24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     заряды плюс и минус.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102235">
                        <a:spcAft>
                          <a:spcPts val="0"/>
                        </a:spcAft>
                      </a:pPr>
                      <a:r>
                        <a:rPr lang="ru-RU" sz="2400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514  </a:t>
                      </a:r>
                      <a:r>
                        <a:rPr lang="ru-RU" sz="2400" b="1" baseline="-25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r>
                        <a:rPr lang="en-US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</a:t>
                      </a:r>
                      <a:r>
                        <a:rPr lang="ru-RU" sz="2400" b="1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r>
                        <a:rPr lang="ru-RU" sz="2400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        </a:t>
                      </a:r>
                      <a:r>
                        <a:rPr lang="ru-RU" sz="2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  514     </a:t>
                      </a:r>
                      <a:r>
                        <a:rPr lang="ru-RU" sz="2400" b="1" baseline="-25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r>
                        <a:rPr lang="en-US" sz="2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</a:t>
                      </a:r>
                      <a:r>
                        <a:rPr lang="ru-RU" sz="2400" b="1" baseline="300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10м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9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u="sng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Создание проблемной ситуации   </a:t>
                      </a:r>
                      <a:r>
                        <a:rPr lang="ru-RU" sz="2400" b="1" i="1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Почему палочка притягивает мелкие бумажки?</a:t>
                      </a:r>
                      <a:r>
                        <a:rPr lang="ru-RU" sz="2400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(Демонстрация №1)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Эвристическая беседа по материалу темы № 8 с демонстрациями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Повторение темы по ОК</a:t>
                      </a:r>
                      <a:r>
                        <a:rPr lang="ru-RU" sz="2400" i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2400" i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i="1" u="sng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Первичная обратная связь</a:t>
                      </a:r>
                      <a:endParaRPr lang="ru-RU" sz="2400" i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стр. 70  ??? №2,3,4,5,6,7,8      стр. 71 ???  №1,2,3,4.    стр. 73 ???  №1,2,3,4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15м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15м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37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b="1" cap="all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д.з</a:t>
                      </a: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гр.2.    </a:t>
                      </a:r>
                      <a:r>
                        <a:rPr lang="ru-RU" sz="3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§ 32- 35  (т №8)</a:t>
                      </a:r>
                      <a:endParaRPr lang="ru-RU" sz="20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3200" b="1" cap="all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50</a:t>
                      </a:r>
                      <a:r>
                        <a:rPr lang="ru-RU" sz="3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20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071670" y="857232"/>
            <a:ext cx="5143536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000" b="1" dirty="0" err="1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грумма</a:t>
            </a: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№5 </a:t>
            </a:r>
          </a:p>
          <a:p>
            <a:r>
              <a:rPr lang="ru-RU" sz="4800" b="1" dirty="0" smtClean="0"/>
              <a:t>1119</a:t>
            </a:r>
            <a:r>
              <a:rPr lang="ru-RU" sz="4800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1143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  <a:r>
              <a:rPr lang="ru-RU" sz="4800" b="1" dirty="0" smtClean="0"/>
              <a:t>1144</a:t>
            </a:r>
            <a:r>
              <a:rPr lang="ru-RU" sz="4800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1145</a:t>
            </a:r>
            <a:r>
              <a:rPr lang="ru-RU" sz="4800" dirty="0" smtClean="0"/>
              <a:t> </a:t>
            </a:r>
            <a:r>
              <a:rPr lang="ru-RU" sz="4800" b="1" dirty="0" smtClean="0"/>
              <a:t>1146</a:t>
            </a:r>
            <a:r>
              <a:rPr lang="ru-RU" sz="4800" dirty="0" smtClean="0"/>
              <a:t> </a:t>
            </a:r>
            <a:endParaRPr lang="ru-RU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500"/>
                            </p:stCondLst>
                            <p:childTnLst>
                              <p:par>
                                <p:cTn id="85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500"/>
                            </p:stCondLst>
                            <p:childTnLst>
                              <p:par>
                                <p:cTn id="9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Скругленный прямоугольник 55"/>
          <p:cNvSpPr/>
          <p:nvPr/>
        </p:nvSpPr>
        <p:spPr>
          <a:xfrm>
            <a:off x="3929058" y="4786322"/>
            <a:ext cx="400052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500430" y="1857364"/>
            <a:ext cx="514353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715008" y="714356"/>
            <a:ext cx="22254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недостаток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1962843" y="1002210"/>
            <a:ext cx="180265" cy="18397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24"/>
          <p:cNvSpPr>
            <a:spLocks noChangeArrowheads="1"/>
          </p:cNvSpPr>
          <p:nvPr/>
        </p:nvSpPr>
        <p:spPr bwMode="auto">
          <a:xfrm>
            <a:off x="1787692" y="1028492"/>
            <a:ext cx="180265" cy="18397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Oval 25"/>
          <p:cNvSpPr>
            <a:spLocks noChangeArrowheads="1"/>
          </p:cNvSpPr>
          <p:nvPr/>
        </p:nvSpPr>
        <p:spPr bwMode="auto">
          <a:xfrm>
            <a:off x="1902755" y="1206750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Oval 26"/>
          <p:cNvSpPr>
            <a:spLocks noChangeArrowheads="1"/>
          </p:cNvSpPr>
          <p:nvPr/>
        </p:nvSpPr>
        <p:spPr bwMode="auto">
          <a:xfrm>
            <a:off x="714348" y="789671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" name="Группа 9"/>
          <p:cNvGrpSpPr/>
          <p:nvPr/>
        </p:nvGrpSpPr>
        <p:grpSpPr>
          <a:xfrm>
            <a:off x="1767004" y="3396168"/>
            <a:ext cx="355416" cy="365658"/>
            <a:chOff x="1906484" y="5074176"/>
            <a:chExt cx="355416" cy="365658"/>
          </a:xfrm>
        </p:grpSpPr>
        <p:sp>
          <p:nvSpPr>
            <p:cNvPr id="11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Oval 26"/>
          <p:cNvSpPr>
            <a:spLocks noChangeArrowheads="1"/>
          </p:cNvSpPr>
          <p:nvPr/>
        </p:nvSpPr>
        <p:spPr bwMode="auto">
          <a:xfrm rot="730143">
            <a:off x="693660" y="3183629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1571604" y="2500306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Oval 27"/>
          <p:cNvSpPr>
            <a:spLocks noChangeArrowheads="1"/>
          </p:cNvSpPr>
          <p:nvPr/>
        </p:nvSpPr>
        <p:spPr bwMode="auto">
          <a:xfrm rot="2584162">
            <a:off x="1528512" y="2443641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9" name="Группа 17"/>
          <p:cNvGrpSpPr/>
          <p:nvPr/>
        </p:nvGrpSpPr>
        <p:grpSpPr>
          <a:xfrm>
            <a:off x="3929058" y="642918"/>
            <a:ext cx="1604950" cy="717552"/>
            <a:chOff x="3929058" y="642918"/>
            <a:chExt cx="1604950" cy="717552"/>
          </a:xfrm>
        </p:grpSpPr>
        <p:sp>
          <p:nvSpPr>
            <p:cNvPr id="5121" name="Text Box 1"/>
            <p:cNvSpPr txBox="1">
              <a:spLocks noChangeArrowheads="1"/>
            </p:cNvSpPr>
            <p:nvPr/>
          </p:nvSpPr>
          <p:spPr bwMode="auto">
            <a:xfrm>
              <a:off x="3929058" y="642918"/>
              <a:ext cx="1604950" cy="717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Ион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люс 16"/>
            <p:cNvSpPr/>
            <p:nvPr/>
          </p:nvSpPr>
          <p:spPr>
            <a:xfrm>
              <a:off x="4857752" y="714356"/>
              <a:ext cx="642942" cy="642942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0" name="Группа 22"/>
          <p:cNvGrpSpPr/>
          <p:nvPr/>
        </p:nvGrpSpPr>
        <p:grpSpPr>
          <a:xfrm>
            <a:off x="3571868" y="3286124"/>
            <a:ext cx="1604950" cy="717552"/>
            <a:chOff x="3571868" y="3286124"/>
            <a:chExt cx="1604950" cy="717552"/>
          </a:xfrm>
        </p:grpSpPr>
        <p:sp>
          <p:nvSpPr>
            <p:cNvPr id="20" name="Text Box 1"/>
            <p:cNvSpPr txBox="1">
              <a:spLocks noChangeArrowheads="1"/>
            </p:cNvSpPr>
            <p:nvPr/>
          </p:nvSpPr>
          <p:spPr bwMode="auto">
            <a:xfrm>
              <a:off x="3571868" y="3286124"/>
              <a:ext cx="1604950" cy="717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Ион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Минус 21"/>
            <p:cNvSpPr/>
            <p:nvPr/>
          </p:nvSpPr>
          <p:spPr>
            <a:xfrm>
              <a:off x="4532094" y="3500438"/>
              <a:ext cx="428628" cy="285752"/>
            </a:xfrm>
            <a:prstGeom prst="mathMinus">
              <a:avLst/>
            </a:prstGeom>
            <a:solidFill>
              <a:srgbClr val="220FB1"/>
            </a:solidFill>
            <a:ln>
              <a:solidFill>
                <a:srgbClr val="220F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220FB1"/>
                </a:solidFill>
              </a:endParaRP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5214942" y="3286124"/>
            <a:ext cx="1730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избыток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715008" y="4857760"/>
            <a:ext cx="1733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избыток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8" name="Группа 28"/>
          <p:cNvGrpSpPr/>
          <p:nvPr/>
        </p:nvGrpSpPr>
        <p:grpSpPr>
          <a:xfrm>
            <a:off x="3539354" y="1888896"/>
            <a:ext cx="2104216" cy="642942"/>
            <a:chOff x="3539354" y="1888896"/>
            <a:chExt cx="2104216" cy="642942"/>
          </a:xfrm>
        </p:grpSpPr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3539354" y="1944568"/>
              <a:ext cx="157163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ЗАРЯД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Плюс 25"/>
            <p:cNvSpPr/>
            <p:nvPr/>
          </p:nvSpPr>
          <p:spPr>
            <a:xfrm>
              <a:off x="5000628" y="1888896"/>
              <a:ext cx="642942" cy="642942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5857884" y="1928802"/>
            <a:ext cx="20633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недостаток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9" name="Группа 33"/>
          <p:cNvGrpSpPr/>
          <p:nvPr/>
        </p:nvGrpSpPr>
        <p:grpSpPr>
          <a:xfrm>
            <a:off x="7929586" y="1857364"/>
            <a:ext cx="428628" cy="646331"/>
            <a:chOff x="6026160" y="2657470"/>
            <a:chExt cx="428628" cy="646331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21" name="Группа 39"/>
          <p:cNvGrpSpPr/>
          <p:nvPr/>
        </p:nvGrpSpPr>
        <p:grpSpPr>
          <a:xfrm>
            <a:off x="3929058" y="4857760"/>
            <a:ext cx="1643074" cy="523220"/>
            <a:chOff x="3929058" y="4857760"/>
            <a:chExt cx="1643074" cy="523220"/>
          </a:xfrm>
        </p:grpSpPr>
        <p:sp>
          <p:nvSpPr>
            <p:cNvPr id="28" name="Rectangle 1"/>
            <p:cNvSpPr>
              <a:spLocks noChangeArrowheads="1"/>
            </p:cNvSpPr>
            <p:nvPr/>
          </p:nvSpPr>
          <p:spPr bwMode="auto">
            <a:xfrm>
              <a:off x="3929058" y="4857760"/>
              <a:ext cx="12858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заряд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Минус 38"/>
            <p:cNvSpPr/>
            <p:nvPr/>
          </p:nvSpPr>
          <p:spPr>
            <a:xfrm>
              <a:off x="5143504" y="5000636"/>
              <a:ext cx="428628" cy="285752"/>
            </a:xfrm>
            <a:prstGeom prst="mathMinus">
              <a:avLst/>
            </a:prstGeom>
            <a:solidFill>
              <a:srgbClr val="220FB1"/>
            </a:solidFill>
            <a:ln>
              <a:solidFill>
                <a:srgbClr val="220F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220FB1"/>
                </a:solidFill>
              </a:endParaRPr>
            </a:p>
          </p:txBody>
        </p:sp>
      </p:grpSp>
      <p:grpSp>
        <p:nvGrpSpPr>
          <p:cNvPr id="23" name="Группа 40"/>
          <p:cNvGrpSpPr/>
          <p:nvPr/>
        </p:nvGrpSpPr>
        <p:grpSpPr>
          <a:xfrm>
            <a:off x="7358082" y="4857760"/>
            <a:ext cx="428628" cy="646331"/>
            <a:chOff x="6026160" y="2657470"/>
            <a:chExt cx="428628" cy="646331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5" name="Прямая соединительная линия 44"/>
          <p:cNvCxnSpPr/>
          <p:nvPr/>
        </p:nvCxnSpPr>
        <p:spPr>
          <a:xfrm>
            <a:off x="7559586" y="428625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559586" y="4357694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Группа 46"/>
          <p:cNvGrpSpPr/>
          <p:nvPr/>
        </p:nvGrpSpPr>
        <p:grpSpPr>
          <a:xfrm>
            <a:off x="7858148" y="714356"/>
            <a:ext cx="428628" cy="646331"/>
            <a:chOff x="6026160" y="2657470"/>
            <a:chExt cx="428628" cy="646331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0" name="Группа 50"/>
          <p:cNvGrpSpPr/>
          <p:nvPr/>
        </p:nvGrpSpPr>
        <p:grpSpPr>
          <a:xfrm>
            <a:off x="6858016" y="3286124"/>
            <a:ext cx="428628" cy="646331"/>
            <a:chOff x="6026160" y="2657470"/>
            <a:chExt cx="428628" cy="646331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51" name="AutoShape 23"/>
          <p:cNvSpPr>
            <a:spLocks noChangeArrowheads="1"/>
          </p:cNvSpPr>
          <p:nvPr/>
        </p:nvSpPr>
        <p:spPr bwMode="auto">
          <a:xfrm>
            <a:off x="2100245" y="3538538"/>
            <a:ext cx="180265" cy="18397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7" name="Oval 25"/>
          <p:cNvSpPr>
            <a:spLocks noChangeArrowheads="1"/>
          </p:cNvSpPr>
          <p:nvPr/>
        </p:nvSpPr>
        <p:spPr bwMode="auto">
          <a:xfrm>
            <a:off x="1714480" y="1214422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Oval 25"/>
          <p:cNvSpPr>
            <a:spLocks noChangeArrowheads="1"/>
          </p:cNvSpPr>
          <p:nvPr/>
        </p:nvSpPr>
        <p:spPr bwMode="auto">
          <a:xfrm>
            <a:off x="1714480" y="3726446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AutoShape 23"/>
          <p:cNvSpPr>
            <a:spLocks noChangeArrowheads="1"/>
          </p:cNvSpPr>
          <p:nvPr/>
        </p:nvSpPr>
        <p:spPr bwMode="auto">
          <a:xfrm>
            <a:off x="2071670" y="3714752"/>
            <a:ext cx="180265" cy="18397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" name="AutoShape 23"/>
          <p:cNvSpPr>
            <a:spLocks noChangeArrowheads="1"/>
          </p:cNvSpPr>
          <p:nvPr/>
        </p:nvSpPr>
        <p:spPr bwMode="auto">
          <a:xfrm>
            <a:off x="2034281" y="3887970"/>
            <a:ext cx="180265" cy="18397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" name="AutoShape 23"/>
          <p:cNvSpPr>
            <a:spLocks noChangeArrowheads="1"/>
          </p:cNvSpPr>
          <p:nvPr/>
        </p:nvSpPr>
        <p:spPr bwMode="auto">
          <a:xfrm>
            <a:off x="1857356" y="3947350"/>
            <a:ext cx="180265" cy="183972"/>
          </a:xfrm>
          <a:prstGeom prst="flowChartOr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2" name="Oval 25"/>
          <p:cNvSpPr>
            <a:spLocks noChangeArrowheads="1"/>
          </p:cNvSpPr>
          <p:nvPr/>
        </p:nvSpPr>
        <p:spPr bwMode="auto">
          <a:xfrm>
            <a:off x="1869232" y="3767948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3" name="Oval 25"/>
          <p:cNvSpPr>
            <a:spLocks noChangeArrowheads="1"/>
          </p:cNvSpPr>
          <p:nvPr/>
        </p:nvSpPr>
        <p:spPr bwMode="auto">
          <a:xfrm>
            <a:off x="1643042" y="3571876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4" name="Oval 25"/>
          <p:cNvSpPr>
            <a:spLocks noChangeArrowheads="1"/>
          </p:cNvSpPr>
          <p:nvPr/>
        </p:nvSpPr>
        <p:spPr bwMode="auto">
          <a:xfrm>
            <a:off x="1690728" y="3904950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5" name="Oval 25"/>
          <p:cNvSpPr>
            <a:spLocks noChangeArrowheads="1"/>
          </p:cNvSpPr>
          <p:nvPr/>
        </p:nvSpPr>
        <p:spPr bwMode="auto">
          <a:xfrm>
            <a:off x="1524100" y="3762438"/>
            <a:ext cx="180265" cy="161118"/>
          </a:xfrm>
          <a:prstGeom prst="ellipse">
            <a:avLst/>
          </a:prstGeom>
          <a:solidFill>
            <a:srgbClr val="FFFFFF"/>
          </a:solidFill>
          <a:ln w="57150">
            <a:solidFill>
              <a:srgbClr val="220FB1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6" name="Oval 27"/>
          <p:cNvSpPr>
            <a:spLocks noChangeArrowheads="1"/>
          </p:cNvSpPr>
          <p:nvPr/>
        </p:nvSpPr>
        <p:spPr bwMode="auto">
          <a:xfrm rot="4631543">
            <a:off x="1671387" y="2408740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7" name="Oval 26"/>
          <p:cNvSpPr>
            <a:spLocks noChangeArrowheads="1"/>
          </p:cNvSpPr>
          <p:nvPr/>
        </p:nvSpPr>
        <p:spPr bwMode="auto">
          <a:xfrm rot="2134708">
            <a:off x="714348" y="3357562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1" dur="2000" fill="hold"/>
                                        <p:tgtEl>
                                          <p:spTgt spid="18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3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4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5" dur="2000" fill="hold"/>
                                        <p:tgtEl>
                                          <p:spTgt spid="1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7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9" dur="2000" fill="hold"/>
                                        <p:tgtEl>
                                          <p:spTgt spid="2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0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1" dur="2000" fill="hold"/>
                                        <p:tgtEl>
                                          <p:spTgt spid="716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3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5" dur="2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9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5" grpId="0" animBg="1"/>
      <p:bldP spid="55" grpId="1" animBg="1"/>
      <p:bldP spid="3" grpId="0"/>
      <p:bldP spid="8" grpId="0" animBg="1"/>
      <p:bldP spid="14" grpId="0" animBg="1"/>
      <p:bldP spid="15" grpId="0" animBg="1"/>
      <p:bldP spid="16" grpId="0" animBg="1"/>
      <p:bldP spid="24" grpId="0"/>
      <p:bldP spid="7169" grpId="0"/>
      <p:bldP spid="7169" grpId="1"/>
      <p:bldP spid="27" grpId="0"/>
      <p:bldP spid="27" grpId="1"/>
      <p:bldP spid="66" grpId="0" animBg="1"/>
      <p:bldP spid="6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857356" y="142852"/>
            <a:ext cx="5715000" cy="56356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339933"/>
                </a:solidFill>
                <a:latin typeface="Times New Roman" pitchFamily="18" charset="0"/>
                <a:cs typeface="Times New Roman" pitchFamily="18" charset="0"/>
              </a:rPr>
              <a:t>Домашнее задание.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1520" y="857232"/>
            <a:ext cx="6963686" cy="2500330"/>
          </a:xfrm>
          <a:gradFill rotWithShape="0">
            <a:gsLst>
              <a:gs pos="0">
                <a:srgbClr val="92D050"/>
              </a:gs>
              <a:gs pos="100000">
                <a:srgbClr val="66CCFF">
                  <a:alpha val="50000"/>
                </a:srgbClr>
              </a:gs>
            </a:gsLst>
            <a:path path="rect">
              <a:fillToRect l="50000" t="50000" r="50000" b="50000"/>
            </a:path>
          </a:gradFill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000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Тема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№7 </a:t>
            </a:r>
          </a:p>
          <a:p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>
                <a:solidFill>
                  <a:srgbClr val="0014AC"/>
                </a:solidFill>
                <a:latin typeface="Times New Roman" pitchFamily="18" charset="0"/>
                <a:cs typeface="Times New Roman" pitchFamily="18" charset="0"/>
              </a:rPr>
              <a:t>§</a:t>
            </a:r>
            <a:r>
              <a:rPr lang="ru-RU" sz="4800" b="1" dirty="0" smtClean="0"/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30,</a:t>
            </a:r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ru-RU" sz="4800" b="1" dirty="0" smtClean="0"/>
              <a:t> </a:t>
            </a:r>
            <a:endParaRPr lang="ru-RU" sz="4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59662" y="-214338"/>
            <a:ext cx="1684338" cy="2300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2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14282" y="214290"/>
            <a:ext cx="1944687" cy="191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14313" y="3609975"/>
            <a:ext cx="1500187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4" descr="boy_144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754188" y="3629025"/>
            <a:ext cx="1457325" cy="3157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boy_15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41675" y="3643313"/>
            <a:ext cx="1314450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boy_15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483100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5" descr="boy_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50888" y="3643313"/>
            <a:ext cx="1484313" cy="321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boy_149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00892" y="2216509"/>
            <a:ext cx="2143108" cy="4641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99592" y="2852936"/>
            <a:ext cx="5715000" cy="563563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теме №6 стр.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000"/>
                            </p:stCondLst>
                            <p:childTnLst>
                              <p:par>
                                <p:cTn id="4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0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8500"/>
                            </p:stCondLst>
                            <p:childTnLst>
                              <p:par>
                                <p:cTn id="58" presetID="1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500"/>
                            </p:stCondLst>
                            <p:childTnLst>
                              <p:par>
                                <p:cTn id="6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07216E-6 L -0.76875 0.00648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4" y="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1500"/>
                            </p:stCondLst>
                            <p:childTnLst>
                              <p:par>
                                <p:cTn id="68" presetID="3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2500"/>
                            </p:stCondLst>
                            <p:childTnLst>
                              <p:par>
                                <p:cTn id="75" presetID="19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80" presetID="2" presetClass="exit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4500"/>
                            </p:stCondLst>
                            <p:childTnLst>
                              <p:par>
                                <p:cTn id="85" presetID="39" presetClass="exit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5500"/>
                            </p:stCondLst>
                            <p:childTnLst>
                              <p:par>
                                <p:cTn id="92" presetID="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3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Рисунок 5" descr="116_0232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89688" y="0"/>
            <a:ext cx="2754312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051720" y="6273225"/>
            <a:ext cx="64807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 от </a:t>
            </a:r>
            <a:r>
              <a:rPr lang="ru-RU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физика,   </a:t>
            </a:r>
            <a:r>
              <a:rPr lang="ru-RU" sz="36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стр.№15</a:t>
            </a:r>
            <a:endParaRPr lang="ru-RU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0"/>
            <a:ext cx="2186240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Физика </a:t>
            </a: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571736" y="0"/>
            <a:ext cx="318728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Тема 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№7</a:t>
            </a:r>
            <a:endParaRPr lang="ru-RU" sz="5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WordArt 4"/>
          <p:cNvSpPr>
            <a:spLocks noChangeArrowheads="1" noChangeShapeType="1" noTextEdit="1"/>
          </p:cNvSpPr>
          <p:nvPr/>
        </p:nvSpPr>
        <p:spPr bwMode="gray">
          <a:xfrm rot="843712">
            <a:off x="922124" y="1632906"/>
            <a:ext cx="7795418" cy="190039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cap="all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строение</a:t>
            </a:r>
            <a:endParaRPr lang="ru-RU" sz="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WordArt 4"/>
          <p:cNvSpPr>
            <a:spLocks noChangeArrowheads="1" noChangeShapeType="1" noTextEdit="1"/>
          </p:cNvSpPr>
          <p:nvPr/>
        </p:nvSpPr>
        <p:spPr bwMode="gray">
          <a:xfrm>
            <a:off x="857224" y="4786322"/>
            <a:ext cx="6988190" cy="11880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ru-RU" sz="6000" cap="all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атома</a:t>
            </a:r>
            <a:endParaRPr lang="ru-RU" sz="6000" b="1" kern="10" dirty="0">
              <a:ln w="28575">
                <a:solidFill>
                  <a:schemeClr val="bg1"/>
                </a:solidFill>
                <a:round/>
                <a:headEnd/>
                <a:tailEnd/>
              </a:ln>
              <a:solidFill>
                <a:srgbClr val="000099"/>
              </a:solidFill>
              <a:effectLst>
                <a:outerShdw dist="38100" dir="18900000" algn="bl" rotWithShape="0">
                  <a:srgbClr val="000000">
                    <a:alpha val="39998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2000232" y="1270150"/>
            <a:ext cx="456452" cy="441343"/>
            <a:chOff x="1356" y="2418"/>
            <a:chExt cx="304" cy="345"/>
          </a:xfrm>
        </p:grpSpPr>
        <p:grpSp>
          <p:nvGrpSpPr>
            <p:cNvPr id="1028" name="Group 4"/>
            <p:cNvGrpSpPr>
              <a:grpSpLocks/>
            </p:cNvGrpSpPr>
            <p:nvPr/>
          </p:nvGrpSpPr>
          <p:grpSpPr bwMode="auto">
            <a:xfrm>
              <a:off x="1356" y="2418"/>
              <a:ext cx="304" cy="345"/>
              <a:chOff x="2148" y="2549"/>
              <a:chExt cx="1157" cy="748"/>
            </a:xfrm>
          </p:grpSpPr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 flipH="1">
                <a:off x="2149" y="2549"/>
                <a:ext cx="1133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 flipH="1">
                <a:off x="2150" y="3281"/>
                <a:ext cx="1133" cy="0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2148" y="2550"/>
                <a:ext cx="0" cy="731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3305" y="2550"/>
                <a:ext cx="0" cy="18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033" name="Line 9"/>
              <p:cNvSpPr>
                <a:spLocks noChangeShapeType="1"/>
              </p:cNvSpPr>
              <p:nvPr/>
            </p:nvSpPr>
            <p:spPr bwMode="auto">
              <a:xfrm>
                <a:off x="3291" y="3108"/>
                <a:ext cx="0" cy="189"/>
              </a:xfrm>
              <a:prstGeom prst="line">
                <a:avLst/>
              </a:prstGeom>
              <a:noFill/>
              <a:ln w="381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1034" name="AutoShape 10"/>
            <p:cNvSpPr>
              <a:spLocks noChangeArrowheads="1"/>
            </p:cNvSpPr>
            <p:nvPr/>
          </p:nvSpPr>
          <p:spPr bwMode="auto">
            <a:xfrm>
              <a:off x="1412" y="2433"/>
              <a:ext cx="195" cy="311"/>
            </a:xfrm>
            <a:prstGeom prst="irregularSeal1">
              <a:avLst/>
            </a:prstGeom>
            <a:solidFill>
              <a:srgbClr val="FFFFF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1035" name="Group 11"/>
          <p:cNvGrpSpPr>
            <a:grpSpLocks/>
          </p:cNvGrpSpPr>
          <p:nvPr/>
        </p:nvGrpSpPr>
        <p:grpSpPr bwMode="auto">
          <a:xfrm>
            <a:off x="3198420" y="943940"/>
            <a:ext cx="0" cy="1060502"/>
            <a:chOff x="3198420" y="943940"/>
            <a:chExt cx="0" cy="1060502"/>
          </a:xfrm>
        </p:grpSpPr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2154" y="2163"/>
              <a:ext cx="0" cy="357"/>
            </a:xfrm>
            <a:prstGeom prst="line">
              <a:avLst/>
            </a:prstGeom>
            <a:noFill/>
            <a:ln w="762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>
              <a:off x="2154" y="2635"/>
              <a:ext cx="0" cy="357"/>
            </a:xfrm>
            <a:prstGeom prst="line">
              <a:avLst/>
            </a:prstGeom>
            <a:noFill/>
            <a:ln w="76200">
              <a:solidFill>
                <a:srgbClr val="7030A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38" name="Line 14"/>
          <p:cNvSpPr>
            <a:spLocks noChangeShapeType="1"/>
          </p:cNvSpPr>
          <p:nvPr/>
        </p:nvSpPr>
        <p:spPr bwMode="auto">
          <a:xfrm>
            <a:off x="2317046" y="1477390"/>
            <a:ext cx="3168000" cy="0"/>
          </a:xfrm>
          <a:prstGeom prst="line">
            <a:avLst/>
          </a:prstGeom>
          <a:noFill/>
          <a:ln w="38100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auto">
          <a:xfrm>
            <a:off x="5500694" y="830087"/>
            <a:ext cx="0" cy="1444279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0" name="Arc 16"/>
          <p:cNvSpPr>
            <a:spLocks/>
          </p:cNvSpPr>
          <p:nvPr/>
        </p:nvSpPr>
        <p:spPr bwMode="auto">
          <a:xfrm>
            <a:off x="4398109" y="509585"/>
            <a:ext cx="2105087" cy="2062159"/>
          </a:xfrm>
          <a:custGeom>
            <a:avLst/>
            <a:gdLst>
              <a:gd name="G0" fmla="+- 18790 0 0"/>
              <a:gd name="G1" fmla="+- 21600 0 0"/>
              <a:gd name="G2" fmla="+- 21600 0 0"/>
              <a:gd name="T0" fmla="*/ 0 w 40390"/>
              <a:gd name="T1" fmla="*/ 10947 h 43200"/>
              <a:gd name="T2" fmla="*/ 2366 w 40390"/>
              <a:gd name="T3" fmla="*/ 35629 h 43200"/>
              <a:gd name="T4" fmla="*/ 18790 w 40390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0390" h="43200" fill="none" extrusionOk="0">
                <a:moveTo>
                  <a:pt x="-1" y="10946"/>
                </a:moveTo>
                <a:cubicBezTo>
                  <a:pt x="3835" y="4181"/>
                  <a:pt x="11012" y="-1"/>
                  <a:pt x="18790" y="0"/>
                </a:cubicBezTo>
                <a:cubicBezTo>
                  <a:pt x="30719" y="0"/>
                  <a:pt x="40390" y="9670"/>
                  <a:pt x="40390" y="21600"/>
                </a:cubicBezTo>
                <a:cubicBezTo>
                  <a:pt x="40390" y="33529"/>
                  <a:pt x="30719" y="43200"/>
                  <a:pt x="18790" y="43200"/>
                </a:cubicBezTo>
                <a:cubicBezTo>
                  <a:pt x="12471" y="43200"/>
                  <a:pt x="6469" y="40433"/>
                  <a:pt x="2366" y="35628"/>
                </a:cubicBezTo>
              </a:path>
              <a:path w="40390" h="43200" stroke="0" extrusionOk="0">
                <a:moveTo>
                  <a:pt x="-1" y="10946"/>
                </a:moveTo>
                <a:cubicBezTo>
                  <a:pt x="3835" y="4181"/>
                  <a:pt x="11012" y="-1"/>
                  <a:pt x="18790" y="0"/>
                </a:cubicBezTo>
                <a:cubicBezTo>
                  <a:pt x="30719" y="0"/>
                  <a:pt x="40390" y="9670"/>
                  <a:pt x="40390" y="21600"/>
                </a:cubicBezTo>
                <a:cubicBezTo>
                  <a:pt x="40390" y="33529"/>
                  <a:pt x="30719" y="43200"/>
                  <a:pt x="18790" y="43200"/>
                </a:cubicBezTo>
                <a:cubicBezTo>
                  <a:pt x="12471" y="43200"/>
                  <a:pt x="6469" y="40433"/>
                  <a:pt x="2366" y="35628"/>
                </a:cubicBezTo>
                <a:lnTo>
                  <a:pt x="18790" y="21600"/>
                </a:lnTo>
                <a:close/>
              </a:path>
            </a:pathLst>
          </a:custGeom>
          <a:noFill/>
          <a:ln w="57150">
            <a:solidFill>
              <a:srgbClr val="0033CC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auto">
          <a:xfrm flipH="1">
            <a:off x="4686395" y="1492741"/>
            <a:ext cx="795789" cy="811048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auto">
          <a:xfrm flipV="1">
            <a:off x="5464166" y="1052677"/>
            <a:ext cx="917409" cy="442622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auto">
          <a:xfrm rot="3688864" flipV="1">
            <a:off x="5619144" y="1463249"/>
            <a:ext cx="781625" cy="519515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auto">
          <a:xfrm flipH="1" flipV="1">
            <a:off x="5500694" y="1857363"/>
            <a:ext cx="1071570" cy="18859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2428868"/>
            <a:ext cx="47148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одна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000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отразилась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490197" y="1928802"/>
            <a:ext cx="26538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золото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0,001 мм</a:t>
            </a:r>
            <a:endParaRPr lang="ru-RU" sz="1400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572264" y="0"/>
            <a:ext cx="13292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экран</a:t>
            </a:r>
            <a:endParaRPr lang="ru-RU" sz="2000" b="1" i="1" dirty="0" smtClean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Line 19"/>
          <p:cNvSpPr>
            <a:spLocks noChangeShapeType="1"/>
          </p:cNvSpPr>
          <p:nvPr/>
        </p:nvSpPr>
        <p:spPr bwMode="auto">
          <a:xfrm rot="3688864" flipV="1">
            <a:off x="5385415" y="1738487"/>
            <a:ext cx="905034" cy="239950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Line 19"/>
          <p:cNvSpPr>
            <a:spLocks noChangeShapeType="1"/>
          </p:cNvSpPr>
          <p:nvPr/>
        </p:nvSpPr>
        <p:spPr bwMode="auto">
          <a:xfrm rot="3688864" flipV="1">
            <a:off x="5833975" y="1089283"/>
            <a:ext cx="396000" cy="740677"/>
          </a:xfrm>
          <a:prstGeom prst="line">
            <a:avLst/>
          </a:prstGeom>
          <a:noFill/>
          <a:ln w="381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" name="Rectangle 21"/>
          <p:cNvSpPr>
            <a:spLocks noChangeArrowheads="1"/>
          </p:cNvSpPr>
          <p:nvPr/>
        </p:nvSpPr>
        <p:spPr bwMode="auto">
          <a:xfrm>
            <a:off x="3786182" y="4714884"/>
            <a:ext cx="2282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1см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1км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14282" y="2857496"/>
            <a:ext cx="345896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40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атом  пуст…</a:t>
            </a:r>
            <a:r>
              <a:rPr lang="ru-RU" sz="40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71836" y="3000372"/>
            <a:ext cx="55721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ядро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  большой </a:t>
            </a:r>
            <a:r>
              <a:rPr lang="ru-RU" sz="36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массы, но</a:t>
            </a:r>
            <a:r>
              <a:rPr lang="ru-RU" sz="3600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0"/>
            <a:ext cx="39290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опыт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Резерфорда</a:t>
            </a:r>
            <a:r>
              <a:rPr lang="ru-RU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1930568" y="5074176"/>
            <a:ext cx="355416" cy="365658"/>
            <a:chOff x="1906484" y="5074176"/>
            <a:chExt cx="355416" cy="365658"/>
          </a:xfrm>
        </p:grpSpPr>
        <p:sp>
          <p:nvSpPr>
            <p:cNvPr id="1047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8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49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050" name="Oval 26"/>
          <p:cNvSpPr>
            <a:spLocks noChangeArrowheads="1"/>
          </p:cNvSpPr>
          <p:nvPr/>
        </p:nvSpPr>
        <p:spPr bwMode="auto">
          <a:xfrm>
            <a:off x="857224" y="4861637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1" name="Oval 27"/>
          <p:cNvSpPr>
            <a:spLocks noChangeArrowheads="1"/>
          </p:cNvSpPr>
          <p:nvPr/>
        </p:nvSpPr>
        <p:spPr bwMode="auto">
          <a:xfrm>
            <a:off x="1735168" y="4178314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5534033" y="3667127"/>
            <a:ext cx="250033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q</a:t>
            </a:r>
            <a:r>
              <a:rPr kumimoji="0" lang="ru-RU" sz="3200" b="1" i="0" u="none" strike="noStrike" cap="none" normalizeH="0" baseline="-3000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АТОМА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= 0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           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66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2428860" y="5786454"/>
            <a:ext cx="19115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протоны </a:t>
            </a:r>
            <a:endParaRPr lang="ru-RU" sz="3200" b="1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357422" y="5429264"/>
            <a:ext cx="182152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33CC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нейтрон </a:t>
            </a:r>
            <a:endParaRPr lang="ru-RU" sz="3200" b="1" dirty="0">
              <a:solidFill>
                <a:srgbClr val="0033CC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 rot="19120445">
            <a:off x="226366" y="3899339"/>
            <a:ext cx="2203617" cy="5847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электроны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3071802" y="3643314"/>
            <a:ext cx="263225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lang="ru-RU" sz="2800" b="1" baseline="-30000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ЯДРА</a:t>
            </a:r>
            <a:r>
              <a:rPr lang="ru-RU" sz="28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lang="en-US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</a:t>
            </a:r>
            <a:r>
              <a:rPr lang="ru-RU" sz="40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1000"/>
                                        <p:tgtEl>
                                          <p:spTgt spid="10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22" presetClass="entr" presetSubtype="8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10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00"/>
                            </p:stCondLst>
                            <p:childTnLst>
                              <p:par>
                                <p:cTn id="8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400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400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400"/>
                                        <p:tgtEl>
                                          <p:spTgt spid="10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4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4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400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1" presetClass="entr" presetSubtype="1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1" dur="200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32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4" dur="200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100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000"/>
                            </p:stCondLst>
                            <p:childTnLst>
                              <p:par>
                                <p:cTn id="152" presetID="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3" dur="2000" fill="hold"/>
                                        <p:tgtEl>
                                          <p:spTgt spid="1052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8" grpId="0" animBg="1"/>
      <p:bldP spid="1038" grpId="1" animBg="1"/>
      <p:bldP spid="1038" grpId="2" animBg="1"/>
      <p:bldP spid="1038" grpId="3" animBg="1"/>
      <p:bldP spid="1038" grpId="4" animBg="1"/>
      <p:bldP spid="1039" grpId="0" animBg="1"/>
      <p:bldP spid="1040" grpId="0" animBg="1"/>
      <p:bldP spid="1041" grpId="0" animBg="1"/>
      <p:bldP spid="1042" grpId="0" animBg="1"/>
      <p:bldP spid="1043" grpId="0" animBg="1"/>
      <p:bldP spid="1044" grpId="0" animBg="1"/>
      <p:bldP spid="1045" grpId="0"/>
      <p:bldP spid="24" grpId="0"/>
      <p:bldP spid="25" grpId="0"/>
      <p:bldP spid="26" grpId="0" animBg="1"/>
      <p:bldP spid="27" grpId="0" animBg="1"/>
      <p:bldP spid="28" grpId="0"/>
      <p:bldP spid="29" grpId="0"/>
      <p:bldP spid="30" grpId="0"/>
      <p:bldP spid="31" grpId="0"/>
      <p:bldP spid="1050" grpId="0" animBg="1"/>
      <p:bldP spid="1051" grpId="0" animBg="1"/>
      <p:bldP spid="1052" grpId="0"/>
      <p:bldP spid="1052" grpId="1"/>
      <p:bldP spid="40" grpId="0"/>
      <p:bldP spid="41" grpId="0"/>
      <p:bldP spid="42" grpId="0" animBg="1"/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Скругленный прямоугольник 55"/>
          <p:cNvSpPr/>
          <p:nvPr/>
        </p:nvSpPr>
        <p:spPr>
          <a:xfrm>
            <a:off x="3929058" y="4786322"/>
            <a:ext cx="4000528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3500430" y="1857364"/>
            <a:ext cx="5143536" cy="714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715008" y="714356"/>
            <a:ext cx="22254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недостаток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787692" y="1002210"/>
            <a:ext cx="355416" cy="365658"/>
            <a:chOff x="1906484" y="5074176"/>
            <a:chExt cx="355416" cy="365658"/>
          </a:xfrm>
        </p:grpSpPr>
        <p:sp>
          <p:nvSpPr>
            <p:cNvPr id="5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6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8" name="Oval 26"/>
          <p:cNvSpPr>
            <a:spLocks noChangeArrowheads="1"/>
          </p:cNvSpPr>
          <p:nvPr/>
        </p:nvSpPr>
        <p:spPr bwMode="auto">
          <a:xfrm>
            <a:off x="714348" y="789671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1767004" y="3396168"/>
            <a:ext cx="355416" cy="365658"/>
            <a:chOff x="1906484" y="5074176"/>
            <a:chExt cx="355416" cy="365658"/>
          </a:xfrm>
        </p:grpSpPr>
        <p:sp>
          <p:nvSpPr>
            <p:cNvPr id="11" name="AutoShape 23"/>
            <p:cNvSpPr>
              <a:spLocks noChangeArrowheads="1"/>
            </p:cNvSpPr>
            <p:nvPr/>
          </p:nvSpPr>
          <p:spPr bwMode="auto">
            <a:xfrm>
              <a:off x="2081635" y="5074176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AutoShape 24"/>
            <p:cNvSpPr>
              <a:spLocks noChangeArrowheads="1"/>
            </p:cNvSpPr>
            <p:nvPr/>
          </p:nvSpPr>
          <p:spPr bwMode="auto">
            <a:xfrm>
              <a:off x="1906484" y="5100458"/>
              <a:ext cx="180265" cy="183972"/>
            </a:xfrm>
            <a:prstGeom prst="flowChartOr">
              <a:avLst/>
            </a:prstGeom>
            <a:solidFill>
              <a:srgbClr val="FFFFFF"/>
            </a:solidFill>
            <a:ln w="571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Oval 25"/>
            <p:cNvSpPr>
              <a:spLocks noChangeArrowheads="1"/>
            </p:cNvSpPr>
            <p:nvPr/>
          </p:nvSpPr>
          <p:spPr bwMode="auto">
            <a:xfrm>
              <a:off x="2021547" y="5278716"/>
              <a:ext cx="180265" cy="161118"/>
            </a:xfrm>
            <a:prstGeom prst="ellipse">
              <a:avLst/>
            </a:prstGeom>
            <a:solidFill>
              <a:srgbClr val="FFFFFF"/>
            </a:solidFill>
            <a:ln w="57150">
              <a:solidFill>
                <a:srgbClr val="220FB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4" name="Oval 26"/>
          <p:cNvSpPr>
            <a:spLocks noChangeArrowheads="1"/>
          </p:cNvSpPr>
          <p:nvPr/>
        </p:nvSpPr>
        <p:spPr bwMode="auto">
          <a:xfrm>
            <a:off x="693660" y="3183629"/>
            <a:ext cx="2489192" cy="75074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Oval 27"/>
          <p:cNvSpPr>
            <a:spLocks noChangeArrowheads="1"/>
          </p:cNvSpPr>
          <p:nvPr/>
        </p:nvSpPr>
        <p:spPr bwMode="auto">
          <a:xfrm>
            <a:off x="1571604" y="2500306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Oval 27"/>
          <p:cNvSpPr>
            <a:spLocks noChangeArrowheads="1"/>
          </p:cNvSpPr>
          <p:nvPr/>
        </p:nvSpPr>
        <p:spPr bwMode="auto">
          <a:xfrm rot="2584162">
            <a:off x="1528512" y="2443641"/>
            <a:ext cx="722339" cy="2251082"/>
          </a:xfrm>
          <a:prstGeom prst="ellipse">
            <a:avLst/>
          </a:prstGeom>
          <a:noFill/>
          <a:ln w="57150">
            <a:solidFill>
              <a:srgbClr val="FF0000"/>
            </a:solidFill>
            <a:prstDash val="sysDash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18" name="Группа 17"/>
          <p:cNvGrpSpPr/>
          <p:nvPr/>
        </p:nvGrpSpPr>
        <p:grpSpPr>
          <a:xfrm>
            <a:off x="3929058" y="642918"/>
            <a:ext cx="1604950" cy="717552"/>
            <a:chOff x="3929058" y="642918"/>
            <a:chExt cx="1604950" cy="717552"/>
          </a:xfrm>
        </p:grpSpPr>
        <p:sp>
          <p:nvSpPr>
            <p:cNvPr id="5121" name="Text Box 1"/>
            <p:cNvSpPr txBox="1">
              <a:spLocks noChangeArrowheads="1"/>
            </p:cNvSpPr>
            <p:nvPr/>
          </p:nvSpPr>
          <p:spPr bwMode="auto">
            <a:xfrm>
              <a:off x="3929058" y="642918"/>
              <a:ext cx="1604950" cy="717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Ион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7" name="Плюс 16"/>
            <p:cNvSpPr/>
            <p:nvPr/>
          </p:nvSpPr>
          <p:spPr>
            <a:xfrm>
              <a:off x="4857752" y="714356"/>
              <a:ext cx="642942" cy="642942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3571868" y="3286124"/>
            <a:ext cx="1604950" cy="717552"/>
            <a:chOff x="3571868" y="3286124"/>
            <a:chExt cx="1604950" cy="717552"/>
          </a:xfrm>
        </p:grpSpPr>
        <p:sp>
          <p:nvSpPr>
            <p:cNvPr id="20" name="Text Box 1"/>
            <p:cNvSpPr txBox="1">
              <a:spLocks noChangeArrowheads="1"/>
            </p:cNvSpPr>
            <p:nvPr/>
          </p:nvSpPr>
          <p:spPr bwMode="auto">
            <a:xfrm>
              <a:off x="3571868" y="3286124"/>
              <a:ext cx="1604950" cy="717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Ион</a:t>
              </a:r>
              <a:r>
                <a:rPr kumimoji="0" lang="en-US" sz="3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 </a:t>
              </a:r>
              <a:endPara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" name="Минус 21"/>
            <p:cNvSpPr/>
            <p:nvPr/>
          </p:nvSpPr>
          <p:spPr>
            <a:xfrm>
              <a:off x="4532094" y="3500438"/>
              <a:ext cx="428628" cy="285752"/>
            </a:xfrm>
            <a:prstGeom prst="mathMinus">
              <a:avLst/>
            </a:prstGeom>
            <a:solidFill>
              <a:srgbClr val="220FB1"/>
            </a:solidFill>
            <a:ln>
              <a:solidFill>
                <a:srgbClr val="220F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220FB1"/>
                </a:solidFill>
              </a:endParaRPr>
            </a:p>
          </p:txBody>
        </p:sp>
      </p:grpSp>
      <p:sp>
        <p:nvSpPr>
          <p:cNvPr id="24" name="Прямоугольник 23"/>
          <p:cNvSpPr/>
          <p:nvPr/>
        </p:nvSpPr>
        <p:spPr>
          <a:xfrm>
            <a:off x="5214942" y="3286124"/>
            <a:ext cx="17309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избыток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5715008" y="4857760"/>
            <a:ext cx="17332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избыток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3539354" y="1888896"/>
            <a:ext cx="2104216" cy="642942"/>
            <a:chOff x="3539354" y="1888896"/>
            <a:chExt cx="2104216" cy="642942"/>
          </a:xfrm>
        </p:grpSpPr>
        <p:sp>
          <p:nvSpPr>
            <p:cNvPr id="25" name="Rectangle 1"/>
            <p:cNvSpPr>
              <a:spLocks noChangeArrowheads="1"/>
            </p:cNvSpPr>
            <p:nvPr/>
          </p:nvSpPr>
          <p:spPr bwMode="auto">
            <a:xfrm>
              <a:off x="3539354" y="1944568"/>
              <a:ext cx="157163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ЗАРЯД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Плюс 25"/>
            <p:cNvSpPr/>
            <p:nvPr/>
          </p:nvSpPr>
          <p:spPr>
            <a:xfrm>
              <a:off x="5000628" y="1888896"/>
              <a:ext cx="642942" cy="642942"/>
            </a:xfrm>
            <a:prstGeom prst="mathPlus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FF0000"/>
                </a:solidFill>
              </a:endParaRPr>
            </a:p>
          </p:txBody>
        </p:sp>
      </p:grpSp>
      <p:sp>
        <p:nvSpPr>
          <p:cNvPr id="27" name="Rectangle 1"/>
          <p:cNvSpPr>
            <a:spLocks noChangeArrowheads="1"/>
          </p:cNvSpPr>
          <p:nvPr/>
        </p:nvSpPr>
        <p:spPr bwMode="auto">
          <a:xfrm>
            <a:off x="5857884" y="1928802"/>
            <a:ext cx="20633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недостаток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Группа 33"/>
          <p:cNvGrpSpPr/>
          <p:nvPr/>
        </p:nvGrpSpPr>
        <p:grpSpPr>
          <a:xfrm>
            <a:off x="7929586" y="1857364"/>
            <a:ext cx="428628" cy="646331"/>
            <a:chOff x="6026160" y="2657470"/>
            <a:chExt cx="428628" cy="646331"/>
          </a:xfrm>
        </p:grpSpPr>
        <p:cxnSp>
          <p:nvCxnSpPr>
            <p:cNvPr id="31" name="Прямая соединительная линия 30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40" name="Группа 39"/>
          <p:cNvGrpSpPr/>
          <p:nvPr/>
        </p:nvGrpSpPr>
        <p:grpSpPr>
          <a:xfrm>
            <a:off x="3929058" y="4857760"/>
            <a:ext cx="1643074" cy="523220"/>
            <a:chOff x="3929058" y="4857760"/>
            <a:chExt cx="1643074" cy="523220"/>
          </a:xfrm>
        </p:grpSpPr>
        <p:sp>
          <p:nvSpPr>
            <p:cNvPr id="28" name="Rectangle 1"/>
            <p:cNvSpPr>
              <a:spLocks noChangeArrowheads="1"/>
            </p:cNvSpPr>
            <p:nvPr/>
          </p:nvSpPr>
          <p:spPr bwMode="auto">
            <a:xfrm>
              <a:off x="3929058" y="4857760"/>
              <a:ext cx="128588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800" b="1" i="0" u="none" strike="noStrike" cap="none" normalizeH="0" baseline="0" dirty="0" smtClean="0">
                  <a:ln>
                    <a:noFill/>
                  </a:ln>
                  <a:solidFill>
                    <a:srgbClr val="220FB1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заряд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220FB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Минус 38"/>
            <p:cNvSpPr/>
            <p:nvPr/>
          </p:nvSpPr>
          <p:spPr>
            <a:xfrm>
              <a:off x="5143504" y="5000636"/>
              <a:ext cx="428628" cy="285752"/>
            </a:xfrm>
            <a:prstGeom prst="mathMinus">
              <a:avLst/>
            </a:prstGeom>
            <a:solidFill>
              <a:srgbClr val="220FB1"/>
            </a:solidFill>
            <a:ln>
              <a:solidFill>
                <a:srgbClr val="220FB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220FB1"/>
                </a:solidFill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7358082" y="4857760"/>
            <a:ext cx="428628" cy="646331"/>
            <a:chOff x="6026160" y="2657470"/>
            <a:chExt cx="428628" cy="646331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cxnSp>
        <p:nvCxnSpPr>
          <p:cNvPr id="45" name="Прямая соединительная линия 44"/>
          <p:cNvCxnSpPr/>
          <p:nvPr/>
        </p:nvCxnSpPr>
        <p:spPr>
          <a:xfrm>
            <a:off x="7559586" y="428625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7559586" y="4357694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Группа 46"/>
          <p:cNvGrpSpPr/>
          <p:nvPr/>
        </p:nvGrpSpPr>
        <p:grpSpPr>
          <a:xfrm>
            <a:off x="7858148" y="714356"/>
            <a:ext cx="428628" cy="646331"/>
            <a:chOff x="6026160" y="2657470"/>
            <a:chExt cx="428628" cy="646331"/>
          </a:xfrm>
        </p:grpSpPr>
        <p:cxnSp>
          <p:nvCxnSpPr>
            <p:cNvPr id="48" name="Прямая соединительная линия 47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6858016" y="3286124"/>
            <a:ext cx="428628" cy="646331"/>
            <a:chOff x="6026160" y="2657470"/>
            <a:chExt cx="428628" cy="646331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>
              <a:off x="6072198" y="278605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>
              <a:off x="6075264" y="2859628"/>
              <a:ext cx="285752" cy="158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Rectangle 1"/>
            <p:cNvSpPr>
              <a:spLocks noChangeArrowheads="1"/>
            </p:cNvSpPr>
            <p:nvPr/>
          </p:nvSpPr>
          <p:spPr bwMode="auto">
            <a:xfrm>
              <a:off x="6026160" y="2657470"/>
              <a:ext cx="42862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e </a:t>
              </a:r>
              <a:r>
                <a:rPr kumimoji="0" lang="ru-RU" sz="3600" b="1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Times New Roman" pitchFamily="18" charset="0"/>
                  <a:ea typeface="Times New Roman" pitchFamily="18" charset="0"/>
                  <a:cs typeface="Times New Roman" pitchFamily="18" charset="0"/>
                </a:rPr>
                <a:t> </a:t>
              </a:r>
              <a:endPara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1" presetClass="entr" presetSubtype="1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1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21" presetClass="entr" presetSubtype="1" repeatCount="indefinite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71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6" dur="2000" fill="hold"/>
                                        <p:tgtEl>
                                          <p:spTgt spid="2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8" dur="2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0" dur="2000" fill="hold"/>
                                        <p:tgtEl>
                                          <p:spTgt spid="34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2" dur="2000" fill="hold"/>
                                        <p:tgtEl>
                                          <p:spTgt spid="55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3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4" dur="2000" fill="hold"/>
                                        <p:tgtEl>
                                          <p:spTgt spid="40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6" dur="2000" fill="hold"/>
                                        <p:tgtEl>
                                          <p:spTgt spid="7169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8" dur="2000" fill="hold"/>
                                        <p:tgtEl>
                                          <p:spTgt spid="41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0" dur="2000" fill="hold"/>
                                        <p:tgtEl>
                                          <p:spTgt spid="56"/>
                                        </p:tgtEl>
                                      </p:cBhvr>
                                      <p:by x="10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5" grpId="0" animBg="1"/>
      <p:bldP spid="55" grpId="1" animBg="1"/>
      <p:bldP spid="3" grpId="0"/>
      <p:bldP spid="8" grpId="0" animBg="1"/>
      <p:bldP spid="14" grpId="0" animBg="1"/>
      <p:bldP spid="15" grpId="0" animBg="1"/>
      <p:bldP spid="16" grpId="0" animBg="1"/>
      <p:bldP spid="24" grpId="0"/>
      <p:bldP spid="7169" grpId="0"/>
      <p:bldP spid="7169" grpId="1"/>
      <p:bldP spid="27" grpId="0"/>
      <p:bldP spid="27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286348" y="3357562"/>
            <a:ext cx="385765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ИЗОЛЯТОРЫ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14290"/>
            <a:ext cx="29785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сколько  ушло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43438" y="214290"/>
            <a:ext cx="344023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столько   пришло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1538" y="714356"/>
            <a:ext cx="203132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шерсти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29256" y="785794"/>
            <a:ext cx="18219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эбониту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285992"/>
            <a:ext cx="498643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свободные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….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214942" y="2428868"/>
            <a:ext cx="35557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hangingPunct="0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ПРОВОДНИКИ</a:t>
            </a:r>
            <a:endParaRPr lang="ru-RU" sz="2000" dirty="0" smtClean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3286124"/>
            <a:ext cx="47772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220FB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Нет  </a:t>
            </a:r>
            <a:r>
              <a:rPr lang="ru-RU" sz="36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…  </a:t>
            </a:r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…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                </a:t>
            </a:r>
            <a:r>
              <a:rPr lang="ru-RU" sz="3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  <p:grpSp>
        <p:nvGrpSpPr>
          <p:cNvPr id="4098" name="Group 2"/>
          <p:cNvGrpSpPr>
            <a:grpSpLocks/>
          </p:cNvGrpSpPr>
          <p:nvPr/>
        </p:nvGrpSpPr>
        <p:grpSpPr bwMode="auto">
          <a:xfrm rot="10800000">
            <a:off x="3071802" y="6357934"/>
            <a:ext cx="3429023" cy="500066"/>
            <a:chOff x="2028" y="8721"/>
            <a:chExt cx="2085" cy="311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2028" y="8721"/>
              <a:ext cx="2085" cy="311"/>
            </a:xfrm>
            <a:prstGeom prst="rect">
              <a:avLst/>
            </a:prstGeom>
            <a:noFill/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4100" name="Group 4"/>
            <p:cNvGrpSpPr>
              <a:grpSpLocks/>
            </p:cNvGrpSpPr>
            <p:nvPr/>
          </p:nvGrpSpPr>
          <p:grpSpPr bwMode="auto">
            <a:xfrm>
              <a:off x="2304" y="8870"/>
              <a:ext cx="1581" cy="13"/>
              <a:chOff x="2108" y="9308"/>
              <a:chExt cx="1581" cy="13"/>
            </a:xfrm>
          </p:grpSpPr>
          <p:sp>
            <p:nvSpPr>
              <p:cNvPr id="4101" name="Line 5"/>
              <p:cNvSpPr>
                <a:spLocks noChangeShapeType="1"/>
              </p:cNvSpPr>
              <p:nvPr/>
            </p:nvSpPr>
            <p:spPr bwMode="auto">
              <a:xfrm>
                <a:off x="2108" y="9308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396" y="9309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2650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929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240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539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786182" y="4357694"/>
            <a:ext cx="1714512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-300000" flipV="1">
            <a:off x="4576014" y="3858669"/>
            <a:ext cx="45719" cy="500066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Плюс 21"/>
          <p:cNvSpPr/>
          <p:nvPr/>
        </p:nvSpPr>
        <p:spPr>
          <a:xfrm>
            <a:off x="3071802" y="857232"/>
            <a:ext cx="642942" cy="714380"/>
          </a:xfrm>
          <a:prstGeom prst="mathPlus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Минус 22"/>
          <p:cNvSpPr/>
          <p:nvPr/>
        </p:nvSpPr>
        <p:spPr>
          <a:xfrm>
            <a:off x="4357686" y="1000108"/>
            <a:ext cx="714380" cy="428628"/>
          </a:xfrm>
          <a:prstGeom prst="mathMinus">
            <a:avLst/>
          </a:prstGeom>
          <a:solidFill>
            <a:srgbClr val="220FB1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3825106" y="802171"/>
            <a:ext cx="5325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=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6" name="Group 2"/>
          <p:cNvGrpSpPr>
            <a:grpSpLocks/>
          </p:cNvGrpSpPr>
          <p:nvPr/>
        </p:nvGrpSpPr>
        <p:grpSpPr bwMode="auto">
          <a:xfrm>
            <a:off x="4143372" y="5159278"/>
            <a:ext cx="357188" cy="357187"/>
            <a:chOff x="1783" y="8526"/>
            <a:chExt cx="366" cy="388"/>
          </a:xfrm>
        </p:grpSpPr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4643438" y="5135138"/>
            <a:ext cx="357188" cy="357187"/>
            <a:chOff x="1783" y="8526"/>
            <a:chExt cx="366" cy="388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Блок-схема: ИЛИ 31"/>
          <p:cNvSpPr/>
          <p:nvPr/>
        </p:nvSpPr>
        <p:spPr>
          <a:xfrm>
            <a:off x="4714876" y="5214950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4000496" y="5214950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rot="-360000" flipH="1">
            <a:off x="4545521" y="5644975"/>
            <a:ext cx="72000" cy="8640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 rot="19105247">
            <a:off x="49711" y="4714884"/>
            <a:ext cx="4198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притягивает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мелкие.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4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04C8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4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40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400"/>
                            </p:stCondLst>
                            <p:childTnLst>
                              <p:par>
                                <p:cTn id="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40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8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4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04C8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4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40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4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rgbClr val="2004C8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4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40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1000"/>
                                        <p:tgtEl>
                                          <p:spTgt spid="4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0416 -0.10671 " pathEditMode="relative" rAng="0" ptsTypes="AA">
                                      <p:cBhvr>
                                        <p:cTn id="95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3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00382 -0.12083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500"/>
                            </p:stCondLst>
                            <p:childTnLst>
                              <p:par>
                                <p:cTn id="9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6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1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2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3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" grpId="0"/>
      <p:bldP spid="3" grpId="0"/>
      <p:bldP spid="4" grpId="0"/>
      <p:bldP spid="5" grpId="0"/>
      <p:bldP spid="6" grpId="0"/>
      <p:bldP spid="7" grpId="0"/>
      <p:bldP spid="8" grpId="0"/>
      <p:bldP spid="9" grpId="0"/>
      <p:bldP spid="4107" grpId="0" animBg="1"/>
      <p:bldP spid="4108" grpId="0" animBg="1"/>
      <p:bldP spid="22" grpId="0" animBg="1"/>
      <p:bldP spid="23" grpId="0" animBg="1"/>
      <p:bldP spid="24" grpId="0"/>
      <p:bldP spid="32" grpId="0" animBg="1"/>
      <p:bldP spid="33" grpId="0" animBg="1"/>
      <p:bldP spid="34" grpId="0" animBg="1"/>
      <p:bldP spid="3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 rot="10800000">
            <a:off x="0" y="2857496"/>
            <a:ext cx="3429023" cy="500066"/>
            <a:chOff x="2028" y="8721"/>
            <a:chExt cx="2085" cy="311"/>
          </a:xfrm>
        </p:grpSpPr>
        <p:sp>
          <p:nvSpPr>
            <p:cNvPr id="4099" name="Rectangle 3"/>
            <p:cNvSpPr>
              <a:spLocks noChangeArrowheads="1"/>
            </p:cNvSpPr>
            <p:nvPr/>
          </p:nvSpPr>
          <p:spPr bwMode="auto">
            <a:xfrm>
              <a:off x="2028" y="8721"/>
              <a:ext cx="2085" cy="311"/>
            </a:xfrm>
            <a:prstGeom prst="rect">
              <a:avLst/>
            </a:prstGeom>
            <a:noFill/>
            <a:ln w="571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2304" y="8870"/>
              <a:ext cx="1581" cy="13"/>
              <a:chOff x="2108" y="9308"/>
              <a:chExt cx="1581" cy="13"/>
            </a:xfrm>
          </p:grpSpPr>
          <p:sp>
            <p:nvSpPr>
              <p:cNvPr id="4101" name="Line 5"/>
              <p:cNvSpPr>
                <a:spLocks noChangeShapeType="1"/>
              </p:cNvSpPr>
              <p:nvPr/>
            </p:nvSpPr>
            <p:spPr bwMode="auto">
              <a:xfrm>
                <a:off x="2108" y="9308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2" name="Line 6"/>
              <p:cNvSpPr>
                <a:spLocks noChangeShapeType="1"/>
              </p:cNvSpPr>
              <p:nvPr/>
            </p:nvSpPr>
            <p:spPr bwMode="auto">
              <a:xfrm>
                <a:off x="2396" y="9309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3" name="Line 7"/>
              <p:cNvSpPr>
                <a:spLocks noChangeShapeType="1"/>
              </p:cNvSpPr>
              <p:nvPr/>
            </p:nvSpPr>
            <p:spPr bwMode="auto">
              <a:xfrm>
                <a:off x="2650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4" name="Line 8"/>
              <p:cNvSpPr>
                <a:spLocks noChangeShapeType="1"/>
              </p:cNvSpPr>
              <p:nvPr/>
            </p:nvSpPr>
            <p:spPr bwMode="auto">
              <a:xfrm>
                <a:off x="2929" y="9321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5" name="Line 9"/>
              <p:cNvSpPr>
                <a:spLocks noChangeShapeType="1"/>
              </p:cNvSpPr>
              <p:nvPr/>
            </p:nvSpPr>
            <p:spPr bwMode="auto">
              <a:xfrm>
                <a:off x="3240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06" name="Line 10"/>
              <p:cNvSpPr>
                <a:spLocks noChangeShapeType="1"/>
              </p:cNvSpPr>
              <p:nvPr/>
            </p:nvSpPr>
            <p:spPr bwMode="auto">
              <a:xfrm>
                <a:off x="3539" y="9310"/>
                <a:ext cx="150" cy="0"/>
              </a:xfrm>
              <a:prstGeom prst="line">
                <a:avLst/>
              </a:prstGeom>
              <a:noFill/>
              <a:ln w="571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714348" y="500066"/>
            <a:ext cx="1714512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rot="-300000" flipV="1">
            <a:off x="1620717" y="1017"/>
            <a:ext cx="45719" cy="500066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956070" y="1357299"/>
            <a:ext cx="357188" cy="357187"/>
            <a:chOff x="1783" y="8526"/>
            <a:chExt cx="366" cy="388"/>
          </a:xfrm>
        </p:grpSpPr>
        <p:sp>
          <p:nvSpPr>
            <p:cNvPr id="2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956202" y="1357299"/>
            <a:ext cx="357188" cy="357187"/>
            <a:chOff x="1783" y="8526"/>
            <a:chExt cx="366" cy="388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" name="Блок-схема: ИЛИ 31"/>
          <p:cNvSpPr/>
          <p:nvPr/>
        </p:nvSpPr>
        <p:spPr>
          <a:xfrm>
            <a:off x="1741888" y="13572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3" name="Блок-схема: ИЛИ 32"/>
          <p:cNvSpPr/>
          <p:nvPr/>
        </p:nvSpPr>
        <p:spPr>
          <a:xfrm>
            <a:off x="741756" y="13572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rot="-360000" flipH="1">
            <a:off x="1569335" y="1787324"/>
            <a:ext cx="72000" cy="864000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2643174" y="0"/>
            <a:ext cx="41980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притягивает </a:t>
            </a:r>
            <a:r>
              <a:rPr lang="ru-RU" sz="3200" b="1" dirty="0" smtClean="0">
                <a:solidFill>
                  <a:srgbClr val="0066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мелкие.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" name="Группа 100"/>
          <p:cNvGrpSpPr/>
          <p:nvPr/>
        </p:nvGrpSpPr>
        <p:grpSpPr>
          <a:xfrm>
            <a:off x="7072330" y="1000108"/>
            <a:ext cx="713690" cy="2250296"/>
            <a:chOff x="7072330" y="1000108"/>
            <a:chExt cx="713690" cy="2250296"/>
          </a:xfrm>
        </p:grpSpPr>
        <p:sp>
          <p:nvSpPr>
            <p:cNvPr id="100" name="Овал 99"/>
            <p:cNvSpPr/>
            <p:nvPr/>
          </p:nvSpPr>
          <p:spPr>
            <a:xfrm>
              <a:off x="7143768" y="1071546"/>
              <a:ext cx="571504" cy="2143140"/>
            </a:xfrm>
            <a:prstGeom prst="ellips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7" name="Group 2"/>
            <p:cNvGrpSpPr>
              <a:grpSpLocks/>
            </p:cNvGrpSpPr>
            <p:nvPr/>
          </p:nvGrpSpPr>
          <p:grpSpPr bwMode="auto">
            <a:xfrm rot="5400000">
              <a:off x="6304027" y="1768411"/>
              <a:ext cx="2250296" cy="713690"/>
              <a:chOff x="2028" y="8649"/>
              <a:chExt cx="2085" cy="478"/>
            </a:xfrm>
            <a:noFill/>
          </p:grpSpPr>
          <p:sp>
            <p:nvSpPr>
              <p:cNvPr id="24" name="Rectangle 3"/>
              <p:cNvSpPr>
                <a:spLocks noChangeArrowheads="1"/>
              </p:cNvSpPr>
              <p:nvPr/>
            </p:nvSpPr>
            <p:spPr bwMode="auto">
              <a:xfrm>
                <a:off x="2028" y="8649"/>
                <a:ext cx="2085" cy="478"/>
              </a:xfrm>
              <a:prstGeom prst="rect">
                <a:avLst/>
              </a:prstGeom>
              <a:grpFill/>
              <a:ln w="57150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8" name="Group 4"/>
              <p:cNvGrpSpPr>
                <a:grpSpLocks/>
              </p:cNvGrpSpPr>
              <p:nvPr/>
            </p:nvGrpSpPr>
            <p:grpSpPr bwMode="auto">
              <a:xfrm>
                <a:off x="2304" y="8870"/>
                <a:ext cx="1581" cy="13"/>
                <a:chOff x="2108" y="9308"/>
                <a:chExt cx="1581" cy="13"/>
              </a:xfrm>
              <a:grpFill/>
            </p:grpSpPr>
            <p:sp>
              <p:nvSpPr>
                <p:cNvPr id="26" name="Line 5"/>
                <p:cNvSpPr>
                  <a:spLocks noChangeShapeType="1"/>
                </p:cNvSpPr>
                <p:nvPr/>
              </p:nvSpPr>
              <p:spPr bwMode="auto">
                <a:xfrm>
                  <a:off x="2108" y="9308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Line 6"/>
                <p:cNvSpPr>
                  <a:spLocks noChangeShapeType="1"/>
                </p:cNvSpPr>
                <p:nvPr/>
              </p:nvSpPr>
              <p:spPr bwMode="auto">
                <a:xfrm>
                  <a:off x="2396" y="9309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Line 7"/>
                <p:cNvSpPr>
                  <a:spLocks noChangeShapeType="1"/>
                </p:cNvSpPr>
                <p:nvPr/>
              </p:nvSpPr>
              <p:spPr bwMode="auto">
                <a:xfrm>
                  <a:off x="2650" y="9321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Line 8"/>
                <p:cNvSpPr>
                  <a:spLocks noChangeShapeType="1"/>
                </p:cNvSpPr>
                <p:nvPr/>
              </p:nvSpPr>
              <p:spPr bwMode="auto">
                <a:xfrm>
                  <a:off x="2929" y="9321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Line 9"/>
                <p:cNvSpPr>
                  <a:spLocks noChangeShapeType="1"/>
                </p:cNvSpPr>
                <p:nvPr/>
              </p:nvSpPr>
              <p:spPr bwMode="auto">
                <a:xfrm>
                  <a:off x="3240" y="9310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Line 10"/>
                <p:cNvSpPr>
                  <a:spLocks noChangeShapeType="1"/>
                </p:cNvSpPr>
                <p:nvPr/>
              </p:nvSpPr>
              <p:spPr bwMode="auto">
                <a:xfrm>
                  <a:off x="3539" y="9310"/>
                  <a:ext cx="150" cy="0"/>
                </a:xfrm>
                <a:prstGeom prst="line">
                  <a:avLst/>
                </a:prstGeom>
                <a:grpFill/>
                <a:ln w="571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40" name="Rectangle 11"/>
          <p:cNvSpPr>
            <a:spLocks noChangeArrowheads="1"/>
          </p:cNvSpPr>
          <p:nvPr/>
        </p:nvSpPr>
        <p:spPr bwMode="auto">
          <a:xfrm rot="16200000">
            <a:off x="6500838" y="1357310"/>
            <a:ext cx="4000504" cy="1285884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1" name="Блок-схема: ИЛИ 40"/>
          <p:cNvSpPr/>
          <p:nvPr/>
        </p:nvSpPr>
        <p:spPr>
          <a:xfrm>
            <a:off x="7929586" y="1428736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7929586" y="1714488"/>
            <a:ext cx="357188" cy="357187"/>
            <a:chOff x="1783" y="8526"/>
            <a:chExt cx="366" cy="388"/>
          </a:xfrm>
        </p:grpSpPr>
        <p:sp>
          <p:nvSpPr>
            <p:cNvPr id="43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4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5" name="Блок-схема: ИЛИ 44"/>
          <p:cNvSpPr/>
          <p:nvPr/>
        </p:nvSpPr>
        <p:spPr>
          <a:xfrm>
            <a:off x="7929586" y="2071678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pSp>
        <p:nvGrpSpPr>
          <p:cNvPr id="10" name="Group 2"/>
          <p:cNvGrpSpPr>
            <a:grpSpLocks/>
          </p:cNvGrpSpPr>
          <p:nvPr/>
        </p:nvGrpSpPr>
        <p:grpSpPr bwMode="auto">
          <a:xfrm>
            <a:off x="7929586" y="2428868"/>
            <a:ext cx="357188" cy="357187"/>
            <a:chOff x="1783" y="8526"/>
            <a:chExt cx="366" cy="388"/>
          </a:xfrm>
        </p:grpSpPr>
        <p:sp>
          <p:nvSpPr>
            <p:cNvPr id="47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8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9" name="Line 12"/>
          <p:cNvSpPr>
            <a:spLocks noChangeShapeType="1"/>
          </p:cNvSpPr>
          <p:nvPr/>
        </p:nvSpPr>
        <p:spPr bwMode="auto">
          <a:xfrm rot="-360000">
            <a:off x="7561118" y="2002013"/>
            <a:ext cx="852394" cy="89591"/>
          </a:xfrm>
          <a:prstGeom prst="line">
            <a:avLst/>
          </a:prstGeom>
          <a:noFill/>
          <a:ln w="7620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0" name="Line 12"/>
          <p:cNvSpPr>
            <a:spLocks noChangeShapeType="1"/>
          </p:cNvSpPr>
          <p:nvPr/>
        </p:nvSpPr>
        <p:spPr bwMode="auto">
          <a:xfrm rot="-300000" flipH="1" flipV="1">
            <a:off x="6822561" y="2020784"/>
            <a:ext cx="473428" cy="45719"/>
          </a:xfrm>
          <a:prstGeom prst="line">
            <a:avLst/>
          </a:prstGeom>
          <a:noFill/>
          <a:ln w="5715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Rectangle 11"/>
          <p:cNvSpPr>
            <a:spLocks noChangeArrowheads="1"/>
          </p:cNvSpPr>
          <p:nvPr/>
        </p:nvSpPr>
        <p:spPr bwMode="auto">
          <a:xfrm>
            <a:off x="0" y="5572116"/>
            <a:ext cx="9144000" cy="1285884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2" name="Блок-схема: ИЛИ 51"/>
          <p:cNvSpPr/>
          <p:nvPr/>
        </p:nvSpPr>
        <p:spPr>
          <a:xfrm>
            <a:off x="335755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3" name="Блок-схема: ИЛИ 52"/>
          <p:cNvSpPr/>
          <p:nvPr/>
        </p:nvSpPr>
        <p:spPr>
          <a:xfrm>
            <a:off x="407193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4" name="Блок-схема: ИЛИ 53"/>
          <p:cNvSpPr/>
          <p:nvPr/>
        </p:nvSpPr>
        <p:spPr>
          <a:xfrm>
            <a:off x="4786317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1" name="Блок-схема: ИЛИ 80"/>
          <p:cNvSpPr/>
          <p:nvPr/>
        </p:nvSpPr>
        <p:spPr>
          <a:xfrm>
            <a:off x="5357821" y="6429399"/>
            <a:ext cx="428625" cy="357187"/>
          </a:xfrm>
          <a:prstGeom prst="flowChartOr">
            <a:avLst/>
          </a:prstGeom>
          <a:solidFill>
            <a:schemeClr val="bg1"/>
          </a:solidFill>
          <a:ln w="60325">
            <a:solidFill>
              <a:srgbClr val="1921C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Прямоугольник 81"/>
          <p:cNvSpPr/>
          <p:nvPr/>
        </p:nvSpPr>
        <p:spPr>
          <a:xfrm>
            <a:off x="2599144" y="500043"/>
            <a:ext cx="3001976" cy="156966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палочки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4143372" y="2071678"/>
            <a:ext cx="300197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шарика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-1612" y="3786190"/>
            <a:ext cx="3001976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Электрическое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поле</a:t>
            </a:r>
          </a:p>
          <a:p>
            <a:pPr lvl="0" algn="ctr"/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облака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1" name="Группа 86"/>
          <p:cNvGrpSpPr/>
          <p:nvPr/>
        </p:nvGrpSpPr>
        <p:grpSpPr>
          <a:xfrm>
            <a:off x="2643174" y="4286256"/>
            <a:ext cx="3857652" cy="785818"/>
            <a:chOff x="3000364" y="4286256"/>
            <a:chExt cx="3857652" cy="785818"/>
          </a:xfrm>
        </p:grpSpPr>
        <p:sp>
          <p:nvSpPr>
            <p:cNvPr id="86" name="Овал 85"/>
            <p:cNvSpPr/>
            <p:nvPr/>
          </p:nvSpPr>
          <p:spPr>
            <a:xfrm>
              <a:off x="3000364" y="4286256"/>
              <a:ext cx="3857652" cy="7858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3714744" y="4357694"/>
              <a:ext cx="250033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3200" b="1" dirty="0" smtClean="0">
                  <a:solidFill>
                    <a:srgbClr val="0033CC"/>
                  </a:solidFill>
                </a:rPr>
                <a:t>+++++++++ </a:t>
              </a:r>
              <a:endParaRPr lang="ru-RU" sz="3200" b="1" dirty="0">
                <a:solidFill>
                  <a:srgbClr val="0033CC"/>
                </a:solidFill>
              </a:endParaRPr>
            </a:p>
          </p:txBody>
        </p:sp>
      </p:grpSp>
      <p:grpSp>
        <p:nvGrpSpPr>
          <p:cNvPr id="12" name="Group 2"/>
          <p:cNvGrpSpPr>
            <a:grpSpLocks/>
          </p:cNvGrpSpPr>
          <p:nvPr/>
        </p:nvGrpSpPr>
        <p:grpSpPr bwMode="auto">
          <a:xfrm>
            <a:off x="3714744" y="6458281"/>
            <a:ext cx="357188" cy="357187"/>
            <a:chOff x="1783" y="8526"/>
            <a:chExt cx="366" cy="388"/>
          </a:xfrm>
        </p:grpSpPr>
        <p:sp>
          <p:nvSpPr>
            <p:cNvPr id="89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0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2"/>
          <p:cNvGrpSpPr>
            <a:grpSpLocks/>
          </p:cNvGrpSpPr>
          <p:nvPr/>
        </p:nvGrpSpPr>
        <p:grpSpPr bwMode="auto">
          <a:xfrm>
            <a:off x="4429124" y="6400490"/>
            <a:ext cx="357188" cy="357187"/>
            <a:chOff x="1783" y="8526"/>
            <a:chExt cx="366" cy="388"/>
          </a:xfrm>
        </p:grpSpPr>
        <p:sp>
          <p:nvSpPr>
            <p:cNvPr id="92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3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2"/>
          <p:cNvGrpSpPr>
            <a:grpSpLocks/>
          </p:cNvGrpSpPr>
          <p:nvPr/>
        </p:nvGrpSpPr>
        <p:grpSpPr bwMode="auto">
          <a:xfrm>
            <a:off x="5072066" y="6379224"/>
            <a:ext cx="357188" cy="357187"/>
            <a:chOff x="1783" y="8526"/>
            <a:chExt cx="366" cy="388"/>
          </a:xfrm>
        </p:grpSpPr>
        <p:sp>
          <p:nvSpPr>
            <p:cNvPr id="95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6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2"/>
          <p:cNvGrpSpPr>
            <a:grpSpLocks/>
          </p:cNvGrpSpPr>
          <p:nvPr/>
        </p:nvGrpSpPr>
        <p:grpSpPr bwMode="auto">
          <a:xfrm>
            <a:off x="5654203" y="6389857"/>
            <a:ext cx="357188" cy="357187"/>
            <a:chOff x="1783" y="8526"/>
            <a:chExt cx="366" cy="388"/>
          </a:xfrm>
        </p:grpSpPr>
        <p:sp>
          <p:nvSpPr>
            <p:cNvPr id="98" name="Line 3"/>
            <p:cNvSpPr>
              <a:spLocks noChangeShapeType="1"/>
            </p:cNvSpPr>
            <p:nvPr/>
          </p:nvSpPr>
          <p:spPr bwMode="auto">
            <a:xfrm>
              <a:off x="1871" y="8723"/>
              <a:ext cx="207" cy="0"/>
            </a:xfrm>
            <a:prstGeom prst="lin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99" name="Oval 4"/>
            <p:cNvSpPr>
              <a:spLocks noChangeArrowheads="1"/>
            </p:cNvSpPr>
            <p:nvPr/>
          </p:nvSpPr>
          <p:spPr bwMode="auto">
            <a:xfrm>
              <a:off x="1783" y="8526"/>
              <a:ext cx="366" cy="388"/>
            </a:xfrm>
            <a:prstGeom prst="ellipse">
              <a:avLst/>
            </a:prstGeom>
            <a:noFill/>
            <a:ln w="69850">
              <a:solidFill>
                <a:srgbClr val="0066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9" name="Line 12"/>
          <p:cNvSpPr>
            <a:spLocks noChangeShapeType="1"/>
          </p:cNvSpPr>
          <p:nvPr/>
        </p:nvSpPr>
        <p:spPr bwMode="auto">
          <a:xfrm rot="-360000" flipH="1">
            <a:off x="4526478" y="4859157"/>
            <a:ext cx="72000" cy="864000"/>
          </a:xfrm>
          <a:prstGeom prst="line">
            <a:avLst/>
          </a:prstGeom>
          <a:noFill/>
          <a:ln w="76200">
            <a:solidFill>
              <a:srgbClr val="0066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0" name="Line 12"/>
          <p:cNvSpPr>
            <a:spLocks noChangeShapeType="1"/>
          </p:cNvSpPr>
          <p:nvPr/>
        </p:nvSpPr>
        <p:spPr bwMode="auto">
          <a:xfrm rot="-300000" flipV="1">
            <a:off x="4543533" y="3933100"/>
            <a:ext cx="45719" cy="500066"/>
          </a:xfrm>
          <a:prstGeom prst="line">
            <a:avLst/>
          </a:prstGeom>
          <a:noFill/>
          <a:ln w="57150">
            <a:solidFill>
              <a:srgbClr val="0033CC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" name="Text Box 2"/>
          <p:cNvSpPr txBox="1">
            <a:spLocks noChangeArrowheads="1"/>
          </p:cNvSpPr>
          <p:nvPr/>
        </p:nvSpPr>
        <p:spPr bwMode="auto">
          <a:xfrm>
            <a:off x="0" y="6357958"/>
            <a:ext cx="1714480" cy="500042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4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Стр.15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7-1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400"/>
                                        <p:tgtEl>
                                          <p:spTgt spid="82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0416 -0.1067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53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7.40741E-7 L 0.00382 -0.12083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2 -0.00255 L -0.00399 0.17338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" y="88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84 -0.02106 L -0.01788 0.13959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8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61 -2.59259E-6 L 0.0184 0.13959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" y="70"/>
                                    </p:animMotion>
                                  </p:childTnLst>
                                </p:cTn>
                              </p:par>
                              <p:par>
                                <p:cTn id="66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2.59259E-6 L -0.00191 0.1291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65"/>
                                    </p:animMotion>
                                  </p:childTnLst>
                                </p:cTn>
                              </p:par>
                              <p:par>
                                <p:cTn id="6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2.59259E-6 L 0.00174 0.11875 " pathEditMode="relative" rAng="0" ptsTypes="AA">
                                      <p:cBhvr>
                                        <p:cTn id="6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59"/>
                                    </p:animMotion>
                                  </p:childTnLst>
                                </p:cTn>
                              </p:par>
                              <p:par>
                                <p:cTn id="70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1042 L -0.00139 0.18889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9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-0.0243 L 0.00035 -0.00532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4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400"/>
                                        <p:tgtEl>
                                          <p:spTgt spid="83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4800"/>
                            </p:stCondLst>
                            <p:childTnLst>
                              <p:par>
                                <p:cTn id="12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62856E-6 L 0.10156 0.0044 " pathEditMode="relative" rAng="0" ptsTypes="AA">
                                      <p:cBhvr>
                                        <p:cTn id="12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2"/>
                                    </p:animMotion>
                                  </p:childTnLst>
                                </p:cTn>
                              </p:par>
                              <p:par>
                                <p:cTn id="12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416 -0.00255 L 0.10572 -0.00949 " pathEditMode="relative" rAng="0" ptsTypes="AA">
                                      <p:cBhvr>
                                        <p:cTn id="1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-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000"/>
                            </p:stCondLst>
                            <p:childTnLst>
                              <p:par>
                                <p:cTn id="14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1500"/>
                            </p:stCondLst>
                            <p:childTnLst>
                              <p:par>
                                <p:cTn id="15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2000"/>
                            </p:stCondLst>
                            <p:childTnLst>
                              <p:par>
                                <p:cTn id="16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7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3500"/>
                            </p:stCondLst>
                            <p:childTnLst>
                              <p:par>
                                <p:cTn id="18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500"/>
                            </p:stCondLst>
                            <p:childTnLst>
                              <p:par>
                                <p:cTn id="18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7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8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9" dur="400"/>
                                        <p:tgtEl>
                                          <p:spTgt spid="84">
                                            <p:txEl>
                                              <p:char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4800"/>
                            </p:stCondLst>
                            <p:childTnLst>
                              <p:par>
                                <p:cTn id="201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59259E-6 L 0.0191 -0.13148 " pathEditMode="relative" rAng="0" ptsTypes="AA">
                                      <p:cBhvr>
                                        <p:cTn id="2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-66"/>
                                    </p:animMotion>
                                  </p:childTnLst>
                                </p:cTn>
                              </p:par>
                              <p:par>
                                <p:cTn id="203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7.40741E-7 L 0.00399 -0.12315 " pathEditMode="relative" rAng="0" ptsTypes="AA">
                                      <p:cBhvr>
                                        <p:cTn id="20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-62"/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48148E-6 L -0.01111 -0.11991 " pathEditMode="relative" rAng="0" ptsTypes="AA">
                                      <p:cBhvr>
                                        <p:cTn id="20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" y="-60"/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L -0.03542 -0.13218 " pathEditMode="relative" rAng="0" ptsTypes="AA">
                                      <p:cBhvr>
                                        <p:cTn id="20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" y="-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6800"/>
                            </p:stCondLst>
                            <p:childTnLst>
                              <p:par>
                                <p:cTn id="2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7" grpId="0" animBg="1"/>
      <p:bldP spid="4107" grpId="1" animBg="1"/>
      <p:bldP spid="4108" grpId="0" animBg="1"/>
      <p:bldP spid="4108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6" grpId="0"/>
      <p:bldP spid="40" grpId="0" animBg="1"/>
      <p:bldP spid="41" grpId="0" animBg="1"/>
      <p:bldP spid="45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81" grpId="0" animBg="1"/>
      <p:bldP spid="82" grpId="0" autoUpdateAnimBg="0"/>
      <p:bldP spid="83" grpId="0" autoUpdateAnimBg="0"/>
      <p:bldP spid="84" grpId="0" autoUpdateAnimBg="0"/>
      <p:bldP spid="79" grpId="0" animBg="1"/>
      <p:bldP spid="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4465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 каком атоме больше электронов  </a:t>
            </a: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44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б)    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700808"/>
            <a:ext cx="9144000" cy="144655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ru-RU" sz="4400" b="1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14     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протонов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+ 7 нейтронов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3789040"/>
            <a:ext cx="9144000" cy="1446550"/>
          </a:xfrm>
          <a:prstGeom prst="rect">
            <a:avLst/>
          </a:prstGeom>
          <a:solidFill>
            <a:schemeClr val="bg2"/>
          </a:solidFill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4400" b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4400" b="1" baseline="30000" dirty="0" smtClean="0">
                <a:latin typeface="Times New Roman" pitchFamily="18" charset="0"/>
                <a:cs typeface="Times New Roman" pitchFamily="18" charset="0"/>
              </a:rPr>
              <a:t>19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протонов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+ 10 нейтронов </a:t>
            </a:r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0" y="6357958"/>
            <a:ext cx="1714480" cy="500042"/>
          </a:xfrm>
          <a:prstGeom prst="rect">
            <a:avLst/>
          </a:prstGeom>
          <a:solidFill>
            <a:srgbClr val="FFFF00"/>
          </a:solidFill>
          <a:ln w="9525">
            <a:solidFill>
              <a:srgbClr val="C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Стр.15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en-US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7-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858280" y="25003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-2"/>
          <a:ext cx="9144000" cy="6409546"/>
        </p:xfrm>
        <a:graphic>
          <a:graphicData uri="http://schemas.openxmlformats.org/drawingml/2006/table">
            <a:tbl>
              <a:tblPr/>
              <a:tblGrid>
                <a:gridCol w="9144000"/>
              </a:tblGrid>
              <a:tr h="4034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раздел (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1800" b="1" cap="all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электрические явления –1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   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            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Урок - 3 (зт7) № 25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3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cap="all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ТЕМА: Электрон. Строение атома. проводники и изоляторы.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0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ЦЕЛИ:1.Закрепить знания по теме №7        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   2.Создать условия для усвоения понятий </a:t>
                      </a:r>
                      <a:r>
                        <a:rPr lang="ru-RU" sz="1800" b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электрический ток,  источники тока, электрическая цепь" "электрический ток в металлах и жидкостях</a:t>
                      </a:r>
                      <a:r>
                        <a:rPr lang="ru-RU" sz="1800" b="1" i="1">
                          <a:solidFill>
                            <a:srgbClr val="0000FF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".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24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u="sng" cap="all" dirty="0">
                          <a:latin typeface="Times New Roman"/>
                          <a:ea typeface="Times New Roman"/>
                          <a:cs typeface="Times New Roman"/>
                        </a:rPr>
                        <a:t>Задачи:   </a:t>
                      </a:r>
                      <a:r>
                        <a:rPr lang="ru-RU" sz="1800" b="1" cap="all" dirty="0">
                          <a:latin typeface="Times New Roman"/>
                          <a:ea typeface="Times New Roman"/>
                          <a:cs typeface="Times New Roman"/>
                        </a:rPr>
                        <a:t>1) О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бобщить и систематизировать знания учащихся по теме №7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2) Организовать применение знаний в речевой и графической учебной практике.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3) Организовать применение знаний в измененных и нестандартных условиях при решении качественных задач.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4.Способствовать усвоению понятий темы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№8.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8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i="1" u="sng" cap="all">
                          <a:latin typeface="Times New Roman"/>
                          <a:ea typeface="Times New Roman"/>
                          <a:cs typeface="Times New Roman"/>
                        </a:rPr>
                        <a:t>ТИп УРОКА</a:t>
                      </a:r>
                      <a:r>
                        <a:rPr lang="ru-RU" sz="1800" b="1" i="1" cap="all">
                          <a:latin typeface="Times New Roman"/>
                          <a:ea typeface="Times New Roman"/>
                          <a:cs typeface="Times New Roman"/>
                        </a:rPr>
                        <a:t>: О</a:t>
                      </a:r>
                      <a:r>
                        <a:rPr lang="ru-RU" sz="1800" b="1" i="1">
                          <a:latin typeface="Times New Roman"/>
                          <a:ea typeface="Times New Roman"/>
                          <a:cs typeface="Times New Roman"/>
                        </a:rPr>
                        <a:t>тработки знаний и умений по тем, </a:t>
                      </a: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 комбинированный с элементами технологии усвоения и изучения нового материала.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02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i="1" u="sng" cap="all">
                          <a:latin typeface="Times New Roman"/>
                          <a:ea typeface="Times New Roman"/>
                          <a:cs typeface="Times New Roman"/>
                        </a:rPr>
                        <a:t>ВИД УРО КА:  </a:t>
                      </a:r>
                      <a:r>
                        <a:rPr lang="ru-RU" sz="1800" i="1">
                          <a:latin typeface="Times New Roman"/>
                          <a:ea typeface="Times New Roman"/>
                          <a:cs typeface="Times New Roman"/>
                        </a:rPr>
                        <a:t>репродуктивный в форме закрепления суждений и решения  творческих качественных и количественных задач  .О</a:t>
                      </a: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 объяснительно иллюстративный в форме эвристической беседы с частично поисковыми элементами и демонстрациями.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82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ДЕМОНСТРАЦИИ: 1.Источники тока :гальванические элементы, аккумуляторы,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электрофорная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машина, термоэлемент, фотоэлемент. 2.Составление электрической цепи.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3832" marR="63832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5742</TotalTime>
  <Words>734</Words>
  <Application>Microsoft Office PowerPoint</Application>
  <PresentationFormat>Экран (4:3)</PresentationFormat>
  <Paragraphs>152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Трек</vt:lpstr>
      <vt:lpstr>Слайд 1</vt:lpstr>
      <vt:lpstr>Домашнее задание.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Домашнее задание.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к уроку по теме «Величины, характеризующие колебательное движение»</dc:title>
  <dc:creator>Admin</dc:creator>
  <cp:lastModifiedBy>Knt</cp:lastModifiedBy>
  <cp:revision>807</cp:revision>
  <dcterms:created xsi:type="dcterms:W3CDTF">2009-11-04T14:29:22Z</dcterms:created>
  <dcterms:modified xsi:type="dcterms:W3CDTF">2021-07-04T12:28:04Z</dcterms:modified>
</cp:coreProperties>
</file>