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8"/>
  </p:notesMasterIdLst>
  <p:sldIdLst>
    <p:sldId id="289" r:id="rId2"/>
    <p:sldId id="361" r:id="rId3"/>
    <p:sldId id="373" r:id="rId4"/>
    <p:sldId id="374" r:id="rId5"/>
    <p:sldId id="375" r:id="rId6"/>
    <p:sldId id="376" r:id="rId7"/>
    <p:sldId id="377" r:id="rId8"/>
    <p:sldId id="378" r:id="rId9"/>
    <p:sldId id="316" r:id="rId10"/>
    <p:sldId id="355" r:id="rId11"/>
    <p:sldId id="358" r:id="rId12"/>
    <p:sldId id="356" r:id="rId13"/>
    <p:sldId id="359" r:id="rId14"/>
    <p:sldId id="360" r:id="rId15"/>
    <p:sldId id="311" r:id="rId16"/>
    <p:sldId id="365" r:id="rId17"/>
    <p:sldId id="364" r:id="rId18"/>
    <p:sldId id="363" r:id="rId19"/>
    <p:sldId id="362" r:id="rId20"/>
    <p:sldId id="357" r:id="rId21"/>
    <p:sldId id="369" r:id="rId22"/>
    <p:sldId id="368" r:id="rId23"/>
    <p:sldId id="367" r:id="rId24"/>
    <p:sldId id="370" r:id="rId25"/>
    <p:sldId id="351" r:id="rId26"/>
    <p:sldId id="36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33CC"/>
    <a:srgbClr val="006600"/>
    <a:srgbClr val="0014AC"/>
    <a:srgbClr val="003300"/>
    <a:srgbClr val="220FB1"/>
    <a:srgbClr val="66CCFF"/>
    <a:srgbClr val="000000"/>
    <a:srgbClr val="365D21"/>
    <a:srgbClr val="270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81" autoAdjust="0"/>
  </p:normalViewPr>
  <p:slideViewPr>
    <p:cSldViewPr>
      <p:cViewPr>
        <p:scale>
          <a:sx n="46" d="100"/>
          <a:sy n="46" d="100"/>
        </p:scale>
        <p:origin x="-1848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138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10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10" Type="http://schemas.openxmlformats.org/officeDocument/2006/relationships/image" Target="../media/image14.jpeg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т№3  (</a:t>
            </a:r>
            <a:r>
              <a:rPr lang="ru-RU" sz="1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плавление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отвердевание)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8602"/>
          <a:ext cx="9144000" cy="6429397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15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)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                                                      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Урок - 7 (т№3) № 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ТЕМА:         </a:t>
                      </a:r>
                      <a:r>
                        <a:rPr lang="ru-RU" sz="20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плавление и отвердевание тел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ЦЕЛИ:.1. Создать условия для усвоения понятий 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"</a:t>
                      </a:r>
                      <a:r>
                        <a:rPr lang="ru-RU" sz="20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количество теплоты, , удельная теплота плавления",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для понимания закономерностей </a:t>
                      </a:r>
                      <a:r>
                        <a:rPr lang="ru-RU" sz="20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плавления.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        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1.Способствовать усвоению понятий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количество теплоты, удельная теплота плавления и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понимания закономерностей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плавления.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2. Способствовать развитию умений математизировать  физические процессы  и развивать умения решать типичные задачи.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 dirty="0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ДЕМОНСТРАЦИИ:1. Плавление и отвердевание кристаллического тела 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                                   2. Модель кристаллической решетки.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  <a:r>
                        <a:rPr lang="ru-RU" sz="2000" b="1" cap="all" dirty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к/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</a:rPr>
                        <a:t>фр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cap="all" dirty="0">
                          <a:latin typeface="Times New Roman"/>
                          <a:ea typeface="Times New Roman"/>
                        </a:rPr>
                        <a:t>"и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зменение агрегатных состояний вещества"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cap="all" dirty="0">
                          <a:latin typeface="Times New Roman"/>
                          <a:ea typeface="Times New Roman"/>
                        </a:rPr>
                        <a:t>                                   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500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ПЛАВЛЕНИЕ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822325" y="1700213"/>
            <a:ext cx="677841" cy="2371729"/>
            <a:chOff x="10944" y="4752"/>
            <a:chExt cx="288" cy="43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0944" y="4950"/>
              <a:ext cx="288" cy="234"/>
            </a:xfrm>
            <a:prstGeom prst="rect">
              <a:avLst/>
            </a:prstGeom>
            <a:blipFill>
              <a:blip r:embed="rId7" cstate="print">
                <a:lum bright="-44000" contrast="36000"/>
              </a:blip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85720" y="4061492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857620" y="0"/>
            <a:ext cx="2500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отвердевание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392215" y="2106603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298" y="3285330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428860" y="4286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72198" y="328612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275302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41842" y="179637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748895" y="2108833"/>
            <a:ext cx="860128" cy="78581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20548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61418" y="2065282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177655" y="1465891"/>
            <a:ext cx="717252" cy="50006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805830" y="2786058"/>
            <a:ext cx="677841" cy="12858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000100" y="571480"/>
            <a:ext cx="502269" cy="3112841"/>
            <a:chOff x="1000100" y="547468"/>
            <a:chExt cx="502269" cy="3112841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000100" y="547468"/>
              <a:ext cx="502269" cy="3112841"/>
              <a:chOff x="1013726" y="547468"/>
              <a:chExt cx="502269" cy="3112841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rot="856414">
                <a:off x="1013726" y="3288542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 rot="856414">
              <a:off x="1294012" y="1459564"/>
              <a:ext cx="83630" cy="1487070"/>
              <a:chOff x="3456" y="2448"/>
              <a:chExt cx="144" cy="864"/>
            </a:xfrm>
          </p:grpSpPr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082" name="Line 10"/>
          <p:cNvSpPr>
            <a:spLocks noChangeShapeType="1"/>
          </p:cNvSpPr>
          <p:nvPr/>
        </p:nvSpPr>
        <p:spPr bwMode="auto">
          <a:xfrm rot="856414">
            <a:off x="1285243" y="1629155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1314635" y="1228070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4714876" y="1428736"/>
            <a:ext cx="714380" cy="57150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57818" y="2071678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6072198" y="2071678"/>
            <a:ext cx="857256" cy="85725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4286256"/>
            <a:ext cx="94298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Кристаллические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тела плавятся  при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!!!!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Температуры плавления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различных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в-в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различны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(таблица).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 процессе плавления   (отвердевания )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ПЛАВЛЕНИЯ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ОТВЕРДЕВАНИЯ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-32" y="63616"/>
            <a:ext cx="9144032" cy="6651532"/>
            <a:chOff x="-32" y="-142876"/>
            <a:chExt cx="9144032" cy="7072387"/>
          </a:xfrm>
        </p:grpSpPr>
        <p:grpSp>
          <p:nvGrpSpPr>
            <p:cNvPr id="42" name="Группа 31"/>
            <p:cNvGrpSpPr/>
            <p:nvPr/>
          </p:nvGrpSpPr>
          <p:grpSpPr>
            <a:xfrm>
              <a:off x="-32" y="-142876"/>
              <a:ext cx="9144032" cy="7072362"/>
              <a:chOff x="-928758" y="2143139"/>
              <a:chExt cx="9144032" cy="6858000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-928758" y="2143139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ru-RU" sz="115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ru-RU" sz="6000" b="1" baseline="-25000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r>
                  <a:rPr lang="ru-RU" sz="6000" b="1" baseline="-25000" dirty="0" err="1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л</a:t>
                </a:r>
                <a:r>
                  <a:rPr lang="ru-RU" sz="4000" b="1" baseline="-25000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kQ</a:t>
                </a:r>
                <a:r>
                  <a:rPr lang="en-US" sz="7200" b="1" u="sng" baseline="-25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-922362" y="2151178"/>
                <a:ext cx="9137636" cy="485516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Кристаллические тела плавятся  при  определённой  </a:t>
                </a:r>
                <a:r>
                  <a:rPr lang="en-US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0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!!!!                       </a:t>
                </a:r>
                <a:endParaRPr lang="ru-RU" sz="32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Температуры плавления различных  </a:t>
                </a:r>
                <a:r>
                  <a:rPr lang="ru-RU" sz="3200" b="1" dirty="0" err="1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в-в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различны (таблица).</a:t>
                </a:r>
                <a:endParaRPr lang="ru-RU" sz="40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3. В  процессе плавления   (отвердевания ) </a:t>
                </a:r>
                <a:r>
                  <a:rPr lang="en-US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40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40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en-US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32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48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800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4800" b="1" baseline="-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ПЛАВЛЕНИЯ</a:t>
                </a:r>
                <a:r>
                  <a:rPr lang="ru-RU" sz="4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8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8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4800" b="1" baseline="-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ОТВЕРДЕВАНИЯ</a:t>
                </a:r>
                <a:endParaRPr lang="en-US" sz="6000" b="1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/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-32" y="5064185"/>
              <a:ext cx="9144032" cy="186532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Хочешь уважать себя, не жалей!!</a:t>
              </a:r>
              <a:endPara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105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B01CB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3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105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B01CB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3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3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300"/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105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B01CB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300"/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300"/>
                                        <p:tgtEl>
                                          <p:spTgt spid="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300"/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105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B01CB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300"/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300"/>
                                        <p:tgtEl>
                                          <p:spTgt spid="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300"/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105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B01CB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300"/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300"/>
                                        <p:tgtEl>
                                          <p:spTgt spid="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3" grpId="1"/>
      <p:bldP spid="23" grpId="0" animBg="1"/>
      <p:bldP spid="23" grpId="1" animBg="1"/>
      <p:bldP spid="24" grpId="0"/>
      <p:bldP spid="27" grpId="0"/>
      <p:bldP spid="28" grpId="0"/>
      <p:bldP spid="30" grpId="0"/>
      <p:bldP spid="31" grpId="0"/>
      <p:bldP spid="47" grpId="0" animBg="1"/>
      <p:bldP spid="47" grpId="1" animBg="1"/>
      <p:bldP spid="3082" grpId="0" animBg="1"/>
      <p:bldP spid="3082" grpId="1" animBg="1"/>
      <p:bldP spid="30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28794" y="214290"/>
            <a:ext cx="250033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ПЛАВЛЕНИЕ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8011" y="1142984"/>
            <a:ext cx="677841" cy="2371729"/>
            <a:chOff x="10944" y="4752"/>
            <a:chExt cx="288" cy="43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0944" y="4950"/>
              <a:ext cx="288" cy="234"/>
            </a:xfrm>
            <a:prstGeom prst="rect">
              <a:avLst/>
            </a:prstGeom>
            <a:blipFill>
              <a:blip r:embed="rId6" cstate="print">
                <a:lum bright="-44000" contrast="36000"/>
              </a:blip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71406" y="3504263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500562" y="23130"/>
            <a:ext cx="250029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отвердевание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749273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857356" y="2713826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681820" y="181253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86512" y="235743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71604" y="2181517"/>
            <a:ext cx="59503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28" y="1214422"/>
            <a:ext cx="74892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105953" y="1501704"/>
            <a:ext cx="860128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28794" y="145207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917051" y="1452674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3534713" y="894387"/>
            <a:ext cx="717252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07155" y="2228829"/>
            <a:ext cx="677841" cy="12858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7"/>
          <p:cNvGrpSpPr/>
          <p:nvPr/>
        </p:nvGrpSpPr>
        <p:grpSpPr>
          <a:xfrm>
            <a:off x="785786" y="285728"/>
            <a:ext cx="502269" cy="3112841"/>
            <a:chOff x="1000100" y="547468"/>
            <a:chExt cx="502269" cy="3112841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000100" y="547468"/>
              <a:ext cx="502269" cy="3112841"/>
              <a:chOff x="1013726" y="547468"/>
              <a:chExt cx="502269" cy="3112841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rot="856414">
                <a:off x="1013726" y="3288542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 rot="856414">
              <a:off x="1294012" y="1459564"/>
              <a:ext cx="83630" cy="1487070"/>
              <a:chOff x="3456" y="2448"/>
              <a:chExt cx="144" cy="864"/>
            </a:xfrm>
          </p:grpSpPr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082" name="Line 10"/>
          <p:cNvSpPr>
            <a:spLocks noChangeShapeType="1"/>
          </p:cNvSpPr>
          <p:nvPr/>
        </p:nvSpPr>
        <p:spPr bwMode="auto">
          <a:xfrm rot="856414">
            <a:off x="1084577" y="1312972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1100321" y="911887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4071934" y="857232"/>
            <a:ext cx="714380" cy="57150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703001" y="1459070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5429256" y="1488299"/>
            <a:ext cx="857256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143108" y="1928802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571736" y="2000240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857488" y="1500174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09360" y="510492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143240" y="510492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23872" y="428604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999259" y="496653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00760" y="1602106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6576147" y="1643050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4713507" y="1428736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10000" contrast="40000"/>
          </a:blip>
          <a:srcRect/>
          <a:stretch>
            <a:fillRect/>
          </a:stretch>
        </p:blipFill>
        <p:spPr bwMode="auto">
          <a:xfrm>
            <a:off x="-32" y="3714752"/>
            <a:ext cx="5643570" cy="31432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63" name="Группа 62"/>
          <p:cNvGrpSpPr/>
          <p:nvPr/>
        </p:nvGrpSpPr>
        <p:grpSpPr>
          <a:xfrm>
            <a:off x="2786050" y="2857496"/>
            <a:ext cx="6286544" cy="369332"/>
            <a:chOff x="714348" y="1178530"/>
            <a:chExt cx="6286544" cy="3693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lum bright="20000" contrast="30000"/>
            </a:blip>
            <a:srcRect l="11546" r="3782" b="89057"/>
            <a:stretch>
              <a:fillRect/>
            </a:stretch>
          </p:blipFill>
          <p:spPr bwMode="auto">
            <a:xfrm>
              <a:off x="714348" y="1190672"/>
              <a:ext cx="6286544" cy="27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Прямоугольник 56"/>
            <p:cNvSpPr/>
            <p:nvPr/>
          </p:nvSpPr>
          <p:spPr>
            <a:xfrm>
              <a:off x="5572132" y="1178530"/>
              <a:ext cx="5000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8" cstate="print">
            <a:lum bright="20000" contrast="30000"/>
          </a:blip>
          <a:srcRect l="1925" t="17143" r="55739" b="2856"/>
          <a:stretch>
            <a:fillRect/>
          </a:stretch>
        </p:blipFill>
        <p:spPr bwMode="auto">
          <a:xfrm>
            <a:off x="5929478" y="3143248"/>
            <a:ext cx="3143272" cy="200026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8" cstate="print">
            <a:lum bright="20000" contrast="30000"/>
          </a:blip>
          <a:srcRect l="54844" t="17143" r="1857" b="2856"/>
          <a:stretch>
            <a:fillRect/>
          </a:stretch>
        </p:blipFill>
        <p:spPr bwMode="auto">
          <a:xfrm>
            <a:off x="5929290" y="4857760"/>
            <a:ext cx="3214710" cy="200026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0" y="4429132"/>
            <a:ext cx="2571736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905384" y="3190936"/>
            <a:ext cx="3143272" cy="2857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1" animBg="1"/>
      <p:bldP spid="23" grpId="0" animBg="1"/>
      <p:bldP spid="23" grpId="1" animBg="1"/>
      <p:bldP spid="24" grpId="0" animBg="1"/>
      <p:bldP spid="47" grpId="0" animBg="1"/>
      <p:bldP spid="47" grpId="1" animBg="1"/>
      <p:bldP spid="3082" grpId="0" animBg="1"/>
      <p:bldP spid="3082" grpId="1" animBg="1"/>
      <p:bldP spid="41" grpId="0"/>
      <p:bldP spid="42" grpId="1"/>
      <p:bldP spid="44" grpId="0"/>
      <p:bldP spid="46" grpId="0"/>
      <p:bldP spid="49" grpId="0"/>
      <p:bldP spid="50" grpId="0"/>
      <p:bldP spid="53" grpId="0"/>
      <p:bldP spid="54" grpId="0"/>
      <p:bldP spid="55" grpId="0"/>
      <p:bldP spid="56" grpId="0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0" y="3662506"/>
            <a:ext cx="7072330" cy="432380"/>
            <a:chOff x="714348" y="1190672"/>
            <a:chExt cx="6286544" cy="273610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lum bright="10000" contrast="30000"/>
            </a:blip>
            <a:srcRect l="11546" r="3782" b="89057"/>
            <a:stretch>
              <a:fillRect/>
            </a:stretch>
          </p:blipFill>
          <p:spPr bwMode="auto">
            <a:xfrm>
              <a:off x="714348" y="1190672"/>
              <a:ext cx="6286544" cy="27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Прямоугольник 41"/>
            <p:cNvSpPr/>
            <p:nvPr/>
          </p:nvSpPr>
          <p:spPr>
            <a:xfrm>
              <a:off x="5572132" y="1201070"/>
              <a:ext cx="500066" cy="2531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2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71670" y="6470"/>
            <a:ext cx="5484002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ТЕПЛОТА плавления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642918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- 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71480"/>
            <a:ext cx="17235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Дж –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71480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20" y="1142984"/>
            <a:ext cx="269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330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643362" y="1178609"/>
            <a:ext cx="1349942" cy="995133"/>
            <a:chOff x="2469887" y="5355195"/>
            <a:chExt cx="1130906" cy="995133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0047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6742" y="1173478"/>
            <a:ext cx="27454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180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000892" y="1142984"/>
            <a:ext cx="1349942" cy="995133"/>
            <a:chOff x="2469887" y="5355195"/>
            <a:chExt cx="1130906" cy="995133"/>
          </a:xfrm>
        </p:grpSpPr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0047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214282" y="2139727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5714" y="2101981"/>
            <a:ext cx="1936749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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08356" y="2164016"/>
            <a:ext cx="2306916" cy="928694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101704" y="2164016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51034" y="2235454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90786" y="2143116"/>
            <a:ext cx="1189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2857496"/>
            <a:ext cx="1181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165029" y="2571744"/>
            <a:ext cx="1074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8775" y="3143248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Двойные круглые скобки 28"/>
          <p:cNvSpPr/>
          <p:nvPr/>
        </p:nvSpPr>
        <p:spPr>
          <a:xfrm>
            <a:off x="2285984" y="2857496"/>
            <a:ext cx="1357322" cy="92869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330126" y="2775608"/>
            <a:ext cx="1132041" cy="996557"/>
            <a:chOff x="2527594" y="5293640"/>
            <a:chExt cx="1132041" cy="996557"/>
          </a:xfrm>
        </p:grpSpPr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7275" y="5705422"/>
              <a:ext cx="7104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1285852" y="3331455"/>
            <a:ext cx="957619" cy="37982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0" cstate="print">
            <a:lum bright="10000" contrast="30000"/>
          </a:blip>
          <a:srcRect l="1925" t="17143" r="55739" b="2856"/>
          <a:stretch>
            <a:fillRect/>
          </a:stretch>
        </p:blipFill>
        <p:spPr bwMode="auto">
          <a:xfrm>
            <a:off x="0" y="4214818"/>
            <a:ext cx="4153572" cy="264318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0" cstate="print">
            <a:lum bright="10000" contrast="40000"/>
          </a:blip>
          <a:srcRect l="54844" t="17143" r="1857" b="2856"/>
          <a:stretch>
            <a:fillRect/>
          </a:stretch>
        </p:blipFill>
        <p:spPr bwMode="auto">
          <a:xfrm>
            <a:off x="4214809" y="4214818"/>
            <a:ext cx="4247971" cy="264318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5" name="Скругленный прямоугольник 44"/>
          <p:cNvSpPr/>
          <p:nvPr/>
        </p:nvSpPr>
        <p:spPr>
          <a:xfrm>
            <a:off x="0" y="5536327"/>
            <a:ext cx="4071934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0" y="5119762"/>
            <a:ext cx="4071934" cy="357190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00694" y="3714752"/>
            <a:ext cx="642942" cy="357190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4" grpId="0"/>
      <p:bldP spid="7" grpId="0"/>
      <p:bldP spid="8" grpId="0"/>
      <p:bldP spid="9" grpId="0"/>
      <p:bldP spid="15" grpId="0"/>
      <p:bldP spid="20" grpId="0"/>
      <p:bldP spid="21" grpId="0" animBg="1"/>
      <p:bldP spid="21" grpId="1" animBg="1"/>
      <p:bldP spid="22" grpId="0" animBg="1"/>
      <p:bldP spid="22" grpId="1" animBg="1"/>
      <p:bldP spid="22" grpId="2" animBg="1"/>
      <p:bldP spid="23" grpId="0"/>
      <p:bldP spid="23" grpId="1"/>
      <p:bldP spid="23" grpId="2"/>
      <p:bldP spid="24" grpId="0"/>
      <p:bldP spid="25" grpId="0"/>
      <p:bldP spid="25" grpId="1"/>
      <p:bldP spid="25" grpId="2"/>
      <p:bldP spid="26" grpId="0"/>
      <p:bldP spid="27" grpId="0"/>
      <p:bldP spid="28" grpId="0"/>
      <p:bldP spid="29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643314"/>
            <a:ext cx="49292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630511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7497674" y="244263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14876" y="350043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бензином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85983" y="3149742"/>
            <a:ext cx="315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льдом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0" y="414338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313148" y="4228466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14942" y="414338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02896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245700" y="4116084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24266" y="4160603"/>
            <a:ext cx="92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929190" y="422846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3164401" y="954910"/>
            <a:ext cx="677841" cy="2371729"/>
            <a:chOff x="10944" y="4752"/>
            <a:chExt cx="288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44" y="4950"/>
              <a:ext cx="288" cy="234"/>
            </a:xfrm>
            <a:prstGeom prst="rect">
              <a:avLst/>
            </a:prstGeom>
            <a:blipFill>
              <a:blip r:embed="rId7" cstate="print">
                <a:lum bright="-44000" contrast="36000"/>
              </a:blip>
              <a:tile tx="0" ty="0" sx="100000" sy="100000" flip="none" algn="tl"/>
            </a:blip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442772" y="16157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157161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071934" y="203864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273730" y="150017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V="1">
            <a:off x="4714876" y="1643050"/>
            <a:ext cx="714380" cy="57437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643438" y="928670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69680" y="2013459"/>
            <a:ext cx="677841" cy="12858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429256" y="1636654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6035043" y="1037263"/>
            <a:ext cx="717252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00496" y="64291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19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3701096" y="728004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161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3714744" y="417048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714480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6286512" y="4228466"/>
            <a:ext cx="127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0" y="5072074"/>
            <a:ext cx="7072330" cy="432380"/>
            <a:chOff x="714348" y="1190672"/>
            <a:chExt cx="6286544" cy="273610"/>
          </a:xfrm>
        </p:grpSpPr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8" cstate="print">
              <a:lum bright="10000" contrast="30000"/>
            </a:blip>
            <a:srcRect l="11546" r="3782" b="89057"/>
            <a:stretch>
              <a:fillRect/>
            </a:stretch>
          </p:blipFill>
          <p:spPr bwMode="auto">
            <a:xfrm>
              <a:off x="714348" y="1190672"/>
              <a:ext cx="6286544" cy="27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Прямоугольник 53"/>
            <p:cNvSpPr/>
            <p:nvPr/>
          </p:nvSpPr>
          <p:spPr>
            <a:xfrm>
              <a:off x="5572132" y="1201070"/>
              <a:ext cx="500066" cy="2531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2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8" cstate="print">
            <a:lum bright="10000" contrast="30000"/>
          </a:blip>
          <a:srcRect l="1925" t="17143" r="55739" b="41774"/>
          <a:stretch>
            <a:fillRect/>
          </a:stretch>
        </p:blipFill>
        <p:spPr bwMode="auto">
          <a:xfrm>
            <a:off x="0" y="5500654"/>
            <a:ext cx="4153572" cy="135734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444208" y="0"/>
            <a:ext cx="21602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3-1, стр.7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8" grpId="0"/>
      <p:bldP spid="59" grpId="0"/>
      <p:bldP spid="64" grpId="0"/>
      <p:bldP spid="65" grpId="0"/>
      <p:bldP spid="66" grpId="0"/>
      <p:bldP spid="68" grpId="0"/>
      <p:bldP spid="69" grpId="0"/>
      <p:bldP spid="70" grpId="0"/>
      <p:bldP spid="79" grpId="0"/>
      <p:bldP spid="80" grpId="0"/>
      <p:bldP spid="85" grpId="0"/>
      <p:bldP spid="111" grpId="0" animBg="1"/>
      <p:bldP spid="165" grpId="0" animBg="1"/>
      <p:bldP spid="167" grpId="0" animBg="1"/>
      <p:bldP spid="176" grpId="0"/>
      <p:bldP spid="177" grpId="0"/>
      <p:bldP spid="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643314"/>
            <a:ext cx="49292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=880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480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-71470" y="135729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бензин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456493" y="1214422"/>
            <a:ext cx="1400995" cy="872023"/>
            <a:chOff x="1500707" y="4995752"/>
            <a:chExt cx="1720911" cy="87202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500707" y="5256271"/>
              <a:ext cx="667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46</a:t>
              </a:r>
              <a:endParaRPr lang="ru-RU" sz="11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353131" cy="872023"/>
              <a:chOff x="2469886" y="5355195"/>
              <a:chExt cx="1133577" cy="872023"/>
            </a:xfrm>
          </p:grpSpPr>
          <p:sp>
            <p:nvSpPr>
              <p:cNvPr id="52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853863" y="5827108"/>
                <a:ext cx="4935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-52188" y="2489856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бензина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630511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7497674" y="244263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14876" y="350043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бензином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85983" y="3149742"/>
            <a:ext cx="315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льдом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0" y="414338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313148" y="4228466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14942" y="414338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02896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245700" y="4116084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24266" y="4160603"/>
            <a:ext cx="92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32" y="478632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244908" y="4674317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2352140" y="561270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643174" y="5654306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12600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929190" y="422846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572264" y="5072074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32" y="56801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142976" y="5572140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643174" y="4670742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2100</a:t>
            </a:r>
            <a:r>
              <a:rPr lang="ru-RU" sz="2400" b="1" dirty="0" smtClean="0"/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302830" y="4725143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7286644" y="5531196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6102700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636898" y="616002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143768" y="6232281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0,11гр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64401" y="954910"/>
            <a:ext cx="677841" cy="2371729"/>
            <a:chOff x="10944" y="4752"/>
            <a:chExt cx="288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44" y="4950"/>
              <a:ext cx="288" cy="234"/>
            </a:xfrm>
            <a:prstGeom prst="rect">
              <a:avLst/>
            </a:prstGeom>
            <a:blipFill>
              <a:blip r:embed="rId6" cstate="print">
                <a:lum bright="-44000" contrast="36000"/>
              </a:blip>
              <a:tile tx="0" ty="0" sx="100000" sy="100000" flip="none" algn="tl"/>
            </a:blip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442772" y="16157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157161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071934" y="203864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273730" y="150017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V="1">
            <a:off x="4714876" y="1643050"/>
            <a:ext cx="714380" cy="57437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643438" y="928670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69680" y="2013459"/>
            <a:ext cx="677841" cy="12858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429256" y="1636654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6035043" y="1037263"/>
            <a:ext cx="717252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00496" y="64291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7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133"/>
          <p:cNvGrpSpPr/>
          <p:nvPr/>
        </p:nvGrpSpPr>
        <p:grpSpPr>
          <a:xfrm>
            <a:off x="71406" y="1967203"/>
            <a:ext cx="1374094" cy="637578"/>
            <a:chOff x="71406" y="1967203"/>
            <a:chExt cx="1374094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3740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=-10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428596" y="236062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закипела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3701096" y="728004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261622" y="3085267"/>
            <a:ext cx="12121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4"/>
          <p:cNvGrpSpPr/>
          <p:nvPr/>
        </p:nvGrpSpPr>
        <p:grpSpPr>
          <a:xfrm>
            <a:off x="1327836" y="2928934"/>
            <a:ext cx="1458214" cy="872023"/>
            <a:chOff x="1237454" y="4995752"/>
            <a:chExt cx="1791196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8884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340</a:t>
              </a:r>
              <a:endParaRPr lang="ru-RU" sz="1100" b="1" dirty="0"/>
            </a:p>
          </p:txBody>
        </p:sp>
        <p:grpSp>
          <p:nvGrpSpPr>
            <p:cNvPr id="12" name="Группа 50"/>
            <p:cNvGrpSpPr/>
            <p:nvPr/>
          </p:nvGrpSpPr>
          <p:grpSpPr>
            <a:xfrm>
              <a:off x="1868487" y="4995752"/>
              <a:ext cx="1160163" cy="872023"/>
              <a:chOff x="2469885" y="5355195"/>
              <a:chExt cx="971919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5" y="535519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3714744" y="417048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714480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6286512" y="4228466"/>
            <a:ext cx="127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572000" y="4660292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6697438" y="4722791"/>
            <a:ext cx="2660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857620" y="5681602"/>
            <a:ext cx="1500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204000 +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041572" y="5657226"/>
            <a:ext cx="1615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252000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6426190" y="5646776"/>
            <a:ext cx="112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19360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0" y="61436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1129328" y="6055360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2387916" y="607220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6143644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487960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20272" y="0"/>
            <a:ext cx="21602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3-1, стр.7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2" grpId="0"/>
      <p:bldP spid="43" grpId="0"/>
      <p:bldP spid="44" grpId="0"/>
      <p:bldP spid="49" grpId="0"/>
      <p:bldP spid="56" grpId="0"/>
      <p:bldP spid="58" grpId="0"/>
      <p:bldP spid="59" grpId="0"/>
      <p:bldP spid="64" grpId="0"/>
      <p:bldP spid="65" grpId="0"/>
      <p:bldP spid="66" grpId="0"/>
      <p:bldP spid="68" grpId="0"/>
      <p:bldP spid="69" grpId="0"/>
      <p:bldP spid="70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5" grpId="0" animBg="1"/>
      <p:bldP spid="167" grpId="0" animBg="1"/>
      <p:bldP spid="169" grpId="0"/>
      <p:bldP spid="176" grpId="0"/>
      <p:bldP spid="177" grpId="0"/>
      <p:bldP spid="178" grpId="0"/>
      <p:bldP spid="180" grpId="0"/>
      <p:bldP spid="181" grpId="0"/>
      <p:bldP spid="183" grpId="0"/>
      <p:bldP spid="184" grpId="0"/>
      <p:bldP spid="185" grpId="0"/>
      <p:bldP spid="186" grpId="0"/>
      <p:bldP spid="186" grpId="1"/>
      <p:bldP spid="187" grpId="0"/>
      <p:bldP spid="188" grpId="0"/>
      <p:bldP spid="189" grpId="0"/>
      <p:bldP spid="18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488" y="857232"/>
            <a:ext cx="400052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12-15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4941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Практическая задача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1469" y="642918"/>
            <a:ext cx="921547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удельной теплоты плавления льда.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7298"/>
            <a:ext cx="6266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Лед, калориметр с теплой водой,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мензурка, термометр.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571744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143248"/>
            <a:ext cx="414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установку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-32" y="0"/>
            <a:ext cx="9144032" cy="6794384"/>
            <a:chOff x="-32" y="-142876"/>
            <a:chExt cx="9144032" cy="7072362"/>
          </a:xfrm>
        </p:grpSpPr>
        <p:grpSp>
          <p:nvGrpSpPr>
            <p:cNvPr id="54" name="Группа 31"/>
            <p:cNvGrpSpPr/>
            <p:nvPr/>
          </p:nvGrpSpPr>
          <p:grpSpPr>
            <a:xfrm>
              <a:off x="-32" y="-142876"/>
              <a:ext cx="9144032" cy="7072362"/>
              <a:chOff x="-928758" y="2143139"/>
              <a:chExt cx="9144032" cy="6858000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-928758" y="2143139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Q=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sym typeface="Symbol" pitchFamily="18" charset="2"/>
                  </a:rPr>
                  <a:t> </a:t>
                </a:r>
                <a:r>
                  <a:rPr lang="en-US" sz="7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72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-922362" y="2151178"/>
                <a:ext cx="9137636" cy="2253053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742950" lvl="0" indent="-742950">
                  <a:buAutoNum type="arabicPeriod"/>
                </a:pP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Кристаллические тела плавятся  при  определённой 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!!!!                       </a:t>
                </a:r>
                <a:endParaRPr lang="ru-RU" sz="2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 eaLnBrk="0" hangingPunct="0">
                  <a:buAutoNum type="arabicPeriod"/>
                </a:pPr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В  процессе плавления   (отвердевания )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36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/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-32" y="5064185"/>
              <a:ext cx="9144032" cy="88357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Хочешь уважать себя, не жалей!!</a:t>
              </a:r>
              <a:endPara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732240" y="0"/>
            <a:ext cx="2411760" cy="62527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3-2, стр.8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06739" y="714356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307029" y="1220219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-32" y="0"/>
            <a:ext cx="550072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горячую воду бросить кусок льда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1428736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440867" y="547542"/>
            <a:ext cx="629973" cy="39958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538443"/>
            <a:ext cx="764917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44267" y="1131858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36606" y="174176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926171" y="2656949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4876" y="2201283"/>
            <a:ext cx="235745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Льдом и 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728" y="2262838"/>
            <a:ext cx="18573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Водой и…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3071810"/>
            <a:ext cx="1728935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льда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612" y="3071810"/>
            <a:ext cx="2129686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0298" y="3071810"/>
            <a:ext cx="2925801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36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27" y="343436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24934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1928802"/>
            <a:ext cx="24596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58016" y="0"/>
            <a:ext cx="389850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00240"/>
            <a:ext cx="1229824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31118" y="1681451"/>
            <a:ext cx="44114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7215206" y="1285860"/>
            <a:ext cx="928694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1284272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31118" y="1109947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45416" y="364331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72198" y="500042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43702" y="785794"/>
            <a:ext cx="1530954" cy="4835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415373" y="3649808"/>
            <a:ext cx="1835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(21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357166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=7г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928670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59229" y="4221088"/>
            <a:ext cx="2392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4200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0,007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79712" y="4149080"/>
            <a:ext cx="785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809704" y="414987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1406" y="4201547"/>
            <a:ext cx="2784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08197" y="4164877"/>
            <a:ext cx="715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ru-RU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445113"/>
            <a:ext cx="2786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2100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72198" y="4731261"/>
            <a:ext cx="2158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=314 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8028066" y="4500570"/>
            <a:ext cx="1338829" cy="1056689"/>
            <a:chOff x="2527594" y="5293640"/>
            <a:chExt cx="1338829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3388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к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933109" y="5765554"/>
              <a:ext cx="7104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9132617"/>
              </p:ext>
            </p:extLst>
          </p:nvPr>
        </p:nvGraphicFramePr>
        <p:xfrm>
          <a:off x="-32" y="5394984"/>
          <a:ext cx="9001154" cy="1463040"/>
        </p:xfrm>
        <a:graphic>
          <a:graphicData uri="http://schemas.openxmlformats.org/drawingml/2006/table">
            <a:tbl>
              <a:tblPr/>
              <a:tblGrid>
                <a:gridCol w="857222"/>
                <a:gridCol w="857256"/>
                <a:gridCol w="1000132"/>
                <a:gridCol w="714380"/>
                <a:gridCol w="1000132"/>
                <a:gridCol w="857256"/>
                <a:gridCol w="928694"/>
                <a:gridCol w="1393041"/>
                <a:gridCol w="139304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вод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льда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1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лед. воды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Отдала вода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Нагрев ледяной воды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На плавление льда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0,15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0,04 </a:t>
                      </a:r>
                      <a:endParaRPr lang="ru-RU" sz="200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2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32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13230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672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12558</a:t>
                      </a:r>
                      <a:endParaRPr lang="ru-RU" sz="240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4929190" y="-13295"/>
            <a:ext cx="42862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задача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2071678"/>
            <a:ext cx="1357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1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Группа 62"/>
          <p:cNvGrpSpPr/>
          <p:nvPr/>
        </p:nvGrpSpPr>
        <p:grpSpPr>
          <a:xfrm>
            <a:off x="1855727" y="1423851"/>
            <a:ext cx="1073199" cy="933579"/>
            <a:chOff x="2527594" y="5293640"/>
            <a:chExt cx="1073199" cy="933579"/>
          </a:xfrm>
        </p:grpSpPr>
        <p:sp>
          <p:nvSpPr>
            <p:cNvPr id="69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9092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571736" y="5765554"/>
              <a:ext cx="9044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4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Прямая соединительная линия 74"/>
          <p:cNvCxnSpPr/>
          <p:nvPr/>
        </p:nvCxnSpPr>
        <p:spPr>
          <a:xfrm>
            <a:off x="6715140" y="1928802"/>
            <a:ext cx="571504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4476624" y="3642918"/>
            <a:ext cx="159557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+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84073" y="3692046"/>
            <a:ext cx="1845513" cy="522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000760" y="3677252"/>
            <a:ext cx="2059859" cy="4898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86709" y="3682120"/>
            <a:ext cx="1580185" cy="541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(17</a:t>
            </a:r>
            <a:r>
              <a:rPr lang="ru-RU" sz="36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15689" y="2571744"/>
            <a:ext cx="508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73939" y="4119630"/>
            <a:ext cx="222645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+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0,007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0" y="4714884"/>
            <a:ext cx="1857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1680Дж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43043" y="464344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071671" y="4691730"/>
            <a:ext cx="1571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500Дж +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571867" y="4714884"/>
            <a:ext cx="170254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0,007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0" y="0"/>
            <a:ext cx="9144032" cy="7572428"/>
            <a:chOff x="-32" y="-1122040"/>
            <a:chExt cx="9144032" cy="8051550"/>
          </a:xfrm>
        </p:grpSpPr>
        <p:grpSp>
          <p:nvGrpSpPr>
            <p:cNvPr id="87" name="Группа 31"/>
            <p:cNvGrpSpPr/>
            <p:nvPr/>
          </p:nvGrpSpPr>
          <p:grpSpPr>
            <a:xfrm>
              <a:off x="0" y="-1122040"/>
              <a:ext cx="9144000" cy="8051550"/>
              <a:chOff x="-928726" y="1193653"/>
              <a:chExt cx="9144000" cy="7807510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-928726" y="2143164"/>
                <a:ext cx="9144000" cy="685799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Rectangle 25"/>
              <p:cNvSpPr>
                <a:spLocks noChangeArrowheads="1"/>
              </p:cNvSpPr>
              <p:nvPr/>
            </p:nvSpPr>
            <p:spPr bwMode="auto">
              <a:xfrm>
                <a:off x="-928726" y="1193653"/>
                <a:ext cx="9137636" cy="485516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742950" lvl="0" indent="-742950"/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1.Кристаллические 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тела 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плавятся</a:t>
                </a:r>
              </a:p>
              <a:p>
                <a:pPr marL="742950" lvl="0" indent="-742950"/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при  определённой  </a:t>
                </a:r>
                <a:r>
                  <a:rPr lang="en-US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0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!!!!                       </a:t>
                </a:r>
                <a:endParaRPr lang="ru-RU" sz="32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Температуры плавления различных  </a:t>
                </a:r>
                <a:r>
                  <a:rPr lang="ru-RU" sz="3200" b="1" dirty="0" err="1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в-в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различны (таблица).</a:t>
                </a:r>
                <a:endParaRPr lang="ru-RU" sz="40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3. В  процессе плавления   (отвердевания ) </a:t>
                </a:r>
                <a:r>
                  <a:rPr lang="en-US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40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40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40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en-US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32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48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800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4800" b="1" baseline="-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ПЛАВЛЕНИЯ</a:t>
                </a:r>
                <a:r>
                  <a:rPr lang="ru-RU" sz="4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8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8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4800" b="1" baseline="-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ОТВЕРДЕВАНИЯ</a:t>
                </a:r>
                <a:endParaRPr lang="en-US" sz="6000" b="1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/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-32" y="4805852"/>
              <a:ext cx="7715240" cy="212365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Хочешь уважать себя, не жалей!!</a:t>
              </a:r>
              <a:endParaRPr lang="ru-RU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344816" y="0"/>
            <a:ext cx="2051720" cy="62527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3-2,стр.8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3.08048E-6 L 0.0066 0.1669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34 0.1780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8" grpId="1"/>
      <p:bldP spid="15" grpId="0" animBg="1"/>
      <p:bldP spid="15" grpId="1" animBg="1"/>
      <p:bldP spid="19" grpId="0" animBg="1"/>
      <p:bldP spid="19" grpId="1" animBg="1"/>
      <p:bldP spid="19" grpId="2" animBg="1"/>
      <p:bldP spid="20" grpId="0"/>
      <p:bldP spid="21" grpId="0"/>
      <p:bldP spid="23" grpId="0"/>
      <p:bldP spid="23" grpId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/>
      <p:bldP spid="36" grpId="0" animBg="1"/>
      <p:bldP spid="37" grpId="0" animBg="1"/>
      <p:bldP spid="38" grpId="0" animBg="1"/>
      <p:bldP spid="44" grpId="0" animBg="1"/>
      <p:bldP spid="45" grpId="0"/>
      <p:bldP spid="48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4" grpId="0"/>
      <p:bldP spid="70" grpId="0" animBg="1"/>
      <p:bldP spid="70" grpId="1" animBg="1"/>
      <p:bldP spid="63" grpId="0"/>
      <p:bldP spid="79" grpId="0" animBg="1"/>
      <p:bldP spid="46" grpId="0" animBg="1"/>
      <p:bldP spid="80" grpId="0" animBg="1"/>
      <p:bldP spid="31" grpId="0" animBg="1"/>
      <p:bldP spid="22" grpId="0"/>
      <p:bldP spid="81" grpId="0" animBg="1"/>
      <p:bldP spid="82" grpId="0"/>
      <p:bldP spid="83" grpId="0"/>
      <p:bldP spid="84" grpId="0"/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9017"/>
          <a:ext cx="9001157" cy="6721779"/>
        </p:xfrm>
        <a:graphic>
          <a:graphicData uri="http://schemas.openxmlformats.org/drawingml/2006/table">
            <a:tbl>
              <a:tblPr/>
              <a:tblGrid>
                <a:gridCol w="487734"/>
                <a:gridCol w="7768122"/>
                <a:gridCol w="745301"/>
              </a:tblGrid>
              <a:tr h="394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</a:rPr>
                        <a:t>Объяснение Д/З (гр.№4) и консультация по теме №3.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20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0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плавление и отвердевание</a:t>
                      </a:r>
                      <a:endParaRPr lang="ru-RU" sz="1600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000" b="1" i="0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удельная теплота плавления и применение этого </a:t>
                      </a:r>
                      <a:r>
                        <a:rPr lang="ru-RU" sz="2000" b="1" i="0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понятия</a:t>
                      </a:r>
                      <a:endParaRPr lang="ru-RU" sz="1600" b="1" i="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*  визуализация   - 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u="sng" dirty="0">
                          <a:latin typeface="Times New Roman"/>
                          <a:ea typeface="Times New Roman"/>
                        </a:rPr>
                        <a:t>решение задач (ЭЗ)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64.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Чему равен КПД плавильной печи, в которой на плавление 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кг мели, взятой при температуре 85</a:t>
                      </a:r>
                      <a:r>
                        <a:rPr lang="ru-RU" sz="2000" b="1" baseline="300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 С, расходуется 40 г каменного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угля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ru-RU" sz="2000" b="1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(40</a:t>
                      </a:r>
                      <a:r>
                        <a:rPr lang="ru-RU" sz="20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%)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66.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Определить массу каменного угля, необходимую для плавления 0,5 т железа, начальная температура которого 39° С, а КПД печи 50%. </a:t>
                      </a:r>
                      <a:r>
                        <a:rPr lang="ru-RU" sz="2000" b="1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(32 кг)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148. </a:t>
                      </a:r>
                      <a:r>
                        <a:rPr lang="ru-RU" sz="2400" b="1" i="0" dirty="0">
                          <a:latin typeface="Times New Roman"/>
                          <a:ea typeface="Times New Roman"/>
                        </a:rPr>
                        <a:t>Для таяния снега его посыпают солью .Зачем? </a:t>
                      </a:r>
                      <a:endParaRPr lang="ru-RU" sz="2000" b="1" i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2000" i="1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/>
                          <a:ea typeface="Times New Roman"/>
                        </a:rPr>
                        <a:t>(Температура замерзания соляного раствора ниже 0</a:t>
                      </a:r>
                      <a:r>
                        <a:rPr lang="ru-RU" sz="2000" i="1" baseline="30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2000" i="1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С)</a:t>
                      </a:r>
                      <a:endParaRPr lang="ru-RU" sz="160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149. </a:t>
                      </a:r>
                      <a:r>
                        <a:rPr lang="ru-RU" sz="2000" b="1" i="0" dirty="0">
                          <a:latin typeface="Times New Roman"/>
                          <a:ea typeface="Times New Roman"/>
                        </a:rPr>
                        <a:t>Почему не замерзают капельки распыленной воды даже при –40</a:t>
                      </a:r>
                      <a:r>
                        <a:rPr lang="ru-RU" sz="2000" b="1" i="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2000" b="1" i="0" dirty="0">
                          <a:latin typeface="Times New Roman"/>
                          <a:ea typeface="Times New Roman"/>
                        </a:rPr>
                        <a:t>С?</a:t>
                      </a:r>
                      <a:endParaRPr lang="ru-RU" sz="1600" b="1" i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  (нужны центры кристаллизации)</a:t>
                      </a:r>
                      <a:endParaRPr lang="ru-RU" sz="160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</a:rPr>
                        <a:t>гр.№ 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т№3  (</a:t>
            </a:r>
            <a:r>
              <a:rPr lang="ru-RU" sz="1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плавление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отвердевание)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00042"/>
          <a:ext cx="7858180" cy="5510931"/>
        </p:xfrm>
        <a:graphic>
          <a:graphicData uri="http://schemas.openxmlformats.org/drawingml/2006/table">
            <a:tbl>
              <a:tblPr/>
              <a:tblGrid>
                <a:gridCol w="7858180"/>
              </a:tblGrid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) 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                                                   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Урок - 8 (зт№3) № 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ТЕМА:                   </a:t>
                      </a:r>
                      <a:r>
                        <a:rPr lang="ru-RU" sz="20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Удельная теплота плавления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ЦЕЛИ:1.Закрепить знания по теме №3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2.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1) О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бобщить и систематизировать знания учащихся по теме №3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2) Организовать применение знаний в речевой и графической учебной практике.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3) Организовать применение знаний в измененных и нестандартных условиях при решении качественных задач.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2000" b="1" i="1" cap="all">
                          <a:latin typeface="Times New Roman"/>
                          <a:ea typeface="Times New Roman"/>
                        </a:rPr>
                        <a:t>: О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тработки знаний и умений по теме.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  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репродуктивный в форме закрепления суждений и решения  творческих качественных и количественных задач.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ДЕМОНСТРАЦИИ:1.                                    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т№3  (</a:t>
            </a:r>
            <a:r>
              <a:rPr lang="ru-RU" sz="1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плавление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отвердевание)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57166"/>
          <a:ext cx="9144000" cy="6419325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59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Консультация по Д/З гр.№1.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Times New Roman"/>
                        </a:rPr>
                        <a:t>Создание проблемной ситуации (Демонстрация №1)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Эвристическая беседа по материалу темы № 3 с демонстрациями</a:t>
                      </a: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Повторение темы по ОК</a:t>
                      </a: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u="sng" dirty="0">
                          <a:latin typeface="Times New Roman"/>
                          <a:ea typeface="Times New Roman"/>
                        </a:rPr>
                        <a:t>Первичная обратная связь</a:t>
                      </a:r>
                      <a:endParaRPr lang="ru-RU" sz="24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1. В два стакана  с водой (по 200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гр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)  бросили по 20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гр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расплавленного и твердого алюминия при 660</a:t>
                      </a:r>
                      <a:r>
                        <a:rPr lang="ru-RU" sz="24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С. В котором стакане вода будет горячее?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2. В два стакана  с водой (по 200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гр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и 25</a:t>
                      </a:r>
                      <a:r>
                        <a:rPr lang="ru-RU" sz="24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С)  бросили по 20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гр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льда и воды при 0</a:t>
                      </a:r>
                      <a:r>
                        <a:rPr lang="ru-RU" sz="2400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С.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В котором стакане вода будет горячее?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3.    ЭЗ №№42- 61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ru-RU" sz="2400" i="1">
                          <a:latin typeface="Times New Roman"/>
                          <a:ea typeface="Times New Roman"/>
                        </a:rPr>
                        <a:t>13-16 т  №3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all" dirty="0">
                          <a:latin typeface="Times New Roman"/>
                          <a:ea typeface="Times New Roman"/>
                        </a:rPr>
                        <a:t>50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068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Практическая задача №2б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1469" y="923022"/>
            <a:ext cx="921547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удельной  теплоёмкости твёрдого тела.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7167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714620"/>
            <a:ext cx="8164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Твёрдое тело, калориметр с горячей водой,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мензурка, термометр.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844357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415861"/>
            <a:ext cx="414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установку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00958" y="0"/>
            <a:ext cx="164304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9132617"/>
              </p:ext>
            </p:extLst>
          </p:nvPr>
        </p:nvGraphicFramePr>
        <p:xfrm>
          <a:off x="0" y="5394960"/>
          <a:ext cx="9001154" cy="1280160"/>
        </p:xfrm>
        <a:graphic>
          <a:graphicData uri="http://schemas.openxmlformats.org/drawingml/2006/table">
            <a:tbl>
              <a:tblPr/>
              <a:tblGrid>
                <a:gridCol w="857222"/>
                <a:gridCol w="857256"/>
                <a:gridCol w="1000132"/>
                <a:gridCol w="714380"/>
                <a:gridCol w="1000132"/>
                <a:gridCol w="857256"/>
                <a:gridCol w="928694"/>
                <a:gridCol w="1393041"/>
                <a:gridCol w="139304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вод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1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Конечн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тела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0" dirty="0" err="1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3600" b="0" baseline="-25000" dirty="0" err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</a:t>
                      </a:r>
                      <a:r>
                        <a:rPr lang="ru-RU" sz="2000" b="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водой</a:t>
                      </a: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13055" algn="l"/>
                        </a:tabLst>
                      </a:pPr>
                      <a:r>
                        <a:rPr lang="ru-RU" sz="4000" b="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000" b="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тела </a:t>
                      </a: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0,15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0,04 </a:t>
                      </a:r>
                      <a:endParaRPr lang="ru-RU" sz="200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2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32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Калориметр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термос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5943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45764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500174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0086" y="2110079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5623" y="2714620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568981" y="315701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3438" y="228599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1538" y="242886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3214686"/>
            <a:ext cx="2034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3221180"/>
            <a:ext cx="225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29124" y="3221180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4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3646512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89776" y="3860826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40176" y="142873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52712" y="392906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3643314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3828166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4429132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72080" y="4497181"/>
            <a:ext cx="128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857488" y="443562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14678" y="4429132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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570" y="4429132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144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43174" y="4857760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12600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20782447">
            <a:off x="5757725" y="4616968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=1050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 rot="20573824">
            <a:off x="7827502" y="4080303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7500958" y="0"/>
            <a:ext cx="164304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9132617"/>
              </p:ext>
            </p:extLst>
          </p:nvPr>
        </p:nvGraphicFramePr>
        <p:xfrm>
          <a:off x="71440" y="5506426"/>
          <a:ext cx="9001154" cy="1280160"/>
        </p:xfrm>
        <a:graphic>
          <a:graphicData uri="http://schemas.openxmlformats.org/drawingml/2006/table">
            <a:tbl>
              <a:tblPr/>
              <a:tblGrid>
                <a:gridCol w="857222"/>
                <a:gridCol w="857256"/>
                <a:gridCol w="1000132"/>
                <a:gridCol w="714380"/>
                <a:gridCol w="1000132"/>
                <a:gridCol w="857256"/>
                <a:gridCol w="928694"/>
                <a:gridCol w="1393041"/>
                <a:gridCol w="1393041"/>
              </a:tblGrid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вод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Кг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18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4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Конечн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тела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0" dirty="0" err="1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ru-RU" sz="3600" b="0" baseline="-25000" dirty="0" err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</a:t>
                      </a:r>
                      <a:r>
                        <a:rPr lang="ru-RU" sz="2000" b="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водой</a:t>
                      </a: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13055" algn="l"/>
                        </a:tabLst>
                      </a:pPr>
                      <a:r>
                        <a:rPr lang="ru-RU" sz="4000" b="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000" b="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тела </a:t>
                      </a: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0,10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0,1 </a:t>
                      </a:r>
                      <a:endParaRPr lang="ru-RU" sz="200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2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ru-RU" sz="28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ru-RU" sz="32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3200" b="1" baseline="30000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8" grpId="1"/>
      <p:bldP spid="15" grpId="0" animBg="1"/>
      <p:bldP spid="15" grpId="1" animBg="1"/>
      <p:bldP spid="19" grpId="0"/>
      <p:bldP spid="19" grpId="1"/>
      <p:bldP spid="19" grpId="2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5810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Практическая задача №2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1469" y="923022"/>
            <a:ext cx="921547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удельной  теплоёмкости твёрдого тела.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7167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714620"/>
            <a:ext cx="8164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Твёрдое тело, калориметр с горячей водой,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мензурка, термометр.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844357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415861"/>
            <a:ext cx="414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установку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072074"/>
            <a:ext cx="7423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Горячую воду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выльем в калориметр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холодным твёрдым телом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14678" y="1643050"/>
            <a:ext cx="714380" cy="785818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92909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Проделаем опыт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5943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107240" y="500042"/>
            <a:ext cx="1048007" cy="613903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500043"/>
            <a:ext cx="1047631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714488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0086" y="2110079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2714620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568981" y="315701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740" y="320819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3698" y="3123483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3643314"/>
            <a:ext cx="2129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воды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3649808"/>
            <a:ext cx="2182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тело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3649808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400" b="1" cap="all" baseline="-25000" dirty="0" err="1" smtClean="0"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71470" y="4214818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87916" y="442913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13481" y="-950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000108"/>
            <a:ext cx="1884625" cy="121731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100010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072198" y="85723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71934" y="450706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29124" y="4286256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36573" y="217442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88144" cy="55498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534518" y="4471108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00364" y="4945575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75164" y="5052714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71736" y="500063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32" y="5075463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71638" y="5072074"/>
            <a:ext cx="64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144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5715016"/>
            <a:ext cx="3071834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=2520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71802" y="5715016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=1680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 rot="21397268">
            <a:off x="5173612" y="5534776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215306" y="0"/>
            <a:ext cx="928694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86512" y="5495054"/>
            <a:ext cx="285748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Возможно это</a:t>
            </a:r>
          </a:p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601 L 0.00052 0.2239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105 L 0.00104 0.2044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8" grpId="1"/>
      <p:bldP spid="15" grpId="0" animBg="1"/>
      <p:bldP spid="15" grpId="1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 animBg="1"/>
      <p:bldP spid="54" grpId="0"/>
      <p:bldP spid="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143240" y="1571612"/>
            <a:ext cx="840409" cy="929054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Калориметр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термос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5943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107240" y="500042"/>
            <a:ext cx="1048007" cy="613903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500043"/>
            <a:ext cx="1047631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548458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0086" y="2110079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2714620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568981" y="315701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740" y="320819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3698" y="3123483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3643314"/>
            <a:ext cx="2129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воды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3649808"/>
            <a:ext cx="2182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тело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3649808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400" b="1" cap="all" baseline="-25000" dirty="0" err="1" smtClean="0"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71470" y="4214818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87916" y="4429132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000108"/>
            <a:ext cx="1884625" cy="121731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715140" y="100010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072198" y="85723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71934" y="450706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29124" y="4286256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88144" cy="55498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534518" y="4471108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00364" y="4945575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75164" y="5052714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71736" y="500063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32" y="5075463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71638" y="5072074"/>
            <a:ext cx="64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144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2844" y="5715016"/>
            <a:ext cx="3071834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4,5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4200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14678" y="5715016"/>
            <a:ext cx="20391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=933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 rot="21397268">
            <a:off x="5173612" y="5534776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8001024" y="0"/>
            <a:ext cx="1142976" cy="501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86512" y="5495054"/>
            <a:ext cx="285748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Возможно это</a:t>
            </a:r>
          </a:p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кварц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601 L 0.00052 0.2239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105 L 0.00104 0.2044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8" grpId="1"/>
      <p:bldP spid="15" grpId="0" animBg="1"/>
      <p:bldP spid="15" grpId="1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 animBg="1"/>
      <p:bldP spid="54" grpId="0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857232"/>
            <a:ext cx="678661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Гр№3 883*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882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881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879 705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8072462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836712"/>
          <a:ext cx="8139164" cy="861336"/>
        </p:xfrm>
        <a:graphic>
          <a:graphicData uri="http://schemas.openxmlformats.org/drawingml/2006/table">
            <a:tbl>
              <a:tblPr/>
              <a:tblGrid>
                <a:gridCol w="1205803"/>
                <a:gridCol w="1175657"/>
                <a:gridCol w="1004835"/>
                <a:gridCol w="1286189"/>
                <a:gridCol w="1286189"/>
                <a:gridCol w="934496"/>
                <a:gridCol w="1245995"/>
              </a:tblGrid>
              <a:tr h="8613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820*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841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838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 dirty="0" smtClean="0">
                          <a:latin typeface="Times New Roman"/>
                        </a:rPr>
                        <a:t>т2</a:t>
                      </a:r>
                      <a:endParaRPr lang="ru-RU" sz="4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400" b="1" i="0" u="none" strike="noStrike" dirty="0">
                          <a:latin typeface="Times New Roman"/>
                        </a:rPr>
                        <a:t>c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77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820.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Стальной боек массой 1,2кг во время работы в течении 1,5мин нагрелся на 20 С. На нагревании бойка пошло 20% всей энергии молотка. Определите произведённую работу и мощность, развиваемую при этом.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1484784"/>
            <a:ext cx="2267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1,2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КПД=0,2</a:t>
            </a:r>
          </a:p>
          <a:p>
            <a:pPr lvl="0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= 90c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556792"/>
            <a:ext cx="505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026741"/>
            <a:ext cx="1644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работе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01271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нагревании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377160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3986" y="2348880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6762" y="2412177"/>
            <a:ext cx="103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72830" y="2348880"/>
            <a:ext cx="752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3081622"/>
            <a:ext cx="3206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8139" y="3855340"/>
            <a:ext cx="2206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60419" y="3872313"/>
            <a:ext cx="2206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830" y="4681285"/>
            <a:ext cx="91440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Ответ: произведённая работа составила ….Дж, при мощности…Вт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572528" y="868368"/>
            <a:ext cx="500066" cy="48893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77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 удельную теплоёмкость металла, если для изменения температуры от 20 до 24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бруска массой 100г внутренняя энергия увеличивается на 152 Дж.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484784"/>
            <a:ext cx="22677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=0,1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=152Дж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?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5290549" y="2755245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398632" y="3933972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255756" y="13622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4176" y="343390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6516" y="334882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687903" y="2933840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57350" y="2920192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40176" y="279096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71800" y="1593036"/>
            <a:ext cx="12241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67447" y="1593036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02452" y="1763444"/>
            <a:ext cx="953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63489" y="2760566"/>
            <a:ext cx="3461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Q/(m</a:t>
            </a:r>
            <a:r>
              <a:rPr lang="el-G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19080" y="3620689"/>
            <a:ext cx="3461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152/(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0,1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6512" y="4869160"/>
            <a:ext cx="904317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 удельная теплоёмкость данного металла составляла …   , вероятно это …..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572528" y="868368"/>
            <a:ext cx="500066" cy="48893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771"/>
            <a:ext cx="9144000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 на сколько изменится температура воды объёмом 100 л , ели считать, что вся теплота выделенная при сжигании 0,5кг древесного  угля пойдёт на нагревания воды.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1779200"/>
            <a:ext cx="226777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=100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Дж/кг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sym typeface="Symbol" pitchFamily="18" charset="2"/>
              </a:rPr>
              <a:t>0,5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5327061" y="266180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435144" y="384052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292268" y="126876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0688" y="334046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028" y="325537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24415" y="2151855"/>
            <a:ext cx="1879906" cy="133435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746933" y="2150267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14571" y="191683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5154" y="1412776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8135" y="1916832"/>
            <a:ext cx="164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4207" y="1997551"/>
            <a:ext cx="11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углём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2397661"/>
            <a:ext cx="1846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85062" y="2313283"/>
            <a:ext cx="2057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l-G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36512" y="4869160"/>
            <a:ext cx="91805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100кг воды нагреются на …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643934" y="1428736"/>
            <a:ext cx="500066" cy="48893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8" grpId="0"/>
      <p:bldP spid="11" grpId="0"/>
      <p:bldP spid="21" grpId="0"/>
      <p:bldP spid="21" grpId="1"/>
      <p:bldP spid="22" grpId="0"/>
      <p:bldP spid="23" grpId="0"/>
      <p:bldP spid="24" grpId="0"/>
      <p:bldP spid="25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1779200"/>
            <a:ext cx="264320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=22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   Дж/кг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кер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sym typeface="Symbol" pitchFamily="18" charset="2"/>
              </a:rPr>
              <a:t>0,001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9961" t="37354" r="12109" b="50927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3714752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6155" y="4218808"/>
            <a:ext cx="164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4182396"/>
            <a:ext cx="1511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керосином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699637"/>
            <a:ext cx="227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керос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3082" y="4615259"/>
            <a:ext cx="2057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l-G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78628" y="364331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53852" y="10715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4172" y="314324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305816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867899" y="1954641"/>
            <a:ext cx="1879906" cy="133435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90417" y="1953053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358055" y="171961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5327061" y="266180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36512" y="6150138"/>
            <a:ext cx="91805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22 кг воды нагреются на …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0"/>
            <a:ext cx="500066" cy="48893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5" grpId="1"/>
      <p:bldP spid="6" grpId="0"/>
      <p:bldP spid="7" grpId="0"/>
      <p:bldP spid="8" grpId="0"/>
      <p:bldP spid="9" grpId="0"/>
      <p:bldP spid="11" grpId="0"/>
      <p:bldP spid="12" grpId="0"/>
      <p:bldP spid="13" grpId="0"/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9961" t="12451" r="11523" b="76563"/>
          <a:stretch>
            <a:fillRect/>
          </a:stretch>
        </p:blipFill>
        <p:spPr bwMode="auto">
          <a:xfrm>
            <a:off x="0" y="142876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1500174"/>
            <a:ext cx="300039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бен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=6м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бен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угля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3479" y="1412776"/>
            <a:ext cx="3999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857364"/>
            <a:ext cx="164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бензином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1938083"/>
            <a:ext cx="11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углём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1500174"/>
            <a:ext cx="21431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условию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285992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угля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285992"/>
            <a:ext cx="227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3357562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0694" y="3714752"/>
            <a:ext cx="164307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429256" y="3000372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643314"/>
            <a:ext cx="1428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45720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86050" y="4929198"/>
            <a:ext cx="37862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786050" y="4214818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710·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4929198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86380" y="4302022"/>
            <a:ext cx="714380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14810" y="5024776"/>
            <a:ext cx="714380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7554" y="4357694"/>
            <a:ext cx="285752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28076" y="5033150"/>
            <a:ext cx="285752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92048" y="45720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36512" y="5643578"/>
            <a:ext cx="918051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6м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бензина можно заменить ….кг каменного угля.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0"/>
            <a:ext cx="500066" cy="488930"/>
          </a:xfrm>
          <a:prstGeom prst="rect">
            <a:avLst/>
          </a:prstGeom>
          <a:solidFill>
            <a:srgbClr val="FFFF00"/>
          </a:solidFill>
          <a:ln w="1905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4" grpId="1"/>
      <p:bldP spid="5" grpId="0"/>
      <p:bldP spid="6" grpId="0"/>
      <p:bldP spid="7" grpId="0" animBg="1"/>
      <p:bldP spid="8" grpId="0"/>
      <p:bldP spid="9" grpId="0"/>
      <p:bldP spid="10" grpId="0"/>
      <p:bldP spid="14" grpId="0"/>
      <p:bldP spid="15" grpId="0"/>
      <p:bldP spid="16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28596" y="2571744"/>
            <a:ext cx="2286016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1357298"/>
            <a:ext cx="835824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ТЕПЛОТЫ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6021289"/>
            <a:ext cx="6444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отфизика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стр. 7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1723962" y="2882677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плавление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642910" y="2643182"/>
            <a:ext cx="1898332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4071934" y="4429132"/>
            <a:ext cx="4732222" cy="10419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отвердевание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  <p:bldP spid="10" grpId="0" animBg="1"/>
      <p:bldP spid="12" grpId="0" animBg="1"/>
      <p:bldP spid="12" grpId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7352</TotalTime>
  <Words>1975</Words>
  <Application>Microsoft Office PowerPoint</Application>
  <PresentationFormat>Экран (4:3)</PresentationFormat>
  <Paragraphs>569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Уроки физики    Вторушина С.В.      8  класс  т№3  (плавление и отвердевание) </vt:lpstr>
      <vt:lpstr>Уроки физики    Вторушина С.В.      8  класс  т№3  (плавление и отвердевание) 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задание.</vt:lpstr>
      <vt:lpstr>Слайд 16</vt:lpstr>
      <vt:lpstr>Слайд 17</vt:lpstr>
      <vt:lpstr>Слайд 18</vt:lpstr>
      <vt:lpstr>Уроки физики    Вторушина С.В.      8  класс  т№3  (плавление и отвердевание) </vt:lpstr>
      <vt:lpstr>Слайд 20</vt:lpstr>
      <vt:lpstr>Слайд 21</vt:lpstr>
      <vt:lpstr>Слайд 22</vt:lpstr>
      <vt:lpstr>Слайд 23</vt:lpstr>
      <vt:lpstr>Слайд 24</vt:lpstr>
      <vt:lpstr>Слайд 25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968</cp:revision>
  <dcterms:created xsi:type="dcterms:W3CDTF">2009-11-04T14:29:22Z</dcterms:created>
  <dcterms:modified xsi:type="dcterms:W3CDTF">2018-09-21T04:16:44Z</dcterms:modified>
</cp:coreProperties>
</file>