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Default Extension="wav" ContentType="audio/wav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1" r:id="rId1"/>
  </p:sldMasterIdLst>
  <p:notesMasterIdLst>
    <p:notesMasterId r:id="rId28"/>
  </p:notesMasterIdLst>
  <p:sldIdLst>
    <p:sldId id="289" r:id="rId2"/>
    <p:sldId id="361" r:id="rId3"/>
    <p:sldId id="373" r:id="rId4"/>
    <p:sldId id="374" r:id="rId5"/>
    <p:sldId id="375" r:id="rId6"/>
    <p:sldId id="376" r:id="rId7"/>
    <p:sldId id="377" r:id="rId8"/>
    <p:sldId id="378" r:id="rId9"/>
    <p:sldId id="316" r:id="rId10"/>
    <p:sldId id="355" r:id="rId11"/>
    <p:sldId id="358" r:id="rId12"/>
    <p:sldId id="356" r:id="rId13"/>
    <p:sldId id="359" r:id="rId14"/>
    <p:sldId id="360" r:id="rId15"/>
    <p:sldId id="311" r:id="rId16"/>
    <p:sldId id="365" r:id="rId17"/>
    <p:sldId id="364" r:id="rId18"/>
    <p:sldId id="363" r:id="rId19"/>
    <p:sldId id="362" r:id="rId20"/>
    <p:sldId id="357" r:id="rId21"/>
    <p:sldId id="369" r:id="rId22"/>
    <p:sldId id="368" r:id="rId23"/>
    <p:sldId id="367" r:id="rId24"/>
    <p:sldId id="370" r:id="rId25"/>
    <p:sldId id="351" r:id="rId26"/>
    <p:sldId id="366" r:id="rId2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browse/>
    <p:sldAll/>
    <p:penClr>
      <a:srgbClr val="FF0000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00099"/>
    <a:srgbClr val="0033CC"/>
    <a:srgbClr val="006600"/>
    <a:srgbClr val="0014AC"/>
    <a:srgbClr val="003300"/>
    <a:srgbClr val="220FB1"/>
    <a:srgbClr val="66CCFF"/>
    <a:srgbClr val="000000"/>
    <a:srgbClr val="365D21"/>
    <a:srgbClr val="2706E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7" autoAdjust="0"/>
    <p:restoredTop sz="94681" autoAdjust="0"/>
  </p:normalViewPr>
  <p:slideViewPr>
    <p:cSldViewPr>
      <p:cViewPr>
        <p:scale>
          <a:sx n="46" d="100"/>
          <a:sy n="46" d="100"/>
        </p:scale>
        <p:origin x="-1848" y="-13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1" d="100"/>
        <a:sy n="71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76E3A03-BB73-4ED6-99C4-4CFD2A94209F}" type="datetimeFigureOut">
              <a:rPr lang="ru-RU"/>
              <a:pPr>
                <a:defRPr/>
              </a:pPr>
              <a:t>21.09.2018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DA3820B-7150-4465-9329-879E122C3E8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3013842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DA3820B-7150-4465-9329-879E122C3E88}" type="slidenum">
              <a:rPr lang="ru-RU" smtClean="0"/>
              <a:pPr>
                <a:defRPr/>
              </a:pPr>
              <a:t>21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5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96998B-470D-40EF-A191-BD62BA73A04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4D8782-41D5-4251-85C2-531FFE3C844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C874C7-9393-40C1-A385-7AF3418EC42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7" name="Содержимое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825"/>
            <a:ext cx="758825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D63DA3-EFB4-4EDF-8F87-C68D53915E5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ая соединительная линия 3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DB4824-2863-4106-B7A6-92F782BD502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4008A9-4259-4C93-99C2-5939032736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28" name="Содержимое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8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76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E2D8F1-AE7D-4559-9F5C-0762D2F1D86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Дата 10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ижний колонтитул 2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76B807-3976-45DB-8AE9-7E0057AB827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BC2D45-DCC5-40D6-8543-A23820867A5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Содержимое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6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5DC91E-F650-4703-95E6-2CB7DCA586E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D6F8FC-428F-40A9-A415-F1D3D6AE18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85000"/>
            <a:alpha val="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029" name="Текст 7"/>
          <p:cNvSpPr>
            <a:spLocks noGrp="1"/>
          </p:cNvSpPr>
          <p:nvPr>
            <p:ph type="body" idx="1"/>
          </p:nvPr>
        </p:nvSpPr>
        <p:spPr bwMode="auto">
          <a:xfrm>
            <a:off x="304800" y="1554163"/>
            <a:ext cx="86868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2EAED02A-B3E0-45D7-94C6-41158E69FE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1" r:id="rId4"/>
    <p:sldLayoutId id="2147483817" r:id="rId5"/>
    <p:sldLayoutId id="2147483812" r:id="rId6"/>
    <p:sldLayoutId id="2147483818" r:id="rId7"/>
    <p:sldLayoutId id="2147483819" r:id="rId8"/>
    <p:sldLayoutId id="2147483820" r:id="rId9"/>
    <p:sldLayoutId id="2147483813" r:id="rId10"/>
    <p:sldLayoutId id="214748382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 kern="1200" cap="all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Franklin Gothic Medium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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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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itchFamily="18" charset="2"/>
        <a:buChar char="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itchFamily="18" charset="2"/>
        <a:buChar char="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7" Type="http://schemas.openxmlformats.org/officeDocument/2006/relationships/image" Target="../media/image12.jpeg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4.wav"/><Relationship Id="rId4" Type="http://schemas.openxmlformats.org/officeDocument/2006/relationships/audio" Target="../media/audio7.wav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audio" Target="../media/audio4.wav"/><Relationship Id="rId7" Type="http://schemas.openxmlformats.org/officeDocument/2006/relationships/image" Target="../media/image13.jpe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audio" Target="../media/audio10.wav"/><Relationship Id="rId4" Type="http://schemas.openxmlformats.org/officeDocument/2006/relationships/audio" Target="../media/audio3.wav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4.wav"/><Relationship Id="rId7" Type="http://schemas.openxmlformats.org/officeDocument/2006/relationships/audio" Target="../media/audio3.wav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1.wav"/><Relationship Id="rId10" Type="http://schemas.openxmlformats.org/officeDocument/2006/relationships/image" Target="../media/image14.jpeg"/><Relationship Id="rId4" Type="http://schemas.openxmlformats.org/officeDocument/2006/relationships/audio" Target="../media/audio6.wav"/><Relationship Id="rId9" Type="http://schemas.openxmlformats.org/officeDocument/2006/relationships/audio" Target="../media/audio5.wav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audio" Target="../media/audio1.wav"/><Relationship Id="rId7" Type="http://schemas.openxmlformats.org/officeDocument/2006/relationships/image" Target="../media/image12.jpeg"/><Relationship Id="rId2" Type="http://schemas.openxmlformats.org/officeDocument/2006/relationships/audio" Target="../media/audio7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10.wav"/><Relationship Id="rId5" Type="http://schemas.openxmlformats.org/officeDocument/2006/relationships/audio" Target="../media/audio5.wav"/><Relationship Id="rId4" Type="http://schemas.openxmlformats.org/officeDocument/2006/relationships/audio" Target="../media/audio4.wav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audio" Target="../media/audio5.wav"/><Relationship Id="rId4" Type="http://schemas.openxmlformats.org/officeDocument/2006/relationships/audio" Target="../media/audio7.wav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8.jpeg"/><Relationship Id="rId3" Type="http://schemas.openxmlformats.org/officeDocument/2006/relationships/audio" Target="../media/audio1.wav"/><Relationship Id="rId7" Type="http://schemas.openxmlformats.org/officeDocument/2006/relationships/image" Target="../media/image3.png"/><Relationship Id="rId12" Type="http://schemas.openxmlformats.org/officeDocument/2006/relationships/image" Target="../media/image7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6.jpeg"/><Relationship Id="rId5" Type="http://schemas.openxmlformats.org/officeDocument/2006/relationships/audio" Target="../media/audio3.wav"/><Relationship Id="rId10" Type="http://schemas.openxmlformats.org/officeDocument/2006/relationships/image" Target="../media/image5.jpeg"/><Relationship Id="rId4" Type="http://schemas.openxmlformats.org/officeDocument/2006/relationships/audio" Target="../media/audio2.wav"/><Relationship Id="rId9" Type="http://schemas.openxmlformats.org/officeDocument/2006/relationships/image" Target="../media/image4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Relationship Id="rId4" Type="http://schemas.openxmlformats.org/officeDocument/2006/relationships/audio" Target="../media/audio3.wav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audio" Target="../media/audio11.wav"/><Relationship Id="rId3" Type="http://schemas.openxmlformats.org/officeDocument/2006/relationships/audio" Target="../media/audio7.wav"/><Relationship Id="rId7" Type="http://schemas.openxmlformats.org/officeDocument/2006/relationships/audio" Target="../media/audio9.wav"/><Relationship Id="rId2" Type="http://schemas.openxmlformats.org/officeDocument/2006/relationships/audio" Target="../media/audio3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4.wav"/><Relationship Id="rId5" Type="http://schemas.openxmlformats.org/officeDocument/2006/relationships/audio" Target="../media/audio5.wav"/><Relationship Id="rId4" Type="http://schemas.openxmlformats.org/officeDocument/2006/relationships/audio" Target="../media/audio1.wav"/><Relationship Id="rId9" Type="http://schemas.openxmlformats.org/officeDocument/2006/relationships/audio" Target="../media/audio10.wav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3.wav"/><Relationship Id="rId4" Type="http://schemas.openxmlformats.org/officeDocument/2006/relationships/audio" Target="../media/audio6.wav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3.wav"/><Relationship Id="rId5" Type="http://schemas.openxmlformats.org/officeDocument/2006/relationships/audio" Target="../media/audio5.wav"/><Relationship Id="rId4" Type="http://schemas.openxmlformats.org/officeDocument/2006/relationships/audio" Target="../media/audio7.wav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5.wav"/><Relationship Id="rId4" Type="http://schemas.openxmlformats.org/officeDocument/2006/relationships/audio" Target="../media/audio7.wav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5" Type="http://schemas.openxmlformats.org/officeDocument/2006/relationships/audio" Target="../media/audio5.wav"/><Relationship Id="rId4" Type="http://schemas.openxmlformats.org/officeDocument/2006/relationships/audio" Target="../media/audio7.wav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8.jpeg"/><Relationship Id="rId3" Type="http://schemas.openxmlformats.org/officeDocument/2006/relationships/audio" Target="../media/audio1.wav"/><Relationship Id="rId7" Type="http://schemas.openxmlformats.org/officeDocument/2006/relationships/image" Target="../media/image3.png"/><Relationship Id="rId12" Type="http://schemas.openxmlformats.org/officeDocument/2006/relationships/image" Target="../media/image7.jpe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6.jpeg"/><Relationship Id="rId5" Type="http://schemas.openxmlformats.org/officeDocument/2006/relationships/audio" Target="../media/audio3.wav"/><Relationship Id="rId10" Type="http://schemas.openxmlformats.org/officeDocument/2006/relationships/image" Target="../media/image5.jpeg"/><Relationship Id="rId4" Type="http://schemas.openxmlformats.org/officeDocument/2006/relationships/audio" Target="../media/audio2.wav"/><Relationship Id="rId9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audio" Target="../media/audio2.wav"/><Relationship Id="rId7" Type="http://schemas.openxmlformats.org/officeDocument/2006/relationships/image" Target="../media/image3.png"/><Relationship Id="rId12" Type="http://schemas.openxmlformats.org/officeDocument/2006/relationships/image" Target="../media/image8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audio" Target="../media/audio5.wav"/><Relationship Id="rId11" Type="http://schemas.openxmlformats.org/officeDocument/2006/relationships/image" Target="../media/image7.jpeg"/><Relationship Id="rId5" Type="http://schemas.openxmlformats.org/officeDocument/2006/relationships/audio" Target="../media/audio4.wav"/><Relationship Id="rId10" Type="http://schemas.openxmlformats.org/officeDocument/2006/relationships/image" Target="../media/image6.jpeg"/><Relationship Id="rId4" Type="http://schemas.openxmlformats.org/officeDocument/2006/relationships/audio" Target="../media/audio3.wav"/><Relationship Id="rId9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audio4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audio7.wav"/><Relationship Id="rId2" Type="http://schemas.openxmlformats.org/officeDocument/2006/relationships/audio" Target="../media/audio6.wav"/><Relationship Id="rId1" Type="http://schemas.openxmlformats.org/officeDocument/2006/relationships/slideLayout" Target="../slideLayouts/slideLayout7.xml"/><Relationship Id="rId5" Type="http://schemas.openxmlformats.org/officeDocument/2006/relationships/audio" Target="../media/audio4.wav"/><Relationship Id="rId4" Type="http://schemas.openxmlformats.org/officeDocument/2006/relationships/audio" Target="../media/audio1.wav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9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4.wav"/><Relationship Id="rId5" Type="http://schemas.openxmlformats.org/officeDocument/2006/relationships/audio" Target="../media/audio1.wav"/><Relationship Id="rId4" Type="http://schemas.openxmlformats.org/officeDocument/2006/relationships/audio" Target="../media/audio7.wav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audio6.wav"/><Relationship Id="rId7" Type="http://schemas.openxmlformats.org/officeDocument/2006/relationships/image" Target="../media/image10.png"/><Relationship Id="rId2" Type="http://schemas.openxmlformats.org/officeDocument/2006/relationships/audio" Target="../media/audio8.wav"/><Relationship Id="rId1" Type="http://schemas.openxmlformats.org/officeDocument/2006/relationships/slideLayout" Target="../slideLayouts/slideLayout7.xml"/><Relationship Id="rId6" Type="http://schemas.openxmlformats.org/officeDocument/2006/relationships/audio" Target="../media/audio1.wav"/><Relationship Id="rId5" Type="http://schemas.openxmlformats.org/officeDocument/2006/relationships/audio" Target="../media/audio9.wav"/><Relationship Id="rId4" Type="http://schemas.openxmlformats.org/officeDocument/2006/relationships/audio" Target="../media/audio4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audio5.wav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329642" cy="409596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Уроки физики    Вторушина С.В.      8  класс  т№3  (</a:t>
            </a:r>
            <a:r>
              <a:rPr lang="ru-RU" sz="1800" b="1" cap="none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плавление </a:t>
            </a: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800" b="1" cap="none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отвердевание)</a:t>
            </a: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428602"/>
          <a:ext cx="9144000" cy="6429397"/>
        </p:xfrm>
        <a:graphic>
          <a:graphicData uri="http://schemas.openxmlformats.org/drawingml/2006/table">
            <a:tbl>
              <a:tblPr/>
              <a:tblGrid>
                <a:gridCol w="9144000"/>
              </a:tblGrid>
              <a:tr h="41559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раздел (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I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)  </a:t>
                      </a: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                                                            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Урок - 7 (т№3) № 7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092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ТЕМА:         </a:t>
                      </a:r>
                      <a:r>
                        <a:rPr lang="ru-RU" sz="2000" b="1" cap="all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плавление и отвердевание тел</a:t>
                      </a:r>
                      <a:r>
                        <a:rPr lang="ru-RU" sz="2000" b="1">
                          <a:latin typeface="Times New Roman"/>
                          <a:ea typeface="Times New Roman"/>
                        </a:rPr>
                        <a:t> 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18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ЦЕЛИ:.1. Создать условия для усвоения понятий </a:t>
                      </a:r>
                      <a:r>
                        <a:rPr lang="ru-RU" sz="2000" b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"</a:t>
                      </a:r>
                      <a:r>
                        <a:rPr lang="ru-RU" sz="2000" b="1" i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количество теплоты, , удельная теплота плавления", 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для понимания закономерностей </a:t>
                      </a:r>
                      <a:r>
                        <a:rPr lang="ru-RU" sz="2000" b="1" i="1" dirty="0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плавления.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             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36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Задачи:</a:t>
                      </a:r>
                      <a:r>
                        <a:rPr lang="ru-RU" sz="2000" b="1">
                          <a:latin typeface="Times New Roman"/>
                          <a:ea typeface="Times New Roman"/>
                        </a:rPr>
                        <a:t> 1.Способствовать усвоению понятий </a:t>
                      </a:r>
                      <a:r>
                        <a:rPr lang="ru-RU" sz="2000" b="1" i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количество теплоты, удельная теплота плавления и </a:t>
                      </a:r>
                      <a:r>
                        <a:rPr lang="ru-RU" sz="2000" b="1">
                          <a:latin typeface="Times New Roman"/>
                          <a:ea typeface="Times New Roman"/>
                        </a:rPr>
                        <a:t>понимания закономерностей </a:t>
                      </a:r>
                      <a:r>
                        <a:rPr lang="ru-RU" sz="2000" b="1" i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плавления.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2. Способствовать развитию умений математизировать  физические процессы  и развивать умения решать типичные задачи.</a:t>
                      </a:r>
                      <a:r>
                        <a:rPr lang="ru-RU" sz="2000" b="1" i="1">
                          <a:solidFill>
                            <a:srgbClr val="0000FF"/>
                          </a:solidFill>
                          <a:latin typeface="Times New Roman"/>
                          <a:ea typeface="Times New Roman"/>
                        </a:rPr>
                        <a:t> 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18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i="1" u="sng" cap="all">
                          <a:latin typeface="Times New Roman"/>
                          <a:ea typeface="Times New Roman"/>
                        </a:rPr>
                        <a:t>ТИп УРОКА:</a:t>
                      </a:r>
                      <a:r>
                        <a:rPr lang="ru-RU" sz="2000" i="1">
                          <a:latin typeface="Times New Roman"/>
                          <a:ea typeface="Times New Roman"/>
                        </a:rPr>
                        <a:t> комбинированный с элементами технологии усвоения и изучения нового материала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0184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 u="sng" cap="all" dirty="0">
                          <a:latin typeface="Times New Roman"/>
                          <a:ea typeface="Times New Roman"/>
                        </a:rPr>
                        <a:t>ВИД УРО КА:</a:t>
                      </a:r>
                      <a:r>
                        <a:rPr lang="ru-RU" sz="2000" dirty="0">
                          <a:latin typeface="Times New Roman"/>
                          <a:ea typeface="Times New Roman"/>
                        </a:rPr>
                        <a:t> объяснительно иллюстративный в форме эвристической беседы с частично поисковыми элементами и демонстрациями.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03682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ДЕМОНСТРАЦИИ:1. Плавление и отвердевание кристаллического тела .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                                      2. Модель кристаллической решетки.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cap="all" dirty="0">
                          <a:latin typeface="Times New Roman"/>
                          <a:ea typeface="Times New Roman"/>
                        </a:rPr>
                        <a:t>                                      </a:t>
                      </a:r>
                      <a:r>
                        <a:rPr lang="ru-RU" sz="2000" b="1" cap="all" dirty="0">
                          <a:latin typeface="Times New Roman"/>
                          <a:ea typeface="Times New Roman"/>
                        </a:rPr>
                        <a:t>3. 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к/</a:t>
                      </a:r>
                      <a:r>
                        <a:rPr lang="ru-RU" sz="2000" b="1" dirty="0" err="1">
                          <a:latin typeface="Times New Roman"/>
                          <a:ea typeface="Times New Roman"/>
                        </a:rPr>
                        <a:t>фр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000" b="1" cap="all" dirty="0">
                          <a:latin typeface="Times New Roman"/>
                          <a:ea typeface="Times New Roman"/>
                        </a:rPr>
                        <a:t>"и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зменение агрегатных состояний вещества"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i="1" u="sng" cap="all" dirty="0">
                          <a:latin typeface="Times New Roman"/>
                          <a:ea typeface="Times New Roman"/>
                        </a:rPr>
                        <a:t> </a:t>
                      </a:r>
                      <a:r>
                        <a:rPr lang="ru-RU" sz="2000" b="1" i="1" cap="all" dirty="0">
                          <a:latin typeface="Times New Roman"/>
                          <a:ea typeface="Times New Roman"/>
                        </a:rPr>
                        <a:t>                                     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0" y="0"/>
            <a:ext cx="350043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ПЛАВЛЕНИЕ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074" name="Group 2"/>
          <p:cNvGrpSpPr>
            <a:grpSpLocks/>
          </p:cNvGrpSpPr>
          <p:nvPr/>
        </p:nvGrpSpPr>
        <p:grpSpPr bwMode="auto">
          <a:xfrm>
            <a:off x="822325" y="1700213"/>
            <a:ext cx="677841" cy="2371729"/>
            <a:chOff x="10944" y="4752"/>
            <a:chExt cx="288" cy="432"/>
          </a:xfrm>
        </p:grpSpPr>
        <p:sp>
          <p:nvSpPr>
            <p:cNvPr id="3075" name="Rectangle 3"/>
            <p:cNvSpPr>
              <a:spLocks noChangeArrowheads="1"/>
            </p:cNvSpPr>
            <p:nvPr/>
          </p:nvSpPr>
          <p:spPr bwMode="auto">
            <a:xfrm>
              <a:off x="10944" y="4950"/>
              <a:ext cx="288" cy="234"/>
            </a:xfrm>
            <a:prstGeom prst="rect">
              <a:avLst/>
            </a:prstGeom>
            <a:blipFill>
              <a:blip r:embed="rId7" cstate="print">
                <a:lum bright="-44000" contrast="36000"/>
              </a:blip>
              <a:tile tx="0" ty="0" sx="100000" sy="100000" flip="none" algn="tl"/>
            </a:blip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6" name="Line 4"/>
            <p:cNvSpPr>
              <a:spLocks noChangeShapeType="1"/>
            </p:cNvSpPr>
            <p:nvPr/>
          </p:nvSpPr>
          <p:spPr bwMode="auto">
            <a:xfrm>
              <a:off x="10944" y="4752"/>
              <a:ext cx="0" cy="43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7" name="Line 5"/>
            <p:cNvSpPr>
              <a:spLocks noChangeShapeType="1"/>
            </p:cNvSpPr>
            <p:nvPr/>
          </p:nvSpPr>
          <p:spPr bwMode="auto">
            <a:xfrm>
              <a:off x="11232" y="4752"/>
              <a:ext cx="0" cy="43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8" name="Line 6"/>
            <p:cNvSpPr>
              <a:spLocks noChangeShapeType="1"/>
            </p:cNvSpPr>
            <p:nvPr/>
          </p:nvSpPr>
          <p:spPr bwMode="auto">
            <a:xfrm>
              <a:off x="10944" y="5184"/>
              <a:ext cx="28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3" name="Прямоугольник 22"/>
          <p:cNvSpPr/>
          <p:nvPr/>
        </p:nvSpPr>
        <p:spPr>
          <a:xfrm>
            <a:off x="285720" y="4061492"/>
            <a:ext cx="1928826" cy="21431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3857620" y="0"/>
            <a:ext cx="250029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отвердевание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rot="5400000" flipH="1" flipV="1">
            <a:off x="1392215" y="2106603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2500298" y="3285330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2428860" y="428604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072198" y="3286124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2214546" y="2753021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241842" y="1796376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rot="5400000" flipH="1" flipV="1">
            <a:off x="2748895" y="2108833"/>
            <a:ext cx="860128" cy="785818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2786050" y="2054832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3561418" y="2065282"/>
            <a:ext cx="714380" cy="158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rot="5400000" flipH="1" flipV="1">
            <a:off x="4177655" y="1465891"/>
            <a:ext cx="717252" cy="500066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3"/>
          <p:cNvSpPr>
            <a:spLocks noChangeArrowheads="1"/>
          </p:cNvSpPr>
          <p:nvPr/>
        </p:nvSpPr>
        <p:spPr bwMode="auto">
          <a:xfrm>
            <a:off x="805830" y="2786058"/>
            <a:ext cx="677841" cy="1285884"/>
          </a:xfrm>
          <a:prstGeom prst="rect">
            <a:avLst/>
          </a:prstGeom>
          <a:solidFill>
            <a:srgbClr val="00B0F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8" name="Группа 37"/>
          <p:cNvGrpSpPr/>
          <p:nvPr/>
        </p:nvGrpSpPr>
        <p:grpSpPr>
          <a:xfrm>
            <a:off x="1000100" y="571480"/>
            <a:ext cx="502269" cy="3112841"/>
            <a:chOff x="1000100" y="547468"/>
            <a:chExt cx="502269" cy="3112841"/>
          </a:xfrm>
        </p:grpSpPr>
        <p:grpSp>
          <p:nvGrpSpPr>
            <p:cNvPr id="35" name="Группа 34"/>
            <p:cNvGrpSpPr/>
            <p:nvPr/>
          </p:nvGrpSpPr>
          <p:grpSpPr>
            <a:xfrm>
              <a:off x="1000100" y="547468"/>
              <a:ext cx="502269" cy="3112841"/>
              <a:chOff x="1013726" y="547468"/>
              <a:chExt cx="502269" cy="3112841"/>
            </a:xfrm>
          </p:grpSpPr>
          <p:sp>
            <p:nvSpPr>
              <p:cNvPr id="3080" name="AutoShape 8"/>
              <p:cNvSpPr>
                <a:spLocks noChangeArrowheads="1"/>
              </p:cNvSpPr>
              <p:nvPr/>
            </p:nvSpPr>
            <p:spPr bwMode="auto">
              <a:xfrm rot="856414">
                <a:off x="1348735" y="547468"/>
                <a:ext cx="167260" cy="2891524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1" name="Rectangle 9"/>
              <p:cNvSpPr>
                <a:spLocks noChangeArrowheads="1"/>
              </p:cNvSpPr>
              <p:nvPr/>
            </p:nvSpPr>
            <p:spPr bwMode="auto">
              <a:xfrm rot="856414">
                <a:off x="1013726" y="3288542"/>
                <a:ext cx="83630" cy="371767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3083" name="Group 11"/>
            <p:cNvGrpSpPr>
              <a:grpSpLocks/>
            </p:cNvGrpSpPr>
            <p:nvPr/>
          </p:nvGrpSpPr>
          <p:grpSpPr bwMode="auto">
            <a:xfrm rot="856414">
              <a:off x="1294012" y="1459564"/>
              <a:ext cx="83630" cy="1487070"/>
              <a:chOff x="3456" y="2448"/>
              <a:chExt cx="144" cy="864"/>
            </a:xfrm>
          </p:grpSpPr>
          <p:sp>
            <p:nvSpPr>
              <p:cNvPr id="3084" name="Line 12"/>
              <p:cNvSpPr>
                <a:spLocks noChangeShapeType="1"/>
              </p:cNvSpPr>
              <p:nvPr/>
            </p:nvSpPr>
            <p:spPr bwMode="auto">
              <a:xfrm>
                <a:off x="3456" y="2448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5" name="Line 13"/>
              <p:cNvSpPr>
                <a:spLocks noChangeShapeType="1"/>
              </p:cNvSpPr>
              <p:nvPr/>
            </p:nvSpPr>
            <p:spPr bwMode="auto">
              <a:xfrm>
                <a:off x="3456" y="2620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6" name="Line 14"/>
              <p:cNvSpPr>
                <a:spLocks noChangeShapeType="1"/>
              </p:cNvSpPr>
              <p:nvPr/>
            </p:nvSpPr>
            <p:spPr bwMode="auto">
              <a:xfrm>
                <a:off x="3456" y="2736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7" name="Line 15"/>
              <p:cNvSpPr>
                <a:spLocks noChangeShapeType="1"/>
              </p:cNvSpPr>
              <p:nvPr/>
            </p:nvSpPr>
            <p:spPr bwMode="auto">
              <a:xfrm>
                <a:off x="3456" y="2880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8" name="Line 16"/>
              <p:cNvSpPr>
                <a:spLocks noChangeShapeType="1"/>
              </p:cNvSpPr>
              <p:nvPr/>
            </p:nvSpPr>
            <p:spPr bwMode="auto">
              <a:xfrm>
                <a:off x="3456" y="3024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9" name="Line 17"/>
              <p:cNvSpPr>
                <a:spLocks noChangeShapeType="1"/>
              </p:cNvSpPr>
              <p:nvPr/>
            </p:nvSpPr>
            <p:spPr bwMode="auto">
              <a:xfrm>
                <a:off x="3456" y="3168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90" name="Line 18"/>
              <p:cNvSpPr>
                <a:spLocks noChangeShapeType="1"/>
              </p:cNvSpPr>
              <p:nvPr/>
            </p:nvSpPr>
            <p:spPr bwMode="auto">
              <a:xfrm>
                <a:off x="3456" y="3312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3082" name="Line 10"/>
          <p:cNvSpPr>
            <a:spLocks noChangeShapeType="1"/>
          </p:cNvSpPr>
          <p:nvPr/>
        </p:nvSpPr>
        <p:spPr bwMode="auto">
          <a:xfrm rot="856414">
            <a:off x="1285243" y="1629155"/>
            <a:ext cx="45719" cy="173926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 rot="5400000" flipH="1" flipV="1">
            <a:off x="1314635" y="1228070"/>
            <a:ext cx="642942" cy="214314"/>
          </a:xfrm>
          <a:prstGeom prst="line">
            <a:avLst/>
          </a:prstGeom>
          <a:ln w="57150">
            <a:solidFill>
              <a:srgbClr val="FF0000"/>
            </a:solidFill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rot="16200000" flipV="1">
            <a:off x="4714876" y="1428736"/>
            <a:ext cx="714380" cy="57150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5357818" y="2071678"/>
            <a:ext cx="714380" cy="158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rot="16200000" flipV="1">
            <a:off x="6072198" y="2071678"/>
            <a:ext cx="857256" cy="857256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91" name="Rectangle 19"/>
          <p:cNvSpPr>
            <a:spLocks noChangeArrowheads="1"/>
          </p:cNvSpPr>
          <p:nvPr/>
        </p:nvSpPr>
        <p:spPr bwMode="auto">
          <a:xfrm>
            <a:off x="0" y="4286256"/>
            <a:ext cx="9429816" cy="20621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Кристаллические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тела плавятся  при  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определ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 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en-US" sz="32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!!!!                      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Температуры плавления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различных  </a:t>
            </a:r>
            <a:r>
              <a:rPr kumimoji="0" lang="ru-RU" sz="24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в-в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различны 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14AC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(таблица).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0014AC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3. В  процессе плавления   (отвердевания )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ru-RU" sz="3200" b="1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en-US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const</a:t>
            </a: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.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           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en-US" sz="4000" b="0" i="0" u="none" strike="noStrike" cap="none" normalizeH="0" baseline="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ru-RU" sz="4000" b="1" i="0" u="none" strike="noStrike" cap="none" normalizeH="0" baseline="-3000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ПЛАВЛЕНИЯ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=</a:t>
            </a:r>
            <a:r>
              <a:rPr kumimoji="0" lang="en-US" sz="4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t</a:t>
            </a:r>
            <a:r>
              <a:rPr kumimoji="0" lang="en-US" sz="4000" b="1" i="0" u="none" strike="noStrike" cap="none" normalizeH="0" baseline="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kumimoji="0" lang="en-US" sz="4000" b="1" i="0" u="none" strike="noStrike" cap="none" normalizeH="0" baseline="-3000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ОТВЕРДЕВАНИЯ</a:t>
            </a:r>
            <a:endParaRPr kumimoji="0" lang="en-US" sz="48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1" name="Группа 40"/>
          <p:cNvGrpSpPr/>
          <p:nvPr/>
        </p:nvGrpSpPr>
        <p:grpSpPr>
          <a:xfrm>
            <a:off x="-32" y="63616"/>
            <a:ext cx="9144032" cy="6651532"/>
            <a:chOff x="-32" y="-142876"/>
            <a:chExt cx="9144032" cy="7072387"/>
          </a:xfrm>
        </p:grpSpPr>
        <p:grpSp>
          <p:nvGrpSpPr>
            <p:cNvPr id="42" name="Группа 31"/>
            <p:cNvGrpSpPr/>
            <p:nvPr/>
          </p:nvGrpSpPr>
          <p:grpSpPr>
            <a:xfrm>
              <a:off x="-32" y="-142876"/>
              <a:ext cx="9144032" cy="7072362"/>
              <a:chOff x="-928758" y="2143139"/>
              <a:chExt cx="9144032" cy="6858000"/>
            </a:xfrm>
          </p:grpSpPr>
          <p:sp>
            <p:nvSpPr>
              <p:cNvPr id="46" name="Прямоугольник 45"/>
              <p:cNvSpPr/>
              <p:nvPr/>
            </p:nvSpPr>
            <p:spPr>
              <a:xfrm>
                <a:off x="-928758" y="2143139"/>
                <a:ext cx="9144000" cy="6858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90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r>
                  <a:rPr lang="ru-RU" sz="96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 </a:t>
                </a:r>
                <a:endParaRPr lang="ru-RU" sz="9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  <a:p>
                <a:pPr lvl="0" algn="ctr">
                  <a:spcAft>
                    <a:spcPts val="1000"/>
                  </a:spcAft>
                </a:pPr>
                <a:r>
                  <a:rPr lang="ru-RU" sz="11500" b="1" dirty="0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</a:t>
                </a:r>
                <a:r>
                  <a:rPr lang="ru-RU" sz="6000" b="1" baseline="-25000" dirty="0" err="1" smtClean="0">
                    <a:solidFill>
                      <a:srgbClr val="FFFF00"/>
                    </a:solidFill>
                    <a:latin typeface="Times New Roman" pitchFamily="18" charset="0"/>
                    <a:cs typeface="Times New Roman" pitchFamily="18" charset="0"/>
                  </a:rPr>
                  <a:t>э</a:t>
                </a:r>
                <a:r>
                  <a:rPr lang="ru-RU" sz="6000" b="1" baseline="-25000" dirty="0" err="1" smtClean="0">
                    <a:solidFill>
                      <a:srgbClr val="66CCFF"/>
                    </a:solidFill>
                    <a:latin typeface="Times New Roman" pitchFamily="18" charset="0"/>
                    <a:cs typeface="Times New Roman" pitchFamily="18" charset="0"/>
                  </a:rPr>
                  <a:t>л</a:t>
                </a:r>
                <a:r>
                  <a:rPr lang="ru-RU" sz="4000" b="1" baseline="-25000" dirty="0" smtClean="0">
                    <a:solidFill>
                      <a:srgbClr val="66CCFF"/>
                    </a:solidFill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7200" b="1" dirty="0" smtClean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7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=</a:t>
                </a:r>
                <a:r>
                  <a:rPr lang="en-US" sz="72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  </a:t>
                </a:r>
                <a:r>
                  <a:rPr lang="en-US" sz="7200" b="1" u="sng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kQ</a:t>
                </a:r>
                <a:r>
                  <a:rPr lang="en-US" sz="7200" b="1" u="sng" baseline="-25000" dirty="0" err="1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c</a:t>
                </a:r>
                <a:endParaRPr lang="ru-RU" sz="7200" b="1" u="sng" baseline="-250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>
                  <a:spcAft>
                    <a:spcPts val="1000"/>
                  </a:spcAft>
                </a:pP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         </a:t>
                </a:r>
                <a:r>
                  <a:rPr lang="ru-RU" sz="7200" b="1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  <a:sym typeface="Symbol"/>
                  </a:rPr>
                  <a:t></a:t>
                </a: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R</a:t>
                </a: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49" name="Rectangle 25"/>
              <p:cNvSpPr>
                <a:spLocks noChangeArrowheads="1"/>
              </p:cNvSpPr>
              <p:nvPr/>
            </p:nvSpPr>
            <p:spPr bwMode="auto">
              <a:xfrm>
                <a:off x="-922362" y="2151178"/>
                <a:ext cx="9137636" cy="4855168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/>
                <a:r>
                  <a:rPr lang="ru-RU" sz="36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1. Кристаллические тела плавятся  при  определённой  </a:t>
                </a:r>
                <a:r>
                  <a:rPr lang="en-US" sz="40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4000" b="1" baseline="30000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0</a:t>
                </a:r>
                <a:r>
                  <a:rPr lang="en-US" sz="36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!!!!                       </a:t>
                </a:r>
                <a:endParaRPr lang="ru-RU" sz="3200" dirty="0" smtClean="0">
                  <a:solidFill>
                    <a:schemeClr val="bg2">
                      <a:lumMod val="9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eaLnBrk="0" hangingPunct="0"/>
                <a:r>
                  <a:rPr lang="ru-RU" sz="32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2. Температуры плавления различных  </a:t>
                </a:r>
                <a:r>
                  <a:rPr lang="ru-RU" sz="3200" b="1" dirty="0" err="1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в-в</a:t>
                </a:r>
                <a:r>
                  <a:rPr lang="ru-RU" sz="32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различны (таблица).</a:t>
                </a:r>
                <a:endParaRPr lang="ru-RU" sz="4000" dirty="0" smtClean="0">
                  <a:solidFill>
                    <a:schemeClr val="bg2">
                      <a:lumMod val="9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eaLnBrk="0" hangingPunct="0"/>
                <a:r>
                  <a:rPr lang="ru-RU" sz="32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3. В  процессе плавления   (отвердевания ) </a:t>
                </a:r>
                <a:r>
                  <a:rPr lang="en-US" sz="40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</a:t>
                </a:r>
                <a:r>
                  <a:rPr lang="ru-RU" sz="4000" b="1" baseline="30000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0</a:t>
                </a:r>
                <a:r>
                  <a:rPr lang="ru-RU" sz="40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40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const</a:t>
                </a:r>
                <a:r>
                  <a:rPr lang="ru-RU" sz="40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.</a:t>
                </a:r>
                <a:endParaRPr lang="ru-RU" sz="4000" dirty="0" smtClean="0">
                  <a:solidFill>
                    <a:schemeClr val="bg2">
                      <a:lumMod val="9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eaLnBrk="0" hangingPunct="0"/>
                <a:r>
                  <a:rPr lang="en-US" sz="32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4</a:t>
                </a:r>
                <a:r>
                  <a:rPr lang="ru-RU" sz="32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.</a:t>
                </a:r>
                <a:r>
                  <a:rPr lang="ru-RU" sz="3200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</a:t>
                </a:r>
                <a:r>
                  <a:rPr lang="en-US" sz="4800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4800" baseline="30000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0</a:t>
                </a:r>
                <a:r>
                  <a:rPr lang="ru-RU" sz="4800" b="1" baseline="-30000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ПЛАВЛЕНИЯ</a:t>
                </a:r>
                <a:r>
                  <a:rPr lang="ru-RU" sz="48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=</a:t>
                </a:r>
                <a:r>
                  <a:rPr lang="en-US" sz="4800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8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4800" b="1" baseline="30000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0</a:t>
                </a:r>
                <a:r>
                  <a:rPr lang="en-US" sz="4800" b="1" baseline="-30000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ОТВЕРДЕВАНИЯ</a:t>
                </a:r>
                <a:endParaRPr lang="en-US" sz="6000" b="1" dirty="0" smtClean="0">
                  <a:solidFill>
                    <a:schemeClr val="bg2">
                      <a:lumMod val="9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457200" lvl="0" indent="-457200"/>
                <a:endPara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90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44" name="TextBox 43"/>
            <p:cNvSpPr txBox="1"/>
            <p:nvPr/>
          </p:nvSpPr>
          <p:spPr>
            <a:xfrm>
              <a:off x="-32" y="5064185"/>
              <a:ext cx="9144032" cy="1865326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54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Хочешь уважать себя, не жалей!!</a:t>
              </a:r>
              <a:endParaRPr lang="ru-RU" sz="54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400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1050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B01CB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400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400"/>
                                        <p:tgtEl>
                                          <p:spTgt spid="307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500"/>
                            </p:stCondLst>
                            <p:childTnLst>
                              <p:par>
                                <p:cTn id="2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000"/>
                            </p:stCondLst>
                            <p:childTnLst>
                              <p:par>
                                <p:cTn id="3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3000"/>
                            </p:stCondLst>
                            <p:childTnLst>
                              <p:par>
                                <p:cTn id="4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0"/>
                            </p:stCondLst>
                            <p:childTnLst>
                              <p:par>
                                <p:cTn id="56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8" dur="5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3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7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78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79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0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1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82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3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3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9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2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3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04" dur="3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3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2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6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1" dur="3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2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23" dur="3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9" dur="300"/>
                                        <p:tgtEl>
                                          <p:spTgt spid="3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1050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B01CB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0" dur="300"/>
                                        <p:tgtEl>
                                          <p:spTgt spid="3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1" dur="300"/>
                                        <p:tgtEl>
                                          <p:spTgt spid="30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36" dur="300"/>
                                        <p:tgtEl>
                                          <p:spTgt spid="3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1050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B01CB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7" dur="300"/>
                                        <p:tgtEl>
                                          <p:spTgt spid="3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38" dur="300"/>
                                        <p:tgtEl>
                                          <p:spTgt spid="309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3" dur="300"/>
                                        <p:tgtEl>
                                          <p:spTgt spid="3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1050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B01CB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44" dur="300"/>
                                        <p:tgtEl>
                                          <p:spTgt spid="3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5" dur="300"/>
                                        <p:tgtEl>
                                          <p:spTgt spid="309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50" dur="300"/>
                                        <p:tgtEl>
                                          <p:spTgt spid="3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D10505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0B01CB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1" dur="300"/>
                                        <p:tgtEl>
                                          <p:spTgt spid="3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2" dur="300"/>
                                        <p:tgtEl>
                                          <p:spTgt spid="309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0"/>
      <p:bldP spid="3073" grpId="1"/>
      <p:bldP spid="23" grpId="0" animBg="1"/>
      <p:bldP spid="23" grpId="1" animBg="1"/>
      <p:bldP spid="24" grpId="0"/>
      <p:bldP spid="27" grpId="0"/>
      <p:bldP spid="28" grpId="0"/>
      <p:bldP spid="30" grpId="0"/>
      <p:bldP spid="31" grpId="0"/>
      <p:bldP spid="47" grpId="0" animBg="1"/>
      <p:bldP spid="47" grpId="1" animBg="1"/>
      <p:bldP spid="3082" grpId="0" animBg="1"/>
      <p:bldP spid="3082" grpId="1" animBg="1"/>
      <p:bldP spid="3091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1928794" y="214290"/>
            <a:ext cx="2500330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ПЛАВЛЕНИЕ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608011" y="1142984"/>
            <a:ext cx="677841" cy="2371729"/>
            <a:chOff x="10944" y="4752"/>
            <a:chExt cx="288" cy="432"/>
          </a:xfrm>
        </p:grpSpPr>
        <p:sp>
          <p:nvSpPr>
            <p:cNvPr id="3075" name="Rectangle 3"/>
            <p:cNvSpPr>
              <a:spLocks noChangeArrowheads="1"/>
            </p:cNvSpPr>
            <p:nvPr/>
          </p:nvSpPr>
          <p:spPr bwMode="auto">
            <a:xfrm>
              <a:off x="10944" y="4950"/>
              <a:ext cx="288" cy="234"/>
            </a:xfrm>
            <a:prstGeom prst="rect">
              <a:avLst/>
            </a:prstGeom>
            <a:blipFill>
              <a:blip r:embed="rId6" cstate="print">
                <a:lum bright="-44000" contrast="36000"/>
              </a:blip>
              <a:tile tx="0" ty="0" sx="100000" sy="100000" flip="none" algn="tl"/>
            </a:blip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6" name="Line 4"/>
            <p:cNvSpPr>
              <a:spLocks noChangeShapeType="1"/>
            </p:cNvSpPr>
            <p:nvPr/>
          </p:nvSpPr>
          <p:spPr bwMode="auto">
            <a:xfrm>
              <a:off x="10944" y="4752"/>
              <a:ext cx="0" cy="43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7" name="Line 5"/>
            <p:cNvSpPr>
              <a:spLocks noChangeShapeType="1"/>
            </p:cNvSpPr>
            <p:nvPr/>
          </p:nvSpPr>
          <p:spPr bwMode="auto">
            <a:xfrm>
              <a:off x="11232" y="4752"/>
              <a:ext cx="0" cy="432"/>
            </a:xfrm>
            <a:prstGeom prst="line">
              <a:avLst/>
            </a:prstGeom>
            <a:noFill/>
            <a:ln w="571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3078" name="Line 6"/>
            <p:cNvSpPr>
              <a:spLocks noChangeShapeType="1"/>
            </p:cNvSpPr>
            <p:nvPr/>
          </p:nvSpPr>
          <p:spPr bwMode="auto">
            <a:xfrm>
              <a:off x="10944" y="5184"/>
              <a:ext cx="288" cy="0"/>
            </a:xfrm>
            <a:prstGeom prst="line">
              <a:avLst/>
            </a:prstGeom>
            <a:noFill/>
            <a:ln w="19050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23" name="Прямоугольник 22"/>
          <p:cNvSpPr/>
          <p:nvPr/>
        </p:nvSpPr>
        <p:spPr>
          <a:xfrm>
            <a:off x="71406" y="3504263"/>
            <a:ext cx="1928826" cy="214314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Rectangle 1"/>
          <p:cNvSpPr>
            <a:spLocks noChangeArrowheads="1"/>
          </p:cNvSpPr>
          <p:nvPr/>
        </p:nvSpPr>
        <p:spPr bwMode="auto">
          <a:xfrm>
            <a:off x="4500562" y="23130"/>
            <a:ext cx="2500298" cy="52322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отвердевание</a:t>
            </a: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0099"/>
                </a:solidFill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000099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rot="5400000" flipH="1" flipV="1">
            <a:off x="749273" y="1535099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1857356" y="2713826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Прямоугольник 26"/>
          <p:cNvSpPr/>
          <p:nvPr/>
        </p:nvSpPr>
        <p:spPr>
          <a:xfrm>
            <a:off x="1681820" y="181253"/>
            <a:ext cx="389850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6286512" y="2357430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1571604" y="2181517"/>
            <a:ext cx="595035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428728" y="1214422"/>
            <a:ext cx="748923" cy="461665"/>
          </a:xfrm>
          <a:prstGeom prst="rect">
            <a:avLst/>
          </a:prstGeom>
          <a:solidFill>
            <a:schemeClr val="bg1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660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32" name="Прямая соединительная линия 31"/>
          <p:cNvCxnSpPr/>
          <p:nvPr/>
        </p:nvCxnSpPr>
        <p:spPr>
          <a:xfrm rot="5400000" flipH="1" flipV="1">
            <a:off x="2105953" y="1501704"/>
            <a:ext cx="860128" cy="785818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>
            <a:off x="1928794" y="1452078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>
            <a:off x="2917051" y="1452674"/>
            <a:ext cx="714380" cy="158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rot="5400000" flipH="1" flipV="1">
            <a:off x="3534713" y="894387"/>
            <a:ext cx="717252" cy="500066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3"/>
          <p:cNvSpPr>
            <a:spLocks noChangeArrowheads="1"/>
          </p:cNvSpPr>
          <p:nvPr/>
        </p:nvSpPr>
        <p:spPr bwMode="auto">
          <a:xfrm>
            <a:off x="607155" y="2228829"/>
            <a:ext cx="677841" cy="1285884"/>
          </a:xfrm>
          <a:prstGeom prst="rect">
            <a:avLst/>
          </a:prstGeom>
          <a:solidFill>
            <a:srgbClr val="00B0F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3" name="Группа 37"/>
          <p:cNvGrpSpPr/>
          <p:nvPr/>
        </p:nvGrpSpPr>
        <p:grpSpPr>
          <a:xfrm>
            <a:off x="785786" y="285728"/>
            <a:ext cx="502269" cy="3112841"/>
            <a:chOff x="1000100" y="547468"/>
            <a:chExt cx="502269" cy="3112841"/>
          </a:xfrm>
        </p:grpSpPr>
        <p:grpSp>
          <p:nvGrpSpPr>
            <p:cNvPr id="4" name="Группа 34"/>
            <p:cNvGrpSpPr/>
            <p:nvPr/>
          </p:nvGrpSpPr>
          <p:grpSpPr>
            <a:xfrm>
              <a:off x="1000100" y="547468"/>
              <a:ext cx="502269" cy="3112841"/>
              <a:chOff x="1013726" y="547468"/>
              <a:chExt cx="502269" cy="3112841"/>
            </a:xfrm>
          </p:grpSpPr>
          <p:sp>
            <p:nvSpPr>
              <p:cNvPr id="3080" name="AutoShape 8"/>
              <p:cNvSpPr>
                <a:spLocks noChangeArrowheads="1"/>
              </p:cNvSpPr>
              <p:nvPr/>
            </p:nvSpPr>
            <p:spPr bwMode="auto">
              <a:xfrm rot="856414">
                <a:off x="1348735" y="547468"/>
                <a:ext cx="167260" cy="2891524"/>
              </a:xfrm>
              <a:prstGeom prst="roundRect">
                <a:avLst>
                  <a:gd name="adj" fmla="val 50000"/>
                </a:avLst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1" name="Rectangle 9"/>
              <p:cNvSpPr>
                <a:spLocks noChangeArrowheads="1"/>
              </p:cNvSpPr>
              <p:nvPr/>
            </p:nvSpPr>
            <p:spPr bwMode="auto">
              <a:xfrm rot="856414">
                <a:off x="1013726" y="3288542"/>
                <a:ext cx="83630" cy="371767"/>
              </a:xfrm>
              <a:prstGeom prst="rect">
                <a:avLst/>
              </a:prstGeom>
              <a:solidFill>
                <a:srgbClr val="FF0000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6" name="Group 11"/>
            <p:cNvGrpSpPr>
              <a:grpSpLocks/>
            </p:cNvGrpSpPr>
            <p:nvPr/>
          </p:nvGrpSpPr>
          <p:grpSpPr bwMode="auto">
            <a:xfrm rot="856414">
              <a:off x="1294012" y="1459564"/>
              <a:ext cx="83630" cy="1487070"/>
              <a:chOff x="3456" y="2448"/>
              <a:chExt cx="144" cy="864"/>
            </a:xfrm>
          </p:grpSpPr>
          <p:sp>
            <p:nvSpPr>
              <p:cNvPr id="3084" name="Line 12"/>
              <p:cNvSpPr>
                <a:spLocks noChangeShapeType="1"/>
              </p:cNvSpPr>
              <p:nvPr/>
            </p:nvSpPr>
            <p:spPr bwMode="auto">
              <a:xfrm>
                <a:off x="3456" y="2448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5" name="Line 13"/>
              <p:cNvSpPr>
                <a:spLocks noChangeShapeType="1"/>
              </p:cNvSpPr>
              <p:nvPr/>
            </p:nvSpPr>
            <p:spPr bwMode="auto">
              <a:xfrm>
                <a:off x="3456" y="2620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6" name="Line 14"/>
              <p:cNvSpPr>
                <a:spLocks noChangeShapeType="1"/>
              </p:cNvSpPr>
              <p:nvPr/>
            </p:nvSpPr>
            <p:spPr bwMode="auto">
              <a:xfrm>
                <a:off x="3456" y="2736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7" name="Line 15"/>
              <p:cNvSpPr>
                <a:spLocks noChangeShapeType="1"/>
              </p:cNvSpPr>
              <p:nvPr/>
            </p:nvSpPr>
            <p:spPr bwMode="auto">
              <a:xfrm>
                <a:off x="3456" y="2880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8" name="Line 16"/>
              <p:cNvSpPr>
                <a:spLocks noChangeShapeType="1"/>
              </p:cNvSpPr>
              <p:nvPr/>
            </p:nvSpPr>
            <p:spPr bwMode="auto">
              <a:xfrm>
                <a:off x="3456" y="3024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89" name="Line 17"/>
              <p:cNvSpPr>
                <a:spLocks noChangeShapeType="1"/>
              </p:cNvSpPr>
              <p:nvPr/>
            </p:nvSpPr>
            <p:spPr bwMode="auto">
              <a:xfrm>
                <a:off x="3456" y="3168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3090" name="Line 18"/>
              <p:cNvSpPr>
                <a:spLocks noChangeShapeType="1"/>
              </p:cNvSpPr>
              <p:nvPr/>
            </p:nvSpPr>
            <p:spPr bwMode="auto">
              <a:xfrm>
                <a:off x="3456" y="3312"/>
                <a:ext cx="144" cy="0"/>
              </a:xfrm>
              <a:prstGeom prst="line">
                <a:avLst/>
              </a:prstGeom>
              <a:noFill/>
              <a:ln w="381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3082" name="Line 10"/>
          <p:cNvSpPr>
            <a:spLocks noChangeShapeType="1"/>
          </p:cNvSpPr>
          <p:nvPr/>
        </p:nvSpPr>
        <p:spPr bwMode="auto">
          <a:xfrm rot="856414">
            <a:off x="1084577" y="1312972"/>
            <a:ext cx="45719" cy="173926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43" name="Прямая соединительная линия 42"/>
          <p:cNvCxnSpPr/>
          <p:nvPr/>
        </p:nvCxnSpPr>
        <p:spPr>
          <a:xfrm rot="5400000" flipH="1" flipV="1">
            <a:off x="1100321" y="911887"/>
            <a:ext cx="642942" cy="214314"/>
          </a:xfrm>
          <a:prstGeom prst="line">
            <a:avLst/>
          </a:prstGeom>
          <a:ln w="57150">
            <a:solidFill>
              <a:srgbClr val="FF0000"/>
            </a:solidFill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rot="16200000" flipV="1">
            <a:off x="4071934" y="857232"/>
            <a:ext cx="714380" cy="571504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/>
          <p:nvPr/>
        </p:nvCxnSpPr>
        <p:spPr>
          <a:xfrm>
            <a:off x="4703001" y="1459070"/>
            <a:ext cx="714380" cy="158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rot="16200000" flipV="1">
            <a:off x="5429256" y="1488299"/>
            <a:ext cx="857256" cy="857256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Прямоугольник 40"/>
          <p:cNvSpPr/>
          <p:nvPr/>
        </p:nvSpPr>
        <p:spPr>
          <a:xfrm>
            <a:off x="2143108" y="1928802"/>
            <a:ext cx="7505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lang="ru-RU" sz="40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2" name="Rectangle 3"/>
          <p:cNvSpPr>
            <a:spLocks noChangeArrowheads="1"/>
          </p:cNvSpPr>
          <p:nvPr/>
        </p:nvSpPr>
        <p:spPr bwMode="auto">
          <a:xfrm>
            <a:off x="2571736" y="2000240"/>
            <a:ext cx="106631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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4" name="Rectangle 3"/>
          <p:cNvSpPr>
            <a:spLocks noChangeArrowheads="1"/>
          </p:cNvSpPr>
          <p:nvPr/>
        </p:nvSpPr>
        <p:spPr bwMode="auto">
          <a:xfrm>
            <a:off x="2857488" y="1500174"/>
            <a:ext cx="106631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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2709360" y="510492"/>
            <a:ext cx="7505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lang="ru-RU" sz="40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Rectangle 3"/>
          <p:cNvSpPr>
            <a:spLocks noChangeArrowheads="1"/>
          </p:cNvSpPr>
          <p:nvPr/>
        </p:nvSpPr>
        <p:spPr bwMode="auto">
          <a:xfrm>
            <a:off x="3143240" y="510492"/>
            <a:ext cx="106631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 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4423872" y="428604"/>
            <a:ext cx="8451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lang="ru-RU" sz="4000" b="1" cap="all" baseline="-25000" dirty="0" smtClean="0">
                <a:solidFill>
                  <a:srgbClr val="000099"/>
                </a:solidFill>
                <a:sym typeface="Symbol"/>
              </a:rPr>
              <a:t>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Rectangle 3"/>
          <p:cNvSpPr>
            <a:spLocks noChangeArrowheads="1"/>
          </p:cNvSpPr>
          <p:nvPr/>
        </p:nvSpPr>
        <p:spPr bwMode="auto">
          <a:xfrm>
            <a:off x="4999259" y="496653"/>
            <a:ext cx="9300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000099"/>
                </a:solidFill>
                <a:sym typeface="Symbol"/>
              </a:rPr>
              <a:t> 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6000760" y="1602106"/>
            <a:ext cx="84510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K</a:t>
            </a:r>
            <a:r>
              <a:rPr lang="ru-RU" sz="4000" b="1" cap="all" baseline="-25000" dirty="0" smtClean="0">
                <a:solidFill>
                  <a:srgbClr val="000099"/>
                </a:solidFill>
                <a:sym typeface="Symbol"/>
              </a:rPr>
              <a:t>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5" name="Rectangle 3"/>
          <p:cNvSpPr>
            <a:spLocks noChangeArrowheads="1"/>
          </p:cNvSpPr>
          <p:nvPr/>
        </p:nvSpPr>
        <p:spPr bwMode="auto">
          <a:xfrm>
            <a:off x="6576147" y="1643050"/>
            <a:ext cx="9300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000099"/>
                </a:solidFill>
                <a:sym typeface="Symbol"/>
              </a:rPr>
              <a:t> 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56" name="Rectangle 3"/>
          <p:cNvSpPr>
            <a:spLocks noChangeArrowheads="1"/>
          </p:cNvSpPr>
          <p:nvPr/>
        </p:nvSpPr>
        <p:spPr bwMode="auto">
          <a:xfrm>
            <a:off x="4713507" y="1428736"/>
            <a:ext cx="930063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0033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П</a:t>
            </a:r>
            <a:r>
              <a:rPr lang="ru-RU" sz="3600" b="1" cap="all" baseline="-25000" dirty="0" smtClean="0">
                <a:solidFill>
                  <a:srgbClr val="000099"/>
                </a:solidFill>
                <a:sym typeface="Symbol"/>
              </a:rPr>
              <a:t> 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>
            <a:lum bright="10000" contrast="40000"/>
          </a:blip>
          <a:srcRect/>
          <a:stretch>
            <a:fillRect/>
          </a:stretch>
        </p:blipFill>
        <p:spPr bwMode="auto">
          <a:xfrm>
            <a:off x="-32" y="3714752"/>
            <a:ext cx="5643570" cy="3143272"/>
          </a:xfrm>
          <a:prstGeom prst="rect">
            <a:avLst/>
          </a:prstGeom>
          <a:noFill/>
          <a:ln w="38100">
            <a:solidFill>
              <a:srgbClr val="FF0000"/>
            </a:solidFill>
            <a:miter lim="800000"/>
            <a:headEnd/>
            <a:tailEnd/>
          </a:ln>
        </p:spPr>
      </p:pic>
      <p:grpSp>
        <p:nvGrpSpPr>
          <p:cNvPr id="63" name="Группа 62"/>
          <p:cNvGrpSpPr/>
          <p:nvPr/>
        </p:nvGrpSpPr>
        <p:grpSpPr>
          <a:xfrm>
            <a:off x="2786050" y="2857496"/>
            <a:ext cx="6286544" cy="369332"/>
            <a:chOff x="714348" y="1178530"/>
            <a:chExt cx="6286544" cy="369332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>
            <a:blip r:embed="rId8" cstate="print">
              <a:lum bright="20000" contrast="30000"/>
            </a:blip>
            <a:srcRect l="11546" r="3782" b="89057"/>
            <a:stretch>
              <a:fillRect/>
            </a:stretch>
          </p:blipFill>
          <p:spPr bwMode="auto">
            <a:xfrm>
              <a:off x="714348" y="1190672"/>
              <a:ext cx="6286544" cy="273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7" name="Прямоугольник 56"/>
            <p:cNvSpPr/>
            <p:nvPr/>
          </p:nvSpPr>
          <p:spPr>
            <a:xfrm>
              <a:off x="5572132" y="1178530"/>
              <a:ext cx="500066" cy="369332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ru-RU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ru-RU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endParaRPr lang="ru-RU" dirty="0">
                <a:solidFill>
                  <a:srgbClr val="FF0000"/>
                </a:solidFill>
              </a:endParaRPr>
            </a:p>
          </p:txBody>
        </p:sp>
      </p:grpSp>
      <p:pic>
        <p:nvPicPr>
          <p:cNvPr id="66" name="Picture 3"/>
          <p:cNvPicPr>
            <a:picLocks noChangeAspect="1" noChangeArrowheads="1"/>
          </p:cNvPicPr>
          <p:nvPr/>
        </p:nvPicPr>
        <p:blipFill>
          <a:blip r:embed="rId8" cstate="print">
            <a:lum bright="20000" contrast="30000"/>
          </a:blip>
          <a:srcRect l="1925" t="17143" r="55739" b="2856"/>
          <a:stretch>
            <a:fillRect/>
          </a:stretch>
        </p:blipFill>
        <p:spPr bwMode="auto">
          <a:xfrm>
            <a:off x="5929478" y="3143248"/>
            <a:ext cx="3143272" cy="2000264"/>
          </a:xfrm>
          <a:prstGeom prst="rect">
            <a:avLst/>
          </a:prstGeom>
          <a:noFill/>
          <a:ln w="38100">
            <a:solidFill>
              <a:srgbClr val="FFC000"/>
            </a:solidFill>
            <a:miter lim="800000"/>
            <a:headEnd/>
            <a:tailEnd/>
          </a:ln>
        </p:spPr>
      </p:pic>
      <p:pic>
        <p:nvPicPr>
          <p:cNvPr id="65" name="Picture 3"/>
          <p:cNvPicPr>
            <a:picLocks noChangeAspect="1" noChangeArrowheads="1"/>
          </p:cNvPicPr>
          <p:nvPr/>
        </p:nvPicPr>
        <p:blipFill>
          <a:blip r:embed="rId8" cstate="print">
            <a:lum bright="20000" contrast="30000"/>
          </a:blip>
          <a:srcRect l="54844" t="17143" r="1857" b="2856"/>
          <a:stretch>
            <a:fillRect/>
          </a:stretch>
        </p:blipFill>
        <p:spPr bwMode="auto">
          <a:xfrm>
            <a:off x="5929290" y="4857760"/>
            <a:ext cx="3214710" cy="2000264"/>
          </a:xfrm>
          <a:prstGeom prst="rect">
            <a:avLst/>
          </a:prstGeom>
          <a:noFill/>
          <a:ln w="38100">
            <a:solidFill>
              <a:srgbClr val="FFC000"/>
            </a:solidFill>
            <a:miter lim="800000"/>
            <a:headEnd/>
            <a:tailEnd/>
          </a:ln>
        </p:spPr>
      </p:pic>
      <p:sp>
        <p:nvSpPr>
          <p:cNvPr id="67" name="Скругленный прямоугольник 66"/>
          <p:cNvSpPr/>
          <p:nvPr/>
        </p:nvSpPr>
        <p:spPr>
          <a:xfrm>
            <a:off x="0" y="4429132"/>
            <a:ext cx="2571736" cy="285752"/>
          </a:xfrm>
          <a:prstGeom prst="round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8" name="Скругленный прямоугольник 67"/>
          <p:cNvSpPr/>
          <p:nvPr/>
        </p:nvSpPr>
        <p:spPr>
          <a:xfrm>
            <a:off x="5905384" y="3190936"/>
            <a:ext cx="3143272" cy="285752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6" presetID="53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1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3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34" presetClass="emph" presetSubtype="0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3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3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07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2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3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3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xit" presetSubtype="8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2" presetID="22" presetClass="exit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73" dur="3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2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3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1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2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0" dur="2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3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6" presetID="22" presetClass="exit" presetSubtype="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07" dur="30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2999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0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14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6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2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8" dur="2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5" dur="2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2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46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151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3" grpId="1" animBg="1"/>
      <p:bldP spid="23" grpId="0" animBg="1"/>
      <p:bldP spid="23" grpId="1" animBg="1"/>
      <p:bldP spid="24" grpId="0" animBg="1"/>
      <p:bldP spid="47" grpId="0" animBg="1"/>
      <p:bldP spid="47" grpId="1" animBg="1"/>
      <p:bldP spid="3082" grpId="0" animBg="1"/>
      <p:bldP spid="3082" grpId="1" animBg="1"/>
      <p:bldP spid="41" grpId="0"/>
      <p:bldP spid="42" grpId="1"/>
      <p:bldP spid="44" grpId="0"/>
      <p:bldP spid="46" grpId="0"/>
      <p:bldP spid="49" grpId="0"/>
      <p:bldP spid="50" grpId="0"/>
      <p:bldP spid="53" grpId="0"/>
      <p:bldP spid="54" grpId="0"/>
      <p:bldP spid="55" grpId="0"/>
      <p:bldP spid="56" grpId="0"/>
      <p:bldP spid="67" grpId="0" animBg="1"/>
      <p:bldP spid="68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Группа 39"/>
          <p:cNvGrpSpPr/>
          <p:nvPr/>
        </p:nvGrpSpPr>
        <p:grpSpPr>
          <a:xfrm>
            <a:off x="0" y="3662506"/>
            <a:ext cx="7072330" cy="432380"/>
            <a:chOff x="714348" y="1190672"/>
            <a:chExt cx="6286544" cy="273610"/>
          </a:xfrm>
        </p:grpSpPr>
        <p:pic>
          <p:nvPicPr>
            <p:cNvPr id="41" name="Picture 3"/>
            <p:cNvPicPr>
              <a:picLocks noChangeAspect="1" noChangeArrowheads="1"/>
            </p:cNvPicPr>
            <p:nvPr/>
          </p:nvPicPr>
          <p:blipFill>
            <a:blip r:embed="rId10" cstate="print">
              <a:lum bright="10000" contrast="30000"/>
            </a:blip>
            <a:srcRect l="11546" r="3782" b="89057"/>
            <a:stretch>
              <a:fillRect/>
            </a:stretch>
          </p:blipFill>
          <p:spPr bwMode="auto">
            <a:xfrm>
              <a:off x="714348" y="1190672"/>
              <a:ext cx="6286544" cy="273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2" name="Прямоугольник 41"/>
            <p:cNvSpPr/>
            <p:nvPr/>
          </p:nvSpPr>
          <p:spPr>
            <a:xfrm>
              <a:off x="5572132" y="1201070"/>
              <a:ext cx="500066" cy="25318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ru-RU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ru-RU" sz="20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endParaRPr lang="ru-RU" sz="2000" dirty="0">
                <a:solidFill>
                  <a:srgbClr val="FF0000"/>
                </a:solidFill>
              </a:endParaRPr>
            </a:p>
          </p:txBody>
        </p:sp>
      </p:grp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2071670" y="6470"/>
            <a:ext cx="5484002" cy="707886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sym typeface="Symbol" pitchFamily="18" charset="2"/>
              </a:rPr>
              <a:t> ТЕПЛОТА плавления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sym typeface="Symbol" pitchFamily="18" charset="2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406" y="642918"/>
            <a:ext cx="125707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кг -  </a:t>
            </a:r>
            <a:endParaRPr lang="ru-RU" sz="3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71538" y="571480"/>
            <a:ext cx="172354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ea typeface="Times New Roman" pitchFamily="18" charset="0"/>
                <a:sym typeface="Symbol" pitchFamily="18" charset="2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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Дж –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14612" y="571480"/>
            <a:ext cx="298543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i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удельная</a:t>
            </a:r>
            <a:endParaRPr lang="ru-RU" sz="4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285720" y="1142984"/>
            <a:ext cx="269016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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330 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10"/>
          <p:cNvGrpSpPr/>
          <p:nvPr/>
        </p:nvGrpSpPr>
        <p:grpSpPr>
          <a:xfrm>
            <a:off x="2643362" y="1178609"/>
            <a:ext cx="1349942" cy="995133"/>
            <a:chOff x="2469887" y="5355195"/>
            <a:chExt cx="1130906" cy="995133"/>
          </a:xfrm>
        </p:grpSpPr>
        <p:sp>
          <p:nvSpPr>
            <p:cNvPr id="12" name="Rectangle 1"/>
            <p:cNvSpPr>
              <a:spLocks noChangeArrowheads="1"/>
            </p:cNvSpPr>
            <p:nvPr/>
          </p:nvSpPr>
          <p:spPr bwMode="auto">
            <a:xfrm>
              <a:off x="2469887" y="5355195"/>
              <a:ext cx="1004763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к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2853864" y="5827108"/>
              <a:ext cx="54011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endParaRPr lang="ru-RU" sz="28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4" name="Прямая соединительная линия 13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Rectangle 1"/>
          <p:cNvSpPr>
            <a:spLocks noChangeArrowheads="1"/>
          </p:cNvSpPr>
          <p:nvPr/>
        </p:nvSpPr>
        <p:spPr bwMode="auto">
          <a:xfrm>
            <a:off x="4316742" y="1173478"/>
            <a:ext cx="2745432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5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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меди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180</a:t>
            </a:r>
            <a:endParaRPr kumimoji="0" lang="ru-RU" sz="6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7000892" y="1142984"/>
            <a:ext cx="1349942" cy="995133"/>
            <a:chOff x="2469887" y="5355195"/>
            <a:chExt cx="1130906" cy="995133"/>
          </a:xfrm>
        </p:grpSpPr>
        <p:sp>
          <p:nvSpPr>
            <p:cNvPr id="17" name="Rectangle 1"/>
            <p:cNvSpPr>
              <a:spLocks noChangeArrowheads="1"/>
            </p:cNvSpPr>
            <p:nvPr/>
          </p:nvSpPr>
          <p:spPr bwMode="auto">
            <a:xfrm>
              <a:off x="2469887" y="5355195"/>
              <a:ext cx="1004763" cy="5847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000099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к</a:t>
              </a:r>
              <a:r>
                <a: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sz="2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18" name="Прямоугольник 17"/>
            <p:cNvSpPr/>
            <p:nvPr/>
          </p:nvSpPr>
          <p:spPr>
            <a:xfrm>
              <a:off x="2853864" y="5827108"/>
              <a:ext cx="540117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endParaRPr lang="ru-RU" sz="28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9" name="Прямая соединительная линия 18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Прямоугольник 19"/>
          <p:cNvSpPr/>
          <p:nvPr/>
        </p:nvSpPr>
        <p:spPr>
          <a:xfrm>
            <a:off x="214282" y="2139727"/>
            <a:ext cx="16225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 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кг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–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615714" y="2101981"/>
            <a:ext cx="1936749" cy="646331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 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Дж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408356" y="2164016"/>
            <a:ext cx="2306916" cy="928694"/>
          </a:xfrm>
          <a:prstGeom prst="roundRect">
            <a:avLst/>
          </a:prstGeom>
          <a:solidFill>
            <a:schemeClr val="accent1">
              <a:alpha val="73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Rectangle 1"/>
          <p:cNvSpPr>
            <a:spLocks noChangeArrowheads="1"/>
          </p:cNvSpPr>
          <p:nvPr/>
        </p:nvSpPr>
        <p:spPr bwMode="auto">
          <a:xfrm>
            <a:off x="5101704" y="2164016"/>
            <a:ext cx="157286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Q=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4051034" y="2235454"/>
            <a:ext cx="135646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</a:t>
            </a:r>
            <a:r>
              <a:rPr lang="en-US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U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6390786" y="2143116"/>
            <a:ext cx="1189749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 </a:t>
            </a:r>
            <a:r>
              <a:rPr lang="en-US" sz="4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endParaRPr lang="ru-RU" sz="4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85720" y="2857496"/>
            <a:ext cx="1181734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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Rectangle 1"/>
          <p:cNvSpPr>
            <a:spLocks noChangeArrowheads="1"/>
          </p:cNvSpPr>
          <p:nvPr/>
        </p:nvSpPr>
        <p:spPr bwMode="auto">
          <a:xfrm>
            <a:off x="1165029" y="2571744"/>
            <a:ext cx="107433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 </a:t>
            </a:r>
            <a:endParaRPr kumimoji="0" lang="ru-RU" sz="4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1298775" y="3143248"/>
            <a:ext cx="8691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Двойные круглые скобки 28"/>
          <p:cNvSpPr/>
          <p:nvPr/>
        </p:nvSpPr>
        <p:spPr>
          <a:xfrm>
            <a:off x="2285984" y="2857496"/>
            <a:ext cx="1357322" cy="928694"/>
          </a:xfrm>
          <a:prstGeom prst="bracketPair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30" name="Группа 29"/>
          <p:cNvGrpSpPr/>
          <p:nvPr/>
        </p:nvGrpSpPr>
        <p:grpSpPr>
          <a:xfrm>
            <a:off x="2330126" y="2775608"/>
            <a:ext cx="1132041" cy="996557"/>
            <a:chOff x="2527594" y="5293640"/>
            <a:chExt cx="1132041" cy="996557"/>
          </a:xfrm>
        </p:grpSpPr>
        <p:sp>
          <p:nvSpPr>
            <p:cNvPr id="31" name="Rectangle 1"/>
            <p:cNvSpPr>
              <a:spLocks noChangeArrowheads="1"/>
            </p:cNvSpPr>
            <p:nvPr/>
          </p:nvSpPr>
          <p:spPr bwMode="auto">
            <a:xfrm>
              <a:off x="2527594" y="5293640"/>
              <a:ext cx="1132041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32" name="Прямоугольник 31"/>
            <p:cNvSpPr/>
            <p:nvPr/>
          </p:nvSpPr>
          <p:spPr>
            <a:xfrm>
              <a:off x="2817275" y="5705422"/>
              <a:ext cx="71045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endParaRPr lang="ru-RU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33" name="Прямая соединительная линия 32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34" name="Прямая соединительная линия 33"/>
          <p:cNvCxnSpPr/>
          <p:nvPr/>
        </p:nvCxnSpPr>
        <p:spPr>
          <a:xfrm flipV="1">
            <a:off x="1285852" y="3331455"/>
            <a:ext cx="957619" cy="37982"/>
          </a:xfrm>
          <a:prstGeom prst="line">
            <a:avLst/>
          </a:prstGeom>
          <a:ln w="38100">
            <a:solidFill>
              <a:schemeClr val="tx1"/>
            </a:solidFill>
          </a:ln>
          <a:scene3d>
            <a:camera prst="orthographicFront">
              <a:rot lat="0" lon="0" rev="214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3" name="Picture 3"/>
          <p:cNvPicPr>
            <a:picLocks noChangeAspect="1" noChangeArrowheads="1"/>
          </p:cNvPicPr>
          <p:nvPr/>
        </p:nvPicPr>
        <p:blipFill>
          <a:blip r:embed="rId10" cstate="print">
            <a:lum bright="10000" contrast="30000"/>
          </a:blip>
          <a:srcRect l="1925" t="17143" r="55739" b="2856"/>
          <a:stretch>
            <a:fillRect/>
          </a:stretch>
        </p:blipFill>
        <p:spPr bwMode="auto">
          <a:xfrm>
            <a:off x="0" y="4214818"/>
            <a:ext cx="4153572" cy="2643182"/>
          </a:xfrm>
          <a:prstGeom prst="rect">
            <a:avLst/>
          </a:prstGeom>
          <a:noFill/>
          <a:ln w="38100">
            <a:solidFill>
              <a:srgbClr val="FFC000"/>
            </a:solidFill>
            <a:miter lim="800000"/>
            <a:headEnd/>
            <a:tailEnd/>
          </a:ln>
        </p:spPr>
      </p:pic>
      <p:pic>
        <p:nvPicPr>
          <p:cNvPr id="44" name="Picture 3"/>
          <p:cNvPicPr>
            <a:picLocks noChangeAspect="1" noChangeArrowheads="1"/>
          </p:cNvPicPr>
          <p:nvPr/>
        </p:nvPicPr>
        <p:blipFill>
          <a:blip r:embed="rId10" cstate="print">
            <a:lum bright="10000" contrast="40000"/>
          </a:blip>
          <a:srcRect l="54844" t="17143" r="1857" b="2856"/>
          <a:stretch>
            <a:fillRect/>
          </a:stretch>
        </p:blipFill>
        <p:spPr bwMode="auto">
          <a:xfrm>
            <a:off x="4214809" y="4214818"/>
            <a:ext cx="4247971" cy="2643182"/>
          </a:xfrm>
          <a:prstGeom prst="rect">
            <a:avLst/>
          </a:prstGeom>
          <a:noFill/>
          <a:ln w="38100">
            <a:solidFill>
              <a:srgbClr val="FFC000"/>
            </a:solidFill>
            <a:miter lim="800000"/>
            <a:headEnd/>
            <a:tailEnd/>
          </a:ln>
        </p:spPr>
      </p:pic>
      <p:sp>
        <p:nvSpPr>
          <p:cNvPr id="45" name="Скругленный прямоугольник 44"/>
          <p:cNvSpPr/>
          <p:nvPr/>
        </p:nvSpPr>
        <p:spPr>
          <a:xfrm>
            <a:off x="0" y="5536327"/>
            <a:ext cx="4071934" cy="357190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6" name="Скругленный прямоугольник 45"/>
          <p:cNvSpPr/>
          <p:nvPr/>
        </p:nvSpPr>
        <p:spPr>
          <a:xfrm>
            <a:off x="0" y="5119762"/>
            <a:ext cx="4071934" cy="357190"/>
          </a:xfrm>
          <a:prstGeom prst="roundRect">
            <a:avLst/>
          </a:prstGeom>
          <a:noFill/>
          <a:ln w="57150"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5500694" y="3714752"/>
            <a:ext cx="642942" cy="357190"/>
          </a:xfrm>
          <a:prstGeom prst="roundRect">
            <a:avLst/>
          </a:prstGeom>
          <a:noFill/>
          <a:ln w="57150">
            <a:solidFill>
              <a:srgbClr val="00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7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rgbClr val="1704A0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8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9" dur="400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00"/>
                            </p:stCondLst>
                            <p:childTnLst>
                              <p:par>
                                <p:cTn id="21" presetID="34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2" dur="50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3" dur="25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4" dur="250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25" dur="25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26" dur="250" fill="hold">
                                          <p:stCondLst>
                                            <p:cond delay="750"/>
                                          </p:stCondLst>
                                        </p:cTn>
                                        <p:tgtEl>
                                          <p:spTgt spid="819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2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46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5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1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2)">
                                      <p:cBhvr>
                                        <p:cTn id="68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0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0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1000"/>
                            </p:stCondLst>
                            <p:childTnLst>
                              <p:par>
                                <p:cTn id="9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"/>
                            </p:stCondLst>
                            <p:childTnLst>
                              <p:par>
                                <p:cTn id="10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7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19" dur="2000" fill="hold"/>
                                        <p:tgtEl>
                                          <p:spTgt spid="25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20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1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  0.125 0.16651  C 0.125 0.25843  0.069 0.33302  0 0.33302  C -0.069 0.33302  -0.125 0.25843  -0.125 0.16651  C -0.125 0.0746  -0.069 0  0 0  Z" pathEditMode="relative" ptsTypes="">
                                      <p:cBhvr>
                                        <p:cTn id="12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6" presetID="1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  0.125 0.16651  C 0.125 0.25843  0.069 0.33302  0 0.33302  C -0.069 0.33302  -0.125 0.25843  -0.125 0.16651  C -0.125 0.0746  -0.069 0  0 0  Z" pathEditMode="relative" ptsTypes="">
                                      <p:cBhvr>
                                        <p:cTn id="127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28" presetID="1" presetClass="path" presetSubtype="0" accel="50000" decel="5000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C 0.069 0  0.125 0.0746  0.125 0.16651  C 0.125 0.25843  0.069 0.33302  0 0.33302  C -0.069 0.33302  -0.125 0.25843  -0.125 0.16651  C -0.125 0.0746  -0.069 0  0 0  Z" pathEditMode="relative" ptsTypes="">
                                      <p:cBhvr>
                                        <p:cTn id="12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4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1000"/>
                            </p:stCondLst>
                            <p:childTnLst>
                              <p:par>
                                <p:cTn id="1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9" fill="hold">
                            <p:stCondLst>
                              <p:cond delay="1000"/>
                            </p:stCondLst>
                            <p:childTnLst>
                              <p:par>
                                <p:cTn id="160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3" grpId="0" animBg="1"/>
      <p:bldP spid="4" grpId="0"/>
      <p:bldP spid="7" grpId="0"/>
      <p:bldP spid="8" grpId="0"/>
      <p:bldP spid="9" grpId="0"/>
      <p:bldP spid="15" grpId="0"/>
      <p:bldP spid="20" grpId="0"/>
      <p:bldP spid="21" grpId="0" animBg="1"/>
      <p:bldP spid="21" grpId="1" animBg="1"/>
      <p:bldP spid="22" grpId="0" animBg="1"/>
      <p:bldP spid="22" grpId="1" animBg="1"/>
      <p:bldP spid="22" grpId="2" animBg="1"/>
      <p:bldP spid="23" grpId="0"/>
      <p:bldP spid="23" grpId="1"/>
      <p:bldP spid="23" grpId="2"/>
      <p:bldP spid="24" grpId="0"/>
      <p:bldP spid="25" grpId="0"/>
      <p:bldP spid="25" grpId="1"/>
      <p:bldP spid="25" grpId="2"/>
      <p:bldP spid="26" grpId="0"/>
      <p:bldP spid="27" grpId="0"/>
      <p:bldP spid="28" grpId="0"/>
      <p:bldP spid="29" grpId="0" animBg="1"/>
      <p:bldP spid="45" grpId="0" animBg="1"/>
      <p:bldP spid="46" grpId="0" animBg="1"/>
      <p:bldP spid="4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Скругленный прямоугольник 97"/>
          <p:cNvSpPr/>
          <p:nvPr/>
        </p:nvSpPr>
        <p:spPr>
          <a:xfrm>
            <a:off x="4214778" y="3643314"/>
            <a:ext cx="4929222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58" name="Прямоугольник 57"/>
          <p:cNvSpPr/>
          <p:nvPr/>
        </p:nvSpPr>
        <p:spPr>
          <a:xfrm>
            <a:off x="4529363" y="3630511"/>
            <a:ext cx="45432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 rot="1708239">
            <a:off x="7497674" y="2442635"/>
            <a:ext cx="1420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З.С.Э.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Box 63"/>
          <p:cNvSpPr txBox="1"/>
          <p:nvPr/>
        </p:nvSpPr>
        <p:spPr>
          <a:xfrm>
            <a:off x="4714876" y="3500438"/>
            <a:ext cx="12858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бензином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5985983" y="3149742"/>
            <a:ext cx="31580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Алюминием,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льдом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и  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Водой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0" y="4143380"/>
            <a:ext cx="2286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бенз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1313148" y="4228466"/>
            <a:ext cx="5629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5214942" y="4143380"/>
            <a:ext cx="12858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2802896" y="4263102"/>
            <a:ext cx="11221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7245700" y="4116084"/>
            <a:ext cx="10001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8024266" y="4160603"/>
            <a:ext cx="9286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4929190" y="4228466"/>
            <a:ext cx="4187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endParaRPr lang="ru-RU" sz="1600" dirty="0"/>
          </a:p>
        </p:txBody>
      </p:sp>
      <p:grpSp>
        <p:nvGrpSpPr>
          <p:cNvPr id="67" name="Group 2"/>
          <p:cNvGrpSpPr>
            <a:grpSpLocks/>
          </p:cNvGrpSpPr>
          <p:nvPr/>
        </p:nvGrpSpPr>
        <p:grpSpPr bwMode="auto">
          <a:xfrm>
            <a:off x="3164401" y="954910"/>
            <a:ext cx="677841" cy="2371729"/>
            <a:chOff x="10944" y="4752"/>
            <a:chExt cx="288" cy="432"/>
          </a:xfrm>
        </p:grpSpPr>
        <p:sp>
          <p:nvSpPr>
            <p:cNvPr id="90" name="Rectangle 3"/>
            <p:cNvSpPr>
              <a:spLocks noChangeArrowheads="1"/>
            </p:cNvSpPr>
            <p:nvPr/>
          </p:nvSpPr>
          <p:spPr bwMode="auto">
            <a:xfrm>
              <a:off x="10944" y="4950"/>
              <a:ext cx="288" cy="234"/>
            </a:xfrm>
            <a:prstGeom prst="rect">
              <a:avLst/>
            </a:prstGeom>
            <a:blipFill>
              <a:blip r:embed="rId7" cstate="print">
                <a:lum bright="-44000" contrast="36000"/>
              </a:blip>
              <a:tile tx="0" ty="0" sx="100000" sy="100000" flip="none" algn="tl"/>
            </a:blipFill>
            <a:ln w="952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9" name="Line 4"/>
            <p:cNvSpPr>
              <a:spLocks noChangeShapeType="1"/>
            </p:cNvSpPr>
            <p:nvPr/>
          </p:nvSpPr>
          <p:spPr bwMode="auto">
            <a:xfrm>
              <a:off x="10944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0" name="Line 5"/>
            <p:cNvSpPr>
              <a:spLocks noChangeShapeType="1"/>
            </p:cNvSpPr>
            <p:nvPr/>
          </p:nvSpPr>
          <p:spPr bwMode="auto">
            <a:xfrm>
              <a:off x="11232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1" name="Line 6"/>
            <p:cNvSpPr>
              <a:spLocks noChangeShapeType="1"/>
            </p:cNvSpPr>
            <p:nvPr/>
          </p:nvSpPr>
          <p:spPr bwMode="auto">
            <a:xfrm>
              <a:off x="10944" y="5184"/>
              <a:ext cx="288" cy="0"/>
            </a:xfrm>
            <a:prstGeom prst="line">
              <a:avLst/>
            </a:prstGeom>
            <a:noFill/>
            <a:ln w="190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103" name="Прямая со стрелкой 102"/>
          <p:cNvCxnSpPr/>
          <p:nvPr/>
        </p:nvCxnSpPr>
        <p:spPr>
          <a:xfrm rot="5400000" flipH="1" flipV="1">
            <a:off x="3321835" y="1535099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4442772" y="1615754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Прямоугольник 104"/>
          <p:cNvSpPr/>
          <p:nvPr/>
        </p:nvSpPr>
        <p:spPr>
          <a:xfrm>
            <a:off x="4214810" y="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7914176" y="1571612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4071934" y="2038641"/>
            <a:ext cx="6976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4273730" y="1500174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 flipV="1">
            <a:off x="4714876" y="1643050"/>
            <a:ext cx="714380" cy="574376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единительная линия 109"/>
          <p:cNvCxnSpPr/>
          <p:nvPr/>
        </p:nvCxnSpPr>
        <p:spPr>
          <a:xfrm>
            <a:off x="4643438" y="928670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Rectangle 3"/>
          <p:cNvSpPr>
            <a:spLocks noChangeArrowheads="1"/>
          </p:cNvSpPr>
          <p:nvPr/>
        </p:nvSpPr>
        <p:spPr bwMode="auto">
          <a:xfrm>
            <a:off x="3169680" y="2013459"/>
            <a:ext cx="677841" cy="1285884"/>
          </a:xfrm>
          <a:prstGeom prst="rect">
            <a:avLst/>
          </a:prstGeom>
          <a:solidFill>
            <a:srgbClr val="00B0F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15" name="Прямая соединительная линия 114"/>
          <p:cNvCxnSpPr/>
          <p:nvPr/>
        </p:nvCxnSpPr>
        <p:spPr>
          <a:xfrm>
            <a:off x="5429256" y="1636654"/>
            <a:ext cx="714380" cy="158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единительная линия 115"/>
          <p:cNvCxnSpPr/>
          <p:nvPr/>
        </p:nvCxnSpPr>
        <p:spPr>
          <a:xfrm rot="5400000" flipH="1" flipV="1">
            <a:off x="6035043" y="1037263"/>
            <a:ext cx="717252" cy="500066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Прямоугольник 116"/>
          <p:cNvSpPr/>
          <p:nvPr/>
        </p:nvSpPr>
        <p:spPr>
          <a:xfrm>
            <a:off x="4000496" y="642918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119" name="Группа 34"/>
          <p:cNvGrpSpPr/>
          <p:nvPr/>
        </p:nvGrpSpPr>
        <p:grpSpPr>
          <a:xfrm>
            <a:off x="3400209" y="71414"/>
            <a:ext cx="502269" cy="3112841"/>
            <a:chOff x="1013726" y="547468"/>
            <a:chExt cx="502269" cy="3112841"/>
          </a:xfrm>
        </p:grpSpPr>
        <p:sp>
          <p:nvSpPr>
            <p:cNvPr id="128" name="AutoShape 8"/>
            <p:cNvSpPr>
              <a:spLocks noChangeArrowheads="1"/>
            </p:cNvSpPr>
            <p:nvPr/>
          </p:nvSpPr>
          <p:spPr bwMode="auto">
            <a:xfrm rot="856414">
              <a:off x="1348735" y="547468"/>
              <a:ext cx="167260" cy="28915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9" name="Rectangle 9"/>
            <p:cNvSpPr>
              <a:spLocks noChangeArrowheads="1"/>
            </p:cNvSpPr>
            <p:nvPr/>
          </p:nvSpPr>
          <p:spPr bwMode="auto">
            <a:xfrm rot="856414">
              <a:off x="1013726" y="3288542"/>
              <a:ext cx="83630" cy="37176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30" name="Line 10"/>
          <p:cNvSpPr>
            <a:spLocks noChangeShapeType="1"/>
          </p:cNvSpPr>
          <p:nvPr/>
        </p:nvSpPr>
        <p:spPr bwMode="auto">
          <a:xfrm rot="856414">
            <a:off x="3683282" y="1129089"/>
            <a:ext cx="45719" cy="173926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rot="5400000" flipH="1" flipV="1">
            <a:off x="3701096" y="728004"/>
            <a:ext cx="642942" cy="214314"/>
          </a:xfrm>
          <a:prstGeom prst="line">
            <a:avLst/>
          </a:prstGeom>
          <a:ln w="57150">
            <a:solidFill>
              <a:srgbClr val="FF0000"/>
            </a:solidFill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0" name="Group 9"/>
          <p:cNvGrpSpPr>
            <a:grpSpLocks/>
          </p:cNvGrpSpPr>
          <p:nvPr/>
        </p:nvGrpSpPr>
        <p:grpSpPr bwMode="auto">
          <a:xfrm>
            <a:off x="3143240" y="3357562"/>
            <a:ext cx="688956" cy="785818"/>
            <a:chOff x="2880" y="6480"/>
            <a:chExt cx="166" cy="549"/>
          </a:xfrm>
        </p:grpSpPr>
        <p:grpSp>
          <p:nvGrpSpPr>
            <p:cNvPr id="161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163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62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5" name="Прямоугольник 164"/>
          <p:cNvSpPr/>
          <p:nvPr/>
        </p:nvSpPr>
        <p:spPr>
          <a:xfrm>
            <a:off x="3158134" y="3846198"/>
            <a:ext cx="571504" cy="285752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7" name="Прямоугольник 166"/>
          <p:cNvSpPr/>
          <p:nvPr/>
        </p:nvSpPr>
        <p:spPr>
          <a:xfrm>
            <a:off x="3160072" y="3828740"/>
            <a:ext cx="566102" cy="24161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6" name="Прямоугольник 175"/>
          <p:cNvSpPr/>
          <p:nvPr/>
        </p:nvSpPr>
        <p:spPr>
          <a:xfrm>
            <a:off x="3714744" y="4170485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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7" name="Прямоугольник 176"/>
          <p:cNvSpPr/>
          <p:nvPr/>
        </p:nvSpPr>
        <p:spPr>
          <a:xfrm>
            <a:off x="1714480" y="4157028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8" name="Прямоугольник 177"/>
          <p:cNvSpPr/>
          <p:nvPr/>
        </p:nvSpPr>
        <p:spPr>
          <a:xfrm>
            <a:off x="6286512" y="4228466"/>
            <a:ext cx="12722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2" name="Группа 51"/>
          <p:cNvGrpSpPr/>
          <p:nvPr/>
        </p:nvGrpSpPr>
        <p:grpSpPr>
          <a:xfrm>
            <a:off x="0" y="5072074"/>
            <a:ext cx="7072330" cy="432380"/>
            <a:chOff x="714348" y="1190672"/>
            <a:chExt cx="6286544" cy="273610"/>
          </a:xfrm>
        </p:grpSpPr>
        <p:pic>
          <p:nvPicPr>
            <p:cNvPr id="53" name="Picture 3"/>
            <p:cNvPicPr>
              <a:picLocks noChangeAspect="1" noChangeArrowheads="1"/>
            </p:cNvPicPr>
            <p:nvPr/>
          </p:nvPicPr>
          <p:blipFill>
            <a:blip r:embed="rId8" cstate="print">
              <a:lum bright="10000" contrast="30000"/>
            </a:blip>
            <a:srcRect l="11546" r="3782" b="89057"/>
            <a:stretch>
              <a:fillRect/>
            </a:stretch>
          </p:blipFill>
          <p:spPr bwMode="auto">
            <a:xfrm>
              <a:off x="714348" y="1190672"/>
              <a:ext cx="6286544" cy="2736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54" name="Прямоугольник 53"/>
            <p:cNvSpPr/>
            <p:nvPr/>
          </p:nvSpPr>
          <p:spPr>
            <a:xfrm>
              <a:off x="5572132" y="1201070"/>
              <a:ext cx="500066" cy="25318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>
              <a:spAutoFit/>
            </a:bodyPr>
            <a:lstStyle/>
            <a:p>
              <a:r>
                <a:rPr lang="ru-RU" sz="2000" b="1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10</a:t>
              </a:r>
              <a:r>
                <a:rPr lang="ru-RU" sz="2000" b="1" baseline="30000" dirty="0" smtClean="0">
                  <a:solidFill>
                    <a:srgbClr val="FF0000"/>
                  </a:solidFill>
                  <a:latin typeface="Times New Roman" pitchFamily="18" charset="0"/>
                  <a:cs typeface="Times New Roman" pitchFamily="18" charset="0"/>
                </a:rPr>
                <a:t>5</a:t>
              </a:r>
              <a:endParaRPr lang="ru-RU" sz="2000" dirty="0">
                <a:solidFill>
                  <a:srgbClr val="FF0000"/>
                </a:solidFill>
              </a:endParaRPr>
            </a:p>
          </p:txBody>
        </p:sp>
      </p:grpSp>
      <p:pic>
        <p:nvPicPr>
          <p:cNvPr id="55" name="Picture 3"/>
          <p:cNvPicPr>
            <a:picLocks noChangeAspect="1" noChangeArrowheads="1"/>
          </p:cNvPicPr>
          <p:nvPr/>
        </p:nvPicPr>
        <p:blipFill>
          <a:blip r:embed="rId8" cstate="print">
            <a:lum bright="10000" contrast="30000"/>
          </a:blip>
          <a:srcRect l="1925" t="17143" r="55739" b="41774"/>
          <a:stretch>
            <a:fillRect/>
          </a:stretch>
        </p:blipFill>
        <p:spPr bwMode="auto">
          <a:xfrm>
            <a:off x="0" y="5500654"/>
            <a:ext cx="4153572" cy="1357346"/>
          </a:xfrm>
          <a:prstGeom prst="rect">
            <a:avLst/>
          </a:prstGeom>
          <a:noFill/>
          <a:ln w="38100">
            <a:solidFill>
              <a:srgbClr val="FFC000"/>
            </a:solidFill>
            <a:miter lim="800000"/>
            <a:headEnd/>
            <a:tailEnd/>
          </a:ln>
        </p:spPr>
      </p:pic>
      <p:sp>
        <p:nvSpPr>
          <p:cNvPr id="51" name="TextBox 50"/>
          <p:cNvSpPr txBox="1"/>
          <p:nvPr/>
        </p:nvSpPr>
        <p:spPr>
          <a:xfrm>
            <a:off x="6444208" y="0"/>
            <a:ext cx="216024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3-1, стр.7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3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3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3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3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3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0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6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000"/>
                            </p:stCondLst>
                            <p:childTnLst>
                              <p:par>
                                <p:cTn id="7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80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1000"/>
                            </p:stCondLst>
                            <p:childTnLst>
                              <p:par>
                                <p:cTn id="9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1500"/>
                            </p:stCondLst>
                            <p:childTnLst>
                              <p:par>
                                <p:cTn id="100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01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16" dur="2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7" fill="hold">
                      <p:stCondLst>
                        <p:cond delay="indefinite"/>
                      </p:stCondLst>
                      <p:childTnLst>
                        <p:par>
                          <p:cTn id="118" fill="hold">
                            <p:stCondLst>
                              <p:cond delay="0"/>
                            </p:stCondLst>
                            <p:childTnLst>
                              <p:par>
                                <p:cTn id="11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8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2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32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500"/>
                            </p:stCondLst>
                            <p:childTnLst>
                              <p:par>
                                <p:cTn id="13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7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500"/>
                            </p:stCondLst>
                            <p:childTnLst>
                              <p:par>
                                <p:cTn id="1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000"/>
                            </p:stCondLst>
                            <p:childTnLst>
                              <p:par>
                                <p:cTn id="14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6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8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3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8" dur="2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58" grpId="0"/>
      <p:bldP spid="59" grpId="0"/>
      <p:bldP spid="64" grpId="0"/>
      <p:bldP spid="65" grpId="0"/>
      <p:bldP spid="66" grpId="0"/>
      <p:bldP spid="68" grpId="0"/>
      <p:bldP spid="69" grpId="0"/>
      <p:bldP spid="70" grpId="0"/>
      <p:bldP spid="79" grpId="0"/>
      <p:bldP spid="80" grpId="0"/>
      <p:bldP spid="85" grpId="0"/>
      <p:bldP spid="111" grpId="0" animBg="1"/>
      <p:bldP spid="165" grpId="0" animBg="1"/>
      <p:bldP spid="167" grpId="0" animBg="1"/>
      <p:bldP spid="176" grpId="0"/>
      <p:bldP spid="177" grpId="0"/>
      <p:bldP spid="17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Скругленный прямоугольник 97"/>
          <p:cNvSpPr/>
          <p:nvPr/>
        </p:nvSpPr>
        <p:spPr>
          <a:xfrm>
            <a:off x="4214778" y="3643314"/>
            <a:ext cx="4929222" cy="6429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sp>
        <p:nvSpPr>
          <p:cNvPr id="42" name="Прямоугольник 41"/>
          <p:cNvSpPr/>
          <p:nvPr/>
        </p:nvSpPr>
        <p:spPr>
          <a:xfrm>
            <a:off x="70644" y="-24"/>
            <a:ext cx="250109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алюм</a:t>
            </a:r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=200г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0" y="840386"/>
            <a:ext cx="22145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000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000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28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600</a:t>
            </a:r>
            <a:r>
              <a:rPr lang="ru-RU" sz="28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г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-10450" y="381264"/>
            <a:ext cx="20002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алюм</a:t>
            </a:r>
            <a:r>
              <a:rPr lang="ru-RU" sz="2800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=880</a:t>
            </a:r>
            <a:endParaRPr lang="ru-RU" sz="28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2" name="Группа 44"/>
          <p:cNvGrpSpPr/>
          <p:nvPr/>
        </p:nvGrpSpPr>
        <p:grpSpPr>
          <a:xfrm>
            <a:off x="1714480" y="299376"/>
            <a:ext cx="957619" cy="735544"/>
            <a:chOff x="2643174" y="5443768"/>
            <a:chExt cx="957619" cy="735544"/>
          </a:xfrm>
        </p:grpSpPr>
        <p:sp>
          <p:nvSpPr>
            <p:cNvPr id="46" name="Rectangle 1"/>
            <p:cNvSpPr>
              <a:spLocks noChangeArrowheads="1"/>
            </p:cNvSpPr>
            <p:nvPr/>
          </p:nvSpPr>
          <p:spPr bwMode="auto">
            <a:xfrm>
              <a:off x="2650426" y="5443768"/>
              <a:ext cx="811441" cy="4616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24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47" name="Прямоугольник 46"/>
            <p:cNvSpPr/>
            <p:nvPr/>
          </p:nvSpPr>
          <p:spPr>
            <a:xfrm>
              <a:off x="2656822" y="5779202"/>
              <a:ext cx="784189" cy="40011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0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r>
                <a:rPr lang="ru-RU" sz="20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2000" b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20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8" name="Прямая соединительная линия 47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9" name="Прямоугольник 48"/>
          <p:cNvSpPr/>
          <p:nvPr/>
        </p:nvSpPr>
        <p:spPr>
          <a:xfrm>
            <a:off x="-71470" y="1357298"/>
            <a:ext cx="192882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000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бензин</a:t>
            </a:r>
            <a:r>
              <a:rPr lang="ru-RU" sz="36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" name="Группа 54"/>
          <p:cNvGrpSpPr/>
          <p:nvPr/>
        </p:nvGrpSpPr>
        <p:grpSpPr>
          <a:xfrm>
            <a:off x="1456493" y="1214422"/>
            <a:ext cx="1400995" cy="872023"/>
            <a:chOff x="1500707" y="4995752"/>
            <a:chExt cx="1720911" cy="872023"/>
          </a:xfrm>
        </p:grpSpPr>
        <p:sp>
          <p:nvSpPr>
            <p:cNvPr id="50" name="Прямоугольник 49"/>
            <p:cNvSpPr/>
            <p:nvPr/>
          </p:nvSpPr>
          <p:spPr>
            <a:xfrm>
              <a:off x="1500707" y="5256271"/>
              <a:ext cx="667901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46</a:t>
              </a:r>
              <a:endParaRPr lang="ru-RU" sz="1100" b="1" dirty="0"/>
            </a:p>
          </p:txBody>
        </p:sp>
        <p:grpSp>
          <p:nvGrpSpPr>
            <p:cNvPr id="4" name="Группа 50"/>
            <p:cNvGrpSpPr/>
            <p:nvPr/>
          </p:nvGrpSpPr>
          <p:grpSpPr>
            <a:xfrm>
              <a:off x="1868487" y="4995752"/>
              <a:ext cx="1353131" cy="872023"/>
              <a:chOff x="2469886" y="5355195"/>
              <a:chExt cx="1133577" cy="872023"/>
            </a:xfrm>
          </p:grpSpPr>
          <p:sp>
            <p:nvSpPr>
              <p:cNvPr id="52" name="Rectangle 1"/>
              <p:cNvSpPr>
                <a:spLocks noChangeArrowheads="1"/>
              </p:cNvSpPr>
              <p:nvPr/>
            </p:nvSpPr>
            <p:spPr bwMode="auto">
              <a:xfrm>
                <a:off x="2469886" y="5355195"/>
                <a:ext cx="1133577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algn="ctr"/>
                <a:r>
                  <a:rPr kumimoji="0" lang="ru-RU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М</a:t>
                </a:r>
                <a:r>
                  <a:rPr kumimoji="0" lang="ru-RU" sz="2400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Дж </a:t>
                </a:r>
                <a:endParaRPr kumimoji="0" lang="ru-RU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53" name="Прямоугольник 52"/>
              <p:cNvSpPr/>
              <p:nvPr/>
            </p:nvSpPr>
            <p:spPr>
              <a:xfrm>
                <a:off x="2853863" y="5827108"/>
                <a:ext cx="493547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кг </a:t>
                </a:r>
                <a:endParaRPr lang="ru-RU" sz="2000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54" name="Прямая соединительная линия 53"/>
              <p:cNvCxnSpPr/>
              <p:nvPr/>
            </p:nvCxnSpPr>
            <p:spPr>
              <a:xfrm flipV="1">
                <a:off x="2643174" y="5860145"/>
                <a:ext cx="663569" cy="3572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  <a:scene3d>
                <a:camera prst="orthographicFront">
                  <a:rot lat="0" lon="0" rev="2148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56" name="Прямоугольник 55"/>
          <p:cNvSpPr/>
          <p:nvPr/>
        </p:nvSpPr>
        <p:spPr>
          <a:xfrm>
            <a:off x="-52188" y="2489856"/>
            <a:ext cx="23582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бензина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4529363" y="3630511"/>
            <a:ext cx="45432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 rot="1708239">
            <a:off x="7497674" y="2442635"/>
            <a:ext cx="1420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З.С.Э.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2" name="Прямая соединительная линия 61"/>
          <p:cNvCxnSpPr/>
          <p:nvPr/>
        </p:nvCxnSpPr>
        <p:spPr>
          <a:xfrm rot="5400000" flipH="1" flipV="1">
            <a:off x="1679555" y="1535099"/>
            <a:ext cx="2357454" cy="1588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TextBox 63"/>
          <p:cNvSpPr txBox="1"/>
          <p:nvPr/>
        </p:nvSpPr>
        <p:spPr>
          <a:xfrm>
            <a:off x="4714876" y="3500438"/>
            <a:ext cx="12858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бензином</a:t>
            </a:r>
            <a:endParaRPr lang="ru-RU" sz="20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64"/>
          <p:cNvSpPr txBox="1"/>
          <p:nvPr/>
        </p:nvSpPr>
        <p:spPr>
          <a:xfrm>
            <a:off x="5985983" y="3149742"/>
            <a:ext cx="315801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Алюминием,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льдом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и  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Водой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Прямоугольник 65"/>
          <p:cNvSpPr/>
          <p:nvPr/>
        </p:nvSpPr>
        <p:spPr>
          <a:xfrm>
            <a:off x="0" y="4143380"/>
            <a:ext cx="228601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бенз</a:t>
            </a:r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8" name="Rectangle 1"/>
          <p:cNvSpPr>
            <a:spLocks noChangeArrowheads="1"/>
          </p:cNvSpPr>
          <p:nvPr/>
        </p:nvSpPr>
        <p:spPr bwMode="auto">
          <a:xfrm>
            <a:off x="1313148" y="4228466"/>
            <a:ext cx="56297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69" name="Прямоугольник 68"/>
          <p:cNvSpPr/>
          <p:nvPr/>
        </p:nvSpPr>
        <p:spPr>
          <a:xfrm>
            <a:off x="5214942" y="4143380"/>
            <a:ext cx="12858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2802896" y="4263102"/>
            <a:ext cx="11221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9" name="Прямоугольник 78"/>
          <p:cNvSpPr/>
          <p:nvPr/>
        </p:nvSpPr>
        <p:spPr>
          <a:xfrm>
            <a:off x="7245700" y="4116084"/>
            <a:ext cx="100013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66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ал</a:t>
            </a:r>
            <a:endParaRPr lang="ru-RU" sz="2400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8024266" y="4160603"/>
            <a:ext cx="92866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110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-32" y="4786322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46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endParaRPr lang="ru-RU" sz="1050" b="1" dirty="0"/>
          </a:p>
        </p:txBody>
      </p:sp>
      <p:sp>
        <p:nvSpPr>
          <p:cNvPr id="82" name="Прямоугольник 81"/>
          <p:cNvSpPr/>
          <p:nvPr/>
        </p:nvSpPr>
        <p:spPr>
          <a:xfrm>
            <a:off x="1244908" y="4674317"/>
            <a:ext cx="13573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бенз</a:t>
            </a:r>
            <a:r>
              <a:rPr lang="ru-RU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Rectangle 1"/>
          <p:cNvSpPr>
            <a:spLocks noChangeArrowheads="1"/>
          </p:cNvSpPr>
          <p:nvPr/>
        </p:nvSpPr>
        <p:spPr bwMode="auto">
          <a:xfrm>
            <a:off x="2352140" y="5612707"/>
            <a:ext cx="418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2643174" y="5654306"/>
            <a:ext cx="14287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12600 +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4929190" y="4228466"/>
            <a:ext cx="41870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+</a:t>
            </a:r>
            <a:endParaRPr lang="ru-RU" sz="1600" dirty="0"/>
          </a:p>
        </p:txBody>
      </p:sp>
      <p:sp>
        <p:nvSpPr>
          <p:cNvPr id="86" name="Прямоугольник 85"/>
          <p:cNvSpPr/>
          <p:nvPr/>
        </p:nvSpPr>
        <p:spPr>
          <a:xfrm>
            <a:off x="6572264" y="5072074"/>
            <a:ext cx="250033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880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0,2кг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•110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7" name="Прямоугольник 86"/>
          <p:cNvSpPr/>
          <p:nvPr/>
        </p:nvSpPr>
        <p:spPr>
          <a:xfrm>
            <a:off x="-32" y="5680189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46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endParaRPr lang="ru-RU" sz="1050" b="1" dirty="0"/>
          </a:p>
        </p:txBody>
      </p:sp>
      <p:sp>
        <p:nvSpPr>
          <p:cNvPr id="88" name="Прямоугольник 87"/>
          <p:cNvSpPr/>
          <p:nvPr/>
        </p:nvSpPr>
        <p:spPr>
          <a:xfrm>
            <a:off x="1142976" y="5572140"/>
            <a:ext cx="1428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бенз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1" name="Прямоугольник 90"/>
          <p:cNvSpPr/>
          <p:nvPr/>
        </p:nvSpPr>
        <p:spPr>
          <a:xfrm>
            <a:off x="2643174" y="4670742"/>
            <a:ext cx="21431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2100</a:t>
            </a:r>
            <a:r>
              <a:rPr lang="ru-RU" sz="2400" b="1" dirty="0" smtClean="0"/>
              <a:t>•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0,6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ru-RU" sz="2000" b="1" dirty="0" smtClean="0">
                <a:solidFill>
                  <a:srgbClr val="0014AC"/>
                </a:solidFill>
              </a:rPr>
              <a:t>•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" name="Rectangle 1"/>
          <p:cNvSpPr>
            <a:spLocks noChangeArrowheads="1"/>
          </p:cNvSpPr>
          <p:nvPr/>
        </p:nvSpPr>
        <p:spPr bwMode="auto">
          <a:xfrm>
            <a:off x="2302830" y="4725143"/>
            <a:ext cx="52129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4" name="Rectangle 1"/>
          <p:cNvSpPr>
            <a:spLocks noChangeArrowheads="1"/>
          </p:cNvSpPr>
          <p:nvPr/>
        </p:nvSpPr>
        <p:spPr bwMode="auto">
          <a:xfrm>
            <a:off x="7286644" y="5531196"/>
            <a:ext cx="1132041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r>
              <a:rPr kumimoji="0" lang="ru-RU" sz="3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Дж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5" name="Прямоугольник 94"/>
          <p:cNvSpPr/>
          <p:nvPr/>
        </p:nvSpPr>
        <p:spPr>
          <a:xfrm>
            <a:off x="5429256" y="6102700"/>
            <a:ext cx="19288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бенз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6" name="Rectangle 1"/>
          <p:cNvSpPr>
            <a:spLocks noChangeArrowheads="1"/>
          </p:cNvSpPr>
          <p:nvPr/>
        </p:nvSpPr>
        <p:spPr bwMode="auto">
          <a:xfrm>
            <a:off x="6636898" y="6160021"/>
            <a:ext cx="50687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97" name="Прямоугольник 96"/>
          <p:cNvSpPr/>
          <p:nvPr/>
        </p:nvSpPr>
        <p:spPr>
          <a:xfrm>
            <a:off x="7143768" y="6232281"/>
            <a:ext cx="142876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0,11гр</a:t>
            </a:r>
            <a:endParaRPr lang="ru-RU" sz="3200" b="1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" name="Group 2"/>
          <p:cNvGrpSpPr>
            <a:grpSpLocks/>
          </p:cNvGrpSpPr>
          <p:nvPr/>
        </p:nvGrpSpPr>
        <p:grpSpPr bwMode="auto">
          <a:xfrm>
            <a:off x="3164401" y="954910"/>
            <a:ext cx="677841" cy="2371729"/>
            <a:chOff x="10944" y="4752"/>
            <a:chExt cx="288" cy="432"/>
          </a:xfrm>
        </p:grpSpPr>
        <p:sp>
          <p:nvSpPr>
            <p:cNvPr id="90" name="Rectangle 3"/>
            <p:cNvSpPr>
              <a:spLocks noChangeArrowheads="1"/>
            </p:cNvSpPr>
            <p:nvPr/>
          </p:nvSpPr>
          <p:spPr bwMode="auto">
            <a:xfrm>
              <a:off x="10944" y="4950"/>
              <a:ext cx="288" cy="234"/>
            </a:xfrm>
            <a:prstGeom prst="rect">
              <a:avLst/>
            </a:prstGeom>
            <a:blipFill>
              <a:blip r:embed="rId6" cstate="print">
                <a:lum bright="-44000" contrast="36000"/>
              </a:blip>
              <a:tile tx="0" ty="0" sx="100000" sy="100000" flip="none" algn="tl"/>
            </a:blipFill>
            <a:ln w="9525">
              <a:solidFill>
                <a:srgbClr val="0066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99" name="Line 4"/>
            <p:cNvSpPr>
              <a:spLocks noChangeShapeType="1"/>
            </p:cNvSpPr>
            <p:nvPr/>
          </p:nvSpPr>
          <p:spPr bwMode="auto">
            <a:xfrm>
              <a:off x="10944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0" name="Line 5"/>
            <p:cNvSpPr>
              <a:spLocks noChangeShapeType="1"/>
            </p:cNvSpPr>
            <p:nvPr/>
          </p:nvSpPr>
          <p:spPr bwMode="auto">
            <a:xfrm>
              <a:off x="11232" y="4752"/>
              <a:ext cx="0" cy="432"/>
            </a:xfrm>
            <a:prstGeom prst="line">
              <a:avLst/>
            </a:prstGeom>
            <a:noFill/>
            <a:ln w="571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01" name="Line 6"/>
            <p:cNvSpPr>
              <a:spLocks noChangeShapeType="1"/>
            </p:cNvSpPr>
            <p:nvPr/>
          </p:nvSpPr>
          <p:spPr bwMode="auto">
            <a:xfrm>
              <a:off x="10944" y="5184"/>
              <a:ext cx="288" cy="0"/>
            </a:xfrm>
            <a:prstGeom prst="line">
              <a:avLst/>
            </a:prstGeom>
            <a:noFill/>
            <a:ln w="19050">
              <a:solidFill>
                <a:srgbClr val="0066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cxnSp>
        <p:nvCxnSpPr>
          <p:cNvPr id="103" name="Прямая со стрелкой 102"/>
          <p:cNvCxnSpPr/>
          <p:nvPr/>
        </p:nvCxnSpPr>
        <p:spPr>
          <a:xfrm rot="5400000" flipH="1" flipV="1">
            <a:off x="3321835" y="1535099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4" name="Прямая со стрелкой 103"/>
          <p:cNvCxnSpPr/>
          <p:nvPr/>
        </p:nvCxnSpPr>
        <p:spPr>
          <a:xfrm>
            <a:off x="4442772" y="1615754"/>
            <a:ext cx="4357718" cy="7223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" name="Прямоугольник 104"/>
          <p:cNvSpPr/>
          <p:nvPr/>
        </p:nvSpPr>
        <p:spPr>
          <a:xfrm>
            <a:off x="4214810" y="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6" name="Прямоугольник 105"/>
          <p:cNvSpPr/>
          <p:nvPr/>
        </p:nvSpPr>
        <p:spPr>
          <a:xfrm>
            <a:off x="7914176" y="1571612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07" name="Прямоугольник 106"/>
          <p:cNvSpPr/>
          <p:nvPr/>
        </p:nvSpPr>
        <p:spPr>
          <a:xfrm>
            <a:off x="4071934" y="2038641"/>
            <a:ext cx="6976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-10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08" name="Прямоугольник 107"/>
          <p:cNvSpPr/>
          <p:nvPr/>
        </p:nvSpPr>
        <p:spPr>
          <a:xfrm>
            <a:off x="4273730" y="1500174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09" name="Прямая соединительная линия 108"/>
          <p:cNvCxnSpPr/>
          <p:nvPr/>
        </p:nvCxnSpPr>
        <p:spPr>
          <a:xfrm flipV="1">
            <a:off x="4714876" y="1643050"/>
            <a:ext cx="714380" cy="574376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Прямая соединительная линия 109"/>
          <p:cNvCxnSpPr/>
          <p:nvPr/>
        </p:nvCxnSpPr>
        <p:spPr>
          <a:xfrm>
            <a:off x="4643438" y="928670"/>
            <a:ext cx="3500462" cy="16846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1" name="Rectangle 3"/>
          <p:cNvSpPr>
            <a:spLocks noChangeArrowheads="1"/>
          </p:cNvSpPr>
          <p:nvPr/>
        </p:nvSpPr>
        <p:spPr bwMode="auto">
          <a:xfrm>
            <a:off x="3169680" y="2013459"/>
            <a:ext cx="677841" cy="1285884"/>
          </a:xfrm>
          <a:prstGeom prst="rect">
            <a:avLst/>
          </a:prstGeom>
          <a:solidFill>
            <a:srgbClr val="00B0F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15" name="Прямая соединительная линия 114"/>
          <p:cNvCxnSpPr/>
          <p:nvPr/>
        </p:nvCxnSpPr>
        <p:spPr>
          <a:xfrm>
            <a:off x="5429256" y="1636654"/>
            <a:ext cx="714380" cy="1588"/>
          </a:xfrm>
          <a:prstGeom prst="line">
            <a:avLst/>
          </a:prstGeom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Прямая соединительная линия 115"/>
          <p:cNvCxnSpPr/>
          <p:nvPr/>
        </p:nvCxnSpPr>
        <p:spPr>
          <a:xfrm rot="5400000" flipH="1" flipV="1">
            <a:off x="6035043" y="1037263"/>
            <a:ext cx="717252" cy="500066"/>
          </a:xfrm>
          <a:prstGeom prst="line">
            <a:avLst/>
          </a:prstGeom>
          <a:ln w="7620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7" name="Прямоугольник 116"/>
          <p:cNvSpPr/>
          <p:nvPr/>
        </p:nvSpPr>
        <p:spPr>
          <a:xfrm>
            <a:off x="4000496" y="642918"/>
            <a:ext cx="74892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grpSp>
        <p:nvGrpSpPr>
          <p:cNvPr id="7" name="Группа 34"/>
          <p:cNvGrpSpPr/>
          <p:nvPr/>
        </p:nvGrpSpPr>
        <p:grpSpPr>
          <a:xfrm>
            <a:off x="3400209" y="71414"/>
            <a:ext cx="502269" cy="3112841"/>
            <a:chOff x="1013726" y="547468"/>
            <a:chExt cx="502269" cy="3112841"/>
          </a:xfrm>
        </p:grpSpPr>
        <p:sp>
          <p:nvSpPr>
            <p:cNvPr id="128" name="AutoShape 8"/>
            <p:cNvSpPr>
              <a:spLocks noChangeArrowheads="1"/>
            </p:cNvSpPr>
            <p:nvPr/>
          </p:nvSpPr>
          <p:spPr bwMode="auto">
            <a:xfrm rot="856414">
              <a:off x="1348735" y="547468"/>
              <a:ext cx="167260" cy="2891524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  <p:sp>
          <p:nvSpPr>
            <p:cNvPr id="129" name="Rectangle 9"/>
            <p:cNvSpPr>
              <a:spLocks noChangeArrowheads="1"/>
            </p:cNvSpPr>
            <p:nvPr/>
          </p:nvSpPr>
          <p:spPr bwMode="auto">
            <a:xfrm rot="856414">
              <a:off x="1013726" y="3288542"/>
              <a:ext cx="83630" cy="371767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grpSp>
        <p:nvGrpSpPr>
          <p:cNvPr id="8" name="Группа 133"/>
          <p:cNvGrpSpPr/>
          <p:nvPr/>
        </p:nvGrpSpPr>
        <p:grpSpPr>
          <a:xfrm>
            <a:off x="71406" y="1967203"/>
            <a:ext cx="1374094" cy="637578"/>
            <a:chOff x="71406" y="1967203"/>
            <a:chExt cx="1374094" cy="637578"/>
          </a:xfrm>
        </p:grpSpPr>
        <p:sp>
          <p:nvSpPr>
            <p:cNvPr id="132" name="Прямоугольник 131"/>
            <p:cNvSpPr/>
            <p:nvPr/>
          </p:nvSpPr>
          <p:spPr>
            <a:xfrm>
              <a:off x="71406" y="1967203"/>
              <a:ext cx="1374094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t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=-10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ru-RU" sz="3200" b="1" dirty="0">
                <a:solidFill>
                  <a:srgbClr val="000099"/>
                </a:solidFill>
              </a:endParaRPr>
            </a:p>
          </p:txBody>
        </p:sp>
        <p:sp>
          <p:nvSpPr>
            <p:cNvPr id="133" name="Прямоугольник 132"/>
            <p:cNvSpPr/>
            <p:nvPr/>
          </p:nvSpPr>
          <p:spPr>
            <a:xfrm>
              <a:off x="214282" y="2143116"/>
              <a:ext cx="362600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err="1" smtClean="0">
                  <a:latin typeface="Times New Roman" pitchFamily="18" charset="0"/>
                  <a:cs typeface="Times New Roman" pitchFamily="18" charset="0"/>
                </a:rPr>
                <a:t>н</a:t>
              </a:r>
              <a:endParaRPr lang="ru-RU" sz="2000" b="1" dirty="0"/>
            </a:p>
          </p:txBody>
        </p:sp>
      </p:grpSp>
      <p:sp>
        <p:nvSpPr>
          <p:cNvPr id="135" name="TextBox 134"/>
          <p:cNvSpPr txBox="1"/>
          <p:nvPr/>
        </p:nvSpPr>
        <p:spPr>
          <a:xfrm>
            <a:off x="428596" y="2360628"/>
            <a:ext cx="18573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закипела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0" name="Line 10"/>
          <p:cNvSpPr>
            <a:spLocks noChangeShapeType="1"/>
          </p:cNvSpPr>
          <p:nvPr/>
        </p:nvSpPr>
        <p:spPr bwMode="auto">
          <a:xfrm rot="856414">
            <a:off x="3683282" y="1129089"/>
            <a:ext cx="45719" cy="1739268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  <a:scene3d>
            <a:camera prst="orthographicFront">
              <a:rot lat="0" lon="0" rev="21480000"/>
            </a:camera>
            <a:lightRig rig="threePt" dir="t"/>
          </a:scene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rot="5400000" flipH="1" flipV="1">
            <a:off x="3701096" y="728004"/>
            <a:ext cx="642942" cy="214314"/>
          </a:xfrm>
          <a:prstGeom prst="line">
            <a:avLst/>
          </a:prstGeom>
          <a:ln w="57150">
            <a:solidFill>
              <a:srgbClr val="FF0000"/>
            </a:solidFill>
          </a:ln>
          <a:scene3d>
            <a:camera prst="orthographicFront">
              <a:rot lat="0" lon="0" rev="180000"/>
            </a:camera>
            <a:lightRig rig="threePt" dir="t"/>
          </a:scene3d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9"/>
          <p:cNvGrpSpPr>
            <a:grpSpLocks/>
          </p:cNvGrpSpPr>
          <p:nvPr/>
        </p:nvGrpSpPr>
        <p:grpSpPr bwMode="auto">
          <a:xfrm>
            <a:off x="3143240" y="3357562"/>
            <a:ext cx="688956" cy="785818"/>
            <a:chOff x="2880" y="6480"/>
            <a:chExt cx="166" cy="549"/>
          </a:xfrm>
        </p:grpSpPr>
        <p:grpSp>
          <p:nvGrpSpPr>
            <p:cNvPr id="10" name="Group 10"/>
            <p:cNvGrpSpPr>
              <a:grpSpLocks/>
            </p:cNvGrpSpPr>
            <p:nvPr/>
          </p:nvGrpSpPr>
          <p:grpSpPr bwMode="auto">
            <a:xfrm>
              <a:off x="2880" y="6480"/>
              <a:ext cx="166" cy="549"/>
              <a:chOff x="2880" y="6480"/>
              <a:chExt cx="166" cy="549"/>
            </a:xfrm>
          </p:grpSpPr>
          <p:sp>
            <p:nvSpPr>
              <p:cNvPr id="163" name="Rectangle 11"/>
              <p:cNvSpPr>
                <a:spLocks noChangeArrowheads="1"/>
              </p:cNvSpPr>
              <p:nvPr/>
            </p:nvSpPr>
            <p:spPr bwMode="auto">
              <a:xfrm>
                <a:off x="2880" y="6741"/>
                <a:ext cx="144" cy="288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64" name="Freeform 12"/>
              <p:cNvSpPr>
                <a:spLocks/>
              </p:cNvSpPr>
              <p:nvPr/>
            </p:nvSpPr>
            <p:spPr bwMode="auto">
              <a:xfrm>
                <a:off x="2960" y="6480"/>
                <a:ext cx="86" cy="251"/>
              </a:xfrm>
              <a:custGeom>
                <a:avLst/>
                <a:gdLst/>
                <a:ahLst/>
                <a:cxnLst>
                  <a:cxn ang="0">
                    <a:pos x="0" y="251"/>
                  </a:cxn>
                  <a:cxn ang="0">
                    <a:pos x="65" y="215"/>
                  </a:cxn>
                  <a:cxn ang="0">
                    <a:pos x="79" y="172"/>
                  </a:cxn>
                  <a:cxn ang="0">
                    <a:pos x="86" y="151"/>
                  </a:cxn>
                  <a:cxn ang="0">
                    <a:pos x="43" y="0"/>
                  </a:cxn>
                </a:cxnLst>
                <a:rect l="0" t="0" r="r" b="b"/>
                <a:pathLst>
                  <a:path w="86" h="251">
                    <a:moveTo>
                      <a:pt x="0" y="251"/>
                    </a:moveTo>
                    <a:cubicBezTo>
                      <a:pt x="30" y="244"/>
                      <a:pt x="43" y="236"/>
                      <a:pt x="65" y="215"/>
                    </a:cubicBezTo>
                    <a:cubicBezTo>
                      <a:pt x="70" y="201"/>
                      <a:pt x="74" y="186"/>
                      <a:pt x="79" y="172"/>
                    </a:cubicBezTo>
                    <a:cubicBezTo>
                      <a:pt x="81" y="165"/>
                      <a:pt x="86" y="151"/>
                      <a:pt x="86" y="151"/>
                    </a:cubicBezTo>
                    <a:cubicBezTo>
                      <a:pt x="80" y="95"/>
                      <a:pt x="84" y="41"/>
                      <a:pt x="43" y="0"/>
                    </a:cubicBezTo>
                  </a:path>
                </a:pathLst>
              </a:custGeom>
              <a:solidFill>
                <a:srgbClr val="FF0000"/>
              </a:solidFill>
              <a:ln w="28575" cmpd="sng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sp>
          <p:nvSpPr>
            <p:cNvPr id="162" name="Freeform 13"/>
            <p:cNvSpPr>
              <a:spLocks/>
            </p:cNvSpPr>
            <p:nvPr/>
          </p:nvSpPr>
          <p:spPr bwMode="auto">
            <a:xfrm>
              <a:off x="2889" y="6495"/>
              <a:ext cx="117" cy="236"/>
            </a:xfrm>
            <a:custGeom>
              <a:avLst/>
              <a:gdLst/>
              <a:ahLst/>
              <a:cxnLst>
                <a:cxn ang="0">
                  <a:pos x="50" y="236"/>
                </a:cxn>
                <a:cxn ang="0">
                  <a:pos x="28" y="186"/>
                </a:cxn>
                <a:cxn ang="0">
                  <a:pos x="0" y="150"/>
                </a:cxn>
                <a:cxn ang="0">
                  <a:pos x="71" y="100"/>
                </a:cxn>
                <a:cxn ang="0">
                  <a:pos x="100" y="43"/>
                </a:cxn>
                <a:cxn ang="0">
                  <a:pos x="100" y="43"/>
                </a:cxn>
                <a:cxn ang="0">
                  <a:pos x="114" y="28"/>
                </a:cxn>
                <a:cxn ang="0">
                  <a:pos x="114" y="0"/>
                </a:cxn>
              </a:cxnLst>
              <a:rect l="0" t="0" r="r" b="b"/>
              <a:pathLst>
                <a:path w="117" h="236">
                  <a:moveTo>
                    <a:pt x="50" y="236"/>
                  </a:moveTo>
                  <a:cubicBezTo>
                    <a:pt x="42" y="220"/>
                    <a:pt x="37" y="202"/>
                    <a:pt x="28" y="186"/>
                  </a:cubicBezTo>
                  <a:cubicBezTo>
                    <a:pt x="20" y="173"/>
                    <a:pt x="8" y="163"/>
                    <a:pt x="0" y="150"/>
                  </a:cubicBezTo>
                  <a:cubicBezTo>
                    <a:pt x="11" y="95"/>
                    <a:pt x="15" y="109"/>
                    <a:pt x="71" y="100"/>
                  </a:cubicBezTo>
                  <a:lnTo>
                    <a:pt x="100" y="43"/>
                  </a:lnTo>
                  <a:cubicBezTo>
                    <a:pt x="100" y="43"/>
                    <a:pt x="100" y="43"/>
                    <a:pt x="100" y="43"/>
                  </a:cubicBezTo>
                  <a:cubicBezTo>
                    <a:pt x="105" y="38"/>
                    <a:pt x="112" y="35"/>
                    <a:pt x="114" y="28"/>
                  </a:cubicBezTo>
                  <a:cubicBezTo>
                    <a:pt x="117" y="19"/>
                    <a:pt x="114" y="9"/>
                    <a:pt x="114" y="0"/>
                  </a:cubicBezTo>
                </a:path>
              </a:pathLst>
            </a:custGeom>
            <a:solidFill>
              <a:srgbClr val="FF0000"/>
            </a:solidFill>
            <a:ln w="28575" cmpd="sng">
              <a:solidFill>
                <a:srgbClr val="FF0000"/>
              </a:solidFill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ru-RU"/>
            </a:p>
          </p:txBody>
        </p:sp>
      </p:grpSp>
      <p:sp>
        <p:nvSpPr>
          <p:cNvPr id="165" name="Прямоугольник 164"/>
          <p:cNvSpPr/>
          <p:nvPr/>
        </p:nvSpPr>
        <p:spPr>
          <a:xfrm>
            <a:off x="3158134" y="3846198"/>
            <a:ext cx="571504" cy="285752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solidFill>
              <a:schemeClr val="bg2">
                <a:lumMod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7" name="Прямоугольник 166"/>
          <p:cNvSpPr/>
          <p:nvPr/>
        </p:nvSpPr>
        <p:spPr>
          <a:xfrm>
            <a:off x="3160072" y="3828740"/>
            <a:ext cx="566102" cy="241610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9" name="Rectangle 1"/>
          <p:cNvSpPr>
            <a:spLocks noChangeArrowheads="1"/>
          </p:cNvSpPr>
          <p:nvPr/>
        </p:nvSpPr>
        <p:spPr bwMode="auto">
          <a:xfrm>
            <a:off x="261622" y="3085267"/>
            <a:ext cx="121219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</a:t>
            </a:r>
            <a:r>
              <a:rPr lang="ru-RU" sz="1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r>
              <a:rPr lang="ru-RU" sz="1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en-US" sz="3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1" name="Группа 54"/>
          <p:cNvGrpSpPr/>
          <p:nvPr/>
        </p:nvGrpSpPr>
        <p:grpSpPr>
          <a:xfrm>
            <a:off x="1327836" y="2928934"/>
            <a:ext cx="1458214" cy="872023"/>
            <a:chOff x="1237454" y="4995752"/>
            <a:chExt cx="1791196" cy="872023"/>
          </a:xfrm>
        </p:grpSpPr>
        <p:sp>
          <p:nvSpPr>
            <p:cNvPr id="171" name="Прямоугольник 170"/>
            <p:cNvSpPr/>
            <p:nvPr/>
          </p:nvSpPr>
          <p:spPr>
            <a:xfrm>
              <a:off x="1237454" y="5281504"/>
              <a:ext cx="888434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dirty="0" smtClean="0">
                  <a:solidFill>
                    <a:srgbClr val="FF0000"/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340</a:t>
              </a:r>
              <a:endParaRPr lang="ru-RU" sz="1100" b="1" dirty="0"/>
            </a:p>
          </p:txBody>
        </p:sp>
        <p:grpSp>
          <p:nvGrpSpPr>
            <p:cNvPr id="12" name="Группа 50"/>
            <p:cNvGrpSpPr/>
            <p:nvPr/>
          </p:nvGrpSpPr>
          <p:grpSpPr>
            <a:xfrm>
              <a:off x="1868487" y="4995752"/>
              <a:ext cx="1160163" cy="872023"/>
              <a:chOff x="2469885" y="5355195"/>
              <a:chExt cx="971919" cy="872023"/>
            </a:xfrm>
          </p:grpSpPr>
          <p:sp>
            <p:nvSpPr>
              <p:cNvPr id="173" name="Rectangle 1"/>
              <p:cNvSpPr>
                <a:spLocks noChangeArrowheads="1"/>
              </p:cNvSpPr>
              <p:nvPr/>
            </p:nvSpPr>
            <p:spPr bwMode="auto">
              <a:xfrm>
                <a:off x="2469885" y="5355195"/>
                <a:ext cx="971919" cy="46166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 vert="horz" wrap="non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lvl="0" algn="ctr"/>
                <a:r>
                  <a:rPr kumimoji="0" lang="ru-RU" b="1" i="0" u="none" strike="noStrike" cap="none" normalizeH="0" baseline="0" dirty="0" smtClean="0">
                    <a:ln>
                      <a:noFill/>
                    </a:ln>
                    <a:solidFill>
                      <a:schemeClr val="tx1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к</a:t>
                </a:r>
                <a:r>
                  <a:rPr kumimoji="0" lang="ru-RU" sz="2400" b="1" i="0" u="none" strike="noStrike" cap="none" normalizeH="0" baseline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Дж </a:t>
                </a:r>
                <a:endParaRPr kumimoji="0" lang="ru-RU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  <p:sp>
            <p:nvSpPr>
              <p:cNvPr id="174" name="Прямоугольник 173"/>
              <p:cNvSpPr/>
              <p:nvPr/>
            </p:nvSpPr>
            <p:spPr>
              <a:xfrm>
                <a:off x="2853861" y="5827108"/>
                <a:ext cx="528188" cy="40011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ru-RU" sz="2000" b="1" dirty="0" smtClean="0">
                    <a:solidFill>
                      <a:srgbClr val="003300"/>
                    </a:solidFill>
                    <a:latin typeface="Times New Roman" pitchFamily="18" charset="0"/>
                    <a:cs typeface="Times New Roman" pitchFamily="18" charset="0"/>
                  </a:rPr>
                  <a:t>кг </a:t>
                </a:r>
                <a:endParaRPr lang="ru-RU" sz="2000" b="1" dirty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cxnSp>
            <p:nvCxnSpPr>
              <p:cNvPr id="175" name="Прямая соединительная линия 174"/>
              <p:cNvCxnSpPr/>
              <p:nvPr/>
            </p:nvCxnSpPr>
            <p:spPr>
              <a:xfrm flipV="1">
                <a:off x="2643174" y="5860145"/>
                <a:ext cx="663569" cy="35729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  <a:scene3d>
                <a:camera prst="orthographicFront">
                  <a:rot lat="0" lon="0" rev="21480000"/>
                </a:camera>
                <a:lightRig rig="threePt" dir="t"/>
              </a:scene3d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176" name="Прямоугольник 175"/>
          <p:cNvSpPr/>
          <p:nvPr/>
        </p:nvSpPr>
        <p:spPr>
          <a:xfrm>
            <a:off x="3714744" y="4170485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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7" name="Прямоугольник 176"/>
          <p:cNvSpPr/>
          <p:nvPr/>
        </p:nvSpPr>
        <p:spPr>
          <a:xfrm>
            <a:off x="1714480" y="4157028"/>
            <a:ext cx="185738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6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2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8" name="Прямоугольник 177"/>
          <p:cNvSpPr/>
          <p:nvPr/>
        </p:nvSpPr>
        <p:spPr>
          <a:xfrm>
            <a:off x="6286512" y="4228466"/>
            <a:ext cx="127223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C0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0" name="Прямоугольник 179"/>
          <p:cNvSpPr/>
          <p:nvPr/>
        </p:nvSpPr>
        <p:spPr>
          <a:xfrm>
            <a:off x="4572000" y="4660292"/>
            <a:ext cx="23574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+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340000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0,6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кг+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 </a:t>
            </a:r>
            <a:endParaRPr lang="ru-RU" sz="2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1" name="Прямоугольник 180"/>
          <p:cNvSpPr/>
          <p:nvPr/>
        </p:nvSpPr>
        <p:spPr>
          <a:xfrm>
            <a:off x="6697438" y="4722791"/>
            <a:ext cx="266090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0,6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кг</a:t>
            </a:r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100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+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3" name="Прямоугольник 182"/>
          <p:cNvSpPr/>
          <p:nvPr/>
        </p:nvSpPr>
        <p:spPr>
          <a:xfrm>
            <a:off x="3857620" y="5681602"/>
            <a:ext cx="150019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204000 +</a:t>
            </a:r>
            <a:endParaRPr lang="ru-RU" sz="2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4" name="Прямоугольник 183"/>
          <p:cNvSpPr/>
          <p:nvPr/>
        </p:nvSpPr>
        <p:spPr>
          <a:xfrm>
            <a:off x="5041572" y="5657226"/>
            <a:ext cx="161577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252000 +</a:t>
            </a:r>
            <a:endParaRPr lang="ru-RU" sz="2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5" name="Прямоугольник 184"/>
          <p:cNvSpPr/>
          <p:nvPr/>
        </p:nvSpPr>
        <p:spPr>
          <a:xfrm>
            <a:off x="6426190" y="5646776"/>
            <a:ext cx="11293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19360</a:t>
            </a:r>
            <a:endParaRPr lang="ru-RU" sz="20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6" name="Прямоугольник 185"/>
          <p:cNvSpPr/>
          <p:nvPr/>
        </p:nvSpPr>
        <p:spPr>
          <a:xfrm>
            <a:off x="0" y="6143644"/>
            <a:ext cx="14157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46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000</a:t>
            </a:r>
            <a:endParaRPr lang="ru-RU" sz="1050" b="1" dirty="0"/>
          </a:p>
        </p:txBody>
      </p:sp>
      <p:sp>
        <p:nvSpPr>
          <p:cNvPr id="187" name="Прямоугольник 186"/>
          <p:cNvSpPr/>
          <p:nvPr/>
        </p:nvSpPr>
        <p:spPr>
          <a:xfrm>
            <a:off x="1129328" y="6055360"/>
            <a:ext cx="142876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•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бенз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8" name="Rectangle 1"/>
          <p:cNvSpPr>
            <a:spLocks noChangeArrowheads="1"/>
          </p:cNvSpPr>
          <p:nvPr/>
        </p:nvSpPr>
        <p:spPr bwMode="auto">
          <a:xfrm>
            <a:off x="2387916" y="6072206"/>
            <a:ext cx="41870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</a:t>
            </a: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89" name="Прямоугольник 188"/>
          <p:cNvSpPr/>
          <p:nvPr/>
        </p:nvSpPr>
        <p:spPr>
          <a:xfrm>
            <a:off x="2714612" y="6143644"/>
            <a:ext cx="13573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487960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" name="TextBox 101"/>
          <p:cNvSpPr txBox="1"/>
          <p:nvPr/>
        </p:nvSpPr>
        <p:spPr>
          <a:xfrm>
            <a:off x="7020272" y="0"/>
            <a:ext cx="216024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3-1, стр.7</a:t>
            </a:r>
            <a:endParaRPr lang="ru-RU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10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3000"/>
                            </p:stCondLst>
                            <p:childTnLst>
                              <p:par>
                                <p:cTn id="2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500"/>
                            </p:stCondLst>
                            <p:childTnLst>
                              <p:par>
                                <p:cTn id="26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500"/>
                            </p:stCondLst>
                            <p:childTnLst>
                              <p:par>
                                <p:cTn id="31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500"/>
                            </p:stCondLst>
                            <p:childTnLst>
                              <p:par>
                                <p:cTn id="3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6000"/>
                            </p:stCondLst>
                            <p:childTnLst>
                              <p:par>
                                <p:cTn id="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1000"/>
                                        <p:tgtEl>
                                          <p:spTgt spid="1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7000"/>
                            </p:stCondLst>
                            <p:childTnLst>
                              <p:par>
                                <p:cTn id="4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20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9000"/>
                            </p:stCondLst>
                            <p:childTnLst>
                              <p:par>
                                <p:cTn id="4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68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0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 fill="hold"/>
                                        <p:tgtEl>
                                          <p:spTgt spid="1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00"/>
                            </p:stCondLst>
                            <p:childTnLst>
                              <p:par>
                                <p:cTn id="7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5" dur="3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8" dur="30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30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8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30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30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30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7" dur="50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2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9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4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9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4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5" dur="10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1000"/>
                            </p:stCondLst>
                            <p:childTnLst>
                              <p:par>
                                <p:cTn id="127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9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5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1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000"/>
                            </p:stCondLst>
                            <p:childTnLst>
                              <p:par>
                                <p:cTn id="13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39" dur="20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0" fill="hold">
                      <p:stCondLst>
                        <p:cond delay="indefinite"/>
                      </p:stCondLst>
                      <p:childTnLst>
                        <p:par>
                          <p:cTn id="141" fill="hold">
                            <p:stCondLst>
                              <p:cond delay="0"/>
                            </p:stCondLst>
                            <p:childTnLst>
                              <p:par>
                                <p:cTn id="14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4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5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0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1" dur="1000" fill="hold"/>
                                        <p:tgtEl>
                                          <p:spTgt spid="17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000"/>
                            </p:stCondLst>
                            <p:childTnLst>
                              <p:par>
                                <p:cTn id="1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5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1500"/>
                            </p:stCondLst>
                            <p:childTnLst>
                              <p:par>
                                <p:cTn id="159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60" dur="2000" fill="hold"/>
                                        <p:tgtEl>
                                          <p:spTgt spid="1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1" fill="hold">
                      <p:stCondLst>
                        <p:cond delay="indefinite"/>
                      </p:stCondLst>
                      <p:childTnLst>
                        <p:par>
                          <p:cTn id="162" fill="hold">
                            <p:stCondLst>
                              <p:cond delay="0"/>
                            </p:stCondLst>
                            <p:childTnLst>
                              <p:par>
                                <p:cTn id="16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5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1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2" dur="1000" fill="hold"/>
                                        <p:tgtEl>
                                          <p:spTgt spid="1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73" fill="hold">
                            <p:stCondLst>
                              <p:cond delay="1000"/>
                            </p:stCondLst>
                            <p:childTnLst>
                              <p:par>
                                <p:cTn id="17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75" dur="2000" fill="hold"/>
                                        <p:tgtEl>
                                          <p:spTgt spid="1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6" fill="hold">
                      <p:stCondLst>
                        <p:cond delay="indefinite"/>
                      </p:stCondLst>
                      <p:childTnLst>
                        <p:par>
                          <p:cTn id="177" fill="hold">
                            <p:stCondLst>
                              <p:cond delay="0"/>
                            </p:stCondLst>
                            <p:childTnLst>
                              <p:par>
                                <p:cTn id="17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1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5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7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8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91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500"/>
                            </p:stCondLst>
                            <p:childTnLst>
                              <p:par>
                                <p:cTn id="194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6" dur="10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1500"/>
                            </p:stCondLst>
                            <p:childTnLst>
                              <p:par>
                                <p:cTn id="19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2000"/>
                            </p:stCondLst>
                            <p:childTnLst>
                              <p:par>
                                <p:cTn id="202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4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0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6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7" fill="hold">
                      <p:stCondLst>
                        <p:cond delay="indefinite"/>
                      </p:stCondLst>
                      <p:childTnLst>
                        <p:par>
                          <p:cTn id="218" fill="hold">
                            <p:stCondLst>
                              <p:cond delay="0"/>
                            </p:stCondLst>
                            <p:childTnLst>
                              <p:par>
                                <p:cTn id="21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2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7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8" dur="10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9" fill="hold">
                      <p:stCondLst>
                        <p:cond delay="indefinite"/>
                      </p:stCondLst>
                      <p:childTnLst>
                        <p:par>
                          <p:cTn id="230" fill="hold">
                            <p:stCondLst>
                              <p:cond delay="0"/>
                            </p:stCondLst>
                            <p:childTnLst>
                              <p:par>
                                <p:cTn id="23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3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4" dur="10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5" fill="hold">
                      <p:stCondLst>
                        <p:cond delay="indefinite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9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0" dur="1000" fill="hold"/>
                                        <p:tgtEl>
                                          <p:spTgt spid="1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1" fill="hold">
                      <p:stCondLst>
                        <p:cond delay="indefinite"/>
                      </p:stCondLst>
                      <p:childTnLst>
                        <p:par>
                          <p:cTn id="242" fill="hold">
                            <p:stCondLst>
                              <p:cond delay="0"/>
                            </p:stCondLst>
                            <p:childTnLst>
                              <p:par>
                                <p:cTn id="24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5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6" dur="1000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7" fill="hold">
                      <p:stCondLst>
                        <p:cond delay="indefinite"/>
                      </p:stCondLst>
                      <p:childTnLst>
                        <p:par>
                          <p:cTn id="248" fill="hold">
                            <p:stCondLst>
                              <p:cond delay="0"/>
                            </p:stCondLst>
                            <p:childTnLst>
                              <p:par>
                                <p:cTn id="2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1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2" dur="1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3" fill="hold">
                      <p:stCondLst>
                        <p:cond delay="indefinite"/>
                      </p:stCondLst>
                      <p:childTnLst>
                        <p:par>
                          <p:cTn id="254" fill="hold">
                            <p:stCondLst>
                              <p:cond delay="0"/>
                            </p:stCondLst>
                            <p:childTnLst>
                              <p:par>
                                <p:cTn id="2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7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8" dur="10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9" dur="10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0" fill="hold">
                      <p:stCondLst>
                        <p:cond delay="indefinite"/>
                      </p:stCondLst>
                      <p:childTnLst>
                        <p:par>
                          <p:cTn id="261" fill="hold">
                            <p:stCondLst>
                              <p:cond delay="0"/>
                            </p:stCondLst>
                            <p:childTnLst>
                              <p:par>
                                <p:cTn id="26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4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5" dur="10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6" fill="hold">
                      <p:stCondLst>
                        <p:cond delay="indefinite"/>
                      </p:stCondLst>
                      <p:childTnLst>
                        <p:par>
                          <p:cTn id="267" fill="hold">
                            <p:stCondLst>
                              <p:cond delay="0"/>
                            </p:stCondLst>
                            <p:childTnLst>
                              <p:par>
                                <p:cTn id="26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0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1" dur="10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2" fill="hold">
                      <p:stCondLst>
                        <p:cond delay="indefinite"/>
                      </p:stCondLst>
                      <p:childTnLst>
                        <p:par>
                          <p:cTn id="273" fill="hold">
                            <p:stCondLst>
                              <p:cond delay="0"/>
                            </p:stCondLst>
                            <p:childTnLst>
                              <p:par>
                                <p:cTn id="27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6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7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8" fill="hold">
                      <p:stCondLst>
                        <p:cond delay="indefinite"/>
                      </p:stCondLst>
                      <p:childTnLst>
                        <p:par>
                          <p:cTn id="279" fill="hold">
                            <p:stCondLst>
                              <p:cond delay="0"/>
                            </p:stCondLst>
                            <p:childTnLst>
                              <p:par>
                                <p:cTn id="28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2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3" dur="1000" fill="hold"/>
                                        <p:tgtEl>
                                          <p:spTgt spid="1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4" fill="hold">
                      <p:stCondLst>
                        <p:cond delay="indefinite"/>
                      </p:stCondLst>
                      <p:childTnLst>
                        <p:par>
                          <p:cTn id="285" fill="hold">
                            <p:stCondLst>
                              <p:cond delay="0"/>
                            </p:stCondLst>
                            <p:childTnLst>
                              <p:par>
                                <p:cTn id="28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8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9" dur="1000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0" fill="hold">
                      <p:stCondLst>
                        <p:cond delay="indefinite"/>
                      </p:stCondLst>
                      <p:childTnLst>
                        <p:par>
                          <p:cTn id="291" fill="hold">
                            <p:stCondLst>
                              <p:cond delay="0"/>
                            </p:stCondLst>
                            <p:childTnLst>
                              <p:par>
                                <p:cTn id="292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4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5" dur="1000" fill="hold"/>
                                        <p:tgtEl>
                                          <p:spTgt spid="1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6" fill="hold">
                      <p:stCondLst>
                        <p:cond delay="indefinite"/>
                      </p:stCondLst>
                      <p:childTnLst>
                        <p:par>
                          <p:cTn id="297" fill="hold">
                            <p:stCondLst>
                              <p:cond delay="0"/>
                            </p:stCondLst>
                            <p:childTnLst>
                              <p:par>
                                <p:cTn id="29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0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1" dur="20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2" fill="hold">
                      <p:stCondLst>
                        <p:cond delay="indefinite"/>
                      </p:stCondLst>
                      <p:childTnLst>
                        <p:par>
                          <p:cTn id="303" fill="hold">
                            <p:stCondLst>
                              <p:cond delay="0"/>
                            </p:stCondLst>
                            <p:childTnLst>
                              <p:par>
                                <p:cTn id="30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6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1000" fill="hold"/>
                                        <p:tgtEl>
                                          <p:spTgt spid="1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8" dur="10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9" fill="hold">
                      <p:stCondLst>
                        <p:cond delay="indefinite"/>
                      </p:stCondLst>
                      <p:childTnLst>
                        <p:par>
                          <p:cTn id="310" fill="hold">
                            <p:stCondLst>
                              <p:cond delay="0"/>
                            </p:stCondLst>
                            <p:childTnLst>
                              <p:par>
                                <p:cTn id="3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3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4" dur="10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5" fill="hold">
                      <p:stCondLst>
                        <p:cond delay="indefinite"/>
                      </p:stCondLst>
                      <p:childTnLst>
                        <p:par>
                          <p:cTn id="316" fill="hold">
                            <p:stCondLst>
                              <p:cond delay="0"/>
                            </p:stCondLst>
                            <p:childTnLst>
                              <p:par>
                                <p:cTn id="31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9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0" dur="1000" fill="hold"/>
                                        <p:tgtEl>
                                          <p:spTgt spid="1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1" fill="hold">
                      <p:stCondLst>
                        <p:cond delay="indefinite"/>
                      </p:stCondLst>
                      <p:childTnLst>
                        <p:par>
                          <p:cTn id="322" fill="hold">
                            <p:stCondLst>
                              <p:cond delay="0"/>
                            </p:stCondLst>
                            <p:childTnLst>
                              <p:par>
                                <p:cTn id="32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5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6" dur="1000" fill="hold"/>
                                        <p:tgtEl>
                                          <p:spTgt spid="1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7" fill="hold">
                      <p:stCondLst>
                        <p:cond delay="indefinite"/>
                      </p:stCondLst>
                      <p:childTnLst>
                        <p:par>
                          <p:cTn id="328" fill="hold">
                            <p:stCondLst>
                              <p:cond delay="0"/>
                            </p:stCondLst>
                            <p:childTnLst>
                              <p:par>
                                <p:cTn id="32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1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2" dur="10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3" fill="hold">
                            <p:stCondLst>
                              <p:cond delay="1000"/>
                            </p:stCondLst>
                            <p:childTnLst>
                              <p:par>
                                <p:cTn id="334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6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8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9" fill="hold">
                      <p:stCondLst>
                        <p:cond delay="indefinite"/>
                      </p:stCondLst>
                      <p:childTnLst>
                        <p:par>
                          <p:cTn id="340" fill="hold">
                            <p:stCondLst>
                              <p:cond delay="0"/>
                            </p:stCondLst>
                            <p:childTnLst>
                              <p:par>
                                <p:cTn id="34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2" dur="2000" fill="hold"/>
                                        <p:tgtEl>
                                          <p:spTgt spid="189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3" fill="hold">
                      <p:stCondLst>
                        <p:cond delay="indefinite"/>
                      </p:stCondLst>
                      <p:childTnLst>
                        <p:par>
                          <p:cTn id="344" fill="hold">
                            <p:stCondLst>
                              <p:cond delay="0"/>
                            </p:stCondLst>
                            <p:childTnLst>
                              <p:par>
                                <p:cTn id="345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46" dur="2000" fill="hold"/>
                                        <p:tgtEl>
                                          <p:spTgt spid="186"/>
                                        </p:tgtEl>
                                      </p:cBhvr>
                                      <p:by x="10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7" fill="hold">
                      <p:stCondLst>
                        <p:cond delay="indefinite"/>
                      </p:stCondLst>
                      <p:childTnLst>
                        <p:par>
                          <p:cTn id="348" fill="hold">
                            <p:stCondLst>
                              <p:cond delay="0"/>
                            </p:stCondLst>
                            <p:childTnLst>
                              <p:par>
                                <p:cTn id="34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1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2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3" fill="hold">
                      <p:stCondLst>
                        <p:cond delay="indefinite"/>
                      </p:stCondLst>
                      <p:childTnLst>
                        <p:par>
                          <p:cTn id="354" fill="hold">
                            <p:stCondLst>
                              <p:cond delay="0"/>
                            </p:stCondLst>
                            <p:childTnLst>
                              <p:par>
                                <p:cTn id="3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7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8" dur="1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9" dur="1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42" grpId="0"/>
      <p:bldP spid="43" grpId="0"/>
      <p:bldP spid="44" grpId="0"/>
      <p:bldP spid="49" grpId="0"/>
      <p:bldP spid="56" grpId="0"/>
      <p:bldP spid="58" grpId="0"/>
      <p:bldP spid="59" grpId="0"/>
      <p:bldP spid="64" grpId="0"/>
      <p:bldP spid="65" grpId="0"/>
      <p:bldP spid="66" grpId="0"/>
      <p:bldP spid="68" grpId="0"/>
      <p:bldP spid="69" grpId="0"/>
      <p:bldP spid="70" grpId="0"/>
      <p:bldP spid="79" grpId="0"/>
      <p:bldP spid="80" grpId="0"/>
      <p:bldP spid="81" grpId="0"/>
      <p:bldP spid="82" grpId="0"/>
      <p:bldP spid="83" grpId="0"/>
      <p:bldP spid="84" grpId="0"/>
      <p:bldP spid="85" grpId="0"/>
      <p:bldP spid="86" grpId="0"/>
      <p:bldP spid="87" grpId="0"/>
      <p:bldP spid="88" grpId="0"/>
      <p:bldP spid="91" grpId="0"/>
      <p:bldP spid="92" grpId="0"/>
      <p:bldP spid="94" grpId="0"/>
      <p:bldP spid="95" grpId="0"/>
      <p:bldP spid="96" grpId="0"/>
      <p:bldP spid="97" grpId="0"/>
      <p:bldP spid="111" grpId="0" animBg="1"/>
      <p:bldP spid="135" grpId="0"/>
      <p:bldP spid="165" grpId="0" animBg="1"/>
      <p:bldP spid="167" grpId="0" animBg="1"/>
      <p:bldP spid="169" grpId="0"/>
      <p:bldP spid="176" grpId="0"/>
      <p:bldP spid="177" grpId="0"/>
      <p:bldP spid="178" grpId="0"/>
      <p:bldP spid="180" grpId="0"/>
      <p:bldP spid="181" grpId="0"/>
      <p:bldP spid="183" grpId="0"/>
      <p:bldP spid="184" grpId="0"/>
      <p:bldP spid="185" grpId="0"/>
      <p:bldP spid="186" grpId="0"/>
      <p:bldP spid="186" grpId="1"/>
      <p:bldP spid="187" grpId="0"/>
      <p:bldP spid="188" grpId="0"/>
      <p:bldP spid="189" grpId="0"/>
      <p:bldP spid="189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857488" y="857232"/>
            <a:ext cx="4000528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№3</a:t>
            </a:r>
          </a:p>
          <a:p>
            <a:pPr algn="ctr"/>
            <a:r>
              <a:rPr lang="en-US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§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12-15</a:t>
            </a:r>
            <a:endParaRPr lang="en-US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2142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4000"/>
                            </p:stCondLst>
                            <p:childTnLst>
                              <p:par>
                                <p:cTn id="2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500"/>
                            </p:stCondLst>
                            <p:childTnLst>
                              <p:par>
                                <p:cTn id="33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6000"/>
                            </p:stCondLst>
                            <p:childTnLst>
                              <p:par>
                                <p:cTn id="43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7000"/>
                            </p:stCondLst>
                            <p:childTnLst>
                              <p:par>
                                <p:cTn id="48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7500"/>
                            </p:stCondLst>
                            <p:childTnLst>
                              <p:par>
                                <p:cTn id="53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8500"/>
                            </p:stCondLst>
                            <p:childTnLst>
                              <p:par>
                                <p:cTn id="58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9500"/>
                            </p:stCondLst>
                            <p:childTnLst>
                              <p:par>
                                <p:cTn id="65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1500"/>
                            </p:stCondLst>
                            <p:childTnLst>
                              <p:par>
                                <p:cTn id="68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2500"/>
                            </p:stCondLst>
                            <p:childTnLst>
                              <p:par>
                                <p:cTn id="75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13500"/>
                            </p:stCondLst>
                            <p:childTnLst>
                              <p:par>
                                <p:cTn id="80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4500"/>
                            </p:stCondLst>
                            <p:childTnLst>
                              <p:par>
                                <p:cTn id="85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15500"/>
                            </p:stCondLst>
                            <p:childTnLst>
                              <p:par>
                                <p:cTn id="92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5852" y="0"/>
            <a:ext cx="49414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Практическая задача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71469" y="642918"/>
            <a:ext cx="9215470" cy="584775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Определение удельной теплоты плавления льда. 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1357298"/>
            <a:ext cx="29334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Оборудование: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488" y="1357298"/>
            <a:ext cx="6266844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Лед, калориметр с теплой водой,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мензурка, термометр.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28926" y="2571744"/>
            <a:ext cx="23698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3143248"/>
            <a:ext cx="41487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Соберём установку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3" name="Группа 52"/>
          <p:cNvGrpSpPr/>
          <p:nvPr/>
        </p:nvGrpSpPr>
        <p:grpSpPr>
          <a:xfrm>
            <a:off x="-32" y="0"/>
            <a:ext cx="9144032" cy="6794384"/>
            <a:chOff x="-32" y="-142876"/>
            <a:chExt cx="9144032" cy="7072362"/>
          </a:xfrm>
        </p:grpSpPr>
        <p:grpSp>
          <p:nvGrpSpPr>
            <p:cNvPr id="54" name="Группа 31"/>
            <p:cNvGrpSpPr/>
            <p:nvPr/>
          </p:nvGrpSpPr>
          <p:grpSpPr>
            <a:xfrm>
              <a:off x="-32" y="-142876"/>
              <a:ext cx="9144032" cy="7072362"/>
              <a:chOff x="-928758" y="2143139"/>
              <a:chExt cx="9144032" cy="6858000"/>
            </a:xfrm>
          </p:grpSpPr>
          <p:sp>
            <p:nvSpPr>
              <p:cNvPr id="56" name="Прямоугольник 55"/>
              <p:cNvSpPr/>
              <p:nvPr/>
            </p:nvSpPr>
            <p:spPr>
              <a:xfrm>
                <a:off x="-928758" y="2143139"/>
                <a:ext cx="9144000" cy="6858000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90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r>
                  <a:rPr lang="ru-RU" sz="96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 </a:t>
                </a:r>
                <a:endParaRPr lang="ru-RU" sz="9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  <a:p>
                <a:pPr algn="ctr">
                  <a:spcAft>
                    <a:spcPts val="1000"/>
                  </a:spcAft>
                </a:pPr>
                <a:r>
                  <a:rPr lang="ru-RU" sz="9600" b="1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  <a:sym typeface="Symbol" pitchFamily="18" charset="2"/>
                  </a:rPr>
                  <a:t>Q=</a:t>
                </a:r>
                <a:r>
                  <a:rPr lang="en-US" sz="7200" b="1" baseline="-25000" dirty="0" smtClean="0">
                    <a:solidFill>
                      <a:srgbClr val="FF0000"/>
                    </a:solidFill>
                    <a:latin typeface="Times New Roman" pitchFamily="18" charset="0"/>
                    <a:cs typeface="Times New Roman" pitchFamily="18" charset="0"/>
                  </a:rPr>
                  <a:t>  </a:t>
                </a:r>
                <a:r>
                  <a:rPr lang="ru-RU" sz="7200" b="1" dirty="0" smtClean="0">
                    <a:solidFill>
                      <a:srgbClr val="FF0000"/>
                    </a:solidFill>
                    <a:latin typeface="Times New Roman" pitchFamily="18" charset="0"/>
                    <a:ea typeface="Times New Roman" pitchFamily="18" charset="0"/>
                    <a:sym typeface="Symbol" pitchFamily="18" charset="2"/>
                  </a:rPr>
                  <a:t> </a:t>
                </a:r>
                <a:r>
                  <a:rPr lang="en-US" sz="72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cs typeface="Times New Roman" pitchFamily="18" charset="0"/>
                  </a:rPr>
                  <a:t>m</a:t>
                </a:r>
                <a:endParaRPr lang="ru-RU" sz="7200" dirty="0" smtClean="0">
                  <a:solidFill>
                    <a:schemeClr val="bg2">
                      <a:lumMod val="9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algn="ctr">
                  <a:spcAft>
                    <a:spcPts val="1000"/>
                  </a:spcAft>
                </a:pP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         </a:t>
                </a: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algn="ctr">
                  <a:spcAft>
                    <a:spcPts val="1000"/>
                  </a:spcAft>
                </a:pP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57" name="Rectangle 25"/>
              <p:cNvSpPr>
                <a:spLocks noChangeArrowheads="1"/>
              </p:cNvSpPr>
              <p:nvPr/>
            </p:nvSpPr>
            <p:spPr bwMode="auto">
              <a:xfrm>
                <a:off x="-922362" y="2151178"/>
                <a:ext cx="9137636" cy="2253053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742950" lvl="0" indent="-742950">
                  <a:buAutoNum type="arabicPeriod"/>
                </a:pPr>
                <a:r>
                  <a:rPr lang="ru-RU" sz="32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Кристаллические тела плавятся  при  определённой  </a:t>
                </a:r>
                <a:r>
                  <a:rPr lang="en-US" sz="36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3600" b="1" baseline="30000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0</a:t>
                </a:r>
                <a:r>
                  <a:rPr lang="en-US" sz="32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!!!!                       </a:t>
                </a:r>
                <a:endParaRPr lang="ru-RU" sz="2800" dirty="0" smtClean="0">
                  <a:solidFill>
                    <a:schemeClr val="bg2">
                      <a:lumMod val="9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514350" lvl="0" indent="-514350" eaLnBrk="0" hangingPunct="0">
                  <a:buAutoNum type="arabicPeriod"/>
                </a:pPr>
                <a:r>
                  <a:rPr lang="ru-RU" sz="28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В  процессе плавления   (отвердевания ) </a:t>
                </a:r>
                <a:r>
                  <a:rPr lang="en-US" sz="36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</a:t>
                </a:r>
                <a:r>
                  <a:rPr lang="ru-RU" sz="3600" b="1" baseline="30000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0</a:t>
                </a:r>
                <a:r>
                  <a:rPr lang="ru-RU" sz="36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36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const</a:t>
                </a:r>
                <a:r>
                  <a:rPr lang="ru-RU" sz="36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.</a:t>
                </a:r>
                <a:endParaRPr lang="ru-RU" sz="3600" dirty="0" smtClean="0">
                  <a:solidFill>
                    <a:schemeClr val="bg2">
                      <a:lumMod val="9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457200" lvl="0" indent="-457200"/>
                <a:endPara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90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55" name="TextBox 54"/>
            <p:cNvSpPr txBox="1"/>
            <p:nvPr/>
          </p:nvSpPr>
          <p:spPr>
            <a:xfrm>
              <a:off x="-32" y="5064185"/>
              <a:ext cx="9144032" cy="883576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48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Хочешь уважать себя, не жалей!!</a:t>
              </a:r>
              <a:endParaRPr lang="ru-RU" sz="48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3" name="Text Box 2"/>
          <p:cNvSpPr txBox="1">
            <a:spLocks noChangeArrowheads="1"/>
          </p:cNvSpPr>
          <p:nvPr/>
        </p:nvSpPr>
        <p:spPr bwMode="auto">
          <a:xfrm>
            <a:off x="6732240" y="0"/>
            <a:ext cx="2411760" cy="62527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3-2, стр.8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37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29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3006739" y="714356"/>
            <a:ext cx="1636699" cy="1846262"/>
            <a:chOff x="12384" y="2016"/>
            <a:chExt cx="864" cy="1008"/>
          </a:xfrm>
        </p:grpSpPr>
        <p:grpSp>
          <p:nvGrpSpPr>
            <p:cNvPr id="3" name="Group 2"/>
            <p:cNvGrpSpPr>
              <a:grpSpLocks/>
            </p:cNvGrpSpPr>
            <p:nvPr/>
          </p:nvGrpSpPr>
          <p:grpSpPr bwMode="auto">
            <a:xfrm>
              <a:off x="12384" y="2016"/>
              <a:ext cx="864" cy="1008"/>
              <a:chOff x="12384" y="2016"/>
              <a:chExt cx="864" cy="1008"/>
            </a:xfrm>
          </p:grpSpPr>
          <p:sp>
            <p:nvSpPr>
              <p:cNvPr id="1027" name="Line 3"/>
              <p:cNvSpPr>
                <a:spLocks noChangeShapeType="1"/>
              </p:cNvSpPr>
              <p:nvPr/>
            </p:nvSpPr>
            <p:spPr bwMode="auto">
              <a:xfrm>
                <a:off x="12384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8" name="Line 4"/>
              <p:cNvSpPr>
                <a:spLocks noChangeShapeType="1"/>
              </p:cNvSpPr>
              <p:nvPr/>
            </p:nvSpPr>
            <p:spPr bwMode="auto">
              <a:xfrm>
                <a:off x="13248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9" name="Line 5"/>
              <p:cNvSpPr>
                <a:spLocks noChangeShapeType="1"/>
              </p:cNvSpPr>
              <p:nvPr/>
            </p:nvSpPr>
            <p:spPr bwMode="auto">
              <a:xfrm>
                <a:off x="12384" y="3024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" name="Group 7"/>
            <p:cNvGrpSpPr>
              <a:grpSpLocks/>
            </p:cNvGrpSpPr>
            <p:nvPr/>
          </p:nvGrpSpPr>
          <p:grpSpPr bwMode="auto">
            <a:xfrm>
              <a:off x="12528" y="2016"/>
              <a:ext cx="576" cy="864"/>
              <a:chOff x="12384" y="2016"/>
              <a:chExt cx="864" cy="1008"/>
            </a:xfrm>
          </p:grpSpPr>
          <p:sp>
            <p:nvSpPr>
              <p:cNvPr id="1032" name="Line 8"/>
              <p:cNvSpPr>
                <a:spLocks noChangeShapeType="1"/>
              </p:cNvSpPr>
              <p:nvPr/>
            </p:nvSpPr>
            <p:spPr bwMode="auto">
              <a:xfrm>
                <a:off x="12384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3" name="Line 9"/>
              <p:cNvSpPr>
                <a:spLocks noChangeShapeType="1"/>
              </p:cNvSpPr>
              <p:nvPr/>
            </p:nvSpPr>
            <p:spPr bwMode="auto">
              <a:xfrm>
                <a:off x="13248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4" name="Line 10"/>
              <p:cNvSpPr>
                <a:spLocks noChangeShapeType="1"/>
              </p:cNvSpPr>
              <p:nvPr/>
            </p:nvSpPr>
            <p:spPr bwMode="auto">
              <a:xfrm>
                <a:off x="12384" y="3024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3307029" y="1220219"/>
            <a:ext cx="1044273" cy="1055007"/>
          </a:xfrm>
          <a:prstGeom prst="rect">
            <a:avLst/>
          </a:prstGeom>
          <a:solidFill>
            <a:srgbClr val="0014AC">
              <a:alpha val="69000"/>
            </a:srgbClr>
          </a:solidFill>
          <a:ln w="28575">
            <a:solidFill>
              <a:srgbClr val="000099">
                <a:alpha val="58000"/>
              </a:srgb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-32" y="0"/>
            <a:ext cx="5500726" cy="46166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14AC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В горячую воду бросить кусок льда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428992" y="1428736"/>
            <a:ext cx="10134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8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3440867" y="547542"/>
            <a:ext cx="629973" cy="399589"/>
          </a:xfrm>
          <a:prstGeom prst="rect">
            <a:avLst/>
          </a:prstGeom>
          <a:solidFill>
            <a:srgbClr val="00B0F0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428992" y="538443"/>
            <a:ext cx="764917" cy="461665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344267" y="1131858"/>
            <a:ext cx="10134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r>
              <a:rPr lang="ru-RU" sz="28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436606" y="1741763"/>
            <a:ext cx="7649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14</a:t>
            </a:r>
            <a:r>
              <a:rPr lang="ru-RU" sz="20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1708239">
            <a:off x="6926171" y="2656949"/>
            <a:ext cx="1420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З.С.Э.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714876" y="2201283"/>
            <a:ext cx="2357454" cy="584775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Льдом и …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428728" y="2262838"/>
            <a:ext cx="1857388" cy="5232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Водой и…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5357818" y="3071810"/>
            <a:ext cx="1728935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r>
              <a:rPr lang="ru-RU" sz="4000" b="1" cap="all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льда</a:t>
            </a:r>
            <a:endParaRPr lang="ru-RU" sz="40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70612" y="3071810"/>
            <a:ext cx="2129686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</a:t>
            </a:r>
            <a:r>
              <a:rPr lang="ru-RU" sz="40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2500298" y="3071810"/>
            <a:ext cx="2925801" cy="707886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r>
              <a:rPr lang="ru-RU" sz="36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калорим</a:t>
            </a:r>
            <a:r>
              <a:rPr lang="ru-RU" sz="4000" b="1" cap="all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24227" y="3434364"/>
            <a:ext cx="26432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2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4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 rot="5400000" flipH="1" flipV="1">
            <a:off x="5290549" y="1249347"/>
            <a:ext cx="2786876" cy="794"/>
          </a:xfrm>
          <a:prstGeom prst="straightConnector1">
            <a:avLst/>
          </a:prstGeom>
          <a:ln w="28575">
            <a:solidFill>
              <a:srgbClr val="0033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6398632" y="1928802"/>
            <a:ext cx="2459648" cy="158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6858016" y="0"/>
            <a:ext cx="389850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914176" y="2000240"/>
            <a:ext cx="1229824" cy="523220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6131118" y="1681451"/>
            <a:ext cx="441146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4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14AC"/>
              </a:solidFill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V="1">
            <a:off x="7215206" y="1285860"/>
            <a:ext cx="928694" cy="64581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6715140" y="1284272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6131118" y="1109947"/>
            <a:ext cx="595035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17</a:t>
            </a:r>
            <a:r>
              <a:rPr lang="ru-RU" sz="24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00330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4045416" y="3643314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072198" y="500042"/>
            <a:ext cx="595035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21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6643702" y="785794"/>
            <a:ext cx="1530954" cy="48354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/>
          <p:cNvSpPr/>
          <p:nvPr/>
        </p:nvSpPr>
        <p:spPr>
          <a:xfrm>
            <a:off x="2415373" y="3649808"/>
            <a:ext cx="183515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(21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17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0" y="357166"/>
            <a:ext cx="271461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=7г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0" y="928670"/>
            <a:ext cx="28574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=100г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3259229" y="4221088"/>
            <a:ext cx="2392891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4200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0,007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1979712" y="4149080"/>
            <a:ext cx="7858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2809704" y="4149874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71406" y="4201547"/>
            <a:ext cx="278456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0,1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 </a:t>
            </a:r>
            <a:endParaRPr lang="ru-RU" sz="3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5208197" y="4164877"/>
            <a:ext cx="71599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17</a:t>
            </a:r>
            <a:r>
              <a:rPr lang="ru-RU" sz="36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0" y="1445113"/>
            <a:ext cx="278605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2100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6072198" y="4731261"/>
            <a:ext cx="215800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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=314  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62"/>
          <p:cNvGrpSpPr/>
          <p:nvPr/>
        </p:nvGrpSpPr>
        <p:grpSpPr>
          <a:xfrm>
            <a:off x="8028066" y="4500570"/>
            <a:ext cx="1338829" cy="1056689"/>
            <a:chOff x="2527594" y="5293640"/>
            <a:chExt cx="1338829" cy="1056689"/>
          </a:xfrm>
        </p:grpSpPr>
        <p:sp>
          <p:nvSpPr>
            <p:cNvPr id="64" name="Rectangle 1"/>
            <p:cNvSpPr>
              <a:spLocks noChangeArrowheads="1"/>
            </p:cNvSpPr>
            <p:nvPr/>
          </p:nvSpPr>
          <p:spPr bwMode="auto">
            <a:xfrm>
              <a:off x="2527594" y="5293640"/>
              <a:ext cx="1338829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к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2933109" y="5765554"/>
              <a:ext cx="710451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endParaRPr lang="ru-RU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6" name="Прямая соединительная линия 65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67" name="Таблица 66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39132617"/>
              </p:ext>
            </p:extLst>
          </p:nvPr>
        </p:nvGraphicFramePr>
        <p:xfrm>
          <a:off x="-32" y="5394984"/>
          <a:ext cx="9001154" cy="1463040"/>
        </p:xfrm>
        <a:graphic>
          <a:graphicData uri="http://schemas.openxmlformats.org/drawingml/2006/table">
            <a:tbl>
              <a:tblPr/>
              <a:tblGrid>
                <a:gridCol w="857222"/>
                <a:gridCol w="857256"/>
                <a:gridCol w="1000132"/>
                <a:gridCol w="714380"/>
                <a:gridCol w="1000132"/>
                <a:gridCol w="857256"/>
                <a:gridCol w="928694"/>
                <a:gridCol w="1393041"/>
                <a:gridCol w="1393041"/>
              </a:tblGrid>
              <a:tr h="4286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dirty="0" err="1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en-US" sz="1600" b="1" dirty="0" err="1" smtClean="0">
                          <a:solidFill>
                            <a:srgbClr val="000099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вод</a:t>
                      </a:r>
                      <a:r>
                        <a:rPr lang="ru-RU" sz="1600" b="1" dirty="0" err="1" smtClean="0">
                          <a:solidFill>
                            <a:srgbClr val="000099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ы</a:t>
                      </a:r>
                      <a:r>
                        <a:rPr lang="ru-RU" sz="16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кг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льда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кг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24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льда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1800" b="1" baseline="30000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воды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</a:t>
                      </a:r>
                      <a:r>
                        <a:rPr lang="en-US" sz="24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2400" b="1" baseline="30000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24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лед. воды</a:t>
                      </a:r>
                      <a:endParaRPr lang="ru-RU" sz="18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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20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воды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Отдала вода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Нагрев ледяной воды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На плавление льда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286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0,15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0,04 </a:t>
                      </a:r>
                      <a:endParaRPr lang="ru-RU" sz="2000" b="1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3200" b="1" baseline="30000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32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25</a:t>
                      </a:r>
                      <a:r>
                        <a:rPr lang="ru-RU" sz="28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2800" dirty="0" smtClean="0">
                        <a:solidFill>
                          <a:srgbClr val="FF0000"/>
                        </a:solidFill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4</a:t>
                      </a:r>
                      <a:r>
                        <a:rPr lang="ru-RU" sz="3200" b="1" baseline="30000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11</a:t>
                      </a:r>
                      <a:r>
                        <a:rPr lang="ru-RU" sz="32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2400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13230</a:t>
                      </a:r>
                      <a:endParaRPr lang="ru-RU" sz="24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672</a:t>
                      </a:r>
                      <a:endParaRPr lang="ru-RU" sz="24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12558</a:t>
                      </a:r>
                      <a:endParaRPr lang="ru-RU" sz="2400" b="1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70" name="TextBox 69"/>
          <p:cNvSpPr txBox="1"/>
          <p:nvPr/>
        </p:nvSpPr>
        <p:spPr>
          <a:xfrm>
            <a:off x="4929190" y="-13295"/>
            <a:ext cx="4286280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rgbClr val="0014AC"/>
            </a:solidFill>
          </a:ln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Практическая задача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3" name="Прямоугольник 62"/>
          <p:cNvSpPr/>
          <p:nvPr/>
        </p:nvSpPr>
        <p:spPr>
          <a:xfrm>
            <a:off x="0" y="2071678"/>
            <a:ext cx="135729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</a:t>
            </a:r>
            <a:r>
              <a:rPr lang="ru-RU" sz="1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  <a:endParaRPr lang="ru-RU" sz="11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8" name="Группа 62"/>
          <p:cNvGrpSpPr/>
          <p:nvPr/>
        </p:nvGrpSpPr>
        <p:grpSpPr>
          <a:xfrm>
            <a:off x="1855727" y="1423851"/>
            <a:ext cx="1073199" cy="933579"/>
            <a:chOff x="2527594" y="5293640"/>
            <a:chExt cx="1073199" cy="933579"/>
          </a:xfrm>
        </p:grpSpPr>
        <p:sp>
          <p:nvSpPr>
            <p:cNvPr id="69" name="Rectangle 1"/>
            <p:cNvSpPr>
              <a:spLocks noChangeArrowheads="1"/>
            </p:cNvSpPr>
            <p:nvPr/>
          </p:nvSpPr>
          <p:spPr bwMode="auto">
            <a:xfrm>
              <a:off x="2527594" y="5293640"/>
              <a:ext cx="909223" cy="5232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sz="20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71" name="Прямоугольник 70"/>
            <p:cNvSpPr/>
            <p:nvPr/>
          </p:nvSpPr>
          <p:spPr>
            <a:xfrm>
              <a:off x="2571736" y="5765554"/>
              <a:ext cx="90441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4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r>
                <a:rPr lang="ru-RU" sz="24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2400" b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24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72" name="Прямая соединительная линия 71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75" name="Прямая соединительная линия 74"/>
          <p:cNvCxnSpPr/>
          <p:nvPr/>
        </p:nvCxnSpPr>
        <p:spPr>
          <a:xfrm>
            <a:off x="6715140" y="1928802"/>
            <a:ext cx="571504" cy="1588"/>
          </a:xfrm>
          <a:prstGeom prst="line">
            <a:avLst/>
          </a:prstGeom>
          <a:ln w="76200">
            <a:solidFill>
              <a:srgbClr val="0066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9" name="Прямоугольник 78"/>
          <p:cNvSpPr/>
          <p:nvPr/>
        </p:nvSpPr>
        <p:spPr>
          <a:xfrm>
            <a:off x="4476624" y="3642918"/>
            <a:ext cx="1595574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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+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6084073" y="3692046"/>
            <a:ext cx="1845513" cy="52277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100"/>
              </a:lnSpc>
            </a:pP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endParaRPr lang="ru-RU" sz="2800" dirty="0">
              <a:solidFill>
                <a:srgbClr val="0014AC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0" name="Прямоугольник 79"/>
          <p:cNvSpPr/>
          <p:nvPr/>
        </p:nvSpPr>
        <p:spPr>
          <a:xfrm>
            <a:off x="6000760" y="3677252"/>
            <a:ext cx="2059859" cy="48987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100"/>
              </a:lnSpc>
            </a:pP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воды</a:t>
            </a:r>
            <a:r>
              <a:rPr lang="en-US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льда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7786709" y="3682120"/>
            <a:ext cx="1580185" cy="541174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>
              <a:lnSpc>
                <a:spcPts val="3500"/>
              </a:lnSpc>
            </a:pP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(17</a:t>
            </a:r>
            <a:r>
              <a:rPr lang="ru-RU" sz="3600" b="1" baseline="30000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2800" b="1" dirty="0" smtClean="0">
                <a:solidFill>
                  <a:srgbClr val="0014A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</a:t>
            </a:r>
            <a:r>
              <a:rPr lang="ru-RU" sz="3600" b="1" baseline="30000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515689" y="2571744"/>
            <a:ext cx="508722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6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6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" name="Прямоугольник 80"/>
          <p:cNvSpPr/>
          <p:nvPr/>
        </p:nvSpPr>
        <p:spPr>
          <a:xfrm>
            <a:off x="5873939" y="4119630"/>
            <a:ext cx="2226453" cy="64633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+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0,007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2" name="Прямоугольник 81"/>
          <p:cNvSpPr/>
          <p:nvPr/>
        </p:nvSpPr>
        <p:spPr>
          <a:xfrm>
            <a:off x="0" y="4714884"/>
            <a:ext cx="18573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1680Дж</a:t>
            </a:r>
            <a:endParaRPr lang="ru-RU" sz="3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3" name="Прямоугольник 82"/>
          <p:cNvSpPr/>
          <p:nvPr/>
        </p:nvSpPr>
        <p:spPr>
          <a:xfrm>
            <a:off x="1643043" y="4643446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4" name="Прямоугольник 83"/>
          <p:cNvSpPr/>
          <p:nvPr/>
        </p:nvSpPr>
        <p:spPr>
          <a:xfrm>
            <a:off x="2071671" y="4691730"/>
            <a:ext cx="157163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500Дж +</a:t>
            </a:r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5" name="Прямоугольник 84"/>
          <p:cNvSpPr/>
          <p:nvPr/>
        </p:nvSpPr>
        <p:spPr>
          <a:xfrm>
            <a:off x="3571867" y="4714884"/>
            <a:ext cx="1702543" cy="584775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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sym typeface="Symbol" pitchFamily="18" charset="2"/>
              </a:rPr>
              <a:t>0,007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86" name="Группа 85"/>
          <p:cNvGrpSpPr/>
          <p:nvPr/>
        </p:nvGrpSpPr>
        <p:grpSpPr>
          <a:xfrm>
            <a:off x="0" y="0"/>
            <a:ext cx="9144032" cy="7572428"/>
            <a:chOff x="-32" y="-1122040"/>
            <a:chExt cx="9144032" cy="8051550"/>
          </a:xfrm>
        </p:grpSpPr>
        <p:grpSp>
          <p:nvGrpSpPr>
            <p:cNvPr id="87" name="Группа 31"/>
            <p:cNvGrpSpPr/>
            <p:nvPr/>
          </p:nvGrpSpPr>
          <p:grpSpPr>
            <a:xfrm>
              <a:off x="0" y="-1122040"/>
              <a:ext cx="9144000" cy="8051550"/>
              <a:chOff x="-928726" y="1193653"/>
              <a:chExt cx="9144000" cy="7807510"/>
            </a:xfrm>
          </p:grpSpPr>
          <p:sp>
            <p:nvSpPr>
              <p:cNvPr id="89" name="Прямоугольник 88"/>
              <p:cNvSpPr/>
              <p:nvPr/>
            </p:nvSpPr>
            <p:spPr>
              <a:xfrm>
                <a:off x="-928726" y="2143164"/>
                <a:ext cx="9144000" cy="6857999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  <a:alpha val="90000"/>
                </a:schemeClr>
              </a:solidFill>
            </p:spPr>
            <p:style>
              <a:lnRef idx="1">
                <a:schemeClr val="dk1"/>
              </a:lnRef>
              <a:fillRef idx="2">
                <a:schemeClr val="dk1"/>
              </a:fillRef>
              <a:effectRef idx="1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>
                  <a:spcAft>
                    <a:spcPts val="1000"/>
                  </a:spcAft>
                </a:pPr>
                <a:r>
                  <a:rPr lang="ru-RU" sz="9600" b="1" dirty="0" smtClean="0">
                    <a:solidFill>
                      <a:schemeClr val="bg2">
                        <a:lumMod val="75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   </a:t>
                </a:r>
                <a:endParaRPr lang="ru-RU" sz="9600" b="1" dirty="0" smtClean="0">
                  <a:solidFill>
                    <a:schemeClr val="bg2">
                      <a:lumMod val="75000"/>
                    </a:schemeClr>
                  </a:solidFill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  <a:p>
                <a:pPr algn="ctr">
                  <a:spcAft>
                    <a:spcPts val="1000"/>
                  </a:spcAft>
                </a:pPr>
                <a:r>
                  <a:rPr lang="en-US" sz="7200" b="1" dirty="0" smtClean="0">
                    <a:solidFill>
                      <a:schemeClr val="bg1"/>
                    </a:solidFill>
                    <a:latin typeface="Times New Roman" pitchFamily="18" charset="0"/>
                    <a:cs typeface="Times New Roman" pitchFamily="18" charset="0"/>
                  </a:rPr>
                  <a:t>        </a:t>
                </a:r>
                <a:endParaRPr lang="ru-RU" sz="9600" dirty="0" smtClean="0">
                  <a:solidFill>
                    <a:schemeClr val="bg1"/>
                  </a:solidFill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90" name="Rectangle 25"/>
              <p:cNvSpPr>
                <a:spLocks noChangeArrowheads="1"/>
              </p:cNvSpPr>
              <p:nvPr/>
            </p:nvSpPr>
            <p:spPr bwMode="auto">
              <a:xfrm>
                <a:off x="-928726" y="1193653"/>
                <a:ext cx="9137636" cy="4855168"/>
              </a:xfrm>
              <a:prstGeom prst="rect">
                <a:avLst/>
              </a:prstGeom>
              <a:solidFill>
                <a:schemeClr val="tx1">
                  <a:lumMod val="85000"/>
                  <a:lumOff val="15000"/>
                </a:schemeClr>
              </a:solidFill>
              <a:ln w="9525">
                <a:solidFill>
                  <a:schemeClr val="accent1"/>
                </a:solidFill>
                <a:miter lim="800000"/>
                <a:headEnd/>
                <a:tailEnd/>
              </a:ln>
              <a:effectLst/>
            </p:spPr>
            <p:txBody>
              <a:bodyPr vert="horz" wrap="square" lIns="91440" tIns="45720" rIns="91440" bIns="45720" numCol="1" anchor="ctr" anchorCtr="0" compatLnSpc="1">
                <a:prstTxWarp prst="textNoShape">
                  <a:avLst/>
                </a:prstTxWarp>
                <a:spAutoFit/>
              </a:bodyPr>
              <a:lstStyle/>
              <a:p>
                <a:pPr marL="742950" lvl="0" indent="-742950"/>
                <a:r>
                  <a:rPr lang="ru-RU" sz="36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1.Кристаллические </a:t>
                </a:r>
                <a:r>
                  <a:rPr lang="ru-RU" sz="36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тела </a:t>
                </a:r>
                <a:r>
                  <a:rPr lang="ru-RU" sz="36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плавятся</a:t>
                </a:r>
              </a:p>
              <a:p>
                <a:pPr marL="742950" lvl="0" indent="-742950"/>
                <a:r>
                  <a:rPr lang="ru-RU" sz="36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</a:t>
                </a:r>
                <a:r>
                  <a:rPr lang="ru-RU" sz="36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при  определённой  </a:t>
                </a:r>
                <a:r>
                  <a:rPr lang="en-US" sz="40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4000" b="1" baseline="30000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0</a:t>
                </a:r>
                <a:r>
                  <a:rPr lang="en-US" sz="36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!!!!                       </a:t>
                </a:r>
                <a:endParaRPr lang="ru-RU" sz="3200" dirty="0" smtClean="0">
                  <a:solidFill>
                    <a:schemeClr val="bg2">
                      <a:lumMod val="9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eaLnBrk="0" hangingPunct="0"/>
                <a:r>
                  <a:rPr lang="ru-RU" sz="32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2. Температуры плавления различных  </a:t>
                </a:r>
                <a:r>
                  <a:rPr lang="ru-RU" sz="3200" b="1" dirty="0" err="1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в-в</a:t>
                </a:r>
                <a:r>
                  <a:rPr lang="ru-RU" sz="32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различны (таблица).</a:t>
                </a:r>
                <a:endParaRPr lang="ru-RU" sz="4000" dirty="0" smtClean="0">
                  <a:solidFill>
                    <a:schemeClr val="bg2">
                      <a:lumMod val="9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eaLnBrk="0" hangingPunct="0"/>
                <a:r>
                  <a:rPr lang="ru-RU" sz="32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3. В  процессе плавления   (отвердевания ) </a:t>
                </a:r>
                <a:r>
                  <a:rPr lang="en-US" sz="40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</a:t>
                </a:r>
                <a:r>
                  <a:rPr lang="ru-RU" sz="4000" b="1" baseline="30000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0</a:t>
                </a:r>
                <a:r>
                  <a:rPr lang="ru-RU" sz="40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= </a:t>
                </a:r>
                <a:r>
                  <a:rPr lang="en-US" sz="40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const</a:t>
                </a:r>
                <a:r>
                  <a:rPr lang="ru-RU" sz="40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.</a:t>
                </a:r>
                <a:endParaRPr lang="ru-RU" sz="4000" dirty="0" smtClean="0">
                  <a:solidFill>
                    <a:schemeClr val="bg2">
                      <a:lumMod val="9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lvl="0" eaLnBrk="0" hangingPunct="0"/>
                <a:r>
                  <a:rPr lang="en-US" sz="32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4</a:t>
                </a:r>
                <a:r>
                  <a:rPr lang="ru-RU" sz="32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.</a:t>
                </a:r>
                <a:r>
                  <a:rPr lang="ru-RU" sz="3200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   </a:t>
                </a:r>
                <a:r>
                  <a:rPr lang="en-US" sz="4800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4800" baseline="30000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0</a:t>
                </a:r>
                <a:r>
                  <a:rPr lang="ru-RU" sz="4800" b="1" baseline="-30000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ПЛАВЛЕНИЯ</a:t>
                </a:r>
                <a:r>
                  <a:rPr lang="ru-RU" sz="48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=</a:t>
                </a:r>
                <a:r>
                  <a:rPr lang="en-US" sz="4800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sz="4800" b="1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t</a:t>
                </a:r>
                <a:r>
                  <a:rPr lang="en-US" sz="4800" b="1" baseline="30000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0</a:t>
                </a:r>
                <a:r>
                  <a:rPr lang="en-US" sz="4800" b="1" baseline="-30000" dirty="0" smtClean="0">
                    <a:solidFill>
                      <a:schemeClr val="bg2">
                        <a:lumMod val="90000"/>
                      </a:schemeClr>
                    </a:solidFill>
                    <a:latin typeface="Times New Roman" pitchFamily="18" charset="0"/>
                    <a:ea typeface="Times New Roman" pitchFamily="18" charset="0"/>
                    <a:cs typeface="Times New Roman" pitchFamily="18" charset="0"/>
                  </a:rPr>
                  <a:t>ОТВЕРДЕВАНИЯ</a:t>
                </a:r>
                <a:endParaRPr lang="en-US" sz="6000" b="1" dirty="0" smtClean="0">
                  <a:solidFill>
                    <a:schemeClr val="bg2">
                      <a:lumMod val="90000"/>
                    </a:schemeClr>
                  </a:solidFill>
                  <a:latin typeface="Times New Roman" pitchFamily="18" charset="0"/>
                  <a:cs typeface="Times New Roman" pitchFamily="18" charset="0"/>
                </a:endParaRPr>
              </a:p>
              <a:p>
                <a:pPr marL="457200" lvl="0" indent="-457200"/>
                <a:endParaRPr kumimoji="0" lang="ru-RU" sz="3200" b="1" i="0" u="none" strike="noStrike" cap="none" normalizeH="0" baseline="0" dirty="0" smtClean="0">
                  <a:ln>
                    <a:noFill/>
                  </a:ln>
                  <a:solidFill>
                    <a:schemeClr val="bg2">
                      <a:lumMod val="90000"/>
                    </a:schemeClr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endParaRPr>
              </a:p>
            </p:txBody>
          </p:sp>
        </p:grpSp>
        <p:sp>
          <p:nvSpPr>
            <p:cNvPr id="88" name="TextBox 87"/>
            <p:cNvSpPr txBox="1"/>
            <p:nvPr/>
          </p:nvSpPr>
          <p:spPr>
            <a:xfrm>
              <a:off x="-32" y="4805852"/>
              <a:ext cx="7715240" cy="2123658"/>
            </a:xfrm>
            <a:prstGeom prst="rect">
              <a:avLst/>
            </a:prstGeom>
            <a:solidFill>
              <a:schemeClr val="tx1">
                <a:lumMod val="85000"/>
                <a:lumOff val="15000"/>
              </a:schemeClr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ru-RU" sz="6600" dirty="0" smtClean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Хочешь уважать себя, не жалей!!</a:t>
              </a:r>
              <a:endParaRPr lang="ru-RU" sz="6600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7344816" y="0"/>
            <a:ext cx="2051720" cy="625272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3-2,стр.8</a:t>
            </a:r>
            <a:endParaRPr kumimoji="0" lang="ru-RU" sz="32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6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2000"/>
                            </p:stCondLst>
                            <p:childTnLst>
                              <p:par>
                                <p:cTn id="5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3000"/>
                            </p:stCondLst>
                            <p:childTnLst>
                              <p:par>
                                <p:cTn id="6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278 3.08048E-6 L 0.0066 0.16697 " pathEditMode="relative" rAng="0" ptsTypes="AA">
                                      <p:cBhvr>
                                        <p:cTn id="77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" y="8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8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2.96296E-6 L -0.00034 0.17801 " pathEditMode="relative" rAng="0" ptsTypes="AA">
                                      <p:cBhvr>
                                        <p:cTn id="79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89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2000"/>
                            </p:stCondLst>
                            <p:childTnLst>
                              <p:par>
                                <p:cTn id="8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9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00"/>
                            </p:stCondLst>
                            <p:childTnLst>
                              <p:par>
                                <p:cTn id="12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0" fill="hold">
                      <p:stCondLst>
                        <p:cond delay="indefinite"/>
                      </p:stCondLst>
                      <p:childTnLst>
                        <p:par>
                          <p:cTn id="131" fill="hold">
                            <p:stCondLst>
                              <p:cond delay="0"/>
                            </p:stCondLst>
                            <p:childTnLst>
                              <p:par>
                                <p:cTn id="13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5" fill="hold">
                            <p:stCondLst>
                              <p:cond delay="500"/>
                            </p:stCondLst>
                            <p:childTnLst>
                              <p:par>
                                <p:cTn id="13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4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0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2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3" fill="hold">
                      <p:stCondLst>
                        <p:cond delay="indefinite"/>
                      </p:stCondLst>
                      <p:childTnLst>
                        <p:par>
                          <p:cTn id="154" fill="hold">
                            <p:stCondLst>
                              <p:cond delay="0"/>
                            </p:stCondLst>
                            <p:childTnLst>
                              <p:par>
                                <p:cTn id="15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7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8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9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"/>
                            </p:stCondLst>
                            <p:childTnLst>
                              <p:par>
                                <p:cTn id="1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3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4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5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6" fill="hold">
                      <p:stCondLst>
                        <p:cond delay="indefinite"/>
                      </p:stCondLst>
                      <p:childTnLst>
                        <p:par>
                          <p:cTn id="167" fill="hold">
                            <p:stCondLst>
                              <p:cond delay="0"/>
                            </p:stCondLst>
                            <p:childTnLst>
                              <p:par>
                                <p:cTn id="16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8" fill="hold">
                      <p:stCondLst>
                        <p:cond delay="indefinite"/>
                      </p:stCondLst>
                      <p:childTnLst>
                        <p:par>
                          <p:cTn id="179" fill="hold">
                            <p:stCondLst>
                              <p:cond delay="0"/>
                            </p:stCondLst>
                            <p:childTnLst>
                              <p:par>
                                <p:cTn id="18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7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0" fill="hold">
                      <p:stCondLst>
                        <p:cond delay="indefinite"/>
                      </p:stCondLst>
                      <p:childTnLst>
                        <p:par>
                          <p:cTn id="191" fill="hold">
                            <p:stCondLst>
                              <p:cond delay="0"/>
                            </p:stCondLst>
                            <p:childTnLst>
                              <p:par>
                                <p:cTn id="19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4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9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1000"/>
                            </p:stCondLst>
                            <p:childTnLst>
                              <p:par>
                                <p:cTn id="202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5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6" fill="hold">
                      <p:stCondLst>
                        <p:cond delay="indefinite"/>
                      </p:stCondLst>
                      <p:childTnLst>
                        <p:par>
                          <p:cTn id="207" fill="hold">
                            <p:stCondLst>
                              <p:cond delay="0"/>
                            </p:stCondLst>
                            <p:childTnLst>
                              <p:par>
                                <p:cTn id="20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0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1" dur="1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6" dur="3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3000"/>
                            </p:stCondLst>
                            <p:childTnLst>
                              <p:par>
                                <p:cTn id="218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19" dur="1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2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4" fill="hold">
                      <p:stCondLst>
                        <p:cond delay="indefinite"/>
                      </p:stCondLst>
                      <p:childTnLst>
                        <p:par>
                          <p:cTn id="225" fill="hold">
                            <p:stCondLst>
                              <p:cond delay="0"/>
                            </p:stCondLst>
                            <p:childTnLst>
                              <p:par>
                                <p:cTn id="2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30" fill="hold">
                            <p:stCondLst>
                              <p:cond delay="1000"/>
                            </p:stCondLst>
                            <p:childTnLst>
                              <p:par>
                                <p:cTn id="23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3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4" fill="hold">
                      <p:stCondLst>
                        <p:cond delay="indefinite"/>
                      </p:stCondLst>
                      <p:childTnLst>
                        <p:par>
                          <p:cTn id="235" fill="hold">
                            <p:stCondLst>
                              <p:cond delay="0"/>
                            </p:stCondLst>
                            <p:childTnLst>
                              <p:par>
                                <p:cTn id="23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8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9" dur="10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explod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0" fill="hold">
                      <p:stCondLst>
                        <p:cond delay="indefinite"/>
                      </p:stCondLst>
                      <p:childTnLst>
                        <p:par>
                          <p:cTn id="241" fill="hold">
                            <p:stCondLst>
                              <p:cond delay="0"/>
                            </p:stCondLst>
                            <p:childTnLst>
                              <p:par>
                                <p:cTn id="24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5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6" fill="hold">
                      <p:stCondLst>
                        <p:cond delay="indefinite"/>
                      </p:stCondLst>
                      <p:childTnLst>
                        <p:par>
                          <p:cTn id="247" fill="hold">
                            <p:stCondLst>
                              <p:cond delay="0"/>
                            </p:stCondLst>
                            <p:childTnLst>
                              <p:par>
                                <p:cTn id="24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9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0" fill="hold">
                      <p:stCondLst>
                        <p:cond delay="indefinite"/>
                      </p:stCondLst>
                      <p:childTnLst>
                        <p:par>
                          <p:cTn id="251" fill="hold">
                            <p:stCondLst>
                              <p:cond delay="0"/>
                            </p:stCondLst>
                            <p:childTnLst>
                              <p:par>
                                <p:cTn id="25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0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1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2" fill="hold">
                      <p:stCondLst>
                        <p:cond delay="indefinite"/>
                      </p:stCondLst>
                      <p:childTnLst>
                        <p:par>
                          <p:cTn id="263" fill="hold">
                            <p:stCondLst>
                              <p:cond delay="0"/>
                            </p:stCondLst>
                            <p:childTnLst>
                              <p:par>
                                <p:cTn id="26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6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7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8" fill="hold">
                      <p:stCondLst>
                        <p:cond delay="indefinite"/>
                      </p:stCondLst>
                      <p:childTnLst>
                        <p:par>
                          <p:cTn id="269" fill="hold">
                            <p:stCondLst>
                              <p:cond delay="0"/>
                            </p:stCondLst>
                            <p:childTnLst>
                              <p:par>
                                <p:cTn id="27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3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4" fill="hold">
                      <p:stCondLst>
                        <p:cond delay="indefinite"/>
                      </p:stCondLst>
                      <p:childTnLst>
                        <p:par>
                          <p:cTn id="275" fill="hold">
                            <p:stCondLst>
                              <p:cond delay="0"/>
                            </p:stCondLst>
                            <p:childTnLst>
                              <p:par>
                                <p:cTn id="27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8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9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0" fill="hold">
                      <p:stCondLst>
                        <p:cond delay="indefinite"/>
                      </p:stCondLst>
                      <p:childTnLst>
                        <p:par>
                          <p:cTn id="281" fill="hold">
                            <p:stCondLst>
                              <p:cond delay="0"/>
                            </p:stCondLst>
                            <p:childTnLst>
                              <p:par>
                                <p:cTn id="28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4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5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6" fill="hold">
                      <p:stCondLst>
                        <p:cond delay="indefinite"/>
                      </p:stCondLst>
                      <p:childTnLst>
                        <p:par>
                          <p:cTn id="287" fill="hold">
                            <p:stCondLst>
                              <p:cond delay="0"/>
                            </p:stCondLst>
                            <p:childTnLst>
                              <p:par>
                                <p:cTn id="28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0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1" dur="1000" fill="hold"/>
                                        <p:tgtEl>
                                          <p:spTgt spid="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2" fill="hold">
                      <p:stCondLst>
                        <p:cond delay="indefinite"/>
                      </p:stCondLst>
                      <p:childTnLst>
                        <p:par>
                          <p:cTn id="293" fill="hold">
                            <p:stCondLst>
                              <p:cond delay="0"/>
                            </p:stCondLst>
                            <p:childTnLst>
                              <p:par>
                                <p:cTn id="29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8" fill="hold">
                      <p:stCondLst>
                        <p:cond delay="indefinite"/>
                      </p:stCondLst>
                      <p:childTnLst>
                        <p:par>
                          <p:cTn id="299" fill="hold">
                            <p:stCondLst>
                              <p:cond delay="0"/>
                            </p:stCondLst>
                            <p:childTnLst>
                              <p:par>
                                <p:cTn id="30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2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3" dur="10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4" fill="hold">
                      <p:stCondLst>
                        <p:cond delay="indefinite"/>
                      </p:stCondLst>
                      <p:childTnLst>
                        <p:par>
                          <p:cTn id="305" fill="hold">
                            <p:stCondLst>
                              <p:cond delay="0"/>
                            </p:stCondLst>
                            <p:childTnLst>
                              <p:par>
                                <p:cTn id="306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8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9" dur="1000" fill="hold"/>
                                        <p:tgtEl>
                                          <p:spTgt spid="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0" fill="hold">
                      <p:stCondLst>
                        <p:cond delay="indefinite"/>
                      </p:stCondLst>
                      <p:childTnLst>
                        <p:par>
                          <p:cTn id="311" fill="hold">
                            <p:stCondLst>
                              <p:cond delay="0"/>
                            </p:stCondLst>
                            <p:childTnLst>
                              <p:par>
                                <p:cTn id="3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4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5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6" fill="hold">
                      <p:stCondLst>
                        <p:cond delay="indefinite"/>
                      </p:stCondLst>
                      <p:childTnLst>
                        <p:par>
                          <p:cTn id="317" fill="hold">
                            <p:stCondLst>
                              <p:cond delay="0"/>
                            </p:stCondLst>
                            <p:childTnLst>
                              <p:par>
                                <p:cTn id="318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23" fill="hold">
                            <p:stCondLst>
                              <p:cond delay="1000"/>
                            </p:stCondLst>
                            <p:childTnLst>
                              <p:par>
                                <p:cTn id="324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25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6" fill="hold">
                      <p:stCondLst>
                        <p:cond delay="indefinite"/>
                      </p:stCondLst>
                      <p:childTnLst>
                        <p:par>
                          <p:cTn id="327" fill="hold">
                            <p:stCondLst>
                              <p:cond delay="0"/>
                            </p:stCondLst>
                            <p:childTnLst>
                              <p:par>
                                <p:cTn id="32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0" dur="2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1" fill="hold">
                      <p:stCondLst>
                        <p:cond delay="indefinite"/>
                      </p:stCondLst>
                      <p:childTnLst>
                        <p:par>
                          <p:cTn id="332" fill="hold">
                            <p:stCondLst>
                              <p:cond delay="0"/>
                            </p:stCondLst>
                            <p:childTnLst>
                              <p:par>
                                <p:cTn id="3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5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6" dur="20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7" dur="20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voltag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/>
      <p:bldP spid="18" grpId="1"/>
      <p:bldP spid="15" grpId="0" animBg="1"/>
      <p:bldP spid="15" grpId="1" animBg="1"/>
      <p:bldP spid="19" grpId="0" animBg="1"/>
      <p:bldP spid="19" grpId="1" animBg="1"/>
      <p:bldP spid="19" grpId="2" animBg="1"/>
      <p:bldP spid="20" grpId="0"/>
      <p:bldP spid="21" grpId="0"/>
      <p:bldP spid="23" grpId="0"/>
      <p:bldP spid="23" grpId="1"/>
      <p:bldP spid="24" grpId="0" animBg="1"/>
      <p:bldP spid="25" grpId="0" animBg="1"/>
      <p:bldP spid="26" grpId="0" animBg="1"/>
      <p:bldP spid="27" grpId="0" animBg="1"/>
      <p:bldP spid="28" grpId="0" animBg="1"/>
      <p:bldP spid="28" grpId="1" animBg="1"/>
      <p:bldP spid="29" grpId="0"/>
      <p:bldP spid="36" grpId="0" animBg="1"/>
      <p:bldP spid="37" grpId="0" animBg="1"/>
      <p:bldP spid="38" grpId="0" animBg="1"/>
      <p:bldP spid="44" grpId="0" animBg="1"/>
      <p:bldP spid="45" grpId="0"/>
      <p:bldP spid="48" grpId="0" animBg="1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50" grpId="0"/>
      <p:bldP spid="54" grpId="0"/>
      <p:bldP spid="70" grpId="0" animBg="1"/>
      <p:bldP spid="70" grpId="1" animBg="1"/>
      <p:bldP spid="63" grpId="0"/>
      <p:bldP spid="79" grpId="0" animBg="1"/>
      <p:bldP spid="46" grpId="0" animBg="1"/>
      <p:bldP spid="80" grpId="0" animBg="1"/>
      <p:bldP spid="31" grpId="0" animBg="1"/>
      <p:bldP spid="22" grpId="0"/>
      <p:bldP spid="81" grpId="0" animBg="1"/>
      <p:bldP spid="82" grpId="0"/>
      <p:bldP spid="83" grpId="0"/>
      <p:bldP spid="84" grpId="0"/>
      <p:bldP spid="8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159017"/>
          <a:ext cx="9001157" cy="6721779"/>
        </p:xfrm>
        <a:graphic>
          <a:graphicData uri="http://schemas.openxmlformats.org/drawingml/2006/table">
            <a:tbl>
              <a:tblPr/>
              <a:tblGrid>
                <a:gridCol w="487734"/>
                <a:gridCol w="7768122"/>
                <a:gridCol w="745301"/>
              </a:tblGrid>
              <a:tr h="3941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cap="all" dirty="0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>
                          <a:latin typeface="Times New Roman"/>
                          <a:ea typeface="Times New Roman"/>
                        </a:rPr>
                        <a:t>Объяснение Д/З (гр.№4) и консультация по теме №3.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1358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u="sng" cap="all" dirty="0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000" i="1" dirty="0">
                          <a:latin typeface="Times New Roman"/>
                          <a:ea typeface="Times New Roman"/>
                        </a:rPr>
                        <a:t>Процесс усвоения 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 algn="ctr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365125" algn="l"/>
                        </a:tabLst>
                      </a:pPr>
                      <a:r>
                        <a:rPr lang="ru-RU" sz="2000" b="1" i="1" dirty="0" err="1">
                          <a:latin typeface="Times New Roman"/>
                          <a:ea typeface="Times New Roman"/>
                        </a:rPr>
                        <a:t>аудиализация</a:t>
                      </a:r>
                      <a:r>
                        <a:rPr lang="ru-RU" sz="2000" b="1" i="1" dirty="0">
                          <a:latin typeface="Times New Roman"/>
                          <a:ea typeface="Times New Roman"/>
                        </a:rPr>
                        <a:t>  -  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1231900" algn="l"/>
                        </a:tabLst>
                      </a:pPr>
                      <a:r>
                        <a:rPr lang="ru-RU" sz="2000" b="1" i="0" dirty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плавление и отвердевание</a:t>
                      </a:r>
                      <a:endParaRPr lang="ru-RU" sz="1600" i="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-"/>
                        <a:tabLst>
                          <a:tab pos="1231900" algn="l"/>
                        </a:tabLst>
                      </a:pPr>
                      <a:r>
                        <a:rPr lang="ru-RU" sz="2000" b="1" i="0" dirty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удельная теплота плавления и применение этого </a:t>
                      </a:r>
                      <a:r>
                        <a:rPr lang="ru-RU" sz="2000" b="1" i="0" dirty="0" smtClean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понятия</a:t>
                      </a:r>
                      <a:endParaRPr lang="ru-RU" sz="1600" b="1" i="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marL="102235" algn="ctr">
                        <a:spcAft>
                          <a:spcPts val="0"/>
                        </a:spcAft>
                      </a:pPr>
                      <a:r>
                        <a:rPr lang="ru-RU" sz="2000" b="1" i="0" dirty="0">
                          <a:solidFill>
                            <a:schemeClr val="tx1"/>
                          </a:solidFill>
                          <a:latin typeface="Times New Roman"/>
                          <a:ea typeface="Times New Roman"/>
                        </a:rPr>
                        <a:t>*  визуализация   - </a:t>
                      </a:r>
                      <a:endParaRPr lang="ru-RU" sz="1600" b="1" i="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3834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u="sng" cap="all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i="1" u="sng" dirty="0">
                          <a:latin typeface="Times New Roman"/>
                          <a:ea typeface="Times New Roman"/>
                        </a:rPr>
                        <a:t>решение задач (ЭЗ)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 indent="190500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600" b="1" dirty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64. </a:t>
                      </a:r>
                      <a:r>
                        <a:rPr lang="ru-RU" sz="2000" b="1" dirty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Чему равен КПД плавильной печи, в которой на плавление </a:t>
                      </a:r>
                      <a:endParaRPr lang="ru-RU" sz="2000" b="1" dirty="0" smtClean="0">
                        <a:solidFill>
                          <a:srgbClr val="000099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indent="190500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1 </a:t>
                      </a:r>
                      <a:r>
                        <a:rPr lang="ru-RU" sz="2000" b="1" dirty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кг мели, взятой при температуре 85</a:t>
                      </a:r>
                      <a:r>
                        <a:rPr lang="ru-RU" sz="2000" b="1" baseline="30000" dirty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ru-RU" sz="2000" b="1" dirty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 С, расходуется 40 г каменного </a:t>
                      </a:r>
                      <a:r>
                        <a:rPr lang="ru-RU" sz="2000" b="1" dirty="0" smtClean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угля</a:t>
                      </a:r>
                      <a:r>
                        <a:rPr lang="ru-RU" sz="2000" b="1" dirty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</a:rPr>
                        <a:t>? </a:t>
                      </a:r>
                      <a:r>
                        <a:rPr lang="ru-RU" sz="2000" b="1" dirty="0" smtClean="0">
                          <a:solidFill>
                            <a:schemeClr val="bg2"/>
                          </a:solidFill>
                          <a:latin typeface="Times New Roman"/>
                          <a:ea typeface="Times New Roman"/>
                        </a:rPr>
                        <a:t>(40</a:t>
                      </a:r>
                      <a:r>
                        <a:rPr lang="ru-RU" sz="2000" b="1" dirty="0">
                          <a:solidFill>
                            <a:schemeClr val="bg2"/>
                          </a:solidFill>
                          <a:latin typeface="Times New Roman"/>
                          <a:ea typeface="Times New Roman"/>
                        </a:rPr>
                        <a:t>%)</a:t>
                      </a:r>
                      <a:endParaRPr lang="ru-RU" sz="1600" b="1" dirty="0">
                        <a:solidFill>
                          <a:schemeClr val="bg2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 indent="190500">
                        <a:lnSpc>
                          <a:spcPct val="108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66.  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Определить массу каменного угля, необходимую для плавления 0,5 т железа, начальная температура которого 39° С, а КПД печи 50%. </a:t>
                      </a:r>
                      <a:r>
                        <a:rPr lang="ru-RU" sz="2000" b="1" dirty="0" smtClean="0">
                          <a:solidFill>
                            <a:schemeClr val="bg2"/>
                          </a:solidFill>
                          <a:latin typeface="Times New Roman"/>
                          <a:ea typeface="Times New Roman"/>
                        </a:rPr>
                        <a:t>(32 кг)</a:t>
                      </a:r>
                      <a:endParaRPr lang="ru-RU" sz="1600" b="1" dirty="0">
                        <a:solidFill>
                          <a:schemeClr val="bg2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4451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u="sng" cap="all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 dirty="0">
                          <a:latin typeface="Times New Roman"/>
                          <a:ea typeface="Times New Roman"/>
                        </a:rPr>
                        <a:t>148. </a:t>
                      </a:r>
                      <a:r>
                        <a:rPr lang="ru-RU" sz="2400" b="1" i="0" dirty="0">
                          <a:latin typeface="Times New Roman"/>
                          <a:ea typeface="Times New Roman"/>
                        </a:rPr>
                        <a:t>Для таяния снега его посыпают солью .Зачем? </a:t>
                      </a:r>
                      <a:endParaRPr lang="ru-RU" sz="2000" b="1" i="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 dirty="0">
                          <a:latin typeface="Times New Roman"/>
                          <a:ea typeface="Times New Roman"/>
                        </a:rPr>
                        <a:t>          </a:t>
                      </a:r>
                      <a:r>
                        <a:rPr lang="ru-RU" sz="2000" i="1" dirty="0">
                          <a:solidFill>
                            <a:schemeClr val="bg2">
                              <a:lumMod val="90000"/>
                            </a:schemeClr>
                          </a:solidFill>
                          <a:latin typeface="Times New Roman"/>
                          <a:ea typeface="Times New Roman"/>
                        </a:rPr>
                        <a:t>(Температура замерзания соляного раствора ниже 0</a:t>
                      </a:r>
                      <a:r>
                        <a:rPr lang="ru-RU" sz="2000" i="1" baseline="30000" dirty="0">
                          <a:solidFill>
                            <a:schemeClr val="bg2">
                              <a:lumMod val="90000"/>
                            </a:schemeClr>
                          </a:solidFill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ru-RU" sz="2000" i="1" dirty="0">
                          <a:solidFill>
                            <a:schemeClr val="bg2">
                              <a:lumMod val="90000"/>
                            </a:schemeClr>
                          </a:solidFill>
                          <a:latin typeface="Times New Roman"/>
                          <a:ea typeface="Times New Roman"/>
                        </a:rPr>
                        <a:t>С)</a:t>
                      </a:r>
                      <a:endParaRPr lang="ru-RU" sz="1600" dirty="0">
                        <a:solidFill>
                          <a:schemeClr val="bg2">
                            <a:lumMod val="9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 dirty="0">
                          <a:latin typeface="Times New Roman"/>
                          <a:ea typeface="Times New Roman"/>
                        </a:rPr>
                        <a:t>149. </a:t>
                      </a:r>
                      <a:r>
                        <a:rPr lang="ru-RU" sz="2000" b="1" i="0" dirty="0">
                          <a:latin typeface="Times New Roman"/>
                          <a:ea typeface="Times New Roman"/>
                        </a:rPr>
                        <a:t>Почему не замерзают капельки распыленной воды даже при –40</a:t>
                      </a:r>
                      <a:r>
                        <a:rPr lang="ru-RU" sz="2000" b="1" i="0" baseline="30000" dirty="0"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ru-RU" sz="2000" b="1" i="0" dirty="0">
                          <a:latin typeface="Times New Roman"/>
                          <a:ea typeface="Times New Roman"/>
                        </a:rPr>
                        <a:t>С?</a:t>
                      </a:r>
                      <a:endParaRPr lang="ru-RU" sz="1600" b="1" i="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 dirty="0">
                          <a:solidFill>
                            <a:schemeClr val="bg2">
                              <a:lumMod val="90000"/>
                            </a:schemeClr>
                          </a:solidFill>
                          <a:latin typeface="Times New Roman"/>
                          <a:ea typeface="Times New Roman"/>
                        </a:rPr>
                        <a:t>           (нужны центры кристаллизации)</a:t>
                      </a:r>
                      <a:endParaRPr lang="ru-RU" sz="1600" dirty="0">
                        <a:solidFill>
                          <a:schemeClr val="bg2">
                            <a:lumMod val="90000"/>
                          </a:schemeClr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</a:rPr>
                        <a:t>10м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1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u="sng" cap="all"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4123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600" b="1" cap="all">
                          <a:latin typeface="Times New Roman"/>
                        </a:rPr>
                        <a:t>д.з</a:t>
                      </a: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>
                          <a:latin typeface="Times New Roman"/>
                          <a:ea typeface="Times New Roman"/>
                        </a:rPr>
                        <a:t>гр.№ 4</a:t>
                      </a:r>
                      <a:endParaRPr lang="ru-RU" sz="16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 dirty="0">
                          <a:latin typeface="Times New Roman"/>
                          <a:ea typeface="Times New Roman"/>
                        </a:rPr>
                        <a:t>50м</a:t>
                      </a:r>
                      <a:endParaRPr lang="ru-RU" sz="16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329642" cy="409596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Уроки физики    Вторушина С.В.      8  класс  т№3  (</a:t>
            </a:r>
            <a:r>
              <a:rPr lang="ru-RU" sz="1800" b="1" cap="none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плавление </a:t>
            </a: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800" b="1" cap="none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отвердевание)</a:t>
            </a: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642910" y="500042"/>
          <a:ext cx="7858180" cy="5510931"/>
        </p:xfrm>
        <a:graphic>
          <a:graphicData uri="http://schemas.openxmlformats.org/drawingml/2006/table">
            <a:tbl>
              <a:tblPr/>
              <a:tblGrid>
                <a:gridCol w="7858180"/>
              </a:tblGrid>
              <a:tr h="42862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раздел (</a:t>
                      </a:r>
                      <a:r>
                        <a:rPr lang="en-US" sz="2000" b="1" dirty="0">
                          <a:latin typeface="Times New Roman"/>
                          <a:ea typeface="Times New Roman"/>
                        </a:rPr>
                        <a:t>I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)   </a:t>
                      </a:r>
                      <a:r>
                        <a:rPr lang="ru-RU" sz="2000" b="1" dirty="0" smtClean="0">
                          <a:latin typeface="Times New Roman"/>
                          <a:ea typeface="Times New Roman"/>
                        </a:rPr>
                        <a:t>                                                         </a:t>
                      </a: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Урок - 8 (зт№3) № 8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5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ТЕМА:                   </a:t>
                      </a:r>
                      <a:r>
                        <a:rPr lang="ru-RU" sz="2000" b="1" cap="all">
                          <a:solidFill>
                            <a:srgbClr val="FF0000"/>
                          </a:solidFill>
                          <a:latin typeface="Times New Roman"/>
                          <a:ea typeface="Times New Roman"/>
                        </a:rPr>
                        <a:t>Удельная теплота плавления</a:t>
                      </a:r>
                      <a:r>
                        <a:rPr lang="ru-RU" sz="2000" b="1">
                          <a:latin typeface="Times New Roman"/>
                          <a:ea typeface="Times New Roman"/>
                        </a:rPr>
                        <a:t> 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705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ЦЕЛИ:1.Закрепить знания по теме №3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              2.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11762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u="sng" cap="all">
                          <a:latin typeface="Times New Roman"/>
                          <a:ea typeface="Times New Roman"/>
                        </a:rPr>
                        <a:t>Задачи: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cap="all">
                          <a:latin typeface="Times New Roman"/>
                          <a:ea typeface="Times New Roman"/>
                        </a:rPr>
                        <a:t>1) О</a:t>
                      </a:r>
                      <a:r>
                        <a:rPr lang="ru-RU" sz="2000" b="1">
                          <a:latin typeface="Times New Roman"/>
                          <a:ea typeface="Times New Roman"/>
                        </a:rPr>
                        <a:t>бобщить и систематизировать знания учащихся по теме №3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2) Организовать применение знаний в речевой и графической учебной практике.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>
                          <a:latin typeface="Times New Roman"/>
                          <a:ea typeface="Times New Roman"/>
                        </a:rPr>
                        <a:t>3) Организовать применение знаний в измененных и нестандартных условиях при решении качественных задач.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5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i="1" u="sng" cap="all">
                          <a:latin typeface="Times New Roman"/>
                          <a:ea typeface="Times New Roman"/>
                        </a:rPr>
                        <a:t>ТИп УРОКА</a:t>
                      </a:r>
                      <a:r>
                        <a:rPr lang="ru-RU" sz="2000" b="1" i="1" cap="all">
                          <a:latin typeface="Times New Roman"/>
                          <a:ea typeface="Times New Roman"/>
                        </a:rPr>
                        <a:t>: О</a:t>
                      </a:r>
                      <a:r>
                        <a:rPr lang="ru-RU" sz="2000" b="1" i="1">
                          <a:latin typeface="Times New Roman"/>
                          <a:ea typeface="Times New Roman"/>
                        </a:rPr>
                        <a:t>тработки знаний и умений по теме.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7051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i="1" u="sng" cap="all">
                          <a:latin typeface="Times New Roman"/>
                          <a:ea typeface="Times New Roman"/>
                        </a:rPr>
                        <a:t>ВИД УРО КА:  </a:t>
                      </a:r>
                      <a:r>
                        <a:rPr lang="ru-RU" sz="2000" i="1">
                          <a:latin typeface="Times New Roman"/>
                          <a:ea typeface="Times New Roman"/>
                        </a:rPr>
                        <a:t>репродуктивный в форме закрепления суждений и решения  творческих качественных и количественных задач.</a:t>
                      </a:r>
                      <a:endParaRPr lang="ru-RU" sz="14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52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Times New Roman"/>
                        </a:rPr>
                        <a:t>ДЕМОНСТРАЦИИ:1.                                      </a:t>
                      </a:r>
                      <a:endParaRPr lang="ru-RU" sz="14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329642" cy="409596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Уроки физики    Вторушина С.В.      8  класс  т№3  (</a:t>
            </a:r>
            <a:r>
              <a:rPr lang="ru-RU" sz="1800" b="1" cap="none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плавление </a:t>
            </a: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800" b="1" cap="none" dirty="0" smtClean="0">
                <a:solidFill>
                  <a:srgbClr val="0014AC"/>
                </a:solidFill>
                <a:latin typeface="Times New Roman" pitchFamily="18" charset="0"/>
                <a:cs typeface="Times New Roman" pitchFamily="18" charset="0"/>
              </a:rPr>
              <a:t>отвердевание)</a:t>
            </a:r>
            <a:r>
              <a:rPr lang="ru-RU" sz="1800" b="1" cap="none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8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0" y="357166"/>
          <a:ext cx="9144000" cy="6419325"/>
        </p:xfrm>
        <a:graphic>
          <a:graphicData uri="http://schemas.openxmlformats.org/drawingml/2006/table">
            <a:tbl>
              <a:tblPr/>
              <a:tblGrid>
                <a:gridCol w="495474"/>
                <a:gridCol w="7891397"/>
                <a:gridCol w="757129"/>
              </a:tblGrid>
              <a:tr h="5987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cap="all" dirty="0">
                          <a:latin typeface="Times New Roman"/>
                          <a:ea typeface="Times New Roman"/>
                        </a:rPr>
                        <a:t>1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b="1">
                          <a:latin typeface="Times New Roman"/>
                          <a:ea typeface="Times New Roman"/>
                        </a:rPr>
                        <a:t>Консультация по Д/З гр.№1.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87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u="sng" cap="all">
                          <a:latin typeface="Times New Roman"/>
                          <a:ea typeface="Times New Roman"/>
                        </a:rPr>
                        <a:t>2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i="1">
                          <a:latin typeface="Times New Roman"/>
                          <a:ea typeface="Times New Roman"/>
                        </a:rPr>
                        <a:t>Создание проблемной ситуации (Демонстрация №1)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87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u="sng" cap="all">
                          <a:latin typeface="Times New Roman"/>
                          <a:ea typeface="Times New Roman"/>
                        </a:rPr>
                        <a:t>3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b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Эвристическая беседа по материалу темы № 3 с демонстрациями</a:t>
                      </a:r>
                      <a:endParaRPr lang="ru-RU" sz="1800" b="1">
                        <a:solidFill>
                          <a:srgbClr val="00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/>
                          <a:ea typeface="Times New Roman"/>
                        </a:rPr>
                        <a:t>15м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87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u="sng" cap="all">
                          <a:latin typeface="Times New Roman"/>
                          <a:ea typeface="Times New Roman"/>
                        </a:rPr>
                        <a:t>4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ru-RU" sz="2400" b="0">
                          <a:solidFill>
                            <a:srgbClr val="000000"/>
                          </a:solidFill>
                          <a:latin typeface="Times New Roman"/>
                          <a:cs typeface="Times New Roman"/>
                        </a:rPr>
                        <a:t>Повторение темы по ОК</a:t>
                      </a:r>
                      <a:endParaRPr lang="ru-RU" sz="1800" b="1">
                        <a:solidFill>
                          <a:srgbClr val="000000"/>
                        </a:solidFill>
                        <a:latin typeface="Times New Roman"/>
                        <a:cs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/>
                          <a:ea typeface="Times New Roman"/>
                        </a:rPr>
                        <a:t>5м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29293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u="sng" cap="all">
                          <a:latin typeface="Times New Roman"/>
                          <a:ea typeface="Times New Roman"/>
                        </a:rPr>
                        <a:t>5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i="1" u="sng" dirty="0">
                          <a:latin typeface="Times New Roman"/>
                          <a:ea typeface="Times New Roman"/>
                        </a:rPr>
                        <a:t>Первичная обратная связь</a:t>
                      </a:r>
                      <a:endParaRPr lang="ru-RU" sz="2400" i="1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  1. В два стакана  с водой (по 200 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</a:rPr>
                        <a:t>гр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)  бросили по 20 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</a:rPr>
                        <a:t>гр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расплавленного и твердого алюминия при 660</a:t>
                      </a:r>
                      <a:r>
                        <a:rPr lang="ru-RU" sz="2400" baseline="30000" dirty="0"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С. В котором стакане вода будет горячее?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  2. В два стакана  с водой (по 200 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</a:rPr>
                        <a:t>гр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 и 25</a:t>
                      </a:r>
                      <a:r>
                        <a:rPr lang="ru-RU" sz="2400" baseline="30000" dirty="0"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С)  бросили по 20 </a:t>
                      </a:r>
                      <a:r>
                        <a:rPr lang="ru-RU" sz="2400" dirty="0" err="1">
                          <a:latin typeface="Times New Roman"/>
                          <a:ea typeface="Times New Roman"/>
                        </a:rPr>
                        <a:t>гр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льда и воды при 0</a:t>
                      </a:r>
                      <a:r>
                        <a:rPr lang="ru-RU" sz="2400" baseline="30000" dirty="0">
                          <a:latin typeface="Times New Roman"/>
                          <a:ea typeface="Times New Roman"/>
                        </a:rPr>
                        <a:t>0</a:t>
                      </a: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С. 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В котором стакане вода будет горячее?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>
                          <a:latin typeface="Times New Roman"/>
                          <a:ea typeface="Times New Roman"/>
                        </a:rPr>
                        <a:t>    3.    ЭЗ №№42- 61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/>
                          <a:ea typeface="Times New Roman"/>
                        </a:rPr>
                        <a:t>15м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98717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b="1" cap="all">
                          <a:latin typeface="Times New Roman"/>
                        </a:rPr>
                        <a:t>д.з</a:t>
                      </a:r>
                    </a:p>
                  </a:txBody>
                  <a:tcPr marL="66805" marR="66805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>
                          <a:latin typeface="Times New Roman"/>
                          <a:ea typeface="Times New Roman"/>
                        </a:rPr>
                        <a:t>§§</a:t>
                      </a:r>
                      <a:r>
                        <a:rPr lang="ru-RU" sz="2400" i="1">
                          <a:latin typeface="Times New Roman"/>
                          <a:ea typeface="Times New Roman"/>
                        </a:rPr>
                        <a:t>13-16 т  №3</a:t>
                      </a:r>
                      <a:endParaRPr lang="ru-RU" sz="180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800" b="1" cap="all" dirty="0">
                          <a:latin typeface="Times New Roman"/>
                          <a:ea typeface="Times New Roman"/>
                        </a:rPr>
                        <a:t>50</a:t>
                      </a:r>
                      <a:r>
                        <a:rPr lang="ru-RU" sz="2800" b="1" dirty="0">
                          <a:latin typeface="Times New Roman"/>
                          <a:ea typeface="Times New Roman"/>
                        </a:rPr>
                        <a:t>м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6805" marR="66805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8858280" y="250030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5852" y="0"/>
            <a:ext cx="606839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Практическая задача №2б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71469" y="923022"/>
            <a:ext cx="9215470" cy="10772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Определение удельной  теплоёмкости твёрдого тела. 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2071678"/>
            <a:ext cx="29334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Оборудование: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472" y="2714620"/>
            <a:ext cx="816422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Твёрдое тело, калориметр с горячей водой,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мензурка, термометр.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28926" y="3844357"/>
            <a:ext cx="23698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4415861"/>
            <a:ext cx="41487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Соберём установку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7500958" y="0"/>
            <a:ext cx="1643042" cy="42860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39132617"/>
              </p:ext>
            </p:extLst>
          </p:nvPr>
        </p:nvGraphicFramePr>
        <p:xfrm>
          <a:off x="0" y="5394960"/>
          <a:ext cx="9001154" cy="1280160"/>
        </p:xfrm>
        <a:graphic>
          <a:graphicData uri="http://schemas.openxmlformats.org/drawingml/2006/table">
            <a:tbl>
              <a:tblPr/>
              <a:tblGrid>
                <a:gridCol w="857222"/>
                <a:gridCol w="857256"/>
                <a:gridCol w="1000132"/>
                <a:gridCol w="714380"/>
                <a:gridCol w="1000132"/>
                <a:gridCol w="857256"/>
                <a:gridCol w="928694"/>
                <a:gridCol w="1393041"/>
                <a:gridCol w="1393041"/>
              </a:tblGrid>
              <a:tr h="4286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dirty="0" err="1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en-US" sz="1600" b="1" dirty="0" err="1" smtClean="0">
                          <a:solidFill>
                            <a:srgbClr val="000099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вод</a:t>
                      </a:r>
                      <a:r>
                        <a:rPr lang="ru-RU" sz="1600" b="1" dirty="0" err="1" smtClean="0">
                          <a:solidFill>
                            <a:srgbClr val="000099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ы</a:t>
                      </a:r>
                      <a:r>
                        <a:rPr lang="ru-RU" sz="16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кг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тела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Кг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24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тела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1800" b="1" baseline="30000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воды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2400" b="1" baseline="30000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24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dirty="0" err="1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Конечн</a:t>
                      </a:r>
                      <a:endParaRPr lang="ru-RU" sz="18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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20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воды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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20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тела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600" b="0" dirty="0" err="1">
                          <a:latin typeface="Times New Roman"/>
                          <a:ea typeface="Times New Roman"/>
                          <a:cs typeface="Times New Roman"/>
                        </a:rPr>
                        <a:t>Q</a:t>
                      </a:r>
                      <a:r>
                        <a:rPr lang="ru-RU" sz="3600" b="0" baseline="-25000" dirty="0" err="1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</a:t>
                      </a:r>
                      <a:r>
                        <a:rPr lang="ru-RU" sz="2000" b="0" baseline="-25000" dirty="0" err="1">
                          <a:latin typeface="Times New Roman"/>
                          <a:ea typeface="Times New Roman"/>
                          <a:cs typeface="Times New Roman"/>
                        </a:rPr>
                        <a:t>водой</a:t>
                      </a:r>
                      <a:endParaRPr lang="ru-RU" sz="2000" b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107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13055" algn="l"/>
                        </a:tabLst>
                      </a:pPr>
                      <a:r>
                        <a:rPr lang="ru-RU" sz="4000" b="0" dirty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r>
                        <a:rPr lang="ru-RU" sz="2000" b="0" baseline="-25000" dirty="0">
                          <a:latin typeface="Times New Roman"/>
                          <a:ea typeface="Times New Roman"/>
                          <a:cs typeface="Times New Roman"/>
                        </a:rPr>
                        <a:t>тела </a:t>
                      </a:r>
                      <a:endParaRPr lang="ru-RU" sz="2000" b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107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286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0,15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0,04 </a:t>
                      </a:r>
                      <a:endParaRPr lang="ru-RU" sz="2000" b="1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lang="ru-RU" sz="3200" b="1" baseline="30000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32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</a:t>
                      </a:r>
                      <a:r>
                        <a:rPr lang="ru-RU" sz="28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2800" dirty="0" smtClean="0">
                        <a:solidFill>
                          <a:srgbClr val="FF0000"/>
                        </a:solidFill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25</a:t>
                      </a:r>
                      <a:r>
                        <a:rPr lang="ru-RU" sz="3200" b="1" baseline="30000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60</a:t>
                      </a:r>
                      <a:r>
                        <a:rPr lang="ru-RU" sz="32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2400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ru-RU" sz="3200" b="1" baseline="30000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24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b="1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2786050" y="1082672"/>
            <a:ext cx="1636699" cy="1846262"/>
            <a:chOff x="12384" y="2016"/>
            <a:chExt cx="864" cy="1008"/>
          </a:xfrm>
        </p:grpSpPr>
        <p:grpSp>
          <p:nvGrpSpPr>
            <p:cNvPr id="3" name="Group 2"/>
            <p:cNvGrpSpPr>
              <a:grpSpLocks/>
            </p:cNvGrpSpPr>
            <p:nvPr/>
          </p:nvGrpSpPr>
          <p:grpSpPr bwMode="auto">
            <a:xfrm>
              <a:off x="12384" y="2016"/>
              <a:ext cx="864" cy="1008"/>
              <a:chOff x="12384" y="2016"/>
              <a:chExt cx="864" cy="1008"/>
            </a:xfrm>
          </p:grpSpPr>
          <p:sp>
            <p:nvSpPr>
              <p:cNvPr id="1027" name="Line 3"/>
              <p:cNvSpPr>
                <a:spLocks noChangeShapeType="1"/>
              </p:cNvSpPr>
              <p:nvPr/>
            </p:nvSpPr>
            <p:spPr bwMode="auto">
              <a:xfrm>
                <a:off x="12384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8" name="Line 4"/>
              <p:cNvSpPr>
                <a:spLocks noChangeShapeType="1"/>
              </p:cNvSpPr>
              <p:nvPr/>
            </p:nvSpPr>
            <p:spPr bwMode="auto">
              <a:xfrm>
                <a:off x="13248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9" name="Line 5"/>
              <p:cNvSpPr>
                <a:spLocks noChangeShapeType="1"/>
              </p:cNvSpPr>
              <p:nvPr/>
            </p:nvSpPr>
            <p:spPr bwMode="auto">
              <a:xfrm>
                <a:off x="12384" y="3024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" name="Group 7"/>
            <p:cNvGrpSpPr>
              <a:grpSpLocks/>
            </p:cNvGrpSpPr>
            <p:nvPr/>
          </p:nvGrpSpPr>
          <p:grpSpPr bwMode="auto">
            <a:xfrm>
              <a:off x="12528" y="2016"/>
              <a:ext cx="576" cy="864"/>
              <a:chOff x="12384" y="2016"/>
              <a:chExt cx="864" cy="1008"/>
            </a:xfrm>
          </p:grpSpPr>
          <p:sp>
            <p:nvSpPr>
              <p:cNvPr id="1032" name="Line 8"/>
              <p:cNvSpPr>
                <a:spLocks noChangeShapeType="1"/>
              </p:cNvSpPr>
              <p:nvPr/>
            </p:nvSpPr>
            <p:spPr bwMode="auto">
              <a:xfrm>
                <a:off x="12384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3" name="Line 9"/>
              <p:cNvSpPr>
                <a:spLocks noChangeShapeType="1"/>
              </p:cNvSpPr>
              <p:nvPr/>
            </p:nvSpPr>
            <p:spPr bwMode="auto">
              <a:xfrm>
                <a:off x="13248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4" name="Line 10"/>
              <p:cNvSpPr>
                <a:spLocks noChangeShapeType="1"/>
              </p:cNvSpPr>
              <p:nvPr/>
            </p:nvSpPr>
            <p:spPr bwMode="auto">
              <a:xfrm>
                <a:off x="12384" y="3024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3082252" y="1588535"/>
            <a:ext cx="1044273" cy="1055007"/>
          </a:xfrm>
          <a:prstGeom prst="rect">
            <a:avLst/>
          </a:prstGeom>
          <a:solidFill>
            <a:srgbClr val="0014AC">
              <a:alpha val="69000"/>
            </a:srgbClr>
          </a:solidFill>
          <a:ln w="28575">
            <a:solidFill>
              <a:srgbClr val="000099">
                <a:alpha val="58000"/>
              </a:srgb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1857356" y="0"/>
            <a:ext cx="39290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Калориметр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= термос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115943" y="1543537"/>
            <a:ext cx="10134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8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3214678" y="529081"/>
            <a:ext cx="629973" cy="399589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184185" y="457643"/>
            <a:ext cx="7649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85</a:t>
            </a:r>
            <a:r>
              <a:rPr lang="ru-RU" sz="20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143240" y="1500174"/>
            <a:ext cx="10134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8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160086" y="2110079"/>
            <a:ext cx="7649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0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15623" y="2714620"/>
            <a:ext cx="56280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1708239">
            <a:off x="6568981" y="3157015"/>
            <a:ext cx="1420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З.С.Э.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643438" y="2285992"/>
            <a:ext cx="1285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телом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071538" y="2428868"/>
            <a:ext cx="15001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водой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28596" y="3214686"/>
            <a:ext cx="203485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</a:t>
            </a:r>
            <a:r>
              <a:rPr lang="ru-RU" sz="40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тела</a:t>
            </a:r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428860" y="3221180"/>
            <a:ext cx="225792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r>
              <a:rPr lang="ru-RU" sz="40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воды</a:t>
            </a:r>
            <a:r>
              <a:rPr lang="ru-RU" sz="4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429124" y="3221180"/>
            <a:ext cx="299152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r>
              <a:rPr lang="ru-RU" sz="44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калорим</a:t>
            </a:r>
            <a:r>
              <a:rPr lang="ru-RU" sz="4000" b="1" cap="all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4330390" y="3646512"/>
            <a:ext cx="26432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8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6789776" y="3860826"/>
            <a:ext cx="20717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(8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25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 rot="5400000" flipH="1" flipV="1">
            <a:off x="5290549" y="1393017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6398632" y="2571744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6255756" y="-24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914176" y="2071678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6106516" y="1986592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V="1">
            <a:off x="6687903" y="1571612"/>
            <a:ext cx="1853869" cy="645814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6657350" y="1557964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6140176" y="1428736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25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3952712" y="3929066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214282" y="3643314"/>
            <a:ext cx="22860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112880" y="214290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85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6684384" y="445123"/>
            <a:ext cx="1857388" cy="1126489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/>
          <p:cNvSpPr/>
          <p:nvPr/>
        </p:nvSpPr>
        <p:spPr>
          <a:xfrm>
            <a:off x="2319676" y="3828166"/>
            <a:ext cx="20717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(2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0" y="571480"/>
            <a:ext cx="271461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=100г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0" y="1142984"/>
            <a:ext cx="28574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=100г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142844" y="4429132"/>
            <a:ext cx="22860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en-US" sz="3600" b="1" dirty="0" smtClean="0">
                <a:sym typeface="Symbol"/>
              </a:rPr>
              <a:t>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0,1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1972080" y="4497181"/>
            <a:ext cx="12899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ym typeface="Symbol"/>
              </a:rPr>
              <a:t> 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2857488" y="4435626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3214678" y="4429132"/>
            <a:ext cx="35719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ym typeface="Symbol"/>
              </a:rPr>
              <a:t> 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0,1</a:t>
            </a:r>
            <a:r>
              <a:rPr lang="en-US" sz="3600" b="1" dirty="0" smtClean="0">
                <a:sym typeface="Symbol"/>
              </a:rPr>
              <a:t> </a:t>
            </a:r>
            <a:endParaRPr lang="ru-RU" sz="36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5643570" y="4429132"/>
            <a:ext cx="8572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60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0" y="1714488"/>
            <a:ext cx="157163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2643174" y="4857760"/>
            <a:ext cx="328614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12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12600</a:t>
            </a:r>
            <a:endParaRPr lang="ru-RU" sz="32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 rot="20782447">
            <a:off x="5757725" y="4616968"/>
            <a:ext cx="241997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=1050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62"/>
          <p:cNvGrpSpPr/>
          <p:nvPr/>
        </p:nvGrpSpPr>
        <p:grpSpPr>
          <a:xfrm rot="20573824">
            <a:off x="7827502" y="4080303"/>
            <a:ext cx="1187404" cy="1056689"/>
            <a:chOff x="2527594" y="5293640"/>
            <a:chExt cx="1187404" cy="1056689"/>
          </a:xfrm>
        </p:grpSpPr>
        <p:sp>
          <p:nvSpPr>
            <p:cNvPr id="64" name="Rectangle 1"/>
            <p:cNvSpPr>
              <a:spLocks noChangeArrowheads="1"/>
            </p:cNvSpPr>
            <p:nvPr/>
          </p:nvSpPr>
          <p:spPr bwMode="auto">
            <a:xfrm>
              <a:off x="2527594" y="5293640"/>
              <a:ext cx="1132041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2571736" y="5765554"/>
              <a:ext cx="114326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6" name="Прямая соединительная линия 65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Text Box 2"/>
          <p:cNvSpPr txBox="1">
            <a:spLocks noChangeArrowheads="1"/>
          </p:cNvSpPr>
          <p:nvPr/>
        </p:nvSpPr>
        <p:spPr bwMode="auto">
          <a:xfrm>
            <a:off x="7500958" y="0"/>
            <a:ext cx="1643042" cy="428604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3" name="Таблица 62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4039132617"/>
              </p:ext>
            </p:extLst>
          </p:nvPr>
        </p:nvGraphicFramePr>
        <p:xfrm>
          <a:off x="71440" y="5506426"/>
          <a:ext cx="9001154" cy="1280160"/>
        </p:xfrm>
        <a:graphic>
          <a:graphicData uri="http://schemas.openxmlformats.org/drawingml/2006/table">
            <a:tbl>
              <a:tblPr/>
              <a:tblGrid>
                <a:gridCol w="857222"/>
                <a:gridCol w="857256"/>
                <a:gridCol w="1000132"/>
                <a:gridCol w="714380"/>
                <a:gridCol w="1000132"/>
                <a:gridCol w="857256"/>
                <a:gridCol w="928694"/>
                <a:gridCol w="1393041"/>
                <a:gridCol w="1393041"/>
              </a:tblGrid>
              <a:tr h="4286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dirty="0" err="1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en-US" sz="1600" b="1" dirty="0" err="1" smtClean="0">
                          <a:solidFill>
                            <a:srgbClr val="000099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вод</a:t>
                      </a:r>
                      <a:r>
                        <a:rPr lang="ru-RU" sz="1600" b="1" dirty="0" err="1" smtClean="0">
                          <a:solidFill>
                            <a:srgbClr val="000099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ы</a:t>
                      </a:r>
                      <a:r>
                        <a:rPr lang="ru-RU" sz="1600" b="1" dirty="0" smtClean="0">
                          <a:solidFill>
                            <a:srgbClr val="000099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кг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0033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m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тела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800" dirty="0" smtClean="0">
                          <a:latin typeface="Times New Roman"/>
                          <a:ea typeface="Times New Roman"/>
                        </a:rPr>
                        <a:t>Кг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24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16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</a:t>
                      </a:r>
                      <a:r>
                        <a:rPr lang="ru-RU" sz="1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тела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1800" b="1" baseline="30000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Н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воды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4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2400" b="1" baseline="30000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24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600" b="1" dirty="0" err="1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Конечн</a:t>
                      </a:r>
                      <a:endParaRPr lang="ru-RU" sz="18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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20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воды</a:t>
                      </a:r>
                      <a:endParaRPr lang="ru-RU" sz="1800" dirty="0">
                        <a:solidFill>
                          <a:schemeClr val="tx1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  <a:sym typeface="Symbol"/>
                        </a:rPr>
                        <a:t></a:t>
                      </a:r>
                      <a:r>
                        <a:rPr lang="en-US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ru-RU" sz="20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r>
                        <a:rPr lang="ru-RU" sz="20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тела</a:t>
                      </a:r>
                      <a:endParaRPr lang="ru-RU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3600" b="0" dirty="0" err="1">
                          <a:latin typeface="Times New Roman"/>
                          <a:ea typeface="Times New Roman"/>
                          <a:cs typeface="Times New Roman"/>
                        </a:rPr>
                        <a:t>Q</a:t>
                      </a:r>
                      <a:r>
                        <a:rPr lang="ru-RU" sz="3600" b="0" baseline="-25000" dirty="0" err="1">
                          <a:latin typeface="Times New Roman"/>
                          <a:ea typeface="Times New Roman"/>
                          <a:cs typeface="Times New Roman"/>
                          <a:sym typeface="Symbol"/>
                        </a:rPr>
                        <a:t></a:t>
                      </a:r>
                      <a:r>
                        <a:rPr lang="ru-RU" sz="2000" b="0" baseline="-25000" dirty="0" err="1">
                          <a:latin typeface="Times New Roman"/>
                          <a:ea typeface="Times New Roman"/>
                          <a:cs typeface="Times New Roman"/>
                        </a:rPr>
                        <a:t>водой</a:t>
                      </a:r>
                      <a:endParaRPr lang="ru-RU" sz="2000" b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107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313055" algn="l"/>
                        </a:tabLst>
                      </a:pPr>
                      <a:r>
                        <a:rPr lang="ru-RU" sz="4000" b="0" dirty="0">
                          <a:solidFill>
                            <a:srgbClr val="000099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r>
                        <a:rPr lang="ru-RU" sz="2000" b="0" baseline="-25000" dirty="0">
                          <a:latin typeface="Times New Roman"/>
                          <a:ea typeface="Times New Roman"/>
                          <a:cs typeface="Times New Roman"/>
                        </a:rPr>
                        <a:t>тела </a:t>
                      </a:r>
                      <a:endParaRPr lang="ru-RU" sz="2000" b="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10795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42861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400" dirty="0" smtClean="0">
                          <a:latin typeface="Times New Roman"/>
                          <a:ea typeface="Times New Roman"/>
                        </a:rPr>
                        <a:t>0,10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solidFill>
                            <a:srgbClr val="0014AC"/>
                          </a:solidFill>
                          <a:latin typeface="Times New Roman"/>
                          <a:ea typeface="Times New Roman"/>
                        </a:rPr>
                        <a:t>0,1 </a:t>
                      </a:r>
                      <a:endParaRPr lang="ru-RU" sz="2000" b="1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32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20</a:t>
                      </a:r>
                      <a:r>
                        <a:rPr lang="ru-RU" sz="3200" b="1" baseline="30000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32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8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85</a:t>
                      </a:r>
                      <a:r>
                        <a:rPr lang="ru-RU" sz="28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2800" dirty="0" smtClean="0">
                        <a:solidFill>
                          <a:srgbClr val="FF0000"/>
                        </a:solidFill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24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25</a:t>
                      </a:r>
                      <a:r>
                        <a:rPr lang="ru-RU" sz="3200" b="1" baseline="30000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24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60</a:t>
                      </a:r>
                      <a:r>
                        <a:rPr lang="ru-RU" sz="3200" b="1" baseline="30000" dirty="0" smtClean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2400" dirty="0" smtClean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ru-RU" sz="1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400" b="1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ea typeface="Times New Roman" pitchFamily="18" charset="0"/>
                          <a:cs typeface="Times New Roman" pitchFamily="18" charset="0"/>
                        </a:rPr>
                        <a:t>5</a:t>
                      </a:r>
                      <a:r>
                        <a:rPr lang="ru-RU" sz="3200" b="1" baseline="30000" dirty="0" smtClean="0">
                          <a:solidFill>
                            <a:srgbClr val="0014AC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  <a:endParaRPr lang="ru-RU" sz="2400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ru-RU" sz="2400" b="1" dirty="0">
                        <a:solidFill>
                          <a:srgbClr val="0014AC"/>
                        </a:solidFill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4.07031E-6 L -0.00486 0.22988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" y="11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6 -1.86864E-6 L -0.00538 0.22965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00" y="115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4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9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1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2000"/>
                            </p:stCondLst>
                            <p:childTnLst>
                              <p:par>
                                <p:cTn id="1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0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3000"/>
                            </p:stCondLst>
                            <p:childTnLst>
                              <p:par>
                                <p:cTn id="14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1000"/>
                            </p:stCondLst>
                            <p:childTnLst>
                              <p:par>
                                <p:cTn id="15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2000"/>
                            </p:stCondLst>
                            <p:childTnLst>
                              <p:par>
                                <p:cTn id="15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0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2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2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3" fill="hold">
                      <p:stCondLst>
                        <p:cond delay="indefinite"/>
                      </p:stCondLst>
                      <p:childTnLst>
                        <p:par>
                          <p:cTn id="174" fill="hold">
                            <p:stCondLst>
                              <p:cond delay="0"/>
                            </p:stCondLst>
                            <p:childTnLst>
                              <p:par>
                                <p:cTn id="17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3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8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90" fill="hold">
                            <p:stCondLst>
                              <p:cond delay="1000"/>
                            </p:stCondLst>
                            <p:childTnLst>
                              <p:par>
                                <p:cTn id="19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3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4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5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0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1" fill="hold">
                      <p:stCondLst>
                        <p:cond delay="indefinite"/>
                      </p:stCondLst>
                      <p:childTnLst>
                        <p:par>
                          <p:cTn id="202" fill="hold">
                            <p:stCondLst>
                              <p:cond delay="0"/>
                            </p:stCondLst>
                            <p:childTnLst>
                              <p:par>
                                <p:cTn id="20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5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6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1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2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3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5" fill="hold">
                      <p:stCondLst>
                        <p:cond delay="indefinite"/>
                      </p:stCondLst>
                      <p:childTnLst>
                        <p:par>
                          <p:cTn id="226" fill="hold">
                            <p:stCondLst>
                              <p:cond delay="0"/>
                            </p:stCondLst>
                            <p:childTnLst>
                              <p:par>
                                <p:cTn id="2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9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0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1" fill="hold">
                      <p:stCondLst>
                        <p:cond delay="indefinite"/>
                      </p:stCondLst>
                      <p:childTnLst>
                        <p:par>
                          <p:cTn id="232" fill="hold">
                            <p:stCondLst>
                              <p:cond delay="0"/>
                            </p:stCondLst>
                            <p:childTnLst>
                              <p:par>
                                <p:cTn id="233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5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6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7" fill="hold">
                      <p:stCondLst>
                        <p:cond delay="indefinite"/>
                      </p:stCondLst>
                      <p:childTnLst>
                        <p:par>
                          <p:cTn id="238" fill="hold">
                            <p:stCondLst>
                              <p:cond delay="0"/>
                            </p:stCondLst>
                            <p:childTnLst>
                              <p:par>
                                <p:cTn id="23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1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2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3" fill="hold">
                      <p:stCondLst>
                        <p:cond delay="indefinite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7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9" fill="hold">
                      <p:stCondLst>
                        <p:cond delay="indefinite"/>
                      </p:stCondLst>
                      <p:childTnLst>
                        <p:par>
                          <p:cTn id="250" fill="hold">
                            <p:stCondLst>
                              <p:cond delay="0"/>
                            </p:stCondLst>
                            <p:childTnLst>
                              <p:par>
                                <p:cTn id="251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6" fill="hold">
                      <p:stCondLst>
                        <p:cond delay="indefinite"/>
                      </p:stCondLst>
                      <p:childTnLst>
                        <p:par>
                          <p:cTn id="257" fill="hold">
                            <p:stCondLst>
                              <p:cond delay="0"/>
                            </p:stCondLst>
                            <p:childTnLst>
                              <p:par>
                                <p:cTn id="258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9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0" fill="hold">
                            <p:stCondLst>
                              <p:cond delay="2000"/>
                            </p:stCondLst>
                            <p:childTnLst>
                              <p:par>
                                <p:cTn id="26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2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8" grpId="0"/>
      <p:bldP spid="18" grpId="1"/>
      <p:bldP spid="15" grpId="0" animBg="1"/>
      <p:bldP spid="15" grpId="1" animBg="1"/>
      <p:bldP spid="19" grpId="0"/>
      <p:bldP spid="19" grpId="1"/>
      <p:bldP spid="19" grpId="2"/>
      <p:bldP spid="20" grpId="0"/>
      <p:bldP spid="21" grpId="0"/>
      <p:bldP spid="22" grpId="0"/>
      <p:bldP spid="22" grpId="1"/>
      <p:bldP spid="23" grpId="0"/>
      <p:bldP spid="23" grpId="1"/>
      <p:bldP spid="24" grpId="0"/>
      <p:bldP spid="25" grpId="0"/>
      <p:bldP spid="26" grpId="0"/>
      <p:bldP spid="27" grpId="0"/>
      <p:bldP spid="28" grpId="0"/>
      <p:bldP spid="28" grpId="1"/>
      <p:bldP spid="29" grpId="0"/>
      <p:bldP spid="31" grpId="0"/>
      <p:bldP spid="36" grpId="0"/>
      <p:bldP spid="37" grpId="0"/>
      <p:bldP spid="38" grpId="0"/>
      <p:bldP spid="44" grpId="0"/>
      <p:bldP spid="45" grpId="0"/>
      <p:bldP spid="46" grpId="0"/>
      <p:bldP spid="48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50" grpId="0"/>
      <p:bldP spid="53" grpId="0"/>
      <p:bldP spid="5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85852" y="0"/>
            <a:ext cx="581030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000" i="1" dirty="0" smtClean="0">
                <a:latin typeface="Times New Roman" pitchFamily="18" charset="0"/>
                <a:cs typeface="Times New Roman" pitchFamily="18" charset="0"/>
              </a:rPr>
              <a:t>Практическая задача №2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71469" y="923022"/>
            <a:ext cx="9215470" cy="107721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Определение удельной  теплоёмкости твёрдого тела. 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2071678"/>
            <a:ext cx="293349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Оборудование: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71472" y="2714620"/>
            <a:ext cx="816422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Твёрдое тело, калориметр с горячей водой,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мензурка, термометр.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928926" y="3844357"/>
            <a:ext cx="23698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u="sng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ход работы:</a:t>
            </a:r>
            <a:endParaRPr lang="ru-RU" sz="3200" b="1" u="sng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282" y="4415861"/>
            <a:ext cx="414870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1.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Соберём установку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7158" y="5072074"/>
            <a:ext cx="742382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rgbClr val="006600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Горячую воду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выльем в калориметр </a:t>
            </a:r>
          </a:p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sz="32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холодным твёрдым телом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0066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tx1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5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3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2786050" y="1082672"/>
            <a:ext cx="1636699" cy="1846262"/>
            <a:chOff x="12384" y="2016"/>
            <a:chExt cx="864" cy="1008"/>
          </a:xfrm>
        </p:grpSpPr>
        <p:grpSp>
          <p:nvGrpSpPr>
            <p:cNvPr id="3" name="Group 2"/>
            <p:cNvGrpSpPr>
              <a:grpSpLocks/>
            </p:cNvGrpSpPr>
            <p:nvPr/>
          </p:nvGrpSpPr>
          <p:grpSpPr bwMode="auto">
            <a:xfrm>
              <a:off x="12384" y="2016"/>
              <a:ext cx="864" cy="1008"/>
              <a:chOff x="12384" y="2016"/>
              <a:chExt cx="864" cy="1008"/>
            </a:xfrm>
          </p:grpSpPr>
          <p:sp>
            <p:nvSpPr>
              <p:cNvPr id="1027" name="Line 3"/>
              <p:cNvSpPr>
                <a:spLocks noChangeShapeType="1"/>
              </p:cNvSpPr>
              <p:nvPr/>
            </p:nvSpPr>
            <p:spPr bwMode="auto">
              <a:xfrm>
                <a:off x="12384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8" name="Line 4"/>
              <p:cNvSpPr>
                <a:spLocks noChangeShapeType="1"/>
              </p:cNvSpPr>
              <p:nvPr/>
            </p:nvSpPr>
            <p:spPr bwMode="auto">
              <a:xfrm>
                <a:off x="13248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9" name="Line 5"/>
              <p:cNvSpPr>
                <a:spLocks noChangeShapeType="1"/>
              </p:cNvSpPr>
              <p:nvPr/>
            </p:nvSpPr>
            <p:spPr bwMode="auto">
              <a:xfrm>
                <a:off x="12384" y="3024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" name="Group 7"/>
            <p:cNvGrpSpPr>
              <a:grpSpLocks/>
            </p:cNvGrpSpPr>
            <p:nvPr/>
          </p:nvGrpSpPr>
          <p:grpSpPr bwMode="auto">
            <a:xfrm>
              <a:off x="12528" y="2016"/>
              <a:ext cx="576" cy="864"/>
              <a:chOff x="12384" y="2016"/>
              <a:chExt cx="864" cy="1008"/>
            </a:xfrm>
          </p:grpSpPr>
          <p:sp>
            <p:nvSpPr>
              <p:cNvPr id="1032" name="Line 8"/>
              <p:cNvSpPr>
                <a:spLocks noChangeShapeType="1"/>
              </p:cNvSpPr>
              <p:nvPr/>
            </p:nvSpPr>
            <p:spPr bwMode="auto">
              <a:xfrm>
                <a:off x="12384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3" name="Line 9"/>
              <p:cNvSpPr>
                <a:spLocks noChangeShapeType="1"/>
              </p:cNvSpPr>
              <p:nvPr/>
            </p:nvSpPr>
            <p:spPr bwMode="auto">
              <a:xfrm>
                <a:off x="13248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4" name="Line 10"/>
              <p:cNvSpPr>
                <a:spLocks noChangeShapeType="1"/>
              </p:cNvSpPr>
              <p:nvPr/>
            </p:nvSpPr>
            <p:spPr bwMode="auto">
              <a:xfrm>
                <a:off x="12384" y="3024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3214678" y="1643050"/>
            <a:ext cx="714380" cy="785818"/>
          </a:xfrm>
          <a:prstGeom prst="rect">
            <a:avLst/>
          </a:prstGeom>
          <a:solidFill>
            <a:schemeClr val="tx2">
              <a:lumMod val="50000"/>
              <a:alpha val="69000"/>
            </a:schemeClr>
          </a:solidFill>
          <a:ln w="28575">
            <a:solidFill>
              <a:srgbClr val="000099">
                <a:alpha val="58000"/>
              </a:srgb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0" y="0"/>
            <a:ext cx="3929090" cy="584775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Проделаем опыт</a:t>
            </a:r>
            <a:endParaRPr lang="ru-RU" sz="32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115943" y="1543537"/>
            <a:ext cx="10134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8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3107240" y="500042"/>
            <a:ext cx="1048007" cy="613903"/>
          </a:xfrm>
          <a:prstGeom prst="rect">
            <a:avLst/>
          </a:prstGeom>
          <a:solidFill>
            <a:srgbClr val="00B0F0"/>
          </a:solidFill>
          <a:ln w="28575">
            <a:solidFill>
              <a:srgbClr val="00B0F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143240" y="500043"/>
            <a:ext cx="1047631" cy="461665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ru-RU" sz="20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143240" y="1714488"/>
            <a:ext cx="10134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65</a:t>
            </a:r>
            <a:r>
              <a:rPr lang="ru-RU" sz="28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160086" y="2110079"/>
            <a:ext cx="7649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0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71472" y="2714620"/>
            <a:ext cx="56280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1708239">
            <a:off x="6568981" y="3157015"/>
            <a:ext cx="1420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З.С.Э.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54740" y="3208192"/>
            <a:ext cx="1285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водой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683698" y="3123483"/>
            <a:ext cx="15001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телом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85720" y="3643314"/>
            <a:ext cx="21296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</a:t>
            </a:r>
            <a:r>
              <a:rPr lang="ru-RU" sz="4000" b="1" cap="all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воды</a:t>
            </a:r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285984" y="3649808"/>
            <a:ext cx="21823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r>
              <a:rPr lang="ru-RU" sz="4000" b="1" cap="all" baseline="-250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тело</a:t>
            </a:r>
            <a:r>
              <a:rPr lang="ru-RU" sz="4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286248" y="3649808"/>
            <a:ext cx="299152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r>
              <a:rPr lang="ru-RU" sz="4400" b="1" cap="all" baseline="-25000" dirty="0" err="1" smtClean="0">
                <a:latin typeface="Times New Roman" pitchFamily="18" charset="0"/>
                <a:cs typeface="Times New Roman" pitchFamily="18" charset="0"/>
              </a:rPr>
              <a:t>калорим</a:t>
            </a:r>
            <a:r>
              <a:rPr lang="ru-RU" sz="4000" b="1" cap="all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-71470" y="4214818"/>
            <a:ext cx="26432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8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387916" y="4429132"/>
            <a:ext cx="20717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37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34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Прямая со стрелкой 34"/>
          <p:cNvCxnSpPr/>
          <p:nvPr/>
        </p:nvCxnSpPr>
        <p:spPr>
          <a:xfrm>
            <a:off x="6398632" y="2571744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6813481" y="-95024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914176" y="2071678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6106516" y="1986592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19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V="1">
            <a:off x="6687903" y="1000108"/>
            <a:ext cx="1884625" cy="121731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6715140" y="1000108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6072198" y="857232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34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4071934" y="4507064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4429124" y="4286256"/>
            <a:ext cx="22860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036573" y="217442"/>
            <a:ext cx="595035" cy="461665"/>
          </a:xfrm>
          <a:prstGeom prst="rect">
            <a:avLst/>
          </a:prstGeom>
          <a:solidFill>
            <a:schemeClr val="bg2"/>
          </a:solidFill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37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6684384" y="445123"/>
            <a:ext cx="1888144" cy="554985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/>
          <p:cNvSpPr/>
          <p:nvPr/>
        </p:nvSpPr>
        <p:spPr>
          <a:xfrm>
            <a:off x="6534518" y="4471108"/>
            <a:ext cx="20717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34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19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0" y="571480"/>
            <a:ext cx="271461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=100г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0" y="1142984"/>
            <a:ext cx="28574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=200г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3000364" y="4945575"/>
            <a:ext cx="22860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en-US" sz="3600" b="1" dirty="0" smtClean="0">
                <a:sym typeface="Symbol"/>
              </a:rPr>
              <a:t>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0,1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4775164" y="5052714"/>
            <a:ext cx="10715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ym typeface="Symbol"/>
              </a:rPr>
              <a:t>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15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2571736" y="5000636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-32" y="5075463"/>
            <a:ext cx="22145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en-US" sz="3600" b="1" dirty="0" smtClean="0">
                <a:sym typeface="Symbol"/>
              </a:rPr>
              <a:t>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0,2</a:t>
            </a:r>
            <a:r>
              <a:rPr lang="en-US" sz="3600" b="1" dirty="0" smtClean="0">
                <a:sym typeface="Symbol"/>
              </a:rPr>
              <a:t> </a:t>
            </a:r>
            <a:endParaRPr lang="ru-RU" sz="36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2071638" y="5072074"/>
            <a:ext cx="6429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3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0" y="1714488"/>
            <a:ext cx="157163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0" y="5715016"/>
            <a:ext cx="3071834" cy="76944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1,5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=2520</a:t>
            </a:r>
            <a:endParaRPr lang="ru-RU" sz="36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3071802" y="5715016"/>
            <a:ext cx="22860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=1680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Группа 62"/>
          <p:cNvGrpSpPr/>
          <p:nvPr/>
        </p:nvGrpSpPr>
        <p:grpSpPr>
          <a:xfrm rot="21397268">
            <a:off x="5173612" y="5534776"/>
            <a:ext cx="1187404" cy="1056689"/>
            <a:chOff x="2527594" y="5293640"/>
            <a:chExt cx="1187404" cy="1056689"/>
          </a:xfrm>
        </p:grpSpPr>
        <p:sp>
          <p:nvSpPr>
            <p:cNvPr id="64" name="Rectangle 1"/>
            <p:cNvSpPr>
              <a:spLocks noChangeArrowheads="1"/>
            </p:cNvSpPr>
            <p:nvPr/>
          </p:nvSpPr>
          <p:spPr bwMode="auto">
            <a:xfrm>
              <a:off x="2527594" y="5293640"/>
              <a:ext cx="1132041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2571736" y="5765554"/>
              <a:ext cx="114326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6" name="Прямая соединительная линия 65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Text Box 2"/>
          <p:cNvSpPr txBox="1">
            <a:spLocks noChangeArrowheads="1"/>
          </p:cNvSpPr>
          <p:nvPr/>
        </p:nvSpPr>
        <p:spPr bwMode="auto">
          <a:xfrm>
            <a:off x="8215306" y="0"/>
            <a:ext cx="928694" cy="50163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6286512" y="5495054"/>
            <a:ext cx="2857488" cy="107721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Возможно это</a:t>
            </a:r>
          </a:p>
          <a:p>
            <a:pPr algn="ctr"/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???</a:t>
            </a:r>
            <a:endParaRPr lang="ru-RU" sz="32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 rot="5400000" flipH="1" flipV="1">
            <a:off x="5290549" y="1393017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38 -0.00601 L 0.00052 0.22392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11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52 -0.02105 L 0.00104 0.20449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11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5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000"/>
                            </p:stCondLst>
                            <p:childTnLst>
                              <p:par>
                                <p:cTn id="9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4000"/>
                            </p:stCondLst>
                            <p:childTnLst>
                              <p:par>
                                <p:cTn id="10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0"/>
                            </p:stCondLst>
                            <p:childTnLst>
                              <p:par>
                                <p:cTn id="10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"/>
                            </p:stCondLst>
                            <p:childTnLst>
                              <p:par>
                                <p:cTn id="16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8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4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2000"/>
                            </p:stCondLst>
                            <p:childTnLst>
                              <p:par>
                                <p:cTn id="25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7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/>
      <p:bldP spid="18" grpId="1"/>
      <p:bldP spid="15" grpId="0" animBg="1"/>
      <p:bldP spid="15" grpId="1" animBg="1"/>
      <p:bldP spid="19" grpId="0" animBg="1"/>
      <p:bldP spid="19" grpId="1" animBg="1"/>
      <p:bldP spid="19" grpId="2" animBg="1"/>
      <p:bldP spid="20" grpId="0"/>
      <p:bldP spid="21" grpId="0"/>
      <p:bldP spid="22" grpId="0"/>
      <p:bldP spid="22" grpId="1"/>
      <p:bldP spid="23" grpId="0"/>
      <p:bldP spid="23" grpId="1"/>
      <p:bldP spid="24" grpId="0"/>
      <p:bldP spid="25" grpId="0"/>
      <p:bldP spid="26" grpId="0"/>
      <p:bldP spid="27" grpId="0"/>
      <p:bldP spid="28" grpId="0"/>
      <p:bldP spid="28" grpId="1"/>
      <p:bldP spid="29" grpId="0"/>
      <p:bldP spid="31" grpId="0"/>
      <p:bldP spid="36" grpId="0"/>
      <p:bldP spid="37" grpId="0"/>
      <p:bldP spid="38" grpId="0"/>
      <p:bldP spid="44" grpId="0"/>
      <p:bldP spid="45" grpId="0"/>
      <p:bldP spid="46" grpId="0"/>
      <p:bldP spid="48" grpId="0" animBg="1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50" grpId="0"/>
      <p:bldP spid="53" grpId="0" animBg="1"/>
      <p:bldP spid="54" grpId="0"/>
      <p:bldP spid="70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>
            <a:grpSpLocks/>
          </p:cNvGrpSpPr>
          <p:nvPr/>
        </p:nvGrpSpPr>
        <p:grpSpPr bwMode="auto">
          <a:xfrm>
            <a:off x="2786050" y="1082672"/>
            <a:ext cx="1636699" cy="1846262"/>
            <a:chOff x="12384" y="2016"/>
            <a:chExt cx="864" cy="1008"/>
          </a:xfrm>
        </p:grpSpPr>
        <p:grpSp>
          <p:nvGrpSpPr>
            <p:cNvPr id="3" name="Group 2"/>
            <p:cNvGrpSpPr>
              <a:grpSpLocks/>
            </p:cNvGrpSpPr>
            <p:nvPr/>
          </p:nvGrpSpPr>
          <p:grpSpPr bwMode="auto">
            <a:xfrm>
              <a:off x="12384" y="2016"/>
              <a:ext cx="864" cy="1008"/>
              <a:chOff x="12384" y="2016"/>
              <a:chExt cx="864" cy="1008"/>
            </a:xfrm>
          </p:grpSpPr>
          <p:sp>
            <p:nvSpPr>
              <p:cNvPr id="1027" name="Line 3"/>
              <p:cNvSpPr>
                <a:spLocks noChangeShapeType="1"/>
              </p:cNvSpPr>
              <p:nvPr/>
            </p:nvSpPr>
            <p:spPr bwMode="auto">
              <a:xfrm>
                <a:off x="12384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8" name="Line 4"/>
              <p:cNvSpPr>
                <a:spLocks noChangeShapeType="1"/>
              </p:cNvSpPr>
              <p:nvPr/>
            </p:nvSpPr>
            <p:spPr bwMode="auto">
              <a:xfrm>
                <a:off x="13248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29" name="Line 5"/>
              <p:cNvSpPr>
                <a:spLocks noChangeShapeType="1"/>
              </p:cNvSpPr>
              <p:nvPr/>
            </p:nvSpPr>
            <p:spPr bwMode="auto">
              <a:xfrm>
                <a:off x="12384" y="3024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  <p:grpSp>
          <p:nvGrpSpPr>
            <p:cNvPr id="4" name="Group 7"/>
            <p:cNvGrpSpPr>
              <a:grpSpLocks/>
            </p:cNvGrpSpPr>
            <p:nvPr/>
          </p:nvGrpSpPr>
          <p:grpSpPr bwMode="auto">
            <a:xfrm>
              <a:off x="12528" y="2016"/>
              <a:ext cx="576" cy="864"/>
              <a:chOff x="12384" y="2016"/>
              <a:chExt cx="864" cy="1008"/>
            </a:xfrm>
          </p:grpSpPr>
          <p:sp>
            <p:nvSpPr>
              <p:cNvPr id="1032" name="Line 8"/>
              <p:cNvSpPr>
                <a:spLocks noChangeShapeType="1"/>
              </p:cNvSpPr>
              <p:nvPr/>
            </p:nvSpPr>
            <p:spPr bwMode="auto">
              <a:xfrm>
                <a:off x="12384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3" name="Line 9"/>
              <p:cNvSpPr>
                <a:spLocks noChangeShapeType="1"/>
              </p:cNvSpPr>
              <p:nvPr/>
            </p:nvSpPr>
            <p:spPr bwMode="auto">
              <a:xfrm>
                <a:off x="13248" y="2016"/>
                <a:ext cx="0" cy="1008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  <p:sp>
            <p:nvSpPr>
              <p:cNvPr id="1034" name="Line 10"/>
              <p:cNvSpPr>
                <a:spLocks noChangeShapeType="1"/>
              </p:cNvSpPr>
              <p:nvPr/>
            </p:nvSpPr>
            <p:spPr bwMode="auto">
              <a:xfrm>
                <a:off x="12384" y="3024"/>
                <a:ext cx="864" cy="0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ru-RU"/>
              </a:p>
            </p:txBody>
          </p:sp>
        </p:grpSp>
      </p:grpSp>
      <p:sp>
        <p:nvSpPr>
          <p:cNvPr id="16" name="Rectangle 11"/>
          <p:cNvSpPr>
            <a:spLocks noChangeArrowheads="1"/>
          </p:cNvSpPr>
          <p:nvPr/>
        </p:nvSpPr>
        <p:spPr bwMode="auto">
          <a:xfrm>
            <a:off x="3143240" y="1571612"/>
            <a:ext cx="840409" cy="929054"/>
          </a:xfrm>
          <a:prstGeom prst="rect">
            <a:avLst/>
          </a:prstGeom>
          <a:solidFill>
            <a:schemeClr val="tx2">
              <a:lumMod val="50000"/>
              <a:alpha val="69000"/>
            </a:schemeClr>
          </a:solidFill>
          <a:ln w="28575">
            <a:solidFill>
              <a:srgbClr val="000099">
                <a:alpha val="58000"/>
              </a:srgbClr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0" y="0"/>
            <a:ext cx="392909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Калориметр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 = термос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115943" y="1543537"/>
            <a:ext cx="10134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8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Rectangle 12"/>
          <p:cNvSpPr>
            <a:spLocks noChangeArrowheads="1"/>
          </p:cNvSpPr>
          <p:nvPr/>
        </p:nvSpPr>
        <p:spPr bwMode="auto">
          <a:xfrm>
            <a:off x="3107240" y="500042"/>
            <a:ext cx="1048007" cy="613903"/>
          </a:xfrm>
          <a:prstGeom prst="rect">
            <a:avLst/>
          </a:prstGeom>
          <a:solidFill>
            <a:srgbClr val="00B0F0"/>
          </a:solidFill>
          <a:ln w="28575">
            <a:solidFill>
              <a:srgbClr val="00B0F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3143240" y="500043"/>
            <a:ext cx="1047631" cy="461665"/>
          </a:xfrm>
          <a:prstGeom prst="rect">
            <a:avLst/>
          </a:prstGeom>
          <a:solidFill>
            <a:srgbClr val="00B0F0"/>
          </a:solidFill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ru-RU" sz="20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143240" y="1548458"/>
            <a:ext cx="101341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65</a:t>
            </a:r>
            <a:r>
              <a:rPr lang="ru-RU" sz="28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endParaRPr lang="ru-RU" sz="28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160086" y="2110079"/>
            <a:ext cx="76491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</a:t>
            </a:r>
            <a:r>
              <a:rPr lang="ru-RU" sz="2000" b="1" baseline="30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71472" y="2714620"/>
            <a:ext cx="562807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40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 rot="1708239">
            <a:off x="6568981" y="3157015"/>
            <a:ext cx="14205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З.С.Э.</a:t>
            </a:r>
            <a:endParaRPr lang="ru-RU" sz="3600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754740" y="3208192"/>
            <a:ext cx="128588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водой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3683698" y="3123483"/>
            <a:ext cx="15001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телом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85720" y="3643314"/>
            <a:ext cx="212968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</a:t>
            </a:r>
            <a:r>
              <a:rPr lang="ru-RU" sz="4000" b="1" cap="all" baseline="-25000" dirty="0" err="1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воды</a:t>
            </a:r>
            <a:r>
              <a:rPr lang="ru-RU" sz="40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285984" y="3649808"/>
            <a:ext cx="218232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r>
              <a:rPr lang="ru-RU" sz="4000" b="1" cap="all" baseline="-25000" dirty="0" err="1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тело</a:t>
            </a:r>
            <a:r>
              <a:rPr lang="ru-RU" sz="4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+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4286248" y="3649808"/>
            <a:ext cx="2991525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cap="all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4000" b="1" cap="all" baseline="-25000" dirty="0" err="1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</a:t>
            </a:r>
            <a:r>
              <a:rPr lang="ru-RU" sz="4400" b="1" cap="all" baseline="-25000" dirty="0" err="1" smtClean="0">
                <a:latin typeface="Times New Roman" pitchFamily="18" charset="0"/>
                <a:cs typeface="Times New Roman" pitchFamily="18" charset="0"/>
              </a:rPr>
              <a:t>калорим</a:t>
            </a:r>
            <a:r>
              <a:rPr lang="ru-RU" sz="4000" b="1" cap="all" baseline="-25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40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-71470" y="4214818"/>
            <a:ext cx="264320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8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387916" y="4429132"/>
            <a:ext cx="20717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70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65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3" name="Прямая со стрелкой 32"/>
          <p:cNvCxnSpPr/>
          <p:nvPr/>
        </p:nvCxnSpPr>
        <p:spPr>
          <a:xfrm rot="5400000" flipH="1" flipV="1">
            <a:off x="5290549" y="1393017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/>
          <p:nvPr/>
        </p:nvCxnSpPr>
        <p:spPr>
          <a:xfrm>
            <a:off x="6398632" y="2571744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Прямоугольник 35"/>
          <p:cNvSpPr/>
          <p:nvPr/>
        </p:nvSpPr>
        <p:spPr>
          <a:xfrm>
            <a:off x="6255756" y="-24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7914176" y="2071678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38" name="Прямоугольник 37"/>
          <p:cNvSpPr/>
          <p:nvPr/>
        </p:nvSpPr>
        <p:spPr>
          <a:xfrm>
            <a:off x="6106516" y="1986592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40" name="Прямая соединительная линия 39"/>
          <p:cNvCxnSpPr/>
          <p:nvPr/>
        </p:nvCxnSpPr>
        <p:spPr>
          <a:xfrm flipV="1">
            <a:off x="6687903" y="1000108"/>
            <a:ext cx="1884625" cy="1217318"/>
          </a:xfrm>
          <a:prstGeom prst="line">
            <a:avLst/>
          </a:prstGeom>
          <a:ln w="57150">
            <a:solidFill>
              <a:schemeClr val="tx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>
            <a:off x="6715140" y="1000108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Прямоугольник 43"/>
          <p:cNvSpPr/>
          <p:nvPr/>
        </p:nvSpPr>
        <p:spPr>
          <a:xfrm>
            <a:off x="6072198" y="857232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65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4071934" y="4507064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4429124" y="4286256"/>
            <a:ext cx="228601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112880" y="214290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70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49" name="Прямая соединительная линия 48"/>
          <p:cNvCxnSpPr/>
          <p:nvPr/>
        </p:nvCxnSpPr>
        <p:spPr>
          <a:xfrm>
            <a:off x="6684384" y="445123"/>
            <a:ext cx="1888144" cy="554985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Прямоугольник 54"/>
          <p:cNvSpPr/>
          <p:nvPr/>
        </p:nvSpPr>
        <p:spPr>
          <a:xfrm>
            <a:off x="6534518" y="4471108"/>
            <a:ext cx="207170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65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0" y="571480"/>
            <a:ext cx="271461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=100г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0" y="1142984"/>
            <a:ext cx="28574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=200г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3000364" y="4945575"/>
            <a:ext cx="228601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en-US" sz="3600" b="1" dirty="0" smtClean="0">
                <a:sym typeface="Symbol"/>
              </a:rPr>
              <a:t>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0,1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4775164" y="5052714"/>
            <a:ext cx="107157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ym typeface="Symbol"/>
              </a:rPr>
              <a:t>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45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2571736" y="5000636"/>
            <a:ext cx="476412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=</a:t>
            </a:r>
            <a:endParaRPr lang="ru-RU" sz="40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-32" y="5075463"/>
            <a:ext cx="221454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4200</a:t>
            </a:r>
            <a:r>
              <a:rPr lang="en-US" sz="3600" b="1" dirty="0" smtClean="0">
                <a:sym typeface="Symbol"/>
              </a:rPr>
              <a:t>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0,2</a:t>
            </a:r>
            <a:r>
              <a:rPr lang="en-US" sz="3600" b="1" dirty="0" smtClean="0">
                <a:sym typeface="Symbol"/>
              </a:rPr>
              <a:t> </a:t>
            </a:r>
            <a:endParaRPr lang="ru-RU" sz="36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2" name="Прямоугольник 61"/>
          <p:cNvSpPr/>
          <p:nvPr/>
        </p:nvSpPr>
        <p:spPr>
          <a:xfrm>
            <a:off x="2071638" y="5072074"/>
            <a:ext cx="64297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5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0" y="1714488"/>
            <a:ext cx="1571636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-?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142844" y="5715016"/>
            <a:ext cx="3071834" cy="769441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chemeClr val="tx2">
                    <a:lumMod val="5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4,5</a:t>
            </a:r>
            <a:r>
              <a:rPr lang="ru-RU" sz="36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=</a:t>
            </a:r>
            <a:r>
              <a:rPr lang="ru-RU" sz="36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  <a:sym typeface="Symbol"/>
              </a:rPr>
              <a:t>4200</a:t>
            </a:r>
            <a:endParaRPr lang="ru-RU" sz="3600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3214678" y="5715016"/>
            <a:ext cx="2039177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тела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=933</a:t>
            </a:r>
            <a:endParaRPr lang="ru-RU" sz="36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3" name="Группа 62"/>
          <p:cNvGrpSpPr/>
          <p:nvPr/>
        </p:nvGrpSpPr>
        <p:grpSpPr>
          <a:xfrm rot="21397268">
            <a:off x="5173612" y="5534776"/>
            <a:ext cx="1187404" cy="1056689"/>
            <a:chOff x="2527594" y="5293640"/>
            <a:chExt cx="1187404" cy="1056689"/>
          </a:xfrm>
        </p:grpSpPr>
        <p:sp>
          <p:nvSpPr>
            <p:cNvPr id="64" name="Rectangle 1"/>
            <p:cNvSpPr>
              <a:spLocks noChangeArrowheads="1"/>
            </p:cNvSpPr>
            <p:nvPr/>
          </p:nvSpPr>
          <p:spPr bwMode="auto">
            <a:xfrm>
              <a:off x="2527594" y="5293640"/>
              <a:ext cx="1132041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lvl="0" algn="ctr"/>
              <a:r>
                <a:rPr kumimoji="0" lang="ru-RU" sz="2800" b="1" i="0" u="none" strike="noStrike" cap="none" normalizeH="0" baseline="0" dirty="0" smtClean="0">
                  <a:ln>
                    <a:noFill/>
                  </a:ln>
                  <a:solidFill>
                    <a:schemeClr val="tx1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</a:rPr>
                <a:t>  </a:t>
              </a:r>
              <a:r>
                <a:rPr kumimoji="0" lang="ru-RU" sz="3600" b="1" i="0" u="none" strike="noStrike" cap="none" normalizeH="0" baseline="0" dirty="0" smtClean="0">
                  <a:ln>
                    <a:noFill/>
                  </a:ln>
                  <a:solidFill>
                    <a:srgbClr val="FF0000"/>
                  </a:solidFill>
                  <a:effectLst/>
                  <a:latin typeface="Times New Roman" pitchFamily="18" charset="0"/>
                  <a:ea typeface="Times New Roman" pitchFamily="18" charset="0"/>
                  <a:cs typeface="Times New Roman" pitchFamily="18" charset="0"/>
                  <a:sym typeface="Symbol" pitchFamily="18" charset="2"/>
                </a:rPr>
                <a:t>Дж </a:t>
              </a:r>
              <a:endPara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endParaRPr>
            </a:p>
          </p:txBody>
        </p:sp>
        <p:sp>
          <p:nvSpPr>
            <p:cNvPr id="65" name="Прямоугольник 64"/>
            <p:cNvSpPr/>
            <p:nvPr/>
          </p:nvSpPr>
          <p:spPr>
            <a:xfrm>
              <a:off x="2571736" y="5765554"/>
              <a:ext cx="1143262" cy="58477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3200" b="1" dirty="0" smtClean="0">
                  <a:solidFill>
                    <a:srgbClr val="003300"/>
                  </a:solidFill>
                  <a:latin typeface="Times New Roman" pitchFamily="18" charset="0"/>
                  <a:cs typeface="Times New Roman" pitchFamily="18" charset="0"/>
                </a:rPr>
                <a:t>кг </a:t>
              </a:r>
              <a:r>
                <a:rPr lang="ru-RU" sz="3200" b="1" baseline="30000" dirty="0" smtClean="0">
                  <a:solidFill>
                    <a:srgbClr val="000099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r>
                <a:rPr lang="ru-RU" sz="3200" b="1" dirty="0" smtClean="0">
                  <a:latin typeface="Times New Roman" pitchFamily="18" charset="0"/>
                  <a:cs typeface="Times New Roman" pitchFamily="18" charset="0"/>
                </a:rPr>
                <a:t>С</a:t>
              </a:r>
              <a:endParaRPr lang="ru-RU" sz="3200" dirty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66" name="Прямая соединительная линия 65"/>
            <p:cNvCxnSpPr/>
            <p:nvPr/>
          </p:nvCxnSpPr>
          <p:spPr>
            <a:xfrm flipV="1">
              <a:off x="2643174" y="5857892"/>
              <a:ext cx="957619" cy="37982"/>
            </a:xfrm>
            <a:prstGeom prst="line">
              <a:avLst/>
            </a:prstGeom>
            <a:ln w="38100">
              <a:solidFill>
                <a:schemeClr val="tx1"/>
              </a:solidFill>
            </a:ln>
            <a:scene3d>
              <a:camera prst="orthographicFront">
                <a:rot lat="0" lon="0" rev="21480000"/>
              </a:camera>
              <a:lightRig rig="threePt" dir="t"/>
            </a:scene3d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7" name="Text Box 2"/>
          <p:cNvSpPr txBox="1">
            <a:spLocks noChangeArrowheads="1"/>
          </p:cNvSpPr>
          <p:nvPr/>
        </p:nvSpPr>
        <p:spPr bwMode="auto">
          <a:xfrm>
            <a:off x="8001024" y="0"/>
            <a:ext cx="1142976" cy="501630"/>
          </a:xfrm>
          <a:prstGeom prst="rect">
            <a:avLst/>
          </a:prstGeom>
          <a:solidFill>
            <a:srgbClr val="FFFF0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0" name="Прямоугольник 69"/>
          <p:cNvSpPr/>
          <p:nvPr/>
        </p:nvSpPr>
        <p:spPr>
          <a:xfrm>
            <a:off x="6286512" y="5495054"/>
            <a:ext cx="2857488" cy="1077218"/>
          </a:xfrm>
          <a:prstGeom prst="rect">
            <a:avLst/>
          </a:prstGeom>
          <a:solidFill>
            <a:schemeClr val="bg2"/>
          </a:solidFill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Возможно это</a:t>
            </a:r>
          </a:p>
          <a:p>
            <a:pPr algn="ctr"/>
            <a:r>
              <a:rPr lang="ru-RU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кварц</a:t>
            </a:r>
            <a:endParaRPr lang="ru-RU" sz="3200" b="1" dirty="0">
              <a:solidFill>
                <a:srgbClr val="0033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38 -0.00601 L 0.00052 0.22392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115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56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452 -0.02105 L 0.00104 0.20449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" y="113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500"/>
                            </p:stCondLst>
                            <p:childTnLst>
                              <p:par>
                                <p:cTn id="8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2000"/>
                            </p:stCondLst>
                            <p:childTnLst>
                              <p:par>
                                <p:cTn id="9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000"/>
                            </p:stCondLst>
                            <p:childTnLst>
                              <p:par>
                                <p:cTn id="9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4000"/>
                            </p:stCondLst>
                            <p:childTnLst>
                              <p:par>
                                <p:cTn id="10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000"/>
                            </p:stCondLst>
                            <p:childTnLst>
                              <p:par>
                                <p:cTn id="109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8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6" fill="hold">
                      <p:stCondLst>
                        <p:cond delay="indefinite"/>
                      </p:stCondLst>
                      <p:childTnLst>
                        <p:par>
                          <p:cTn id="137" fill="hold">
                            <p:stCondLst>
                              <p:cond delay="0"/>
                            </p:stCondLst>
                            <p:childTnLst>
                              <p:par>
                                <p:cTn id="13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2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4" fill="hold">
                      <p:stCondLst>
                        <p:cond delay="indefinite"/>
                      </p:stCondLst>
                      <p:childTnLst>
                        <p:par>
                          <p:cTn id="155" fill="hold">
                            <p:stCondLst>
                              <p:cond delay="0"/>
                            </p:stCondLst>
                            <p:childTnLst>
                              <p:par>
                                <p:cTn id="15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000"/>
                            </p:stCondLst>
                            <p:childTnLst>
                              <p:par>
                                <p:cTn id="161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63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4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8" dur="2000" fill="hold"/>
                                        <p:tgtEl>
                                          <p:spTgt spid="28"/>
                                        </p:tgtEl>
                                      </p:cBhvr>
                                      <p:by x="50000" y="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3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4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5" fill="hold">
                      <p:stCondLst>
                        <p:cond delay="indefinite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9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0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8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6" fill="hold">
                      <p:stCondLst>
                        <p:cond delay="indefinite"/>
                      </p:stCondLst>
                      <p:childTnLst>
                        <p:par>
                          <p:cTn id="197" fill="hold">
                            <p:stCondLst>
                              <p:cond delay="0"/>
                            </p:stCondLst>
                            <p:childTnLst>
                              <p:par>
                                <p:cTn id="19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0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1" dur="1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6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7" dur="10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8" fill="hold">
                      <p:stCondLst>
                        <p:cond delay="indefinite"/>
                      </p:stCondLst>
                      <p:childTnLst>
                        <p:par>
                          <p:cTn id="209" fill="hold">
                            <p:stCondLst>
                              <p:cond delay="0"/>
                            </p:stCondLst>
                            <p:childTnLst>
                              <p:par>
                                <p:cTn id="2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2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3" dur="1000" fill="hold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4" fill="hold">
                      <p:stCondLst>
                        <p:cond delay="indefinite"/>
                      </p:stCondLst>
                      <p:childTnLst>
                        <p:par>
                          <p:cTn id="215" fill="hold">
                            <p:stCondLst>
                              <p:cond delay="0"/>
                            </p:stCondLst>
                            <p:childTnLst>
                              <p:par>
                                <p:cTn id="216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8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9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0" fill="hold">
                      <p:stCondLst>
                        <p:cond delay="indefinite"/>
                      </p:stCondLst>
                      <p:childTnLst>
                        <p:par>
                          <p:cTn id="221" fill="hold">
                            <p:stCondLst>
                              <p:cond delay="0"/>
                            </p:stCondLst>
                            <p:childTnLst>
                              <p:par>
                                <p:cTn id="22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4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5" dur="10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2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0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1" dur="10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2" fill="hold">
                      <p:stCondLst>
                        <p:cond delay="indefinite"/>
                      </p:stCondLst>
                      <p:childTnLst>
                        <p:par>
                          <p:cTn id="233" fill="hold">
                            <p:stCondLst>
                              <p:cond delay="0"/>
                            </p:stCondLst>
                            <p:childTnLst>
                              <p:par>
                                <p:cTn id="23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6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7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8" fill="hold">
                      <p:stCondLst>
                        <p:cond delay="indefinite"/>
                      </p:stCondLst>
                      <p:childTnLst>
                        <p:par>
                          <p:cTn id="239" fill="hold">
                            <p:stCondLst>
                              <p:cond delay="0"/>
                            </p:stCondLst>
                            <p:childTnLst>
                              <p:par>
                                <p:cTn id="24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2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3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4" fill="hold">
                      <p:stCondLst>
                        <p:cond delay="indefinite"/>
                      </p:stCondLst>
                      <p:childTnLst>
                        <p:par>
                          <p:cTn id="245" fill="hold">
                            <p:stCondLst>
                              <p:cond delay="0"/>
                            </p:stCondLst>
                            <p:childTnLst>
                              <p:par>
                                <p:cTn id="24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8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9" dur="10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0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1" fill="hold">
                      <p:stCondLst>
                        <p:cond delay="indefinite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4" dur="2000" fill="hold"/>
                                        <p:tgtEl>
                                          <p:spTgt spid="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55" fill="hold">
                            <p:stCondLst>
                              <p:cond delay="2000"/>
                            </p:stCondLst>
                            <p:childTnLst>
                              <p:par>
                                <p:cTn id="256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57" dur="2000" fill="hold"/>
                                        <p:tgtEl>
                                          <p:spTgt spid="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8" fill="hold">
                      <p:stCondLst>
                        <p:cond delay="indefinite"/>
                      </p:stCondLst>
                      <p:childTnLst>
                        <p:par>
                          <p:cTn id="259" fill="hold">
                            <p:stCondLst>
                              <p:cond delay="0"/>
                            </p:stCondLst>
                            <p:childTnLst>
                              <p:par>
                                <p:cTn id="26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2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3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/>
      <p:bldP spid="18" grpId="0"/>
      <p:bldP spid="18" grpId="1"/>
      <p:bldP spid="15" grpId="0" animBg="1"/>
      <p:bldP spid="15" grpId="1" animBg="1"/>
      <p:bldP spid="19" grpId="0" animBg="1"/>
      <p:bldP spid="19" grpId="1" animBg="1"/>
      <p:bldP spid="19" grpId="2" animBg="1"/>
      <p:bldP spid="20" grpId="0"/>
      <p:bldP spid="21" grpId="0"/>
      <p:bldP spid="22" grpId="0"/>
      <p:bldP spid="22" grpId="1"/>
      <p:bldP spid="23" grpId="0"/>
      <p:bldP spid="23" grpId="1"/>
      <p:bldP spid="24" grpId="0"/>
      <p:bldP spid="25" grpId="0"/>
      <p:bldP spid="26" grpId="0"/>
      <p:bldP spid="27" grpId="0"/>
      <p:bldP spid="28" grpId="0"/>
      <p:bldP spid="28" grpId="1"/>
      <p:bldP spid="29" grpId="0"/>
      <p:bldP spid="31" grpId="0"/>
      <p:bldP spid="36" grpId="0"/>
      <p:bldP spid="37" grpId="0"/>
      <p:bldP spid="38" grpId="0"/>
      <p:bldP spid="44" grpId="0"/>
      <p:bldP spid="45" grpId="0"/>
      <p:bldP spid="46" grpId="0"/>
      <p:bldP spid="48" grpId="0"/>
      <p:bldP spid="55" grpId="0"/>
      <p:bldP spid="56" grpId="0"/>
      <p:bldP spid="57" grpId="0"/>
      <p:bldP spid="58" grpId="0"/>
      <p:bldP spid="59" grpId="0"/>
      <p:bldP spid="60" grpId="0"/>
      <p:bldP spid="61" grpId="0"/>
      <p:bldP spid="62" grpId="0"/>
      <p:bldP spid="50" grpId="0"/>
      <p:bldP spid="53" grpId="0" animBg="1"/>
      <p:bldP spid="54" grpId="0"/>
      <p:bldP spid="7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928662" y="857232"/>
            <a:ext cx="6786610" cy="250033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buFont typeface="Wingdings" pitchFamily="2" charset="2"/>
              <a:buNone/>
            </a:pPr>
            <a:r>
              <a:rPr lang="ru-RU" sz="4000" b="1" dirty="0" smtClean="0">
                <a:solidFill>
                  <a:srgbClr val="0033CC"/>
                </a:solidFill>
                <a:latin typeface="Times New Roman" pitchFamily="18" charset="0"/>
                <a:cs typeface="Times New Roman" pitchFamily="18" charset="0"/>
              </a:rPr>
              <a:t> к теме 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№3</a:t>
            </a:r>
          </a:p>
          <a:p>
            <a:pPr algn="ctr"/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Гр№3 883*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882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881</a:t>
            </a: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 879 705 </a:t>
            </a:r>
            <a:endParaRPr lang="en-US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9" descr="2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282" y="214290"/>
            <a:ext cx="1944687" cy="1912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96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2500"/>
                            </p:stCondLst>
                            <p:childTnLst>
                              <p:par>
                                <p:cTn id="34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000"/>
                            </p:stCondLst>
                            <p:childTnLst>
                              <p:par>
                                <p:cTn id="39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4000"/>
                            </p:stCondLst>
                            <p:childTnLst>
                              <p:par>
                                <p:cTn id="44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0"/>
                            </p:stCondLst>
                            <p:childTnLst>
                              <p:par>
                                <p:cTn id="49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500"/>
                            </p:stCondLst>
                            <p:childTnLst>
                              <p:par>
                                <p:cTn id="54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6500"/>
                            </p:stCondLst>
                            <p:childTnLst>
                              <p:par>
                                <p:cTn id="59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7500"/>
                            </p:stCondLst>
                            <p:childTnLst>
                              <p:par>
                                <p:cTn id="66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6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9500"/>
                            </p:stCondLst>
                            <p:childTnLst>
                              <p:par>
                                <p:cTn id="69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10500"/>
                            </p:stCondLst>
                            <p:childTnLst>
                              <p:par>
                                <p:cTn id="76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1500"/>
                            </p:stCondLst>
                            <p:childTnLst>
                              <p:par>
                                <p:cTn id="81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12500"/>
                            </p:stCondLst>
                            <p:childTnLst>
                              <p:par>
                                <p:cTn id="86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3500"/>
                            </p:stCondLst>
                            <p:childTnLst>
                              <p:par>
                                <p:cTn id="93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94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857356" y="142852"/>
            <a:ext cx="5715000" cy="56356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sz="3600" dirty="0" smtClean="0">
                <a:solidFill>
                  <a:srgbClr val="339933"/>
                </a:solidFill>
                <a:latin typeface="Times New Roman" pitchFamily="18" charset="0"/>
                <a:cs typeface="Times New Roman" pitchFamily="18" charset="0"/>
              </a:rPr>
              <a:t>Домашнее задание.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0" y="142852"/>
            <a:ext cx="8072462" cy="2143140"/>
          </a:xfrm>
          <a:gradFill rotWithShape="0">
            <a:gsLst>
              <a:gs pos="0">
                <a:srgbClr val="92D050"/>
              </a:gs>
              <a:gs pos="100000">
                <a:srgbClr val="66CCFF">
                  <a:alpha val="50000"/>
                </a:srgbClr>
              </a:gs>
            </a:gsLst>
            <a:path path="rect">
              <a:fillToRect l="50000" t="50000" r="50000" b="50000"/>
            </a:path>
          </a:gradFill>
        </p:spPr>
        <p:txBody>
          <a:bodyPr/>
          <a:lstStyle/>
          <a:p>
            <a:pPr marL="0" indent="0" algn="ctr" eaLnBrk="1" hangingPunct="1">
              <a:lnSpc>
                <a:spcPts val="4000"/>
              </a:lnSpc>
              <a:buFont typeface="Wingdings" pitchFamily="2" charset="2"/>
              <a:buNone/>
            </a:pPr>
            <a:r>
              <a:rPr lang="ru-RU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Гр3</a:t>
            </a:r>
            <a:r>
              <a:rPr lang="pt-BR" sz="4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4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1508" name="Picture 7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7459662" y="-214338"/>
            <a:ext cx="1684338" cy="2300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6630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14313" y="3609975"/>
            <a:ext cx="1500187" cy="324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 descr="boy_144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1754188" y="3629025"/>
            <a:ext cx="1457325" cy="3157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6" descr="boy_152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241675" y="3643313"/>
            <a:ext cx="1314450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" name="Picture 5" descr="boy_15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83100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5" descr="boy_6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150888" y="3643313"/>
            <a:ext cx="1484313" cy="321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12" descr="boy_149"/>
          <p:cNvPicPr>
            <a:picLocks noChangeAspect="1" noChangeArrowheads="1"/>
          </p:cNvPicPr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7000892" y="2216509"/>
            <a:ext cx="2143108" cy="46414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Таблица 11"/>
          <p:cNvGraphicFramePr>
            <a:graphicFrameLocks noGrp="1"/>
          </p:cNvGraphicFramePr>
          <p:nvPr/>
        </p:nvGraphicFramePr>
        <p:xfrm>
          <a:off x="323528" y="836712"/>
          <a:ext cx="8139164" cy="861336"/>
        </p:xfrm>
        <a:graphic>
          <a:graphicData uri="http://schemas.openxmlformats.org/drawingml/2006/table">
            <a:tbl>
              <a:tblPr/>
              <a:tblGrid>
                <a:gridCol w="1205803"/>
                <a:gridCol w="1175657"/>
                <a:gridCol w="1004835"/>
                <a:gridCol w="1286189"/>
                <a:gridCol w="1286189"/>
                <a:gridCol w="934496"/>
                <a:gridCol w="1245995"/>
              </a:tblGrid>
              <a:tr h="861336"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1" i="0" u="none" strike="noStrike">
                          <a:latin typeface="Times New Roman"/>
                        </a:rPr>
                        <a:t>820*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1" i="0" u="none" strike="noStrike">
                          <a:latin typeface="Times New Roman"/>
                        </a:rPr>
                        <a:t>812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1" i="0" u="none" strike="noStrike">
                          <a:latin typeface="Times New Roman"/>
                        </a:rPr>
                        <a:t>842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0" i="0" u="none" strike="noStrike">
                          <a:latin typeface="Times New Roman"/>
                        </a:rPr>
                        <a:t>841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ru-RU" sz="4400" b="0" i="0" u="none" strike="noStrike">
                          <a:latin typeface="Times New Roman"/>
                        </a:rPr>
                        <a:t>838</a:t>
                      </a: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fontAlgn="t"/>
                      <a:r>
                        <a:rPr lang="ru-RU" sz="4400" b="1" i="0" u="none" strike="noStrike" dirty="0" smtClean="0">
                          <a:latin typeface="Times New Roman"/>
                        </a:rPr>
                        <a:t>т2</a:t>
                      </a:r>
                      <a:endParaRPr lang="ru-RU" sz="4400" b="1" i="0" u="none" strike="noStrike" dirty="0">
                        <a:latin typeface="Times New Roman"/>
                      </a:endParaRPr>
                    </a:p>
                  </a:txBody>
                  <a:tcPr marL="0" marR="0" marT="0" marB="0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en-US" sz="4400" b="1" i="0" u="none" strike="noStrike" dirty="0">
                          <a:latin typeface="Times New Roman"/>
                        </a:rPr>
                        <a:t>c</a:t>
                      </a:r>
                    </a:p>
                  </a:txBody>
                  <a:tcPr marL="0" marR="0" marT="0" marB="0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969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96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2500"/>
                            </p:stCondLst>
                            <p:childTnLst>
                              <p:par>
                                <p:cTn id="22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hamm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000"/>
                            </p:stCondLst>
                            <p:childTnLst>
                              <p:par>
                                <p:cTn id="32" presetID="2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0"/>
                            </p:stCondLst>
                            <p:childTnLst>
                              <p:par>
                                <p:cTn id="37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500"/>
                            </p:stCondLst>
                            <p:childTnLst>
                              <p:par>
                                <p:cTn id="42" presetID="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6500"/>
                            </p:stCondLst>
                            <p:childTnLst>
                              <p:par>
                                <p:cTn id="47" presetID="1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">
                                          <p:val>
                                            <p:strVal val="ppt_x+-0.0500*(ppt_x*0.9511+(1-ppt_y)*0.3090)"/>
                                          </p:val>
                                        </p:tav>
                                        <p:tav tm="10000">
                                          <p:val>
                                            <p:strVal val="ppt_x+-0.1000*(ppt_x*0.8090+(1-ppt_y)*0.5878)"/>
                                          </p:val>
                                        </p:tav>
                                        <p:tav tm="15000">
                                          <p:val>
                                            <p:strVal val="ppt_x+-0.1500*(ppt_x*0.5878+(1-ppt_y)*0.8090)"/>
                                          </p:val>
                                        </p:tav>
                                        <p:tav tm="20000">
                                          <p:val>
                                            <p:strVal val="ppt_x+-0.2000*(ppt_x*0.3090+(1-ppt_y)*0.9511)"/>
                                          </p:val>
                                        </p:tav>
                                        <p:tav tm="25000">
                                          <p:val>
                                            <p:strVal val="ppt_x+-0.2500*(ppt_x*-0.0000+(1-ppt_y)*1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x+-0.3000*(ppt_x*-0.3090+(1-ppt_y)*0.9511)"/>
                                          </p:val>
                                        </p:tav>
                                        <p:tav tm="35000">
                                          <p:val>
                                            <p:strVal val="ppt_x+-0.3500*(ppt_x*-0.5878+(1-ppt_y)*0.8090)"/>
                                          </p:val>
                                        </p:tav>
                                        <p:tav tm="40000">
                                          <p:val>
                                            <p:strVal val="ppt_x+-0.4000*(ppt_x*-0.8090+(1-ppt_y)*0.5878)"/>
                                          </p:val>
                                        </p:tav>
                                        <p:tav tm="45000">
                                          <p:val>
                                            <p:strVal val="ppt_x+-0.4500*(ppt_x*-0.9511+(1-ppt_y)*0.3090)"/>
                                          </p:val>
                                        </p:tav>
                                        <p:tav tm="50000">
                                          <p:val>
                                            <p:strVal val="ppt_x+-0.5000*(ppt_x*-1.0000+(1-ppt_y)*-0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x+-0.5500*(ppt_x*-0.9511+(1-ppt_y)*-0.3090)"/>
                                          </p:val>
                                        </p:tav>
                                        <p:tav tm="60000">
                                          <p:val>
                                            <p:strVal val="ppt_x+-0.6000*(ppt_x*-0.8090+(1-ppt_y)*-0.5878)"/>
                                          </p:val>
                                        </p:tav>
                                        <p:tav tm="65000">
                                          <p:val>
                                            <p:strVal val="ppt_x+-0.6500*(ppt_x*-0.5878+(1-ppt_y)*-0.8090)"/>
                                          </p:val>
                                        </p:tav>
                                        <p:tav tm="70000">
                                          <p:val>
                                            <p:strVal val="ppt_x+-0.7000*(ppt_x*-0.3090+(1-ppt_y)*-0.9511)"/>
                                          </p:val>
                                        </p:tav>
                                        <p:tav tm="75000">
                                          <p:val>
                                            <p:strVal val="ppt_x+-0.7500*(ppt_x*0.0000+(1-ppt_y)*-1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x+-0.8000*(ppt_x*0.3090+(1-ppt_y)*-0.9511)"/>
                                          </p:val>
                                        </p:tav>
                                        <p:tav tm="85000">
                                          <p:val>
                                            <p:strVal val="ppt_x+-0.8500*(ppt_x*0.5878+(1-ppt_y)*-0.8090)"/>
                                          </p:val>
                                        </p:tav>
                                        <p:tav tm="90000">
                                          <p:val>
                                            <p:strVal val="ppt_x+-0.9000*(ppt_x*0.8090+(1-ppt_y)*-0.5878)"/>
                                          </p:val>
                                        </p:tav>
                                        <p:tav tm="95000">
                                          <p:val>
                                            <p:strVal val="ppt_x+-0.9500*(ppt_x*0.9511+(1-ppt_y)*-0.3090)"/>
                                          </p:val>
                                        </p:tav>
                                        <p:tav tm="100000">
                                          <p:val>
                                            <p:strVal val="ppt_x+-1.0000*(ppt_x*1.0000+(1-ppt_y)*0.0000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/>
                                        <p:tgtEl>
                                          <p:spTgt spid="266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-0.0500*(ppt_x*0.3090-(1-ppt_y)*0.9511)"/>
                                          </p:val>
                                        </p:tav>
                                        <p:tav tm="10000">
                                          <p:val>
                                            <p:strVal val="ppt_y+-0.1000*(ppt_x*0.5878-(1-ppt_y)*0.8090)"/>
                                          </p:val>
                                        </p:tav>
                                        <p:tav tm="15000">
                                          <p:val>
                                            <p:strVal val="ppt_y+-0.1500*(ppt_x*0.8090-(1-ppt_y)*0.5878)"/>
                                          </p:val>
                                        </p:tav>
                                        <p:tav tm="20000">
                                          <p:val>
                                            <p:strVal val="ppt_y+-0.2000*(ppt_x*0.9511-(1-ppt_y)*0.3090)"/>
                                          </p:val>
                                        </p:tav>
                                        <p:tav tm="25000">
                                          <p:val>
                                            <p:strVal val="ppt_y+-0.2500*(ppt_x*1.0000-(1-ppt_y)*-0.0000)"/>
                                          </p:val>
                                        </p:tav>
                                        <p:tav tm="30000">
                                          <p:val>
                                            <p:strVal val="ppt_y+-0.3000*(ppt_x*0.9511-(1-ppt_y)*-0.3090)"/>
                                          </p:val>
                                        </p:tav>
                                        <p:tav tm="35000">
                                          <p:val>
                                            <p:strVal val="ppt_y+-0.3500*(ppt_x*0.8090-(1-ppt_y)*-0.5878)"/>
                                          </p:val>
                                        </p:tav>
                                        <p:tav tm="40000">
                                          <p:val>
                                            <p:strVal val="ppt_y+-0.4000*(ppt_x*0.5878-(1-ppt_y)*-0.8090)"/>
                                          </p:val>
                                        </p:tav>
                                        <p:tav tm="45000">
                                          <p:val>
                                            <p:strVal val="ppt_y+-0.4500*(ppt_x*0.3090-(1-ppt_y)*-0.9511)"/>
                                          </p:val>
                                        </p:tav>
                                        <p:tav tm="50000">
                                          <p:val>
                                            <p:strVal val="ppt_y+-0.5000*(ppt_x*-0.0000-(1-ppt_y)*-1.0000)"/>
                                          </p:val>
                                        </p:tav>
                                        <p:tav tm="55000">
                                          <p:val>
                                            <p:strVal val="ppt_y+-0.5500*(ppt_x*-0.3090-(1-ppt_y)*-0.9511)"/>
                                          </p:val>
                                        </p:tav>
                                        <p:tav tm="60000">
                                          <p:val>
                                            <p:strVal val="ppt_y+-0.6000*(ppt_x*-0.5878-(1-ppt_y)*-0.8090)"/>
                                          </p:val>
                                        </p:tav>
                                        <p:tav tm="65000">
                                          <p:val>
                                            <p:strVal val="ppt_y+-0.6500*(ppt_x*-0.8090-(1-ppt_y)*-0.5878)"/>
                                          </p:val>
                                        </p:tav>
                                        <p:tav tm="70000">
                                          <p:val>
                                            <p:strVal val="ppt_y+-0.7000*(ppt_x*-0.9511-(1-ppt_y)*-0.3090)"/>
                                          </p:val>
                                        </p:tav>
                                        <p:tav tm="75000">
                                          <p:val>
                                            <p:strVal val="ppt_y+-0.7500*(ppt_x*-1.0000-(1-ppt_y)*0.0000)"/>
                                          </p:val>
                                        </p:tav>
                                        <p:tav tm="80000">
                                          <p:val>
                                            <p:strVal val="ppt_y+-0.8000*(ppt_x*-0.9511-(1-ppt_y)*0.3090)"/>
                                          </p:val>
                                        </p:tav>
                                        <p:tav tm="85000">
                                          <p:val>
                                            <p:strVal val="ppt_y+-0.8500*(ppt_x*-0.8090-(1-ppt_y)*0.5878)"/>
                                          </p:val>
                                        </p:tav>
                                        <p:tav tm="90000">
                                          <p:val>
                                            <p:strVal val="ppt_y+-0.9000*(ppt_x*-0.5878-(1-ppt_y)*0.8090)"/>
                                          </p:val>
                                        </p:tav>
                                        <p:tav tm="95000">
                                          <p:val>
                                            <p:strVal val="ppt_y+-0.9500*(ppt_x*-0.3090-(1-ppt_y)*0.9511)"/>
                                          </p:val>
                                        </p:tav>
                                        <p:tav tm="100000">
                                          <p:val>
                                            <p:strVal val="ppt_y+-1.0000*(ppt_x*0.0000-(1-ppt_y)*1.0000)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0"/>
                            </p:stCondLst>
                            <p:childTnLst>
                              <p:par>
                                <p:cTn id="54" presetID="35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-2.07216E-6 L -0.76875 0.00648 " pathEditMode="relative" rAng="0" ptsTypes="AA">
                                      <p:cBhvr>
                                        <p:cTn id="55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400" y="30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9500"/>
                            </p:stCondLst>
                            <p:childTnLst>
                              <p:par>
                                <p:cTn id="57" presetID="35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7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500"/>
                            </p:stCondLst>
                            <p:childTnLst>
                              <p:par>
                                <p:cTn id="64" presetID="19" presetClass="exit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5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1500"/>
                            </p:stCondLst>
                            <p:childTnLst>
                              <p:par>
                                <p:cTn id="69" presetID="2" presetClass="exit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0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1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0-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12500"/>
                            </p:stCondLst>
                            <p:childTnLst>
                              <p:par>
                                <p:cTn id="74" presetID="39" presetClass="exit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50000">
                                          <p:val>
                                            <p:strVal val="ppt_h/20"/>
                                          </p:val>
                                        </p:tav>
                                        <p:tav tm="100000">
                                          <p:val>
                                            <p:strVal val="ppt_h/2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0">
                                          <p:val>
                                            <p:strVal val="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ppt_w+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5000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-.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3500"/>
                            </p:stCondLst>
                            <p:childTnLst>
                              <p:par>
                                <p:cTn id="81" presetID="6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2" dur="2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699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771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820. 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Стальной боек массой 1,2кг во время работы в течении 1,5мин нагрелся на 20 С. На нагревании бойка пошло 20% всей энергии молотка. Определите произведённую работу и мощность, развиваемую при этом.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32" y="1484784"/>
            <a:ext cx="226777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1,2</a:t>
            </a:r>
            <a:r>
              <a:rPr lang="ru-RU" sz="32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3200" baseline="30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l-GR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КПД=0,2</a:t>
            </a:r>
          </a:p>
          <a:p>
            <a:pPr lvl="0"/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с=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 = 90c</a:t>
            </a:r>
            <a:endParaRPr lang="ru-RU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-?</a:t>
            </a:r>
            <a:r>
              <a:rPr lang="en-US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N -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357554" y="1556792"/>
            <a:ext cx="505619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>
                <a:latin typeface="Times New Roman" pitchFamily="18" charset="0"/>
                <a:cs typeface="Times New Roman" pitchFamily="18" charset="0"/>
              </a:rPr>
              <a:t>0,2</a:t>
            </a:r>
            <a:r>
              <a:rPr lang="ru-RU" sz="32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03848" y="2026741"/>
            <a:ext cx="164431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При работе</a:t>
            </a:r>
            <a:endParaRPr lang="ru-RU" sz="2000" b="1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500694" y="2012716"/>
            <a:ext cx="292895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При нагревании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987824" y="2377160"/>
            <a:ext cx="18002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cap="all" dirty="0" smtClean="0">
                <a:latin typeface="Times New Roman" pitchFamily="18" charset="0"/>
                <a:cs typeface="Times New Roman" pitchFamily="18" charset="0"/>
              </a:rPr>
              <a:t>0,2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  <a:sym typeface="Symbol"/>
              </a:rPr>
              <a:t>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103986" y="2348880"/>
            <a:ext cx="18573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40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стали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676762" y="2412177"/>
            <a:ext cx="1035851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(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20</a:t>
            </a:r>
            <a:r>
              <a:rPr lang="ru-RU" sz="36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) 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1"/>
          <p:cNvSpPr>
            <a:spLocks noChangeArrowheads="1"/>
          </p:cNvSpPr>
          <p:nvPr/>
        </p:nvSpPr>
        <p:spPr bwMode="auto">
          <a:xfrm>
            <a:off x="4672830" y="2348880"/>
            <a:ext cx="752129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143240" y="3081622"/>
            <a:ext cx="320626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А=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218139" y="3855340"/>
            <a:ext cx="220682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А=</a:t>
            </a: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Nt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460419" y="3872313"/>
            <a:ext cx="220682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N=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100830" y="4681285"/>
            <a:ext cx="9144000" cy="21236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cs typeface="Times New Roman" pitchFamily="18" charset="0"/>
              </a:rPr>
              <a:t>Ответ: произведённая работа составила ….Дж, при мощности…Вт</a:t>
            </a:r>
            <a:r>
              <a:rPr lang="en-US" sz="4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Text Box 2"/>
          <p:cNvSpPr txBox="1">
            <a:spLocks noChangeArrowheads="1"/>
          </p:cNvSpPr>
          <p:nvPr/>
        </p:nvSpPr>
        <p:spPr bwMode="auto">
          <a:xfrm>
            <a:off x="8572528" y="868368"/>
            <a:ext cx="500066" cy="48893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31</a:t>
            </a:r>
            <a:endParaRPr kumimoji="0" lang="ru-RU" sz="3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3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3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3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2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  <p:bldP spid="4" grpId="1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-7771"/>
            <a:ext cx="9144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812.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Определите удельную теплоёмкость металла, если для изменения температуры от 20 до 24</a:t>
            </a:r>
            <a:r>
              <a:rPr lang="ru-RU" sz="2800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у бруска массой 100г внутренняя энергия увеличивается на 152 Дж.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-32" y="1484784"/>
            <a:ext cx="2267776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=0,1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400" baseline="30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l-GR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=4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endParaRPr lang="ru-RU" sz="2800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=152Дж</a:t>
            </a:r>
          </a:p>
          <a:p>
            <a:pPr lvl="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с= ?</a:t>
            </a:r>
            <a:endParaRPr lang="en-US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6" name="Прямая со стрелкой 5"/>
          <p:cNvCxnSpPr/>
          <p:nvPr/>
        </p:nvCxnSpPr>
        <p:spPr>
          <a:xfrm rot="5400000" flipH="1" flipV="1">
            <a:off x="5290549" y="2755245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6398632" y="3933972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6255756" y="1362204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7914176" y="3433906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6106516" y="3348820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flipV="1">
            <a:off x="6687903" y="2933840"/>
            <a:ext cx="1853869" cy="645814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>
            <a:off x="6657350" y="2920192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6140176" y="2790964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4" name="Rectangle 1"/>
          <p:cNvSpPr>
            <a:spLocks noChangeArrowheads="1"/>
          </p:cNvSpPr>
          <p:nvPr/>
        </p:nvSpPr>
        <p:spPr bwMode="auto">
          <a:xfrm>
            <a:off x="2771800" y="1593036"/>
            <a:ext cx="1224136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/>
            <a:r>
              <a:rPr kumimoji="0" lang="en-US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</a:t>
            </a:r>
            <a:r>
              <a:rPr kumimoji="0" lang="ru-RU" sz="5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= </a:t>
            </a:r>
            <a:endParaRPr kumimoji="0" lang="ru-RU" sz="4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  <a:sym typeface="Symbol" pitchFamily="18" charset="2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867447" y="1593036"/>
            <a:ext cx="18573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40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4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5302452" y="1763444"/>
            <a:ext cx="953303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l-GR" sz="28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3200" dirty="0">
              <a:solidFill>
                <a:srgbClr val="FF0000"/>
              </a:solidFill>
            </a:endParaRPr>
          </a:p>
          <a:p>
            <a:endParaRPr lang="ru-RU" sz="32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263489" y="2760566"/>
            <a:ext cx="346134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32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Q/(m</a:t>
            </a:r>
            <a:r>
              <a:rPr lang="el-GR" sz="32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Δ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32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4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2319080" y="3620689"/>
            <a:ext cx="346134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=</a:t>
            </a:r>
            <a:r>
              <a:rPr lang="en-US" sz="4400" b="1" dirty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 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152/(</a:t>
            </a:r>
            <a:r>
              <a:rPr lang="en-US" sz="4400" b="1" dirty="0" smtClean="0">
                <a:solidFill>
                  <a:srgbClr val="0033CC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0,1</a:t>
            </a:r>
            <a:r>
              <a:rPr lang="en-US" sz="44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∙</a:t>
            </a:r>
            <a:r>
              <a:rPr lang="en-US" sz="4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4</a:t>
            </a:r>
            <a:r>
              <a:rPr lang="en-US" sz="44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ru-RU" sz="44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-36512" y="4869160"/>
            <a:ext cx="9043170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Ответ: удельная теплоёмкость данного металла составляла …   , вероятно это …..</a:t>
            </a:r>
            <a:endParaRPr lang="ru-RU" sz="4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 Box 2"/>
          <p:cNvSpPr txBox="1">
            <a:spLocks noChangeArrowheads="1"/>
          </p:cNvSpPr>
          <p:nvPr/>
        </p:nvSpPr>
        <p:spPr bwMode="auto">
          <a:xfrm>
            <a:off x="8572528" y="868368"/>
            <a:ext cx="500066" cy="48893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32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8601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2000"/>
                            </p:stCondLst>
                            <p:childTnLst>
                              <p:par>
                                <p:cTn id="4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6" fill="hold">
                      <p:stCondLst>
                        <p:cond delay="indefinite"/>
                      </p:stCondLst>
                      <p:childTnLst>
                        <p:par>
                          <p:cTn id="97" fill="hold">
                            <p:stCondLst>
                              <p:cond delay="0"/>
                            </p:stCondLst>
                            <p:childTnLst>
                              <p:par>
                                <p:cTn id="9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0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1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8" grpId="0"/>
      <p:bldP spid="9" grpId="0"/>
      <p:bldP spid="10" grpId="0"/>
      <p:bldP spid="13" grpId="0"/>
      <p:bldP spid="14" grpId="0"/>
      <p:bldP spid="15" grpId="0"/>
      <p:bldP spid="16" grpId="0"/>
      <p:bldP spid="17" grpId="0"/>
      <p:bldP spid="18" grpId="0"/>
      <p:bldP spid="1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-7771"/>
            <a:ext cx="9144000" cy="1815882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841.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Определите на сколько изменится температура воды объёмом 100 л , ели считать, что вся теплота выделенная при сжигании 0,5кг древесного  угля пойдёт на нагревания воды.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-32" y="1779200"/>
            <a:ext cx="2267776" cy="286232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=100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400" baseline="30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l-GR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=?</a:t>
            </a:r>
          </a:p>
          <a:p>
            <a:pPr lv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     Дж/кг</a:t>
            </a:r>
          </a:p>
          <a:p>
            <a:pPr lvl="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с= </a:t>
            </a:r>
            <a:endParaRPr lang="en-US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24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уг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2800" b="1" dirty="0" smtClean="0">
                <a:latin typeface="Times New Roman" pitchFamily="18" charset="0"/>
                <a:sym typeface="Symbol" pitchFamily="18" charset="2"/>
              </a:rPr>
              <a:t>0,5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800" baseline="30000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4" name="Прямая со стрелкой 3"/>
          <p:cNvCxnSpPr/>
          <p:nvPr/>
        </p:nvCxnSpPr>
        <p:spPr>
          <a:xfrm rot="5400000" flipH="1" flipV="1">
            <a:off x="5327061" y="2661801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 стрелкой 4"/>
          <p:cNvCxnSpPr/>
          <p:nvPr/>
        </p:nvCxnSpPr>
        <p:spPr>
          <a:xfrm>
            <a:off x="6435144" y="3840528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6292268" y="1268760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950688" y="3340462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6143028" y="3255376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V="1">
            <a:off x="6724415" y="2151855"/>
            <a:ext cx="1879906" cy="1334355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6746933" y="2150267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6214571" y="1916832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2075154" y="1412776"/>
            <a:ext cx="45432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668135" y="1916832"/>
            <a:ext cx="1641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Водой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634207" y="1997551"/>
            <a:ext cx="11666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углём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2500298" y="2397661"/>
            <a:ext cx="18464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40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угля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4085062" y="2313283"/>
            <a:ext cx="205796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0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el-GR" sz="28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Δ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>
              <a:solidFill>
                <a:srgbClr val="FF0000"/>
              </a:solidFill>
            </a:endParaRPr>
          </a:p>
          <a:p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-36512" y="4869160"/>
            <a:ext cx="9180512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Ответ: 100кг воды нагреются на …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8" name="Text Box 2"/>
          <p:cNvSpPr txBox="1">
            <a:spLocks noChangeArrowheads="1"/>
          </p:cNvSpPr>
          <p:nvPr/>
        </p:nvSpPr>
        <p:spPr bwMode="auto">
          <a:xfrm>
            <a:off x="8643934" y="1428736"/>
            <a:ext cx="500066" cy="48893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33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8601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4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5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1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2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8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9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5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6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7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2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3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500"/>
                            </p:stCondLst>
                            <p:childTnLst>
                              <p:par>
                                <p:cTn id="5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000"/>
                            </p:stCondLst>
                            <p:childTnLst>
                              <p:par>
                                <p:cTn id="6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3000"/>
                            </p:stCondLst>
                            <p:childTnLst>
                              <p:par>
                                <p:cTn id="67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1000"/>
                            </p:stCondLst>
                            <p:childTnLst>
                              <p:par>
                                <p:cTn id="78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2000"/>
                            </p:stCondLst>
                            <p:childTnLst>
                              <p:par>
                                <p:cTn id="8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000"/>
                            </p:stCondLst>
                            <p:childTnLst>
                              <p:par>
                                <p:cTn id="103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4" dur="2000" fill="hold"/>
                                        <p:tgtEl>
                                          <p:spTgt spid="2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6" fill="hold">
                      <p:stCondLst>
                        <p:cond delay="indefinite"/>
                      </p:stCondLst>
                      <p:childTnLst>
                        <p:par>
                          <p:cTn id="117" fill="hold">
                            <p:stCondLst>
                              <p:cond delay="0"/>
                            </p:stCondLst>
                            <p:childTnLst>
                              <p:par>
                                <p:cTn id="11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7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6" grpId="0"/>
      <p:bldP spid="7" grpId="0"/>
      <p:bldP spid="8" grpId="0"/>
      <p:bldP spid="11" grpId="0"/>
      <p:bldP spid="21" grpId="0"/>
      <p:bldP spid="21" grpId="1"/>
      <p:bldP spid="22" grpId="0"/>
      <p:bldP spid="23" grpId="0"/>
      <p:bldP spid="24" grpId="0"/>
      <p:bldP spid="25" grpId="0"/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32" y="1779200"/>
            <a:ext cx="2643206" cy="286232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в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=22</a:t>
            </a:r>
            <a:r>
              <a:rPr lang="ru-RU" sz="2400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400" baseline="30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l-GR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Δ</a:t>
            </a:r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=?</a:t>
            </a:r>
          </a:p>
          <a:p>
            <a:pPr lv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         Дж/кг</a:t>
            </a:r>
          </a:p>
          <a:p>
            <a:pPr lvl="0"/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с= </a:t>
            </a:r>
            <a:endParaRPr lang="en-US" sz="2800" b="1" dirty="0" smtClean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m</a:t>
            </a:r>
            <a:r>
              <a:rPr lang="ru-RU" sz="2400" b="1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кер</a:t>
            </a:r>
            <a:r>
              <a:rPr lang="ru-RU" sz="28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=</a:t>
            </a:r>
            <a:r>
              <a:rPr lang="ru-RU" sz="2800" b="1" dirty="0" smtClean="0">
                <a:latin typeface="Times New Roman" pitchFamily="18" charset="0"/>
                <a:sym typeface="Symbol" pitchFamily="18" charset="2"/>
              </a:rPr>
              <a:t>0,001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кг</a:t>
            </a:r>
            <a:endParaRPr lang="ru-RU" sz="2800" baseline="30000" dirty="0">
              <a:latin typeface="Times New Roman" pitchFamily="18" charset="0"/>
              <a:cs typeface="Times New Roman" pitchFamily="18" charset="0"/>
            </a:endParaRPr>
          </a:p>
          <a:p>
            <a:pPr lvl="0"/>
            <a:endParaRPr lang="ru-RU" sz="28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7" cstate="print"/>
          <a:srcRect l="9961" t="37354" r="12109" b="50927"/>
          <a:stretch>
            <a:fillRect/>
          </a:stretch>
        </p:blipFill>
        <p:spPr bwMode="auto">
          <a:xfrm>
            <a:off x="0" y="0"/>
            <a:ext cx="9144000" cy="1643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2643174" y="3714752"/>
            <a:ext cx="454323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поглощен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36155" y="4218808"/>
            <a:ext cx="1641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Водой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57488" y="4182396"/>
            <a:ext cx="151138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керосином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643174" y="4699637"/>
            <a:ext cx="22716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en-US" sz="40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керос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53082" y="4615259"/>
            <a:ext cx="205796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</a:t>
            </a:r>
            <a:r>
              <a:rPr lang="en-US" sz="36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en-US" sz="2000" b="1" dirty="0" err="1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вод</a:t>
            </a:r>
            <a:r>
              <a:rPr lang="ru-RU" sz="2000" b="1" dirty="0" smtClean="0">
                <a:solidFill>
                  <a:srgbClr val="000099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ы</a:t>
            </a:r>
            <a:r>
              <a:rPr lang="el-GR" sz="2800" b="1" dirty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 Δ</a:t>
            </a:r>
            <a:r>
              <a:rPr lang="en-US" sz="28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800" b="1" baseline="30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800" dirty="0">
              <a:solidFill>
                <a:srgbClr val="FF0000"/>
              </a:solidFill>
            </a:endParaRPr>
          </a:p>
          <a:p>
            <a:endParaRPr lang="ru-RU" sz="2800" dirty="0">
              <a:solidFill>
                <a:srgbClr val="000099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0" name="Прямая со стрелкой 9"/>
          <p:cNvCxnSpPr/>
          <p:nvPr/>
        </p:nvCxnSpPr>
        <p:spPr>
          <a:xfrm>
            <a:off x="6578628" y="3643314"/>
            <a:ext cx="2444270" cy="71438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Прямоугольник 10"/>
          <p:cNvSpPr/>
          <p:nvPr/>
        </p:nvSpPr>
        <p:spPr>
          <a:xfrm>
            <a:off x="6253852" y="1071546"/>
            <a:ext cx="3898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8094172" y="3143248"/>
            <a:ext cx="122982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минуты</a:t>
            </a:r>
            <a:endParaRPr lang="ru-RU" sz="2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6286512" y="3058162"/>
            <a:ext cx="59503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20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flipV="1">
            <a:off x="6867899" y="1954641"/>
            <a:ext cx="1879906" cy="1334355"/>
          </a:xfrm>
          <a:prstGeom prst="line">
            <a:avLst/>
          </a:prstGeom>
          <a:ln w="57150">
            <a:solidFill>
              <a:srgbClr val="000099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6890417" y="1953053"/>
            <a:ext cx="1857388" cy="1588"/>
          </a:xfrm>
          <a:prstGeom prst="line">
            <a:avLst/>
          </a:prstGeom>
          <a:ln w="28575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Прямоугольник 15"/>
          <p:cNvSpPr/>
          <p:nvPr/>
        </p:nvSpPr>
        <p:spPr>
          <a:xfrm>
            <a:off x="6358055" y="1719618"/>
            <a:ext cx="4411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?</a:t>
            </a:r>
            <a:r>
              <a:rPr lang="ru-RU" sz="24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endParaRPr lang="ru-RU" sz="2400" dirty="0">
              <a:solidFill>
                <a:srgbClr val="FF0000"/>
              </a:solidFill>
            </a:endParaRPr>
          </a:p>
        </p:txBody>
      </p:sp>
      <p:cxnSp>
        <p:nvCxnSpPr>
          <p:cNvPr id="17" name="Прямая со стрелкой 16"/>
          <p:cNvCxnSpPr/>
          <p:nvPr/>
        </p:nvCxnSpPr>
        <p:spPr>
          <a:xfrm rot="5400000" flipH="1" flipV="1">
            <a:off x="5327061" y="2661801"/>
            <a:ext cx="2786876" cy="794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Прямоугольник 17"/>
          <p:cNvSpPr/>
          <p:nvPr/>
        </p:nvSpPr>
        <p:spPr>
          <a:xfrm>
            <a:off x="-36512" y="6150138"/>
            <a:ext cx="9180512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Ответ: 22 кг воды нагреются на …</a:t>
            </a:r>
            <a:r>
              <a:rPr lang="ru-RU" sz="4000" b="1" baseline="30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0</a:t>
            </a: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sp>
        <p:nvSpPr>
          <p:cNvPr id="19" name="Text Box 2"/>
          <p:cNvSpPr txBox="1">
            <a:spLocks noChangeArrowheads="1"/>
          </p:cNvSpPr>
          <p:nvPr/>
        </p:nvSpPr>
        <p:spPr bwMode="auto">
          <a:xfrm>
            <a:off x="0" y="0"/>
            <a:ext cx="500066" cy="48893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34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08601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000"/>
                            </p:stCondLst>
                            <p:childTnLst>
                              <p:par>
                                <p:cTn id="66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2000"/>
                            </p:stCondLst>
                            <p:childTnLst>
                              <p:par>
                                <p:cTn id="8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laser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00"/>
                            </p:stCondLst>
                            <p:childTnLst>
                              <p:par>
                                <p:cTn id="125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5" grpId="0"/>
      <p:bldP spid="5" grpId="1"/>
      <p:bldP spid="6" grpId="0"/>
      <p:bldP spid="7" grpId="0"/>
      <p:bldP spid="8" grpId="0"/>
      <p:bldP spid="9" grpId="0"/>
      <p:bldP spid="11" grpId="0"/>
      <p:bldP spid="12" grpId="0"/>
      <p:bldP spid="13" grpId="0"/>
      <p:bldP spid="16" grpId="0"/>
      <p:bldP spid="1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7" cstate="print"/>
          <a:srcRect l="9961" t="12451" r="11523" b="76563"/>
          <a:stretch>
            <a:fillRect/>
          </a:stretch>
        </p:blipFill>
        <p:spPr bwMode="auto">
          <a:xfrm>
            <a:off x="0" y="142876"/>
            <a:ext cx="9144000" cy="10715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рямоугольник 2"/>
          <p:cNvSpPr/>
          <p:nvPr/>
        </p:nvSpPr>
        <p:spPr>
          <a:xfrm>
            <a:off x="-32" y="1500174"/>
            <a:ext cx="3000396" cy="2862322"/>
          </a:xfrm>
          <a:prstGeom prst="rect">
            <a:avLst/>
          </a:prstGeom>
          <a:ln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lang="ru-RU" sz="24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бен</a:t>
            </a:r>
            <a:r>
              <a:rPr lang="ru-RU" sz="32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=6м</a:t>
            </a:r>
            <a:r>
              <a:rPr lang="ru-RU" sz="32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endParaRPr lang="ru-RU" sz="3200" b="1" dirty="0" smtClean="0">
              <a:solidFill>
                <a:srgbClr val="0000FF"/>
              </a:solidFill>
              <a:latin typeface="Times New Roman" pitchFamily="18" charset="0"/>
              <a:sym typeface="Symbol" pitchFamily="18" charset="2"/>
            </a:endParaRPr>
          </a:p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бен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dirty="0" smtClean="0">
                <a:latin typeface="Times New Roman" pitchFamily="18" charset="0"/>
                <a:sym typeface="Symbol" pitchFamily="18" charset="2"/>
              </a:rPr>
              <a:t>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en-US" sz="3200" b="1" dirty="0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V</a:t>
            </a:r>
            <a:r>
              <a:rPr lang="ru-RU" sz="2400" b="1" dirty="0" err="1" smtClean="0">
                <a:solidFill>
                  <a:srgbClr val="0000FF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  <a:sym typeface="Symbol" pitchFamily="18" charset="2"/>
              </a:rPr>
              <a:t>бен</a:t>
            </a:r>
            <a:endParaRPr lang="ru-RU" sz="2400" baseline="30000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32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err="1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угля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lvl="0"/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0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ru-RU" sz="2800" b="1" dirty="0" err="1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46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Дж/кг</a:t>
            </a:r>
          </a:p>
          <a:p>
            <a:r>
              <a:rPr lang="en-US" sz="2800" b="1" dirty="0" smtClean="0"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уг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2800" b="1" baseline="30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Дж/кг</a:t>
            </a:r>
          </a:p>
          <a:p>
            <a:pPr lvl="0"/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бен</a:t>
            </a:r>
            <a:r>
              <a:rPr lang="en-US" sz="28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= Q</a:t>
            </a:r>
            <a:r>
              <a:rPr lang="ru-RU" sz="28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уг</a:t>
            </a:r>
            <a:endParaRPr lang="ru-RU" sz="2800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43479" y="1412776"/>
            <a:ext cx="399981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ru-RU" sz="3200" b="1" cap="all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cap="all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3200" b="1" dirty="0" err="1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выдел</a:t>
            </a:r>
            <a:r>
              <a:rPr lang="ru-RU" sz="32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72066" y="1857364"/>
            <a:ext cx="16418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бензином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786182" y="1938083"/>
            <a:ext cx="11666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углём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00892" y="1500174"/>
            <a:ext cx="2143108" cy="523220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По условию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286116" y="2285992"/>
            <a:ext cx="27146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угля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угл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572132" y="2285992"/>
            <a:ext cx="22716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бенз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857620" y="3357562"/>
            <a:ext cx="15716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угл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5500694" y="3714752"/>
            <a:ext cx="1643074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5429256" y="3000372"/>
            <a:ext cx="18573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бенз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572132" y="3643314"/>
            <a:ext cx="142876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угля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428728" y="4572008"/>
            <a:ext cx="15716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m</a:t>
            </a:r>
            <a:r>
              <a:rPr lang="ru-RU" sz="2400" b="1" dirty="0" err="1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угл</a:t>
            </a:r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17" name="Прямая соединительная линия 16"/>
          <p:cNvCxnSpPr/>
          <p:nvPr/>
        </p:nvCxnSpPr>
        <p:spPr>
          <a:xfrm>
            <a:off x="2786050" y="4929198"/>
            <a:ext cx="3786214" cy="1588"/>
          </a:xfrm>
          <a:prstGeom prst="line">
            <a:avLst/>
          </a:prstGeom>
          <a:ln w="571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Прямоугольник 18"/>
          <p:cNvSpPr/>
          <p:nvPr/>
        </p:nvSpPr>
        <p:spPr>
          <a:xfrm>
            <a:off x="2786050" y="4214818"/>
            <a:ext cx="58579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710·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4000" b="1" dirty="0" smtClean="0">
                <a:solidFill>
                  <a:srgbClr val="000099"/>
                </a:solidFill>
                <a:latin typeface="Times New Roman" pitchFamily="18" charset="0"/>
                <a:sym typeface="Symbol" pitchFamily="18" charset="2"/>
              </a:rPr>
              <a:t>м</a:t>
            </a:r>
            <a:r>
              <a:rPr lang="ru-RU" sz="4000" b="1" baseline="30000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46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4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4000" b="1" baseline="30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Дж/кг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3571868" y="4929198"/>
            <a:ext cx="30003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30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·</a:t>
            </a:r>
            <a:r>
              <a:rPr lang="ru-RU" sz="3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10</a:t>
            </a:r>
            <a:r>
              <a:rPr lang="ru-RU" sz="3600" b="1" baseline="300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Дж/кг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5286380" y="4302022"/>
            <a:ext cx="714380" cy="500066"/>
          </a:xfrm>
          <a:prstGeom prst="roundRect">
            <a:avLst/>
          </a:prstGeom>
          <a:solidFill>
            <a:schemeClr val="bg1">
              <a:lumMod val="75000"/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4214810" y="5024776"/>
            <a:ext cx="714380" cy="500066"/>
          </a:xfrm>
          <a:prstGeom prst="roundRect">
            <a:avLst/>
          </a:prstGeom>
          <a:solidFill>
            <a:schemeClr val="bg1">
              <a:lumMod val="75000"/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357554" y="4357694"/>
            <a:ext cx="285752" cy="500066"/>
          </a:xfrm>
          <a:prstGeom prst="roundRect">
            <a:avLst/>
          </a:prstGeom>
          <a:solidFill>
            <a:schemeClr val="bg1">
              <a:lumMod val="75000"/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928076" y="5033150"/>
            <a:ext cx="285752" cy="500066"/>
          </a:xfrm>
          <a:prstGeom prst="roundRect">
            <a:avLst/>
          </a:prstGeom>
          <a:solidFill>
            <a:schemeClr val="bg1">
              <a:lumMod val="75000"/>
              <a:alpha val="69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Прямоугольник 25"/>
          <p:cNvSpPr/>
          <p:nvPr/>
        </p:nvSpPr>
        <p:spPr>
          <a:xfrm>
            <a:off x="7192048" y="4572008"/>
            <a:ext cx="15716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=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-36512" y="5643578"/>
            <a:ext cx="9180512" cy="132343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Ответ: </a:t>
            </a:r>
            <a:r>
              <a:rPr lang="ru-RU" sz="4000" b="1" dirty="0" smtClean="0">
                <a:solidFill>
                  <a:srgbClr val="0000FF"/>
                </a:solidFill>
                <a:latin typeface="Times New Roman" pitchFamily="18" charset="0"/>
                <a:sym typeface="Symbol" pitchFamily="18" charset="2"/>
              </a:rPr>
              <a:t>6м</a:t>
            </a:r>
            <a:r>
              <a:rPr lang="ru-RU" sz="4000" b="1" baseline="300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бензина можно заменить ….кг каменного угля.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8" name="Text Box 2"/>
          <p:cNvSpPr txBox="1">
            <a:spLocks noChangeArrowheads="1"/>
          </p:cNvSpPr>
          <p:nvPr/>
        </p:nvSpPr>
        <p:spPr bwMode="auto">
          <a:xfrm>
            <a:off x="0" y="0"/>
            <a:ext cx="500066" cy="488930"/>
          </a:xfrm>
          <a:prstGeom prst="rect">
            <a:avLst/>
          </a:prstGeom>
          <a:solidFill>
            <a:srgbClr val="FFFF00"/>
          </a:solidFill>
          <a:ln w="19050" cmpd="dbl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100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cs typeface="Times New Roman" pitchFamily="18" charset="0"/>
              </a:rPr>
              <a:t>35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7430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push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2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3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3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9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0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1" dur="3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26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27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3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3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4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3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0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1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2" dur="3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47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48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3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7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4" dur="3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rgbClr val="E10E09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55" dur="3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6" dur="3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typ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2" dur="1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1" fill="hold">
                      <p:stCondLst>
                        <p:cond delay="indefinite"/>
                      </p:stCondLst>
                      <p:childTnLst>
                        <p:par>
                          <p:cTn id="122" fill="hold">
                            <p:stCondLst>
                              <p:cond delay="0"/>
                            </p:stCondLst>
                            <p:childTnLst>
                              <p:par>
                                <p:cTn id="123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bomb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7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43" presetID="21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4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5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6" fill="hold">
                      <p:stCondLst>
                        <p:cond delay="indefinite"/>
                      </p:stCondLst>
                      <p:childTnLst>
                        <p:par>
                          <p:cTn id="157" fill="hold">
                            <p:stCondLst>
                              <p:cond delay="0"/>
                            </p:stCondLst>
                            <p:childTnLst>
                              <p:par>
                                <p:cTn id="158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1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6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  <p:bldP spid="4" grpId="0"/>
      <p:bldP spid="4" grpId="1"/>
      <p:bldP spid="5" grpId="0"/>
      <p:bldP spid="6" grpId="0"/>
      <p:bldP spid="7" grpId="0" animBg="1"/>
      <p:bldP spid="8" grpId="0"/>
      <p:bldP spid="9" grpId="0"/>
      <p:bldP spid="10" grpId="0"/>
      <p:bldP spid="14" grpId="0"/>
      <p:bldP spid="15" grpId="0"/>
      <p:bldP spid="16" grpId="0"/>
      <p:bldP spid="19" grpId="0"/>
      <p:bldP spid="21" grpId="0"/>
      <p:bldP spid="22" grpId="0" animBg="1"/>
      <p:bldP spid="23" grpId="0" animBg="1"/>
      <p:bldP spid="24" grpId="0" animBg="1"/>
      <p:bldP spid="25" grpId="0" animBg="1"/>
      <p:bldP spid="26" grpId="0"/>
      <p:bldP spid="2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428596" y="2571744"/>
            <a:ext cx="2286016" cy="20002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4338" name="Рисунок 5" descr="116_0232.JPG"/>
          <p:cNvPicPr>
            <a:picLocks noChangeAspect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9688" y="0"/>
            <a:ext cx="2754312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WordArt 4"/>
          <p:cNvSpPr>
            <a:spLocks noChangeArrowheads="1" noChangeShapeType="1" noTextEdit="1"/>
          </p:cNvSpPr>
          <p:nvPr/>
        </p:nvSpPr>
        <p:spPr bwMode="gray">
          <a:xfrm>
            <a:off x="571472" y="1357298"/>
            <a:ext cx="8358246" cy="85725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Количество</a:t>
            </a:r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dirty="0" smtClean="0">
                <a:solidFill>
                  <a:srgbClr val="003300"/>
                </a:solidFill>
                <a:latin typeface="Times New Roman" pitchFamily="18" charset="0"/>
                <a:cs typeface="Times New Roman" pitchFamily="18" charset="0"/>
              </a:rPr>
              <a:t>ТЕПЛОТЫ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33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699792" y="6021289"/>
            <a:ext cx="64442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600" b="1" dirty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dirty="0" err="1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отфизика</a:t>
            </a:r>
            <a:r>
              <a:rPr lang="ru-RU" sz="36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0000"/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, стр. 7</a:t>
            </a:r>
            <a:endParaRPr lang="ru-RU" sz="3600" b="1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0000"/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0"/>
            <a:ext cx="218624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3600" b="1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Физика </a:t>
            </a:r>
            <a:r>
              <a:rPr lang="ru-RU" sz="3600" b="1" spc="50" dirty="0" smtClean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Times New Roman" pitchFamily="18" charset="0"/>
                <a:cs typeface="Times New Roman" pitchFamily="18" charset="0"/>
              </a:rPr>
              <a:t>8</a:t>
            </a:r>
            <a:endParaRPr lang="ru-RU" sz="3600" b="1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571736" y="0"/>
            <a:ext cx="3187284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ru-RU" sz="5400" b="1" dirty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Тема </a:t>
            </a:r>
            <a:r>
              <a:rPr lang="ru-RU" sz="5400" b="1" dirty="0" smtClean="0">
                <a:ln w="17780" cmpd="sng">
                  <a:solidFill>
                    <a:srgbClr val="FFFFFF"/>
                  </a:solidFill>
                  <a:prstDash val="solid"/>
                  <a:miter lim="800000"/>
                </a:ln>
                <a:gradFill rotWithShape="1">
                  <a:gsLst>
                    <a:gs pos="0">
                      <a:srgbClr val="000000">
                        <a:tint val="92000"/>
                        <a:shade val="100000"/>
                        <a:satMod val="150000"/>
                      </a:srgbClr>
                    </a:gs>
                    <a:gs pos="49000">
                      <a:srgbClr val="000000">
                        <a:tint val="89000"/>
                        <a:shade val="90000"/>
                        <a:satMod val="150000"/>
                      </a:srgbClr>
                    </a:gs>
                    <a:gs pos="50000">
                      <a:srgbClr val="000000">
                        <a:tint val="100000"/>
                        <a:shade val="75000"/>
                        <a:satMod val="150000"/>
                      </a:srgbClr>
                    </a:gs>
                    <a:gs pos="95000">
                      <a:srgbClr val="000000">
                        <a:shade val="47000"/>
                        <a:satMod val="150000"/>
                      </a:srgbClr>
                    </a:gs>
                    <a:gs pos="100000">
                      <a:srgbClr val="000000">
                        <a:shade val="39000"/>
                        <a:satMod val="150000"/>
                      </a:srgbClr>
                    </a:gs>
                  </a:gsLst>
                  <a:lin ang="5400000"/>
                </a:gradFill>
                <a:effectLst>
                  <a:outerShdw blurRad="50800" algn="tl" rotWithShape="0">
                    <a:srgbClr val="000000"/>
                  </a:outerShdw>
                </a:effectLst>
              </a:rPr>
              <a:t>№3</a:t>
            </a:r>
            <a:endParaRPr lang="ru-RU" sz="5400" b="1" dirty="0">
              <a:ln w="17780" cmpd="sng">
                <a:solidFill>
                  <a:srgbClr val="FFFFFF"/>
                </a:solidFill>
                <a:prstDash val="solid"/>
                <a:miter lim="800000"/>
              </a:ln>
              <a:gradFill rotWithShape="1">
                <a:gsLst>
                  <a:gs pos="0">
                    <a:srgbClr val="000000">
                      <a:tint val="92000"/>
                      <a:shade val="100000"/>
                      <a:satMod val="150000"/>
                    </a:srgbClr>
                  </a:gs>
                  <a:gs pos="49000">
                    <a:srgbClr val="000000">
                      <a:tint val="89000"/>
                      <a:shade val="90000"/>
                      <a:satMod val="150000"/>
                    </a:srgbClr>
                  </a:gs>
                  <a:gs pos="50000">
                    <a:srgbClr val="000000">
                      <a:tint val="100000"/>
                      <a:shade val="75000"/>
                      <a:satMod val="150000"/>
                    </a:srgbClr>
                  </a:gs>
                  <a:gs pos="95000">
                    <a:srgbClr val="000000">
                      <a:shade val="47000"/>
                      <a:satMod val="150000"/>
                    </a:srgbClr>
                  </a:gs>
                  <a:gs pos="100000">
                    <a:srgbClr val="000000">
                      <a:shade val="39000"/>
                      <a:satMod val="150000"/>
                    </a:srgbClr>
                  </a:gs>
                </a:gsLst>
                <a:lin ang="5400000"/>
              </a:gradFill>
              <a:effectLst>
                <a:outerShdw blurRad="50800" algn="tl" rotWithShape="0">
                  <a:srgbClr val="000000"/>
                </a:outerShdw>
              </a:effectLst>
            </a:endParaRPr>
          </a:p>
        </p:txBody>
      </p:sp>
      <p:sp>
        <p:nvSpPr>
          <p:cNvPr id="10" name="WordArt 4"/>
          <p:cNvSpPr>
            <a:spLocks noChangeArrowheads="1" noChangeShapeType="1" noTextEdit="1"/>
          </p:cNvSpPr>
          <p:nvPr/>
        </p:nvSpPr>
        <p:spPr bwMode="gray">
          <a:xfrm rot="20454699">
            <a:off x="1723962" y="2882677"/>
            <a:ext cx="6988190" cy="1669848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000" b="1" cap="all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плавление </a:t>
            </a:r>
            <a:r>
              <a:rPr lang="ru-RU" sz="60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WordArt 4"/>
          <p:cNvSpPr>
            <a:spLocks noChangeArrowheads="1" noChangeShapeType="1" noTextEdit="1"/>
          </p:cNvSpPr>
          <p:nvPr/>
        </p:nvSpPr>
        <p:spPr bwMode="gray">
          <a:xfrm>
            <a:off x="642910" y="2643182"/>
            <a:ext cx="1898332" cy="1785950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en-US" sz="6000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Q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C00000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WordArt 4"/>
          <p:cNvSpPr>
            <a:spLocks noChangeArrowheads="1" noChangeShapeType="1" noTextEdit="1"/>
          </p:cNvSpPr>
          <p:nvPr/>
        </p:nvSpPr>
        <p:spPr bwMode="gray">
          <a:xfrm>
            <a:off x="4071934" y="4429132"/>
            <a:ext cx="4732222" cy="1041906"/>
          </a:xfrm>
          <a:prstGeom prst="rect">
            <a:avLst/>
          </a:prstGeom>
        </p:spPr>
        <p:txBody>
          <a:bodyPr wrap="none" fromWordArt="1">
            <a:prstTxWarp prst="textDeflate">
              <a:avLst>
                <a:gd name="adj" fmla="val 0"/>
              </a:avLst>
            </a:prstTxWarp>
          </a:bodyPr>
          <a:lstStyle/>
          <a:p>
            <a:pPr algn="ctr"/>
            <a:r>
              <a:rPr lang="ru-RU" sz="6000" b="1" dirty="0" smtClean="0">
                <a:solidFill>
                  <a:srgbClr val="000099"/>
                </a:solidFill>
                <a:latin typeface="Times New Roman" pitchFamily="18" charset="0"/>
                <a:cs typeface="Times New Roman" pitchFamily="18" charset="0"/>
              </a:rPr>
              <a:t> отвердевание</a:t>
            </a:r>
            <a:endParaRPr lang="ru-RU" sz="6000" b="1" kern="10" dirty="0">
              <a:ln w="28575">
                <a:solidFill>
                  <a:schemeClr val="bg1"/>
                </a:solidFill>
                <a:round/>
                <a:headEnd/>
                <a:tailEnd/>
              </a:ln>
              <a:solidFill>
                <a:srgbClr val="000099"/>
              </a:solidFill>
              <a:effectLst>
                <a:outerShdw dist="38100" dir="18900000" algn="bl" rotWithShape="0">
                  <a:srgbClr val="000000">
                    <a:alpha val="39998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drumroll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2" dur="2000" fill="hold"/>
                                        <p:tgtEl>
                                          <p:spTgt spid="1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2000" fill="hold"/>
                                        <p:tgtEl>
                                          <p:spTgt spid="1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5" grpId="1" animBg="1"/>
      <p:bldP spid="3" grpId="0" animBg="1"/>
      <p:bldP spid="10" grpId="0" animBg="1"/>
      <p:bldP spid="12" grpId="0" animBg="1"/>
      <p:bldP spid="12" grpId="1"/>
      <p:bldP spid="13" grpId="0" animBg="1"/>
    </p:bld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Трек">
    <a:dk1>
      <a:sysClr val="windowText" lastClr="000000"/>
    </a:dk1>
    <a:lt1>
      <a:sysClr val="window" lastClr="FFFFFF"/>
    </a:lt1>
    <a:dk2>
      <a:srgbClr val="4E3B30"/>
    </a:dk2>
    <a:lt2>
      <a:srgbClr val="FBEEC9"/>
    </a:lt2>
    <a:accent1>
      <a:srgbClr val="F0A22E"/>
    </a:accent1>
    <a:accent2>
      <a:srgbClr val="A5644E"/>
    </a:accent2>
    <a:accent3>
      <a:srgbClr val="B58B80"/>
    </a:accent3>
    <a:accent4>
      <a:srgbClr val="C3986D"/>
    </a:accent4>
    <a:accent5>
      <a:srgbClr val="A19574"/>
    </a:accent5>
    <a:accent6>
      <a:srgbClr val="C17529"/>
    </a:accent6>
    <a:hlink>
      <a:srgbClr val="AD1F1F"/>
    </a:hlink>
    <a:folHlink>
      <a:srgbClr val="FFC42F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7352</TotalTime>
  <Words>1975</Words>
  <Application>Microsoft Office PowerPoint</Application>
  <PresentationFormat>Экран (4:3)</PresentationFormat>
  <Paragraphs>569</Paragraphs>
  <Slides>26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Трек</vt:lpstr>
      <vt:lpstr>Уроки физики    Вторушина С.В.      8  класс  т№3  (плавление и отвердевание) </vt:lpstr>
      <vt:lpstr>Уроки физики    Вторушина С.В.      8  класс  т№3  (плавление и отвердевание) </vt:lpstr>
      <vt:lpstr>Домашнее задание.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Домашнее задание.</vt:lpstr>
      <vt:lpstr>Слайд 16</vt:lpstr>
      <vt:lpstr>Слайд 17</vt:lpstr>
      <vt:lpstr>Слайд 18</vt:lpstr>
      <vt:lpstr>Уроки физики    Вторушина С.В.      8  класс  т№3  (плавление и отвердевание) </vt:lpstr>
      <vt:lpstr>Слайд 20</vt:lpstr>
      <vt:lpstr>Слайд 21</vt:lpstr>
      <vt:lpstr>Слайд 22</vt:lpstr>
      <vt:lpstr>Слайд 23</vt:lpstr>
      <vt:lpstr>Слайд 24</vt:lpstr>
      <vt:lpstr>Слайд 25</vt:lpstr>
      <vt:lpstr>Домашнее задание.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 к уроку по теме «Величины, характеризующие колебательное движение»</dc:title>
  <dc:creator>Admin</dc:creator>
  <cp:lastModifiedBy>User</cp:lastModifiedBy>
  <cp:revision>968</cp:revision>
  <dcterms:created xsi:type="dcterms:W3CDTF">2009-11-04T14:29:22Z</dcterms:created>
  <dcterms:modified xsi:type="dcterms:W3CDTF">2018-09-21T04:16:44Z</dcterms:modified>
</cp:coreProperties>
</file>