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1"/>
  </p:notesMasterIdLst>
  <p:sldIdLst>
    <p:sldId id="400" r:id="rId2"/>
    <p:sldId id="401" r:id="rId3"/>
    <p:sldId id="402" r:id="rId4"/>
    <p:sldId id="403" r:id="rId5"/>
    <p:sldId id="399" r:id="rId6"/>
    <p:sldId id="420" r:id="rId7"/>
    <p:sldId id="404" r:id="rId8"/>
    <p:sldId id="405" r:id="rId9"/>
    <p:sldId id="406" r:id="rId10"/>
    <p:sldId id="407" r:id="rId11"/>
    <p:sldId id="437" r:id="rId12"/>
    <p:sldId id="438" r:id="rId13"/>
    <p:sldId id="439" r:id="rId14"/>
    <p:sldId id="440" r:id="rId15"/>
    <p:sldId id="421" r:id="rId16"/>
    <p:sldId id="413" r:id="rId17"/>
    <p:sldId id="422" r:id="rId18"/>
    <p:sldId id="423" r:id="rId19"/>
    <p:sldId id="424" r:id="rId20"/>
    <p:sldId id="408" r:id="rId21"/>
    <p:sldId id="409" r:id="rId22"/>
    <p:sldId id="410" r:id="rId23"/>
    <p:sldId id="411" r:id="rId24"/>
    <p:sldId id="412" r:id="rId25"/>
    <p:sldId id="433" r:id="rId26"/>
    <p:sldId id="431" r:id="rId27"/>
    <p:sldId id="425" r:id="rId28"/>
    <p:sldId id="432" r:id="rId29"/>
    <p:sldId id="426" r:id="rId30"/>
    <p:sldId id="454" r:id="rId31"/>
    <p:sldId id="434" r:id="rId32"/>
    <p:sldId id="435" r:id="rId33"/>
    <p:sldId id="436" r:id="rId34"/>
    <p:sldId id="441" r:id="rId35"/>
    <p:sldId id="427" r:id="rId36"/>
    <p:sldId id="444" r:id="rId37"/>
    <p:sldId id="443" r:id="rId38"/>
    <p:sldId id="445" r:id="rId39"/>
    <p:sldId id="446" r:id="rId40"/>
    <p:sldId id="442" r:id="rId41"/>
    <p:sldId id="415" r:id="rId42"/>
    <p:sldId id="416" r:id="rId43"/>
    <p:sldId id="417" r:id="rId44"/>
    <p:sldId id="418" r:id="rId45"/>
    <p:sldId id="419" r:id="rId46"/>
    <p:sldId id="388" r:id="rId47"/>
    <p:sldId id="452" r:id="rId48"/>
    <p:sldId id="448" r:id="rId49"/>
    <p:sldId id="449" r:id="rId50"/>
    <p:sldId id="450" r:id="rId51"/>
    <p:sldId id="451" r:id="rId52"/>
    <p:sldId id="447" r:id="rId53"/>
    <p:sldId id="382" r:id="rId54"/>
    <p:sldId id="383" r:id="rId55"/>
    <p:sldId id="384" r:id="rId56"/>
    <p:sldId id="385" r:id="rId57"/>
    <p:sldId id="386" r:id="rId58"/>
    <p:sldId id="357" r:id="rId59"/>
    <p:sldId id="371" r:id="rId60"/>
    <p:sldId id="368" r:id="rId61"/>
    <p:sldId id="364" r:id="rId62"/>
    <p:sldId id="365" r:id="rId63"/>
    <p:sldId id="366" r:id="rId64"/>
    <p:sldId id="367" r:id="rId65"/>
    <p:sldId id="381" r:id="rId66"/>
    <p:sldId id="372" r:id="rId67"/>
    <p:sldId id="373" r:id="rId68"/>
    <p:sldId id="374" r:id="rId69"/>
    <p:sldId id="375" r:id="rId70"/>
    <p:sldId id="376" r:id="rId71"/>
    <p:sldId id="377" r:id="rId72"/>
    <p:sldId id="378" r:id="rId73"/>
    <p:sldId id="353" r:id="rId74"/>
    <p:sldId id="302" r:id="rId75"/>
    <p:sldId id="361" r:id="rId76"/>
    <p:sldId id="362" r:id="rId77"/>
    <p:sldId id="363" r:id="rId78"/>
    <p:sldId id="462" r:id="rId79"/>
    <p:sldId id="395" r:id="rId80"/>
    <p:sldId id="370" r:id="rId81"/>
    <p:sldId id="379" r:id="rId82"/>
    <p:sldId id="397" r:id="rId83"/>
    <p:sldId id="455" r:id="rId84"/>
    <p:sldId id="456" r:id="rId85"/>
    <p:sldId id="457" r:id="rId86"/>
    <p:sldId id="458" r:id="rId87"/>
    <p:sldId id="459" r:id="rId88"/>
    <p:sldId id="460" r:id="rId89"/>
    <p:sldId id="461" r:id="rId9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00"/>
    <a:srgbClr val="006600"/>
    <a:srgbClr val="F9E3A5"/>
    <a:srgbClr val="8E6C00"/>
    <a:srgbClr val="F90101"/>
    <a:srgbClr val="0000FF"/>
    <a:srgbClr val="008000"/>
    <a:srgbClr val="0033CC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31" autoAdjust="0"/>
    <p:restoredTop sz="93805" autoAdjust="0"/>
  </p:normalViewPr>
  <p:slideViewPr>
    <p:cSldViewPr>
      <p:cViewPr>
        <p:scale>
          <a:sx n="82" d="100"/>
          <a:sy n="82" d="100"/>
        </p:scale>
        <p:origin x="-49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7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F1FC5775-4AFC-42EA-AFFA-028CE1B84E6B}" type="datetimeFigureOut">
              <a:rPr lang="ru-RU"/>
              <a:pPr>
                <a:defRPr/>
              </a:pPr>
              <a:t>05.11.2021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9848400-9A63-4C0C-96BB-1E84473DD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12.wav"/><Relationship Id="rId4" Type="http://schemas.openxmlformats.org/officeDocument/2006/relationships/audio" Target="../media/audio4.wav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0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2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10" Type="http://schemas.openxmlformats.org/officeDocument/2006/relationships/image" Target="../media/image6.jpeg"/><Relationship Id="rId4" Type="http://schemas.openxmlformats.org/officeDocument/2006/relationships/audio" Target="../media/audio9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25.jpeg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1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2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audio" Target="../media/audio1.wav"/><Relationship Id="rId4" Type="http://schemas.openxmlformats.org/officeDocument/2006/relationships/audio" Target="../media/audio10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2.wav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7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2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32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10" Type="http://schemas.openxmlformats.org/officeDocument/2006/relationships/image" Target="../media/image34.png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3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35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audio" Target="../media/audio6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11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audio" Target="../media/audio11.wav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12" Type="http://schemas.openxmlformats.org/officeDocument/2006/relationships/image" Target="../media/image41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40.png"/><Relationship Id="rId5" Type="http://schemas.openxmlformats.org/officeDocument/2006/relationships/audio" Target="../media/audio5.wav"/><Relationship Id="rId10" Type="http://schemas.openxmlformats.org/officeDocument/2006/relationships/audio" Target="../media/audio14.wav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10" Type="http://schemas.openxmlformats.org/officeDocument/2006/relationships/image" Target="../media/image42.png"/><Relationship Id="rId4" Type="http://schemas.openxmlformats.org/officeDocument/2006/relationships/audio" Target="../media/audio4.wav"/><Relationship Id="rId9" Type="http://schemas.openxmlformats.org/officeDocument/2006/relationships/audio" Target="../media/audio14.wav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32.jpeg"/><Relationship Id="rId5" Type="http://schemas.openxmlformats.org/officeDocument/2006/relationships/audio" Target="../media/audio1.wav"/><Relationship Id="rId10" Type="http://schemas.openxmlformats.org/officeDocument/2006/relationships/image" Target="../media/image42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4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4.wav"/><Relationship Id="rId10" Type="http://schemas.openxmlformats.org/officeDocument/2006/relationships/image" Target="../media/image10.jpeg"/><Relationship Id="rId4" Type="http://schemas.openxmlformats.org/officeDocument/2006/relationships/audio" Target="../media/audio11.wav"/><Relationship Id="rId9" Type="http://schemas.openxmlformats.org/officeDocument/2006/relationships/image" Target="../media/image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audio" Target="../media/audio5.wav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46.png"/><Relationship Id="rId4" Type="http://schemas.openxmlformats.org/officeDocument/2006/relationships/audio" Target="../media/audio5.wav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8.wav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38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38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audio" Target="../media/audio3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image" Target="../media/image4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57554" y="15484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993595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98891" y="348716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27849" y="3402458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80409" y="3857628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80673" y="3864122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80937" y="3864122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357503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457181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929058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4000496" y="1467137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59911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354305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86182" y="46700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57850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5116025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5194524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521495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521495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521495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585789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20782447">
            <a:off x="4914329" y="5814338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 rot="20573824">
            <a:off x="6984106" y="5277673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25052 0.04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69 L 0.25035 -0.02222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1805 L 0.24253 -0.01805 " pathEditMode="relative" rAng="0" ptsTypes="AA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8" cstate="print"/>
          <a:srcRect t="34696" b="54109"/>
          <a:stretch>
            <a:fillRect/>
          </a:stretch>
        </p:blipFill>
        <p:spPr bwMode="auto">
          <a:xfrm>
            <a:off x="0" y="142852"/>
            <a:ext cx="70008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184318" y="421402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041442" y="164225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99862" y="371395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335676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473589" y="321389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786182" y="3109417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210928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470070" y="208740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076235" y="303529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43036" y="320024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1406" y="3786190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421481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5984" y="4214818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85130" y="4643446"/>
            <a:ext cx="20415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lang="ru-RU" sz="4000" b="1" cap="all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16308" y="4649940"/>
            <a:ext cx="34418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термометр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30390" y="5218148"/>
            <a:ext cx="2456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18526" y="543246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57620" y="5459758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4282" y="5214950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319676" y="543914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428736"/>
            <a:ext cx="5143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20Дж/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6088583"/>
            <a:ext cx="2466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·0,25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6072206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071934" y="6078700"/>
            <a:ext cx="833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03057" y="61263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15064" y="6078864"/>
            <a:ext cx="92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·58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25052 0.0483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69 L 0.25035 -0.02222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1805 L 0.24253 -0.01805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8" grpId="0" animBg="1"/>
      <p:bldP spid="8" grpId="1" animBg="1"/>
      <p:bldP spid="9" grpId="0"/>
      <p:bldP spid="9" grpId="1"/>
      <p:bldP spid="13" grpId="0"/>
      <p:bldP spid="13" grpId="1"/>
      <p:bldP spid="14" grpId="0"/>
      <p:bldP spid="15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6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12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33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6856918" y="242886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48"/>
          <p:cNvGrpSpPr/>
          <p:nvPr/>
        </p:nvGrpSpPr>
        <p:grpSpPr>
          <a:xfrm>
            <a:off x="7643834" y="2129049"/>
            <a:ext cx="928694" cy="1367755"/>
            <a:chOff x="7358082" y="2639794"/>
            <a:chExt cx="928694" cy="1367755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Овал 52"/>
          <p:cNvSpPr/>
          <p:nvPr/>
        </p:nvSpPr>
        <p:spPr>
          <a:xfrm>
            <a:off x="7796386" y="300037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53"/>
          <p:cNvGrpSpPr/>
          <p:nvPr/>
        </p:nvGrpSpPr>
        <p:grpSpPr>
          <a:xfrm>
            <a:off x="1214414" y="3643314"/>
            <a:ext cx="1400656" cy="1231808"/>
            <a:chOff x="6960804" y="3942541"/>
            <a:chExt cx="1241218" cy="1231808"/>
          </a:xfrm>
        </p:grpSpPr>
        <p:grpSp>
          <p:nvGrpSpPr>
            <p:cNvPr id="41" name="Группа 54"/>
            <p:cNvGrpSpPr/>
            <p:nvPr/>
          </p:nvGrpSpPr>
          <p:grpSpPr>
            <a:xfrm>
              <a:off x="6960804" y="3942541"/>
              <a:ext cx="1241218" cy="1231808"/>
              <a:chOff x="6960804" y="3942541"/>
              <a:chExt cx="1241218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60"/>
          <p:cNvGrpSpPr/>
          <p:nvPr/>
        </p:nvGrpSpPr>
        <p:grpSpPr>
          <a:xfrm>
            <a:off x="357158" y="3632881"/>
            <a:ext cx="928694" cy="1367755"/>
            <a:chOff x="7358082" y="2639794"/>
            <a:chExt cx="928694" cy="136775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Овал 64"/>
          <p:cNvSpPr/>
          <p:nvPr/>
        </p:nvSpPr>
        <p:spPr>
          <a:xfrm>
            <a:off x="500034" y="4500570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65"/>
          <p:cNvGrpSpPr/>
          <p:nvPr/>
        </p:nvGrpSpPr>
        <p:grpSpPr>
          <a:xfrm>
            <a:off x="3658474" y="3558906"/>
            <a:ext cx="1485031" cy="1357322"/>
            <a:chOff x="6960804" y="3942541"/>
            <a:chExt cx="1315988" cy="1231808"/>
          </a:xfrm>
        </p:grpSpPr>
        <p:grpSp>
          <p:nvGrpSpPr>
            <p:cNvPr id="54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3124780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4242946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5501792" y="3957202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5" name="Группа 79"/>
          <p:cNvGrpSpPr/>
          <p:nvPr/>
        </p:nvGrpSpPr>
        <p:grpSpPr>
          <a:xfrm>
            <a:off x="6333107" y="3486370"/>
            <a:ext cx="2668048" cy="1315118"/>
            <a:chOff x="7289857" y="3942541"/>
            <a:chExt cx="1602599" cy="1193507"/>
          </a:xfrm>
        </p:grpSpPr>
        <p:grpSp>
          <p:nvGrpSpPr>
            <p:cNvPr id="57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271461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289843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643570" y="4857760"/>
            <a:ext cx="221457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48" grpId="0"/>
      <p:bldP spid="48" grpId="1"/>
      <p:bldP spid="53" grpId="0" animBg="1"/>
      <p:bldP spid="65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4687" t="36621" r="57813" b="39941"/>
          <a:stretch>
            <a:fillRect/>
          </a:stretch>
        </p:blipFill>
        <p:spPr bwMode="auto">
          <a:xfrm>
            <a:off x="35496" y="2878098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44531" t="34424" r="6836" b="29687"/>
          <a:stretch>
            <a:fillRect/>
          </a:stretch>
        </p:blipFill>
        <p:spPr bwMode="auto">
          <a:xfrm>
            <a:off x="0" y="0"/>
            <a:ext cx="4860032" cy="286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546920" y="444335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8240" y="394328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5284" y="447384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5028502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6426" y="350100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46920" y="547077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7784" y="3861048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95936" y="3789040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1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2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5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6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7457" name="Rectangle 49"/>
          <p:cNvSpPr>
            <a:spLocks noChangeArrowheads="1"/>
          </p:cNvSpPr>
          <p:nvPr/>
        </p:nvSpPr>
        <p:spPr bwMode="auto">
          <a:xfrm>
            <a:off x="0" y="1857364"/>
            <a:ext cx="2000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0" y="2357430"/>
            <a:ext cx="1895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2357422" y="185736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3" name="Rectangle 49"/>
          <p:cNvSpPr>
            <a:spLocks noChangeArrowheads="1"/>
          </p:cNvSpPr>
          <p:nvPr/>
        </p:nvSpPr>
        <p:spPr bwMode="auto">
          <a:xfrm>
            <a:off x="0" y="2786058"/>
            <a:ext cx="227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431853" y="2333171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2643174" y="2786058"/>
            <a:ext cx="19736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16429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30677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2893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4318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49"/>
          <p:cNvSpPr>
            <a:spLocks noChangeArrowheads="1"/>
          </p:cNvSpPr>
          <p:nvPr/>
        </p:nvSpPr>
        <p:spPr bwMode="auto">
          <a:xfrm>
            <a:off x="1857356" y="1928802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1857356" y="2357430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2153741" y="2775425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71406" y="3357562"/>
            <a:ext cx="4000528" cy="2000264"/>
            <a:chOff x="12281" y="7785"/>
            <a:chExt cx="3364" cy="1883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281" y="7785"/>
              <a:ext cx="3364" cy="1883"/>
              <a:chOff x="4678" y="2359"/>
              <a:chExt cx="3364" cy="1883"/>
            </a:xfrm>
          </p:grpSpPr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4809" y="2760"/>
                <a:ext cx="830" cy="621"/>
                <a:chOff x="5000" y="7596"/>
                <a:chExt cx="831" cy="725"/>
              </a:xfrm>
            </p:grpSpPr>
            <p:grpSp>
              <p:nvGrpSpPr>
                <p:cNvPr id="21" name="Group 5"/>
                <p:cNvGrpSpPr>
                  <a:grpSpLocks/>
                </p:cNvGrpSpPr>
                <p:nvPr/>
              </p:nvGrpSpPr>
              <p:grpSpPr bwMode="auto">
                <a:xfrm>
                  <a:off x="5129" y="7596"/>
                  <a:ext cx="702" cy="725"/>
                  <a:chOff x="5129" y="7596"/>
                  <a:chExt cx="702" cy="725"/>
                </a:xfrm>
              </p:grpSpPr>
              <p:sp>
                <p:nvSpPr>
                  <p:cNvPr id="19462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9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6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6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H="1" flipV="1">
                <a:off x="7049" y="2545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1"/>
              <p:cNvGrpSpPr>
                <a:grpSpLocks/>
              </p:cNvGrpSpPr>
              <p:nvPr/>
            </p:nvGrpSpPr>
            <p:grpSpPr bwMode="auto">
              <a:xfrm>
                <a:off x="5612" y="2359"/>
                <a:ext cx="844" cy="621"/>
                <a:chOff x="5000" y="7596"/>
                <a:chExt cx="845" cy="725"/>
              </a:xfrm>
            </p:grpSpPr>
            <p:grpSp>
              <p:nvGrpSpPr>
                <p:cNvPr id="23" name="Group 12"/>
                <p:cNvGrpSpPr>
                  <a:grpSpLocks/>
                </p:cNvGrpSpPr>
                <p:nvPr/>
              </p:nvGrpSpPr>
              <p:grpSpPr bwMode="auto">
                <a:xfrm>
                  <a:off x="5143" y="7596"/>
                  <a:ext cx="702" cy="725"/>
                  <a:chOff x="5143" y="7596"/>
                  <a:chExt cx="702" cy="725"/>
                </a:xfrm>
              </p:grpSpPr>
              <p:sp>
                <p:nvSpPr>
                  <p:cNvPr id="1946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43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17"/>
              <p:cNvGrpSpPr>
                <a:grpSpLocks/>
              </p:cNvGrpSpPr>
              <p:nvPr/>
            </p:nvGrpSpPr>
            <p:grpSpPr bwMode="auto">
              <a:xfrm>
                <a:off x="5601" y="3177"/>
                <a:ext cx="832" cy="621"/>
                <a:chOff x="5000" y="7596"/>
                <a:chExt cx="833" cy="725"/>
              </a:xfrm>
            </p:grpSpPr>
            <p:grpSp>
              <p:nvGrpSpPr>
                <p:cNvPr id="25" name="Group 18"/>
                <p:cNvGrpSpPr>
                  <a:grpSpLocks/>
                </p:cNvGrpSpPr>
                <p:nvPr/>
              </p:nvGrpSpPr>
              <p:grpSpPr bwMode="auto">
                <a:xfrm>
                  <a:off x="5131" y="7596"/>
                  <a:ext cx="702" cy="725"/>
                  <a:chOff x="5131" y="7596"/>
                  <a:chExt cx="702" cy="725"/>
                </a:xfrm>
              </p:grpSpPr>
              <p:sp>
                <p:nvSpPr>
                  <p:cNvPr id="1947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1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79" name="Rectangle 23"/>
              <p:cNvSpPr>
                <a:spLocks noChangeArrowheads="1"/>
              </p:cNvSpPr>
              <p:nvPr/>
            </p:nvSpPr>
            <p:spPr bwMode="auto">
              <a:xfrm>
                <a:off x="6401" y="2454"/>
                <a:ext cx="645" cy="184"/>
              </a:xfrm>
              <a:prstGeom prst="rect">
                <a:avLst/>
              </a:prstGeom>
              <a:solidFill>
                <a:srgbClr val="2D4D1B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0" name="Rectangle 24"/>
              <p:cNvSpPr>
                <a:spLocks noChangeArrowheads="1"/>
              </p:cNvSpPr>
              <p:nvPr/>
            </p:nvSpPr>
            <p:spPr bwMode="auto">
              <a:xfrm>
                <a:off x="6401" y="3272"/>
                <a:ext cx="645" cy="184"/>
              </a:xfrm>
              <a:prstGeom prst="rect">
                <a:avLst/>
              </a:prstGeom>
              <a:solidFill>
                <a:srgbClr val="0000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 flipH="1">
                <a:off x="7451" y="2948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H="1" flipV="1">
                <a:off x="7060" y="3363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3" name="Line 27"/>
              <p:cNvSpPr>
                <a:spLocks noChangeShapeType="1"/>
              </p:cNvSpPr>
              <p:nvPr/>
            </p:nvSpPr>
            <p:spPr bwMode="auto">
              <a:xfrm flipH="1">
                <a:off x="5456" y="2944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>
                <a:off x="5458" y="3722"/>
                <a:ext cx="2190" cy="520"/>
                <a:chOff x="5458" y="3698"/>
                <a:chExt cx="2190" cy="520"/>
              </a:xfrm>
            </p:grpSpPr>
            <p:grpSp>
              <p:nvGrpSpPr>
                <p:cNvPr id="27" name="Group 29"/>
                <p:cNvGrpSpPr>
                  <a:grpSpLocks/>
                </p:cNvGrpSpPr>
                <p:nvPr/>
              </p:nvGrpSpPr>
              <p:grpSpPr bwMode="auto">
                <a:xfrm>
                  <a:off x="5962" y="3698"/>
                  <a:ext cx="1108" cy="520"/>
                  <a:chOff x="1515" y="3530"/>
                  <a:chExt cx="867" cy="370"/>
                </a:xfrm>
              </p:grpSpPr>
              <p:grpSp>
                <p:nvGrpSpPr>
                  <p:cNvPr id="28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820" y="3530"/>
                    <a:ext cx="466" cy="370"/>
                    <a:chOff x="9779" y="4873"/>
                    <a:chExt cx="600" cy="530"/>
                  </a:xfrm>
                </p:grpSpPr>
                <p:sp>
                  <p:nvSpPr>
                    <p:cNvPr id="19487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80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8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8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15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91" name="Line 35"/>
                <p:cNvSpPr>
                  <a:spLocks noChangeShapeType="1"/>
                </p:cNvSpPr>
                <p:nvPr/>
              </p:nvSpPr>
              <p:spPr bwMode="auto">
                <a:xfrm>
                  <a:off x="7072" y="3904"/>
                  <a:ext cx="576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2" name="Line 36"/>
                <p:cNvSpPr>
                  <a:spLocks noChangeShapeType="1"/>
                </p:cNvSpPr>
                <p:nvPr/>
              </p:nvSpPr>
              <p:spPr bwMode="auto">
                <a:xfrm>
                  <a:off x="5458" y="3915"/>
                  <a:ext cx="542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93" name="Line 37"/>
              <p:cNvSpPr>
                <a:spLocks noChangeShapeType="1"/>
              </p:cNvSpPr>
              <p:nvPr/>
            </p:nvSpPr>
            <p:spPr bwMode="auto">
              <a:xfrm flipH="1">
                <a:off x="7645" y="2956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38"/>
              <p:cNvGrpSpPr>
                <a:grpSpLocks/>
              </p:cNvGrpSpPr>
              <p:nvPr/>
            </p:nvGrpSpPr>
            <p:grpSpPr bwMode="auto">
              <a:xfrm>
                <a:off x="4678" y="2795"/>
                <a:ext cx="184" cy="276"/>
                <a:chOff x="3503" y="4378"/>
                <a:chExt cx="184" cy="276"/>
              </a:xfrm>
            </p:grpSpPr>
            <p:sp>
              <p:nvSpPr>
                <p:cNvPr id="19495" name="Oval 3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41"/>
              <p:cNvGrpSpPr>
                <a:grpSpLocks/>
              </p:cNvGrpSpPr>
              <p:nvPr/>
            </p:nvGrpSpPr>
            <p:grpSpPr bwMode="auto">
              <a:xfrm>
                <a:off x="7858" y="2772"/>
                <a:ext cx="184" cy="276"/>
                <a:chOff x="3503" y="4378"/>
                <a:chExt cx="184" cy="276"/>
              </a:xfrm>
            </p:grpSpPr>
            <p:sp>
              <p:nvSpPr>
                <p:cNvPr id="19498" name="Oval 42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13220" y="798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 flipV="1">
              <a:off x="15047" y="797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3851920" y="4071942"/>
            <a:ext cx="529208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1.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1428728" y="3786190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ельно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31"/>
          <p:cNvGrpSpPr/>
          <p:nvPr/>
        </p:nvGrpSpPr>
        <p:grpSpPr>
          <a:xfrm>
            <a:off x="4786314" y="5410991"/>
            <a:ext cx="2928958" cy="1018405"/>
            <a:chOff x="285909" y="5214950"/>
            <a:chExt cx="2928958" cy="1018405"/>
          </a:xfrm>
        </p:grpSpPr>
        <p:sp>
          <p:nvSpPr>
            <p:cNvPr id="12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494" name="Группа 140"/>
            <p:cNvGrpSpPr/>
            <p:nvPr/>
          </p:nvGrpSpPr>
          <p:grpSpPr>
            <a:xfrm>
              <a:off x="285909" y="5214950"/>
              <a:ext cx="2928958" cy="1018405"/>
              <a:chOff x="278269" y="4125107"/>
              <a:chExt cx="2928958" cy="1018405"/>
            </a:xfrm>
          </p:grpSpPr>
          <p:sp>
            <p:nvSpPr>
              <p:cNvPr id="125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6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9497" name="Группа 139"/>
              <p:cNvGrpSpPr/>
              <p:nvPr/>
            </p:nvGrpSpPr>
            <p:grpSpPr>
              <a:xfrm>
                <a:off x="278269" y="4125107"/>
                <a:ext cx="2928958" cy="1018405"/>
                <a:chOff x="278269" y="4125107"/>
                <a:chExt cx="2928958" cy="1018405"/>
              </a:xfrm>
            </p:grpSpPr>
            <p:sp>
              <p:nvSpPr>
                <p:cNvPr id="1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92716" y="4566022"/>
                  <a:ext cx="64294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5723" y="457200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7" grpId="0"/>
      <p:bldP spid="51" grpId="0"/>
      <p:bldP spid="52" grpId="0"/>
      <p:bldP spid="53" grpId="0"/>
      <p:bldP spid="54" grpId="0"/>
      <p:bldP spid="56" grpId="0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4" grpId="1"/>
      <p:bldP spid="75" grpId="0"/>
      <p:bldP spid="76" grpId="0"/>
      <p:bldP spid="19502" grpId="0" build="p" animBg="1"/>
      <p:bldP spid="1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4687" t="36621" r="57813" b="39941"/>
          <a:stretch>
            <a:fillRect/>
          </a:stretch>
        </p:blipFill>
        <p:spPr bwMode="auto">
          <a:xfrm>
            <a:off x="500034" y="3464719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000628" y="5000636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510" y="450057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3113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58578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8696" y="405829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60280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57224" y="521495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8662" y="535782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242504" y="48569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2976" y="4143380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044" y="591306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8992" y="564357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6226" y="5610541"/>
            <a:ext cx="642942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14810" y="3643314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4358480" y="457121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 flipH="1" flipV="1">
            <a:off x="4358480" y="59293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14876" y="5286388"/>
            <a:ext cx="428628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286512" y="525005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5534" y="538810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014923" y="6290999"/>
            <a:ext cx="5415171" cy="673331"/>
            <a:chOff x="4944" y="3716"/>
            <a:chExt cx="5000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2" y="3716"/>
              <a:ext cx="3652" cy="522"/>
              <a:chOff x="1778" y="3539"/>
              <a:chExt cx="2868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3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48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553" cy="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4944" y="3910"/>
              <a:ext cx="1385" cy="3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scene3d>
              <a:camera prst="orthographicFront">
                <a:rot lat="240000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379868" y="5926716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5757814" y="5916669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500430" y="557214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643438" y="523917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3"/>
          <p:cNvGrpSpPr/>
          <p:nvPr/>
        </p:nvGrpSpPr>
        <p:grpSpPr>
          <a:xfrm>
            <a:off x="214282" y="311663"/>
            <a:ext cx="870694" cy="1000132"/>
            <a:chOff x="4143372" y="4000504"/>
            <a:chExt cx="870694" cy="1000132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47"/>
          <p:cNvGrpSpPr/>
          <p:nvPr/>
        </p:nvGrpSpPr>
        <p:grpSpPr>
          <a:xfrm>
            <a:off x="1181544" y="285728"/>
            <a:ext cx="994014" cy="1012419"/>
            <a:chOff x="5143504" y="4000504"/>
            <a:chExt cx="994014" cy="101241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53"/>
          <p:cNvGrpSpPr/>
          <p:nvPr/>
        </p:nvGrpSpPr>
        <p:grpSpPr>
          <a:xfrm>
            <a:off x="2142898" y="298015"/>
            <a:ext cx="788895" cy="1012419"/>
            <a:chOff x="5143504" y="4000504"/>
            <a:chExt cx="788895" cy="101241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896002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8" name="Группа 60"/>
          <p:cNvGrpSpPr/>
          <p:nvPr/>
        </p:nvGrpSpPr>
        <p:grpSpPr>
          <a:xfrm>
            <a:off x="2986925" y="318076"/>
            <a:ext cx="870694" cy="1000132"/>
            <a:chOff x="4143372" y="4000504"/>
            <a:chExt cx="870694" cy="1000132"/>
          </a:xfrm>
        </p:grpSpPr>
        <p:sp>
          <p:nvSpPr>
            <p:cNvPr id="62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3643305" y="5323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9" name="Группа 65"/>
          <p:cNvGrpSpPr/>
          <p:nvPr/>
        </p:nvGrpSpPr>
        <p:grpSpPr>
          <a:xfrm>
            <a:off x="3981174" y="285728"/>
            <a:ext cx="805137" cy="1012419"/>
            <a:chOff x="5214753" y="4000504"/>
            <a:chExt cx="922765" cy="1012419"/>
          </a:xfrm>
        </p:grpSpPr>
        <p:sp>
          <p:nvSpPr>
            <p:cNvPr id="6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1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5225380" y="4441419"/>
                <a:ext cx="502765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2" name="Группа 71"/>
          <p:cNvGrpSpPr/>
          <p:nvPr/>
        </p:nvGrpSpPr>
        <p:grpSpPr>
          <a:xfrm>
            <a:off x="4837656" y="285728"/>
            <a:ext cx="591600" cy="1012419"/>
            <a:chOff x="5143504" y="4000504"/>
            <a:chExt cx="788895" cy="1012419"/>
          </a:xfrm>
        </p:grpSpPr>
        <p:sp>
          <p:nvSpPr>
            <p:cNvPr id="7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3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8" name="Rectangle 1"/>
          <p:cNvSpPr>
            <a:spLocks noChangeArrowheads="1"/>
          </p:cNvSpPr>
          <p:nvPr/>
        </p:nvSpPr>
        <p:spPr bwMode="auto">
          <a:xfrm>
            <a:off x="5357818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4" name="Группа 78"/>
          <p:cNvGrpSpPr/>
          <p:nvPr/>
        </p:nvGrpSpPr>
        <p:grpSpPr>
          <a:xfrm>
            <a:off x="5704960" y="295776"/>
            <a:ext cx="591600" cy="918646"/>
            <a:chOff x="5143504" y="4000504"/>
            <a:chExt cx="788895" cy="918646"/>
          </a:xfrm>
        </p:grpSpPr>
        <p:sp>
          <p:nvSpPr>
            <p:cNvPr id="8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5" name="Группа 203"/>
            <p:cNvGrpSpPr/>
            <p:nvPr/>
          </p:nvGrpSpPr>
          <p:grpSpPr>
            <a:xfrm>
              <a:off x="5143504" y="4000504"/>
              <a:ext cx="648574" cy="918646"/>
              <a:chOff x="5143504" y="4000504"/>
              <a:chExt cx="648574" cy="918646"/>
            </a:xfrm>
          </p:grpSpPr>
          <p:sp>
            <p:nvSpPr>
              <p:cNvPr id="8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5" cy="4777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5" name="Rectangle 1"/>
          <p:cNvSpPr>
            <a:spLocks noChangeArrowheads="1"/>
          </p:cNvSpPr>
          <p:nvPr/>
        </p:nvSpPr>
        <p:spPr bwMode="auto">
          <a:xfrm>
            <a:off x="2786050" y="481048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6174882" y="471000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Text Box 11"/>
          <p:cNvSpPr txBox="1">
            <a:spLocks noChangeArrowheads="1"/>
          </p:cNvSpPr>
          <p:nvPr/>
        </p:nvSpPr>
        <p:spPr bwMode="auto">
          <a:xfrm>
            <a:off x="6347902" y="500042"/>
            <a:ext cx="10816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7148176" y="510090"/>
            <a:ext cx="9286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6" name="Группа 88"/>
          <p:cNvGrpSpPr/>
          <p:nvPr/>
        </p:nvGrpSpPr>
        <p:grpSpPr>
          <a:xfrm>
            <a:off x="149172" y="1305956"/>
            <a:ext cx="870694" cy="1000132"/>
            <a:chOff x="4143372" y="4000504"/>
            <a:chExt cx="870694" cy="1000132"/>
          </a:xfrm>
        </p:grpSpPr>
        <p:sp>
          <p:nvSpPr>
            <p:cNvPr id="9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57" name="Группа 92"/>
          <p:cNvGrpSpPr/>
          <p:nvPr/>
        </p:nvGrpSpPr>
        <p:grpSpPr>
          <a:xfrm>
            <a:off x="1038668" y="1280021"/>
            <a:ext cx="994014" cy="1012419"/>
            <a:chOff x="5143504" y="4000504"/>
            <a:chExt cx="994014" cy="1012419"/>
          </a:xfrm>
        </p:grpSpPr>
        <p:sp>
          <p:nvSpPr>
            <p:cNvPr id="9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9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9" name="Группа 98"/>
          <p:cNvGrpSpPr/>
          <p:nvPr/>
        </p:nvGrpSpPr>
        <p:grpSpPr>
          <a:xfrm>
            <a:off x="2000022" y="1292308"/>
            <a:ext cx="994014" cy="1012419"/>
            <a:chOff x="5143504" y="4000504"/>
            <a:chExt cx="994014" cy="1012419"/>
          </a:xfrm>
        </p:grpSpPr>
        <p:sp>
          <p:nvSpPr>
            <p:cNvPr id="10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1" name="Группа 104"/>
          <p:cNvGrpSpPr/>
          <p:nvPr/>
        </p:nvGrpSpPr>
        <p:grpSpPr>
          <a:xfrm>
            <a:off x="2857278" y="1275462"/>
            <a:ext cx="788895" cy="1012419"/>
            <a:chOff x="5143504" y="4000504"/>
            <a:chExt cx="788895" cy="1012419"/>
          </a:xfrm>
        </p:grpSpPr>
        <p:sp>
          <p:nvSpPr>
            <p:cNvPr id="10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2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1" name="Rectangle 1"/>
          <p:cNvSpPr>
            <a:spLocks noChangeArrowheads="1"/>
          </p:cNvSpPr>
          <p:nvPr/>
        </p:nvSpPr>
        <p:spPr bwMode="auto">
          <a:xfrm>
            <a:off x="785786" y="15210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Text Box 11"/>
          <p:cNvSpPr txBox="1">
            <a:spLocks noChangeArrowheads="1"/>
          </p:cNvSpPr>
          <p:nvPr/>
        </p:nvSpPr>
        <p:spPr bwMode="auto">
          <a:xfrm>
            <a:off x="2643174" y="500063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4286248" y="471488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3480334" y="151022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63" name="Группа 114"/>
          <p:cNvGrpSpPr/>
          <p:nvPr/>
        </p:nvGrpSpPr>
        <p:grpSpPr>
          <a:xfrm>
            <a:off x="3649844" y="1233766"/>
            <a:ext cx="870694" cy="1000132"/>
            <a:chOff x="4143372" y="4000504"/>
            <a:chExt cx="870694" cy="1000132"/>
          </a:xfrm>
        </p:grpSpPr>
        <p:sp>
          <p:nvSpPr>
            <p:cNvPr id="1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64" name="Группа 118"/>
          <p:cNvGrpSpPr/>
          <p:nvPr/>
        </p:nvGrpSpPr>
        <p:grpSpPr>
          <a:xfrm>
            <a:off x="4529292" y="1217879"/>
            <a:ext cx="675602" cy="1012419"/>
            <a:chOff x="5143504" y="4000504"/>
            <a:chExt cx="994014" cy="1012419"/>
          </a:xfrm>
        </p:grpSpPr>
        <p:sp>
          <p:nvSpPr>
            <p:cNvPr id="1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5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6" name="Группа 124"/>
          <p:cNvGrpSpPr/>
          <p:nvPr/>
        </p:nvGrpSpPr>
        <p:grpSpPr>
          <a:xfrm>
            <a:off x="5236140" y="1220118"/>
            <a:ext cx="857256" cy="1012419"/>
            <a:chOff x="5143504" y="4000504"/>
            <a:chExt cx="994014" cy="1012419"/>
          </a:xfrm>
        </p:grpSpPr>
        <p:sp>
          <p:nvSpPr>
            <p:cNvPr id="12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7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8" name="Группа 130"/>
          <p:cNvGrpSpPr/>
          <p:nvPr/>
        </p:nvGrpSpPr>
        <p:grpSpPr>
          <a:xfrm>
            <a:off x="6063252" y="1222231"/>
            <a:ext cx="642942" cy="1012419"/>
            <a:chOff x="5143504" y="4000504"/>
            <a:chExt cx="788895" cy="1012419"/>
          </a:xfrm>
        </p:grpSpPr>
        <p:sp>
          <p:nvSpPr>
            <p:cNvPr id="13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9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3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428645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8" name="Rectangle 1"/>
          <p:cNvSpPr>
            <a:spLocks noChangeArrowheads="1"/>
          </p:cNvSpPr>
          <p:nvPr/>
        </p:nvSpPr>
        <p:spPr bwMode="auto">
          <a:xfrm>
            <a:off x="666930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0" name="Группа 138"/>
          <p:cNvGrpSpPr/>
          <p:nvPr/>
        </p:nvGrpSpPr>
        <p:grpSpPr>
          <a:xfrm>
            <a:off x="6990843" y="1214422"/>
            <a:ext cx="652989" cy="877352"/>
            <a:chOff x="5143504" y="4000504"/>
            <a:chExt cx="801223" cy="877352"/>
          </a:xfrm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1" name="Группа 209"/>
            <p:cNvGrpSpPr/>
            <p:nvPr/>
          </p:nvGrpSpPr>
          <p:grpSpPr>
            <a:xfrm>
              <a:off x="5143504" y="4000504"/>
              <a:ext cx="801223" cy="877352"/>
              <a:chOff x="5143504" y="4000504"/>
              <a:chExt cx="801223" cy="877352"/>
            </a:xfrm>
          </p:grpSpPr>
          <p:sp>
            <p:nvSpPr>
              <p:cNvPr id="14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698076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4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5" name="Text Box 11"/>
          <p:cNvSpPr txBox="1">
            <a:spLocks noChangeArrowheads="1"/>
          </p:cNvSpPr>
          <p:nvPr/>
        </p:nvSpPr>
        <p:spPr bwMode="auto">
          <a:xfrm>
            <a:off x="6429388" y="2194458"/>
            <a:ext cx="101458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Rectangle 1"/>
          <p:cNvSpPr>
            <a:spLocks noChangeArrowheads="1"/>
          </p:cNvSpPr>
          <p:nvPr/>
        </p:nvSpPr>
        <p:spPr bwMode="auto">
          <a:xfrm>
            <a:off x="7502060" y="143806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2" name="Группа 147"/>
          <p:cNvGrpSpPr/>
          <p:nvPr/>
        </p:nvGrpSpPr>
        <p:grpSpPr>
          <a:xfrm>
            <a:off x="7344713" y="2051582"/>
            <a:ext cx="656313" cy="877352"/>
            <a:chOff x="5214753" y="4000504"/>
            <a:chExt cx="805301" cy="877352"/>
          </a:xfrm>
        </p:grpSpPr>
        <p:sp>
          <p:nvSpPr>
            <p:cNvPr id="1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3" name="Группа 209"/>
            <p:cNvGrpSpPr/>
            <p:nvPr/>
          </p:nvGrpSpPr>
          <p:grpSpPr>
            <a:xfrm>
              <a:off x="5214753" y="4000504"/>
              <a:ext cx="805301" cy="877352"/>
              <a:chOff x="5214753" y="4000504"/>
              <a:chExt cx="805301" cy="877352"/>
            </a:xfrm>
          </p:grpSpPr>
          <p:sp>
            <p:nvSpPr>
              <p:cNvPr id="1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2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73403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" name="Text Box 11"/>
              <p:cNvSpPr txBox="1">
                <a:spLocks noChangeArrowheads="1"/>
              </p:cNvSpPr>
              <p:nvPr/>
            </p:nvSpPr>
            <p:spPr bwMode="auto">
              <a:xfrm>
                <a:off x="5318812" y="4441419"/>
                <a:ext cx="701240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7828004" y="2244698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1"/>
          <p:cNvSpPr txBox="1">
            <a:spLocks noChangeArrowheads="1"/>
          </p:cNvSpPr>
          <p:nvPr/>
        </p:nvSpPr>
        <p:spPr bwMode="auto">
          <a:xfrm>
            <a:off x="0" y="2571744"/>
            <a:ext cx="3714744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56" name="Text Box 11"/>
          <p:cNvSpPr txBox="1">
            <a:spLocks noChangeArrowheads="1"/>
          </p:cNvSpPr>
          <p:nvPr/>
        </p:nvSpPr>
        <p:spPr bwMode="auto">
          <a:xfrm>
            <a:off x="3500430" y="2591840"/>
            <a:ext cx="131602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7122885" y="5345387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158" name="Text Box 10"/>
          <p:cNvSpPr txBox="1">
            <a:spLocks noChangeArrowheads="1"/>
          </p:cNvSpPr>
          <p:nvPr/>
        </p:nvSpPr>
        <p:spPr bwMode="auto">
          <a:xfrm>
            <a:off x="8194455" y="505963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Text Box 11"/>
          <p:cNvSpPr txBox="1">
            <a:spLocks noChangeArrowheads="1"/>
          </p:cNvSpPr>
          <p:nvPr/>
        </p:nvSpPr>
        <p:spPr bwMode="auto">
          <a:xfrm>
            <a:off x="8182392" y="585789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Line 6"/>
          <p:cNvSpPr>
            <a:spLocks noChangeShapeType="1"/>
          </p:cNvSpPr>
          <p:nvPr/>
        </p:nvSpPr>
        <p:spPr bwMode="auto">
          <a:xfrm flipH="1">
            <a:off x="8266081" y="598945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1"/>
          <p:cNvSpPr>
            <a:spLocks noChangeArrowheads="1"/>
          </p:cNvSpPr>
          <p:nvPr/>
        </p:nvSpPr>
        <p:spPr bwMode="auto">
          <a:xfrm>
            <a:off x="7694389" y="557214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2" name="Скругленный прямоугольник 161"/>
          <p:cNvSpPr/>
          <p:nvPr/>
        </p:nvSpPr>
        <p:spPr>
          <a:xfrm>
            <a:off x="7072330" y="5143512"/>
            <a:ext cx="1928826" cy="1571636"/>
          </a:xfrm>
          <a:prstGeom prst="round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TextBox 162"/>
          <p:cNvSpPr txBox="1"/>
          <p:nvPr/>
        </p:nvSpPr>
        <p:spPr>
          <a:xfrm>
            <a:off x="53165" y="3251232"/>
            <a:ext cx="2018505" cy="461665"/>
          </a:xfrm>
          <a:prstGeom prst="rect">
            <a:avLst/>
          </a:prstGeom>
          <a:solidFill>
            <a:srgbClr val="F9E3A5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Ом=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2000232" y="3214686"/>
            <a:ext cx="775185" cy="5715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11"/>
          <p:cNvSpPr txBox="1">
            <a:spLocks noChangeArrowheads="1"/>
          </p:cNvSpPr>
          <p:nvPr/>
        </p:nvSpPr>
        <p:spPr bwMode="auto">
          <a:xfrm>
            <a:off x="542567" y="4736150"/>
            <a:ext cx="600409" cy="3359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4" name="Группа 170"/>
          <p:cNvGrpSpPr/>
          <p:nvPr/>
        </p:nvGrpSpPr>
        <p:grpSpPr>
          <a:xfrm>
            <a:off x="1571604" y="5000636"/>
            <a:ext cx="1720132" cy="422700"/>
            <a:chOff x="1571604" y="5000636"/>
            <a:chExt cx="1720132" cy="422700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720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9" name="Text Box 10"/>
          <p:cNvSpPr txBox="1">
            <a:spLocks noChangeArrowheads="1"/>
          </p:cNvSpPr>
          <p:nvPr/>
        </p:nvSpPr>
        <p:spPr bwMode="auto">
          <a:xfrm>
            <a:off x="7286644" y="4286256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Text Box 10"/>
          <p:cNvSpPr txBox="1">
            <a:spLocks noChangeArrowheads="1"/>
          </p:cNvSpPr>
          <p:nvPr/>
        </p:nvSpPr>
        <p:spPr bwMode="auto">
          <a:xfrm>
            <a:off x="1924620" y="4983052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12В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1256152" y="559864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5" name="Группа 171"/>
          <p:cNvGrpSpPr/>
          <p:nvPr/>
        </p:nvGrpSpPr>
        <p:grpSpPr>
          <a:xfrm>
            <a:off x="4643438" y="4500570"/>
            <a:ext cx="1576132" cy="422700"/>
            <a:chOff x="1571604" y="5000636"/>
            <a:chExt cx="1576132" cy="422700"/>
          </a:xfrm>
        </p:grpSpPr>
        <p:sp>
          <p:nvSpPr>
            <p:cNvPr id="173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6" name="Text Box 10"/>
          <p:cNvSpPr txBox="1">
            <a:spLocks noChangeArrowheads="1"/>
          </p:cNvSpPr>
          <p:nvPr/>
        </p:nvSpPr>
        <p:spPr bwMode="auto">
          <a:xfrm>
            <a:off x="6429420" y="3571876"/>
            <a:ext cx="29289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 Box 10"/>
          <p:cNvSpPr txBox="1">
            <a:spLocks noChangeArrowheads="1"/>
          </p:cNvSpPr>
          <p:nvPr/>
        </p:nvSpPr>
        <p:spPr bwMode="auto">
          <a:xfrm>
            <a:off x="4985462" y="4485404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18В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 Box 11"/>
          <p:cNvSpPr txBox="1">
            <a:spLocks noChangeArrowheads="1"/>
          </p:cNvSpPr>
          <p:nvPr/>
        </p:nvSpPr>
        <p:spPr bwMode="auto">
          <a:xfrm>
            <a:off x="3500431" y="4586076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6370920" y="480148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 Box 11"/>
          <p:cNvSpPr txBox="1">
            <a:spLocks noChangeArrowheads="1"/>
          </p:cNvSpPr>
          <p:nvPr/>
        </p:nvSpPr>
        <p:spPr bwMode="auto">
          <a:xfrm>
            <a:off x="1618200" y="410007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=4А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 Box 11"/>
          <p:cNvSpPr txBox="1">
            <a:spLocks noChangeArrowheads="1"/>
          </p:cNvSpPr>
          <p:nvPr/>
        </p:nvSpPr>
        <p:spPr bwMode="auto">
          <a:xfrm>
            <a:off x="1571604" y="600076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=2А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 Box 2"/>
          <p:cNvSpPr txBox="1">
            <a:spLocks noChangeArrowheads="1"/>
          </p:cNvSpPr>
          <p:nvPr/>
        </p:nvSpPr>
        <p:spPr bwMode="auto">
          <a:xfrm>
            <a:off x="8143900" y="-27384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№1016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 Box 2"/>
          <p:cNvSpPr txBox="1">
            <a:spLocks noChangeArrowheads="1"/>
          </p:cNvSpPr>
          <p:nvPr/>
        </p:nvSpPr>
        <p:spPr bwMode="auto">
          <a:xfrm>
            <a:off x="8532440" y="0"/>
            <a:ext cx="611560" cy="500042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4714877" y="3643314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 Box 11"/>
          <p:cNvSpPr txBox="1">
            <a:spLocks noChangeArrowheads="1"/>
          </p:cNvSpPr>
          <p:nvPr/>
        </p:nvSpPr>
        <p:spPr bwMode="auto">
          <a:xfrm>
            <a:off x="5286380" y="5357826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1.8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Text Box 11"/>
          <p:cNvSpPr txBox="1">
            <a:spLocks noChangeArrowheads="1"/>
          </p:cNvSpPr>
          <p:nvPr/>
        </p:nvSpPr>
        <p:spPr bwMode="auto">
          <a:xfrm>
            <a:off x="4857752" y="6429396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86248" y="6324921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00"/>
                            </p:stCondLst>
                            <p:childTnLst>
                              <p:par>
                                <p:cTn id="3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2000"/>
                            </p:stCondLst>
                            <p:childTnLst>
                              <p:par>
                                <p:cTn id="3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0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7" grpId="0" animBg="1"/>
      <p:bldP spid="19" grpId="0" animBg="1"/>
      <p:bldP spid="22" grpId="0" animBg="1"/>
      <p:bldP spid="24" grpId="0" animBg="1"/>
      <p:bldP spid="25" grpId="0" animBg="1"/>
      <p:bldP spid="27" grpId="0" animBg="1"/>
      <p:bldP spid="31" grpId="0" animBg="1"/>
      <p:bldP spid="33" grpId="0" animBg="1"/>
      <p:bldP spid="60" grpId="0"/>
      <p:bldP spid="65" grpId="0"/>
      <p:bldP spid="78" grpId="0"/>
      <p:bldP spid="85" grpId="0" animBg="1"/>
      <p:bldP spid="86" grpId="0" animBg="1"/>
      <p:bldP spid="87" grpId="0"/>
      <p:bldP spid="88" grpId="0"/>
      <p:bldP spid="111" grpId="0"/>
      <p:bldP spid="112" grpId="0"/>
      <p:bldP spid="113" grpId="0"/>
      <p:bldP spid="114" grpId="0" animBg="1"/>
      <p:bldP spid="137" grpId="0"/>
      <p:bldP spid="138" grpId="0"/>
      <p:bldP spid="145" grpId="0"/>
      <p:bldP spid="147" grpId="0" animBg="1"/>
      <p:bldP spid="154" grpId="0"/>
      <p:bldP spid="155" grpId="0" animBg="1"/>
      <p:bldP spid="156" grpId="0" animBg="1"/>
      <p:bldP spid="157" grpId="0"/>
      <p:bldP spid="158" grpId="0"/>
      <p:bldP spid="159" grpId="0"/>
      <p:bldP spid="160" grpId="0" animBg="1"/>
      <p:bldP spid="161" grpId="0"/>
      <p:bldP spid="162" grpId="0" animBg="1"/>
      <p:bldP spid="162" grpId="1" animBg="1"/>
      <p:bldP spid="163" grpId="0" animBg="1"/>
      <p:bldP spid="164" grpId="0" animBg="1"/>
      <p:bldP spid="165" grpId="0" animBg="1"/>
      <p:bldP spid="169" grpId="0"/>
      <p:bldP spid="170" grpId="0"/>
      <p:bldP spid="170" grpId="1"/>
      <p:bldP spid="170" grpId="2"/>
      <p:bldP spid="176" grpId="0"/>
      <p:bldP spid="177" grpId="0"/>
      <p:bldP spid="178" grpId="0" animBg="1"/>
      <p:bldP spid="179" grpId="0" animBg="1"/>
      <p:bldP spid="180" grpId="0" animBg="1"/>
      <p:bldP spid="181" grpId="0" animBg="1"/>
      <p:bldP spid="184" grpId="0" animBg="1"/>
      <p:bldP spid="185" grpId="0" animBg="1"/>
      <p:bldP spid="186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Гр.2//т1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0"/>
            <a:ext cx="121444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214290"/>
            <a:ext cx="32861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/25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928670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657226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ЗА 1/25 секунды пуля пролетела 400м.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428868"/>
            <a:ext cx="12144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29"/>
          <p:cNvSpPr>
            <a:spLocks noChangeShapeType="1"/>
          </p:cNvSpPr>
          <p:nvPr/>
        </p:nvSpPr>
        <p:spPr bwMode="auto">
          <a:xfrm flipV="1">
            <a:off x="2143108" y="4429131"/>
            <a:ext cx="2000264" cy="128587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H="1">
            <a:off x="2143108" y="250030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85984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>
            <a:off x="2143140" y="574637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2198" y="552922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709974">
            <a:off x="2204436" y="3944492"/>
            <a:ext cx="24288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064560" y="4429132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2199575" y="5715016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2274554" y="5177802"/>
            <a:ext cx="783696" cy="519474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29124" y="4357694"/>
            <a:ext cx="157163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29198"/>
            <a:ext cx="21237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80·0,5=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4929198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=80·0,87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357950" y="4929198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=69,28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143108" y="5763300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2169547" y="3173414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9256" y="585789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929322" y="3286124"/>
            <a:ext cx="64294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11" name="Группа 34"/>
          <p:cNvGrpSpPr/>
          <p:nvPr/>
        </p:nvGrpSpPr>
        <p:grpSpPr>
          <a:xfrm>
            <a:off x="5143504" y="2762904"/>
            <a:ext cx="785818" cy="523220"/>
            <a:chOff x="7572396" y="1571612"/>
            <a:chExt cx="928694" cy="523220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800" b="1" dirty="0"/>
            </a:p>
          </p:txBody>
        </p:sp>
      </p:grp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6000760" y="3214686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86446" y="2357430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29322" y="3786190"/>
            <a:ext cx="335758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0,69м/с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00728" y="5857892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,4м/с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3042" y="285728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57148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642910" y="2493466"/>
            <a:ext cx="611560" cy="50690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15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15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8" grpId="1" animBg="1"/>
      <p:bldP spid="31" grpId="0"/>
      <p:bldP spid="34" grpId="0" animBg="1"/>
      <p:bldP spid="38" grpId="0" animBg="1"/>
      <p:bldP spid="38" grpId="1" animBg="1"/>
      <p:bldP spid="42" grpId="0" animBg="1"/>
      <p:bldP spid="43" grpId="0" animBg="1"/>
      <p:bldP spid="4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/>
          <a:srcRect l="16238" t="10055" r="14069" b="79152"/>
          <a:stretch>
            <a:fillRect/>
          </a:stretch>
        </p:blipFill>
        <p:spPr bwMode="auto">
          <a:xfrm>
            <a:off x="251520" y="0"/>
            <a:ext cx="84969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16238" t="21129" r="49797" b="46668"/>
          <a:stretch>
            <a:fillRect/>
          </a:stretch>
        </p:blipFill>
        <p:spPr bwMode="auto">
          <a:xfrm>
            <a:off x="2593594" y="692696"/>
            <a:ext cx="655040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57148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96136" y="2132856"/>
            <a:ext cx="0" cy="280831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448924" y="2088768"/>
            <a:ext cx="0" cy="280831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авая фигурная скобка 8"/>
          <p:cNvSpPr/>
          <p:nvPr/>
        </p:nvSpPr>
        <p:spPr>
          <a:xfrm rot="5400000">
            <a:off x="4918080" y="4474220"/>
            <a:ext cx="360040" cy="1368152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6016" y="544522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1x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3779912" y="2132856"/>
            <a:ext cx="612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43808" y="184482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1y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472128" y="2969032"/>
            <a:ext cx="0" cy="2016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429172" y="4293096"/>
            <a:ext cx="0" cy="684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6786168" y="4635168"/>
            <a:ext cx="324000" cy="936000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494920" y="5408012"/>
            <a:ext cx="1080120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3631124" y="2948092"/>
            <a:ext cx="2844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721864" y="4293096"/>
            <a:ext cx="3708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авая фигурная скобка 22"/>
          <p:cNvSpPr/>
          <p:nvPr/>
        </p:nvSpPr>
        <p:spPr>
          <a:xfrm rot="10800000">
            <a:off x="3384972" y="2938904"/>
            <a:ext cx="360040" cy="1368152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406988" y="3473088"/>
            <a:ext cx="100811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-2м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9" grpId="0" animBg="1"/>
      <p:bldP spid="20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 cstate="print"/>
          <a:srcRect l="16238" t="58500" r="14069" b="27192"/>
          <a:stretch>
            <a:fillRect/>
          </a:stretch>
        </p:blipFill>
        <p:spPr bwMode="auto">
          <a:xfrm>
            <a:off x="0" y="0"/>
            <a:ext cx="9144000" cy="1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50203" t="22148" r="14069" b="43891"/>
          <a:stretch>
            <a:fillRect/>
          </a:stretch>
        </p:blipFill>
        <p:spPr bwMode="auto">
          <a:xfrm>
            <a:off x="4572000" y="1063246"/>
            <a:ext cx="4572000" cy="34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500042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98216" y="2111836"/>
            <a:ext cx="0" cy="936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796136" y="112474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А(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20;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5209562" y="2081868"/>
            <a:ext cx="972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72614" y="1124744"/>
            <a:ext cx="50405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058352" y="3037526"/>
            <a:ext cx="0" cy="468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40352" y="1268760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В(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60;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5220072" y="3501008"/>
            <a:ext cx="2808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67404" y="1279270"/>
            <a:ext cx="576064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7726" y="1960430"/>
            <a:ext cx="360040" cy="1836000"/>
          </a:xfrm>
          <a:prstGeom prst="rightBrace">
            <a:avLst>
              <a:gd name="adj1" fmla="val 8333"/>
              <a:gd name="adj2" fmla="val 4923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32240" y="2204864"/>
            <a:ext cx="136815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 rot="10800000">
            <a:off x="4932040" y="2064131"/>
            <a:ext cx="360040" cy="1440000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91880" y="2564904"/>
            <a:ext cx="136815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632" y="1412776"/>
            <a:ext cx="1800200" cy="46166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9632" y="1916832"/>
            <a:ext cx="1728192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Гр.3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23506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Керосин из мензурки  (рис.1) перелили в сосуд и охладили  (рис.2).  Какое количество теплоты отдал керосин? Объемом термометра пренебречь.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658198"/>
            <a:ext cx="3135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2100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0,075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286644" y="3763036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=9450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1643042" cy="387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85917" y="-142900"/>
            <a:ext cx="213221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5072066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2100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>
            <a:off x="6902158" y="30754"/>
            <a:ext cx="1032595" cy="964356"/>
            <a:chOff x="2571736" y="5324418"/>
            <a:chExt cx="1032595" cy="96435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2582898" y="5324418"/>
              <a:ext cx="102143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571736" y="5765554"/>
              <a:ext cx="10246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714752"/>
            <a:ext cx="2061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643314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719754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remove" nodeType="click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1" dur="3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7" grpId="0"/>
      <p:bldP spid="31" grpId="0"/>
      <p:bldP spid="127" grpId="0"/>
      <p:bldP spid="108" grpId="0"/>
      <p:bldP spid="58" grpId="0"/>
      <p:bldP spid="177" grpId="0"/>
      <p:bldP spid="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8" cstate="print"/>
          <a:srcRect t="9374" r="5500" b="73653"/>
          <a:stretch>
            <a:fillRect/>
          </a:stretch>
        </p:blipFill>
        <p:spPr bwMode="auto">
          <a:xfrm>
            <a:off x="0" y="142876"/>
            <a:ext cx="646303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8500" t="47566" r="55289" b="10000"/>
          <a:stretch>
            <a:fillRect/>
          </a:stretch>
        </p:blipFill>
        <p:spPr bwMode="auto">
          <a:xfrm>
            <a:off x="5796136" y="260648"/>
            <a:ext cx="3571900" cy="3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5254" y="1158968"/>
            <a:ext cx="535785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См. т№2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Перемещение численно равно  площади под графиком скорости.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5318" y="1222681"/>
            <a:ext cx="1928826" cy="142876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1620089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3317" y="2356415"/>
            <a:ext cx="3456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15м/с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·8с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=120м</a:t>
            </a: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 flipH="1">
            <a:off x="4171872" y="3167188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11960" y="302889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8020" y="590810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9062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72004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1494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932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4854" y="5282044"/>
            <a:ext cx="61509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>
            <a:off x="3922319" y="6105491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5493475" y="4823967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71872" y="3645240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04737" y="3359488"/>
            <a:ext cx="60722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91880" y="4561964"/>
            <a:ext cx="6480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217591" y="3646828"/>
            <a:ext cx="2526049" cy="2427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519450" y="4744308"/>
            <a:ext cx="1588" cy="132356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194731" y="4775889"/>
            <a:ext cx="1405901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194731" y="5404504"/>
            <a:ext cx="945923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877043" y="5085184"/>
            <a:ext cx="0" cy="106595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7" cstate="print"/>
          <a:srcRect t="24933" r="5500" b="58093"/>
          <a:stretch>
            <a:fillRect/>
          </a:stretch>
        </p:blipFill>
        <p:spPr bwMode="auto">
          <a:xfrm>
            <a:off x="262323" y="123472"/>
            <a:ext cx="596586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2053" t="46151" r="12868" b="10000"/>
          <a:stretch>
            <a:fillRect/>
          </a:stretch>
        </p:blipFill>
        <p:spPr bwMode="auto">
          <a:xfrm>
            <a:off x="6072198" y="-24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29"/>
          <p:cNvSpPr>
            <a:spLocks noChangeShapeType="1"/>
          </p:cNvSpPr>
          <p:nvPr/>
        </p:nvSpPr>
        <p:spPr bwMode="auto">
          <a:xfrm>
            <a:off x="726982" y="1967311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31"/>
          <p:cNvSpPr>
            <a:spLocks noChangeShapeType="1"/>
          </p:cNvSpPr>
          <p:nvPr/>
        </p:nvSpPr>
        <p:spPr bwMode="auto">
          <a:xfrm>
            <a:off x="714348" y="1357298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32"/>
          <p:cNvSpPr>
            <a:spLocks noChangeShapeType="1"/>
          </p:cNvSpPr>
          <p:nvPr/>
        </p:nvSpPr>
        <p:spPr bwMode="auto">
          <a:xfrm>
            <a:off x="571504" y="312632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158" y="100010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292893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7501052" y="1607331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917579" y="988233"/>
            <a:ext cx="1285884" cy="1588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"/>
          <p:cNvGrpSpPr/>
          <p:nvPr/>
        </p:nvGrpSpPr>
        <p:grpSpPr>
          <a:xfrm>
            <a:off x="4786314" y="2714620"/>
            <a:ext cx="3429000" cy="1735137"/>
            <a:chOff x="428596" y="3714752"/>
            <a:chExt cx="3429000" cy="1735137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4643439" y="4572008"/>
            <a:ext cx="3929088" cy="1643055"/>
            <a:chOff x="4429124" y="5563371"/>
            <a:chExt cx="2455698" cy="1008756"/>
          </a:xfrm>
        </p:grpSpPr>
        <p:sp>
          <p:nvSpPr>
            <p:cNvPr id="27" name="TextBox 8"/>
            <p:cNvSpPr txBox="1">
              <a:spLocks noChangeArrowheads="1"/>
            </p:cNvSpPr>
            <p:nvPr/>
          </p:nvSpPr>
          <p:spPr bwMode="auto">
            <a:xfrm>
              <a:off x="5357818" y="5786455"/>
              <a:ext cx="1527004" cy="680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10м/с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4493265" y="5563371"/>
              <a:ext cx="716548" cy="62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8"/>
          <p:cNvSpPr txBox="1">
            <a:spLocks noChangeArrowheads="1"/>
          </p:cNvSpPr>
          <p:nvPr/>
        </p:nvSpPr>
        <p:spPr bwMode="auto">
          <a:xfrm>
            <a:off x="6786578" y="5143512"/>
            <a:ext cx="9286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22323" y="1628012"/>
            <a:ext cx="606331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2498E-6 L -0.74965 -0.50948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2498E-6 L -0.74965 -0.5094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31" grpId="0"/>
      <p:bldP spid="31" grpId="1"/>
      <p:bldP spid="26" grpId="0" animBg="1"/>
      <p:bldP spid="2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7" cstate="print"/>
          <a:srcRect t="8935" r="6180" b="45272"/>
          <a:stretch>
            <a:fillRect/>
          </a:stretch>
        </p:blipFill>
        <p:spPr bwMode="auto">
          <a:xfrm>
            <a:off x="142876" y="-24"/>
            <a:ext cx="7500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285720" y="3929066"/>
            <a:ext cx="828680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право 4"/>
          <p:cNvSpPr/>
          <p:nvPr/>
        </p:nvSpPr>
        <p:spPr>
          <a:xfrm>
            <a:off x="500034" y="3500438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915663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8001024" y="3500438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2844225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57158" y="4000506"/>
            <a:ext cx="328614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3643308" y="4000505"/>
            <a:ext cx="5000659" cy="2381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фигурная скобка 17"/>
          <p:cNvSpPr/>
          <p:nvPr/>
        </p:nvSpPr>
        <p:spPr>
          <a:xfrm rot="16200000" flipH="1">
            <a:off x="4214810" y="-357214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2844225"/>
            <a:ext cx="1181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143380"/>
            <a:ext cx="3442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дорогой.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1868" y="4143380"/>
            <a:ext cx="264320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4143380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160=3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68" y="4786322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160=(3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+5)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57950" y="4786322"/>
            <a:ext cx="135732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5429264"/>
            <a:ext cx="907242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первым велосипедистом. Тогда скорость второго 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142844" y="5857892"/>
            <a:ext cx="2071702" cy="646331"/>
            <a:chOff x="5286380" y="2714620"/>
            <a:chExt cx="2428892" cy="646331"/>
          </a:xfrm>
        </p:grpSpPr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5433554" y="2811012"/>
              <a:ext cx="352924" cy="260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74"/>
            <p:cNvGrpSpPr/>
            <p:nvPr/>
          </p:nvGrpSpPr>
          <p:grpSpPr>
            <a:xfrm>
              <a:off x="5286380" y="2714620"/>
              <a:ext cx="2428892" cy="646331"/>
              <a:chOff x="5286380" y="2571744"/>
              <a:chExt cx="2428892" cy="64633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6385278" y="2682861"/>
                <a:ext cx="352924" cy="26084"/>
              </a:xfrm>
              <a:prstGeom prst="line">
                <a:avLst/>
              </a:prstGeom>
              <a:noFill/>
              <a:ln w="9525">
                <a:solidFill>
                  <a:srgbClr val="3366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286380" y="2571744"/>
                <a:ext cx="24288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v'</a:t>
                </a:r>
                <a:r>
                  <a:rPr lang="ru-RU" sz="3600" b="1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600" b="1" dirty="0"/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2214546" y="5857892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v'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000496" y="5857892"/>
            <a:ext cx="185738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57290" y="3000372"/>
            <a:ext cx="135732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4942" y="2977218"/>
            <a:ext cx="142876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643042" y="3571876"/>
            <a:ext cx="78581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43570" y="3571876"/>
            <a:ext cx="100013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1500174"/>
            <a:ext cx="9144000" cy="9592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велосипедисты встретились через 20с, первый до</a:t>
            </a: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встречи прошёл 60м, а второй 100м!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51557" y="342900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8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885828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285720" y="3344685"/>
            <a:ext cx="8286808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357158" y="277278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071678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6" name="Левая фигурная скобка 5"/>
          <p:cNvSpPr/>
          <p:nvPr/>
        </p:nvSpPr>
        <p:spPr>
          <a:xfrm rot="16200000" flipH="1">
            <a:off x="4143372" y="-1084867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2129844"/>
            <a:ext cx="1386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01090" y="3086803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8596" y="3571876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357562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3929066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3429000"/>
            <a:ext cx="333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Землёй.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643446"/>
            <a:ext cx="22145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0232" y="3929066"/>
            <a:ext cx="278608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3929066"/>
            <a:ext cx="15716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4ч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57422" y="4643446"/>
            <a:ext cx="307183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9256" y="4643446"/>
            <a:ext cx="164307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768" y="4640057"/>
            <a:ext cx="100013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500702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Самолёты прилетят одновременно!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885828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ine 29"/>
          <p:cNvSpPr>
            <a:spLocks noChangeShapeType="1"/>
          </p:cNvSpPr>
          <p:nvPr/>
        </p:nvSpPr>
        <p:spPr bwMode="auto">
          <a:xfrm flipV="1">
            <a:off x="2143108" y="2643181"/>
            <a:ext cx="2786082" cy="271464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31"/>
          <p:cNvSpPr>
            <a:spLocks noChangeShapeType="1"/>
          </p:cNvSpPr>
          <p:nvPr/>
        </p:nvSpPr>
        <p:spPr bwMode="auto">
          <a:xfrm flipH="1">
            <a:off x="2143108" y="214311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85984" y="200024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(км)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519179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537321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537321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6182" y="537321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5852" y="4666306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2452514" y="5072074"/>
            <a:ext cx="571504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43108" y="4786322"/>
            <a:ext cx="642942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ine 32"/>
          <p:cNvSpPr>
            <a:spLocks noChangeShapeType="1"/>
          </p:cNvSpPr>
          <p:nvPr/>
        </p:nvSpPr>
        <p:spPr bwMode="auto">
          <a:xfrm>
            <a:off x="2143140" y="538918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464711" y="4107661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143108" y="2928934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00100" y="264318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 flipV="1">
            <a:off x="2714612" y="2643181"/>
            <a:ext cx="2143140" cy="271464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2893207" y="4964917"/>
            <a:ext cx="78581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43108" y="4643446"/>
            <a:ext cx="107157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4414" y="421481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28926" y="6000768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Самолёты прилетят одновременно!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5" grpId="0" animBg="1"/>
      <p:bldP spid="24" grpId="0"/>
      <p:bldP spid="25" grpId="0" animBg="1"/>
      <p:bldP spid="30" grpId="0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8" cstate="print"/>
          <a:srcRect l="15057" t="8578" r="13479" b="67059"/>
          <a:stretch>
            <a:fillRect/>
          </a:stretch>
        </p:blipFill>
        <p:spPr bwMode="auto">
          <a:xfrm>
            <a:off x="-36512" y="-27384"/>
            <a:ext cx="91440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85720" y="3139380"/>
            <a:ext cx="8286808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501090" y="2628201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4376" y="2132856"/>
            <a:ext cx="22677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9154" y="220170"/>
            <a:ext cx="2376264" cy="40051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641528" y="2631088"/>
            <a:ext cx="864096" cy="504056"/>
            <a:chOff x="641528" y="2420888"/>
            <a:chExt cx="864096" cy="504056"/>
          </a:xfrm>
        </p:grpSpPr>
        <p:sp>
          <p:nvSpPr>
            <p:cNvPr id="8" name="Выноска со стрелкой вниз 7"/>
            <p:cNvSpPr/>
            <p:nvPr/>
          </p:nvSpPr>
          <p:spPr>
            <a:xfrm>
              <a:off x="683568" y="2420888"/>
              <a:ext cx="720080" cy="504056"/>
            </a:xfrm>
            <a:prstGeom prst="downArrowCallou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1528" y="242088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-270м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Стрелка вправо 10"/>
          <p:cNvSpPr/>
          <p:nvPr/>
        </p:nvSpPr>
        <p:spPr>
          <a:xfrm>
            <a:off x="1611004" y="2761956"/>
            <a:ext cx="800756" cy="234996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2196153"/>
            <a:ext cx="1273105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30486" y="548680"/>
            <a:ext cx="1728192" cy="400518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7380312" y="2636912"/>
            <a:ext cx="864096" cy="504056"/>
            <a:chOff x="641528" y="2420888"/>
            <a:chExt cx="864096" cy="504056"/>
          </a:xfrm>
        </p:grpSpPr>
        <p:sp>
          <p:nvSpPr>
            <p:cNvPr id="15" name="Выноска со стрелкой вниз 14"/>
            <p:cNvSpPr/>
            <p:nvPr/>
          </p:nvSpPr>
          <p:spPr>
            <a:xfrm>
              <a:off x="683568" y="2420888"/>
              <a:ext cx="720080" cy="504056"/>
            </a:xfrm>
            <a:prstGeom prst="downArrowCallout">
              <a:avLst/>
            </a:prstGeom>
            <a:solidFill>
              <a:srgbClr val="FFFF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1528" y="242088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0м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Стрелка вправо 16"/>
          <p:cNvSpPr/>
          <p:nvPr/>
        </p:nvSpPr>
        <p:spPr>
          <a:xfrm flipH="1">
            <a:off x="6948264" y="2852936"/>
            <a:ext cx="279364" cy="144016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84168" y="2204864"/>
            <a:ext cx="1375698" cy="584775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3356992"/>
            <a:ext cx="9144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 момент встречи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 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1вст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2вст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, т.е.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4005064"/>
            <a:ext cx="410445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-270+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1вст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-1,5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797152"/>
            <a:ext cx="1513363" cy="584775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откуда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37154" y="4755112"/>
            <a:ext cx="266429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13,5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95936" y="4797152"/>
            <a:ext cx="1165512" cy="584775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6056" y="4797152"/>
            <a:ext cx="1872208" cy="646331"/>
          </a:xfrm>
          <a:prstGeom prst="rec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…с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 flipH="1" flipV="1">
            <a:off x="5220072" y="836712"/>
            <a:ext cx="1008112" cy="417646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983760" y="4797152"/>
            <a:ext cx="2160240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….м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5949280"/>
            <a:ext cx="9144000" cy="584775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Гр.4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7" cstate="print"/>
          <a:srcRect l="15617" t="8632" r="14684" b="72341"/>
          <a:stretch>
            <a:fillRect/>
          </a:stretch>
        </p:blipFill>
        <p:spPr bwMode="auto">
          <a:xfrm>
            <a:off x="0" y="116632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32632" t="26658" r="32240" b="31282"/>
          <a:stretch>
            <a:fillRect/>
          </a:stretch>
        </p:blipFill>
        <p:spPr bwMode="auto">
          <a:xfrm>
            <a:off x="2699792" y="1556792"/>
            <a:ext cx="6444208" cy="42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40768"/>
            <a:ext cx="22677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1412776"/>
            <a:ext cx="4536504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5м/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стоит на месте</a:t>
            </a:r>
            <a:endParaRPr lang="ru-RU" sz="3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988840"/>
            <a:ext cx="2088232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 rot="16200000">
            <a:off x="4535996" y="2456892"/>
            <a:ext cx="360040" cy="1728192"/>
          </a:xfrm>
          <a:prstGeom prst="rightBrace">
            <a:avLst>
              <a:gd name="adj1" fmla="val 8333"/>
              <a:gd name="adj2" fmla="val 4923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83968" y="2708920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=10c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10800000">
            <a:off x="3419872" y="2276872"/>
            <a:ext cx="360040" cy="1224136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83768" y="2636912"/>
            <a:ext cx="1008112" cy="40011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636912"/>
            <a:ext cx="2123728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4522362" y="2824318"/>
            <a:ext cx="360040" cy="1728192"/>
          </a:xfrm>
          <a:prstGeom prst="rightBrace">
            <a:avLst>
              <a:gd name="adj1" fmla="val 8333"/>
              <a:gd name="adj2" fmla="val 4923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355976" y="3933056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=10c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10800000">
            <a:off x="3440892" y="3522028"/>
            <a:ext cx="360040" cy="576064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22270" y="3624004"/>
            <a:ext cx="1008112" cy="400110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3284984"/>
            <a:ext cx="2267744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0,5м/с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933056"/>
            <a:ext cx="27718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-10+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797152"/>
            <a:ext cx="9144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 момент встречи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 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3вст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2вст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, т.е.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445224"/>
            <a:ext cx="2915816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-10+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43808" y="5517232"/>
            <a:ext cx="1014252" cy="40011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откуда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79912" y="5517232"/>
            <a:ext cx="1512168" cy="46166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48064" y="5589240"/>
            <a:ext cx="798488" cy="40011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0152" y="5517232"/>
            <a:ext cx="1371222" cy="461665"/>
          </a:xfrm>
          <a:prstGeom prst="rec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…с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08304" y="5517232"/>
            <a:ext cx="1551750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….м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Улыбающееся лицо 26"/>
          <p:cNvSpPr/>
          <p:nvPr/>
        </p:nvSpPr>
        <p:spPr>
          <a:xfrm>
            <a:off x="5436096" y="3356992"/>
            <a:ext cx="288032" cy="288032"/>
          </a:xfrm>
          <a:prstGeom prst="smileyFac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8" cstate="print"/>
          <a:srcRect l="15617" t="68718" r="14684" b="21268"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124744"/>
            <a:ext cx="22677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31"/>
          <p:cNvSpPr>
            <a:spLocks noChangeShapeType="1"/>
          </p:cNvSpPr>
          <p:nvPr/>
        </p:nvSpPr>
        <p:spPr bwMode="auto">
          <a:xfrm flipH="1">
            <a:off x="5292080" y="763564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434956" y="620688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8228" y="3812244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7022" y="3904704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4024" y="3984044"/>
            <a:ext cx="66118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09574" y="3999294"/>
            <a:ext cx="59487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32"/>
          <p:cNvSpPr>
            <a:spLocks noChangeShapeType="1"/>
          </p:cNvSpPr>
          <p:nvPr/>
        </p:nvSpPr>
        <p:spPr bwMode="auto">
          <a:xfrm>
            <a:off x="5292112" y="400963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5912380" y="2617958"/>
            <a:ext cx="2844000" cy="1588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292080" y="3079444"/>
            <a:ext cx="237600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683568" y="332656"/>
            <a:ext cx="1296144" cy="40051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0" y="1772816"/>
            <a:ext cx="1835696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39012" y="2938578"/>
            <a:ext cx="42862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20190" y="343166"/>
            <a:ext cx="2304256" cy="360040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flipV="1">
            <a:off x="5323610" y="2420888"/>
            <a:ext cx="3568870" cy="1562514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726526" y="1082704"/>
            <a:ext cx="5726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9"/>
          <p:cNvSpPr>
            <a:spLocks noChangeShapeType="1"/>
          </p:cNvSpPr>
          <p:nvPr/>
        </p:nvSpPr>
        <p:spPr bwMode="auto">
          <a:xfrm>
            <a:off x="5364088" y="1247098"/>
            <a:ext cx="2952328" cy="2757966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0" y="2276872"/>
            <a:ext cx="4572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 момент встречи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  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1вст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2вст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, т.е.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3573016"/>
            <a:ext cx="2627784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27784" y="3573016"/>
            <a:ext cx="1014252" cy="40011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откуда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35896" y="3573016"/>
            <a:ext cx="1512168" cy="46166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4149080"/>
            <a:ext cx="798488" cy="400110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7584" y="4149080"/>
            <a:ext cx="1371222" cy="461665"/>
          </a:xfrm>
          <a:prstGeom prst="rect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…с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95736" y="4221088"/>
            <a:ext cx="1551750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….м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V="1">
            <a:off x="1259632" y="620688"/>
            <a:ext cx="144016" cy="36004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6" cstate="print"/>
          <a:srcRect l="15647" t="10055" r="14069" b="80628"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88840"/>
            <a:ext cx="9144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Из скорости тел вычитаем скорость системы, т.е скорость велосипедиста.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0"/>
            <a:ext cx="85358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0м/с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68960"/>
            <a:ext cx="161967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14м/с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3068960"/>
            <a:ext cx="161967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59832" y="764704"/>
            <a:ext cx="2736304" cy="40051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68144" y="764704"/>
            <a:ext cx="2736304" cy="400518"/>
          </a:xfrm>
          <a:prstGeom prst="roundRect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275856" y="3068960"/>
            <a:ext cx="5868144" cy="1384995"/>
          </a:xfrm>
          <a:prstGeom prst="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относительная скорость ветра будет равна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м/с, при попутной скорости велосипедиста 4м/с.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lum bright="7000"/>
          </a:blip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85607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Гирю из сосуда 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перенесли в сосуд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Туда же перелили воду из мензурки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удельную теплоемкость материала гири, пренебрегая нагреванием сосуда и объемом термометра. Из какого материала может быть сделана эта гиря?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00100" y="285728"/>
            <a:ext cx="2000183" cy="1766898"/>
            <a:chOff x="1824" y="10971"/>
            <a:chExt cx="448" cy="361"/>
          </a:xfrm>
        </p:grpSpPr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2028" y="11146"/>
              <a:ext cx="244" cy="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  <a:scene3d>
              <a:camera prst="orthographicFront">
                <a:rot lat="300000" lon="120000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>
            <a:off x="428596" y="2071678"/>
            <a:ext cx="4500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14414" y="20716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43042" y="486771"/>
            <a:ext cx="78581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3042" y="-21433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 flipV="1">
            <a:off x="1874202" y="249728"/>
            <a:ext cx="2196000" cy="3600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71604" y="2143116"/>
            <a:ext cx="1180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28926" y="714356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=5м/с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00496" y="-7146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=10м/с </a:t>
            </a:r>
            <a:endParaRPr lang="ru-RU" sz="4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714348" y="3714752"/>
            <a:ext cx="2000183" cy="1838336"/>
            <a:chOff x="714348" y="3714752"/>
            <a:chExt cx="2000183" cy="1838336"/>
          </a:xfrm>
        </p:grpSpPr>
        <p:sp>
          <p:nvSpPr>
            <p:cNvPr id="30" name="Oval 6"/>
            <p:cNvSpPr>
              <a:spLocks noChangeArrowheads="1"/>
            </p:cNvSpPr>
            <p:nvPr/>
          </p:nvSpPr>
          <p:spPr bwMode="auto">
            <a:xfrm>
              <a:off x="714348" y="3714752"/>
              <a:ext cx="1772484" cy="1838336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6"/>
            <p:cNvSpPr>
              <a:spLocks noChangeArrowheads="1"/>
            </p:cNvSpPr>
            <p:nvPr/>
          </p:nvSpPr>
          <p:spPr bwMode="auto">
            <a:xfrm>
              <a:off x="928662" y="3925868"/>
              <a:ext cx="1357322" cy="1428760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1625146" y="4642720"/>
              <a:ext cx="1089385" cy="244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  <a:scene3d>
              <a:camera prst="orthographicFront">
                <a:rot lat="300000" lon="120000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Прямая соединительная линия 27"/>
          <p:cNvCxnSpPr/>
          <p:nvPr/>
        </p:nvCxnSpPr>
        <p:spPr>
          <a:xfrm>
            <a:off x="214282" y="5357826"/>
            <a:ext cx="4500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5"/>
          <p:cNvSpPr>
            <a:spLocks noChangeShapeType="1"/>
          </p:cNvSpPr>
          <p:nvPr/>
        </p:nvSpPr>
        <p:spPr bwMode="auto">
          <a:xfrm flipV="1">
            <a:off x="1615746" y="3697906"/>
            <a:ext cx="2016000" cy="3600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1476147" y="5435739"/>
            <a:ext cx="19052" cy="3147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285984" y="5159889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обратно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857488" y="1945179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Стоит!!!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5805264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1. </a:t>
            </a:r>
            <a:r>
              <a:rPr lang="ru-RU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акие части вагона покоятся и какие двигаются относительно дороги, вагона?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6084168" y="404664"/>
            <a:ext cx="1440160" cy="1584176"/>
            <a:chOff x="4357686" y="2071678"/>
            <a:chExt cx="1571636" cy="1974545"/>
          </a:xfrm>
        </p:grpSpPr>
        <p:sp>
          <p:nvSpPr>
            <p:cNvPr id="29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8" grpId="0" animBg="1"/>
      <p:bldP spid="25" grpId="0"/>
      <p:bldP spid="26" grpId="0"/>
      <p:bldP spid="27" grpId="0"/>
      <p:bldP spid="36" grpId="0" animBg="1"/>
      <p:bldP spid="41" grpId="0"/>
      <p:bldP spid="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9" cstate="print"/>
          <a:srcRect l="15647" t="20110" r="14069" b="62910"/>
          <a:stretch>
            <a:fillRect/>
          </a:stretch>
        </p:blipFill>
        <p:spPr bwMode="auto">
          <a:xfrm>
            <a:off x="0" y="0"/>
            <a:ext cx="9144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60648"/>
            <a:ext cx="85358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м/с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10" cstate="email">
            <a:lum bright="-20000" contrast="10000"/>
          </a:blip>
          <a:srcRect/>
          <a:stretch>
            <a:fillRect/>
          </a:stretch>
        </p:blipFill>
        <p:spPr bwMode="auto">
          <a:xfrm>
            <a:off x="4704615" y="1628800"/>
            <a:ext cx="4421543" cy="2520280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4355976" y="3492060"/>
            <a:ext cx="4144934" cy="117314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286448" y="4087583"/>
            <a:ext cx="504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32562">
            <a:off x="5411952" y="3292370"/>
            <a:ext cx="85383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13059">
            <a:off x="4964754" y="3938463"/>
            <a:ext cx="1443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Стоит!!!</a:t>
            </a: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7631568" y="3140968"/>
            <a:ext cx="1044888" cy="144016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6665">
            <a:off x="7361570" y="3341853"/>
            <a:ext cx="192882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тркр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=5м/с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5508104" y="2924944"/>
            <a:ext cx="1512168" cy="7200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333998">
            <a:off x="5326211" y="2209874"/>
            <a:ext cx="192882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врхн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=10м/с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77676" y="1912842"/>
            <a:ext cx="2000183" cy="1766898"/>
            <a:chOff x="1824" y="10971"/>
            <a:chExt cx="448" cy="361"/>
          </a:xfrm>
        </p:grpSpPr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 flipV="1">
              <a:off x="2028" y="11146"/>
              <a:ext cx="244" cy="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  <a:scene3d>
              <a:camera prst="orthographicFront">
                <a:rot lat="300000" lon="120000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>
            <a:off x="-493828" y="3717032"/>
            <a:ext cx="4500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1990" y="369879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0618" y="2113885"/>
            <a:ext cx="78581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0618" y="141277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951778" y="1876842"/>
            <a:ext cx="2196000" cy="3600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26720" y="3573016"/>
            <a:ext cx="1180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06502" y="234147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=5м/с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78072" y="155565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=10м/с </a:t>
            </a:r>
            <a:endParaRPr lang="ru-RU" sz="4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35064" y="3572293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Стоит!!!</a:t>
            </a:r>
          </a:p>
        </p:txBody>
      </p:sp>
      <p:pic>
        <p:nvPicPr>
          <p:cNvPr id="29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10" cstate="email">
            <a:lum bright="-10000" contrast="30000"/>
          </a:blip>
          <a:srcRect/>
          <a:stretch>
            <a:fillRect/>
          </a:stretch>
        </p:blipFill>
        <p:spPr bwMode="auto">
          <a:xfrm>
            <a:off x="2915816" y="4725144"/>
            <a:ext cx="3362863" cy="1916832"/>
          </a:xfrm>
          <a:prstGeom prst="rect">
            <a:avLst/>
          </a:prstGeom>
          <a:noFill/>
        </p:spPr>
      </p:pic>
      <p:cxnSp>
        <p:nvCxnSpPr>
          <p:cNvPr id="30" name="Прямая со стрелкой 29"/>
          <p:cNvCxnSpPr/>
          <p:nvPr/>
        </p:nvCxnSpPr>
        <p:spPr>
          <a:xfrm>
            <a:off x="2627784" y="5805264"/>
            <a:ext cx="446449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6804248" y="5661248"/>
            <a:ext cx="504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x'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60032" y="5157192"/>
            <a:ext cx="192882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тркр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=0м/с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0" y="836712"/>
            <a:ext cx="2267744" cy="400518"/>
          </a:xfrm>
          <a:prstGeom prst="round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771800" y="908720"/>
            <a:ext cx="2808312" cy="36004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Line 5"/>
          <p:cNvSpPr>
            <a:spLocks noChangeShapeType="1"/>
          </p:cNvSpPr>
          <p:nvPr/>
        </p:nvSpPr>
        <p:spPr bwMode="auto">
          <a:xfrm>
            <a:off x="3779912" y="5733256"/>
            <a:ext cx="792088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35383" y="5004465"/>
            <a:ext cx="192882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врхн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=5м/с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839422">
            <a:off x="2072740" y="6156110"/>
            <a:ext cx="13098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=-5м/с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5"/>
          <p:cNvSpPr>
            <a:spLocks noChangeShapeType="1"/>
          </p:cNvSpPr>
          <p:nvPr/>
        </p:nvSpPr>
        <p:spPr bwMode="auto">
          <a:xfrm flipH="1" flipV="1">
            <a:off x="3347864" y="6381328"/>
            <a:ext cx="720080" cy="19812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8547416" y="4509120"/>
            <a:ext cx="596584" cy="1078410"/>
            <a:chOff x="4357686" y="2071678"/>
            <a:chExt cx="1571636" cy="1974545"/>
          </a:xfrm>
        </p:grpSpPr>
        <p:sp>
          <p:nvSpPr>
            <p:cNvPr id="42" name="Oval 3"/>
            <p:cNvSpPr>
              <a:spLocks noChangeArrowheads="1"/>
            </p:cNvSpPr>
            <p:nvPr/>
          </p:nvSpPr>
          <p:spPr bwMode="auto">
            <a:xfrm>
              <a:off x="4909703" y="2285992"/>
              <a:ext cx="623452" cy="306163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4"/>
            <p:cNvSpPr>
              <a:spLocks noChangeShapeType="1"/>
            </p:cNvSpPr>
            <p:nvPr/>
          </p:nvSpPr>
          <p:spPr bwMode="auto">
            <a:xfrm>
              <a:off x="5221429" y="3459616"/>
              <a:ext cx="350703" cy="32657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5221429" y="2512498"/>
              <a:ext cx="0" cy="91848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 flipH="1">
              <a:off x="4857751" y="3459616"/>
              <a:ext cx="363677" cy="2551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7"/>
            <p:cNvSpPr>
              <a:spLocks noChangeShapeType="1"/>
            </p:cNvSpPr>
            <p:nvPr/>
          </p:nvSpPr>
          <p:spPr bwMode="auto">
            <a:xfrm>
              <a:off x="5747482" y="2339570"/>
              <a:ext cx="181840" cy="44648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"/>
            <p:cNvSpPr>
              <a:spLocks noChangeShapeType="1"/>
            </p:cNvSpPr>
            <p:nvPr/>
          </p:nvSpPr>
          <p:spPr bwMode="auto">
            <a:xfrm flipH="1" flipV="1">
              <a:off x="4357686" y="2571744"/>
              <a:ext cx="837766" cy="193903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9"/>
            <p:cNvSpPr>
              <a:spLocks noChangeShapeType="1"/>
            </p:cNvSpPr>
            <p:nvPr/>
          </p:nvSpPr>
          <p:spPr bwMode="auto">
            <a:xfrm flipH="1">
              <a:off x="4357686" y="2285992"/>
              <a:ext cx="357191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5272312" y="2773372"/>
              <a:ext cx="623452" cy="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7"/>
            <p:cNvSpPr>
              <a:spLocks noChangeShapeType="1"/>
            </p:cNvSpPr>
            <p:nvPr/>
          </p:nvSpPr>
          <p:spPr bwMode="auto">
            <a:xfrm>
              <a:off x="4857752" y="3714752"/>
              <a:ext cx="214314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7"/>
            <p:cNvSpPr>
              <a:spLocks noChangeShapeType="1"/>
            </p:cNvSpPr>
            <p:nvPr/>
          </p:nvSpPr>
          <p:spPr bwMode="auto">
            <a:xfrm flipH="1">
              <a:off x="5286380" y="3786190"/>
              <a:ext cx="285752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9"/>
            <p:cNvSpPr>
              <a:spLocks noChangeShapeType="1"/>
            </p:cNvSpPr>
            <p:nvPr/>
          </p:nvSpPr>
          <p:spPr bwMode="auto">
            <a:xfrm>
              <a:off x="4857752" y="2143116"/>
              <a:ext cx="155846" cy="16881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9"/>
            <p:cNvSpPr>
              <a:spLocks noChangeShapeType="1"/>
            </p:cNvSpPr>
            <p:nvPr/>
          </p:nvSpPr>
          <p:spPr bwMode="auto">
            <a:xfrm>
              <a:off x="5072066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Line 9"/>
            <p:cNvSpPr>
              <a:spLocks noChangeShapeType="1"/>
            </p:cNvSpPr>
            <p:nvPr/>
          </p:nvSpPr>
          <p:spPr bwMode="auto">
            <a:xfrm flipH="1">
              <a:off x="5357818" y="2071678"/>
              <a:ext cx="71438" cy="21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9"/>
            <p:cNvSpPr>
              <a:spLocks noChangeShapeType="1"/>
            </p:cNvSpPr>
            <p:nvPr/>
          </p:nvSpPr>
          <p:spPr bwMode="auto">
            <a:xfrm flipH="1">
              <a:off x="5500694" y="2214554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9"/>
            <p:cNvSpPr>
              <a:spLocks noChangeShapeType="1"/>
            </p:cNvSpPr>
            <p:nvPr/>
          </p:nvSpPr>
          <p:spPr bwMode="auto">
            <a:xfrm flipH="1">
              <a:off x="4857752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9"/>
            <p:cNvSpPr>
              <a:spLocks noChangeShapeType="1"/>
            </p:cNvSpPr>
            <p:nvPr/>
          </p:nvSpPr>
          <p:spPr bwMode="auto">
            <a:xfrm flipH="1" flipV="1">
              <a:off x="5286380" y="4000504"/>
              <a:ext cx="214314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211960" y="4653135"/>
            <a:ext cx="532540" cy="816367"/>
            <a:chOff x="4143372" y="2071678"/>
            <a:chExt cx="675416" cy="945511"/>
          </a:xfrm>
        </p:grpSpPr>
        <p:sp>
          <p:nvSpPr>
            <p:cNvPr id="59" name="Line 6"/>
            <p:cNvSpPr>
              <a:spLocks noChangeShapeType="1"/>
            </p:cNvSpPr>
            <p:nvPr/>
          </p:nvSpPr>
          <p:spPr bwMode="auto">
            <a:xfrm flipV="1">
              <a:off x="4383342" y="2738873"/>
              <a:ext cx="216666" cy="11862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7"/>
            <p:cNvSpPr>
              <a:spLocks noChangeShapeType="1"/>
            </p:cNvSpPr>
            <p:nvPr/>
          </p:nvSpPr>
          <p:spPr bwMode="auto">
            <a:xfrm>
              <a:off x="4618378" y="2738871"/>
              <a:ext cx="72956" cy="16679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Line 9"/>
            <p:cNvSpPr>
              <a:spLocks noChangeShapeType="1"/>
            </p:cNvSpPr>
            <p:nvPr/>
          </p:nvSpPr>
          <p:spPr bwMode="auto">
            <a:xfrm flipH="1">
              <a:off x="4691334" y="2893709"/>
              <a:ext cx="84437" cy="11961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8" name="Группа 22"/>
            <p:cNvGrpSpPr/>
            <p:nvPr/>
          </p:nvGrpSpPr>
          <p:grpSpPr>
            <a:xfrm>
              <a:off x="4214810" y="2143116"/>
              <a:ext cx="603978" cy="874073"/>
              <a:chOff x="4230147" y="2132054"/>
              <a:chExt cx="603978" cy="874073"/>
            </a:xfrm>
          </p:grpSpPr>
          <p:sp>
            <p:nvSpPr>
              <p:cNvPr id="69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4"/>
              <p:cNvSpPr>
                <a:spLocks noChangeShapeType="1"/>
              </p:cNvSpPr>
              <p:nvPr/>
            </p:nvSpPr>
            <p:spPr bwMode="auto">
              <a:xfrm flipV="1">
                <a:off x="4400173" y="2811210"/>
                <a:ext cx="215172" cy="42684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Line 7"/>
              <p:cNvSpPr>
                <a:spLocks noChangeShapeType="1"/>
              </p:cNvSpPr>
              <p:nvPr/>
            </p:nvSpPr>
            <p:spPr bwMode="auto">
              <a:xfrm>
                <a:off x="4612435" y="2811210"/>
                <a:ext cx="2908" cy="16679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Line 9"/>
              <p:cNvSpPr>
                <a:spLocks noChangeShapeType="1"/>
              </p:cNvSpPr>
              <p:nvPr/>
            </p:nvSpPr>
            <p:spPr bwMode="auto">
              <a:xfrm flipH="1" flipV="1">
                <a:off x="4615345" y="2978007"/>
                <a:ext cx="116895" cy="2812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6" name="Прямоугольник 75"/>
          <p:cNvSpPr/>
          <p:nvPr/>
        </p:nvSpPr>
        <p:spPr>
          <a:xfrm>
            <a:off x="5147900" y="1484784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491880" y="997353"/>
            <a:ext cx="79100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5"/>
          <p:cNvSpPr>
            <a:spLocks noChangeShapeType="1"/>
          </p:cNvSpPr>
          <p:nvPr/>
        </p:nvSpPr>
        <p:spPr bwMode="auto">
          <a:xfrm flipH="1" flipV="1">
            <a:off x="6732240" y="1268760"/>
            <a:ext cx="72008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733320" y="583063"/>
            <a:ext cx="100703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Line 5"/>
          <p:cNvSpPr>
            <a:spLocks noChangeShapeType="1"/>
          </p:cNvSpPr>
          <p:nvPr/>
        </p:nvSpPr>
        <p:spPr bwMode="auto">
          <a:xfrm flipH="1" flipV="1">
            <a:off x="6793232" y="764704"/>
            <a:ext cx="43204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Line 5"/>
          <p:cNvSpPr>
            <a:spLocks noChangeShapeType="1"/>
          </p:cNvSpPr>
          <p:nvPr/>
        </p:nvSpPr>
        <p:spPr bwMode="auto">
          <a:xfrm flipH="1" flipV="1">
            <a:off x="3563888" y="1124744"/>
            <a:ext cx="432048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1" grpId="0" animBg="1"/>
      <p:bldP spid="12" grpId="0"/>
      <p:bldP spid="13" grpId="0" animBg="1"/>
      <p:bldP spid="14" grpId="0" animBg="1"/>
      <p:bldP spid="15" grpId="0" animBg="1"/>
      <p:bldP spid="16" grpId="0" animBg="1"/>
      <p:bldP spid="21" grpId="0"/>
      <p:bldP spid="22" grpId="0" animBg="1"/>
      <p:bldP spid="23" grpId="0"/>
      <p:bldP spid="24" grpId="0" animBg="1"/>
      <p:bldP spid="25" grpId="0"/>
      <p:bldP spid="26" grpId="0"/>
      <p:bldP spid="27" grpId="0"/>
      <p:bldP spid="28" grpId="0"/>
      <p:bldP spid="32" grpId="0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39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 cstate="print"/>
          <a:srcRect l="15647" t="54809" r="14069" b="28949"/>
          <a:stretch>
            <a:fillRect/>
          </a:stretch>
        </p:blipFill>
        <p:spPr bwMode="auto">
          <a:xfrm>
            <a:off x="0" y="-27384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787268">
            <a:off x="5058226" y="2423128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5580112" y="2060848"/>
            <a:ext cx="532540" cy="1000132"/>
            <a:chOff x="4143372" y="2071678"/>
            <a:chExt cx="675416" cy="1158346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4383342" y="2857496"/>
              <a:ext cx="28951" cy="217917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H="1">
              <a:off x="4214810" y="3071810"/>
              <a:ext cx="201026" cy="7143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 flipV="1">
              <a:off x="4245199" y="3158586"/>
              <a:ext cx="84437" cy="7143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Группа 22"/>
            <p:cNvGrpSpPr/>
            <p:nvPr/>
          </p:nvGrpSpPr>
          <p:grpSpPr>
            <a:xfrm>
              <a:off x="4214810" y="2143116"/>
              <a:ext cx="603978" cy="1082632"/>
              <a:chOff x="4230147" y="2132054"/>
              <a:chExt cx="603978" cy="1082632"/>
            </a:xfrm>
          </p:grpSpPr>
          <p:sp>
            <p:nvSpPr>
              <p:cNvPr id="16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4"/>
              <p:cNvSpPr>
                <a:spLocks noChangeShapeType="1"/>
              </p:cNvSpPr>
              <p:nvPr/>
            </p:nvSpPr>
            <p:spPr bwMode="auto">
              <a:xfrm>
                <a:off x="4400173" y="2853893"/>
                <a:ext cx="191285" cy="20086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4435599" y="3054752"/>
                <a:ext cx="155859" cy="131814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9"/>
              <p:cNvSpPr>
                <a:spLocks noChangeShapeType="1"/>
              </p:cNvSpPr>
              <p:nvPr/>
            </p:nvSpPr>
            <p:spPr bwMode="auto">
              <a:xfrm flipH="1" flipV="1">
                <a:off x="4435599" y="3186566"/>
                <a:ext cx="116894" cy="2812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3" name="Line 5"/>
          <p:cNvSpPr>
            <a:spLocks noChangeShapeType="1"/>
          </p:cNvSpPr>
          <p:nvPr/>
        </p:nvSpPr>
        <p:spPr bwMode="auto">
          <a:xfrm flipV="1">
            <a:off x="5940152" y="2780928"/>
            <a:ext cx="1044888" cy="576064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9901991">
            <a:off x="6085247" y="2826844"/>
            <a:ext cx="230142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эсклр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=0,75м/с 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V="1">
            <a:off x="6012160" y="2060848"/>
            <a:ext cx="576064" cy="36004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9901991">
            <a:off x="5869224" y="1059276"/>
            <a:ext cx="230142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псжр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=0,25м/с 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 l="15647" t="71050" r="14069" b="15380"/>
          <a:stretch>
            <a:fillRect/>
          </a:stretch>
        </p:blipFill>
        <p:spPr bwMode="auto">
          <a:xfrm>
            <a:off x="0" y="2636912"/>
            <a:ext cx="9144000" cy="13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№5/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/к т№3</a:t>
            </a:r>
            <a:r>
              <a:rPr lang="ru-RU" sz="4400" dirty="0" smtClean="0">
                <a:solidFill>
                  <a:srgbClr val="006600"/>
                </a:solidFill>
              </a:rPr>
              <a:t> 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 cstate="print"/>
          <a:srcRect l="15647" t="8578" r="14069" b="8432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147359" y="836712"/>
            <a:ext cx="2996053" cy="2650713"/>
            <a:chOff x="13866" y="8388"/>
            <a:chExt cx="2052" cy="2620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15502" y="10559"/>
              <a:ext cx="416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3911" y="8388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9" name="TextBox 8"/>
          <p:cNvSpPr txBox="1"/>
          <p:nvPr/>
        </p:nvSpPr>
        <p:spPr>
          <a:xfrm>
            <a:off x="1475656" y="836712"/>
            <a:ext cx="201622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9428" y="1863767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9"/>
          <p:cNvGrpSpPr/>
          <p:nvPr/>
        </p:nvGrpSpPr>
        <p:grpSpPr>
          <a:xfrm>
            <a:off x="129164" y="1556792"/>
            <a:ext cx="2000319" cy="1235669"/>
            <a:chOff x="785786" y="3973169"/>
            <a:chExt cx="1786005" cy="1235669"/>
          </a:xfrm>
        </p:grpSpPr>
        <p:grpSp>
          <p:nvGrpSpPr>
            <p:cNvPr id="12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4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3" name="Прямая соединительная линия 12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4988088" y="1863767"/>
            <a:ext cx="102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49"/>
          <p:cNvGrpSpPr/>
          <p:nvPr/>
        </p:nvGrpSpPr>
        <p:grpSpPr>
          <a:xfrm>
            <a:off x="2987824" y="1556793"/>
            <a:ext cx="2000319" cy="1279626"/>
            <a:chOff x="785786" y="3973170"/>
            <a:chExt cx="1786005" cy="1279626"/>
          </a:xfrm>
        </p:grpSpPr>
        <p:grpSp>
          <p:nvGrpSpPr>
            <p:cNvPr id="20" name="Группа 135"/>
            <p:cNvGrpSpPr/>
            <p:nvPr/>
          </p:nvGrpSpPr>
          <p:grpSpPr>
            <a:xfrm>
              <a:off x="785786" y="3973170"/>
              <a:ext cx="1786005" cy="1279626"/>
              <a:chOff x="785786" y="3973170"/>
              <a:chExt cx="1786005" cy="1279626"/>
            </a:xfrm>
          </p:grpSpPr>
          <p:grpSp>
            <p:nvGrpSpPr>
              <p:cNvPr id="22" name="Group 15"/>
              <p:cNvGrpSpPr>
                <a:grpSpLocks/>
              </p:cNvGrpSpPr>
              <p:nvPr/>
            </p:nvGrpSpPr>
            <p:grpSpPr bwMode="auto">
              <a:xfrm>
                <a:off x="857225" y="3973170"/>
                <a:ext cx="1714566" cy="1279626"/>
                <a:chOff x="2459" y="7640"/>
                <a:chExt cx="1391" cy="1310"/>
              </a:xfrm>
            </p:grpSpPr>
            <p:sp>
              <p:nvSpPr>
                <p:cNvPr id="2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4" y="8276"/>
                  <a:ext cx="887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∙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0,6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4067944" y="1700808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745900" y="1177588"/>
            <a:ext cx="477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9491640">
            <a:off x="7164288" y="2203449"/>
            <a:ext cx="66118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8100392" y="1412776"/>
            <a:ext cx="1588" cy="1656184"/>
          </a:xfrm>
          <a:prstGeom prst="line">
            <a:avLst/>
          </a:prstGeom>
          <a:ln w="57150">
            <a:solidFill>
              <a:srgbClr val="0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228184" y="1412776"/>
            <a:ext cx="237600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29"/>
          <p:cNvSpPr>
            <a:spLocks noChangeShapeType="1"/>
          </p:cNvSpPr>
          <p:nvPr/>
        </p:nvSpPr>
        <p:spPr bwMode="auto">
          <a:xfrm flipV="1">
            <a:off x="6228184" y="1124744"/>
            <a:ext cx="2232248" cy="1850546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765362" y="3087621"/>
            <a:ext cx="661182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8" grpId="0"/>
      <p:bldP spid="26" grpId="0" animBg="1"/>
      <p:bldP spid="27" grpId="0"/>
      <p:bldP spid="28" grpId="0" animBg="1"/>
      <p:bldP spid="32" grpId="0" animBg="1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 cstate="print"/>
          <a:srcRect l="15647" t="15680" r="14069" b="68535"/>
          <a:stretch>
            <a:fillRect/>
          </a:stretch>
        </p:blipFill>
        <p:spPr bwMode="auto">
          <a:xfrm>
            <a:off x="0" y="-243408"/>
            <a:ext cx="9144000" cy="15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-243408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flipH="1">
            <a:off x="7019329" y="2281432"/>
            <a:ext cx="360983" cy="211464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6952254" y="1646485"/>
            <a:ext cx="500066" cy="584775"/>
            <a:chOff x="5857884" y="1500174"/>
            <a:chExt cx="500066" cy="584775"/>
          </a:xfrm>
        </p:grpSpPr>
        <p:sp>
          <p:nvSpPr>
            <p:cNvPr id="22" name="TextBox 7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7672334" y="1575047"/>
            <a:ext cx="500066" cy="584775"/>
            <a:chOff x="5857884" y="1500174"/>
            <a:chExt cx="500066" cy="584775"/>
          </a:xfrm>
        </p:grpSpPr>
        <p:sp>
          <p:nvSpPr>
            <p:cNvPr id="20" name="TextBox 10"/>
            <p:cNvSpPr txBox="1"/>
            <p:nvPr/>
          </p:nvSpPr>
          <p:spPr>
            <a:xfrm>
              <a:off x="5857884" y="1500174"/>
              <a:ext cx="50006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1643050"/>
              <a:ext cx="357190" cy="1588"/>
            </a:xfrm>
            <a:prstGeom prst="straightConnector1">
              <a:avLst/>
            </a:prstGeom>
            <a:ln w="2857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5148064" y="2567184"/>
            <a:ext cx="3857652" cy="285752"/>
            <a:chOff x="4857752" y="3429000"/>
            <a:chExt cx="3857652" cy="28575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85775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28638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1500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14363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572264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000892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429520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858148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286776" y="3429000"/>
              <a:ext cx="428628" cy="285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06896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свяжем с поездом.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Наблюдатель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двигается относительно вагонов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равноускоренно.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 flipH="1">
            <a:off x="8172400" y="1484784"/>
            <a:ext cx="504056" cy="1000132"/>
            <a:chOff x="4143372" y="2071678"/>
            <a:chExt cx="675416" cy="1158346"/>
          </a:xfrm>
        </p:grpSpPr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4383342" y="2857496"/>
              <a:ext cx="28951" cy="217917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4214810" y="2428868"/>
              <a:ext cx="171194" cy="237930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4214810" y="2643182"/>
              <a:ext cx="142876" cy="1428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7"/>
            <p:cNvSpPr>
              <a:spLocks noChangeShapeType="1"/>
            </p:cNvSpPr>
            <p:nvPr/>
          </p:nvSpPr>
          <p:spPr bwMode="auto">
            <a:xfrm flipH="1">
              <a:off x="4214810" y="3071810"/>
              <a:ext cx="201026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4143372" y="2143116"/>
              <a:ext cx="143443" cy="4892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4214810" y="2071678"/>
              <a:ext cx="142861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9"/>
            <p:cNvSpPr>
              <a:spLocks noChangeShapeType="1"/>
            </p:cNvSpPr>
            <p:nvPr/>
          </p:nvSpPr>
          <p:spPr bwMode="auto">
            <a:xfrm>
              <a:off x="4357686" y="2071678"/>
              <a:ext cx="116878" cy="60376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4429124" y="2071678"/>
              <a:ext cx="123370" cy="104314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9"/>
            <p:cNvSpPr>
              <a:spLocks noChangeShapeType="1"/>
            </p:cNvSpPr>
            <p:nvPr/>
          </p:nvSpPr>
          <p:spPr bwMode="auto">
            <a:xfrm flipH="1" flipV="1">
              <a:off x="4245199" y="3158586"/>
              <a:ext cx="84437" cy="71438"/>
            </a:xfrm>
            <a:prstGeom prst="line">
              <a:avLst/>
            </a:prstGeom>
            <a:noFill/>
            <a:ln w="508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5" name="Группа 22"/>
            <p:cNvGrpSpPr/>
            <p:nvPr/>
          </p:nvGrpSpPr>
          <p:grpSpPr>
            <a:xfrm>
              <a:off x="4214810" y="2143116"/>
              <a:ext cx="603978" cy="1082632"/>
              <a:chOff x="4230147" y="2132054"/>
              <a:chExt cx="603978" cy="1082632"/>
            </a:xfrm>
          </p:grpSpPr>
          <p:sp>
            <p:nvSpPr>
              <p:cNvPr id="36" name="Oval 3"/>
              <p:cNvSpPr>
                <a:spLocks noChangeArrowheads="1"/>
              </p:cNvSpPr>
              <p:nvPr/>
            </p:nvSpPr>
            <p:spPr bwMode="auto">
              <a:xfrm>
                <a:off x="4230147" y="2132054"/>
                <a:ext cx="340052" cy="188306"/>
              </a:xfrm>
              <a:prstGeom prst="ellipse">
                <a:avLst/>
              </a:prstGeom>
              <a:solidFill>
                <a:srgbClr val="FF6600"/>
              </a:solidFill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4"/>
              <p:cNvSpPr>
                <a:spLocks noChangeShapeType="1"/>
              </p:cNvSpPr>
              <p:nvPr/>
            </p:nvSpPr>
            <p:spPr bwMode="auto">
              <a:xfrm>
                <a:off x="4400173" y="2853893"/>
                <a:ext cx="191285" cy="20086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4400173" y="2271367"/>
                <a:ext cx="0" cy="564918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Line 7"/>
              <p:cNvSpPr>
                <a:spLocks noChangeShapeType="1"/>
              </p:cNvSpPr>
              <p:nvPr/>
            </p:nvSpPr>
            <p:spPr bwMode="auto">
              <a:xfrm flipH="1">
                <a:off x="4587337" y="2560682"/>
                <a:ext cx="246788" cy="60299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0"/>
              <p:cNvSpPr>
                <a:spLocks noChangeShapeType="1"/>
              </p:cNvSpPr>
              <p:nvPr/>
            </p:nvSpPr>
            <p:spPr bwMode="auto">
              <a:xfrm>
                <a:off x="4411096" y="2431818"/>
                <a:ext cx="176241" cy="200302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 flipH="1">
                <a:off x="4435599" y="3054752"/>
                <a:ext cx="155859" cy="131814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9"/>
              <p:cNvSpPr>
                <a:spLocks noChangeShapeType="1"/>
              </p:cNvSpPr>
              <p:nvPr/>
            </p:nvSpPr>
            <p:spPr bwMode="auto">
              <a:xfrm flipH="1" flipV="1">
                <a:off x="4435599" y="3186566"/>
                <a:ext cx="116894" cy="28120"/>
              </a:xfrm>
              <a:prstGeom prst="line">
                <a:avLst/>
              </a:prstGeom>
              <a:noFill/>
              <a:ln w="508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трелка вправо 42"/>
          <p:cNvSpPr/>
          <p:nvPr/>
        </p:nvSpPr>
        <p:spPr>
          <a:xfrm flipH="1">
            <a:off x="7812360" y="2348880"/>
            <a:ext cx="432048" cy="144016"/>
          </a:xfrm>
          <a:prstGeom prst="rightArrow">
            <a:avLst/>
          </a:prstGeom>
          <a:solidFill>
            <a:schemeClr val="bg1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0" y="1556792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686745" y="1556792"/>
            <a:ext cx="956329" cy="6239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22"/>
          <p:cNvGrpSpPr>
            <a:grpSpLocks/>
          </p:cNvGrpSpPr>
          <p:nvPr/>
        </p:nvGrpSpPr>
        <p:grpSpPr bwMode="auto">
          <a:xfrm>
            <a:off x="1537615" y="1312662"/>
            <a:ext cx="896628" cy="1033336"/>
            <a:chOff x="6856" y="7876"/>
            <a:chExt cx="719" cy="645"/>
          </a:xfrm>
          <a:solidFill>
            <a:schemeClr val="bg1"/>
          </a:solidFill>
        </p:grpSpPr>
        <p:sp>
          <p:nvSpPr>
            <p:cNvPr id="47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645"/>
              <a:chOff x="7336" y="7739"/>
              <a:chExt cx="719" cy="645"/>
            </a:xfrm>
            <a:grpFill/>
          </p:grpSpPr>
          <p:sp>
            <p:nvSpPr>
              <p:cNvPr id="4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26"/>
              <p:cNvSpPr txBox="1">
                <a:spLocks noChangeArrowheads="1"/>
              </p:cNvSpPr>
              <p:nvPr/>
            </p:nvSpPr>
            <p:spPr bwMode="auto">
              <a:xfrm>
                <a:off x="7407" y="8091"/>
                <a:ext cx="481" cy="29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TextBox 50"/>
          <p:cNvSpPr txBox="1"/>
          <p:nvPr/>
        </p:nvSpPr>
        <p:spPr>
          <a:xfrm>
            <a:off x="0" y="2420888"/>
            <a:ext cx="9286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22"/>
          <p:cNvGrpSpPr>
            <a:grpSpLocks/>
          </p:cNvGrpSpPr>
          <p:nvPr/>
        </p:nvGrpSpPr>
        <p:grpSpPr bwMode="auto">
          <a:xfrm>
            <a:off x="644218" y="2204870"/>
            <a:ext cx="896628" cy="913181"/>
            <a:chOff x="6856" y="7876"/>
            <a:chExt cx="719" cy="570"/>
          </a:xfrm>
          <a:solidFill>
            <a:schemeClr val="bg1"/>
          </a:solidFill>
        </p:grpSpPr>
        <p:grpSp>
          <p:nvGrpSpPr>
            <p:cNvPr id="54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70"/>
              <a:chOff x="7336" y="7739"/>
              <a:chExt cx="719" cy="570"/>
            </a:xfrm>
            <a:grpFill/>
          </p:grpSpPr>
          <p:sp>
            <p:nvSpPr>
              <p:cNvPr id="56" name="Text Box 26"/>
              <p:cNvSpPr txBox="1">
                <a:spLocks noChangeArrowheads="1"/>
              </p:cNvSpPr>
              <p:nvPr/>
            </p:nvSpPr>
            <p:spPr bwMode="auto">
              <a:xfrm>
                <a:off x="7359" y="8015"/>
                <a:ext cx="489" cy="2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979712" y="2377146"/>
            <a:ext cx="11521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Group 22"/>
          <p:cNvGrpSpPr>
            <a:grpSpLocks/>
          </p:cNvGrpSpPr>
          <p:nvPr/>
        </p:nvGrpSpPr>
        <p:grpSpPr bwMode="auto">
          <a:xfrm>
            <a:off x="2832922" y="2150237"/>
            <a:ext cx="896628" cy="807444"/>
            <a:chOff x="6856" y="7876"/>
            <a:chExt cx="719" cy="504"/>
          </a:xfrm>
          <a:solidFill>
            <a:schemeClr val="bg1"/>
          </a:solidFill>
        </p:grpSpPr>
        <p:grpSp>
          <p:nvGrpSpPr>
            <p:cNvPr id="60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04"/>
              <a:chOff x="7336" y="7739"/>
              <a:chExt cx="719" cy="504"/>
            </a:xfrm>
            <a:grpFill/>
          </p:grpSpPr>
          <p:sp>
            <p:nvSpPr>
              <p:cNvPr id="61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26"/>
              <p:cNvSpPr txBox="1">
                <a:spLocks noChangeArrowheads="1"/>
              </p:cNvSpPr>
              <p:nvPr/>
            </p:nvSpPr>
            <p:spPr bwMode="auto">
              <a:xfrm>
                <a:off x="7488" y="8018"/>
                <a:ext cx="318" cy="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Group 22"/>
          <p:cNvGrpSpPr>
            <a:grpSpLocks/>
          </p:cNvGrpSpPr>
          <p:nvPr/>
        </p:nvGrpSpPr>
        <p:grpSpPr bwMode="auto">
          <a:xfrm>
            <a:off x="827572" y="3861048"/>
            <a:ext cx="1007614" cy="913181"/>
            <a:chOff x="6856" y="7876"/>
            <a:chExt cx="808" cy="570"/>
          </a:xfrm>
          <a:solidFill>
            <a:schemeClr val="bg1"/>
          </a:solidFill>
        </p:grpSpPr>
        <p:grpSp>
          <p:nvGrpSpPr>
            <p:cNvPr id="64" name="Group 24"/>
            <p:cNvGrpSpPr>
              <a:grpSpLocks/>
            </p:cNvGrpSpPr>
            <p:nvPr/>
          </p:nvGrpSpPr>
          <p:grpSpPr bwMode="auto">
            <a:xfrm>
              <a:off x="6856" y="7876"/>
              <a:ext cx="808" cy="570"/>
              <a:chOff x="7336" y="7739"/>
              <a:chExt cx="808" cy="570"/>
            </a:xfrm>
            <a:grpFill/>
          </p:grpSpPr>
          <p:sp>
            <p:nvSpPr>
              <p:cNvPr id="66" name="Text Box 26"/>
              <p:cNvSpPr txBox="1">
                <a:spLocks noChangeArrowheads="1"/>
              </p:cNvSpPr>
              <p:nvPr/>
            </p:nvSpPr>
            <p:spPr bwMode="auto">
              <a:xfrm>
                <a:off x="7582" y="8015"/>
                <a:ext cx="489" cy="2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808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9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691680" y="4077072"/>
            <a:ext cx="57606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22"/>
          <p:cNvGrpSpPr>
            <a:grpSpLocks/>
          </p:cNvGrpSpPr>
          <p:nvPr/>
        </p:nvGrpSpPr>
        <p:grpSpPr bwMode="auto">
          <a:xfrm>
            <a:off x="2091196" y="3861048"/>
            <a:ext cx="896628" cy="807444"/>
            <a:chOff x="6856" y="7876"/>
            <a:chExt cx="719" cy="504"/>
          </a:xfrm>
          <a:solidFill>
            <a:schemeClr val="bg1"/>
          </a:solidFill>
        </p:grpSpPr>
        <p:grpSp>
          <p:nvGrpSpPr>
            <p:cNvPr id="70" name="Group 24"/>
            <p:cNvGrpSpPr>
              <a:grpSpLocks/>
            </p:cNvGrpSpPr>
            <p:nvPr/>
          </p:nvGrpSpPr>
          <p:grpSpPr bwMode="auto">
            <a:xfrm>
              <a:off x="6856" y="7876"/>
              <a:ext cx="719" cy="504"/>
              <a:chOff x="7336" y="7739"/>
              <a:chExt cx="719" cy="504"/>
            </a:xfrm>
            <a:grpFill/>
          </p:grpSpPr>
          <p:sp>
            <p:nvSpPr>
              <p:cNvPr id="7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39"/>
                <a:ext cx="719" cy="31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a∙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26"/>
              <p:cNvSpPr txBox="1">
                <a:spLocks noChangeArrowheads="1"/>
              </p:cNvSpPr>
              <p:nvPr/>
            </p:nvSpPr>
            <p:spPr bwMode="auto">
              <a:xfrm>
                <a:off x="7488" y="8018"/>
                <a:ext cx="318" cy="2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1255172" y="4414812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294504" y="4419272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079288" y="4005064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2159408" y="4040744"/>
            <a:ext cx="288032" cy="288032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3347864" y="4021588"/>
            <a:ext cx="115212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9c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51" grpId="0" uiExpand="1" build="p"/>
      <p:bldP spid="43" grpId="0" animBg="1"/>
      <p:bldP spid="44" grpId="0" animBg="1"/>
      <p:bldP spid="45" grpId="0" animBg="1"/>
      <p:bldP spid="51" grpId="0" animBg="1"/>
      <p:bldP spid="57" grpId="0" animBg="1"/>
      <p:bldP spid="68" grpId="0" animBg="1"/>
      <p:bldP spid="74" grpId="0" animBg="1"/>
      <p:bldP spid="75" grpId="0" animBg="1"/>
      <p:bldP spid="76" grpId="0" animBg="1"/>
      <p:bldP spid="77" grpId="0" animBg="1"/>
      <p:bldP spid="7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6" cstate="print"/>
          <a:srcRect l="15767" t="9186" r="14321" b="83672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7900" y="1484784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4211960" y="1700808"/>
            <a:ext cx="1512168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997353"/>
            <a:ext cx="791009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6732240" y="1268760"/>
            <a:ext cx="72008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3320" y="583063"/>
            <a:ext cx="100703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 flipV="1">
            <a:off x="6793232" y="764704"/>
            <a:ext cx="43204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 flipV="1">
            <a:off x="3563888" y="1124744"/>
            <a:ext cx="432048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75481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 свяжем со стволом. Пуля двигается с постоянным ускорением .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29428" y="307637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9"/>
          <p:cNvGrpSpPr/>
          <p:nvPr/>
        </p:nvGrpSpPr>
        <p:grpSpPr>
          <a:xfrm>
            <a:off x="129164" y="2769395"/>
            <a:ext cx="2000319" cy="1235669"/>
            <a:chOff x="785786" y="3973169"/>
            <a:chExt cx="1786005" cy="1235669"/>
          </a:xfrm>
        </p:grpSpPr>
        <p:grpSp>
          <p:nvGrpSpPr>
            <p:cNvPr id="14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6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к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baseline="30000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5" name="Прямая соединительная линия 14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2782917" y="2931679"/>
            <a:ext cx="63610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всего пути по стволу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37499" y="2924944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3430989" y="4149080"/>
            <a:ext cx="56775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середины  ствола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95736" y="422108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49"/>
          <p:cNvGrpSpPr/>
          <p:nvPr/>
        </p:nvGrpSpPr>
        <p:grpSpPr>
          <a:xfrm>
            <a:off x="0" y="4005064"/>
            <a:ext cx="2000319" cy="1235669"/>
            <a:chOff x="785786" y="3973169"/>
            <a:chExt cx="1786005" cy="1235669"/>
          </a:xfrm>
        </p:grpSpPr>
        <p:grpSp>
          <p:nvGrpSpPr>
            <p:cNvPr id="25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27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2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ср</a:t>
                  </a:r>
                  <a:r>
                    <a:rPr lang="en-US" sz="3600" b="1" baseline="30000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8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1060233" y="4171213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49"/>
          <p:cNvGrpSpPr/>
          <p:nvPr/>
        </p:nvGrpSpPr>
        <p:grpSpPr>
          <a:xfrm>
            <a:off x="438161" y="5074717"/>
            <a:ext cx="1008000" cy="1174130"/>
            <a:chOff x="1177003" y="4034710"/>
            <a:chExt cx="900001" cy="1174130"/>
          </a:xfrm>
        </p:grpSpPr>
        <p:grpSp>
          <p:nvGrpSpPr>
            <p:cNvPr id="35" name="Group 15"/>
            <p:cNvGrpSpPr>
              <a:grpSpLocks/>
            </p:cNvGrpSpPr>
            <p:nvPr/>
          </p:nvGrpSpPr>
          <p:grpSpPr bwMode="auto">
            <a:xfrm>
              <a:off x="1178937" y="4034710"/>
              <a:ext cx="896110" cy="1174130"/>
              <a:chOff x="2720" y="7703"/>
              <a:chExt cx="727" cy="1202"/>
            </a:xfrm>
          </p:grpSpPr>
          <p:sp>
            <p:nvSpPr>
              <p:cNvPr id="37" name="Text Box 16"/>
              <p:cNvSpPr txBox="1">
                <a:spLocks noChangeArrowheads="1"/>
              </p:cNvSpPr>
              <p:nvPr/>
            </p:nvSpPr>
            <p:spPr bwMode="auto">
              <a:xfrm>
                <a:off x="2720" y="7703"/>
                <a:ext cx="698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ср</a:t>
                </a:r>
                <a:r>
                  <a:rPr lang="en-US" sz="36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7"/>
              <p:cNvSpPr txBox="1">
                <a:spLocks noChangeArrowheads="1"/>
              </p:cNvSpPr>
              <p:nvPr/>
            </p:nvSpPr>
            <p:spPr bwMode="auto">
              <a:xfrm>
                <a:off x="2848" y="8231"/>
                <a:ext cx="599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>
              <a:off x="1177003" y="4661590"/>
              <a:ext cx="900001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1403648" y="544522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49"/>
          <p:cNvGrpSpPr/>
          <p:nvPr/>
        </p:nvGrpSpPr>
        <p:grpSpPr>
          <a:xfrm>
            <a:off x="1797839" y="5085185"/>
            <a:ext cx="1190015" cy="1190736"/>
            <a:chOff x="1143203" y="4034711"/>
            <a:chExt cx="1062517" cy="1190736"/>
          </a:xfrm>
        </p:grpSpPr>
        <p:grpSp>
          <p:nvGrpSpPr>
            <p:cNvPr id="41" name="Group 15"/>
            <p:cNvGrpSpPr>
              <a:grpSpLocks/>
            </p:cNvGrpSpPr>
            <p:nvPr/>
          </p:nvGrpSpPr>
          <p:grpSpPr bwMode="auto">
            <a:xfrm>
              <a:off x="1143203" y="4034711"/>
              <a:ext cx="1062517" cy="1190736"/>
              <a:chOff x="2691" y="7703"/>
              <a:chExt cx="862" cy="1219"/>
            </a:xfrm>
          </p:grpSpPr>
          <p:sp>
            <p:nvSpPr>
              <p:cNvPr id="43" name="Text Box 16"/>
              <p:cNvSpPr txBox="1">
                <a:spLocks noChangeArrowheads="1"/>
              </p:cNvSpPr>
              <p:nvPr/>
            </p:nvSpPr>
            <p:spPr bwMode="auto">
              <a:xfrm>
                <a:off x="2720" y="7703"/>
                <a:ext cx="833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кнч</a:t>
                </a:r>
                <a:r>
                  <a:rPr lang="en-US" sz="36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7"/>
              <p:cNvSpPr txBox="1">
                <a:spLocks noChangeArrowheads="1"/>
              </p:cNvSpPr>
              <p:nvPr/>
            </p:nvSpPr>
            <p:spPr bwMode="auto">
              <a:xfrm>
                <a:off x="2691" y="8248"/>
                <a:ext cx="861" cy="6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2∙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177003" y="4661590"/>
              <a:ext cx="900001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611560" y="5733256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167994" y="5733256"/>
            <a:ext cx="648072" cy="504056"/>
          </a:xfrm>
          <a:prstGeom prst="rect">
            <a:avLst/>
          </a:prstGeom>
          <a:solidFill>
            <a:schemeClr val="bg1">
              <a:alpha val="77000"/>
            </a:schemeClr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995936" y="4797152"/>
            <a:ext cx="3384376" cy="101566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=1,41</a:t>
            </a:r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endParaRPr lang="ru-RU" sz="4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build="p"/>
      <p:bldP spid="12" grpId="0"/>
      <p:bldP spid="20" grpId="0" build="p"/>
      <p:bldP spid="21" grpId="0" animBg="1"/>
      <p:bldP spid="22" grpId="0" build="p"/>
      <p:bldP spid="23" grpId="0"/>
      <p:bldP spid="31" grpId="0" animBg="1"/>
      <p:bldP spid="39" grpId="0"/>
      <p:bldP spid="45" grpId="0" animBg="1"/>
      <p:bldP spid="46" grpId="0" animBg="1"/>
      <p:bldP spid="4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8" cstate="print"/>
          <a:srcRect l="15767" t="16328" r="14321" b="77620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4412" y="2386505"/>
            <a:ext cx="3996100" cy="149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700808"/>
            <a:ext cx="1295065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кнч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 flipV="1">
            <a:off x="8316416" y="2170481"/>
            <a:ext cx="72008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17496" y="1484784"/>
            <a:ext cx="100703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нч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 flipV="1">
            <a:off x="8377408" y="1666425"/>
            <a:ext cx="432048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4289" y="864454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6147359" y="2852936"/>
            <a:ext cx="2996053" cy="2650713"/>
            <a:chOff x="13866" y="8388"/>
            <a:chExt cx="2052" cy="2620"/>
          </a:xfrm>
        </p:grpSpPr>
        <p:sp>
          <p:nvSpPr>
            <p:cNvPr id="18" name="Text Box 3"/>
            <p:cNvSpPr txBox="1">
              <a:spLocks noChangeArrowheads="1"/>
            </p:cNvSpPr>
            <p:nvPr/>
          </p:nvSpPr>
          <p:spPr bwMode="auto">
            <a:xfrm>
              <a:off x="15502" y="10559"/>
              <a:ext cx="416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AutoShape 4"/>
            <p:cNvCxnSpPr>
              <a:cxnSpLocks noChangeShapeType="1"/>
            </p:cNvCxnSpPr>
            <p:nvPr/>
          </p:nvCxnSpPr>
          <p:spPr bwMode="auto">
            <a:xfrm>
              <a:off x="13866" y="10522"/>
              <a:ext cx="169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13911" y="8388"/>
              <a:ext cx="688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,м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AutoShape 6"/>
            <p:cNvCxnSpPr>
              <a:cxnSpLocks noChangeShapeType="1"/>
            </p:cNvCxnSpPr>
            <p:nvPr/>
          </p:nvCxnSpPr>
          <p:spPr bwMode="auto">
            <a:xfrm flipV="1">
              <a:off x="13941" y="8617"/>
              <a:ext cx="1" cy="19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6228184" y="3479346"/>
            <a:ext cx="2016224" cy="153383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964862" y="5053970"/>
            <a:ext cx="661182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6862" y="3201859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0" y="2698467"/>
            <a:ext cx="55801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 ч.р. Площади под графиком скорости!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4208" y="4221088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4208" y="4226596"/>
            <a:ext cx="648072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22" grpId="0" animBg="1"/>
      <p:bldP spid="23" grpId="0" animBg="1"/>
      <p:bldP spid="24" grpId="0" animBg="1"/>
      <p:bldP spid="25" grpId="0" build="p"/>
      <p:bldP spid="26" grpId="0" animBg="1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6" cstate="print"/>
          <a:srcRect l="15767" t="23053" r="14321" b="64170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467544" cy="360040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16601"/>
            <a:ext cx="3779912" cy="3108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=270км/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….м/с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=230км/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ч=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=1215м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=710м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разб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628800"/>
            <a:ext cx="1224136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2492896"/>
            <a:ext cx="1152128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5932" y="1863767"/>
            <a:ext cx="100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9"/>
          <p:cNvGrpSpPr/>
          <p:nvPr/>
        </p:nvGrpSpPr>
        <p:grpSpPr>
          <a:xfrm>
            <a:off x="4716016" y="1556792"/>
            <a:ext cx="2000319" cy="1235669"/>
            <a:chOff x="785786" y="3973169"/>
            <a:chExt cx="1786005" cy="1235669"/>
          </a:xfrm>
        </p:grpSpPr>
        <p:grpSp>
          <p:nvGrpSpPr>
            <p:cNvPr id="9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11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1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5762886" y="1662050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148064" y="2708920"/>
            <a:ext cx="2448272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386104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49"/>
          <p:cNvGrpSpPr/>
          <p:nvPr/>
        </p:nvGrpSpPr>
        <p:grpSpPr>
          <a:xfrm>
            <a:off x="2910116" y="3554073"/>
            <a:ext cx="2000319" cy="1235669"/>
            <a:chOff x="785786" y="3973169"/>
            <a:chExt cx="1786005" cy="1235669"/>
          </a:xfrm>
        </p:grpSpPr>
        <p:grpSp>
          <p:nvGrpSpPr>
            <p:cNvPr id="19" name="Группа 135"/>
            <p:cNvGrpSpPr/>
            <p:nvPr/>
          </p:nvGrpSpPr>
          <p:grpSpPr>
            <a:xfrm>
              <a:off x="785786" y="3973169"/>
              <a:ext cx="1786005" cy="1235669"/>
              <a:chOff x="785786" y="3973169"/>
              <a:chExt cx="1786005" cy="1235669"/>
            </a:xfrm>
          </p:grpSpPr>
          <p:grpSp>
            <p:nvGrpSpPr>
              <p:cNvPr id="21" name="Group 15"/>
              <p:cNvGrpSpPr>
                <a:grpSpLocks/>
              </p:cNvGrpSpPr>
              <p:nvPr/>
            </p:nvGrpSpPr>
            <p:grpSpPr bwMode="auto">
              <a:xfrm>
                <a:off x="857225" y="3973169"/>
                <a:ext cx="1714566" cy="1235669"/>
                <a:chOff x="2459" y="7640"/>
                <a:chExt cx="1391" cy="1265"/>
              </a:xfrm>
            </p:grpSpPr>
            <p:sp>
              <p:nvSpPr>
                <p:cNvPr id="2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9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2000" b="1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к </a:t>
                  </a:r>
                  <a:r>
                    <a:rPr lang="en-US" sz="36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solidFill>
                        <a:srgbClr val="0014AC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231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894970" y="4694840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3059832" y="3645024"/>
            <a:ext cx="648072" cy="576064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012160" y="3789040"/>
            <a:ext cx="2088232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5" grpId="0" animBg="1"/>
      <p:bldP spid="16" grpId="0" animBg="1"/>
      <p:bldP spid="17" grpId="0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0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214446" y="4000504"/>
            <a:ext cx="6858016" cy="2428892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выделенное горячей гирей 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поглощённое водой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(59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(31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-25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·0,1кг·28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4200·0,06кг·6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=540Дж/кг·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   Вероятно это сталь.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№6  //к т№4</a:t>
            </a:r>
            <a:r>
              <a:rPr lang="ru-RU" sz="4400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6" cstate="print"/>
          <a:srcRect l="6445" t="18310" b="34814"/>
          <a:stretch>
            <a:fillRect/>
          </a:stretch>
        </p:blipFill>
        <p:spPr bwMode="auto">
          <a:xfrm>
            <a:off x="0" y="0"/>
            <a:ext cx="9144000" cy="357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2164972" y="1837663"/>
            <a:ext cx="500067" cy="42862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2740967" y="1662987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0800000" flipV="1">
            <a:off x="3143240" y="714357"/>
            <a:ext cx="571504" cy="28575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98"/>
          <p:cNvGrpSpPr/>
          <p:nvPr/>
        </p:nvGrpSpPr>
        <p:grpSpPr>
          <a:xfrm rot="2962022">
            <a:off x="3812537" y="448541"/>
            <a:ext cx="565168" cy="705741"/>
            <a:chOff x="597884" y="191611"/>
            <a:chExt cx="565168" cy="714380"/>
          </a:xfrm>
          <a:solidFill>
            <a:schemeClr val="bg2"/>
          </a:solidFill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grpFill/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4"/>
          <p:cNvGrpSpPr/>
          <p:nvPr/>
        </p:nvGrpSpPr>
        <p:grpSpPr>
          <a:xfrm>
            <a:off x="5572132" y="3929066"/>
            <a:ext cx="1739634" cy="1000132"/>
            <a:chOff x="4286248" y="5953446"/>
            <a:chExt cx="1739634" cy="100013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102"/>
          <p:cNvGrpSpPr/>
          <p:nvPr/>
        </p:nvGrpSpPr>
        <p:grpSpPr>
          <a:xfrm>
            <a:off x="3571868" y="1428736"/>
            <a:ext cx="714380" cy="523220"/>
            <a:chOff x="1582054" y="1000108"/>
            <a:chExt cx="714380" cy="523220"/>
          </a:xfrm>
        </p:grpSpPr>
        <p:sp>
          <p:nvSpPr>
            <p:cNvPr id="22" name="TextBox 2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3143241" y="1071546"/>
            <a:ext cx="428628" cy="642942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 flipH="1" flipV="1">
            <a:off x="1785918" y="1714488"/>
            <a:ext cx="428628" cy="571504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2"/>
          <p:cNvGrpSpPr/>
          <p:nvPr/>
        </p:nvGrpSpPr>
        <p:grpSpPr>
          <a:xfrm>
            <a:off x="1142976" y="1214422"/>
            <a:ext cx="714380" cy="523220"/>
            <a:chOff x="1582054" y="1000108"/>
            <a:chExt cx="7143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8"/>
          <p:cNvGrpSpPr/>
          <p:nvPr/>
        </p:nvGrpSpPr>
        <p:grpSpPr>
          <a:xfrm>
            <a:off x="1071538" y="3500438"/>
            <a:ext cx="1739634" cy="1000132"/>
            <a:chOff x="4286248" y="5953446"/>
            <a:chExt cx="1739634" cy="1000132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2" name="TextBox 31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7283604" y="4120226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…м/с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5"/>
          <p:cNvGrpSpPr/>
          <p:nvPr/>
        </p:nvGrpSpPr>
        <p:grpSpPr>
          <a:xfrm>
            <a:off x="5572132" y="5143512"/>
            <a:ext cx="1739634" cy="1000132"/>
            <a:chOff x="4286248" y="5953446"/>
            <a:chExt cx="1739634" cy="1000132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15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7143768" y="5286388"/>
            <a:ext cx="1574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….м/с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80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043608" y="3501008"/>
            <a:ext cx="1728192" cy="108012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5" grpId="0"/>
      <p:bldP spid="42" grpId="0"/>
      <p:bldP spid="43" grpId="0" animBg="1"/>
      <p:bldP spid="4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7" cstate="print"/>
          <a:srcRect l="2929" t="51081" r="5078" b="35547"/>
          <a:stretch>
            <a:fillRect/>
          </a:stretch>
        </p:blipFill>
        <p:spPr bwMode="auto">
          <a:xfrm>
            <a:off x="0" y="0"/>
            <a:ext cx="9144000" cy="106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solidFill>
            <a:schemeClr val="bg2"/>
          </a:solidFill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3786784" y="2789836"/>
            <a:ext cx="61112" cy="1308703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39257" y="3462933"/>
            <a:ext cx="92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R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>
            <a:off x="2783760" y="1071546"/>
            <a:ext cx="565168" cy="780635"/>
            <a:chOff x="597884" y="191611"/>
            <a:chExt cx="565168" cy="790191"/>
          </a:xfrm>
        </p:grpSpPr>
        <p:cxnSp>
          <p:nvCxnSpPr>
            <p:cNvPr id="8" name="Прямая со стрелкой 7"/>
            <p:cNvCxnSpPr/>
            <p:nvPr/>
          </p:nvCxnSpPr>
          <p:spPr>
            <a:xfrm rot="5400000">
              <a:off x="729162" y="588893"/>
              <a:ext cx="428629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016662" y="1328203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453138" y="1113684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6571022" y="1570294"/>
            <a:ext cx="785818" cy="290513"/>
            <a:chOff x="6572" y="3741"/>
            <a:chExt cx="926" cy="630"/>
          </a:xfrm>
        </p:grpSpPr>
        <p:sp>
          <p:nvSpPr>
            <p:cNvPr id="1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500926" y="264318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=464м/с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9"/>
          <p:cNvGrpSpPr/>
          <p:nvPr/>
        </p:nvGrpSpPr>
        <p:grpSpPr>
          <a:xfrm>
            <a:off x="5715008" y="3357562"/>
            <a:ext cx="1739634" cy="904554"/>
            <a:chOff x="4286248" y="5953446"/>
            <a:chExt cx="1739634" cy="90455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99"/>
            <p:cNvGrpSpPr/>
            <p:nvPr/>
          </p:nvGrpSpPr>
          <p:grpSpPr>
            <a:xfrm>
              <a:off x="4286248" y="5953446"/>
              <a:ext cx="1739634" cy="904554"/>
              <a:chOff x="3920684" y="5024776"/>
              <a:chExt cx="1739634" cy="904554"/>
            </a:xfrm>
          </p:grpSpPr>
          <p:sp>
            <p:nvSpPr>
              <p:cNvPr id="23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00702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7215206" y="4690744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=0,03м/с</a:t>
            </a:r>
            <a:r>
              <a:rPr lang="ru-RU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75081" y="2301943"/>
            <a:ext cx="71438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5508542" y="2115134"/>
            <a:ext cx="261821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2·3,14·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47"/>
          <p:cNvGrpSpPr>
            <a:grpSpLocks/>
          </p:cNvGrpSpPr>
          <p:nvPr/>
        </p:nvGrpSpPr>
        <p:grpSpPr bwMode="auto">
          <a:xfrm>
            <a:off x="5626428" y="2571745"/>
            <a:ext cx="1429069" cy="499867"/>
            <a:chOff x="6572" y="3741"/>
            <a:chExt cx="1684" cy="1084"/>
          </a:xfrm>
        </p:grpSpPr>
        <p:sp>
          <p:nvSpPr>
            <p:cNvPr id="34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1684" cy="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24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35"/>
          <p:cNvGrpSpPr/>
          <p:nvPr/>
        </p:nvGrpSpPr>
        <p:grpSpPr>
          <a:xfrm>
            <a:off x="5286380" y="4547868"/>
            <a:ext cx="2143140" cy="928694"/>
            <a:chOff x="4286248" y="5953446"/>
            <a:chExt cx="2143140" cy="928694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99"/>
            <p:cNvGrpSpPr/>
            <p:nvPr/>
          </p:nvGrpSpPr>
          <p:grpSpPr>
            <a:xfrm>
              <a:off x="4286248" y="5953446"/>
              <a:ext cx="2143140" cy="928694"/>
              <a:chOff x="3920684" y="5024776"/>
              <a:chExt cx="2143140" cy="928694"/>
            </a:xfrm>
          </p:grpSpPr>
          <p:sp>
            <p:nvSpPr>
              <p:cNvPr id="39" name="TextBox 36"/>
              <p:cNvSpPr txBox="1">
                <a:spLocks noChangeArrowheads="1"/>
              </p:cNvSpPr>
              <p:nvPr/>
            </p:nvSpPr>
            <p:spPr bwMode="auto">
              <a:xfrm>
                <a:off x="4706502" y="5024776"/>
                <a:ext cx="12858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464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4500562" y="5524842"/>
                <a:ext cx="156326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6380000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928694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-32" y="5500702"/>
            <a:ext cx="9144032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линейная скорость любой точки на экваторе Земли составляет около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464м/с.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3см/с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направление скорости меняется очень медленно.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6380000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0" y="1558341"/>
            <a:ext cx="2515432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2558473"/>
            <a:ext cx="9316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940152" y="1124744"/>
            <a:ext cx="1584176" cy="9361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/>
      <p:bldP spid="15" grpId="0"/>
      <p:bldP spid="19" grpId="0"/>
      <p:bldP spid="26" grpId="0"/>
      <p:bldP spid="27" grpId="0" animBg="1"/>
      <p:bldP spid="31" grpId="0" animBg="1"/>
      <p:bldP spid="32" grpId="0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12451" r="5078" b="73175"/>
          <a:stretch>
            <a:fillRect/>
          </a:stretch>
        </p:blipFill>
        <p:spPr bwMode="auto">
          <a:xfrm>
            <a:off x="1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>
            <a:off x="3857620" y="1494992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4572000" y="1142984"/>
            <a:ext cx="565168" cy="705741"/>
            <a:chOff x="597884" y="191611"/>
            <a:chExt cx="565168" cy="714380"/>
          </a:xfrm>
        </p:grpSpPr>
        <p:sp>
          <p:nvSpPr>
            <p:cNvPr id="7" name="TextBox 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10" name="TextBox 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1426" y="1071546"/>
            <a:ext cx="137730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51458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9"/>
          <p:cNvSpPr txBox="1">
            <a:spLocks noChangeArrowheads="1"/>
          </p:cNvSpPr>
          <p:nvPr/>
        </p:nvSpPr>
        <p:spPr bwMode="auto">
          <a:xfrm>
            <a:off x="51458" y="1558341"/>
            <a:ext cx="150233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9322" y="1428941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6365798" y="1214422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7"/>
          <p:cNvGrpSpPr>
            <a:grpSpLocks/>
          </p:cNvGrpSpPr>
          <p:nvPr/>
        </p:nvGrpSpPr>
        <p:grpSpPr bwMode="auto">
          <a:xfrm>
            <a:off x="6483682" y="1671032"/>
            <a:ext cx="785818" cy="290513"/>
            <a:chOff x="6572" y="3741"/>
            <a:chExt cx="926" cy="630"/>
          </a:xfrm>
        </p:grpSpPr>
        <p:sp>
          <p:nvSpPr>
            <p:cNvPr id="19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660714" y="2758281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6097190" y="2543762"/>
            <a:ext cx="1689520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6215074" y="3000370"/>
            <a:ext cx="785818" cy="361988"/>
            <a:chOff x="6572" y="3741"/>
            <a:chExt cx="926" cy="785"/>
          </a:xfrm>
        </p:grpSpPr>
        <p:sp>
          <p:nvSpPr>
            <p:cNvPr id="24" name="Text Box 48"/>
            <p:cNvSpPr txBox="1">
              <a:spLocks noChangeArrowheads="1"/>
            </p:cNvSpPr>
            <p:nvPr/>
          </p:nvSpPr>
          <p:spPr bwMode="auto">
            <a:xfrm>
              <a:off x="6572" y="3896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10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43768" y="2714620"/>
            <a:ext cx="200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=0,314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42926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906902" y="1141369"/>
            <a:ext cx="1584176" cy="9361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21" grpId="0"/>
      <p:bldP spid="22" grpId="0"/>
      <p:bldP spid="26" grpId="0"/>
      <p:bldP spid="27" grpId="0" animBg="1"/>
      <p:bldP spid="2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26825" r="5078" b="63293"/>
          <a:stretch>
            <a:fillRect/>
          </a:stretch>
        </p:blipFill>
        <p:spPr bwMode="auto">
          <a:xfrm>
            <a:off x="0" y="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22864" y="785794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122896" y="3259582"/>
            <a:ext cx="89537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122896" y="1272589"/>
            <a:ext cx="2484976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=12·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9"/>
          <p:cNvSpPr txBox="1">
            <a:spLocks noChangeArrowheads="1"/>
          </p:cNvSpPr>
          <p:nvPr/>
        </p:nvSpPr>
        <p:spPr bwMode="auto">
          <a:xfrm>
            <a:off x="142844" y="3901940"/>
            <a:ext cx="958917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172717" y="1859527"/>
            <a:ext cx="207781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9"/>
          <p:cNvSpPr txBox="1">
            <a:spLocks noChangeArrowheads="1"/>
          </p:cNvSpPr>
          <p:nvPr/>
        </p:nvSpPr>
        <p:spPr bwMode="auto">
          <a:xfrm>
            <a:off x="214282" y="2500306"/>
            <a:ext cx="157126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929454" y="1500174"/>
            <a:ext cx="1428760" cy="4857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n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2500298" y="195235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>
            <a:off x="3857620" y="1920177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4572000" y="1568169"/>
            <a:ext cx="565168" cy="705741"/>
            <a:chOff x="597884" y="191611"/>
            <a:chExt cx="565168" cy="714380"/>
          </a:xfrm>
        </p:grpSpPr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02"/>
          <p:cNvGrpSpPr/>
          <p:nvPr/>
        </p:nvGrpSpPr>
        <p:grpSpPr>
          <a:xfrm>
            <a:off x="3500430" y="2262838"/>
            <a:ext cx="714380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2928926" y="2282549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5429264"/>
            <a:ext cx="914403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8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 l="2929" t="36707" r="5078" b="4981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071546"/>
            <a:ext cx="273462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=5см=0,05м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/>
          <p:cNvSpPr txBox="1">
            <a:spLocks noChangeArrowheads="1"/>
          </p:cNvSpPr>
          <p:nvPr/>
        </p:nvSpPr>
        <p:spPr bwMode="auto">
          <a:xfrm>
            <a:off x="0" y="2116574"/>
            <a:ext cx="83388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/>
          <p:cNvSpPr txBox="1">
            <a:spLocks noChangeArrowheads="1"/>
          </p:cNvSpPr>
          <p:nvPr/>
        </p:nvSpPr>
        <p:spPr bwMode="auto">
          <a:xfrm>
            <a:off x="0" y="1558341"/>
            <a:ext cx="191270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3600c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2500298" y="1527169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3857620" y="1494992"/>
            <a:ext cx="642942" cy="5185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8"/>
          <p:cNvGrpSpPr/>
          <p:nvPr/>
        </p:nvGrpSpPr>
        <p:grpSpPr>
          <a:xfrm rot="2962022">
            <a:off x="4572000" y="1142984"/>
            <a:ext cx="565168" cy="705741"/>
            <a:chOff x="597884" y="191611"/>
            <a:chExt cx="565168" cy="714380"/>
          </a:xfrm>
        </p:grpSpPr>
        <p:sp>
          <p:nvSpPr>
            <p:cNvPr id="10" name="TextBox 9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 flipH="1" flipV="1">
            <a:off x="5022492" y="3107529"/>
            <a:ext cx="642942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355391" y="4115670"/>
            <a:ext cx="642942" cy="1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2100174" y="2568787"/>
            <a:ext cx="714380" cy="1588"/>
          </a:xfrm>
          <a:prstGeom prst="straightConnector1">
            <a:avLst/>
          </a:prstGeom>
          <a:ln w="34925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02"/>
          <p:cNvGrpSpPr/>
          <p:nvPr/>
        </p:nvGrpSpPr>
        <p:grpSpPr>
          <a:xfrm>
            <a:off x="3500430" y="1837653"/>
            <a:ext cx="714380" cy="523220"/>
            <a:chOff x="1582054" y="1000108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928926" y="1857364"/>
            <a:ext cx="625223" cy="540263"/>
          </a:xfrm>
          <a:prstGeom prst="line">
            <a:avLst/>
          </a:prstGeom>
          <a:noFill/>
          <a:ln w="4127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016662" y="203914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453138" y="1824621"/>
            <a:ext cx="1143008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6571022" y="2281231"/>
            <a:ext cx="785818" cy="290513"/>
            <a:chOff x="6572" y="3741"/>
            <a:chExt cx="926" cy="630"/>
          </a:xfrm>
        </p:grpSpPr>
        <p:sp>
          <p:nvSpPr>
            <p:cNvPr id="27" name="Text Box 48"/>
            <p:cNvSpPr txBox="1">
              <a:spLocks noChangeArrowheads="1"/>
            </p:cNvSpPr>
            <p:nvPr/>
          </p:nvSpPr>
          <p:spPr bwMode="auto">
            <a:xfrm>
              <a:off x="6572" y="3741"/>
              <a:ext cx="92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500694" y="295665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5937170" y="2769847"/>
            <a:ext cx="2063854" cy="52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3014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0,05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47"/>
          <p:cNvGrpSpPr>
            <a:grpSpLocks/>
          </p:cNvGrpSpPr>
          <p:nvPr/>
        </p:nvGrpSpPr>
        <p:grpSpPr bwMode="auto">
          <a:xfrm>
            <a:off x="6178950" y="3198746"/>
            <a:ext cx="1046343" cy="516006"/>
            <a:chOff x="6718" y="3741"/>
            <a:chExt cx="1233" cy="1119"/>
          </a:xfrm>
        </p:grpSpPr>
        <p:sp>
          <p:nvSpPr>
            <p:cNvPr id="32" name="Text Box 48"/>
            <p:cNvSpPr txBox="1">
              <a:spLocks noChangeArrowheads="1"/>
            </p:cNvSpPr>
            <p:nvPr/>
          </p:nvSpPr>
          <p:spPr bwMode="auto">
            <a:xfrm>
              <a:off x="6752" y="3836"/>
              <a:ext cx="1199" cy="1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3600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V="1">
              <a:off x="6718" y="3741"/>
              <a:ext cx="612" cy="1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scene3d>
              <a:camera prst="orthographicFront">
                <a:rot lat="0" lon="0" rev="2118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33"/>
          <p:cNvGrpSpPr/>
          <p:nvPr/>
        </p:nvGrpSpPr>
        <p:grpSpPr>
          <a:xfrm>
            <a:off x="5572132" y="3929066"/>
            <a:ext cx="1739634" cy="1000132"/>
            <a:chOff x="4286248" y="5953446"/>
            <a:chExt cx="1739634" cy="1000132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5143504" y="6429396"/>
              <a:ext cx="714380" cy="1588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Группа 99"/>
            <p:cNvGrpSpPr/>
            <p:nvPr/>
          </p:nvGrpSpPr>
          <p:grpSpPr>
            <a:xfrm>
              <a:off x="4286248" y="5953446"/>
              <a:ext cx="1739634" cy="1000132"/>
              <a:chOff x="3920684" y="5024776"/>
              <a:chExt cx="1739634" cy="1000132"/>
            </a:xfrm>
          </p:grpSpPr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4945938" y="5040542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2800" b="1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29"/>
              <p:cNvSpPr txBox="1">
                <a:spLocks noChangeArrowheads="1"/>
              </p:cNvSpPr>
              <p:nvPr/>
            </p:nvSpPr>
            <p:spPr bwMode="auto">
              <a:xfrm>
                <a:off x="4929190" y="5596280"/>
                <a:ext cx="642942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8"/>
              <p:cNvSpPr txBox="1">
                <a:spLocks noChangeArrowheads="1"/>
              </p:cNvSpPr>
              <p:nvPr/>
            </p:nvSpPr>
            <p:spPr bwMode="auto">
              <a:xfrm>
                <a:off x="3920684" y="5024776"/>
                <a:ext cx="1214446" cy="650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-32" y="5500702"/>
            <a:ext cx="9144032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линейная скорость конца минутной стрелки длиной 5см составляет…м/с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Ускорение же составляет ….  см/с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направление скорости меняется ……..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858116" y="2928934"/>
            <a:ext cx="135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м/с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1-65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40152" y="1844824"/>
            <a:ext cx="1584176" cy="9361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3" grpId="0" animBg="1"/>
      <p:bldP spid="24" grpId="0"/>
      <p:bldP spid="25" grpId="0"/>
      <p:bldP spid="29" grpId="0"/>
      <p:bldP spid="30" grpId="0"/>
      <p:bldP spid="40" grpId="0" animBg="1"/>
      <p:bldP spid="41" grpId="0"/>
      <p:bldP spid="4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№7 //повторение </a:t>
            </a:r>
            <a:r>
              <a:rPr lang="ru-RU" sz="4400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8010" t="12270" r="17022" b="81824"/>
          <a:stretch>
            <a:fillRect/>
          </a:stretch>
        </p:blipFill>
        <p:spPr bwMode="auto">
          <a:xfrm>
            <a:off x="-36512" y="332656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print"/>
          <a:srcRect l="57678" t="18254" r="16335" b="64027"/>
          <a:stretch>
            <a:fillRect/>
          </a:stretch>
        </p:blipFill>
        <p:spPr bwMode="auto">
          <a:xfrm>
            <a:off x="4644008" y="1340768"/>
            <a:ext cx="4176464" cy="227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4941168"/>
            <a:ext cx="9144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/>
          </p:cNvSpPr>
          <p:nvPr/>
        </p:nvSpPr>
        <p:spPr bwMode="auto">
          <a:xfrm rot="5400000">
            <a:off x="7247421" y="415789"/>
            <a:ext cx="216023" cy="1777950"/>
          </a:xfrm>
          <a:prstGeom prst="leftBrace">
            <a:avLst>
              <a:gd name="adj1" fmla="val 33566"/>
              <a:gd name="adj2" fmla="val 49436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22"/>
          <p:cNvSpPr>
            <a:spLocks/>
          </p:cNvSpPr>
          <p:nvPr/>
        </p:nvSpPr>
        <p:spPr bwMode="auto">
          <a:xfrm rot="5400000">
            <a:off x="5857019" y="847837"/>
            <a:ext cx="288032" cy="841846"/>
          </a:xfrm>
          <a:prstGeom prst="leftBrace">
            <a:avLst>
              <a:gd name="adj1" fmla="val 33566"/>
              <a:gd name="adj2" fmla="val 46194"/>
            </a:avLst>
          </a:prstGeom>
          <a:noFill/>
          <a:ln w="22225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965240"/>
            <a:ext cx="2339752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=19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620688"/>
            <a:ext cx="576064" cy="54918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2240" y="620688"/>
            <a:ext cx="86409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19672" y="836712"/>
            <a:ext cx="3744416" cy="58477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7704" y="1412776"/>
            <a:ext cx="3096344" cy="708025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195736" y="2132856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195736" y="2852936"/>
            <a:ext cx="2520280" cy="707886"/>
          </a:xfrm>
          <a:prstGeom prst="rect">
            <a:avLst/>
          </a:prstGeom>
          <a:blipFill dpi="0" rotWithShape="1">
            <a:blip r:embed="rId9" cstate="print"/>
            <a:srcRect/>
            <a:tile tx="0" ty="0" sx="100000" sy="100000" flip="none" algn="tl"/>
          </a:blip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4"/>
          <p:cNvSpPr/>
          <p:nvPr/>
        </p:nvSpPr>
        <p:spPr>
          <a:xfrm>
            <a:off x="7452320" y="1979563"/>
            <a:ext cx="836042" cy="441325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7713056" y="1915825"/>
            <a:ext cx="285752" cy="4571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rot="-60000">
            <a:off x="8219248" y="1458481"/>
            <a:ext cx="66676" cy="111600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-36512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 animBg="1"/>
      <p:bldP spid="11" grpId="0" build="p" animBg="1"/>
      <p:bldP spid="12" grpId="0" build="p" animBg="1"/>
      <p:bldP spid="13" grpId="0" animBg="1"/>
      <p:bldP spid="14" grpId="0" animBg="1"/>
      <p:bldP spid="15" grpId="0" animBg="1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 l="9375" t="71778" r="10937" b="17236"/>
          <a:stretch>
            <a:fillRect/>
          </a:stretch>
        </p:blipFill>
        <p:spPr bwMode="auto">
          <a:xfrm>
            <a:off x="0" y="-2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7691365" y="2571744"/>
            <a:ext cx="612000" cy="29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7786710" y="3395963"/>
            <a:ext cx="714380" cy="461665"/>
            <a:chOff x="2714612" y="4429132"/>
            <a:chExt cx="714380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32"/>
          <p:cNvGrpSpPr/>
          <p:nvPr/>
        </p:nvGrpSpPr>
        <p:grpSpPr>
          <a:xfrm>
            <a:off x="7786710" y="1428736"/>
            <a:ext cx="714380" cy="461665"/>
            <a:chOff x="3357554" y="2143116"/>
            <a:chExt cx="714380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35"/>
          <p:cNvGrpSpPr/>
          <p:nvPr/>
        </p:nvGrpSpPr>
        <p:grpSpPr>
          <a:xfrm>
            <a:off x="6643702" y="2100196"/>
            <a:ext cx="785818" cy="400110"/>
            <a:chOff x="1785918" y="2528824"/>
            <a:chExt cx="785818" cy="400110"/>
          </a:xfrm>
        </p:grpSpPr>
        <p:cxnSp>
          <p:nvCxnSpPr>
            <p:cNvPr id="37" name="Прямая со стрелкой 3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1785918" y="2528824"/>
              <a:ext cx="785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 rot="-180000" flipV="1">
            <a:off x="7069490" y="2561451"/>
            <a:ext cx="612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6200000" flipV="1">
            <a:off x="7155594" y="201778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215370" y="2714620"/>
            <a:ext cx="1071538" cy="584775"/>
            <a:chOff x="3357554" y="2143116"/>
            <a:chExt cx="714380" cy="881786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>
            <a:off x="6859636" y="178592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929454" y="857232"/>
            <a:ext cx="714380" cy="584775"/>
            <a:chOff x="3357554" y="2143116"/>
            <a:chExt cx="714380" cy="584775"/>
          </a:xfrm>
          <a:noFill/>
        </p:grpSpPr>
        <p:sp>
          <p:nvSpPr>
            <p:cNvPr id="46" name="TextBox 45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7186803" y="3090068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43042" y="1643050"/>
            <a:ext cx="514353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Потому что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1" name="TextBox 50"/>
          <p:cNvSpPr txBox="1"/>
          <p:nvPr/>
        </p:nvSpPr>
        <p:spPr>
          <a:xfrm>
            <a:off x="3643306" y="4643446"/>
            <a:ext cx="25717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500958" y="2493629"/>
            <a:ext cx="357190" cy="14287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2071670" y="1142984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Деталь двигается равномерно        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7072334" y="2762905"/>
            <a:ext cx="428627" cy="523220"/>
            <a:chOff x="3643305" y="2215924"/>
            <a:chExt cx="285759" cy="788967"/>
          </a:xfrm>
        </p:grpSpPr>
        <p:sp>
          <p:nvSpPr>
            <p:cNvPr id="55" name="TextBox 54"/>
            <p:cNvSpPr txBox="1"/>
            <p:nvPr/>
          </p:nvSpPr>
          <p:spPr>
            <a:xfrm>
              <a:off x="3643305" y="2215924"/>
              <a:ext cx="285759" cy="78896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3701695" y="2249249"/>
              <a:ext cx="227367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0" y="1071546"/>
            <a:ext cx="107157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63" name="Rectangle 5"/>
          <p:cNvSpPr txBox="1">
            <a:spLocks noChangeArrowheads="1"/>
          </p:cNvSpPr>
          <p:nvPr/>
        </p:nvSpPr>
        <p:spPr bwMode="auto">
          <a:xfrm>
            <a:off x="0" y="2206574"/>
            <a:ext cx="2699824" cy="229399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/c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кВт</a:t>
            </a:r>
            <a:r>
              <a:rPr lang="en-US" sz="32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43174" y="2285992"/>
            <a:ext cx="392909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428860" y="2714620"/>
            <a:ext cx="38576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2571736" y="3286124"/>
            <a:ext cx="2514628" cy="1510063"/>
            <a:chOff x="4429124" y="5607227"/>
            <a:chExt cx="1571655" cy="927104"/>
          </a:xfrm>
        </p:grpSpPr>
        <p:sp>
          <p:nvSpPr>
            <p:cNvPr id="58" name="TextBox 57"/>
            <p:cNvSpPr txBox="1"/>
            <p:nvPr/>
          </p:nvSpPr>
          <p:spPr>
            <a:xfrm>
              <a:off x="5054212" y="5829816"/>
              <a:ext cx="946567" cy="5668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54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5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4429124" y="6133539"/>
              <a:ext cx="580438" cy="10111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4563071" y="5607227"/>
              <a:ext cx="473090" cy="5101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4550191" y="6061932"/>
              <a:ext cx="325425" cy="47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214942" y="3786190"/>
            <a:ext cx="35719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25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52" grpId="0" animBg="1"/>
      <p:bldP spid="53" grpId="0" animBg="1"/>
      <p:bldP spid="62" grpId="0" animBg="1"/>
      <p:bldP spid="63" grpId="0" build="allAtOnce" animBg="1"/>
      <p:bldP spid="64" grpId="0" animBg="1"/>
      <p:bldP spid="65" grpId="0" animBg="1"/>
      <p:bldP spid="6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7380312" y="3645024"/>
            <a:ext cx="1906628" cy="855546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971600" y="5157192"/>
            <a:ext cx="1091966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43264" y="3510335"/>
            <a:ext cx="150023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8286237" y="4716433"/>
            <a:ext cx="857224" cy="584775"/>
            <a:chOff x="2714613" y="4429132"/>
            <a:chExt cx="571500" cy="967202"/>
          </a:xfrm>
        </p:grpSpPr>
        <p:sp>
          <p:nvSpPr>
            <p:cNvPr id="21" name="TextBox 20"/>
            <p:cNvSpPr txBox="1"/>
            <p:nvPr/>
          </p:nvSpPr>
          <p:spPr>
            <a:xfrm>
              <a:off x="2714613" y="4429132"/>
              <a:ext cx="571500" cy="96720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7581551" y="4548461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207" y="2263989"/>
            <a:ext cx="1000132" cy="531966"/>
            <a:chOff x="3214676" y="2182655"/>
            <a:chExt cx="800105" cy="531966"/>
          </a:xfrm>
        </p:grpSpPr>
        <p:sp>
          <p:nvSpPr>
            <p:cNvPr id="25" name="TextBox 24"/>
            <p:cNvSpPr txBox="1"/>
            <p:nvPr/>
          </p:nvSpPr>
          <p:spPr>
            <a:xfrm>
              <a:off x="3214676" y="2191401"/>
              <a:ext cx="800105" cy="52322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8429114" y="3786780"/>
            <a:ext cx="714412" cy="523220"/>
            <a:chOff x="3214678" y="2143117"/>
            <a:chExt cx="6286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Прямая со стрелкой 31"/>
          <p:cNvCxnSpPr/>
          <p:nvPr/>
        </p:nvCxnSpPr>
        <p:spPr>
          <a:xfrm rot="5400000">
            <a:off x="7963558" y="4261644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1340768"/>
            <a:ext cx="314324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г=0,08кг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ru-RU" sz="4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уки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600" y="836712"/>
            <a:ext cx="3275856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объём дерева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35896" y="2564904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9512" y="3140968"/>
            <a:ext cx="662473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1,57Н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20272" y="256739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1,57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64288" y="4591429"/>
            <a:ext cx="9533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-45688" y="3717032"/>
            <a:ext cx="3897608" cy="4286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4.Дерево в равновесии т.к.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25268" y="3717032"/>
            <a:ext cx="28624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293096"/>
            <a:ext cx="5357818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плота будет иметь вид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653136"/>
            <a:ext cx="298782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1.57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5157192"/>
            <a:ext cx="1835696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0" y="5714992"/>
            <a:ext cx="9144000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утопить кусок дерева массой 80г, приложим силу в 0,77Н,  значит он сможет выдержать груз весом 0,77Н массой 0,077кг,  77гр.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10" cstate="print">
            <a:lum bright="-10000" contrast="30000"/>
          </a:blip>
          <a:srcRect l="18010" t="18176" r="16432" b="75179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51"/>
          <p:cNvSpPr txBox="1"/>
          <p:nvPr/>
        </p:nvSpPr>
        <p:spPr>
          <a:xfrm>
            <a:off x="3240360" y="132204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176464" y="1613357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259600" y="1052736"/>
            <a:ext cx="65719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37808" y="1656080"/>
            <a:ext cx="80234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мр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28592" y="1320220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64126" y="1654256"/>
            <a:ext cx="1404218" cy="40011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500кг/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253161" y="1584502"/>
            <a:ext cx="86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56176" y="1052736"/>
            <a:ext cx="1152128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0,08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16824" y="1320220"/>
            <a:ext cx="1727176" cy="46166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267744" y="2132856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7556166" y="3215109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764704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3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64896 -0.16412 " pathEditMode="relative" rAng="0" ptsTypes="AA">
                                      <p:cBhvr>
                                        <p:cTn id="20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-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8" grpId="0" animBg="1"/>
      <p:bldP spid="18" grpId="1" animBg="1"/>
      <p:bldP spid="33" grpId="0" build="p" animBg="1"/>
      <p:bldP spid="34" grpId="0" build="p" animBg="1"/>
      <p:bldP spid="35" grpId="0" animBg="1"/>
      <p:bldP spid="36" grpId="0" animBg="1"/>
      <p:bldP spid="3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9" y="980727"/>
          <a:ext cx="7488831" cy="3814240"/>
        </p:xfrm>
        <a:graphic>
          <a:graphicData uri="http://schemas.openxmlformats.org/drawingml/2006/table">
            <a:tbl>
              <a:tblPr/>
              <a:tblGrid>
                <a:gridCol w="605333"/>
                <a:gridCol w="553447"/>
                <a:gridCol w="605333"/>
                <a:gridCol w="530386"/>
                <a:gridCol w="714870"/>
                <a:gridCol w="622627"/>
                <a:gridCol w="622627"/>
                <a:gridCol w="576508"/>
                <a:gridCol w="605333"/>
                <a:gridCol w="645689"/>
                <a:gridCol w="714870"/>
                <a:gridCol w="691808"/>
              </a:tblGrid>
              <a:tr h="461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кр-1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25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90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1008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814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59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777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1010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72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843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820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1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198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15*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87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799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186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216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1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v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C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03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Times New Roman"/>
                        </a:rPr>
                        <a:t>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99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99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8010" t="24821" r="16432" b="66320"/>
          <a:stretch>
            <a:fillRect/>
          </a:stretch>
        </p:blipFill>
        <p:spPr bwMode="auto">
          <a:xfrm>
            <a:off x="0" y="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084168" y="1792766"/>
            <a:ext cx="2376264" cy="1785950"/>
          </a:xfrm>
          <a:prstGeom prst="rect">
            <a:avLst/>
          </a:prstGeom>
          <a:solidFill>
            <a:srgbClr val="00B0F0">
              <a:alpha val="4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50830" y="144140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6684717" y="277832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165618" y="312354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86678" y="356503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126876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9184" y="762052"/>
            <a:ext cx="255884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702934" y="16864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25470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12670" y="1867426"/>
            <a:ext cx="2376264" cy="1785950"/>
          </a:xfrm>
          <a:prstGeom prst="rect">
            <a:avLst/>
          </a:prstGeom>
          <a:solidFill>
            <a:srgbClr val="92D050">
              <a:alpha val="7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579332" y="165461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494120" y="319820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1340768"/>
            <a:ext cx="1862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керосин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97686" y="836712"/>
            <a:ext cx="279974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3031436" y="176106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9952" y="3068960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3028897" y="281186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1486089"/>
            <a:ext cx="2843808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=800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одержимое 36"/>
          <p:cNvSpPr txBox="1">
            <a:spLocks/>
          </p:cNvSpPr>
          <p:nvPr/>
        </p:nvSpPr>
        <p:spPr>
          <a:xfrm>
            <a:off x="35496" y="4941168"/>
            <a:ext cx="284380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2.тело плавает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437112"/>
            <a:ext cx="817240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·120м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/1000000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27784" y="4941168"/>
            <a:ext cx="406794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3645024"/>
            <a:ext cx="536408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 в керосине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44208" y="4941168"/>
            <a:ext cx="20162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=0,94Н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884368" y="441794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84368" y="4922004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919864" y="4941168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19864" y="4390081"/>
            <a:ext cx="1224136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0,94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1" name="Содержимое 36"/>
          <p:cNvSpPr txBox="1">
            <a:spLocks/>
          </p:cNvSpPr>
          <p:nvPr/>
        </p:nvSpPr>
        <p:spPr>
          <a:xfrm>
            <a:off x="0" y="5517232"/>
            <a:ext cx="914400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 Архимедова сила в воде будет компенсировать ту же силу тяжести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877272"/>
            <a:ext cx="78843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0,94Н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334780"/>
            <a:ext cx="241176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пвв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979712" y="6320925"/>
            <a:ext cx="7344816" cy="523220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масса тела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кг,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вытесняет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836712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9775 -0.44491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" y="-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61823 -0.2976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" y="-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22032 -0.27962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2125 -0.4932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  <p:bldP spid="17" grpId="0" animBg="1"/>
      <p:bldP spid="19" grpId="0" animBg="1"/>
      <p:bldP spid="21" grpId="0" animBg="1"/>
      <p:bldP spid="22" grpId="0"/>
      <p:bldP spid="24" grpId="0"/>
      <p:bldP spid="25" grpId="0" animBg="1"/>
      <p:bldP spid="27" grpId="0" animBg="1"/>
      <p:bldP spid="30" grpId="0" build="p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6"/>
          <p:cNvSpPr txBox="1">
            <a:spLocks/>
          </p:cNvSpPr>
          <p:nvPr/>
        </p:nvSpPr>
        <p:spPr>
          <a:xfrm>
            <a:off x="2699791" y="3501008"/>
            <a:ext cx="7445681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3. Воздушный шар  в ра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873708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71501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2294" y="3446544"/>
            <a:ext cx="1316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95955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78632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4057908"/>
            <a:ext cx="6300192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водр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7419" t="10055" r="17023" b="81367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836712"/>
            <a:ext cx="2843808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=0,09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=1,29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об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=0,6кг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гр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9712" y="5805264"/>
            <a:ext cx="72008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0152" y="1052736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вз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43400" y="1700808"/>
            <a:ext cx="54006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1,29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07496" y="548680"/>
            <a:ext cx="4536504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1.Найду выталкивающую силу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63688" y="3068960"/>
            <a:ext cx="122413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55776" y="4581128"/>
            <a:ext cx="374441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129Н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6-9Н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6948264" y="5157192"/>
            <a:ext cx="18002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=114Н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2267744" y="5066020"/>
            <a:ext cx="108012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114Н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527376" y="5903893"/>
            <a:ext cx="5616624" cy="954107"/>
          </a:xfrm>
          <a:prstGeom prst="rect">
            <a:avLst/>
          </a:prstGeom>
          <a:solidFill>
            <a:srgbClr val="92D050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радиозонд может поднять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массой 12,3кг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1-75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одержимое 36"/>
          <p:cNvSpPr txBox="1">
            <a:spLocks/>
          </p:cNvSpPr>
          <p:nvPr/>
        </p:nvSpPr>
        <p:spPr>
          <a:xfrm>
            <a:off x="2051720" y="2276872"/>
            <a:ext cx="630019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2. Найду массу и вес водорода в шаре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5816" y="2852936"/>
            <a:ext cx="496855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0,09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3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0" grpId="0"/>
      <p:bldP spid="21" grpId="0"/>
      <p:bldP spid="22" grpId="0"/>
      <p:bldP spid="23" grpId="0"/>
      <p:bldP spid="24" grpId="0" animBg="1"/>
      <p:bldP spid="25" grpId="0"/>
      <p:bldP spid="30" grpId="0"/>
      <p:bldP spid="4" grpId="0" animBg="1"/>
      <p:bldP spid="17" grpId="0" build="p" animBg="1"/>
      <p:bldP spid="27" grpId="0" animBg="1"/>
      <p:bldP spid="29" grpId="0" animBg="1"/>
      <p:bldP spid="31" grpId="0" animBg="1"/>
      <p:bldP spid="32" grpId="0" build="p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63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№8 /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т№5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 l="49688" t="31667" r="5781" b="50234"/>
          <a:stretch>
            <a:fillRect/>
          </a:stretch>
        </p:blipFill>
        <p:spPr bwMode="auto">
          <a:xfrm>
            <a:off x="0" y="642918"/>
            <a:ext cx="9144000" cy="206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10492" y="2714620"/>
          <a:ext cx="1333508" cy="853440"/>
        </p:xfrm>
        <a:graphic>
          <a:graphicData uri="http://schemas.openxmlformats.org/drawingml/2006/table">
            <a:tbl>
              <a:tblPr/>
              <a:tblGrid>
                <a:gridCol w="1333508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164***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168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Содержимое 2"/>
          <p:cNvSpPr txBox="1">
            <a:spLocks/>
          </p:cNvSpPr>
          <p:nvPr/>
        </p:nvSpPr>
        <p:spPr>
          <a:xfrm>
            <a:off x="-32" y="3500447"/>
            <a:ext cx="9001125" cy="13573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Явление сохранения скорости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тела, когда на тело в направлении движения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 действуют никакие другие тела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называется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инерцией.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 инерции автомобиль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двигался там, где он двигался равномерно.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142852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Группа №2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(164,165,166,168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1-81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0000" r="5781" b="43333"/>
          <a:stretch>
            <a:fillRect/>
          </a:stretch>
        </p:blipFill>
        <p:spPr bwMode="auto">
          <a:xfrm>
            <a:off x="0" y="0"/>
            <a:ext cx="9331304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5143512"/>
            <a:ext cx="9001125" cy="100013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Чем массивнее  тело, тем его труднее и остановить и разогнать.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1-82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49688" t="56667" r="7187" b="38333"/>
          <a:stretch>
            <a:fillRect/>
          </a:stretch>
        </p:blipFill>
        <p:spPr bwMode="auto">
          <a:xfrm>
            <a:off x="-1" y="-24"/>
            <a:ext cx="914400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32" y="1500174"/>
            <a:ext cx="9144032" cy="156966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св-во  тел</a:t>
            </a:r>
            <a:r>
              <a:rPr lang="ru-RU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мешать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4800" b="1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инертность</a:t>
            </a:r>
            <a:endParaRPr lang="ru-RU" sz="4400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мера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3366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инертности</a:t>
            </a:r>
            <a:r>
              <a:rPr lang="ru-RU" sz="4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3857628"/>
            <a:ext cx="9144000" cy="1357322"/>
          </a:xfrm>
          <a:prstGeom prst="rect">
            <a:avLst/>
          </a:prstGeom>
          <a:solidFill>
            <a:srgbClr val="F9E3A5"/>
          </a:solidFill>
        </p:spPr>
        <p:txBody>
          <a:bodyPr/>
          <a:lstStyle/>
          <a:p>
            <a:pPr marL="800100" lvl="1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Чтобы вытащить траву или морковку необходимо действовать без рывка,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чтобы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минимально проявилась инертность тела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.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1-83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6" cstate="print"/>
          <a:srcRect l="53399" t="61667" r="15058" b="34166"/>
          <a:stretch>
            <a:fillRect/>
          </a:stretch>
        </p:blipFill>
        <p:spPr bwMode="auto">
          <a:xfrm>
            <a:off x="0" y="142852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ru-RU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373915" y="2000143"/>
            <a:ext cx="1126802" cy="1428855"/>
            <a:chOff x="12057" y="5800"/>
            <a:chExt cx="790" cy="814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2057" y="5800"/>
              <a:ext cx="790" cy="814"/>
              <a:chOff x="11978" y="4939"/>
              <a:chExt cx="677" cy="814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4939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951682"/>
            <a:ext cx="32861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ружья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428736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пули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0" y="1786616"/>
            <a:ext cx="1126802" cy="1444653"/>
            <a:chOff x="12057" y="5791"/>
            <a:chExt cx="790" cy="823"/>
          </a:xfrm>
        </p:grpSpPr>
        <p:grpSp>
          <p:nvGrpSpPr>
            <p:cNvPr id="16" name="Group 30"/>
            <p:cNvGrpSpPr>
              <a:grpSpLocks/>
            </p:cNvGrpSpPr>
            <p:nvPr/>
          </p:nvGrpSpPr>
          <p:grpSpPr bwMode="auto">
            <a:xfrm>
              <a:off x="12057" y="5791"/>
              <a:ext cx="790" cy="823"/>
              <a:chOff x="11978" y="4930"/>
              <a:chExt cx="677" cy="823"/>
            </a:xfrm>
          </p:grpSpPr>
          <p:sp>
            <p:nvSpPr>
              <p:cNvPr id="19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4930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р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857224" y="2071678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352046"/>
            <a:ext cx="9144000" cy="584775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  ружьё инертнее пули в 100 раз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1-84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1" grpId="0"/>
      <p:bldP spid="2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7" cstate="print"/>
          <a:srcRect l="49688" t="69167" r="5781" b="20000"/>
          <a:stretch>
            <a:fillRect/>
          </a:stretch>
        </p:blipFill>
        <p:spPr bwMode="auto">
          <a:xfrm>
            <a:off x="0" y="52034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3588737" y="2406001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3071802" y="2074867"/>
            <a:ext cx="989873" cy="1242788"/>
            <a:chOff x="10673" y="5875"/>
            <a:chExt cx="694" cy="708"/>
          </a:xfrm>
        </p:grpSpPr>
        <p:sp>
          <p:nvSpPr>
            <p:cNvPr id="5" name="Line 24"/>
            <p:cNvSpPr>
              <a:spLocks noChangeShapeType="1"/>
            </p:cNvSpPr>
            <p:nvPr/>
          </p:nvSpPr>
          <p:spPr bwMode="auto">
            <a:xfrm>
              <a:off x="10673" y="6265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10691" y="5875"/>
              <a:ext cx="676" cy="708"/>
              <a:chOff x="11843" y="5026"/>
              <a:chExt cx="676" cy="708"/>
            </a:xfrm>
          </p:grpSpPr>
          <p:sp>
            <p:nvSpPr>
              <p:cNvPr id="7" name="Text Box 28"/>
              <p:cNvSpPr txBox="1">
                <a:spLocks noChangeArrowheads="1"/>
              </p:cNvSpPr>
              <p:nvPr/>
            </p:nvSpPr>
            <p:spPr bwMode="auto">
              <a:xfrm>
                <a:off x="11843" y="5026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29"/>
              <p:cNvSpPr txBox="1">
                <a:spLocks noChangeArrowheads="1"/>
              </p:cNvSpPr>
              <p:nvPr/>
            </p:nvSpPr>
            <p:spPr bwMode="auto">
              <a:xfrm>
                <a:off x="11846" y="5318"/>
                <a:ext cx="599" cy="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373915" y="2126530"/>
            <a:ext cx="1126802" cy="1302470"/>
            <a:chOff x="12057" y="5872"/>
            <a:chExt cx="790" cy="742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95790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393803" y="210660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4093659" y="730015"/>
            <a:ext cx="882088" cy="848126"/>
            <a:chOff x="9505" y="5780"/>
            <a:chExt cx="897" cy="487"/>
          </a:xfrm>
        </p:grpSpPr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9592" y="5836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888" y="581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>
              <a:off x="10182" y="5794"/>
              <a:ext cx="149" cy="4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12"/>
            <p:cNvSpPr>
              <a:spLocks noChangeShapeType="1"/>
            </p:cNvSpPr>
            <p:nvPr/>
          </p:nvSpPr>
          <p:spPr bwMode="auto">
            <a:xfrm flipV="1">
              <a:off x="9746" y="5818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 flipV="1">
              <a:off x="10043" y="5780"/>
              <a:ext cx="127" cy="4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 flipH="1">
              <a:off x="9505" y="5860"/>
              <a:ext cx="77" cy="2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 flipV="1">
              <a:off x="10340" y="5959"/>
              <a:ext cx="62" cy="2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"/>
          <p:cNvGrpSpPr/>
          <p:nvPr/>
        </p:nvGrpSpPr>
        <p:grpSpPr>
          <a:xfrm>
            <a:off x="3500447" y="736456"/>
            <a:ext cx="928677" cy="1009564"/>
            <a:chOff x="3071802" y="863673"/>
            <a:chExt cx="928677" cy="1223878"/>
          </a:xfrm>
        </p:grpSpPr>
        <p:sp>
          <p:nvSpPr>
            <p:cNvPr id="45" name="Rectangle 2"/>
            <p:cNvSpPr>
              <a:spLocks noChangeArrowheads="1"/>
            </p:cNvSpPr>
            <p:nvPr/>
          </p:nvSpPr>
          <p:spPr bwMode="auto">
            <a:xfrm>
              <a:off x="3071802" y="863673"/>
              <a:ext cx="928677" cy="854567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4"/>
            <p:cNvSpPr>
              <a:spLocks noChangeArrowheads="1"/>
            </p:cNvSpPr>
            <p:nvPr/>
          </p:nvSpPr>
          <p:spPr bwMode="auto">
            <a:xfrm>
              <a:off x="3149451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5"/>
            <p:cNvSpPr>
              <a:spLocks noChangeArrowheads="1"/>
            </p:cNvSpPr>
            <p:nvPr/>
          </p:nvSpPr>
          <p:spPr bwMode="auto">
            <a:xfrm>
              <a:off x="3713179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3143240" y="928670"/>
              <a:ext cx="617477" cy="708913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Fe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8"/>
          <p:cNvGrpSpPr/>
          <p:nvPr/>
        </p:nvGrpSpPr>
        <p:grpSpPr>
          <a:xfrm>
            <a:off x="4643438" y="776362"/>
            <a:ext cx="928677" cy="1009564"/>
            <a:chOff x="4927604" y="863673"/>
            <a:chExt cx="928677" cy="1223878"/>
          </a:xfrm>
        </p:grpSpPr>
        <p:sp>
          <p:nvSpPr>
            <p:cNvPr id="50" name="Rectangle 3"/>
            <p:cNvSpPr>
              <a:spLocks noChangeArrowheads="1"/>
            </p:cNvSpPr>
            <p:nvPr/>
          </p:nvSpPr>
          <p:spPr bwMode="auto">
            <a:xfrm>
              <a:off x="4927604" y="863673"/>
              <a:ext cx="928677" cy="854567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011464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5564322" y="1784802"/>
              <a:ext cx="218969" cy="30274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09002" y="928670"/>
              <a:ext cx="595035" cy="708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endPara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Line 7"/>
          <p:cNvSpPr>
            <a:spLocks noChangeShapeType="1"/>
          </p:cNvSpPr>
          <p:nvPr/>
        </p:nvSpPr>
        <p:spPr bwMode="auto">
          <a:xfrm flipV="1">
            <a:off x="5000628" y="515701"/>
            <a:ext cx="70499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48"/>
          <p:cNvGrpSpPr/>
          <p:nvPr/>
        </p:nvGrpSpPr>
        <p:grpSpPr>
          <a:xfrm>
            <a:off x="3574750" y="484169"/>
            <a:ext cx="854374" cy="531549"/>
            <a:chOff x="1785918" y="357166"/>
            <a:chExt cx="854374" cy="531549"/>
          </a:xfrm>
        </p:grpSpPr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1785918" y="357166"/>
              <a:ext cx="854374" cy="531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Fe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9"/>
            <p:cNvSpPr>
              <a:spLocks noChangeShapeType="1"/>
            </p:cNvSpPr>
            <p:nvPr/>
          </p:nvSpPr>
          <p:spPr bwMode="auto">
            <a:xfrm flipV="1">
              <a:off x="1933485" y="521615"/>
              <a:ext cx="352499" cy="257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00FF"/>
                </a:solidFill>
              </a:endParaRPr>
            </a:p>
          </p:txBody>
        </p:sp>
      </p:grpSp>
      <p:grpSp>
        <p:nvGrpSpPr>
          <p:cNvPr id="19" name="Группа 51"/>
          <p:cNvGrpSpPr/>
          <p:nvPr/>
        </p:nvGrpSpPr>
        <p:grpSpPr>
          <a:xfrm>
            <a:off x="4893682" y="574273"/>
            <a:ext cx="964202" cy="798684"/>
            <a:chOff x="6036690" y="129986"/>
            <a:chExt cx="964202" cy="798684"/>
          </a:xfrm>
        </p:grpSpPr>
        <p:sp>
          <p:nvSpPr>
            <p:cNvPr id="59" name="Text Box 28"/>
            <p:cNvSpPr txBox="1">
              <a:spLocks noChangeArrowheads="1"/>
            </p:cNvSpPr>
            <p:nvPr/>
          </p:nvSpPr>
          <p:spPr bwMode="auto">
            <a:xfrm>
              <a:off x="6036690" y="129986"/>
              <a:ext cx="964202" cy="79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 flipV="1">
              <a:off x="6179859" y="214290"/>
              <a:ext cx="352499" cy="257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0" y="1500174"/>
            <a:ext cx="242886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0" y="1928802"/>
            <a:ext cx="1126802" cy="1302470"/>
            <a:chOff x="12057" y="5872"/>
            <a:chExt cx="790" cy="742"/>
          </a:xfrm>
        </p:grpSpPr>
        <p:grpSp>
          <p:nvGrpSpPr>
            <p:cNvPr id="21" name="Group 30"/>
            <p:cNvGrpSpPr>
              <a:grpSpLocks/>
            </p:cNvGrpSpPr>
            <p:nvPr/>
          </p:nvGrpSpPr>
          <p:grpSpPr bwMode="auto">
            <a:xfrm>
              <a:off x="12057" y="5872"/>
              <a:ext cx="790" cy="742"/>
              <a:chOff x="11978" y="5011"/>
              <a:chExt cx="677" cy="742"/>
            </a:xfrm>
          </p:grpSpPr>
          <p:sp>
            <p:nvSpPr>
              <p:cNvPr id="65" name="Text Box 31"/>
              <p:cNvSpPr txBox="1">
                <a:spLocks noChangeArrowheads="1"/>
              </p:cNvSpPr>
              <p:nvPr/>
            </p:nvSpPr>
            <p:spPr bwMode="auto">
              <a:xfrm>
                <a:off x="11978" y="5011"/>
                <a:ext cx="677" cy="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32"/>
              <p:cNvSpPr txBox="1">
                <a:spLocks noChangeArrowheads="1"/>
              </p:cNvSpPr>
              <p:nvPr/>
            </p:nvSpPr>
            <p:spPr bwMode="auto">
              <a:xfrm>
                <a:off x="12001" y="5288"/>
                <a:ext cx="600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4" name="Line 33"/>
            <p:cNvSpPr>
              <a:spLocks noChangeShapeType="1"/>
            </p:cNvSpPr>
            <p:nvPr/>
          </p:nvSpPr>
          <p:spPr bwMode="auto">
            <a:xfrm>
              <a:off x="12084" y="6254"/>
              <a:ext cx="538" cy="1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857224" y="2143116"/>
            <a:ext cx="1000132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4352046"/>
            <a:ext cx="9144000" cy="1077218"/>
          </a:xfrm>
          <a:prstGeom prst="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тело, имеющее ускорение 1м/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инертнее второго в 100 раз.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1-85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15209 -0.0046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0.14444 -0.0046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54" grpId="0" animBg="1"/>
      <p:bldP spid="61" grpId="0"/>
      <p:bldP spid="67" grpId="0"/>
      <p:bldP spid="6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95499"/>
            <a:ext cx="5580112" cy="2429445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№9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183,184,185,186,181</a:t>
            </a:r>
          </a:p>
          <a:p>
            <a:pPr marL="0" indent="0" algn="ctr" eaLnBrk="1" hangingPunct="1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2з-н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-243408"/>
            <a:ext cx="1403648" cy="191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5852" y="5357826"/>
            <a:ext cx="655583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35156" r="12109" b="34082"/>
          <a:stretch>
            <a:fillRect/>
          </a:stretch>
        </p:blipFill>
        <p:spPr bwMode="auto">
          <a:xfrm>
            <a:off x="0" y="571480"/>
            <a:ext cx="821537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26367" t="20508" r="12109" b="72900"/>
          <a:stretch>
            <a:fillRect/>
          </a:stretch>
        </p:blipFill>
        <p:spPr bwMode="auto">
          <a:xfrm>
            <a:off x="0" y="0"/>
            <a:ext cx="84296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3501224" y="2070884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3071802" y="1785926"/>
            <a:ext cx="607317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6200000" flipV="1">
            <a:off x="2980116" y="2949182"/>
            <a:ext cx="612000" cy="0"/>
          </a:xfrm>
          <a:prstGeom prst="straightConnector1">
            <a:avLst/>
          </a:prstGeom>
          <a:ln w="50800">
            <a:solidFill>
              <a:srgbClr val="F9010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4"/>
          <p:cNvGrpSpPr/>
          <p:nvPr/>
        </p:nvGrpSpPr>
        <p:grpSpPr>
          <a:xfrm>
            <a:off x="3357554" y="2786058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71406" y="3620160"/>
            <a:ext cx="392909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+М)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071678"/>
            <a:ext cx="2928926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тележки</a:t>
            </a:r>
          </a:p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191664"/>
            <a:ext cx="235742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=3кг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763168"/>
            <a:ext cx="192879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6,5м/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43538" y="3643314"/>
            <a:ext cx="278611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4214818"/>
            <a:ext cx="2357454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57884" y="4786322"/>
            <a:ext cx="207170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564357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во втором случае разгоняется меньшая масса, поэтому ускорение больше.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1-91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0" cstate="print"/>
          <a:srcRect l="30243" t="13183" r="9179" b="77296"/>
          <a:stretch>
            <a:fillRect/>
          </a:stretch>
        </p:blipFill>
        <p:spPr bwMode="auto">
          <a:xfrm>
            <a:off x="0" y="0"/>
            <a:ext cx="857252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363792"/>
            <a:ext cx="30830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364056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(6с)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200673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0,1H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72111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134869" y="2544439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5500694" y="3277437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6143636" y="1167334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5605985" y="3065083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6517582" y="1810276"/>
            <a:ext cx="614271" cy="646331"/>
            <a:chOff x="5929322" y="2428868"/>
            <a:chExt cx="614271" cy="64633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929322" y="2428868"/>
              <a:ext cx="61427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5583821" y="198240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072330" y="1953152"/>
            <a:ext cx="49847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55"/>
          <p:cNvGrpSpPr/>
          <p:nvPr/>
        </p:nvGrpSpPr>
        <p:grpSpPr>
          <a:xfrm>
            <a:off x="7429520" y="1381648"/>
            <a:ext cx="714380" cy="523220"/>
            <a:chOff x="3176291" y="2714620"/>
            <a:chExt cx="714380" cy="523220"/>
          </a:xfrm>
        </p:grpSpPr>
        <p:sp>
          <p:nvSpPr>
            <p:cNvPr id="24" name="TextBox 2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 rot="1281068">
            <a:off x="6429388" y="3167598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829986">
            <a:off x="6500826" y="810144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735468">
            <a:off x="7143736" y="2238904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1472" y="928670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ускоренное… почему?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000232" y="1357298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43174" y="3120094"/>
            <a:ext cx="207170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14546" y="3714752"/>
            <a:ext cx="53887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14546" y="4357694"/>
            <a:ext cx="314220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=0,03·6с = 0,18м/с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564357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ускорение данного тела составит 0,03м/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за6с скорость вырастет до 0,18м/с.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1-92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8"/>
          <p:cNvSpPr txBox="1">
            <a:spLocks noChangeArrowheads="1"/>
          </p:cNvSpPr>
          <p:nvPr/>
        </p:nvSpPr>
        <p:spPr bwMode="auto">
          <a:xfrm>
            <a:off x="4316448" y="2432171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5039936" y="282992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5119969" y="2143116"/>
            <a:ext cx="625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5111374" y="2758488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4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4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4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6" grpId="0"/>
      <p:bldP spid="27" grpId="0"/>
      <p:bldP spid="28" grpId="0" animBg="1"/>
      <p:bldP spid="28" grpId="1" animBg="1"/>
      <p:bldP spid="29" grpId="0"/>
      <p:bldP spid="32" grpId="0" animBg="1"/>
      <p:bldP spid="33" grpId="0" animBg="1"/>
      <p:bldP spid="34" grpId="0" animBg="1"/>
      <p:bldP spid="36" grpId="0"/>
      <p:bldP spid="36" grpId="1"/>
      <p:bldP spid="38" grpId="0"/>
      <p:bldP spid="38" grpId="1"/>
      <p:bldP spid="39" grpId="0"/>
      <p:bldP spid="39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29684" t="22704" r="9179" b="67774"/>
          <a:stretch>
            <a:fillRect/>
          </a:stretch>
        </p:blipFill>
        <p:spPr bwMode="auto">
          <a:xfrm>
            <a:off x="0" y="0"/>
            <a:ext cx="850109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-11276" y="1214422"/>
            <a:ext cx="14400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14686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185736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0,05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-71470" y="257174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420621" y="2704028"/>
            <a:ext cx="79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5786446" y="3437026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6429388" y="1326923"/>
            <a:ext cx="714380" cy="461665"/>
            <a:chOff x="3357554" y="2143116"/>
            <a:chExt cx="714380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5891737" y="3224672"/>
            <a:ext cx="1021304" cy="17253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5869573" y="214199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358082" y="2112741"/>
            <a:ext cx="49847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55"/>
          <p:cNvGrpSpPr/>
          <p:nvPr/>
        </p:nvGrpSpPr>
        <p:grpSpPr>
          <a:xfrm>
            <a:off x="7715272" y="1541237"/>
            <a:ext cx="714380" cy="523220"/>
            <a:chOff x="3176291" y="2714620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 rot="1281068">
            <a:off x="6715140" y="3327187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829986">
            <a:off x="6786578" y="969733"/>
            <a:ext cx="85725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735468">
            <a:off x="7426210" y="2429024"/>
            <a:ext cx="1144862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0,05Н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7224" y="1088259"/>
            <a:ext cx="5786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ускоренное… почему?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1516887"/>
            <a:ext cx="4000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71736" y="2428868"/>
            <a:ext cx="142876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43174" y="3071810"/>
            <a:ext cx="314327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05/0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85984" y="3643314"/>
            <a:ext cx="314327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87298" y="4333417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6430208" y="419054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22"/>
          <p:cNvGrpSpPr>
            <a:grpSpLocks/>
          </p:cNvGrpSpPr>
          <p:nvPr/>
        </p:nvGrpSpPr>
        <p:grpSpPr bwMode="auto">
          <a:xfrm>
            <a:off x="7892424" y="3857628"/>
            <a:ext cx="1108732" cy="1198353"/>
            <a:chOff x="6856" y="7797"/>
            <a:chExt cx="634" cy="748"/>
          </a:xfrm>
        </p:grpSpPr>
        <p:sp>
          <p:nvSpPr>
            <p:cNvPr id="34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6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0" y="4832771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22"/>
          <p:cNvGrpSpPr>
            <a:grpSpLocks/>
          </p:cNvGrpSpPr>
          <p:nvPr/>
        </p:nvGrpSpPr>
        <p:grpSpPr bwMode="auto">
          <a:xfrm>
            <a:off x="571472" y="4429132"/>
            <a:ext cx="2357454" cy="1196752"/>
            <a:chOff x="6856" y="7768"/>
            <a:chExt cx="634" cy="747"/>
          </a:xfrm>
        </p:grpSpPr>
        <p:sp>
          <p:nvSpPr>
            <p:cNvPr id="40" name="Line 23"/>
            <p:cNvSpPr>
              <a:spLocks noChangeShapeType="1"/>
            </p:cNvSpPr>
            <p:nvPr/>
          </p:nvSpPr>
          <p:spPr bwMode="auto">
            <a:xfrm rot="120000" flipV="1">
              <a:off x="6899" y="8175"/>
              <a:ext cx="572" cy="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" name="Group 24"/>
            <p:cNvGrpSpPr>
              <a:grpSpLocks/>
            </p:cNvGrpSpPr>
            <p:nvPr/>
          </p:nvGrpSpPr>
          <p:grpSpPr bwMode="auto">
            <a:xfrm>
              <a:off x="6856" y="7768"/>
              <a:ext cx="634" cy="747"/>
              <a:chOff x="7336" y="7631"/>
              <a:chExt cx="634" cy="747"/>
            </a:xfrm>
          </p:grpSpPr>
          <p:sp>
            <p:nvSpPr>
              <p:cNvPr id="4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31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0,2м·900сс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26"/>
              <p:cNvSpPr txBox="1">
                <a:spLocks noChangeArrowheads="1"/>
              </p:cNvSpPr>
              <p:nvPr/>
            </p:nvSpPr>
            <p:spPr bwMode="auto">
              <a:xfrm>
                <a:off x="7438" y="7972"/>
                <a:ext cx="340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3428992" y="47613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=90м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-32" y="5657695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масса данного тела составит 250г, за 30с тело переместится  на 90м.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214546" y="3714752"/>
            <a:ext cx="53887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1-93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build="p"/>
      <p:bldP spid="23" grpId="0"/>
      <p:bldP spid="24" grpId="0" animBg="1"/>
      <p:bldP spid="25" grpId="0" animBg="1"/>
      <p:bldP spid="25" grpId="1" animBg="1"/>
      <p:bldP spid="26" grpId="0"/>
      <p:bldP spid="31" grpId="0"/>
      <p:bldP spid="32" grpId="0"/>
      <p:bldP spid="38" grpId="0"/>
      <p:bldP spid="44" grpId="0"/>
      <p:bldP spid="45" grpId="0" animBg="1"/>
      <p:bldP spid="4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4429132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8000992" y="-24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40430" t="31493" r="9179" b="52394"/>
          <a:stretch>
            <a:fillRect/>
          </a:stretch>
        </p:blipFill>
        <p:spPr bwMode="auto">
          <a:xfrm>
            <a:off x="-32" y="0"/>
            <a:ext cx="771530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4"/>
          <p:cNvGrpSpPr/>
          <p:nvPr/>
        </p:nvGrpSpPr>
        <p:grpSpPr>
          <a:xfrm>
            <a:off x="7929586" y="2643182"/>
            <a:ext cx="1214414" cy="461665"/>
            <a:chOff x="2714612" y="4429132"/>
            <a:chExt cx="121441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1214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642584" y="1213628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7893773" y="986837"/>
            <a:ext cx="678755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356255" y="2216513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909338" y="2091926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082" y="1928802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20" y="1571612"/>
            <a:ext cx="642916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 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2148764"/>
            <a:ext cx="757239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F+m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2714620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143108" y="2714620"/>
            <a:ext cx="385765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2·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0,2кг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0162" y="3357562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06" y="4000504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32" y="4714884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3571876"/>
            <a:ext cx="1714512" cy="584775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=0,2Н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32" y="5657695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для сообщения  этой системе ускорение 0,5м/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необходима сила в 0,2Н.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1-94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/>
      <p:bldP spid="24" grpId="0" animBg="1"/>
      <p:bldP spid="25" grpId="0" build="p"/>
      <p:bldP spid="26" grpId="0" animBg="1"/>
      <p:bldP spid="2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14"/>
          <a:ext cx="609600" cy="2286012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183 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181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latin typeface="Times New Roman"/>
                        </a:rPr>
                        <a:t>2з-н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24023" t="19043" r="27929" b="65577"/>
          <a:stretch>
            <a:fillRect/>
          </a:stretch>
        </p:blipFill>
        <p:spPr bwMode="auto">
          <a:xfrm>
            <a:off x="0" y="0"/>
            <a:ext cx="828677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9" cstate="print"/>
          <a:srcRect l="30469" t="31493" r="60156" b="23096"/>
          <a:stretch>
            <a:fillRect/>
          </a:stretch>
        </p:blipFill>
        <p:spPr bwMode="auto">
          <a:xfrm>
            <a:off x="8001024" y="1714488"/>
            <a:ext cx="1143008" cy="23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4"/>
          <p:cNvGrpSpPr/>
          <p:nvPr/>
        </p:nvGrpSpPr>
        <p:grpSpPr>
          <a:xfrm>
            <a:off x="7929618" y="4357694"/>
            <a:ext cx="1214414" cy="461665"/>
            <a:chOff x="2714612" y="4429132"/>
            <a:chExt cx="121441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1214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5400000">
            <a:off x="8642616" y="292814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7893805" y="2701349"/>
            <a:ext cx="678755" cy="584775"/>
            <a:chOff x="3357554" y="2143116"/>
            <a:chExt cx="714380" cy="58477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8356287" y="39310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7909370" y="3806438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7358114" y="3643314"/>
            <a:ext cx="714380" cy="461665"/>
            <a:chOff x="2714612" y="4429132"/>
            <a:chExt cx="7143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60162" y="1496785"/>
            <a:ext cx="23686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06" y="2139727"/>
            <a:ext cx="235745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=0,048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H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-32" y="2714620"/>
            <a:ext cx="1000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3214686"/>
            <a:ext cx="1714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(2с)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0550" y="1571612"/>
            <a:ext cx="478609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 Система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2428892" y="2038641"/>
            <a:ext cx="571500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F+m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500330" y="2500306"/>
            <a:ext cx="20002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0" y="2500306"/>
            <a:ext cx="164307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71736" y="3143248"/>
            <a:ext cx="321471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=0,048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71736" y="3714752"/>
            <a:ext cx="192882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32" y="4580879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642878" y="4547731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2"/>
          <p:cNvGrpSpPr>
            <a:grpSpLocks/>
          </p:cNvGrpSpPr>
          <p:nvPr/>
        </p:nvGrpSpPr>
        <p:grpSpPr bwMode="auto">
          <a:xfrm>
            <a:off x="2105094" y="4214818"/>
            <a:ext cx="1108732" cy="1198353"/>
            <a:chOff x="6856" y="7797"/>
            <a:chExt cx="634" cy="748"/>
          </a:xfrm>
        </p:grpSpPr>
        <p:sp>
          <p:nvSpPr>
            <p:cNvPr id="31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3143240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2"/>
          <p:cNvGrpSpPr>
            <a:grpSpLocks/>
          </p:cNvGrpSpPr>
          <p:nvPr/>
        </p:nvGrpSpPr>
        <p:grpSpPr bwMode="auto">
          <a:xfrm>
            <a:off x="3772276" y="4237488"/>
            <a:ext cx="1108732" cy="1198353"/>
            <a:chOff x="6856" y="7797"/>
            <a:chExt cx="634" cy="748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643438" y="457200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22"/>
          <p:cNvGrpSpPr>
            <a:grpSpLocks/>
          </p:cNvGrpSpPr>
          <p:nvPr/>
        </p:nvGrpSpPr>
        <p:grpSpPr bwMode="auto">
          <a:xfrm>
            <a:off x="5286377" y="4214818"/>
            <a:ext cx="1784823" cy="1198353"/>
            <a:chOff x="6856" y="7797"/>
            <a:chExt cx="528" cy="748"/>
          </a:xfrm>
        </p:grpSpPr>
        <p:sp>
          <p:nvSpPr>
            <p:cNvPr id="43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Group 24"/>
            <p:cNvGrpSpPr>
              <a:grpSpLocks/>
            </p:cNvGrpSpPr>
            <p:nvPr/>
          </p:nvGrpSpPr>
          <p:grpSpPr bwMode="auto">
            <a:xfrm>
              <a:off x="6856" y="7797"/>
              <a:ext cx="528" cy="748"/>
              <a:chOff x="7336" y="7660"/>
              <a:chExt cx="528" cy="748"/>
            </a:xfrm>
          </p:grpSpPr>
          <p:sp>
            <p:nvSpPr>
              <p:cNvPr id="45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528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0,2м·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4сс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296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сс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7" name="Прямоугольник 46"/>
          <p:cNvSpPr/>
          <p:nvPr/>
        </p:nvSpPr>
        <p:spPr>
          <a:xfrm>
            <a:off x="-32" y="5286388"/>
            <a:ext cx="538871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 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27595" y="5286388"/>
            <a:ext cx="95891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286512" y="5214950"/>
            <a:ext cx="23134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6058935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6480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1-95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build="p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5" grpId="0"/>
      <p:bldP spid="41" grpId="0"/>
      <p:bldP spid="47" grpId="0" animBg="1"/>
      <p:bldP spid="48" grpId="0" animBg="1"/>
      <p:bldP spid="49" grpId="0" animBg="1"/>
      <p:bldP spid="5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14546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№10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 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198,199,196,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194,195</a:t>
            </a:r>
          </a:p>
          <a:p>
            <a:pPr marL="0" indent="0" algn="ctr" eaLnBrk="1" hangingPunct="1">
              <a:buNone/>
            </a:pPr>
            <a:r>
              <a:rPr lang="ru-RU" sz="4800" dirty="0" smtClean="0"/>
              <a:t> </a:t>
            </a:r>
            <a:r>
              <a:rPr lang="ru-RU" sz="4800" b="1" dirty="0" err="1" smtClean="0"/>
              <a:t>Fупр</a:t>
            </a:r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т</a:t>
            </a:r>
            <a:r>
              <a:rPr lang="ru-RU" sz="4800" b="1" dirty="0" smtClean="0">
                <a:solidFill>
                  <a:srgbClr val="000000"/>
                </a:solidFill>
              </a:rPr>
              <a:t>7</a:t>
            </a:r>
            <a:endParaRPr lang="ru-RU" sz="4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2625392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законы Ньютона!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1099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5852" y="5357826"/>
            <a:ext cx="6555834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1" cstate="print"/>
          <a:srcRect l="26953" t="24902" r="10937" b="65577"/>
          <a:stretch>
            <a:fillRect/>
          </a:stretch>
        </p:blipFill>
        <p:spPr bwMode="auto">
          <a:xfrm>
            <a:off x="179512" y="0"/>
            <a:ext cx="7572428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>
            <a:off x="5083217" y="951789"/>
            <a:ext cx="2928958" cy="104845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6715140" y="723387"/>
            <a:ext cx="1357322" cy="584775"/>
            <a:chOff x="3357553" y="2143116"/>
            <a:chExt cx="1437164" cy="584775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>
            <a:off x="7034345" y="150017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12" cstate="print"/>
          <a:srcRect l="45312"/>
          <a:stretch>
            <a:fillRect/>
          </a:stretch>
        </p:blipFill>
        <p:spPr bwMode="auto">
          <a:xfrm rot="10800000">
            <a:off x="2214546" y="1073633"/>
            <a:ext cx="2928958" cy="1048451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044836" y="1468808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1"/>
          <p:cNvGrpSpPr/>
          <p:nvPr/>
        </p:nvGrpSpPr>
        <p:grpSpPr>
          <a:xfrm>
            <a:off x="2051720" y="1628800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Рамка 16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236584" y="304497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7"/>
          <p:cNvGrpSpPr/>
          <p:nvPr/>
        </p:nvGrpSpPr>
        <p:grpSpPr>
          <a:xfrm>
            <a:off x="312554" y="2285992"/>
            <a:ext cx="687546" cy="584775"/>
            <a:chOff x="3357552" y="2143116"/>
            <a:chExt cx="1064644" cy="584775"/>
          </a:xfrm>
          <a:solidFill>
            <a:srgbClr val="F9E3A5"/>
          </a:solidFill>
        </p:grpSpPr>
        <p:sp>
          <p:nvSpPr>
            <p:cNvPr id="29" name="TextBox 28"/>
            <p:cNvSpPr txBox="1"/>
            <p:nvPr/>
          </p:nvSpPr>
          <p:spPr>
            <a:xfrm>
              <a:off x="3357552" y="2143116"/>
              <a:ext cx="106464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>
            <a:off x="1060387" y="30449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1"/>
          <p:cNvGrpSpPr/>
          <p:nvPr/>
        </p:nvGrpSpPr>
        <p:grpSpPr>
          <a:xfrm>
            <a:off x="1285852" y="2317325"/>
            <a:ext cx="714380" cy="584775"/>
            <a:chOff x="3357552" y="2143116"/>
            <a:chExt cx="756402" cy="584775"/>
          </a:xfrm>
          <a:solidFill>
            <a:srgbClr val="F9E3A5"/>
          </a:solidFill>
        </p:grpSpPr>
        <p:sp>
          <p:nvSpPr>
            <p:cNvPr id="33" name="TextBox 32"/>
            <p:cNvSpPr txBox="1"/>
            <p:nvPr/>
          </p:nvSpPr>
          <p:spPr>
            <a:xfrm>
              <a:off x="3357552" y="2143116"/>
              <a:ext cx="756402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0" y="335756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показания обоих динамометров одинаковое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2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2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build="p"/>
      <p:bldP spid="25" grpId="0" build="p" animBg="1"/>
      <p:bldP spid="25" grpId="1" build="allAtOnce" animBg="1"/>
      <p:bldP spid="26" grpId="0" animBg="1"/>
      <p:bldP spid="3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6" cstate="print"/>
          <a:srcRect l="26953" t="34423" r="37245" b="43604"/>
          <a:stretch>
            <a:fillRect/>
          </a:stretch>
        </p:blipFill>
        <p:spPr bwMode="auto">
          <a:xfrm>
            <a:off x="84548" y="0"/>
            <a:ext cx="61436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/>
          <a:srcRect l="64289" t="34423" r="12695" b="43604"/>
          <a:stretch>
            <a:fillRect/>
          </a:stretch>
        </p:blipFill>
        <p:spPr bwMode="auto">
          <a:xfrm>
            <a:off x="5643570" y="1785926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2285992"/>
            <a:ext cx="550072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тогда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Н!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59472" y="2786056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5359406" y="2071676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0" y="3286124"/>
            <a:ext cx="9001156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тогда по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3-му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Ньютона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тело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действует на тело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силой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Но тогда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4067" y="4214818"/>
            <a:ext cx="5148461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(1з-н Ньютона)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191796"/>
            <a:ext cx="9144000" cy="1015663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равнодействующая сил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,т.е. их сумма равна нулю.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1" grpId="0" animBg="1" autoUpdateAnimBg="0"/>
      <p:bldP spid="12" grpId="0" animBg="1" autoUpdateAnimBg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5" cstate="print"/>
          <a:srcRect t="17985" b="73206"/>
          <a:stretch>
            <a:fillRect/>
          </a:stretch>
        </p:blipFill>
        <p:spPr bwMode="auto">
          <a:xfrm>
            <a:off x="71406" y="3357562"/>
            <a:ext cx="8358214" cy="109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6398632" y="29995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5756" y="42781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4176" y="24995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928670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687903" y="1999446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500166" y="1357298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285728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684384" y="872957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5290549" y="1820851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57350" y="198579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532440" y="0"/>
            <a:ext cx="611560" cy="50405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3811E-6 L 0.33629 0.2153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069 L 0.32847 0.05712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50786E-6 L 0.52396 0.07655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3" grpId="1" animBg="1"/>
      <p:bldP spid="15" grpId="0" animBg="1"/>
      <p:bldP spid="15" grpId="1" animBg="1"/>
      <p:bldP spid="16" grpId="0"/>
      <p:bldP spid="16" grpId="1"/>
      <p:bldP spid="20" grpId="0"/>
      <p:bldP spid="21" grpId="0"/>
      <p:bldP spid="2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20508" r="10937" b="38476"/>
          <a:stretch>
            <a:fillRect/>
          </a:stretch>
        </p:blipFill>
        <p:spPr bwMode="auto">
          <a:xfrm>
            <a:off x="-32" y="-24"/>
            <a:ext cx="864396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>
            <a:off x="4616604" y="2890949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3132089" y="2129845"/>
            <a:ext cx="1357322" cy="584775"/>
            <a:chOff x="3357553" y="2143116"/>
            <a:chExt cx="1437164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3357553" y="2143116"/>
              <a:ext cx="1437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магн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"/>
          <p:cNvGrpSpPr/>
          <p:nvPr/>
        </p:nvGrpSpPr>
        <p:grpSpPr>
          <a:xfrm>
            <a:off x="4714876" y="2143116"/>
            <a:ext cx="1214446" cy="584775"/>
            <a:chOff x="3357554" y="2143116"/>
            <a:chExt cx="1285884" cy="58477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тел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>
            <a:off x="3451294" y="290663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мка 12"/>
          <p:cNvSpPr/>
          <p:nvPr/>
        </p:nvSpPr>
        <p:spPr>
          <a:xfrm>
            <a:off x="3143240" y="4903814"/>
            <a:ext cx="2214578" cy="1071570"/>
          </a:xfrm>
          <a:prstGeom prst="frame">
            <a:avLst/>
          </a:prstGeom>
          <a:solidFill>
            <a:srgbClr val="00B050">
              <a:alpha val="51000"/>
            </a:srgbClr>
          </a:solidFill>
          <a:ln>
            <a:solidFill>
              <a:srgbClr val="006600">
                <a:alpha val="7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3340708" y="5038124"/>
            <a:ext cx="1071570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4511195" y="5074077"/>
            <a:ext cx="785818" cy="7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3450258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4572000" y="5214950"/>
            <a:ext cx="360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4336420" y="5049207"/>
            <a:ext cx="500066" cy="73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6116284"/>
            <a:ext cx="5572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действию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429256" y="4687524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равные  по модулю..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вдоль одной  прямой..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противоположные…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 природы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65364" y="6273249"/>
            <a:ext cx="2143140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 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07"/>
          <p:cNvSpPr>
            <a:spLocks noChangeArrowheads="1"/>
          </p:cNvSpPr>
          <p:nvPr/>
        </p:nvSpPr>
        <p:spPr bwMode="auto">
          <a:xfrm rot="10800000" flipV="1">
            <a:off x="0" y="5187590"/>
            <a:ext cx="2000232" cy="801691"/>
          </a:xfrm>
          <a:prstGeom prst="wedgeRectCallout">
            <a:avLst>
              <a:gd name="adj1" fmla="val -106049"/>
              <a:gd name="adj2" fmla="val -7956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071670" y="2928934"/>
            <a:ext cx="784230" cy="2"/>
          </a:xfrm>
          <a:prstGeom prst="straightConnector1">
            <a:avLst/>
          </a:prstGeom>
          <a:ln w="50800">
            <a:solidFill>
              <a:srgbClr val="008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3"/>
          <p:cNvGrpSpPr/>
          <p:nvPr/>
        </p:nvGrpSpPr>
        <p:grpSpPr>
          <a:xfrm>
            <a:off x="1571604" y="2214554"/>
            <a:ext cx="1214446" cy="584775"/>
            <a:chOff x="3357554" y="2143116"/>
            <a:chExt cx="1285884" cy="58477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3357554" y="2143116"/>
              <a:ext cx="12858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494009" y="2209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285720" y="1071546"/>
            <a:ext cx="4429156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500438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сила- это действие другого тела,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магнит составляет с тележкой одну систему. </a:t>
            </a: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Ускорения не будет!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2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2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2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5252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2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build="p"/>
      <p:bldP spid="21" grpId="0" build="p" animBg="1"/>
      <p:bldP spid="21" grpId="1" build="allAtOnce" animBg="1"/>
      <p:bldP spid="22" grpId="0" animBg="1"/>
      <p:bldP spid="27" grpId="0" animBg="1"/>
      <p:bldP spid="2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1132889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Mg=5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 rot="20273205">
            <a:off x="7988670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643174" y="1977086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2714612" y="1214422"/>
            <a:ext cx="3030958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9" name="Таблица 88"/>
          <p:cNvGraphicFramePr>
            <a:graphicFrameLocks noGrp="1"/>
          </p:cNvGraphicFramePr>
          <p:nvPr/>
        </p:nvGraphicFramePr>
        <p:xfrm>
          <a:off x="8501058" y="5072062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>
                          <a:latin typeface="Times New Roman"/>
                        </a:rPr>
                        <a:t>упр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10" cstate="print"/>
          <a:srcRect l="25781" t="63721" r="10937" b="28954"/>
          <a:stretch>
            <a:fillRect/>
          </a:stretch>
        </p:blipFill>
        <p:spPr bwMode="auto">
          <a:xfrm>
            <a:off x="-32" y="4405978"/>
            <a:ext cx="86439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0" y="519179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дорога действует на автомобиль с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кН, т.к. автомобиль действует на неё с такой же силой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643174" y="2500306"/>
            <a:ext cx="235745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571736" y="3071810"/>
            <a:ext cx="371477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0,2·50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571736" y="3643314"/>
            <a:ext cx="278608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sym typeface="Symbol"/>
              </a:rPr>
              <a:t></a:t>
            </a:r>
            <a:r>
              <a:rPr lang="ru-RU" sz="3200" b="1" dirty="0" smtClean="0"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450912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 animBg="1"/>
      <p:bldP spid="60" grpId="0" animBg="1"/>
      <p:bldP spid="133" grpId="0" animBg="1"/>
      <p:bldP spid="71" grpId="0" animBg="1"/>
      <p:bldP spid="84" grpId="0" animBg="1"/>
      <p:bldP spid="72" grpId="0" animBg="1" autoUpdateAnimBg="0"/>
      <p:bldP spid="97" grpId="0" animBg="1"/>
      <p:bldP spid="98" grpId="0" animBg="1"/>
      <p:bldP spid="99" grpId="0" animBg="1"/>
      <p:bldP spid="10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429652" y="71426"/>
          <a:ext cx="609600" cy="17145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198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199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 196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194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195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000" b="1" i="0" u="none" strike="noStrike" dirty="0" err="1">
                          <a:latin typeface="Times New Roman"/>
                        </a:rPr>
                        <a:t>упр</a:t>
                      </a:r>
                      <a:endParaRPr lang="ru-RU" sz="10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 l="25781" t="71045" r="10937" b="17968"/>
          <a:stretch>
            <a:fillRect/>
          </a:stretch>
        </p:blipFill>
        <p:spPr bwMode="auto">
          <a:xfrm>
            <a:off x="0" y="-24"/>
            <a:ext cx="8643966" cy="107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8" cstate="print"/>
          <a:srcRect l="30469" t="34331" r="60156" b="28772"/>
          <a:stretch>
            <a:fillRect/>
          </a:stretch>
        </p:blipFill>
        <p:spPr bwMode="auto">
          <a:xfrm>
            <a:off x="928662" y="1000108"/>
            <a:ext cx="114300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V="1">
            <a:off x="814674" y="3832848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334856" y="3669724"/>
            <a:ext cx="593806" cy="461665"/>
            <a:chOff x="2714612" y="4429132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285984" y="1834210"/>
            <a:ext cx="585791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400" b="1" u="sng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равновесие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левой гири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810143" y="3132130"/>
            <a:ext cx="612000" cy="0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"/>
          <p:cNvGrpSpPr/>
          <p:nvPr/>
        </p:nvGrpSpPr>
        <p:grpSpPr>
          <a:xfrm>
            <a:off x="428596" y="2500306"/>
            <a:ext cx="857256" cy="461665"/>
            <a:chOff x="2714611" y="4429132"/>
            <a:chExt cx="1031324" cy="461665"/>
          </a:xfrm>
        </p:grpSpPr>
        <p:sp>
          <p:nvSpPr>
            <p:cNvPr id="13" name="TextBox 12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285984" y="2334276"/>
            <a:ext cx="385765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(1з-н Н)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5984" y="928670"/>
            <a:ext cx="4500594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каждой гири 10кг,</a:t>
            </a:r>
          </a:p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57422" y="2928934"/>
            <a:ext cx="428628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975223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натяжения нити в любом сечении равна 100Н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2844" y="2000240"/>
            <a:ext cx="1500198" cy="2428892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1-105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1071563"/>
            <a:ext cx="478634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№11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57818" y="71435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48323" y="0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 l="27539" t="64453" r="10937" b="25293"/>
          <a:stretch>
            <a:fillRect/>
          </a:stretch>
        </p:blipFill>
        <p:spPr bwMode="auto">
          <a:xfrm>
            <a:off x="0" y="5857868"/>
            <a:ext cx="750099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7539" t="43945" r="32617" b="35547"/>
          <a:stretch>
            <a:fillRect/>
          </a:stretch>
        </p:blipFill>
        <p:spPr bwMode="auto">
          <a:xfrm>
            <a:off x="0" y="0"/>
            <a:ext cx="746011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01024" y="3860506"/>
          <a:ext cx="995677" cy="2926080"/>
        </p:xfrm>
        <a:graphic>
          <a:graphicData uri="http://schemas.openxmlformats.org/drawingml/2006/table">
            <a:tbl>
              <a:tblPr/>
              <a:tblGrid>
                <a:gridCol w="995677"/>
              </a:tblGrid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229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246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245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204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205</a:t>
                      </a:r>
                      <a:endParaRPr lang="ru-RU" sz="4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тр.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5" cstate="print"/>
          <a:srcRect l="35742" t="13916" r="32617" b="56055"/>
          <a:stretch>
            <a:fillRect/>
          </a:stretch>
        </p:blipFill>
        <p:spPr bwMode="auto">
          <a:xfrm>
            <a:off x="0" y="0"/>
            <a:ext cx="535781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273" t="27100" r="63672" b="42871"/>
          <a:stretch>
            <a:fillRect/>
          </a:stretch>
        </p:blipFill>
        <p:spPr bwMode="auto">
          <a:xfrm>
            <a:off x="5357786" y="0"/>
            <a:ext cx="37862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36"/>
          <p:cNvSpPr txBox="1">
            <a:spLocks noChangeArrowheads="1"/>
          </p:cNvSpPr>
          <p:nvPr/>
        </p:nvSpPr>
        <p:spPr bwMode="auto">
          <a:xfrm>
            <a:off x="3143240" y="3000372"/>
            <a:ext cx="316738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12635" y="1059671"/>
            <a:ext cx="2214578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7405406" y="1428724"/>
            <a:ext cx="1428736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358756" y="1427930"/>
            <a:ext cx="1428736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00760" y="1571612"/>
            <a:ext cx="2214578" cy="1588"/>
          </a:xfrm>
          <a:prstGeom prst="line">
            <a:avLst/>
          </a:prstGeom>
          <a:ln w="38100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36"/>
          <p:cNvSpPr txBox="1">
            <a:spLocks noChangeArrowheads="1"/>
          </p:cNvSpPr>
          <p:nvPr/>
        </p:nvSpPr>
        <p:spPr bwMode="auto">
          <a:xfrm>
            <a:off x="6846141" y="2190804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9" name="Text Box 136"/>
          <p:cNvSpPr txBox="1">
            <a:spLocks noChangeArrowheads="1"/>
          </p:cNvSpPr>
          <p:nvPr/>
        </p:nvSpPr>
        <p:spPr bwMode="auto">
          <a:xfrm>
            <a:off x="5357818" y="857232"/>
            <a:ext cx="500066" cy="4286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20" name="Text Box 136"/>
          <p:cNvSpPr txBox="1">
            <a:spLocks noChangeArrowheads="1"/>
          </p:cNvSpPr>
          <p:nvPr/>
        </p:nvSpPr>
        <p:spPr bwMode="auto">
          <a:xfrm>
            <a:off x="3143240" y="3857628"/>
            <a:ext cx="3857652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36"/>
          <p:cNvSpPr txBox="1">
            <a:spLocks noChangeArrowheads="1"/>
          </p:cNvSpPr>
          <p:nvPr/>
        </p:nvSpPr>
        <p:spPr bwMode="auto">
          <a:xfrm>
            <a:off x="3214678" y="4643446"/>
            <a:ext cx="2714644" cy="831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36"/>
          <p:cNvSpPr txBox="1">
            <a:spLocks noChangeArrowheads="1"/>
          </p:cNvSpPr>
          <p:nvPr/>
        </p:nvSpPr>
        <p:spPr bwMode="auto">
          <a:xfrm>
            <a:off x="0" y="6241038"/>
            <a:ext cx="8001024" cy="6169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 этой пружины около 833Н/м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10547" t="61524" r="64844" b="19433"/>
          <a:stretch>
            <a:fillRect/>
          </a:stretch>
        </p:blipFill>
        <p:spPr bwMode="auto">
          <a:xfrm>
            <a:off x="5335848" y="71414"/>
            <a:ext cx="3808184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Что? Система двух  тел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7000892" y="1752889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143636" y="214290"/>
            <a:ext cx="571504" cy="400110"/>
            <a:chOff x="1928794" y="2494942"/>
            <a:chExt cx="571504" cy="400110"/>
          </a:xfrm>
          <a:solidFill>
            <a:srgbClr val="F9E3A5"/>
          </a:solidFill>
        </p:grpSpPr>
        <p:sp>
          <p:nvSpPr>
            <p:cNvPr id="18" name="TextBox 17"/>
            <p:cNvSpPr txBox="1"/>
            <p:nvPr/>
          </p:nvSpPr>
          <p:spPr>
            <a:xfrm>
              <a:off x="1928794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единительная линия 18"/>
          <p:cNvCxnSpPr/>
          <p:nvPr/>
        </p:nvCxnSpPr>
        <p:spPr>
          <a:xfrm flipV="1">
            <a:off x="6357950" y="938691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778671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214686"/>
            <a:ext cx="571500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вертикали ускорения нет 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(y)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213233" y="4286256"/>
            <a:ext cx="2001445" cy="64633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·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4857760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286388"/>
            <a:ext cx="44279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16016" y="5229200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88424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85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8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10547" t="61524" r="78232" b="19433"/>
          <a:stretch>
            <a:fillRect/>
          </a:stretch>
        </p:blipFill>
        <p:spPr bwMode="auto">
          <a:xfrm>
            <a:off x="5966915" y="35789"/>
            <a:ext cx="1736482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36328" t="44678" r="32617" b="19433"/>
          <a:stretch>
            <a:fillRect/>
          </a:stretch>
        </p:blipFill>
        <p:spPr bwMode="auto">
          <a:xfrm>
            <a:off x="0" y="0"/>
            <a:ext cx="5500694" cy="35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428892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,2кг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?Н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81517"/>
            <a:ext cx="871540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Что? Тело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равноускоренно, с ускорением 2м/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903931" y="948452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V="1">
            <a:off x="6355991" y="46896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7072330" y="1643050"/>
            <a:ext cx="928694" cy="461665"/>
            <a:chOff x="2714612" y="4429132"/>
            <a:chExt cx="928694" cy="461665"/>
          </a:xfrm>
          <a:solidFill>
            <a:srgbClr val="F9E3A5"/>
          </a:solidFill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92869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2"/>
          <p:cNvGrpSpPr/>
          <p:nvPr/>
        </p:nvGrpSpPr>
        <p:grpSpPr>
          <a:xfrm>
            <a:off x="7000892" y="-104499"/>
            <a:ext cx="714380" cy="533103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6391803" y="123103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/>
          <p:nvPr/>
        </p:nvGrpSpPr>
        <p:grpSpPr>
          <a:xfrm>
            <a:off x="7929586" y="1000108"/>
            <a:ext cx="428628" cy="523220"/>
            <a:chOff x="5929322" y="2428868"/>
            <a:chExt cx="428628" cy="523220"/>
          </a:xfrm>
          <a:solidFill>
            <a:srgbClr val="F9E3A5"/>
          </a:solidFill>
        </p:grpSpPr>
        <p:sp>
          <p:nvSpPr>
            <p:cNvPr id="22" name="Прямоугольник 21"/>
            <p:cNvSpPr/>
            <p:nvPr/>
          </p:nvSpPr>
          <p:spPr>
            <a:xfrm>
              <a:off x="5929322" y="2428868"/>
              <a:ext cx="40427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endParaRPr lang="ru-RU" sz="2800" dirty="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2643182"/>
            <a:ext cx="607219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·а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3286124"/>
            <a:ext cx="4714876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3786190"/>
            <a:ext cx="528638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·2м/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0,6Н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Ускорение системы составляет 2м/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сила упругости  верёвки равна 0,6Н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5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5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8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1" grpId="0" animBg="1"/>
      <p:bldP spid="44" grpId="0" animBg="1"/>
      <p:bldP spid="29" grpId="0" animBg="1"/>
      <p:bldP spid="3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32227" t="9521" r="6250" b="73633"/>
          <a:stretch>
            <a:fillRect/>
          </a:stretch>
        </p:blipFill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041370"/>
            <a:ext cx="2643174" cy="1887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?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Марс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1404" y="4248718"/>
            <a:ext cx="2000264" cy="1785950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781157" y="4531691"/>
            <a:ext cx="133352" cy="130679"/>
          </a:xfrm>
          <a:prstGeom prst="ellipse">
            <a:avLst/>
          </a:prstGeom>
          <a:solidFill>
            <a:srgbClr val="F9010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142976" y="4621149"/>
            <a:ext cx="714053" cy="450925"/>
          </a:xfrm>
          <a:prstGeom prst="straightConnector1">
            <a:avLst/>
          </a:prstGeom>
          <a:ln w="50800">
            <a:solidFill>
              <a:srgbClr val="FFFF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601538" y="4214818"/>
            <a:ext cx="1143008" cy="656840"/>
            <a:chOff x="2714612" y="4429132"/>
            <a:chExt cx="928694" cy="1077218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9286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F</a:t>
              </a:r>
              <a:r>
                <a:rPr lang="ru-RU" sz="3200" b="1" baseline="-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Тяж </a:t>
              </a:r>
              <a:endPara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AutoShape 5"/>
          <p:cNvSpPr>
            <a:spLocks/>
          </p:cNvSpPr>
          <p:nvPr/>
        </p:nvSpPr>
        <p:spPr bwMode="auto">
          <a:xfrm rot="3224091">
            <a:off x="1255841" y="4599188"/>
            <a:ext cx="575703" cy="1001630"/>
          </a:xfrm>
          <a:prstGeom prst="rightBrace">
            <a:avLst>
              <a:gd name="adj1" fmla="val 21787"/>
              <a:gd name="adj2" fmla="val 45741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28794" y="5214950"/>
            <a:ext cx="470000" cy="369332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47913" y="2077030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690585" y="1714487"/>
            <a:ext cx="2235883" cy="1286326"/>
            <a:chOff x="9003" y="5871"/>
            <a:chExt cx="633" cy="938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38"/>
              <a:chOff x="11929" y="4886"/>
              <a:chExt cx="633" cy="9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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2367780" y="3200991"/>
            <a:ext cx="17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3812854" y="2838449"/>
            <a:ext cx="2235883" cy="1305525"/>
            <a:chOff x="9003" y="5871"/>
            <a:chExt cx="633" cy="952"/>
          </a:xfrm>
        </p:grpSpPr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9003" y="5871"/>
              <a:ext cx="633" cy="952"/>
              <a:chOff x="11929" y="4886"/>
              <a:chExt cx="633" cy="952"/>
            </a:xfrm>
          </p:grpSpPr>
          <p:sp>
            <p:nvSpPr>
              <p:cNvPr id="2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633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•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6"/>
              <p:cNvSpPr txBox="1">
                <a:spLocks noChangeArrowheads="1"/>
              </p:cNvSpPr>
              <p:nvPr/>
            </p:nvSpPr>
            <p:spPr bwMode="auto">
              <a:xfrm>
                <a:off x="12160" y="5341"/>
                <a:ext cx="356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en-US" sz="3600" b="1" baseline="-25000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5643570" y="2576655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6515592" y="2214112"/>
            <a:ext cx="2808099" cy="1286326"/>
            <a:chOff x="8983" y="5871"/>
            <a:chExt cx="795" cy="93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538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8983" y="5871"/>
              <a:ext cx="795" cy="938"/>
              <a:chOff x="11909" y="4886"/>
              <a:chExt cx="795" cy="938"/>
            </a:xfrm>
          </p:grpSpPr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11909" y="4886"/>
                <a:ext cx="795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m</a:t>
                </a:r>
                <a:r>
                  <a:rPr lang="ru-RU" sz="3600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∙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11991" y="5327"/>
                <a:ext cx="571" cy="4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  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Марс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857884" y="3929066"/>
            <a:ext cx="214314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786710" y="3929066"/>
            <a:ext cx="1071570" cy="541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10/4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408858" y="4527296"/>
            <a:ext cx="1245854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9,8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3501340" y="4168840"/>
            <a:ext cx="1483525" cy="1245186"/>
            <a:chOff x="9003" y="5849"/>
            <a:chExt cx="420" cy="908"/>
          </a:xfrm>
          <a:solidFill>
            <a:srgbClr val="F9E3A5"/>
          </a:solidFill>
        </p:grpSpPr>
        <p:grpSp>
          <p:nvGrpSpPr>
            <p:cNvPr id="23" name="Group 4"/>
            <p:cNvGrpSpPr>
              <a:grpSpLocks/>
            </p:cNvGrpSpPr>
            <p:nvPr/>
          </p:nvGrpSpPr>
          <p:grpSpPr bwMode="auto">
            <a:xfrm>
              <a:off x="9003" y="5849"/>
              <a:ext cx="404" cy="908"/>
              <a:chOff x="11929" y="4864"/>
              <a:chExt cx="404" cy="908"/>
            </a:xfrm>
            <a:grpFill/>
          </p:grpSpPr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64"/>
                <a:ext cx="404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12024" y="5327"/>
                <a:ext cx="208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000628" y="4828858"/>
            <a:ext cx="1697901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Марс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6428795" y="4515810"/>
            <a:ext cx="2073403" cy="1215016"/>
            <a:chOff x="8964" y="5871"/>
            <a:chExt cx="587" cy="886"/>
          </a:xfrm>
          <a:solidFill>
            <a:srgbClr val="F9E3A5"/>
          </a:solidFill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8964" y="5871"/>
              <a:ext cx="587" cy="886"/>
              <a:chOff x="11890" y="4886"/>
              <a:chExt cx="587" cy="886"/>
            </a:xfrm>
            <a:grpFill/>
          </p:grpSpPr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11929" y="4886"/>
                <a:ext cx="548" cy="45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11890" y="5327"/>
                <a:ext cx="425" cy="44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10· 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9036" y="6379"/>
              <a:ext cx="387" cy="1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072330" y="4734886"/>
            <a:ext cx="1143008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000768"/>
            <a:ext cx="9144000" cy="954107"/>
          </a:xfrm>
          <a:prstGeom prst="rect">
            <a:avLst/>
          </a:prstGeom>
          <a:solidFill>
            <a:srgbClr val="F9E3A5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Марсе сила тяготения в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раза меньше,</a:t>
            </a:r>
          </a:p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ускорение свободного падения равно почти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4м/</a:t>
            </a:r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211686" y="2327108"/>
            <a:ext cx="1936168" cy="1224136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4" grpId="0" animBg="1"/>
      <p:bldP spid="16" grpId="0"/>
      <p:bldP spid="22" grpId="0"/>
      <p:bldP spid="22" grpId="1"/>
      <p:bldP spid="28" grpId="0"/>
      <p:bldP spid="34" grpId="0" animBg="1"/>
      <p:bldP spid="35" grpId="0" animBg="1"/>
      <p:bldP spid="36" grpId="0" animBg="1"/>
      <p:bldP spid="42" grpId="0" animBg="1"/>
      <p:bldP spid="48" grpId="0" animBg="1"/>
      <p:bldP spid="49" grpId="0" animBg="1"/>
      <p:bldP spid="5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0" y="928670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об/с</a:t>
            </a:r>
            <a:endParaRPr lang="ru-RU" sz="4400" b="1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928671"/>
            <a:ext cx="2571768" cy="1836000"/>
            <a:chOff x="928662" y="1214423"/>
            <a:chExt cx="2573356" cy="1836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2583224" y="2131629"/>
              <a:ext cx="183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1500166" y="-24"/>
            <a:ext cx="7643834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Тело двигается по окружности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1071538" y="2889537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1" name="Группа 55"/>
          <p:cNvGrpSpPr/>
          <p:nvPr/>
        </p:nvGrpSpPr>
        <p:grpSpPr>
          <a:xfrm>
            <a:off x="7546452" y="3214686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71868" y="1428736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0800000" flipV="1">
            <a:off x="3286116" y="785794"/>
            <a:ext cx="1214446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10" cstate="print"/>
          <a:srcRect l="26953" t="38819" r="10937" b="48730"/>
          <a:stretch>
            <a:fillRect/>
          </a:stretch>
        </p:blipFill>
        <p:spPr bwMode="auto">
          <a:xfrm>
            <a:off x="0" y="5214950"/>
            <a:ext cx="9144000" cy="146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TextBox 81"/>
          <p:cNvSpPr txBox="1"/>
          <p:nvPr/>
        </p:nvSpPr>
        <p:spPr>
          <a:xfrm>
            <a:off x="2571736" y="2884127"/>
            <a:ext cx="92869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286116" y="2857496"/>
            <a:ext cx="157163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85786" y="3630043"/>
            <a:ext cx="250033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05" name="Группа 55"/>
          <p:cNvGrpSpPr/>
          <p:nvPr/>
        </p:nvGrpSpPr>
        <p:grpSpPr>
          <a:xfrm>
            <a:off x="3286116" y="3286124"/>
            <a:ext cx="2641361" cy="1132099"/>
            <a:chOff x="630659" y="4438667"/>
            <a:chExt cx="2641361" cy="1132099"/>
          </a:xfrm>
        </p:grpSpPr>
        <p:grpSp>
          <p:nvGrpSpPr>
            <p:cNvPr id="106" name="Group 3"/>
            <p:cNvGrpSpPr>
              <a:grpSpLocks/>
            </p:cNvGrpSpPr>
            <p:nvPr/>
          </p:nvGrpSpPr>
          <p:grpSpPr bwMode="auto">
            <a:xfrm>
              <a:off x="1512697" y="4438667"/>
              <a:ext cx="1759323" cy="1132099"/>
              <a:chOff x="9815" y="3167"/>
              <a:chExt cx="450" cy="622"/>
            </a:xfrm>
          </p:grpSpPr>
          <p:sp>
            <p:nvSpPr>
              <p:cNvPr id="108" name="Text Box 4"/>
              <p:cNvSpPr txBox="1">
                <a:spLocks noChangeArrowheads="1"/>
              </p:cNvSpPr>
              <p:nvPr/>
            </p:nvSpPr>
            <p:spPr bwMode="auto">
              <a:xfrm>
                <a:off x="9954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4000" b="1" baseline="-25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 smtClean="0">
                  <a:solidFill>
                    <a:srgbClr val="000000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45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30000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40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7" name="TextBox 10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Группа 55"/>
          <p:cNvGrpSpPr/>
          <p:nvPr/>
        </p:nvGrpSpPr>
        <p:grpSpPr>
          <a:xfrm>
            <a:off x="214282" y="4357694"/>
            <a:ext cx="3478023" cy="917327"/>
            <a:chOff x="630659" y="4582449"/>
            <a:chExt cx="3478023" cy="917327"/>
          </a:xfrm>
        </p:grpSpPr>
        <p:grpSp>
          <p:nvGrpSpPr>
            <p:cNvPr id="112" name="Group 3"/>
            <p:cNvGrpSpPr>
              <a:grpSpLocks/>
            </p:cNvGrpSpPr>
            <p:nvPr/>
          </p:nvGrpSpPr>
          <p:grpSpPr bwMode="auto">
            <a:xfrm>
              <a:off x="1489245" y="4582449"/>
              <a:ext cx="2619437" cy="917327"/>
              <a:chOff x="9809" y="3246"/>
              <a:chExt cx="670" cy="504"/>
            </a:xfrm>
          </p:grpSpPr>
          <p:sp>
            <p:nvSpPr>
              <p:cNvPr id="114" name="Text Box 4"/>
              <p:cNvSpPr txBox="1">
                <a:spLocks noChangeArrowheads="1"/>
              </p:cNvSpPr>
              <p:nvPr/>
            </p:nvSpPr>
            <p:spPr bwMode="auto">
              <a:xfrm>
                <a:off x="9845" y="3520"/>
                <a:ext cx="417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9,8</a:t>
                </a:r>
                <a:r>
                  <a:rPr lang="en-US" sz="28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5"/>
              <p:cNvSpPr txBox="1">
                <a:spLocks noChangeArrowheads="1"/>
              </p:cNvSpPr>
              <p:nvPr/>
            </p:nvSpPr>
            <p:spPr bwMode="auto">
              <a:xfrm>
                <a:off x="9809" y="3246"/>
                <a:ext cx="670" cy="3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4·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3,14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en-US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2706EC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0,12 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57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Выгнутая вверх стрелка 117"/>
          <p:cNvSpPr/>
          <p:nvPr/>
        </p:nvSpPr>
        <p:spPr>
          <a:xfrm flipH="1">
            <a:off x="1428728" y="2714620"/>
            <a:ext cx="2071702" cy="2857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должен быть не менее …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2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3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3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171" grpId="0" animBg="1"/>
      <p:bldP spid="82" grpId="0" animBg="1"/>
      <p:bldP spid="92" grpId="0" animBg="1"/>
      <p:bldP spid="102" grpId="0" animBg="1"/>
      <p:bldP spid="118" grpId="0" animBg="1"/>
      <p:bldP spid="1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7143768" y="6029286"/>
            <a:ext cx="57150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34155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640601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4292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4714876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32290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185736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06" y="2571744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4354403" y="287126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300037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300037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85130" y="3429000"/>
            <a:ext cx="1766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85394" y="3435494"/>
            <a:ext cx="1943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003702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00826" y="419088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477163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48601" y="1467137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57620" y="428625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000504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34287" y="46700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224701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-32" y="4976254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321665" y="4932303"/>
            <a:ext cx="150019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0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714612" y="4935692"/>
            <a:ext cx="47641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143240" y="4860865"/>
            <a:ext cx="135732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35637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14282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57686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797449" y="5608549"/>
            <a:ext cx="41709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714612" y="5500702"/>
            <a:ext cx="44755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43240" y="5500702"/>
            <a:ext cx="121444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263062" y="5535119"/>
            <a:ext cx="157163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214546" y="5500702"/>
            <a:ext cx="57150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42844" y="6235443"/>
            <a:ext cx="65444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14348" y="6140255"/>
            <a:ext cx="4475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142976" y="6140255"/>
            <a:ext cx="121444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428860" y="6247318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143052" y="6140255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71868" y="6128380"/>
            <a:ext cx="9286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786314" y="6191144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220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500506" y="6084081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929322" y="6072206"/>
            <a:ext cx="107157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/>
          <p:cNvSpPr/>
          <p:nvPr/>
        </p:nvSpPr>
        <p:spPr>
          <a:xfrm>
            <a:off x="4429124" y="4864254"/>
            <a:ext cx="1785982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ym typeface="Symbol"/>
              </a:rPr>
              <a:t>-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8532440" y="0"/>
            <a:ext cx="611560" cy="50405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143768" y="5997379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9769E-6 L 0.07327 0.048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007 L 0.09132 -0.03215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6105E-6 L 0.08125 -0.00232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6198E-6 L -0.0526 -0.70166 " pathEditMode="relative" rAng="0" ptsTypes="AA">
                                      <p:cBhvr>
                                        <p:cTn id="33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2000"/>
                            </p:stCondLst>
                            <p:childTnLst>
                              <p:par>
                                <p:cTn id="3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  <p:bldP spid="16" grpId="0" animBg="1"/>
      <p:bldP spid="18" grpId="0"/>
      <p:bldP spid="18" grpId="1"/>
      <p:bldP spid="15" grpId="0" animBg="1"/>
      <p:bldP spid="15" grpId="1" animBg="1"/>
      <p:bldP spid="15" grpId="2" animBg="1"/>
      <p:bldP spid="19" grpId="0"/>
      <p:bldP spid="19" grpId="1"/>
      <p:bldP spid="19" grpId="2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50" grpId="0"/>
      <p:bldP spid="63" grpId="0" animBg="1"/>
      <p:bldP spid="68" grpId="0" animBg="1"/>
      <p:bldP spid="69" grpId="0" animBg="1"/>
      <p:bldP spid="70" grpId="0" animBg="1"/>
      <p:bldP spid="73" grpId="0" animBg="1"/>
      <p:bldP spid="71" grpId="0" animBg="1"/>
      <p:bldP spid="7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7" grpId="0" animBg="1"/>
      <p:bldP spid="8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26953" t="24170" r="10937" b="60449"/>
          <a:stretch>
            <a:fillRect/>
          </a:stretch>
        </p:blipFill>
        <p:spPr bwMode="auto">
          <a:xfrm>
            <a:off x="0" y="71414"/>
            <a:ext cx="757242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6"/>
          <p:cNvGrpSpPr/>
          <p:nvPr/>
        </p:nvGrpSpPr>
        <p:grpSpPr>
          <a:xfrm>
            <a:off x="1071538" y="1571612"/>
            <a:ext cx="1143008" cy="2786082"/>
            <a:chOff x="1071538" y="1571612"/>
            <a:chExt cx="1143008" cy="2786082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Прямоугольник 5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6200000" flipV="1">
            <a:off x="1622794" y="4235066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"/>
          <p:cNvGrpSpPr/>
          <p:nvPr/>
        </p:nvGrpSpPr>
        <p:grpSpPr>
          <a:xfrm>
            <a:off x="2120806" y="4181781"/>
            <a:ext cx="593806" cy="461665"/>
            <a:chOff x="2714612" y="4429132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 flipH="1" flipV="1">
            <a:off x="1761350" y="2093801"/>
            <a:ext cx="357190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78266" y="347939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"/>
          <p:cNvGrpSpPr/>
          <p:nvPr/>
        </p:nvGrpSpPr>
        <p:grpSpPr>
          <a:xfrm>
            <a:off x="500034" y="4038905"/>
            <a:ext cx="857256" cy="461665"/>
            <a:chOff x="2714611" y="4429132"/>
            <a:chExt cx="1031324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"/>
          <p:cNvGrpSpPr/>
          <p:nvPr/>
        </p:nvGrpSpPr>
        <p:grpSpPr>
          <a:xfrm>
            <a:off x="2071670" y="1571612"/>
            <a:ext cx="857256" cy="461665"/>
            <a:chOff x="2714611" y="4429132"/>
            <a:chExt cx="1031324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285720" y="3500438"/>
            <a:ext cx="92869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0364" y="1285860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поднимается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86050" y="1714488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1"/>
          <p:cNvGrpSpPr/>
          <p:nvPr/>
        </p:nvGrpSpPr>
        <p:grpSpPr>
          <a:xfrm>
            <a:off x="7643834" y="2285992"/>
            <a:ext cx="1143008" cy="2786082"/>
            <a:chOff x="1071538" y="1571612"/>
            <a:chExt cx="1143008" cy="2786082"/>
          </a:xfrm>
        </p:grpSpPr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30469" t="34331" r="60156" b="28772"/>
            <a:stretch>
              <a:fillRect/>
            </a:stretch>
          </p:blipFill>
          <p:spPr bwMode="auto">
            <a:xfrm>
              <a:off x="1071538" y="1571612"/>
              <a:ext cx="114300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Прямоугольник 33"/>
            <p:cNvSpPr/>
            <p:nvPr/>
          </p:nvSpPr>
          <p:spPr>
            <a:xfrm>
              <a:off x="1071538" y="3143248"/>
              <a:ext cx="500066" cy="12144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 rot="16200000" flipV="1">
            <a:off x="8195090" y="4960181"/>
            <a:ext cx="612000" cy="0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"/>
          <p:cNvGrpSpPr/>
          <p:nvPr/>
        </p:nvGrpSpPr>
        <p:grpSpPr>
          <a:xfrm>
            <a:off x="8603894" y="4929198"/>
            <a:ext cx="593806" cy="461665"/>
            <a:chOff x="2714612" y="4429132"/>
            <a:chExt cx="714380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rot="5400000">
            <a:off x="7428260" y="3979046"/>
            <a:ext cx="816760" cy="1588"/>
          </a:xfrm>
          <a:prstGeom prst="straightConnector1">
            <a:avLst/>
          </a:prstGeom>
          <a:ln w="50800">
            <a:solidFill>
              <a:srgbClr val="000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4"/>
          <p:cNvGrpSpPr/>
          <p:nvPr/>
        </p:nvGrpSpPr>
        <p:grpSpPr>
          <a:xfrm>
            <a:off x="7358082" y="4429132"/>
            <a:ext cx="857256" cy="461665"/>
            <a:chOff x="2714611" y="4429132"/>
            <a:chExt cx="1031324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Прямая со стрелкой 42"/>
          <p:cNvCxnSpPr/>
          <p:nvPr/>
        </p:nvCxnSpPr>
        <p:spPr>
          <a:xfrm rot="5400000">
            <a:off x="7643834" y="3092025"/>
            <a:ext cx="428628" cy="1588"/>
          </a:xfrm>
          <a:prstGeom prst="straightConnector1">
            <a:avLst/>
          </a:prstGeom>
          <a:ln w="50800">
            <a:solidFill>
              <a:srgbClr val="008000"/>
            </a:solidFill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4"/>
          <p:cNvGrpSpPr/>
          <p:nvPr/>
        </p:nvGrpSpPr>
        <p:grpSpPr>
          <a:xfrm>
            <a:off x="8429652" y="2357430"/>
            <a:ext cx="857256" cy="461665"/>
            <a:chOff x="2714611" y="4429132"/>
            <a:chExt cx="1031324" cy="461665"/>
          </a:xfrm>
          <a:solidFill>
            <a:srgbClr val="F9E3A5"/>
          </a:solidFill>
        </p:grpSpPr>
        <p:sp>
          <p:nvSpPr>
            <p:cNvPr id="45" name="TextBox 44"/>
            <p:cNvSpPr txBox="1"/>
            <p:nvPr/>
          </p:nvSpPr>
          <p:spPr>
            <a:xfrm>
              <a:off x="2714611" y="4429132"/>
              <a:ext cx="103132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тре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2357422" y="2895897"/>
            <a:ext cx="521497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Груз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опускается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равномерно, т.к.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14612" y="3357562"/>
            <a:ext cx="48577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86050" y="2285992"/>
            <a:ext cx="414340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270Н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(А)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786050" y="4051760"/>
            <a:ext cx="407196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-32" y="4753285"/>
            <a:ext cx="4286280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Складывая уравнения А и В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43372" y="4643446"/>
            <a:ext cx="3000396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520Н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136"/>
          <p:cNvSpPr txBox="1">
            <a:spLocks noChangeArrowheads="1"/>
          </p:cNvSpPr>
          <p:nvPr/>
        </p:nvSpPr>
        <p:spPr bwMode="auto">
          <a:xfrm>
            <a:off x="0" y="5252935"/>
            <a:ext cx="192882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260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5286388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уравнение В будет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9256" y="5334672"/>
            <a:ext cx="378621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250Н+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–260Н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(В)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0" y="5857892"/>
            <a:ext cx="3643338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6334804"/>
            <a:ext cx="9144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груза составит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а сила трения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0" y="0"/>
            <a:ext cx="7555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07183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33203" r="23095" b="56421"/>
          <a:stretch>
            <a:fillRect/>
          </a:stretch>
        </p:blipFill>
        <p:spPr bwMode="auto">
          <a:xfrm>
            <a:off x="0" y="5643578"/>
            <a:ext cx="925835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TextBox 59"/>
          <p:cNvSpPr txBox="1"/>
          <p:nvPr/>
        </p:nvSpPr>
        <p:spPr>
          <a:xfrm>
            <a:off x="214282" y="1071546"/>
            <a:ext cx="25003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6" grpId="1"/>
      <p:bldP spid="14" grpId="0" animBg="1"/>
      <p:bldP spid="20" grpId="0" animBg="1"/>
      <p:bldP spid="60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0901"/>
            <a:ext cx="257176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-1607387" y="2678107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>
            <a:off x="-1179553" y="2034371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7578" t="33203" r="23095" b="56421"/>
          <a:stretch>
            <a:fillRect/>
          </a:stretch>
        </p:blipFill>
        <p:spPr bwMode="auto">
          <a:xfrm>
            <a:off x="-71470" y="5572140"/>
            <a:ext cx="925835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71604" y="1068157"/>
            <a:ext cx="25003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43579" r="23095" b="46655"/>
          <a:stretch>
            <a:fillRect/>
          </a:stretch>
        </p:blipFill>
        <p:spPr bwMode="auto">
          <a:xfrm>
            <a:off x="-142908" y="5714992"/>
            <a:ext cx="925835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198395" y="277204"/>
            <a:ext cx="928695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464719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429264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2820983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428867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" cstate="print"/>
          <a:srcRect l="19409" t="53345" r="23828" b="40552"/>
          <a:stretch>
            <a:fillRect/>
          </a:stretch>
        </p:blipFill>
        <p:spPr bwMode="auto">
          <a:xfrm>
            <a:off x="0" y="6166712"/>
            <a:ext cx="9144000" cy="69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9" cstate="print"/>
          <a:srcRect l="18951" t="60059" r="23095" b="27734"/>
          <a:stretch>
            <a:fillRect/>
          </a:stretch>
        </p:blipFill>
        <p:spPr bwMode="auto">
          <a:xfrm>
            <a:off x="-32" y="5429264"/>
            <a:ext cx="9144032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2" grpId="0" animBg="1"/>
      <p:bldP spid="63" grpId="0" animBg="1"/>
      <p:bldP spid="6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/>
          <a:srcRect l="18951" t="72876" r="23095" b="17969"/>
          <a:stretch>
            <a:fillRect/>
          </a:stretch>
        </p:blipFill>
        <p:spPr bwMode="auto">
          <a:xfrm>
            <a:off x="0" y="0"/>
            <a:ext cx="904407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rot="5400000">
            <a:off x="-1606593" y="3750471"/>
            <a:ext cx="5072098" cy="1588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5"/>
          <p:cNvGrpSpPr/>
          <p:nvPr/>
        </p:nvGrpSpPr>
        <p:grpSpPr>
          <a:xfrm>
            <a:off x="357158" y="1730865"/>
            <a:ext cx="1500198" cy="769441"/>
            <a:chOff x="1071538" y="5786454"/>
            <a:chExt cx="1500198" cy="76944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071538" y="5786454"/>
              <a:ext cx="150019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S=4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786050" y="78579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106429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6000760" y="992856"/>
            <a:ext cx="1214446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7143768" y="786522"/>
            <a:ext cx="1257379" cy="1142280"/>
            <a:chOff x="6856" y="7850"/>
            <a:chExt cx="719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" name="Группа 14"/>
          <p:cNvGrpSpPr/>
          <p:nvPr/>
        </p:nvGrpSpPr>
        <p:grpSpPr>
          <a:xfrm>
            <a:off x="3000364" y="1946441"/>
            <a:ext cx="1500198" cy="1194644"/>
            <a:chOff x="857224" y="3973175"/>
            <a:chExt cx="1643074" cy="1194644"/>
          </a:xfrm>
        </p:grpSpPr>
        <p:grpSp>
          <p:nvGrpSpPr>
            <p:cNvPr id="15" name="Группа 135"/>
            <p:cNvGrpSpPr/>
            <p:nvPr/>
          </p:nvGrpSpPr>
          <p:grpSpPr>
            <a:xfrm>
              <a:off x="857224" y="3973175"/>
              <a:ext cx="1643074" cy="1194644"/>
              <a:chOff x="857224" y="3973175"/>
              <a:chExt cx="1643074" cy="1194644"/>
            </a:xfrm>
          </p:grpSpPr>
          <p:grpSp>
            <p:nvGrpSpPr>
              <p:cNvPr id="16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643074" cy="1194644"/>
                <a:chOff x="2459" y="7640"/>
                <a:chExt cx="1333" cy="1223"/>
              </a:xfrm>
            </p:grpSpPr>
            <p:sp>
              <p:nvSpPr>
                <p:cNvPr id="2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3" y="8189"/>
                  <a:ext cx="73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2214546" y="2281673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893737" y="5821379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1428728" y="5305427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071538" y="1071546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26"/>
          <p:cNvGrpSpPr/>
          <p:nvPr/>
        </p:nvGrpSpPr>
        <p:grpSpPr>
          <a:xfrm>
            <a:off x="4961226" y="1857364"/>
            <a:ext cx="1304520" cy="1194644"/>
            <a:chOff x="857224" y="3973175"/>
            <a:chExt cx="1428760" cy="1194644"/>
          </a:xfrm>
        </p:grpSpPr>
        <p:grpSp>
          <p:nvGrpSpPr>
            <p:cNvPr id="23" name="Группа 135"/>
            <p:cNvGrpSpPr/>
            <p:nvPr/>
          </p:nvGrpSpPr>
          <p:grpSpPr>
            <a:xfrm>
              <a:off x="857224" y="3973175"/>
              <a:ext cx="1428760" cy="1194644"/>
              <a:chOff x="857224" y="3973175"/>
              <a:chExt cx="1428760" cy="1194644"/>
            </a:xfrm>
          </p:grpSpPr>
          <p:grpSp>
            <p:nvGrpSpPr>
              <p:cNvPr id="27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295477" cy="1194644"/>
                <a:chOff x="2459" y="7640"/>
                <a:chExt cx="1051" cy="1223"/>
              </a:xfrm>
            </p:grpSpPr>
            <p:sp>
              <p:nvSpPr>
                <p:cNvPr id="3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05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649" y="8189"/>
                  <a:ext cx="79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9" name="Прямая соединительная линия 28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4387559" y="2287418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rot="5400000" flipH="1" flipV="1">
            <a:off x="142844" y="4643446"/>
            <a:ext cx="714380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71406" y="4214818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43702" y="2140953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0694" y="3286124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00232" y="4857760"/>
            <a:ext cx="7143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снаряд вылетел с начальной скоростью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2" grpId="0"/>
      <p:bldP spid="26" grpId="0"/>
      <p:bldP spid="25" grpId="0"/>
      <p:bldP spid="34" grpId="0"/>
      <p:bldP spid="37" grpId="0"/>
      <p:bldP spid="38" grpId="0"/>
      <p:bldP spid="39" grpId="0"/>
      <p:bldP spid="40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/>
          <a:srcRect l="18951" t="82031" r="23095" b="8203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Прямая со стрелкой 10"/>
          <p:cNvCxnSpPr/>
          <p:nvPr/>
        </p:nvCxnSpPr>
        <p:spPr>
          <a:xfrm rot="5400000">
            <a:off x="-1606593" y="3750471"/>
            <a:ext cx="5072098" cy="1588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5"/>
          <p:cNvGrpSpPr/>
          <p:nvPr/>
        </p:nvGrpSpPr>
        <p:grpSpPr>
          <a:xfrm>
            <a:off x="1000100" y="1945179"/>
            <a:ext cx="2357454" cy="769441"/>
            <a:chOff x="1071538" y="5786454"/>
            <a:chExt cx="2357454" cy="76944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71538" y="5786454"/>
              <a:ext cx="2357454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S=4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00м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5400000">
            <a:off x="893737" y="5821379"/>
            <a:ext cx="642942" cy="1588"/>
          </a:xfrm>
          <a:prstGeom prst="straightConnector1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1428728" y="5305427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071538" y="1071546"/>
            <a:ext cx="1143008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42844" y="4643446"/>
            <a:ext cx="714380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71406" y="4214818"/>
            <a:ext cx="642942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8"/>
          <p:cNvGrpSpPr/>
          <p:nvPr/>
        </p:nvGrpSpPr>
        <p:grpSpPr>
          <a:xfrm>
            <a:off x="3286148" y="888988"/>
            <a:ext cx="1500198" cy="1194644"/>
            <a:chOff x="857224" y="3973175"/>
            <a:chExt cx="1643074" cy="1194644"/>
          </a:xfrm>
        </p:grpSpPr>
        <p:grpSp>
          <p:nvGrpSpPr>
            <p:cNvPr id="4" name="Группа 135"/>
            <p:cNvGrpSpPr/>
            <p:nvPr/>
          </p:nvGrpSpPr>
          <p:grpSpPr>
            <a:xfrm>
              <a:off x="857224" y="3973175"/>
              <a:ext cx="1643074" cy="1194644"/>
              <a:chOff x="857224" y="3973175"/>
              <a:chExt cx="1643074" cy="1194644"/>
            </a:xfrm>
          </p:grpSpPr>
          <p:grpSp>
            <p:nvGrpSpPr>
              <p:cNvPr id="5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643074" cy="1194644"/>
                <a:chOff x="2459" y="7640"/>
                <a:chExt cx="1333" cy="1223"/>
              </a:xfrm>
            </p:grpSpPr>
            <p:sp>
              <p:nvSpPr>
                <p:cNvPr id="3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3" y="8189"/>
                  <a:ext cx="734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1" name="Прямая соединительная линия 30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2500330" y="122422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36"/>
          <p:cNvGrpSpPr/>
          <p:nvPr/>
        </p:nvGrpSpPr>
        <p:grpSpPr>
          <a:xfrm>
            <a:off x="5247010" y="799911"/>
            <a:ext cx="1304520" cy="1194644"/>
            <a:chOff x="857224" y="3973175"/>
            <a:chExt cx="1428760" cy="1194644"/>
          </a:xfrm>
        </p:grpSpPr>
        <p:grpSp>
          <p:nvGrpSpPr>
            <p:cNvPr id="7" name="Группа 135"/>
            <p:cNvGrpSpPr/>
            <p:nvPr/>
          </p:nvGrpSpPr>
          <p:grpSpPr>
            <a:xfrm>
              <a:off x="857224" y="3973175"/>
              <a:ext cx="1428760" cy="1194644"/>
              <a:chOff x="857224" y="3973175"/>
              <a:chExt cx="1428760" cy="1194644"/>
            </a:xfrm>
          </p:grpSpPr>
          <p:grpSp>
            <p:nvGrpSpPr>
              <p:cNvPr id="8" name="Group 15"/>
              <p:cNvGrpSpPr>
                <a:grpSpLocks/>
              </p:cNvGrpSpPr>
              <p:nvPr/>
            </p:nvGrpSpPr>
            <p:grpSpPr bwMode="auto">
              <a:xfrm>
                <a:off x="857224" y="3973175"/>
                <a:ext cx="1295477" cy="1194644"/>
                <a:chOff x="2459" y="7640"/>
                <a:chExt cx="1051" cy="1223"/>
              </a:xfrm>
            </p:grpSpPr>
            <p:sp>
              <p:nvSpPr>
                <p:cNvPr id="4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051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649" y="8189"/>
                  <a:ext cx="79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" name="AutoShape 18"/>
              <p:cNvSpPr>
                <a:spLocks noChangeArrowheads="1"/>
              </p:cNvSpPr>
              <p:nvPr/>
            </p:nvSpPr>
            <p:spPr bwMode="auto">
              <a:xfrm>
                <a:off x="860422" y="4058294"/>
                <a:ext cx="1425562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4673343" y="1229965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29486" y="1083500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6478" y="2228671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,944м/с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00166" y="3714752"/>
            <a:ext cx="7643866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камни из кратера вылетают со скоростью  около 90м/с.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36" grpId="0"/>
      <p:bldP spid="44" grpId="0"/>
      <p:bldP spid="45" grpId="0"/>
      <p:bldP spid="46" grpId="0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6" cstate="print"/>
          <a:srcRect t="26794" b="65369"/>
          <a:stretch>
            <a:fillRect/>
          </a:stretch>
        </p:blipFill>
        <p:spPr bwMode="auto">
          <a:xfrm>
            <a:off x="0" y="-99392"/>
            <a:ext cx="9144000" cy="155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398632" y="3785396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21362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28533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2928140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687903" y="2785264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000496" y="2680789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1680657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684384" y="1658775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90549" y="2606669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77161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-71462"/>
            <a:ext cx="611560" cy="500042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25052 0.0483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69 L 0.25035 -0.02222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1805 L 0.24253 -0.01805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8" grpId="0" animBg="1"/>
      <p:bldP spid="8" grpId="1" animBg="1"/>
      <p:bldP spid="9" grpId="0"/>
      <p:bldP spid="9" grpId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5406</TotalTime>
  <Words>4719</Words>
  <Application>Microsoft Office PowerPoint</Application>
  <PresentationFormat>Экран (4:3)</PresentationFormat>
  <Paragraphs>1585</Paragraphs>
  <Slides>89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0" baseType="lpstr">
      <vt:lpstr>new_year4</vt:lpstr>
      <vt:lpstr>Слайд 1</vt:lpstr>
      <vt:lpstr>Слайд 2</vt:lpstr>
      <vt:lpstr>Слайд 3</vt:lpstr>
      <vt:lpstr>Слайд 4</vt:lpstr>
      <vt:lpstr>Слайд 5</vt:lpstr>
      <vt:lpstr>Домашнее задание.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Домашнее задание.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Домашнее задание.</vt:lpstr>
      <vt:lpstr>Слайд 35</vt:lpstr>
      <vt:lpstr>Слайд 36</vt:lpstr>
      <vt:lpstr>Слайд 37</vt:lpstr>
      <vt:lpstr>Слайд 38</vt:lpstr>
      <vt:lpstr>Слайд 39</vt:lpstr>
      <vt:lpstr>Домашнее задание.</vt:lpstr>
      <vt:lpstr>Слайд 41</vt:lpstr>
      <vt:lpstr>Слайд 42</vt:lpstr>
      <vt:lpstr>Слайд 43</vt:lpstr>
      <vt:lpstr>Слайд 44</vt:lpstr>
      <vt:lpstr>Слайд 45</vt:lpstr>
      <vt:lpstr>Домашнее задание.</vt:lpstr>
      <vt:lpstr>Слайд 47</vt:lpstr>
      <vt:lpstr>Слайд 48</vt:lpstr>
      <vt:lpstr>Слайд 49</vt:lpstr>
      <vt:lpstr>Слайд 50</vt:lpstr>
      <vt:lpstr>Слайд 51</vt:lpstr>
      <vt:lpstr>Домашнее задание.</vt:lpstr>
      <vt:lpstr>Слайд 53</vt:lpstr>
      <vt:lpstr>Слайд 54</vt:lpstr>
      <vt:lpstr>Слайд 55</vt:lpstr>
      <vt:lpstr>Слайд 56</vt:lpstr>
      <vt:lpstr>Слайд 57</vt:lpstr>
      <vt:lpstr>Домашнее задание.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Домашнее задание.</vt:lpstr>
      <vt:lpstr>Слайд 67</vt:lpstr>
      <vt:lpstr>Слайд 68</vt:lpstr>
      <vt:lpstr>Слайд 69</vt:lpstr>
      <vt:lpstr>Слайд 70</vt:lpstr>
      <vt:lpstr>Слайд 71</vt:lpstr>
      <vt:lpstr>Слайд 72</vt:lpstr>
      <vt:lpstr>Домашнее задание.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Сергей</cp:lastModifiedBy>
  <cp:revision>499</cp:revision>
  <dcterms:created xsi:type="dcterms:W3CDTF">2008-12-14T04:17:18Z</dcterms:created>
  <dcterms:modified xsi:type="dcterms:W3CDTF">2021-11-05T03:04:56Z</dcterms:modified>
</cp:coreProperties>
</file>