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sldIdLst>
    <p:sldId id="400" r:id="rId2"/>
    <p:sldId id="401" r:id="rId3"/>
    <p:sldId id="402" r:id="rId4"/>
    <p:sldId id="403" r:id="rId5"/>
    <p:sldId id="399" r:id="rId6"/>
    <p:sldId id="420" r:id="rId7"/>
    <p:sldId id="404" r:id="rId8"/>
    <p:sldId id="405" r:id="rId9"/>
    <p:sldId id="406" r:id="rId10"/>
    <p:sldId id="407" r:id="rId11"/>
    <p:sldId id="437" r:id="rId12"/>
    <p:sldId id="438" r:id="rId13"/>
    <p:sldId id="439" r:id="rId14"/>
    <p:sldId id="440" r:id="rId15"/>
    <p:sldId id="421" r:id="rId16"/>
    <p:sldId id="413" r:id="rId17"/>
    <p:sldId id="422" r:id="rId18"/>
    <p:sldId id="423" r:id="rId19"/>
    <p:sldId id="424" r:id="rId20"/>
    <p:sldId id="408" r:id="rId21"/>
    <p:sldId id="409" r:id="rId22"/>
    <p:sldId id="410" r:id="rId23"/>
    <p:sldId id="411" r:id="rId24"/>
    <p:sldId id="412" r:id="rId25"/>
    <p:sldId id="433" r:id="rId26"/>
    <p:sldId id="431" r:id="rId27"/>
    <p:sldId id="425" r:id="rId28"/>
    <p:sldId id="432" r:id="rId29"/>
    <p:sldId id="426" r:id="rId30"/>
    <p:sldId id="454" r:id="rId31"/>
    <p:sldId id="434" r:id="rId32"/>
    <p:sldId id="435" r:id="rId33"/>
    <p:sldId id="436" r:id="rId34"/>
    <p:sldId id="441" r:id="rId35"/>
    <p:sldId id="427" r:id="rId36"/>
    <p:sldId id="444" r:id="rId37"/>
    <p:sldId id="443" r:id="rId38"/>
    <p:sldId id="445" r:id="rId39"/>
    <p:sldId id="446" r:id="rId40"/>
    <p:sldId id="442" r:id="rId41"/>
    <p:sldId id="415" r:id="rId42"/>
    <p:sldId id="416" r:id="rId43"/>
    <p:sldId id="417" r:id="rId44"/>
    <p:sldId id="418" r:id="rId45"/>
    <p:sldId id="419" r:id="rId46"/>
    <p:sldId id="388" r:id="rId47"/>
    <p:sldId id="452" r:id="rId48"/>
    <p:sldId id="448" r:id="rId49"/>
    <p:sldId id="449" r:id="rId50"/>
    <p:sldId id="450" r:id="rId51"/>
    <p:sldId id="451" r:id="rId52"/>
    <p:sldId id="447" r:id="rId53"/>
    <p:sldId id="382" r:id="rId54"/>
    <p:sldId id="383" r:id="rId55"/>
    <p:sldId id="384" r:id="rId56"/>
    <p:sldId id="385" r:id="rId57"/>
    <p:sldId id="386" r:id="rId58"/>
    <p:sldId id="357" r:id="rId59"/>
    <p:sldId id="371" r:id="rId60"/>
    <p:sldId id="368" r:id="rId61"/>
    <p:sldId id="364" r:id="rId62"/>
    <p:sldId id="365" r:id="rId63"/>
    <p:sldId id="366" r:id="rId64"/>
    <p:sldId id="367" r:id="rId65"/>
    <p:sldId id="381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53" r:id="rId74"/>
    <p:sldId id="302" r:id="rId75"/>
    <p:sldId id="361" r:id="rId76"/>
    <p:sldId id="362" r:id="rId77"/>
    <p:sldId id="363" r:id="rId78"/>
    <p:sldId id="462" r:id="rId79"/>
    <p:sldId id="395" r:id="rId80"/>
    <p:sldId id="370" r:id="rId81"/>
    <p:sldId id="379" r:id="rId82"/>
    <p:sldId id="397" r:id="rId83"/>
    <p:sldId id="455" r:id="rId84"/>
    <p:sldId id="456" r:id="rId85"/>
    <p:sldId id="457" r:id="rId86"/>
    <p:sldId id="458" r:id="rId87"/>
    <p:sldId id="459" r:id="rId88"/>
    <p:sldId id="460" r:id="rId89"/>
    <p:sldId id="461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006600"/>
    <a:srgbClr val="F9E3A5"/>
    <a:srgbClr val="8E6C00"/>
    <a:srgbClr val="F90101"/>
    <a:srgbClr val="0000FF"/>
    <a:srgbClr val="008000"/>
    <a:srgbClr val="0033CC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31" autoAdjust="0"/>
    <p:restoredTop sz="93805" autoAdjust="0"/>
  </p:normalViewPr>
  <p:slideViewPr>
    <p:cSldViewPr>
      <p:cViewPr>
        <p:scale>
          <a:sx n="82" d="100"/>
          <a:sy n="82" d="100"/>
        </p:scale>
        <p:origin x="-49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FC5775-4AFC-42EA-AFFA-028CE1B84E6B}" type="datetimeFigureOut">
              <a:rPr lang="ru-RU"/>
              <a:pPr>
                <a:defRPr/>
              </a:pPr>
              <a:t>05.11.2021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9848400-9A63-4C0C-96BB-1E84473D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12.wav"/><Relationship Id="rId4" Type="http://schemas.openxmlformats.org/officeDocument/2006/relationships/audio" Target="../media/audio4.wav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0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9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6.jpeg"/><Relationship Id="rId4" Type="http://schemas.openxmlformats.org/officeDocument/2006/relationships/audio" Target="../media/audio9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5.jpe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1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2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2.wav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0.wav"/><Relationship Id="rId7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7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7.wav"/><Relationship Id="rId10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5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9.jpeg"/><Relationship Id="rId5" Type="http://schemas.openxmlformats.org/officeDocument/2006/relationships/audio" Target="../media/audio4.wav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audio" Target="../media/audio11.wav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12" Type="http://schemas.openxmlformats.org/officeDocument/2006/relationships/image" Target="../media/image4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40.png"/><Relationship Id="rId5" Type="http://schemas.openxmlformats.org/officeDocument/2006/relationships/audio" Target="../media/audio5.wav"/><Relationship Id="rId10" Type="http://schemas.openxmlformats.org/officeDocument/2006/relationships/audio" Target="../media/audio14.wav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10" Type="http://schemas.openxmlformats.org/officeDocument/2006/relationships/image" Target="../media/image42.png"/><Relationship Id="rId4" Type="http://schemas.openxmlformats.org/officeDocument/2006/relationships/audio" Target="../media/audio4.wav"/><Relationship Id="rId9" Type="http://schemas.openxmlformats.org/officeDocument/2006/relationships/audio" Target="../media/audio14.wav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32.jpeg"/><Relationship Id="rId5" Type="http://schemas.openxmlformats.org/officeDocument/2006/relationships/audio" Target="../media/audio1.wav"/><Relationship Id="rId10" Type="http://schemas.openxmlformats.org/officeDocument/2006/relationships/image" Target="../media/image42.pn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4.wav"/><Relationship Id="rId7" Type="http://schemas.openxmlformats.org/officeDocument/2006/relationships/image" Target="../media/image4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11.wav"/><Relationship Id="rId9" Type="http://schemas.openxmlformats.org/officeDocument/2006/relationships/image" Target="../media/image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audio" Target="../media/audio5.wav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10" Type="http://schemas.openxmlformats.org/officeDocument/2006/relationships/image" Target="../media/image46.png"/><Relationship Id="rId4" Type="http://schemas.openxmlformats.org/officeDocument/2006/relationships/audio" Target="../media/audio5.wav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audio" Target="../media/audio8.wav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image" Target="../media/image3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image" Target="../media/image3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audio" Target="../media/audio3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4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audio" Target="../media/audio1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Калориметр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термос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5943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14678" y="529081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84185" y="45764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1548458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0086" y="2110079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15623" y="2993595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6568981" y="315701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8891" y="3487167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7849" y="340245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80409" y="3857628"/>
            <a:ext cx="2034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80673" y="3864122"/>
            <a:ext cx="2257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80937" y="3864122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4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0390" y="4357503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89776" y="4571817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929058" y="1714488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000496" y="1467137"/>
            <a:ext cx="5950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52712" y="4599113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354305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86182" y="46700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319676" y="457850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571480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142984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=600г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5116025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972080" y="5194524"/>
            <a:ext cx="1289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ym typeface="Symbol"/>
              </a:rPr>
              <a:t>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521495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86116" y="5214950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ym typeface="Symbol"/>
              </a:rPr>
              <a:t>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43570" y="521495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714488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5857892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12600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20782447">
            <a:off x="4914329" y="5814338"/>
            <a:ext cx="2419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=1050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 rot="20573824">
            <a:off x="6984106" y="5277673"/>
            <a:ext cx="1187404" cy="1056689"/>
            <a:chOff x="2527594" y="5293640"/>
            <a:chExt cx="1187404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 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25052 0.04838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69 L 0.25035 -0.0222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1805 L 0.24253 -0.0180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8" grpId="1"/>
      <p:bldP spid="15" grpId="0" animBg="1"/>
      <p:bldP spid="15" grpId="1" animBg="1"/>
      <p:bldP spid="19" grpId="0"/>
      <p:bldP spid="19" grpId="1"/>
      <p:bldP spid="19" grpId="2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29" grpId="0"/>
      <p:bldP spid="31" grpId="0"/>
      <p:bldP spid="36" grpId="0"/>
      <p:bldP spid="37" grpId="0"/>
      <p:bldP spid="38" grpId="0" animBg="1"/>
      <p:bldP spid="38" grpId="1" animBg="1"/>
      <p:bldP spid="44" grpId="0" animBg="1"/>
      <p:bldP spid="44" grpId="1" animBg="1"/>
      <p:bldP spid="45" grpId="0"/>
      <p:bldP spid="46" grpId="0"/>
      <p:bldP spid="48" grpId="0"/>
      <p:bldP spid="48" grpId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25"/>
          <p:cNvPicPr>
            <a:picLocks noChangeAspect="1" noChangeArrowheads="1"/>
          </p:cNvPicPr>
          <p:nvPr/>
        </p:nvPicPr>
        <p:blipFill>
          <a:blip r:embed="rId8" cstate="print"/>
          <a:srcRect t="34696" b="54109"/>
          <a:stretch>
            <a:fillRect/>
          </a:stretch>
        </p:blipFill>
        <p:spPr bwMode="auto">
          <a:xfrm>
            <a:off x="0" y="142852"/>
            <a:ext cx="70008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6184318" y="421402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041442" y="164225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9862" y="371395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356768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473589" y="321389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786182" y="3109417"/>
            <a:ext cx="5950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210928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470070" y="208740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076235" y="303529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43036" y="320024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1406" y="3786190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421481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горяч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421481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холодн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5130" y="4643446"/>
            <a:ext cx="2041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4000" b="1" cap="all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16308" y="4649940"/>
            <a:ext cx="3441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термометр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30390" y="5218148"/>
            <a:ext cx="2456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18526" y="543246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5459758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5214950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19676" y="5439147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428736"/>
            <a:ext cx="5143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20Дж/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088583"/>
            <a:ext cx="2466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4200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·0,25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6072206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71934" y="6078700"/>
            <a:ext cx="833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03057" y="612636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15064" y="6078864"/>
            <a:ext cx="92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·58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25052 0.0483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69 L 0.25035 -0.0222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1805 L 0.24253 -0.0180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8" grpId="0" animBg="1"/>
      <p:bldP spid="8" grpId="1" animBg="1"/>
      <p:bldP spid="9" grpId="0"/>
      <p:bldP spid="9" grpId="1"/>
      <p:bldP spid="13" grpId="0"/>
      <p:bldP spid="13" grpId="1"/>
      <p:bldP spid="14" grpId="0"/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t="38818" r="8007" b="45068"/>
          <a:stretch>
            <a:fillRect/>
          </a:stretch>
        </p:blipFill>
        <p:spPr bwMode="auto">
          <a:xfrm>
            <a:off x="0" y="-24"/>
            <a:ext cx="9144000" cy="12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58016" y="1132550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715272" y="846798"/>
            <a:ext cx="1143008" cy="1241144"/>
            <a:chOff x="7358082" y="2639793"/>
            <a:chExt cx="1143008" cy="12411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34606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Овал 10"/>
          <p:cNvSpPr/>
          <p:nvPr/>
        </p:nvSpPr>
        <p:spPr>
          <a:xfrm>
            <a:off x="7887382" y="1159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/>
          <p:cNvGrpSpPr/>
          <p:nvPr/>
        </p:nvGrpSpPr>
        <p:grpSpPr>
          <a:xfrm>
            <a:off x="2214546" y="785794"/>
            <a:ext cx="1537611" cy="1428760"/>
            <a:chOff x="6444208" y="3858133"/>
            <a:chExt cx="1537611" cy="1428760"/>
          </a:xfrm>
        </p:grpSpPr>
        <p:grpSp>
          <p:nvGrpSpPr>
            <p:cNvPr id="6" name="Группа 41"/>
            <p:cNvGrpSpPr/>
            <p:nvPr/>
          </p:nvGrpSpPr>
          <p:grpSpPr>
            <a:xfrm>
              <a:off x="6444208" y="3858133"/>
              <a:ext cx="1537611" cy="1428760"/>
              <a:chOff x="6444208" y="3858133"/>
              <a:chExt cx="1537611" cy="142876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6444208" y="4277472"/>
                <a:ext cx="564578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5400" dirty="0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858133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7317994" y="4721819"/>
                <a:ext cx="46157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89850" cy="52322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4929199"/>
            <a:ext cx="3143240" cy="192880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 cstate="print"/>
          <a:srcRect l="7408" t="32297" r="14814"/>
          <a:stretch>
            <a:fillRect/>
          </a:stretch>
        </p:blipFill>
        <p:spPr bwMode="auto">
          <a:xfrm rot="5400000">
            <a:off x="5322684" y="3036685"/>
            <a:ext cx="3000397" cy="46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227" y="1016485"/>
            <a:ext cx="1045401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1000108"/>
            <a:ext cx="928694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243656"/>
            <a:ext cx="178591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4г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3648" y="1635636"/>
            <a:ext cx="20716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2857496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893737" y="260666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-40976" y="2071678"/>
            <a:ext cx="254127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0,028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42204" y="2285992"/>
            <a:ext cx="2214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42844" y="215828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5715016"/>
            <a:ext cx="2143140" cy="214314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9" cstate="print"/>
          <a:srcRect l="18519" t="54158" r="66666" b="31256"/>
          <a:stretch>
            <a:fillRect/>
          </a:stretch>
        </p:blipFill>
        <p:spPr bwMode="auto">
          <a:xfrm rot="5400000">
            <a:off x="1774046" y="1785927"/>
            <a:ext cx="5715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6544136"/>
            <a:ext cx="2357422" cy="2857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33"/>
          <p:cNvGrpSpPr/>
          <p:nvPr/>
        </p:nvGrpSpPr>
        <p:grpSpPr>
          <a:xfrm>
            <a:off x="2214546" y="2271924"/>
            <a:ext cx="1509475" cy="1358420"/>
            <a:chOff x="6444208" y="3914405"/>
            <a:chExt cx="1509475" cy="1358420"/>
          </a:xfrm>
        </p:grpSpPr>
        <p:grpSp>
          <p:nvGrpSpPr>
            <p:cNvPr id="12" name="Группа 41"/>
            <p:cNvGrpSpPr/>
            <p:nvPr/>
          </p:nvGrpSpPr>
          <p:grpSpPr>
            <a:xfrm>
              <a:off x="6444208" y="3914405"/>
              <a:ext cx="1509475" cy="1358420"/>
              <a:chOff x="6444208" y="3914405"/>
              <a:chExt cx="1509475" cy="135842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6444208" y="4277472"/>
                <a:ext cx="522900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4800" dirty="0"/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7289858" y="3914405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11"/>
              <p:cNvSpPr txBox="1">
                <a:spLocks noChangeArrowheads="1"/>
              </p:cNvSpPr>
              <p:nvPr/>
            </p:nvSpPr>
            <p:spPr bwMode="auto">
              <a:xfrm>
                <a:off x="7172656" y="4707751"/>
                <a:ext cx="769288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40"/>
          <p:cNvGrpSpPr/>
          <p:nvPr/>
        </p:nvGrpSpPr>
        <p:grpSpPr>
          <a:xfrm>
            <a:off x="4242946" y="2143116"/>
            <a:ext cx="1757814" cy="1231808"/>
            <a:chOff x="6444208" y="3942541"/>
            <a:chExt cx="1757814" cy="1231808"/>
          </a:xfrm>
        </p:grpSpPr>
        <p:grpSp>
          <p:nvGrpSpPr>
            <p:cNvPr id="33" name="Группа 41"/>
            <p:cNvGrpSpPr/>
            <p:nvPr/>
          </p:nvGrpSpPr>
          <p:grpSpPr>
            <a:xfrm>
              <a:off x="6444208" y="3942541"/>
              <a:ext cx="1757814" cy="1231808"/>
              <a:chOff x="6444208" y="3942541"/>
              <a:chExt cx="1757814" cy="1231808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595035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en-US" sz="48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48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942541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6856918" y="2428868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48"/>
          <p:cNvGrpSpPr/>
          <p:nvPr/>
        </p:nvGrpSpPr>
        <p:grpSpPr>
          <a:xfrm>
            <a:off x="7643834" y="2129049"/>
            <a:ext cx="928694" cy="1367755"/>
            <a:chOff x="7358082" y="2639794"/>
            <a:chExt cx="928694" cy="1367755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7358082" y="2639794"/>
              <a:ext cx="9286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Овал 52"/>
          <p:cNvSpPr/>
          <p:nvPr/>
        </p:nvSpPr>
        <p:spPr>
          <a:xfrm>
            <a:off x="7796386" y="300037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53"/>
          <p:cNvGrpSpPr/>
          <p:nvPr/>
        </p:nvGrpSpPr>
        <p:grpSpPr>
          <a:xfrm>
            <a:off x="1214414" y="3643314"/>
            <a:ext cx="1400656" cy="1231808"/>
            <a:chOff x="6960804" y="3942541"/>
            <a:chExt cx="1241218" cy="1231808"/>
          </a:xfrm>
        </p:grpSpPr>
        <p:grpSp>
          <p:nvGrpSpPr>
            <p:cNvPr id="41" name="Группа 54"/>
            <p:cNvGrpSpPr/>
            <p:nvPr/>
          </p:nvGrpSpPr>
          <p:grpSpPr>
            <a:xfrm>
              <a:off x="6960804" y="3942541"/>
              <a:ext cx="1241218" cy="1231808"/>
              <a:chOff x="6960804" y="3942541"/>
              <a:chExt cx="1241218" cy="1231808"/>
            </a:xfrm>
          </p:grpSpPr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7317994" y="3942541"/>
                <a:ext cx="663825" cy="71438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59394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60"/>
          <p:cNvGrpSpPr/>
          <p:nvPr/>
        </p:nvGrpSpPr>
        <p:grpSpPr>
          <a:xfrm>
            <a:off x="357158" y="3632881"/>
            <a:ext cx="928694" cy="1367755"/>
            <a:chOff x="7358082" y="2639794"/>
            <a:chExt cx="928694" cy="1367755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7358082" y="2639794"/>
              <a:ext cx="9286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Овал 64"/>
          <p:cNvSpPr/>
          <p:nvPr/>
        </p:nvSpPr>
        <p:spPr>
          <a:xfrm>
            <a:off x="500034" y="4500570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65"/>
          <p:cNvGrpSpPr/>
          <p:nvPr/>
        </p:nvGrpSpPr>
        <p:grpSpPr>
          <a:xfrm>
            <a:off x="3658474" y="3558906"/>
            <a:ext cx="1485031" cy="1357322"/>
            <a:chOff x="6960804" y="3942541"/>
            <a:chExt cx="1315988" cy="1231808"/>
          </a:xfrm>
        </p:grpSpPr>
        <p:grpSp>
          <p:nvGrpSpPr>
            <p:cNvPr id="54" name="Группа 66"/>
            <p:cNvGrpSpPr/>
            <p:nvPr/>
          </p:nvGrpSpPr>
          <p:grpSpPr>
            <a:xfrm>
              <a:off x="6960804" y="3942541"/>
              <a:ext cx="1315988" cy="1231808"/>
              <a:chOff x="6960804" y="3942541"/>
              <a:chExt cx="1315988" cy="1231808"/>
            </a:xfrm>
          </p:grpSpPr>
          <p:sp>
            <p:nvSpPr>
              <p:cNvPr id="69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958799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1"/>
              <p:cNvSpPr txBox="1">
                <a:spLocks noChangeArrowheads="1"/>
              </p:cNvSpPr>
              <p:nvPr/>
            </p:nvSpPr>
            <p:spPr bwMode="auto">
              <a:xfrm>
                <a:off x="7289858" y="4609275"/>
                <a:ext cx="912164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Rectangle 1"/>
              <p:cNvSpPr>
                <a:spLocks noChangeArrowheads="1"/>
              </p:cNvSpPr>
              <p:nvPr/>
            </p:nvSpPr>
            <p:spPr bwMode="auto">
              <a:xfrm>
                <a:off x="6960804" y="4335045"/>
                <a:ext cx="345473" cy="4748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3124780" y="4044904"/>
            <a:ext cx="71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242946" y="4001602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endCxn id="17" idx="3"/>
          </p:cNvCxnSpPr>
          <p:nvPr/>
        </p:nvCxnSpPr>
        <p:spPr>
          <a:xfrm rot="10800000" flipV="1">
            <a:off x="3549906" y="1643049"/>
            <a:ext cx="522028" cy="2889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5501792" y="3957202"/>
            <a:ext cx="9286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5" name="Группа 79"/>
          <p:cNvGrpSpPr/>
          <p:nvPr/>
        </p:nvGrpSpPr>
        <p:grpSpPr>
          <a:xfrm>
            <a:off x="6333107" y="3486370"/>
            <a:ext cx="2668048" cy="1315118"/>
            <a:chOff x="7289857" y="3942541"/>
            <a:chExt cx="1602599" cy="1193507"/>
          </a:xfrm>
        </p:grpSpPr>
        <p:grpSp>
          <p:nvGrpSpPr>
            <p:cNvPr id="57" name="Группа 80"/>
            <p:cNvGrpSpPr/>
            <p:nvPr/>
          </p:nvGrpSpPr>
          <p:grpSpPr>
            <a:xfrm>
              <a:off x="7289857" y="3942541"/>
              <a:ext cx="1602599" cy="1193507"/>
              <a:chOff x="7289857" y="3942541"/>
              <a:chExt cx="1602599" cy="1193507"/>
            </a:xfrm>
          </p:grpSpPr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7317993" y="3942541"/>
                <a:ext cx="1359913" cy="7143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6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2,8·10</a:t>
                </a:r>
                <a:r>
                  <a:rPr lang="ru-RU" sz="32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-6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54</a:t>
                </a:r>
                <a:r>
                  <a:rPr lang="ru-RU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7289857" y="4570974"/>
                <a:ext cx="1602599" cy="5650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5700"/>
                  </a:lnSpc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2,7</a:t>
                </a:r>
                <a:r>
                  <a:rPr lang="ru-RU" sz="2800" b="1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г/см</a:t>
                </a:r>
                <a:r>
                  <a:rPr lang="ru-RU" sz="2800" b="1" baseline="30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0,1</a:t>
                </a:r>
                <a:r>
                  <a:rPr lang="ru-RU" sz="2800" b="1" cap="all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H="1">
              <a:off x="7317994" y="4656259"/>
              <a:ext cx="1427177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2714612" y="6143644"/>
            <a:ext cx="3143272" cy="46384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2,8·10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2898432" y="6230248"/>
            <a:ext cx="142876" cy="14287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643570" y="4857760"/>
            <a:ext cx="221457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92D050">
              <a:alpha val="91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алюминиевой проволоки  около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2,3мм</a:t>
            </a:r>
            <a:r>
              <a:rPr lang="en-US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7" grpId="0"/>
      <p:bldP spid="28" grpId="0"/>
      <p:bldP spid="29" grpId="0" animBg="1"/>
      <p:bldP spid="30" grpId="0" animBg="1"/>
      <p:bldP spid="32" grpId="0" animBg="1"/>
      <p:bldP spid="48" grpId="0"/>
      <p:bldP spid="48" grpId="1"/>
      <p:bldP spid="53" grpId="0" animBg="1"/>
      <p:bldP spid="65" grpId="0" animBg="1"/>
      <p:bldP spid="73" grpId="0"/>
      <p:bldP spid="76" grpId="0" animBg="1"/>
      <p:bldP spid="79" grpId="0" animBg="1"/>
      <p:bldP spid="86" grpId="0" animBg="1"/>
      <p:bldP spid="87" grpId="0" animBg="1"/>
      <p:bldP spid="88" grpId="0" animBg="1"/>
      <p:bldP spid="88" grpId="1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687" t="36621" r="57813" b="39941"/>
          <a:stretch>
            <a:fillRect/>
          </a:stretch>
        </p:blipFill>
        <p:spPr bwMode="auto">
          <a:xfrm>
            <a:off x="35496" y="2878098"/>
            <a:ext cx="6500858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4531" t="34424" r="6836" b="29687"/>
          <a:stretch>
            <a:fillRect/>
          </a:stretch>
        </p:blipFill>
        <p:spPr bwMode="auto">
          <a:xfrm>
            <a:off x="0" y="0"/>
            <a:ext cx="4860032" cy="286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46920" y="444335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8240" y="394328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284" y="447384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028502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6426" y="3501008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6920" y="5470778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3861048"/>
            <a:ext cx="43204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3789040"/>
            <a:ext cx="43204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472" y="142852"/>
            <a:ext cx="4214810" cy="1684826"/>
            <a:chOff x="12431" y="5385"/>
            <a:chExt cx="3317" cy="1236"/>
          </a:xfrm>
        </p:grpSpPr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3367" y="5585"/>
              <a:ext cx="2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431" y="5385"/>
              <a:ext cx="3317" cy="1236"/>
              <a:chOff x="12431" y="5385"/>
              <a:chExt cx="3317" cy="123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5566" y="5836"/>
                <a:ext cx="182" cy="318"/>
                <a:chOff x="3503" y="4378"/>
                <a:chExt cx="184" cy="276"/>
              </a:xfrm>
            </p:grpSpPr>
            <p:sp>
              <p:nvSpPr>
                <p:cNvPr id="17414" name="Oval 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2431" y="5385"/>
                <a:ext cx="3213" cy="1236"/>
                <a:chOff x="12431" y="5397"/>
                <a:chExt cx="3213" cy="1236"/>
              </a:xfrm>
            </p:grpSpPr>
            <p:grpSp>
              <p:nvGrpSpPr>
                <p:cNvPr id="7" name="Group 9"/>
                <p:cNvGrpSpPr>
                  <a:grpSpLocks/>
                </p:cNvGrpSpPr>
                <p:nvPr/>
              </p:nvGrpSpPr>
              <p:grpSpPr bwMode="auto">
                <a:xfrm>
                  <a:off x="12521" y="5397"/>
                  <a:ext cx="1129" cy="643"/>
                  <a:chOff x="12521" y="5397"/>
                  <a:chExt cx="1129" cy="643"/>
                </a:xfrm>
              </p:grpSpPr>
              <p:sp>
                <p:nvSpPr>
                  <p:cNvPr id="17418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21" y="6040"/>
                    <a:ext cx="47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1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95" y="5397"/>
                    <a:ext cx="291" cy="314"/>
                  </a:xfrm>
                  <a:prstGeom prst="rect">
                    <a:avLst/>
                  </a:prstGeom>
                  <a:noFill/>
                  <a:ln w="3810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endPara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0" y="5444"/>
                    <a:ext cx="266" cy="269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2801" y="5586"/>
                    <a:ext cx="2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791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3650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" name="Group 16"/>
                <p:cNvGrpSpPr>
                  <a:grpSpLocks/>
                </p:cNvGrpSpPr>
                <p:nvPr/>
              </p:nvGrpSpPr>
              <p:grpSpPr bwMode="auto">
                <a:xfrm>
                  <a:off x="12431" y="5397"/>
                  <a:ext cx="3213" cy="1236"/>
                  <a:chOff x="12431" y="5385"/>
                  <a:chExt cx="3213" cy="1236"/>
                </a:xfrm>
              </p:grpSpPr>
              <p:sp>
                <p:nvSpPr>
                  <p:cNvPr id="1742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3987" y="5946"/>
                    <a:ext cx="422" cy="163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FC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2431" y="5385"/>
                    <a:ext cx="3213" cy="1236"/>
                    <a:chOff x="12431" y="5385"/>
                    <a:chExt cx="3213" cy="1236"/>
                  </a:xfrm>
                </p:grpSpPr>
                <p:sp>
                  <p:nvSpPr>
                    <p:cNvPr id="17427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411" y="6027"/>
                      <a:ext cx="57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0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24" y="5797"/>
                      <a:ext cx="1220" cy="419"/>
                      <a:chOff x="3017" y="2796"/>
                      <a:chExt cx="1233" cy="362"/>
                    </a:xfrm>
                  </p:grpSpPr>
                  <p:grpSp>
                    <p:nvGrpSpPr>
                      <p:cNvPr id="11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7" y="2796"/>
                        <a:ext cx="793" cy="362"/>
                        <a:chOff x="5000" y="7600"/>
                        <a:chExt cx="794" cy="423"/>
                      </a:xfrm>
                    </p:grpSpPr>
                    <p:grpSp>
                      <p:nvGrpSpPr>
                        <p:cNvPr id="12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97" y="7600"/>
                          <a:ext cx="418" cy="423"/>
                          <a:chOff x="5197" y="7600"/>
                          <a:chExt cx="418" cy="423"/>
                        </a:xfrm>
                      </p:grpSpPr>
                      <p:sp>
                        <p:nvSpPr>
                          <p:cNvPr id="17431" name="Text Box 2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7" y="7600"/>
                            <a:ext cx="418" cy="42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 </a:t>
                            </a:r>
                            <a:r>
                              <a:rPr kumimoji="0" lang="ru-RU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32" name="Oval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6" y="7664"/>
                            <a:ext cx="300" cy="335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33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000" y="7850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34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564" y="7834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35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17" y="3007"/>
                        <a:ext cx="57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743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107" y="5385"/>
                      <a:ext cx="460" cy="426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7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15" y="5457"/>
                      <a:ext cx="266" cy="269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82" y="5598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16" y="5599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06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1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5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3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31" y="5848"/>
                      <a:ext cx="182" cy="319"/>
                      <a:chOff x="3503" y="4378"/>
                      <a:chExt cx="184" cy="276"/>
                    </a:xfrm>
                  </p:grpSpPr>
                  <p:sp>
                    <p:nvSpPr>
                      <p:cNvPr id="1744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4458"/>
                        <a:ext cx="141" cy="14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44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03" y="4378"/>
                        <a:ext cx="184" cy="27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79" y="6037"/>
                      <a:ext cx="1874" cy="584"/>
                      <a:chOff x="1355" y="3013"/>
                      <a:chExt cx="1894" cy="506"/>
                    </a:xfrm>
                  </p:grpSpPr>
                  <p:grpSp>
                    <p:nvGrpSpPr>
                      <p:cNvPr id="15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4" y="3188"/>
                        <a:ext cx="1108" cy="331"/>
                        <a:chOff x="1515" y="3559"/>
                        <a:chExt cx="867" cy="236"/>
                      </a:xfrm>
                    </p:grpSpPr>
                    <p:grpSp>
                      <p:nvGrpSpPr>
                        <p:cNvPr id="16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09" y="3559"/>
                          <a:ext cx="333" cy="236"/>
                          <a:chOff x="9771" y="4913"/>
                          <a:chExt cx="429" cy="338"/>
                        </a:xfrm>
                      </p:grpSpPr>
                      <p:sp>
                        <p:nvSpPr>
                          <p:cNvPr id="17448" name="Text Box 4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1" y="4913"/>
                            <a:ext cx="429" cy="31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28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4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49" name="Oval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9" y="4917"/>
                            <a:ext cx="346" cy="334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50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87" y="3683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51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15" y="3688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52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5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9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4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44" y="3361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5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69" y="3374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745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2990" y="5946"/>
                    <a:ext cx="422" cy="163"/>
                  </a:xfrm>
                  <a:prstGeom prst="rect">
                    <a:avLst/>
                  </a:prstGeom>
                  <a:solidFill>
                    <a:srgbClr val="0014AC"/>
                  </a:solidFill>
                  <a:ln w="38100">
                    <a:solidFill>
                      <a:srgbClr val="0014AC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1857364"/>
            <a:ext cx="200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0" y="235743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2357422" y="1857364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0" y="2786058"/>
            <a:ext cx="2278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2431853" y="2333171"/>
            <a:ext cx="1734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2643174" y="2786058"/>
            <a:ext cx="1973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5934101" y="-36450"/>
            <a:ext cx="3138493" cy="2214578"/>
            <a:chOff x="2880" y="11808"/>
            <a:chExt cx="2160" cy="1152"/>
          </a:xfrm>
        </p:grpSpPr>
        <p:sp>
          <p:nvSpPr>
            <p:cNvPr id="60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6213258" y="1177996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127664" y="3498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7934365" y="132087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 flipH="1">
            <a:off x="7500958" y="121442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48102" y="128586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65695" y="2416429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7837265" y="2130677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7825202" y="2928934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 flipH="1">
            <a:off x="7908891" y="3060499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7337199" y="2643182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1857356" y="1928802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-32" y="642918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5" name="Rectangle 49"/>
          <p:cNvSpPr>
            <a:spLocks noChangeArrowheads="1"/>
          </p:cNvSpPr>
          <p:nvPr/>
        </p:nvSpPr>
        <p:spPr bwMode="auto">
          <a:xfrm>
            <a:off x="1857356" y="2357430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" name="Rectangle 49"/>
          <p:cNvSpPr>
            <a:spLocks noChangeArrowheads="1"/>
          </p:cNvSpPr>
          <p:nvPr/>
        </p:nvSpPr>
        <p:spPr bwMode="auto">
          <a:xfrm>
            <a:off x="2153741" y="2775425"/>
            <a:ext cx="48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1406" y="3357562"/>
            <a:ext cx="4000528" cy="2000264"/>
            <a:chOff x="12281" y="7785"/>
            <a:chExt cx="3364" cy="1883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12281" y="7785"/>
              <a:ext cx="3364" cy="1883"/>
              <a:chOff x="4678" y="2359"/>
              <a:chExt cx="3364" cy="1883"/>
            </a:xfrm>
          </p:grpSpPr>
          <p:grpSp>
            <p:nvGrpSpPr>
              <p:cNvPr id="20" name="Group 4"/>
              <p:cNvGrpSpPr>
                <a:grpSpLocks/>
              </p:cNvGrpSpPr>
              <p:nvPr/>
            </p:nvGrpSpPr>
            <p:grpSpPr bwMode="auto">
              <a:xfrm>
                <a:off x="4809" y="2760"/>
                <a:ext cx="830" cy="621"/>
                <a:chOff x="5000" y="7596"/>
                <a:chExt cx="831" cy="725"/>
              </a:xfrm>
            </p:grpSpPr>
            <p:grpSp>
              <p:nvGrpSpPr>
                <p:cNvPr id="21" name="Group 5"/>
                <p:cNvGrpSpPr>
                  <a:grpSpLocks/>
                </p:cNvGrpSpPr>
                <p:nvPr/>
              </p:nvGrpSpPr>
              <p:grpSpPr bwMode="auto">
                <a:xfrm>
                  <a:off x="5129" y="7596"/>
                  <a:ext cx="702" cy="725"/>
                  <a:chOff x="5129" y="7596"/>
                  <a:chExt cx="702" cy="725"/>
                </a:xfrm>
              </p:grpSpPr>
              <p:sp>
                <p:nvSpPr>
                  <p:cNvPr id="1946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9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6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6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6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 flipH="1" flipV="1">
                <a:off x="7049" y="2545"/>
                <a:ext cx="391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1"/>
              <p:cNvGrpSpPr>
                <a:grpSpLocks/>
              </p:cNvGrpSpPr>
              <p:nvPr/>
            </p:nvGrpSpPr>
            <p:grpSpPr bwMode="auto">
              <a:xfrm>
                <a:off x="5612" y="2359"/>
                <a:ext cx="844" cy="621"/>
                <a:chOff x="5000" y="7596"/>
                <a:chExt cx="845" cy="725"/>
              </a:xfrm>
            </p:grpSpPr>
            <p:grpSp>
              <p:nvGrpSpPr>
                <p:cNvPr id="23" name="Group 12"/>
                <p:cNvGrpSpPr>
                  <a:grpSpLocks/>
                </p:cNvGrpSpPr>
                <p:nvPr/>
              </p:nvGrpSpPr>
              <p:grpSpPr bwMode="auto">
                <a:xfrm>
                  <a:off x="5143" y="7596"/>
                  <a:ext cx="702" cy="725"/>
                  <a:chOff x="5143" y="7596"/>
                  <a:chExt cx="702" cy="725"/>
                </a:xfrm>
              </p:grpSpPr>
              <p:sp>
                <p:nvSpPr>
                  <p:cNvPr id="1946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3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>
                <a:off x="5601" y="3177"/>
                <a:ext cx="832" cy="621"/>
                <a:chOff x="5000" y="7596"/>
                <a:chExt cx="833" cy="725"/>
              </a:xfrm>
            </p:grpSpPr>
            <p:grpSp>
              <p:nvGrpSpPr>
                <p:cNvPr id="25" name="Group 18"/>
                <p:cNvGrpSpPr>
                  <a:grpSpLocks/>
                </p:cNvGrpSpPr>
                <p:nvPr/>
              </p:nvGrpSpPr>
              <p:grpSpPr bwMode="auto">
                <a:xfrm>
                  <a:off x="5131" y="7596"/>
                  <a:ext cx="702" cy="725"/>
                  <a:chOff x="5131" y="7596"/>
                  <a:chExt cx="702" cy="725"/>
                </a:xfrm>
              </p:grpSpPr>
              <p:sp>
                <p:nvSpPr>
                  <p:cNvPr id="1947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1" y="7596"/>
                    <a:ext cx="702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7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79" name="Rectangle 23"/>
              <p:cNvSpPr>
                <a:spLocks noChangeArrowheads="1"/>
              </p:cNvSpPr>
              <p:nvPr/>
            </p:nvSpPr>
            <p:spPr bwMode="auto">
              <a:xfrm>
                <a:off x="6401" y="2454"/>
                <a:ext cx="645" cy="184"/>
              </a:xfrm>
              <a:prstGeom prst="rect">
                <a:avLst/>
              </a:prstGeom>
              <a:solidFill>
                <a:srgbClr val="2D4D1B"/>
              </a:solidFill>
              <a:ln w="127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0" name="Rectangle 24"/>
              <p:cNvSpPr>
                <a:spLocks noChangeArrowheads="1"/>
              </p:cNvSpPr>
              <p:nvPr/>
            </p:nvSpPr>
            <p:spPr bwMode="auto">
              <a:xfrm>
                <a:off x="6401" y="3272"/>
                <a:ext cx="645" cy="184"/>
              </a:xfrm>
              <a:prstGeom prst="rect">
                <a:avLst/>
              </a:prstGeom>
              <a:solidFill>
                <a:srgbClr val="0000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 flipH="1">
                <a:off x="7451" y="2948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2" name="Line 26"/>
              <p:cNvSpPr>
                <a:spLocks noChangeShapeType="1"/>
              </p:cNvSpPr>
              <p:nvPr/>
            </p:nvSpPr>
            <p:spPr bwMode="auto">
              <a:xfrm flipH="1" flipV="1">
                <a:off x="7060" y="3363"/>
                <a:ext cx="391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3" name="Line 27"/>
              <p:cNvSpPr>
                <a:spLocks noChangeShapeType="1"/>
              </p:cNvSpPr>
              <p:nvPr/>
            </p:nvSpPr>
            <p:spPr bwMode="auto">
              <a:xfrm flipH="1">
                <a:off x="5456" y="2944"/>
                <a:ext cx="1" cy="10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6" name="Group 28"/>
              <p:cNvGrpSpPr>
                <a:grpSpLocks/>
              </p:cNvGrpSpPr>
              <p:nvPr/>
            </p:nvGrpSpPr>
            <p:grpSpPr bwMode="auto">
              <a:xfrm>
                <a:off x="5458" y="3722"/>
                <a:ext cx="2190" cy="520"/>
                <a:chOff x="5458" y="3698"/>
                <a:chExt cx="2190" cy="520"/>
              </a:xfrm>
            </p:grpSpPr>
            <p:grpSp>
              <p:nvGrpSpPr>
                <p:cNvPr id="27" name="Group 29"/>
                <p:cNvGrpSpPr>
                  <a:grpSpLocks/>
                </p:cNvGrpSpPr>
                <p:nvPr/>
              </p:nvGrpSpPr>
              <p:grpSpPr bwMode="auto">
                <a:xfrm>
                  <a:off x="5962" y="3698"/>
                  <a:ext cx="1108" cy="520"/>
                  <a:chOff x="1515" y="3530"/>
                  <a:chExt cx="867" cy="370"/>
                </a:xfrm>
              </p:grpSpPr>
              <p:grpSp>
                <p:nvGrpSpPr>
                  <p:cNvPr id="2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820" y="3530"/>
                    <a:ext cx="466" cy="370"/>
                    <a:chOff x="9779" y="4873"/>
                    <a:chExt cx="600" cy="530"/>
                  </a:xfrm>
                </p:grpSpPr>
                <p:sp>
                  <p:nvSpPr>
                    <p:cNvPr id="19487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80" y="4873"/>
                      <a:ext cx="599" cy="5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8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8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087" y="3683"/>
                    <a:ext cx="29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515" y="3683"/>
                    <a:ext cx="29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2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91" name="Line 35"/>
                <p:cNvSpPr>
                  <a:spLocks noChangeShapeType="1"/>
                </p:cNvSpPr>
                <p:nvPr/>
              </p:nvSpPr>
              <p:spPr bwMode="auto">
                <a:xfrm>
                  <a:off x="7072" y="3904"/>
                  <a:ext cx="576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2" name="Line 36"/>
                <p:cNvSpPr>
                  <a:spLocks noChangeShapeType="1"/>
                </p:cNvSpPr>
                <p:nvPr/>
              </p:nvSpPr>
              <p:spPr bwMode="auto">
                <a:xfrm>
                  <a:off x="5458" y="3915"/>
                  <a:ext cx="54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93" name="Line 37"/>
              <p:cNvSpPr>
                <a:spLocks noChangeShapeType="1"/>
              </p:cNvSpPr>
              <p:nvPr/>
            </p:nvSpPr>
            <p:spPr bwMode="auto">
              <a:xfrm flipH="1">
                <a:off x="7645" y="2956"/>
                <a:ext cx="1" cy="10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4678" y="2795"/>
                <a:ext cx="184" cy="276"/>
                <a:chOff x="3503" y="4378"/>
                <a:chExt cx="184" cy="276"/>
              </a:xfrm>
            </p:grpSpPr>
            <p:sp>
              <p:nvSpPr>
                <p:cNvPr id="19495" name="Oval 39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7858" y="2772"/>
                <a:ext cx="184" cy="276"/>
                <a:chOff x="3503" y="4378"/>
                <a:chExt cx="184" cy="276"/>
              </a:xfrm>
            </p:grpSpPr>
            <p:sp>
              <p:nvSpPr>
                <p:cNvPr id="19498" name="Oval 42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flipV="1">
              <a:off x="13220" y="7983"/>
              <a:ext cx="0" cy="8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flipV="1">
              <a:off x="15047" y="7973"/>
              <a:ext cx="0" cy="8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3851920" y="4071942"/>
            <a:ext cx="529208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1.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q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9" name="Rectangle 46"/>
          <p:cNvSpPr>
            <a:spLocks noChangeArrowheads="1"/>
          </p:cNvSpPr>
          <p:nvPr/>
        </p:nvSpPr>
        <p:spPr bwMode="auto">
          <a:xfrm>
            <a:off x="1428728" y="3786190"/>
            <a:ext cx="1857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131"/>
          <p:cNvGrpSpPr/>
          <p:nvPr/>
        </p:nvGrpSpPr>
        <p:grpSpPr>
          <a:xfrm>
            <a:off x="4786314" y="5410991"/>
            <a:ext cx="2928958" cy="1018405"/>
            <a:chOff x="285909" y="5214950"/>
            <a:chExt cx="2928958" cy="1018405"/>
          </a:xfrm>
        </p:grpSpPr>
        <p:sp>
          <p:nvSpPr>
            <p:cNvPr id="121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494" name="Группа 140"/>
            <p:cNvGrpSpPr/>
            <p:nvPr/>
          </p:nvGrpSpPr>
          <p:grpSpPr>
            <a:xfrm>
              <a:off x="285909" y="5214950"/>
              <a:ext cx="2928958" cy="1018405"/>
              <a:chOff x="278269" y="4125107"/>
              <a:chExt cx="2928958" cy="1018405"/>
            </a:xfrm>
          </p:grpSpPr>
          <p:sp>
            <p:nvSpPr>
              <p:cNvPr id="125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26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9497" name="Группа 139"/>
              <p:cNvGrpSpPr/>
              <p:nvPr/>
            </p:nvGrpSpPr>
            <p:grpSpPr>
              <a:xfrm>
                <a:off x="278269" y="4125107"/>
                <a:ext cx="2928958" cy="1018405"/>
                <a:chOff x="278269" y="4125107"/>
                <a:chExt cx="2928958" cy="1018405"/>
              </a:xfrm>
            </p:grpSpPr>
            <p:sp>
              <p:nvSpPr>
                <p:cNvPr id="1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92716" y="4566022"/>
                  <a:ext cx="64294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35723" y="457200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135 L 0.51215 0.017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195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7" grpId="0"/>
      <p:bldP spid="51" grpId="0"/>
      <p:bldP spid="52" grpId="0"/>
      <p:bldP spid="53" grpId="0"/>
      <p:bldP spid="54" grpId="0"/>
      <p:bldP spid="56" grpId="0"/>
      <p:bldP spid="63" grpId="0"/>
      <p:bldP spid="63" grpId="1"/>
      <p:bldP spid="64" grpId="0"/>
      <p:bldP spid="64" grpId="1"/>
      <p:bldP spid="65" grpId="0"/>
      <p:bldP spid="65" grpId="1"/>
      <p:bldP spid="66" grpId="0" animBg="1"/>
      <p:bldP spid="66" grpId="1" animBg="1"/>
      <p:bldP spid="66" grpId="2" animBg="1"/>
      <p:bldP spid="67" grpId="0"/>
      <p:bldP spid="67" grpId="1"/>
      <p:bldP spid="68" grpId="0"/>
      <p:bldP spid="69" grpId="0"/>
      <p:bldP spid="70" grpId="0"/>
      <p:bldP spid="71" grpId="0" animBg="1"/>
      <p:bldP spid="72" grpId="0"/>
      <p:bldP spid="73" grpId="0"/>
      <p:bldP spid="74" grpId="0"/>
      <p:bldP spid="74" grpId="1"/>
      <p:bldP spid="75" grpId="0"/>
      <p:bldP spid="76" grpId="0"/>
      <p:bldP spid="19502" grpId="0" build="p" animBg="1"/>
      <p:bldP spid="1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4687" t="36621" r="57813" b="39941"/>
          <a:stretch>
            <a:fillRect/>
          </a:stretch>
        </p:blipFill>
        <p:spPr bwMode="auto">
          <a:xfrm>
            <a:off x="500034" y="3464719"/>
            <a:ext cx="6500858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628" y="5000636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510" y="450057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5031130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5585788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8696" y="405829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6028064"/>
            <a:ext cx="1000132" cy="4001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30(Ом)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57224" y="521495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8662" y="535782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1242504" y="48569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2976" y="4143380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7044" y="591306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2" y="5643578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6226" y="5610541"/>
            <a:ext cx="642942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4810" y="3643314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4358480" y="4571214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358480" y="592933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14876" y="5286388"/>
            <a:ext cx="428628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286512" y="5250052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5534" y="5388106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014923" y="6290999"/>
            <a:ext cx="5415171" cy="673331"/>
            <a:chOff x="4944" y="3716"/>
            <a:chExt cx="5000" cy="52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292" y="3716"/>
              <a:ext cx="3652" cy="522"/>
              <a:chOff x="1778" y="3539"/>
              <a:chExt cx="2868" cy="371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3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48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2553" cy="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4944" y="3910"/>
              <a:ext cx="1385" cy="3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scene3d>
              <a:camera prst="orthographicFront">
                <a:rot lat="240000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379868" y="5926716"/>
            <a:ext cx="1255333" cy="1486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5757814" y="5916669"/>
            <a:ext cx="1255333" cy="1486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00430" y="557214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643438" y="5239174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3"/>
          <p:cNvGrpSpPr/>
          <p:nvPr/>
        </p:nvGrpSpPr>
        <p:grpSpPr>
          <a:xfrm>
            <a:off x="214282" y="311663"/>
            <a:ext cx="870694" cy="1000132"/>
            <a:chOff x="4143372" y="4000504"/>
            <a:chExt cx="870694" cy="1000132"/>
          </a:xfrm>
        </p:grpSpPr>
        <p:sp>
          <p:nvSpPr>
            <p:cNvPr id="45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47"/>
          <p:cNvGrpSpPr/>
          <p:nvPr/>
        </p:nvGrpSpPr>
        <p:grpSpPr>
          <a:xfrm>
            <a:off x="1181544" y="285728"/>
            <a:ext cx="994014" cy="1012419"/>
            <a:chOff x="5143504" y="4000504"/>
            <a:chExt cx="994014" cy="1012419"/>
          </a:xfrm>
        </p:grpSpPr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8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Группа 53"/>
          <p:cNvGrpSpPr/>
          <p:nvPr/>
        </p:nvGrpSpPr>
        <p:grpSpPr>
          <a:xfrm>
            <a:off x="2142898" y="298015"/>
            <a:ext cx="788895" cy="1012419"/>
            <a:chOff x="5143504" y="4000504"/>
            <a:chExt cx="788895" cy="1012419"/>
          </a:xfrm>
        </p:grpSpPr>
        <p:sp>
          <p:nvSpPr>
            <p:cNvPr id="55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896002" y="5100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48" name="Группа 60"/>
          <p:cNvGrpSpPr/>
          <p:nvPr/>
        </p:nvGrpSpPr>
        <p:grpSpPr>
          <a:xfrm>
            <a:off x="2986925" y="318076"/>
            <a:ext cx="870694" cy="1000132"/>
            <a:chOff x="4143372" y="4000504"/>
            <a:chExt cx="870694" cy="1000132"/>
          </a:xfrm>
        </p:grpSpPr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3643305" y="5323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49" name="Группа 65"/>
          <p:cNvGrpSpPr/>
          <p:nvPr/>
        </p:nvGrpSpPr>
        <p:grpSpPr>
          <a:xfrm>
            <a:off x="3981174" y="285728"/>
            <a:ext cx="805137" cy="1012419"/>
            <a:chOff x="5214753" y="4000504"/>
            <a:chExt cx="922765" cy="1012419"/>
          </a:xfrm>
        </p:grpSpPr>
        <p:sp>
          <p:nvSpPr>
            <p:cNvPr id="67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1" name="Группа 198"/>
            <p:cNvGrpSpPr/>
            <p:nvPr/>
          </p:nvGrpSpPr>
          <p:grpSpPr>
            <a:xfrm>
              <a:off x="5214753" y="4000504"/>
              <a:ext cx="577325" cy="1012419"/>
              <a:chOff x="5214753" y="4000504"/>
              <a:chExt cx="577325" cy="1012419"/>
            </a:xfrm>
          </p:grpSpPr>
          <p:sp>
            <p:nvSpPr>
              <p:cNvPr id="69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5225380" y="4441419"/>
                <a:ext cx="502765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2" name="Группа 71"/>
          <p:cNvGrpSpPr/>
          <p:nvPr/>
        </p:nvGrpSpPr>
        <p:grpSpPr>
          <a:xfrm>
            <a:off x="4837656" y="285728"/>
            <a:ext cx="591600" cy="1012419"/>
            <a:chOff x="5143504" y="4000504"/>
            <a:chExt cx="788895" cy="1012419"/>
          </a:xfrm>
        </p:grpSpPr>
        <p:sp>
          <p:nvSpPr>
            <p:cNvPr id="7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3" name="Группа 203"/>
            <p:cNvGrpSpPr/>
            <p:nvPr/>
          </p:nvGrpSpPr>
          <p:grpSpPr>
            <a:xfrm>
              <a:off x="5143504" y="4000504"/>
              <a:ext cx="648574" cy="1012419"/>
              <a:chOff x="5143504" y="4000504"/>
              <a:chExt cx="648574" cy="1012419"/>
            </a:xfrm>
          </p:grpSpPr>
          <p:sp>
            <p:nvSpPr>
              <p:cNvPr id="7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0006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5357818" y="51009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54" name="Группа 78"/>
          <p:cNvGrpSpPr/>
          <p:nvPr/>
        </p:nvGrpSpPr>
        <p:grpSpPr>
          <a:xfrm>
            <a:off x="5704960" y="295776"/>
            <a:ext cx="591600" cy="918646"/>
            <a:chOff x="5143504" y="4000504"/>
            <a:chExt cx="788895" cy="918646"/>
          </a:xfrm>
        </p:grpSpPr>
        <p:sp>
          <p:nvSpPr>
            <p:cNvPr id="8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5" name="Группа 203"/>
            <p:cNvGrpSpPr/>
            <p:nvPr/>
          </p:nvGrpSpPr>
          <p:grpSpPr>
            <a:xfrm>
              <a:off x="5143504" y="4000504"/>
              <a:ext cx="648574" cy="918646"/>
              <a:chOff x="5143504" y="4000504"/>
              <a:chExt cx="648574" cy="918646"/>
            </a:xfrm>
          </p:grpSpPr>
          <p:sp>
            <p:nvSpPr>
              <p:cNvPr id="8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8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00065" cy="477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5" name="Rectangle 1"/>
          <p:cNvSpPr>
            <a:spLocks noChangeArrowheads="1"/>
          </p:cNvSpPr>
          <p:nvPr/>
        </p:nvSpPr>
        <p:spPr bwMode="auto">
          <a:xfrm>
            <a:off x="2786050" y="481048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6174882" y="471000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6347902" y="500042"/>
            <a:ext cx="10816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7148176" y="510090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6" name="Группа 88"/>
          <p:cNvGrpSpPr/>
          <p:nvPr/>
        </p:nvGrpSpPr>
        <p:grpSpPr>
          <a:xfrm>
            <a:off x="149172" y="1305956"/>
            <a:ext cx="870694" cy="1000132"/>
            <a:chOff x="4143372" y="4000504"/>
            <a:chExt cx="870694" cy="1000132"/>
          </a:xfrm>
        </p:grpSpPr>
        <p:sp>
          <p:nvSpPr>
            <p:cNvPr id="90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57" name="Группа 92"/>
          <p:cNvGrpSpPr/>
          <p:nvPr/>
        </p:nvGrpSpPr>
        <p:grpSpPr>
          <a:xfrm>
            <a:off x="1038668" y="1280021"/>
            <a:ext cx="994014" cy="1012419"/>
            <a:chOff x="5143504" y="4000504"/>
            <a:chExt cx="994014" cy="1012419"/>
          </a:xfrm>
        </p:grpSpPr>
        <p:sp>
          <p:nvSpPr>
            <p:cNvPr id="9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58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9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9" name="Группа 98"/>
          <p:cNvGrpSpPr/>
          <p:nvPr/>
        </p:nvGrpSpPr>
        <p:grpSpPr>
          <a:xfrm>
            <a:off x="2000022" y="1292308"/>
            <a:ext cx="994014" cy="1012419"/>
            <a:chOff x="5143504" y="4000504"/>
            <a:chExt cx="994014" cy="1012419"/>
          </a:xfrm>
        </p:grpSpPr>
        <p:sp>
          <p:nvSpPr>
            <p:cNvPr id="10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0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1" name="Группа 104"/>
          <p:cNvGrpSpPr/>
          <p:nvPr/>
        </p:nvGrpSpPr>
        <p:grpSpPr>
          <a:xfrm>
            <a:off x="2857278" y="1275462"/>
            <a:ext cx="788895" cy="1012419"/>
            <a:chOff x="5143504" y="4000504"/>
            <a:chExt cx="788895" cy="1012419"/>
          </a:xfrm>
        </p:grpSpPr>
        <p:sp>
          <p:nvSpPr>
            <p:cNvPr id="106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2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8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1" name="Rectangle 1"/>
          <p:cNvSpPr>
            <a:spLocks noChangeArrowheads="1"/>
          </p:cNvSpPr>
          <p:nvPr/>
        </p:nvSpPr>
        <p:spPr bwMode="auto">
          <a:xfrm>
            <a:off x="785786" y="152102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2" name="Text Box 11"/>
          <p:cNvSpPr txBox="1">
            <a:spLocks noChangeArrowheads="1"/>
          </p:cNvSpPr>
          <p:nvPr/>
        </p:nvSpPr>
        <p:spPr bwMode="auto">
          <a:xfrm>
            <a:off x="2643174" y="500063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4286248" y="471488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"/>
          <p:cNvSpPr>
            <a:spLocks noChangeArrowheads="1"/>
          </p:cNvSpPr>
          <p:nvPr/>
        </p:nvSpPr>
        <p:spPr bwMode="auto">
          <a:xfrm>
            <a:off x="3480334" y="1510222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63" name="Группа 114"/>
          <p:cNvGrpSpPr/>
          <p:nvPr/>
        </p:nvGrpSpPr>
        <p:grpSpPr>
          <a:xfrm>
            <a:off x="3649844" y="1233766"/>
            <a:ext cx="870694" cy="1000132"/>
            <a:chOff x="4143372" y="4000504"/>
            <a:chExt cx="870694" cy="1000132"/>
          </a:xfrm>
        </p:grpSpPr>
        <p:sp>
          <p:nvSpPr>
            <p:cNvPr id="11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64" name="Группа 118"/>
          <p:cNvGrpSpPr/>
          <p:nvPr/>
        </p:nvGrpSpPr>
        <p:grpSpPr>
          <a:xfrm>
            <a:off x="4529292" y="1217879"/>
            <a:ext cx="675602" cy="1012419"/>
            <a:chOff x="5143504" y="4000504"/>
            <a:chExt cx="994014" cy="1012419"/>
          </a:xfrm>
        </p:grpSpPr>
        <p:sp>
          <p:nvSpPr>
            <p:cNvPr id="12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5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2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6" name="Группа 124"/>
          <p:cNvGrpSpPr/>
          <p:nvPr/>
        </p:nvGrpSpPr>
        <p:grpSpPr>
          <a:xfrm>
            <a:off x="5236140" y="1220118"/>
            <a:ext cx="857256" cy="1012419"/>
            <a:chOff x="5143504" y="4000504"/>
            <a:chExt cx="994014" cy="1012419"/>
          </a:xfrm>
        </p:grpSpPr>
        <p:sp>
          <p:nvSpPr>
            <p:cNvPr id="126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7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28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68" name="Группа 130"/>
          <p:cNvGrpSpPr/>
          <p:nvPr/>
        </p:nvGrpSpPr>
        <p:grpSpPr>
          <a:xfrm>
            <a:off x="6063252" y="1222231"/>
            <a:ext cx="642942" cy="1012419"/>
            <a:chOff x="5143504" y="4000504"/>
            <a:chExt cx="788895" cy="1012419"/>
          </a:xfrm>
        </p:grpSpPr>
        <p:sp>
          <p:nvSpPr>
            <p:cNvPr id="132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69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34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7" name="Rectangle 1"/>
          <p:cNvSpPr>
            <a:spLocks noChangeArrowheads="1"/>
          </p:cNvSpPr>
          <p:nvPr/>
        </p:nvSpPr>
        <p:spPr bwMode="auto">
          <a:xfrm>
            <a:off x="4286458" y="144883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8" name="Rectangle 1"/>
          <p:cNvSpPr>
            <a:spLocks noChangeArrowheads="1"/>
          </p:cNvSpPr>
          <p:nvPr/>
        </p:nvSpPr>
        <p:spPr bwMode="auto">
          <a:xfrm>
            <a:off x="6669308" y="144883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70" name="Группа 138"/>
          <p:cNvGrpSpPr/>
          <p:nvPr/>
        </p:nvGrpSpPr>
        <p:grpSpPr>
          <a:xfrm>
            <a:off x="6990843" y="1214422"/>
            <a:ext cx="652989" cy="877352"/>
            <a:chOff x="5143504" y="4000504"/>
            <a:chExt cx="801223" cy="877352"/>
          </a:xfrm>
        </p:grpSpPr>
        <p:sp>
          <p:nvSpPr>
            <p:cNvPr id="14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71" name="Группа 209"/>
            <p:cNvGrpSpPr/>
            <p:nvPr/>
          </p:nvGrpSpPr>
          <p:grpSpPr>
            <a:xfrm>
              <a:off x="5143504" y="4000504"/>
              <a:ext cx="801223" cy="877352"/>
              <a:chOff x="5143504" y="4000504"/>
              <a:chExt cx="801223" cy="877352"/>
            </a:xfrm>
          </p:grpSpPr>
          <p:sp>
            <p:nvSpPr>
              <p:cNvPr id="14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Text Box 10"/>
              <p:cNvSpPr txBox="1">
                <a:spLocks noChangeArrowheads="1"/>
              </p:cNvSpPr>
              <p:nvPr/>
            </p:nvSpPr>
            <p:spPr bwMode="auto">
              <a:xfrm>
                <a:off x="5246651" y="4000504"/>
                <a:ext cx="698076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14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436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5" name="Text Box 11"/>
          <p:cNvSpPr txBox="1">
            <a:spLocks noChangeArrowheads="1"/>
          </p:cNvSpPr>
          <p:nvPr/>
        </p:nvSpPr>
        <p:spPr bwMode="auto">
          <a:xfrm>
            <a:off x="6429388" y="2194458"/>
            <a:ext cx="10145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"/>
          <p:cNvSpPr>
            <a:spLocks noChangeArrowheads="1"/>
          </p:cNvSpPr>
          <p:nvPr/>
        </p:nvSpPr>
        <p:spPr bwMode="auto">
          <a:xfrm>
            <a:off x="7502060" y="1438062"/>
            <a:ext cx="30489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72" name="Группа 147"/>
          <p:cNvGrpSpPr/>
          <p:nvPr/>
        </p:nvGrpSpPr>
        <p:grpSpPr>
          <a:xfrm>
            <a:off x="7344713" y="2051582"/>
            <a:ext cx="656313" cy="877352"/>
            <a:chOff x="5214753" y="4000504"/>
            <a:chExt cx="805301" cy="877352"/>
          </a:xfrm>
        </p:grpSpPr>
        <p:sp>
          <p:nvSpPr>
            <p:cNvPr id="14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73" name="Группа 209"/>
            <p:cNvGrpSpPr/>
            <p:nvPr/>
          </p:nvGrpSpPr>
          <p:grpSpPr>
            <a:xfrm>
              <a:off x="5214753" y="4000504"/>
              <a:ext cx="805301" cy="877352"/>
              <a:chOff x="5214753" y="4000504"/>
              <a:chExt cx="805301" cy="877352"/>
            </a:xfrm>
          </p:grpSpPr>
          <p:sp>
            <p:nvSpPr>
              <p:cNvPr id="15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" name="Text Box 10"/>
              <p:cNvSpPr txBox="1">
                <a:spLocks noChangeArrowheads="1"/>
              </p:cNvSpPr>
              <p:nvPr/>
            </p:nvSpPr>
            <p:spPr bwMode="auto">
              <a:xfrm>
                <a:off x="5246651" y="4000504"/>
                <a:ext cx="773403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30</a:t>
                </a:r>
              </a:p>
            </p:txBody>
          </p:sp>
          <p:sp>
            <p:nvSpPr>
              <p:cNvPr id="153" name="Text Box 11"/>
              <p:cNvSpPr txBox="1">
                <a:spLocks noChangeArrowheads="1"/>
              </p:cNvSpPr>
              <p:nvPr/>
            </p:nvSpPr>
            <p:spPr bwMode="auto">
              <a:xfrm>
                <a:off x="5318812" y="4441419"/>
                <a:ext cx="701240" cy="436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4" name="Text Box 11"/>
          <p:cNvSpPr txBox="1">
            <a:spLocks noChangeArrowheads="1"/>
          </p:cNvSpPr>
          <p:nvPr/>
        </p:nvSpPr>
        <p:spPr bwMode="auto">
          <a:xfrm>
            <a:off x="7828004" y="2244698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1"/>
          <p:cNvSpPr txBox="1">
            <a:spLocks noChangeArrowheads="1"/>
          </p:cNvSpPr>
          <p:nvPr/>
        </p:nvSpPr>
        <p:spPr bwMode="auto">
          <a:xfrm>
            <a:off x="0" y="2571744"/>
            <a:ext cx="3714744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56" name="Text Box 11"/>
          <p:cNvSpPr txBox="1">
            <a:spLocks noChangeArrowheads="1"/>
          </p:cNvSpPr>
          <p:nvPr/>
        </p:nvSpPr>
        <p:spPr bwMode="auto">
          <a:xfrm>
            <a:off x="3500430" y="2591840"/>
            <a:ext cx="1316028" cy="5715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7122885" y="5345387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158" name="Text Box 10"/>
          <p:cNvSpPr txBox="1">
            <a:spLocks noChangeArrowheads="1"/>
          </p:cNvSpPr>
          <p:nvPr/>
        </p:nvSpPr>
        <p:spPr bwMode="auto">
          <a:xfrm>
            <a:off x="8194455" y="5059635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 Box 11"/>
          <p:cNvSpPr txBox="1">
            <a:spLocks noChangeArrowheads="1"/>
          </p:cNvSpPr>
          <p:nvPr/>
        </p:nvSpPr>
        <p:spPr bwMode="auto">
          <a:xfrm>
            <a:off x="8182392" y="585789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Line 6"/>
          <p:cNvSpPr>
            <a:spLocks noChangeShapeType="1"/>
          </p:cNvSpPr>
          <p:nvPr/>
        </p:nvSpPr>
        <p:spPr bwMode="auto">
          <a:xfrm flipH="1">
            <a:off x="8266081" y="5989457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"/>
          <p:cNvSpPr>
            <a:spLocks noChangeArrowheads="1"/>
          </p:cNvSpPr>
          <p:nvPr/>
        </p:nvSpPr>
        <p:spPr bwMode="auto">
          <a:xfrm>
            <a:off x="7694389" y="557214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7072330" y="5143512"/>
            <a:ext cx="1928826" cy="1571636"/>
          </a:xfrm>
          <a:prstGeom prst="roundRect">
            <a:avLst/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TextBox 162"/>
          <p:cNvSpPr txBox="1"/>
          <p:nvPr/>
        </p:nvSpPr>
        <p:spPr>
          <a:xfrm>
            <a:off x="53165" y="3251232"/>
            <a:ext cx="2018505" cy="461665"/>
          </a:xfrm>
          <a:prstGeom prst="rect">
            <a:avLst/>
          </a:prstGeom>
          <a:solidFill>
            <a:srgbClr val="F9E3A5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Ом=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 Box 11"/>
          <p:cNvSpPr txBox="1">
            <a:spLocks noChangeArrowheads="1"/>
          </p:cNvSpPr>
          <p:nvPr/>
        </p:nvSpPr>
        <p:spPr bwMode="auto">
          <a:xfrm>
            <a:off x="2000232" y="3214686"/>
            <a:ext cx="775185" cy="57150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11"/>
          <p:cNvSpPr txBox="1">
            <a:spLocks noChangeArrowheads="1"/>
          </p:cNvSpPr>
          <p:nvPr/>
        </p:nvSpPr>
        <p:spPr bwMode="auto">
          <a:xfrm>
            <a:off x="542567" y="4736150"/>
            <a:ext cx="600409" cy="33592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74" name="Группа 170"/>
          <p:cNvGrpSpPr/>
          <p:nvPr/>
        </p:nvGrpSpPr>
        <p:grpSpPr>
          <a:xfrm>
            <a:off x="1571604" y="5000636"/>
            <a:ext cx="1720132" cy="422700"/>
            <a:chOff x="1571604" y="5000636"/>
            <a:chExt cx="1720132" cy="422700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1989651" y="5000636"/>
              <a:ext cx="582085" cy="422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Line 33"/>
            <p:cNvSpPr>
              <a:spLocks noChangeShapeType="1"/>
            </p:cNvSpPr>
            <p:nvPr/>
          </p:nvSpPr>
          <p:spPr bwMode="auto">
            <a:xfrm>
              <a:off x="2571736" y="5222316"/>
              <a:ext cx="7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Line 34"/>
            <p:cNvSpPr>
              <a:spLocks noChangeShapeType="1"/>
            </p:cNvSpPr>
            <p:nvPr/>
          </p:nvSpPr>
          <p:spPr bwMode="auto">
            <a:xfrm>
              <a:off x="1571604" y="5222316"/>
              <a:ext cx="408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9" name="Text Box 10"/>
          <p:cNvSpPr txBox="1">
            <a:spLocks noChangeArrowheads="1"/>
          </p:cNvSpPr>
          <p:nvPr/>
        </p:nvSpPr>
        <p:spPr bwMode="auto">
          <a:xfrm>
            <a:off x="7286644" y="4286256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 Box 10"/>
          <p:cNvSpPr txBox="1">
            <a:spLocks noChangeArrowheads="1"/>
          </p:cNvSpPr>
          <p:nvPr/>
        </p:nvSpPr>
        <p:spPr bwMode="auto">
          <a:xfrm>
            <a:off x="1924620" y="4983052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12В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1256152" y="559864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5" name="Группа 171"/>
          <p:cNvGrpSpPr/>
          <p:nvPr/>
        </p:nvGrpSpPr>
        <p:grpSpPr>
          <a:xfrm>
            <a:off x="4643438" y="4500570"/>
            <a:ext cx="1576132" cy="422700"/>
            <a:chOff x="1571604" y="5000636"/>
            <a:chExt cx="1576132" cy="422700"/>
          </a:xfrm>
        </p:grpSpPr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1989651" y="5000636"/>
              <a:ext cx="582085" cy="422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>
              <a:off x="2571736" y="5222316"/>
              <a:ext cx="576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1571604" y="5222316"/>
              <a:ext cx="408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6" name="Text Box 10"/>
          <p:cNvSpPr txBox="1">
            <a:spLocks noChangeArrowheads="1"/>
          </p:cNvSpPr>
          <p:nvPr/>
        </p:nvSpPr>
        <p:spPr bwMode="auto">
          <a:xfrm>
            <a:off x="6429420" y="3571876"/>
            <a:ext cx="29289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 Box 10"/>
          <p:cNvSpPr txBox="1">
            <a:spLocks noChangeArrowheads="1"/>
          </p:cNvSpPr>
          <p:nvPr/>
        </p:nvSpPr>
        <p:spPr bwMode="auto">
          <a:xfrm>
            <a:off x="4985462" y="4485404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18В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 Box 11"/>
          <p:cNvSpPr txBox="1">
            <a:spLocks noChangeArrowheads="1"/>
          </p:cNvSpPr>
          <p:nvPr/>
        </p:nvSpPr>
        <p:spPr bwMode="auto">
          <a:xfrm>
            <a:off x="3500431" y="4586076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 Box 11"/>
          <p:cNvSpPr txBox="1">
            <a:spLocks noChangeArrowheads="1"/>
          </p:cNvSpPr>
          <p:nvPr/>
        </p:nvSpPr>
        <p:spPr bwMode="auto">
          <a:xfrm>
            <a:off x="6370920" y="4801488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 Box 11"/>
          <p:cNvSpPr txBox="1">
            <a:spLocks noChangeArrowheads="1"/>
          </p:cNvSpPr>
          <p:nvPr/>
        </p:nvSpPr>
        <p:spPr bwMode="auto">
          <a:xfrm>
            <a:off x="1618200" y="4100078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=4А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/>
        </p:nvSpPr>
        <p:spPr bwMode="auto">
          <a:xfrm>
            <a:off x="1571604" y="6000768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=2А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 Box 2"/>
          <p:cNvSpPr txBox="1">
            <a:spLocks noChangeArrowheads="1"/>
          </p:cNvSpPr>
          <p:nvPr/>
        </p:nvSpPr>
        <p:spPr bwMode="auto">
          <a:xfrm>
            <a:off x="8143900" y="-27384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№1016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 Box 2"/>
          <p:cNvSpPr txBox="1">
            <a:spLocks noChangeArrowheads="1"/>
          </p:cNvSpPr>
          <p:nvPr/>
        </p:nvSpPr>
        <p:spPr bwMode="auto">
          <a:xfrm>
            <a:off x="8532440" y="0"/>
            <a:ext cx="611560" cy="50004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 Box 11"/>
          <p:cNvSpPr txBox="1">
            <a:spLocks noChangeArrowheads="1"/>
          </p:cNvSpPr>
          <p:nvPr/>
        </p:nvSpPr>
        <p:spPr bwMode="auto">
          <a:xfrm>
            <a:off x="4714877" y="3643314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 Box 11"/>
          <p:cNvSpPr txBox="1">
            <a:spLocks noChangeArrowheads="1"/>
          </p:cNvSpPr>
          <p:nvPr/>
        </p:nvSpPr>
        <p:spPr bwMode="auto">
          <a:xfrm>
            <a:off x="5286380" y="5357826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1.8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Text Box 11"/>
          <p:cNvSpPr txBox="1">
            <a:spLocks noChangeArrowheads="1"/>
          </p:cNvSpPr>
          <p:nvPr/>
        </p:nvSpPr>
        <p:spPr bwMode="auto">
          <a:xfrm>
            <a:off x="4857752" y="6429396"/>
            <a:ext cx="785817" cy="357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248" y="6324921"/>
            <a:ext cx="500066" cy="46166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 animBg="1"/>
      <p:bldP spid="19" grpId="0" animBg="1"/>
      <p:bldP spid="22" grpId="0" animBg="1"/>
      <p:bldP spid="24" grpId="0" animBg="1"/>
      <p:bldP spid="25" grpId="0" animBg="1"/>
      <p:bldP spid="27" grpId="0" animBg="1"/>
      <p:bldP spid="31" grpId="0" animBg="1"/>
      <p:bldP spid="33" grpId="0" animBg="1"/>
      <p:bldP spid="60" grpId="0"/>
      <p:bldP spid="65" grpId="0"/>
      <p:bldP spid="78" grpId="0"/>
      <p:bldP spid="85" grpId="0" animBg="1"/>
      <p:bldP spid="86" grpId="0" animBg="1"/>
      <p:bldP spid="87" grpId="0"/>
      <p:bldP spid="88" grpId="0"/>
      <p:bldP spid="111" grpId="0"/>
      <p:bldP spid="112" grpId="0"/>
      <p:bldP spid="113" grpId="0"/>
      <p:bldP spid="114" grpId="0" animBg="1"/>
      <p:bldP spid="137" grpId="0"/>
      <p:bldP spid="138" grpId="0"/>
      <p:bldP spid="145" grpId="0"/>
      <p:bldP spid="147" grpId="0" animBg="1"/>
      <p:bldP spid="154" grpId="0"/>
      <p:bldP spid="155" grpId="0" animBg="1"/>
      <p:bldP spid="156" grpId="0" animBg="1"/>
      <p:bldP spid="157" grpId="0"/>
      <p:bldP spid="158" grpId="0"/>
      <p:bldP spid="159" grpId="0"/>
      <p:bldP spid="160" grpId="0" animBg="1"/>
      <p:bldP spid="161" grpId="0"/>
      <p:bldP spid="162" grpId="0" animBg="1"/>
      <p:bldP spid="162" grpId="1" animBg="1"/>
      <p:bldP spid="163" grpId="0" animBg="1"/>
      <p:bldP spid="164" grpId="0" animBg="1"/>
      <p:bldP spid="165" grpId="0" animBg="1"/>
      <p:bldP spid="169" grpId="0"/>
      <p:bldP spid="170" grpId="0"/>
      <p:bldP spid="170" grpId="1"/>
      <p:bldP spid="170" grpId="2"/>
      <p:bldP spid="176" grpId="0"/>
      <p:bldP spid="177" grpId="0"/>
      <p:bldP spid="178" grpId="0" animBg="1"/>
      <p:bldP spid="179" grpId="0" animBg="1"/>
      <p:bldP spid="180" grpId="0" animBg="1"/>
      <p:bldP spid="181" grpId="0" animBg="1"/>
      <p:bldP spid="184" grpId="0" animBg="1"/>
      <p:bldP spid="185" grpId="0" animBg="1"/>
      <p:bldP spid="186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113160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Гр.2//т1</a:t>
            </a:r>
          </a:p>
          <a:p>
            <a:pPr algn="ctr"/>
            <a:r>
              <a:rPr lang="ru-RU" sz="4800" dirty="0" smtClean="0"/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0"/>
            <a:ext cx="121444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214290"/>
            <a:ext cx="32861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/25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928670"/>
            <a:ext cx="17859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14488"/>
            <a:ext cx="657226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ЗА 1/25 секунды пуля пролетела 400м.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28868"/>
            <a:ext cx="121444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№15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V="1">
            <a:off x="2143108" y="4429131"/>
            <a:ext cx="2000264" cy="12858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H="1">
            <a:off x="2143108" y="2500306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5984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2143140" y="5746375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552922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709974">
            <a:off x="2204436" y="3944492"/>
            <a:ext cx="242889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Э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064560" y="4429132"/>
            <a:ext cx="0" cy="1278330"/>
          </a:xfrm>
          <a:prstGeom prst="line">
            <a:avLst/>
          </a:prstGeom>
          <a:noFill/>
          <a:ln w="88900" cmpd="sng">
            <a:solidFill>
              <a:srgbClr val="0000FF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199575" y="5715016"/>
            <a:ext cx="1872359" cy="0"/>
          </a:xfrm>
          <a:prstGeom prst="line">
            <a:avLst/>
          </a:prstGeom>
          <a:noFill/>
          <a:ln w="88900" cmpd="sng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357694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2274554" y="5177802"/>
            <a:ext cx="783696" cy="519474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29124" y="4357694"/>
            <a:ext cx="157163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929198"/>
            <a:ext cx="21237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80·0,5=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572140"/>
            <a:ext cx="192882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40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4929198"/>
            <a:ext cx="178595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=80·0,87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357950" y="4929198"/>
            <a:ext cx="221457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=69,28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см/с</a:t>
            </a:r>
            <a:endParaRPr lang="ru-RU" sz="2800" dirty="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2143108" y="5763300"/>
            <a:ext cx="380118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169547" y="3173414"/>
            <a:ext cx="3747712" cy="255407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6" y="585789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29322" y="3286124"/>
            <a:ext cx="64294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dirty="0">
              <a:solidFill>
                <a:srgbClr val="0014AC"/>
              </a:solidFill>
            </a:endParaRPr>
          </a:p>
        </p:txBody>
      </p:sp>
      <p:grpSp>
        <p:nvGrpSpPr>
          <p:cNvPr id="11" name="Группа 34"/>
          <p:cNvGrpSpPr/>
          <p:nvPr/>
        </p:nvGrpSpPr>
        <p:grpSpPr>
          <a:xfrm>
            <a:off x="5143504" y="2762904"/>
            <a:ext cx="785818" cy="523220"/>
            <a:chOff x="7572396" y="1571612"/>
            <a:chExt cx="928694" cy="523220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7683913" y="1616590"/>
              <a:ext cx="352924" cy="260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72396" y="1571612"/>
              <a:ext cx="928694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800" b="1" dirty="0"/>
            </a:p>
          </p:txBody>
        </p:sp>
      </p:grp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6000760" y="3214686"/>
            <a:ext cx="0" cy="260406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86446" y="2357430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·150c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29322" y="3786190"/>
            <a:ext cx="33575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0,69м/с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00728" y="5857892"/>
            <a:ext cx="3143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,4м/с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·150c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042" y="285728"/>
            <a:ext cx="2000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57148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42910" y="2493466"/>
            <a:ext cx="611560" cy="506906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5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15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3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8" grpId="1" animBg="1"/>
      <p:bldP spid="31" grpId="0"/>
      <p:bldP spid="34" grpId="0" animBg="1"/>
      <p:bldP spid="38" grpId="0" animBg="1"/>
      <p:bldP spid="38" grpId="1" animBg="1"/>
      <p:bldP spid="42" grpId="0" animBg="1"/>
      <p:bldP spid="43" grpId="0" animBg="1"/>
      <p:bldP spid="4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 l="16238" t="10055" r="14069" b="79152"/>
          <a:stretch>
            <a:fillRect/>
          </a:stretch>
        </p:blipFill>
        <p:spPr bwMode="auto">
          <a:xfrm>
            <a:off x="251520" y="0"/>
            <a:ext cx="84969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6238" t="21129" r="49797" b="46668"/>
          <a:stretch>
            <a:fillRect/>
          </a:stretch>
        </p:blipFill>
        <p:spPr bwMode="auto">
          <a:xfrm>
            <a:off x="2593594" y="692696"/>
            <a:ext cx="655040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57148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96136" y="2132856"/>
            <a:ext cx="0" cy="280831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448924" y="2088768"/>
            <a:ext cx="0" cy="2808312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 rot="5400000">
            <a:off x="4918080" y="4474220"/>
            <a:ext cx="360040" cy="136815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16016" y="5445224"/>
            <a:ext cx="86409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1x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779912" y="2132856"/>
            <a:ext cx="612000" cy="0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43808" y="1844824"/>
            <a:ext cx="86409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1y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72128" y="2969032"/>
            <a:ext cx="0" cy="201600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429172" y="4293096"/>
            <a:ext cx="0" cy="68400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авая фигурная скобка 18"/>
          <p:cNvSpPr/>
          <p:nvPr/>
        </p:nvSpPr>
        <p:spPr>
          <a:xfrm rot="5400000">
            <a:off x="6786168" y="4635168"/>
            <a:ext cx="324000" cy="9360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94920" y="5408012"/>
            <a:ext cx="1080120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631124" y="2948092"/>
            <a:ext cx="2844000" cy="0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721864" y="4293096"/>
            <a:ext cx="3708000" cy="0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 rot="10800000">
            <a:off x="3384972" y="2938904"/>
            <a:ext cx="360040" cy="1368152"/>
          </a:xfrm>
          <a:prstGeom prst="rightBrac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406988" y="3473088"/>
            <a:ext cx="1008112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-2м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 cstate="print"/>
          <a:srcRect l="16238" t="58500" r="14069" b="27192"/>
          <a:stretch>
            <a:fillRect/>
          </a:stretch>
        </p:blipFill>
        <p:spPr bwMode="auto">
          <a:xfrm>
            <a:off x="0" y="0"/>
            <a:ext cx="9144000" cy="1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50203" t="22148" r="14069" b="43891"/>
          <a:stretch>
            <a:fillRect/>
          </a:stretch>
        </p:blipFill>
        <p:spPr bwMode="auto">
          <a:xfrm>
            <a:off x="4572000" y="1063246"/>
            <a:ext cx="4572000" cy="34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50004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98216" y="2111836"/>
            <a:ext cx="0" cy="93600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6136" y="1124744"/>
            <a:ext cx="86409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А(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20;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209562" y="2081868"/>
            <a:ext cx="972000" cy="0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2614" y="1124744"/>
            <a:ext cx="50405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058352" y="3037526"/>
            <a:ext cx="0" cy="46800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40352" y="1268760"/>
            <a:ext cx="86409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В(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60;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220072" y="3501008"/>
            <a:ext cx="2808000" cy="0"/>
          </a:xfrm>
          <a:prstGeom prst="line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67404" y="1279270"/>
            <a:ext cx="576064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967726" y="1960430"/>
            <a:ext cx="360040" cy="1836000"/>
          </a:xfrm>
          <a:prstGeom prst="rightBrace">
            <a:avLst>
              <a:gd name="adj1" fmla="val 8333"/>
              <a:gd name="adj2" fmla="val 4923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32240" y="2204864"/>
            <a:ext cx="1368152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 rot="10800000">
            <a:off x="4932040" y="2064131"/>
            <a:ext cx="360040" cy="1440000"/>
          </a:xfrm>
          <a:prstGeom prst="rightBrac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1880" y="2564904"/>
            <a:ext cx="1368152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1412776"/>
            <a:ext cx="1800200" cy="46166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1916832"/>
            <a:ext cx="1728192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Гр.3</a:t>
            </a:r>
          </a:p>
          <a:p>
            <a:pPr algn="ctr"/>
            <a:r>
              <a:rPr lang="ru-RU" sz="4800" dirty="0" smtClean="0"/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4679157" y="1107265"/>
            <a:ext cx="928694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423506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Керосин из мензурки  (рис.1) перелили в сосуд и охладили  (рис.2).  Какое количество теплоты отдал керосин? Объемом термометра пренебречь.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222450" y="3658198"/>
            <a:ext cx="3135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2100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0,075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86644" y="3763036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=9450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4"/>
            <a:ext cx="1643042" cy="387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7" y="-142900"/>
            <a:ext cx="213221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5072066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2100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6902158" y="30754"/>
            <a:ext cx="1032595" cy="964356"/>
            <a:chOff x="2571736" y="5324418"/>
            <a:chExt cx="1032595" cy="964356"/>
          </a:xfrm>
        </p:grpSpPr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2582898" y="5324418"/>
              <a:ext cx="102143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571736" y="5765554"/>
              <a:ext cx="10246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8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3714752"/>
            <a:ext cx="2061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285984" y="3643314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керос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49892" y="3719754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31" grpId="0"/>
      <p:bldP spid="127" grpId="0"/>
      <p:bldP spid="108" grpId="0"/>
      <p:bldP spid="58" grpId="0"/>
      <p:bldP spid="177" grpId="0"/>
      <p:bldP spid="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8" cstate="print"/>
          <a:srcRect t="9374" r="5500" b="73653"/>
          <a:stretch>
            <a:fillRect/>
          </a:stretch>
        </p:blipFill>
        <p:spPr bwMode="auto">
          <a:xfrm>
            <a:off x="0" y="142876"/>
            <a:ext cx="646303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8500" t="47566" r="55289" b="10000"/>
          <a:stretch>
            <a:fillRect/>
          </a:stretch>
        </p:blipFill>
        <p:spPr bwMode="auto">
          <a:xfrm>
            <a:off x="5796136" y="260648"/>
            <a:ext cx="3571900" cy="334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254" y="1158968"/>
            <a:ext cx="535785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См. т№2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Перемещение численно равно  площади под графиком скорости.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5318" y="1222681"/>
            <a:ext cx="1928826" cy="1428760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1620089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3317" y="2356415"/>
            <a:ext cx="3456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15м/с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·8с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=120м</a:t>
            </a: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 flipH="1">
            <a:off x="4171872" y="3167188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11960" y="302889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8020" y="590810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9062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004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4946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326" y="6074132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854" y="5282044"/>
            <a:ext cx="61509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>
            <a:off x="3922319" y="6105491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493475" y="4823967"/>
            <a:ext cx="250033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171872" y="3645240"/>
            <a:ext cx="2571768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04737" y="3359488"/>
            <a:ext cx="60722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4561964"/>
            <a:ext cx="6480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4217591" y="3646828"/>
            <a:ext cx="2526049" cy="2427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519450" y="4744308"/>
            <a:ext cx="1588" cy="132356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194731" y="4775889"/>
            <a:ext cx="1405901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194731" y="5404504"/>
            <a:ext cx="945923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877043" y="5085184"/>
            <a:ext cx="0" cy="106595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 cstate="print"/>
          <a:srcRect t="24933" r="5500" b="58093"/>
          <a:stretch>
            <a:fillRect/>
          </a:stretch>
        </p:blipFill>
        <p:spPr bwMode="auto">
          <a:xfrm>
            <a:off x="262323" y="123472"/>
            <a:ext cx="596586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 l="52053" t="46151" r="12868" b="10000"/>
          <a:stretch>
            <a:fillRect/>
          </a:stretch>
        </p:blipFill>
        <p:spPr bwMode="auto">
          <a:xfrm>
            <a:off x="6072198" y="-2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ne 29"/>
          <p:cNvSpPr>
            <a:spLocks noChangeShapeType="1"/>
          </p:cNvSpPr>
          <p:nvPr/>
        </p:nvSpPr>
        <p:spPr bwMode="auto">
          <a:xfrm>
            <a:off x="726982" y="1967311"/>
            <a:ext cx="3273514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31"/>
          <p:cNvSpPr>
            <a:spLocks noChangeShapeType="1"/>
          </p:cNvSpPr>
          <p:nvPr/>
        </p:nvSpPr>
        <p:spPr bwMode="auto">
          <a:xfrm>
            <a:off x="714348" y="1357298"/>
            <a:ext cx="0" cy="1838335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571504" y="3126323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292893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7501052" y="1607331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17579" y="988233"/>
            <a:ext cx="1285884" cy="1588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2"/>
          <p:cNvGrpSpPr/>
          <p:nvPr/>
        </p:nvGrpSpPr>
        <p:grpSpPr>
          <a:xfrm>
            <a:off x="4786314" y="2714620"/>
            <a:ext cx="3429000" cy="1735137"/>
            <a:chOff x="428596" y="3714752"/>
            <a:chExt cx="3429000" cy="1735137"/>
          </a:xfrm>
        </p:grpSpPr>
        <p:grpSp>
          <p:nvGrpSpPr>
            <p:cNvPr id="9" name="Группа 11"/>
            <p:cNvGrpSpPr>
              <a:grpSpLocks/>
            </p:cNvGrpSpPr>
            <p:nvPr/>
          </p:nvGrpSpPr>
          <p:grpSpPr bwMode="auto">
            <a:xfrm>
              <a:off x="428596" y="3714752"/>
              <a:ext cx="3429000" cy="1735137"/>
              <a:chOff x="4429124" y="5563371"/>
              <a:chExt cx="2143141" cy="1065290"/>
            </a:xfrm>
          </p:grpSpPr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5357819" y="5786456"/>
                <a:ext cx="1214446" cy="68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4429124" y="6117674"/>
                <a:ext cx="928695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4493265" y="5563371"/>
                <a:ext cx="503147" cy="62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b="1" u="sng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15"/>
              <p:cNvSpPr txBox="1">
                <a:spLocks noChangeArrowheads="1"/>
              </p:cNvSpPr>
              <p:nvPr/>
            </p:nvSpPr>
            <p:spPr bwMode="auto">
              <a:xfrm>
                <a:off x="4550190" y="6061935"/>
                <a:ext cx="785818" cy="566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38"/>
            <p:cNvGrpSpPr/>
            <p:nvPr/>
          </p:nvGrpSpPr>
          <p:grpSpPr>
            <a:xfrm>
              <a:off x="642910" y="3857628"/>
              <a:ext cx="2347004" cy="571504"/>
              <a:chOff x="724798" y="3857628"/>
              <a:chExt cx="2347004" cy="571504"/>
            </a:xfrm>
          </p:grpSpPr>
          <p:cxnSp>
            <p:nvCxnSpPr>
              <p:cNvPr id="16" name="Прямая со стрелкой 15"/>
              <p:cNvCxnSpPr/>
              <p:nvPr/>
            </p:nvCxnSpPr>
            <p:spPr>
              <a:xfrm>
                <a:off x="2754300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724798" y="3857628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4643439" y="4572008"/>
            <a:ext cx="3929088" cy="1643055"/>
            <a:chOff x="4429124" y="5563371"/>
            <a:chExt cx="2455698" cy="1008756"/>
          </a:xfrm>
        </p:grpSpPr>
        <p:sp>
          <p:nvSpPr>
            <p:cNvPr id="27" name="TextBox 8"/>
            <p:cNvSpPr txBox="1">
              <a:spLocks noChangeArrowheads="1"/>
            </p:cNvSpPr>
            <p:nvPr/>
          </p:nvSpPr>
          <p:spPr bwMode="auto">
            <a:xfrm>
              <a:off x="5357818" y="5786455"/>
              <a:ext cx="1527004" cy="680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10м/с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4493265" y="5563371"/>
              <a:ext cx="716548" cy="62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0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6786578" y="5143512"/>
            <a:ext cx="928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22323" y="1628012"/>
            <a:ext cx="60633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2498E-6 L -0.74965 -0.50948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2498E-6 L -0.74965 -0.50948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31" grpId="0"/>
      <p:bldP spid="31" grpId="1"/>
      <p:bldP spid="26" grpId="0" animBg="1"/>
      <p:bldP spid="2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7" cstate="print"/>
          <a:srcRect t="8935" r="6180" b="45272"/>
          <a:stretch>
            <a:fillRect/>
          </a:stretch>
        </p:blipFill>
        <p:spPr bwMode="auto">
          <a:xfrm>
            <a:off x="142876" y="-24"/>
            <a:ext cx="7500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285720" y="3929066"/>
            <a:ext cx="82868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право 4"/>
          <p:cNvSpPr/>
          <p:nvPr/>
        </p:nvSpPr>
        <p:spPr>
          <a:xfrm>
            <a:off x="500034" y="350043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915663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8001024" y="350043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2844225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7158" y="4000506"/>
            <a:ext cx="328614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643308" y="4000505"/>
            <a:ext cx="5000659" cy="23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rot="16200000" flipH="1">
            <a:off x="4214810" y="-357214"/>
            <a:ext cx="500066" cy="8215370"/>
          </a:xfrm>
          <a:prstGeom prst="leftBrace">
            <a:avLst>
              <a:gd name="adj1" fmla="val 8333"/>
              <a:gd name="adj2" fmla="val 50115"/>
            </a:avLst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844225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4143380"/>
            <a:ext cx="3442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С.о. свяжем с дорогой.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868" y="4143380"/>
            <a:ext cx="264320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4143380"/>
            <a:ext cx="27146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160=3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4786322"/>
            <a:ext cx="27146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160=(3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+5)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7950" y="4786322"/>
            <a:ext cx="13573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5429264"/>
            <a:ext cx="9072420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С.о. свяжем с первым велосипедистом. Тогда скорость второго </a:t>
            </a:r>
          </a:p>
        </p:txBody>
      </p:sp>
      <p:grpSp>
        <p:nvGrpSpPr>
          <p:cNvPr id="2" name="Группа 25"/>
          <p:cNvGrpSpPr/>
          <p:nvPr/>
        </p:nvGrpSpPr>
        <p:grpSpPr>
          <a:xfrm>
            <a:off x="142844" y="5857892"/>
            <a:ext cx="2071702" cy="646331"/>
            <a:chOff x="5286380" y="2714620"/>
            <a:chExt cx="2428892" cy="646331"/>
          </a:xfrm>
        </p:grpSpPr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5433554" y="2811012"/>
              <a:ext cx="352924" cy="260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74"/>
            <p:cNvGrpSpPr/>
            <p:nvPr/>
          </p:nvGrpSpPr>
          <p:grpSpPr>
            <a:xfrm>
              <a:off x="5286380" y="2714620"/>
              <a:ext cx="2428892" cy="646331"/>
              <a:chOff x="5286380" y="2571744"/>
              <a:chExt cx="2428892" cy="646331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6385278" y="2682861"/>
                <a:ext cx="352924" cy="26084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86380" y="2571744"/>
                <a:ext cx="24288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v'</a:t>
                </a:r>
                <a:r>
                  <a:rPr lang="ru-RU" sz="36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600" b="1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2214546" y="5857892"/>
            <a:ext cx="17859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v'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00496" y="5857892"/>
            <a:ext cx="185738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57290" y="3000372"/>
            <a:ext cx="135732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4942" y="2977218"/>
            <a:ext cx="14287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43042" y="3571876"/>
            <a:ext cx="78581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60м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43570" y="3571876"/>
            <a:ext cx="10001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100м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1500174"/>
            <a:ext cx="9144000" cy="9592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велосипедисты встретились через 20с, первый до</a:t>
            </a:r>
          </a:p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встречи прошёл 60м, а второй 100м!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651557" y="342900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8" cstate="print"/>
          <a:srcRect t="26559" r="7232" b="48192"/>
          <a:stretch>
            <a:fillRect/>
          </a:stretch>
        </p:blipFill>
        <p:spPr bwMode="auto">
          <a:xfrm>
            <a:off x="0" y="0"/>
            <a:ext cx="885828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>
            <a:off x="285720" y="3344685"/>
            <a:ext cx="828680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357158" y="277278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71678"/>
            <a:ext cx="171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км/с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 rot="16200000" flipH="1">
            <a:off x="4143372" y="-1084867"/>
            <a:ext cx="500066" cy="8215370"/>
          </a:xfrm>
          <a:prstGeom prst="leftBrace">
            <a:avLst>
              <a:gd name="adj1" fmla="val 8333"/>
              <a:gd name="adj2" fmla="val 50115"/>
            </a:avLst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2129844"/>
            <a:ext cx="1386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1090" y="3086803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28596" y="357187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357562"/>
            <a:ext cx="171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км/с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44" y="3929066"/>
            <a:ext cx="2000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3429000"/>
            <a:ext cx="333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С.о. свяжем с Землёй.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643446"/>
            <a:ext cx="221454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3929066"/>
            <a:ext cx="278608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3929066"/>
            <a:ext cx="15716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4ч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4643446"/>
            <a:ext cx="307183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4643446"/>
            <a:ext cx="16430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768" y="4640057"/>
            <a:ext cx="10001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00702"/>
            <a:ext cx="621507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Самолёты прилетят одновременно!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 t="26559" r="7232" b="48192"/>
          <a:stretch>
            <a:fillRect/>
          </a:stretch>
        </p:blipFill>
        <p:spPr bwMode="auto">
          <a:xfrm>
            <a:off x="0" y="0"/>
            <a:ext cx="885828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29"/>
          <p:cNvSpPr>
            <a:spLocks noChangeShapeType="1"/>
          </p:cNvSpPr>
          <p:nvPr/>
        </p:nvSpPr>
        <p:spPr bwMode="auto">
          <a:xfrm flipV="1">
            <a:off x="2143108" y="2643181"/>
            <a:ext cx="2786082" cy="27146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31"/>
          <p:cNvSpPr>
            <a:spLocks noChangeShapeType="1"/>
          </p:cNvSpPr>
          <p:nvPr/>
        </p:nvSpPr>
        <p:spPr bwMode="auto">
          <a:xfrm flipH="1">
            <a:off x="2143108" y="2143116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5984" y="200024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(км)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519179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37321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537321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537321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5357826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466630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452514" y="5072074"/>
            <a:ext cx="571504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43108" y="4786322"/>
            <a:ext cx="642942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2143140" y="5389185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464711" y="4107661"/>
            <a:ext cx="250033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43108" y="2928934"/>
            <a:ext cx="2571768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00100" y="264318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V="1">
            <a:off x="2714612" y="2643181"/>
            <a:ext cx="2143140" cy="271464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893207" y="4964917"/>
            <a:ext cx="785818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43108" y="4643446"/>
            <a:ext cx="107157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4414" y="421481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8926" y="6000768"/>
            <a:ext cx="621507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Самолёты прилетят одновременно!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5" grpId="0" animBg="1"/>
      <p:bldP spid="24" grpId="0"/>
      <p:bldP spid="25" grpId="0" animBg="1"/>
      <p:bldP spid="30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8" cstate="print"/>
          <a:srcRect l="15057" t="8578" r="13479" b="67059"/>
          <a:stretch>
            <a:fillRect/>
          </a:stretch>
        </p:blipFill>
        <p:spPr bwMode="auto">
          <a:xfrm>
            <a:off x="-36512" y="-27384"/>
            <a:ext cx="9144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611560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85720" y="3139380"/>
            <a:ext cx="8286808" cy="158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501090" y="2628201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4376" y="2132856"/>
            <a:ext cx="22677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9154" y="220170"/>
            <a:ext cx="2376264" cy="400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41528" y="2631088"/>
            <a:ext cx="864096" cy="504056"/>
            <a:chOff x="641528" y="2420888"/>
            <a:chExt cx="864096" cy="504056"/>
          </a:xfrm>
        </p:grpSpPr>
        <p:sp>
          <p:nvSpPr>
            <p:cNvPr id="8" name="Выноска со стрелкой вниз 7"/>
            <p:cNvSpPr/>
            <p:nvPr/>
          </p:nvSpPr>
          <p:spPr>
            <a:xfrm>
              <a:off x="683568" y="2420888"/>
              <a:ext cx="720080" cy="504056"/>
            </a:xfrm>
            <a:prstGeom prst="downArrow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528" y="242088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-270м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Стрелка вправо 10"/>
          <p:cNvSpPr/>
          <p:nvPr/>
        </p:nvSpPr>
        <p:spPr>
          <a:xfrm>
            <a:off x="1611004" y="2761956"/>
            <a:ext cx="800756" cy="234996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2196153"/>
            <a:ext cx="1273105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30486" y="548680"/>
            <a:ext cx="1728192" cy="400518"/>
          </a:xfrm>
          <a:prstGeom prst="round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380312" y="2636912"/>
            <a:ext cx="864096" cy="504056"/>
            <a:chOff x="641528" y="2420888"/>
            <a:chExt cx="864096" cy="504056"/>
          </a:xfrm>
        </p:grpSpPr>
        <p:sp>
          <p:nvSpPr>
            <p:cNvPr id="15" name="Выноска со стрелкой вниз 14"/>
            <p:cNvSpPr/>
            <p:nvPr/>
          </p:nvSpPr>
          <p:spPr>
            <a:xfrm>
              <a:off x="683568" y="2420888"/>
              <a:ext cx="720080" cy="504056"/>
            </a:xfrm>
            <a:prstGeom prst="downArrowCallout">
              <a:avLst/>
            </a:prstGeom>
            <a:solidFill>
              <a:srgbClr val="FFFF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1528" y="242088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0м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Стрелка вправо 16"/>
          <p:cNvSpPr/>
          <p:nvPr/>
        </p:nvSpPr>
        <p:spPr>
          <a:xfrm flipH="1">
            <a:off x="6948264" y="2852936"/>
            <a:ext cx="279364" cy="144016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2204864"/>
            <a:ext cx="1375698" cy="584775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356992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 момент встречи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 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1вст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2вст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, т.е.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4005064"/>
            <a:ext cx="41044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-270+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1вст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-1,5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2вст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797152"/>
            <a:ext cx="1513363" cy="584775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откуда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37154" y="4755112"/>
            <a:ext cx="26642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13,5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4797152"/>
            <a:ext cx="1165512" cy="584775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6056" y="4797152"/>
            <a:ext cx="1872208" cy="646331"/>
          </a:xfrm>
          <a:prstGeom prst="rect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…с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H="1" flipV="1">
            <a:off x="5220072" y="836712"/>
            <a:ext cx="1008112" cy="41764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983760" y="4797152"/>
            <a:ext cx="216024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….м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5949280"/>
            <a:ext cx="9144000" cy="584775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Гр.4</a:t>
            </a:r>
          </a:p>
          <a:p>
            <a:pPr algn="ctr"/>
            <a:r>
              <a:rPr lang="ru-RU" sz="4800" dirty="0" smtClean="0"/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7" cstate="print"/>
          <a:srcRect l="15617" t="8632" r="14684" b="72341"/>
          <a:stretch>
            <a:fillRect/>
          </a:stretch>
        </p:blipFill>
        <p:spPr bwMode="auto">
          <a:xfrm>
            <a:off x="0" y="116632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32632" t="26658" r="32240" b="31282"/>
          <a:stretch>
            <a:fillRect/>
          </a:stretch>
        </p:blipFill>
        <p:spPr bwMode="auto">
          <a:xfrm>
            <a:off x="2699792" y="1556792"/>
            <a:ext cx="6444208" cy="42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22677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412776"/>
            <a:ext cx="453650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5м/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стоит на месте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988840"/>
            <a:ext cx="2088232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16200000">
            <a:off x="4535996" y="2456892"/>
            <a:ext cx="360040" cy="1728192"/>
          </a:xfrm>
          <a:prstGeom prst="rightBrace">
            <a:avLst>
              <a:gd name="adj1" fmla="val 8333"/>
              <a:gd name="adj2" fmla="val 4923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3968" y="2708920"/>
            <a:ext cx="86409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=10c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10800000">
            <a:off x="3419872" y="2276872"/>
            <a:ext cx="360040" cy="1224136"/>
          </a:xfrm>
          <a:prstGeom prst="rightBrac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83768" y="2636912"/>
            <a:ext cx="1008112" cy="40011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36912"/>
            <a:ext cx="21237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4522362" y="2824318"/>
            <a:ext cx="360040" cy="1728192"/>
          </a:xfrm>
          <a:prstGeom prst="rightBrace">
            <a:avLst>
              <a:gd name="adj1" fmla="val 8333"/>
              <a:gd name="adj2" fmla="val 4923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55976" y="3933056"/>
            <a:ext cx="864096" cy="369332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=10c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10800000">
            <a:off x="3440892" y="3522028"/>
            <a:ext cx="360040" cy="576064"/>
          </a:xfrm>
          <a:prstGeom prst="rightBrac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22270" y="3624004"/>
            <a:ext cx="1008112" cy="400110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284984"/>
            <a:ext cx="2267744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0,5м/с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933056"/>
            <a:ext cx="2771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-10+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797152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 момент встречи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 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3вст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2вст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, т.е.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445224"/>
            <a:ext cx="291581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-10+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43808" y="5517232"/>
            <a:ext cx="1014252" cy="400110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откуда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912" y="5517232"/>
            <a:ext cx="1512168" cy="46166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8064" y="5589240"/>
            <a:ext cx="798488" cy="400110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0152" y="5517232"/>
            <a:ext cx="1371222" cy="461665"/>
          </a:xfrm>
          <a:prstGeom prst="rect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…с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5517232"/>
            <a:ext cx="155175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….м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лыбающееся лицо 26"/>
          <p:cNvSpPr/>
          <p:nvPr/>
        </p:nvSpPr>
        <p:spPr>
          <a:xfrm>
            <a:off x="5436096" y="3356992"/>
            <a:ext cx="288032" cy="288032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8" cstate="print"/>
          <a:srcRect l="15617" t="68718" r="14684" b="21268"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124744"/>
            <a:ext cx="22677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31"/>
          <p:cNvSpPr>
            <a:spLocks noChangeShapeType="1"/>
          </p:cNvSpPr>
          <p:nvPr/>
        </p:nvSpPr>
        <p:spPr bwMode="auto">
          <a:xfrm flipH="1">
            <a:off x="5292080" y="763564"/>
            <a:ext cx="45719" cy="3286148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34956" y="62068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(м)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8228" y="381224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022" y="3904704"/>
            <a:ext cx="4286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4024" y="3984044"/>
            <a:ext cx="66118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9574" y="3999294"/>
            <a:ext cx="59487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5292112" y="4009633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912380" y="2617958"/>
            <a:ext cx="2844000" cy="1588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2080" y="3079444"/>
            <a:ext cx="237600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83568" y="332656"/>
            <a:ext cx="1296144" cy="400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1772816"/>
            <a:ext cx="1835696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9012" y="2938578"/>
            <a:ext cx="42862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20190" y="343166"/>
            <a:ext cx="2304256" cy="360040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V="1">
            <a:off x="5323610" y="2420888"/>
            <a:ext cx="3568870" cy="1562514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26526" y="1082704"/>
            <a:ext cx="57264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>
            <a:off x="5364088" y="1247098"/>
            <a:ext cx="2952328" cy="2757966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0" y="2276872"/>
            <a:ext cx="457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 момент встречи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 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1вст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2вст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, т.е.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573016"/>
            <a:ext cx="262778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27784" y="3573016"/>
            <a:ext cx="1014252" cy="400110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откуда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5896" y="3573016"/>
            <a:ext cx="1512168" cy="46166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149080"/>
            <a:ext cx="798488" cy="400110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" y="4149080"/>
            <a:ext cx="1371222" cy="461665"/>
          </a:xfrm>
          <a:prstGeom prst="rect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…с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4221088"/>
            <a:ext cx="155175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….м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1259632" y="620688"/>
            <a:ext cx="144016" cy="3600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 cstate="print"/>
          <a:srcRect l="15647" t="10055" r="14069" b="80628"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8840"/>
            <a:ext cx="9144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Из скорости тел вычитаем скорость системы, т.е скорость велосипедиста.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0"/>
            <a:ext cx="85358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0м/с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68960"/>
            <a:ext cx="161967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14м/с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3068960"/>
            <a:ext cx="161967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6м/с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764704"/>
            <a:ext cx="2736304" cy="400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764704"/>
            <a:ext cx="2736304" cy="400518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75856" y="3068960"/>
            <a:ext cx="5868144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в) относительная скорость ветра будет равна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м/с, при попутной скорости велосипедиста 4м/с.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lum bright="7000"/>
          </a:blip>
          <a:srcRect/>
          <a:stretch>
            <a:fillRect/>
          </a:stretch>
        </p:blipFill>
        <p:spPr bwMode="auto">
          <a:xfrm>
            <a:off x="0" y="-1"/>
            <a:ext cx="2422734" cy="3985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2735" y="1"/>
            <a:ext cx="4525530" cy="39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985607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Гирю из сосуда 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перенесли в сосуд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Туда же перелили воду из мензурки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удельную теплоемкость материала гири, пренебрегая нагреванием сосуда и объемом термометра. Из какого материала может быть сделана эта гиря?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684891" y="158417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92974" y="2762904"/>
            <a:ext cx="212400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50098" y="191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1332" y="26914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082245" y="176277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51692" y="174912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78726" y="63628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85852" y="114298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85992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221455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31°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 3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55209 -0.0925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0209 -0.00718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3802 -0.09121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00100" y="285728"/>
            <a:ext cx="2000183" cy="1766898"/>
            <a:chOff x="1824" y="10971"/>
            <a:chExt cx="448" cy="361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824" y="10971"/>
              <a:ext cx="397" cy="3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2028" y="11146"/>
              <a:ext cx="244" cy="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scene3d>
              <a:camera prst="orthographicFront">
                <a:rot lat="300000" lon="120000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428596" y="2071678"/>
            <a:ext cx="45005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4414" y="207167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42" y="486771"/>
            <a:ext cx="78581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-21433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1874202" y="249728"/>
            <a:ext cx="2196000" cy="3600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71604" y="2143116"/>
            <a:ext cx="1180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714356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=5м/с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-71462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верх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=10м/с </a:t>
            </a:r>
            <a:endParaRPr lang="ru-RU" sz="4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714348" y="3714752"/>
            <a:ext cx="2000183" cy="1838336"/>
            <a:chOff x="714348" y="3714752"/>
            <a:chExt cx="2000183" cy="1838336"/>
          </a:xfrm>
        </p:grpSpPr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714348" y="3714752"/>
              <a:ext cx="1772484" cy="1838336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928662" y="3925868"/>
              <a:ext cx="1357322" cy="142876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1625146" y="4642720"/>
              <a:ext cx="1089385" cy="244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scene3d>
              <a:camera prst="orthographicFront">
                <a:rot lat="300000" lon="120000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214282" y="5357826"/>
            <a:ext cx="45005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5"/>
          <p:cNvSpPr>
            <a:spLocks noChangeShapeType="1"/>
          </p:cNvSpPr>
          <p:nvPr/>
        </p:nvSpPr>
        <p:spPr bwMode="auto">
          <a:xfrm flipV="1">
            <a:off x="1615746" y="3697906"/>
            <a:ext cx="2016000" cy="3600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1476147" y="5435739"/>
            <a:ext cx="19052" cy="3147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285984" y="5159889"/>
            <a:ext cx="2143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обратно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57488" y="1945179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Стоит!!!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805264"/>
            <a:ext cx="9144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1. </a:t>
            </a:r>
            <a:r>
              <a:rPr lang="ru-RU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К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акие части вагона покоятся и какие двигаются относительно дороги, вагона?</a:t>
            </a:r>
            <a:endParaRPr lang="ru-RU" sz="3600" b="1" dirty="0">
              <a:latin typeface="Times New Roman"/>
              <a:ea typeface="Times New Roman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84168" y="404664"/>
            <a:ext cx="1440160" cy="1584176"/>
            <a:chOff x="4357686" y="2071678"/>
            <a:chExt cx="1571636" cy="1974545"/>
          </a:xfrm>
        </p:grpSpPr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4909703" y="2285992"/>
              <a:ext cx="623452" cy="306163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>
              <a:off x="5221429" y="3459616"/>
              <a:ext cx="350703" cy="32657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5221429" y="2512498"/>
              <a:ext cx="0" cy="91848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>
              <a:off x="4857751" y="3459616"/>
              <a:ext cx="363677" cy="2551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5747482" y="2339570"/>
              <a:ext cx="181840" cy="44648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 flipH="1" flipV="1">
              <a:off x="4357686" y="2571744"/>
              <a:ext cx="837766" cy="193903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H="1">
              <a:off x="4357686" y="2285992"/>
              <a:ext cx="357191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5272312" y="2773372"/>
              <a:ext cx="623452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>
              <a:off x="4857752" y="3714752"/>
              <a:ext cx="214314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H="1">
              <a:off x="5286380" y="3786190"/>
              <a:ext cx="285752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>
              <a:off x="4857752" y="2143116"/>
              <a:ext cx="155846" cy="16881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5072066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 flipH="1">
              <a:off x="5357818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 flipH="1">
              <a:off x="5500694" y="2214554"/>
              <a:ext cx="142876" cy="14287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 flipH="1">
              <a:off x="4857752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 flipH="1" flipV="1">
              <a:off x="5286380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  <p:bldP spid="18" grpId="0" animBg="1"/>
      <p:bldP spid="25" grpId="0"/>
      <p:bldP spid="26" grpId="0"/>
      <p:bldP spid="27" grpId="0"/>
      <p:bldP spid="36" grpId="0" animBg="1"/>
      <p:bldP spid="41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9" cstate="print"/>
          <a:srcRect l="15647" t="20110" r="14069" b="62910"/>
          <a:stretch>
            <a:fillRect/>
          </a:stretch>
        </p:blipFill>
        <p:spPr bwMode="auto">
          <a:xfrm>
            <a:off x="0" y="0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60648"/>
            <a:ext cx="85358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м/с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bse.sci-lib.com/pictures/20/01/205642679.jpg"/>
          <p:cNvPicPr>
            <a:picLocks noChangeAspect="1" noChangeArrowheads="1"/>
          </p:cNvPicPr>
          <p:nvPr/>
        </p:nvPicPr>
        <p:blipFill>
          <a:blip r:embed="rId10" cstate="email">
            <a:lum bright="-20000" contrast="10000"/>
          </a:blip>
          <a:srcRect/>
          <a:stretch>
            <a:fillRect/>
          </a:stretch>
        </p:blipFill>
        <p:spPr bwMode="auto">
          <a:xfrm>
            <a:off x="4704615" y="1628800"/>
            <a:ext cx="4421543" cy="252028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4355976" y="3492060"/>
            <a:ext cx="4144934" cy="117314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286448" y="4087583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32562">
            <a:off x="5411952" y="3292370"/>
            <a:ext cx="8538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13059">
            <a:off x="4964754" y="3938463"/>
            <a:ext cx="1443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Стоит!!!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631568" y="3140968"/>
            <a:ext cx="1044888" cy="144016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6665">
            <a:off x="7361570" y="3341853"/>
            <a:ext cx="192882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тркр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=5м/с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5508104" y="2924944"/>
            <a:ext cx="1512168" cy="7200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33998">
            <a:off x="5326211" y="2209874"/>
            <a:ext cx="192882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врхн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=10м/с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77676" y="1912842"/>
            <a:ext cx="2000183" cy="1766898"/>
            <a:chOff x="1824" y="10971"/>
            <a:chExt cx="448" cy="361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1824" y="10971"/>
              <a:ext cx="397" cy="3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V="1">
              <a:off x="2028" y="11146"/>
              <a:ext cx="244" cy="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scene3d>
              <a:camera prst="orthographicFront">
                <a:rot lat="300000" lon="120000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-493828" y="3717032"/>
            <a:ext cx="45005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1990" y="369879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618" y="2113885"/>
            <a:ext cx="78581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618" y="141277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951778" y="1876842"/>
            <a:ext cx="2196000" cy="36000"/>
          </a:xfrm>
          <a:prstGeom prst="line">
            <a:avLst/>
          </a:prstGeom>
          <a:noFill/>
          <a:ln w="57150">
            <a:solidFill>
              <a:srgbClr val="220FB1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6720" y="3573016"/>
            <a:ext cx="1180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06502" y="2341470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=5м/с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8072" y="1555652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верх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=10м/с </a:t>
            </a:r>
            <a:endParaRPr lang="ru-RU" sz="4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35064" y="3572293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Стоит!!!</a:t>
            </a:r>
          </a:p>
        </p:txBody>
      </p:sp>
      <p:pic>
        <p:nvPicPr>
          <p:cNvPr id="29" name="Picture 2" descr="http://bse.sci-lib.com/pictures/20/01/205642679.jpg"/>
          <p:cNvPicPr>
            <a:picLocks noChangeAspect="1" noChangeArrowheads="1"/>
          </p:cNvPicPr>
          <p:nvPr/>
        </p:nvPicPr>
        <p:blipFill>
          <a:blip r:embed="rId10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2915816" y="4725144"/>
            <a:ext cx="3362863" cy="1916832"/>
          </a:xfrm>
          <a:prstGeom prst="rect">
            <a:avLst/>
          </a:prstGeom>
          <a:noFill/>
        </p:spPr>
      </p:pic>
      <p:cxnSp>
        <p:nvCxnSpPr>
          <p:cNvPr id="30" name="Прямая со стрелкой 29"/>
          <p:cNvCxnSpPr/>
          <p:nvPr/>
        </p:nvCxnSpPr>
        <p:spPr>
          <a:xfrm>
            <a:off x="2627784" y="5805264"/>
            <a:ext cx="446449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804248" y="5661248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x'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60032" y="5157192"/>
            <a:ext cx="192882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тркр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=0м/с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0" y="836712"/>
            <a:ext cx="2267744" cy="400518"/>
          </a:xfrm>
          <a:prstGeom prst="round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771800" y="908720"/>
            <a:ext cx="2808312" cy="3600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3779912" y="5733256"/>
            <a:ext cx="79208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35383" y="5004465"/>
            <a:ext cx="192882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врхн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=5м/с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839422">
            <a:off x="2072740" y="6156110"/>
            <a:ext cx="130986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=-5м/с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 flipH="1" flipV="1">
            <a:off x="3347864" y="6381328"/>
            <a:ext cx="720080" cy="19812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8547416" y="4509120"/>
            <a:ext cx="596584" cy="1078410"/>
            <a:chOff x="4357686" y="2071678"/>
            <a:chExt cx="1571636" cy="1974545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4909703" y="2285992"/>
              <a:ext cx="623452" cy="306163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5221429" y="3459616"/>
              <a:ext cx="350703" cy="32657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5221429" y="2512498"/>
              <a:ext cx="0" cy="91848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 flipH="1">
              <a:off x="4857751" y="3459616"/>
              <a:ext cx="363677" cy="2551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5747482" y="2339570"/>
              <a:ext cx="181840" cy="44648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 flipH="1" flipV="1">
              <a:off x="4357686" y="2571744"/>
              <a:ext cx="837766" cy="193903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4357686" y="2285992"/>
              <a:ext cx="357191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5272312" y="2773372"/>
              <a:ext cx="623452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4857752" y="3714752"/>
              <a:ext cx="214314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 flipH="1">
              <a:off x="5286380" y="3786190"/>
              <a:ext cx="285752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4857752" y="2143116"/>
              <a:ext cx="155846" cy="16881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>
              <a:off x="5072066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 flipH="1">
              <a:off x="5357818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H="1">
              <a:off x="5500694" y="2214554"/>
              <a:ext cx="142876" cy="14287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flipH="1">
              <a:off x="4857752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 flipH="1" flipV="1">
              <a:off x="5286380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211960" y="4653135"/>
            <a:ext cx="532540" cy="816367"/>
            <a:chOff x="4143372" y="2071678"/>
            <a:chExt cx="675416" cy="945511"/>
          </a:xfrm>
        </p:grpSpPr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V="1">
              <a:off x="4383342" y="2738873"/>
              <a:ext cx="216666" cy="118624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>
              <a:off x="4214810" y="2428868"/>
              <a:ext cx="171194" cy="237930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4214810" y="2643182"/>
              <a:ext cx="142876" cy="1428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4618378" y="2738871"/>
              <a:ext cx="72956" cy="166798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4143372" y="2143116"/>
              <a:ext cx="143443" cy="4892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4214810" y="2071678"/>
              <a:ext cx="142861" cy="603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>
              <a:off x="4357686" y="2071678"/>
              <a:ext cx="116878" cy="603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9"/>
            <p:cNvSpPr>
              <a:spLocks noChangeShapeType="1"/>
            </p:cNvSpPr>
            <p:nvPr/>
          </p:nvSpPr>
          <p:spPr bwMode="auto">
            <a:xfrm>
              <a:off x="4429124" y="2071678"/>
              <a:ext cx="123370" cy="104314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 flipH="1">
              <a:off x="4691334" y="2893709"/>
              <a:ext cx="84437" cy="11961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8" name="Группа 22"/>
            <p:cNvGrpSpPr/>
            <p:nvPr/>
          </p:nvGrpSpPr>
          <p:grpSpPr>
            <a:xfrm>
              <a:off x="4214810" y="2143116"/>
              <a:ext cx="603978" cy="874073"/>
              <a:chOff x="4230147" y="2132054"/>
              <a:chExt cx="603978" cy="874073"/>
            </a:xfrm>
          </p:grpSpPr>
          <p:sp>
            <p:nvSpPr>
              <p:cNvPr id="69" name="Oval 3"/>
              <p:cNvSpPr>
                <a:spLocks noChangeArrowheads="1"/>
              </p:cNvSpPr>
              <p:nvPr/>
            </p:nvSpPr>
            <p:spPr bwMode="auto">
              <a:xfrm>
                <a:off x="4230147" y="2132054"/>
                <a:ext cx="340052" cy="188306"/>
              </a:xfrm>
              <a:prstGeom prst="ellipse">
                <a:avLst/>
              </a:prstGeom>
              <a:solidFill>
                <a:srgbClr val="FF6600"/>
              </a:solidFill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Line 4"/>
              <p:cNvSpPr>
                <a:spLocks noChangeShapeType="1"/>
              </p:cNvSpPr>
              <p:nvPr/>
            </p:nvSpPr>
            <p:spPr bwMode="auto">
              <a:xfrm flipV="1">
                <a:off x="4400173" y="2811210"/>
                <a:ext cx="215172" cy="42684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Line 5"/>
              <p:cNvSpPr>
                <a:spLocks noChangeShapeType="1"/>
              </p:cNvSpPr>
              <p:nvPr/>
            </p:nvSpPr>
            <p:spPr bwMode="auto">
              <a:xfrm>
                <a:off x="4400173" y="2271367"/>
                <a:ext cx="0" cy="564918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Line 7"/>
              <p:cNvSpPr>
                <a:spLocks noChangeShapeType="1"/>
              </p:cNvSpPr>
              <p:nvPr/>
            </p:nvSpPr>
            <p:spPr bwMode="auto">
              <a:xfrm flipH="1">
                <a:off x="4587337" y="2560682"/>
                <a:ext cx="246788" cy="60299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Line 10"/>
              <p:cNvSpPr>
                <a:spLocks noChangeShapeType="1"/>
              </p:cNvSpPr>
              <p:nvPr/>
            </p:nvSpPr>
            <p:spPr bwMode="auto">
              <a:xfrm>
                <a:off x="4411096" y="2431818"/>
                <a:ext cx="176241" cy="200302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Line 7"/>
              <p:cNvSpPr>
                <a:spLocks noChangeShapeType="1"/>
              </p:cNvSpPr>
              <p:nvPr/>
            </p:nvSpPr>
            <p:spPr bwMode="auto">
              <a:xfrm>
                <a:off x="4612435" y="2811210"/>
                <a:ext cx="2908" cy="166798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 flipH="1" flipV="1">
                <a:off x="4615345" y="2978007"/>
                <a:ext cx="116895" cy="2812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6" name="Прямоугольник 75"/>
          <p:cNvSpPr/>
          <p:nvPr/>
        </p:nvSpPr>
        <p:spPr>
          <a:xfrm>
            <a:off x="5147900" y="1484784"/>
            <a:ext cx="3996100" cy="149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491880" y="997353"/>
            <a:ext cx="79100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кнч</a:t>
            </a: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5"/>
          <p:cNvSpPr>
            <a:spLocks noChangeShapeType="1"/>
          </p:cNvSpPr>
          <p:nvPr/>
        </p:nvSpPr>
        <p:spPr bwMode="auto">
          <a:xfrm flipH="1" flipV="1">
            <a:off x="6732240" y="1268760"/>
            <a:ext cx="72008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733320" y="583063"/>
            <a:ext cx="100703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5"/>
          <p:cNvSpPr>
            <a:spLocks noChangeShapeType="1"/>
          </p:cNvSpPr>
          <p:nvPr/>
        </p:nvSpPr>
        <p:spPr bwMode="auto">
          <a:xfrm flipH="1" flipV="1">
            <a:off x="6793232" y="764704"/>
            <a:ext cx="43204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Line 5"/>
          <p:cNvSpPr>
            <a:spLocks noChangeShapeType="1"/>
          </p:cNvSpPr>
          <p:nvPr/>
        </p:nvSpPr>
        <p:spPr bwMode="auto">
          <a:xfrm flipH="1" flipV="1">
            <a:off x="3563888" y="1124744"/>
            <a:ext cx="432048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39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 l="15647" t="54809" r="14069" b="28949"/>
          <a:stretch>
            <a:fillRect/>
          </a:stretch>
        </p:blipFill>
        <p:spPr bwMode="auto">
          <a:xfrm>
            <a:off x="0" y="-27384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787268">
            <a:off x="5058226" y="2423128"/>
            <a:ext cx="3996100" cy="149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580112" y="2060848"/>
            <a:ext cx="532540" cy="1000132"/>
            <a:chOff x="4143372" y="2071678"/>
            <a:chExt cx="675416" cy="115834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383342" y="2857496"/>
              <a:ext cx="28951" cy="217917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4214810" y="2428868"/>
              <a:ext cx="171194" cy="23793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214810" y="2643182"/>
              <a:ext cx="142876" cy="14287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4214810" y="3071810"/>
              <a:ext cx="201026" cy="7143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143372" y="2143116"/>
              <a:ext cx="143443" cy="489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214810" y="2071678"/>
              <a:ext cx="142861" cy="6037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357686" y="2071678"/>
              <a:ext cx="116878" cy="6037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429124" y="2071678"/>
              <a:ext cx="123370" cy="10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4245199" y="3158586"/>
              <a:ext cx="84437" cy="7143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Группа 22"/>
            <p:cNvGrpSpPr/>
            <p:nvPr/>
          </p:nvGrpSpPr>
          <p:grpSpPr>
            <a:xfrm>
              <a:off x="4214810" y="2143116"/>
              <a:ext cx="603978" cy="1082632"/>
              <a:chOff x="4230147" y="2132054"/>
              <a:chExt cx="603978" cy="1082632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4230147" y="2132054"/>
                <a:ext cx="340052" cy="188306"/>
              </a:xfrm>
              <a:prstGeom prst="ellipse">
                <a:avLst/>
              </a:prstGeom>
              <a:solidFill>
                <a:srgbClr val="FF6600"/>
              </a:solidFill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>
                <a:off x="4400173" y="2853893"/>
                <a:ext cx="191285" cy="20086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>
                <a:off x="4400173" y="2271367"/>
                <a:ext cx="0" cy="564918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H="1">
                <a:off x="4587337" y="2560682"/>
                <a:ext cx="246788" cy="6029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>
                <a:off x="4411096" y="2431818"/>
                <a:ext cx="176241" cy="200302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4435599" y="3054752"/>
                <a:ext cx="155859" cy="131814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 flipV="1">
                <a:off x="4435599" y="3186566"/>
                <a:ext cx="116894" cy="2812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5940152" y="2780928"/>
            <a:ext cx="1044888" cy="576064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901991">
            <a:off x="6085247" y="2826844"/>
            <a:ext cx="230142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эсклр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=0,75м/с </a:t>
            </a: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6012160" y="2060848"/>
            <a:ext cx="576064" cy="36004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9901991">
            <a:off x="5869224" y="1059276"/>
            <a:ext cx="230142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псжр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=0,25м/с 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15647" t="71050" r="14069" b="15380"/>
          <a:stretch>
            <a:fillRect/>
          </a:stretch>
        </p:blipFill>
        <p:spPr bwMode="auto">
          <a:xfrm>
            <a:off x="0" y="2636912"/>
            <a:ext cx="9144000" cy="13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792958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№5/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/к т№3</a:t>
            </a:r>
            <a:r>
              <a:rPr lang="ru-RU" sz="4400" dirty="0" smtClean="0">
                <a:solidFill>
                  <a:srgbClr val="006600"/>
                </a:solidFill>
              </a:rPr>
              <a:t> 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7" cstate="print"/>
          <a:srcRect l="15647" t="8578" r="14069" b="84320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147359" y="836712"/>
            <a:ext cx="2996053" cy="2650713"/>
            <a:chOff x="13866" y="8388"/>
            <a:chExt cx="2052" cy="2620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15502" y="10559"/>
              <a:ext cx="416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13866" y="10522"/>
              <a:ext cx="16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3911" y="8388"/>
              <a:ext cx="688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,м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V="1">
              <a:off x="13941" y="8617"/>
              <a:ext cx="1" cy="1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9" name="TextBox 8"/>
          <p:cNvSpPr txBox="1"/>
          <p:nvPr/>
        </p:nvSpPr>
        <p:spPr>
          <a:xfrm>
            <a:off x="1475656" y="836712"/>
            <a:ext cx="20162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9428" y="1863767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49"/>
          <p:cNvGrpSpPr/>
          <p:nvPr/>
        </p:nvGrpSpPr>
        <p:grpSpPr>
          <a:xfrm>
            <a:off x="129164" y="1556792"/>
            <a:ext cx="2000319" cy="1235669"/>
            <a:chOff x="785786" y="3973169"/>
            <a:chExt cx="1786005" cy="1235669"/>
          </a:xfrm>
        </p:grpSpPr>
        <p:grpSp>
          <p:nvGrpSpPr>
            <p:cNvPr id="12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14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1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988088" y="1863767"/>
            <a:ext cx="102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49"/>
          <p:cNvGrpSpPr/>
          <p:nvPr/>
        </p:nvGrpSpPr>
        <p:grpSpPr>
          <a:xfrm>
            <a:off x="2987824" y="1556793"/>
            <a:ext cx="2000319" cy="1279626"/>
            <a:chOff x="785786" y="3973170"/>
            <a:chExt cx="1786005" cy="1279626"/>
          </a:xfrm>
        </p:grpSpPr>
        <p:grpSp>
          <p:nvGrpSpPr>
            <p:cNvPr id="20" name="Группа 135"/>
            <p:cNvGrpSpPr/>
            <p:nvPr/>
          </p:nvGrpSpPr>
          <p:grpSpPr>
            <a:xfrm>
              <a:off x="785786" y="3973170"/>
              <a:ext cx="1786005" cy="1279626"/>
              <a:chOff x="785786" y="3973170"/>
              <a:chExt cx="1786005" cy="1279626"/>
            </a:xfrm>
          </p:grpSpPr>
          <p:grpSp>
            <p:nvGrpSpPr>
              <p:cNvPr id="22" name="Group 15"/>
              <p:cNvGrpSpPr>
                <a:grpSpLocks/>
              </p:cNvGrpSpPr>
              <p:nvPr/>
            </p:nvGrpSpPr>
            <p:grpSpPr bwMode="auto">
              <a:xfrm>
                <a:off x="857225" y="3973170"/>
                <a:ext cx="1714566" cy="1279626"/>
                <a:chOff x="2459" y="7640"/>
                <a:chExt cx="1391" cy="1310"/>
              </a:xfrm>
            </p:grpSpPr>
            <p:sp>
              <p:nvSpPr>
                <p:cNvPr id="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4" y="8276"/>
                  <a:ext cx="887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∙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0,6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4067944" y="1700808"/>
            <a:ext cx="648072" cy="57606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745900" y="1177588"/>
            <a:ext cx="47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9491640">
            <a:off x="7164288" y="2203449"/>
            <a:ext cx="6611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8100392" y="1412776"/>
            <a:ext cx="1588" cy="1656184"/>
          </a:xfrm>
          <a:prstGeom prst="line">
            <a:avLst/>
          </a:prstGeom>
          <a:ln w="5715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228184" y="1412776"/>
            <a:ext cx="2376000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6228184" y="1124744"/>
            <a:ext cx="2232248" cy="1850546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765362" y="3087621"/>
            <a:ext cx="661182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8" grpId="0"/>
      <p:bldP spid="26" grpId="0" animBg="1"/>
      <p:bldP spid="27" grpId="0"/>
      <p:bldP spid="28" grpId="0" animBg="1"/>
      <p:bldP spid="32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7" cstate="print"/>
          <a:srcRect l="15647" t="15680" r="14069" b="68535"/>
          <a:stretch>
            <a:fillRect/>
          </a:stretch>
        </p:blipFill>
        <p:spPr bwMode="auto">
          <a:xfrm>
            <a:off x="0" y="-243408"/>
            <a:ext cx="9144000" cy="15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43408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7019329" y="2281432"/>
            <a:ext cx="360983" cy="21146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952254" y="1646485"/>
            <a:ext cx="500066" cy="584775"/>
            <a:chOff x="5857884" y="1500174"/>
            <a:chExt cx="500066" cy="584775"/>
          </a:xfrm>
        </p:grpSpPr>
        <p:sp>
          <p:nvSpPr>
            <p:cNvPr id="22" name="TextBox 7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7672334" y="1575047"/>
            <a:ext cx="500066" cy="584775"/>
            <a:chOff x="5857884" y="1500174"/>
            <a:chExt cx="500066" cy="584775"/>
          </a:xfrm>
        </p:grpSpPr>
        <p:sp>
          <p:nvSpPr>
            <p:cNvPr id="20" name="TextBox 10"/>
            <p:cNvSpPr txBox="1"/>
            <p:nvPr/>
          </p:nvSpPr>
          <p:spPr>
            <a:xfrm>
              <a:off x="5857884" y="1500174"/>
              <a:ext cx="5000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929322" y="1643050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5148064" y="2567184"/>
            <a:ext cx="3857652" cy="285752"/>
            <a:chOff x="4857752" y="3429000"/>
            <a:chExt cx="3857652" cy="28575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857752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286380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15008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143636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72264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000892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429520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58148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286776" y="3429000"/>
              <a:ext cx="428628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0689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С.о. свяжем с поездом.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Наблюдатель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двигается относительно вагонов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равноускоренно.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 flipH="1">
            <a:off x="8172400" y="1484784"/>
            <a:ext cx="504056" cy="1000132"/>
            <a:chOff x="4143372" y="2071678"/>
            <a:chExt cx="675416" cy="1158346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4383342" y="2857496"/>
              <a:ext cx="28951" cy="217917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4214810" y="2428868"/>
              <a:ext cx="171194" cy="237930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4214810" y="2643182"/>
              <a:ext cx="142876" cy="1428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4214810" y="3071810"/>
              <a:ext cx="201026" cy="71438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4143372" y="2143116"/>
              <a:ext cx="143443" cy="4892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4214810" y="2071678"/>
              <a:ext cx="142861" cy="603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357686" y="2071678"/>
              <a:ext cx="116878" cy="603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4429124" y="2071678"/>
              <a:ext cx="123370" cy="104314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flipH="1" flipV="1">
              <a:off x="4245199" y="3158586"/>
              <a:ext cx="84437" cy="71438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5" name="Группа 22"/>
            <p:cNvGrpSpPr/>
            <p:nvPr/>
          </p:nvGrpSpPr>
          <p:grpSpPr>
            <a:xfrm>
              <a:off x="4214810" y="2143116"/>
              <a:ext cx="603978" cy="1082632"/>
              <a:chOff x="4230147" y="2132054"/>
              <a:chExt cx="603978" cy="1082632"/>
            </a:xfrm>
          </p:grpSpPr>
          <p:sp>
            <p:nvSpPr>
              <p:cNvPr id="36" name="Oval 3"/>
              <p:cNvSpPr>
                <a:spLocks noChangeArrowheads="1"/>
              </p:cNvSpPr>
              <p:nvPr/>
            </p:nvSpPr>
            <p:spPr bwMode="auto">
              <a:xfrm>
                <a:off x="4230147" y="2132054"/>
                <a:ext cx="340052" cy="188306"/>
              </a:xfrm>
              <a:prstGeom prst="ellipse">
                <a:avLst/>
              </a:prstGeom>
              <a:solidFill>
                <a:srgbClr val="FF6600"/>
              </a:solidFill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>
                <a:off x="4400173" y="2853893"/>
                <a:ext cx="191285" cy="20086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>
                <a:off x="4400173" y="2271367"/>
                <a:ext cx="0" cy="564918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 flipH="1">
                <a:off x="4587337" y="2560682"/>
                <a:ext cx="246788" cy="60299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>
                <a:off x="4411096" y="2431818"/>
                <a:ext cx="176241" cy="200302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>
                <a:off x="4435599" y="3054752"/>
                <a:ext cx="155859" cy="131814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 flipV="1">
                <a:off x="4435599" y="3186566"/>
                <a:ext cx="116894" cy="2812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трелка вправо 42"/>
          <p:cNvSpPr/>
          <p:nvPr/>
        </p:nvSpPr>
        <p:spPr>
          <a:xfrm flipH="1">
            <a:off x="7812360" y="2348880"/>
            <a:ext cx="432048" cy="144016"/>
          </a:xfrm>
          <a:prstGeom prst="right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0" y="1556792"/>
            <a:ext cx="9286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686745" y="1556792"/>
            <a:ext cx="956329" cy="6239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22"/>
          <p:cNvGrpSpPr>
            <a:grpSpLocks/>
          </p:cNvGrpSpPr>
          <p:nvPr/>
        </p:nvGrpSpPr>
        <p:grpSpPr bwMode="auto">
          <a:xfrm>
            <a:off x="1537615" y="1312662"/>
            <a:ext cx="896628" cy="1033336"/>
            <a:chOff x="6856" y="7876"/>
            <a:chExt cx="719" cy="645"/>
          </a:xfrm>
          <a:solidFill>
            <a:schemeClr val="bg1"/>
          </a:solidFill>
        </p:grpSpPr>
        <p:sp>
          <p:nvSpPr>
            <p:cNvPr id="47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645"/>
              <a:chOff x="7336" y="7739"/>
              <a:chExt cx="719" cy="645"/>
            </a:xfrm>
            <a:grpFill/>
          </p:grpSpPr>
          <p:sp>
            <p:nvSpPr>
              <p:cNvPr id="4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 Box 26"/>
              <p:cNvSpPr txBox="1">
                <a:spLocks noChangeArrowheads="1"/>
              </p:cNvSpPr>
              <p:nvPr/>
            </p:nvSpPr>
            <p:spPr bwMode="auto">
              <a:xfrm>
                <a:off x="7407" y="8091"/>
                <a:ext cx="481" cy="29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0" y="2420888"/>
            <a:ext cx="9286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22"/>
          <p:cNvGrpSpPr>
            <a:grpSpLocks/>
          </p:cNvGrpSpPr>
          <p:nvPr/>
        </p:nvGrpSpPr>
        <p:grpSpPr bwMode="auto">
          <a:xfrm>
            <a:off x="644218" y="2204870"/>
            <a:ext cx="896628" cy="913181"/>
            <a:chOff x="6856" y="7876"/>
            <a:chExt cx="719" cy="570"/>
          </a:xfrm>
          <a:solidFill>
            <a:schemeClr val="bg1"/>
          </a:solidFill>
        </p:grpSpPr>
        <p:grpSp>
          <p:nvGrpSpPr>
            <p:cNvPr id="54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570"/>
              <a:chOff x="7336" y="7739"/>
              <a:chExt cx="719" cy="570"/>
            </a:xfrm>
            <a:grpFill/>
          </p:grpSpPr>
          <p:sp>
            <p:nvSpPr>
              <p:cNvPr id="56" name="Text Box 26"/>
              <p:cNvSpPr txBox="1">
                <a:spLocks noChangeArrowheads="1"/>
              </p:cNvSpPr>
              <p:nvPr/>
            </p:nvSpPr>
            <p:spPr bwMode="auto">
              <a:xfrm>
                <a:off x="7359" y="8015"/>
                <a:ext cx="489" cy="2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979712" y="2377146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Group 22"/>
          <p:cNvGrpSpPr>
            <a:grpSpLocks/>
          </p:cNvGrpSpPr>
          <p:nvPr/>
        </p:nvGrpSpPr>
        <p:grpSpPr bwMode="auto">
          <a:xfrm>
            <a:off x="2832922" y="2150237"/>
            <a:ext cx="896628" cy="807444"/>
            <a:chOff x="6856" y="7876"/>
            <a:chExt cx="719" cy="504"/>
          </a:xfrm>
          <a:solidFill>
            <a:schemeClr val="bg1"/>
          </a:solidFill>
        </p:grpSpPr>
        <p:grpSp>
          <p:nvGrpSpPr>
            <p:cNvPr id="60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504"/>
              <a:chOff x="7336" y="7739"/>
              <a:chExt cx="719" cy="504"/>
            </a:xfrm>
            <a:grpFill/>
          </p:grpSpPr>
          <p:sp>
            <p:nvSpPr>
              <p:cNvPr id="61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a∙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26"/>
              <p:cNvSpPr txBox="1">
                <a:spLocks noChangeArrowheads="1"/>
              </p:cNvSpPr>
              <p:nvPr/>
            </p:nvSpPr>
            <p:spPr bwMode="auto">
              <a:xfrm>
                <a:off x="7488" y="8018"/>
                <a:ext cx="318" cy="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22"/>
          <p:cNvGrpSpPr>
            <a:grpSpLocks/>
          </p:cNvGrpSpPr>
          <p:nvPr/>
        </p:nvGrpSpPr>
        <p:grpSpPr bwMode="auto">
          <a:xfrm>
            <a:off x="827572" y="3861048"/>
            <a:ext cx="1007614" cy="913181"/>
            <a:chOff x="6856" y="7876"/>
            <a:chExt cx="808" cy="570"/>
          </a:xfrm>
          <a:solidFill>
            <a:schemeClr val="bg1"/>
          </a:solidFill>
        </p:grpSpPr>
        <p:grpSp>
          <p:nvGrpSpPr>
            <p:cNvPr id="64" name="Group 24"/>
            <p:cNvGrpSpPr>
              <a:grpSpLocks/>
            </p:cNvGrpSpPr>
            <p:nvPr/>
          </p:nvGrpSpPr>
          <p:grpSpPr bwMode="auto">
            <a:xfrm>
              <a:off x="6856" y="7876"/>
              <a:ext cx="808" cy="570"/>
              <a:chOff x="7336" y="7739"/>
              <a:chExt cx="808" cy="570"/>
            </a:xfrm>
            <a:grpFill/>
          </p:grpSpPr>
          <p:sp>
            <p:nvSpPr>
              <p:cNvPr id="66" name="Text Box 26"/>
              <p:cNvSpPr txBox="1">
                <a:spLocks noChangeArrowheads="1"/>
              </p:cNvSpPr>
              <p:nvPr/>
            </p:nvSpPr>
            <p:spPr bwMode="auto">
              <a:xfrm>
                <a:off x="7582" y="8015"/>
                <a:ext cx="489" cy="2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808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a∙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691680" y="4077072"/>
            <a:ext cx="576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22"/>
          <p:cNvGrpSpPr>
            <a:grpSpLocks/>
          </p:cNvGrpSpPr>
          <p:nvPr/>
        </p:nvGrpSpPr>
        <p:grpSpPr bwMode="auto">
          <a:xfrm>
            <a:off x="2091196" y="3861048"/>
            <a:ext cx="896628" cy="807444"/>
            <a:chOff x="6856" y="7876"/>
            <a:chExt cx="719" cy="504"/>
          </a:xfrm>
          <a:solidFill>
            <a:schemeClr val="bg1"/>
          </a:solidFill>
        </p:grpSpPr>
        <p:grpSp>
          <p:nvGrpSpPr>
            <p:cNvPr id="70" name="Group 24"/>
            <p:cNvGrpSpPr>
              <a:grpSpLocks/>
            </p:cNvGrpSpPr>
            <p:nvPr/>
          </p:nvGrpSpPr>
          <p:grpSpPr bwMode="auto">
            <a:xfrm>
              <a:off x="6856" y="7876"/>
              <a:ext cx="719" cy="504"/>
              <a:chOff x="7336" y="7739"/>
              <a:chExt cx="719" cy="504"/>
            </a:xfrm>
            <a:grpFill/>
          </p:grpSpPr>
          <p:sp>
            <p:nvSpPr>
              <p:cNvPr id="72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39"/>
                <a:ext cx="719" cy="3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a∙</a:t>
                </a:r>
                <a:r>
                  <a:rPr kumimoji="0" lang="ru-RU" sz="2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7488" y="8018"/>
                <a:ext cx="318" cy="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Прямоугольник 73"/>
          <p:cNvSpPr/>
          <p:nvPr/>
        </p:nvSpPr>
        <p:spPr>
          <a:xfrm>
            <a:off x="1255172" y="4414812"/>
            <a:ext cx="288032" cy="288032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294504" y="4419272"/>
            <a:ext cx="288032" cy="288032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79288" y="4005064"/>
            <a:ext cx="288032" cy="288032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159408" y="4040744"/>
            <a:ext cx="288032" cy="288032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47864" y="4021588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9c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51" grpId="0" uiExpand="1" build="p"/>
      <p:bldP spid="43" grpId="0" animBg="1"/>
      <p:bldP spid="44" grpId="0" animBg="1"/>
      <p:bldP spid="45" grpId="0" animBg="1"/>
      <p:bldP spid="51" grpId="0" animBg="1"/>
      <p:bldP spid="57" grpId="0" animBg="1"/>
      <p:bldP spid="68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6" cstate="print"/>
          <a:srcRect l="15767" t="9186" r="14321" b="83672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7900" y="1484784"/>
            <a:ext cx="3996100" cy="149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211960" y="1700808"/>
            <a:ext cx="1512168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997353"/>
            <a:ext cx="79100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кнч</a:t>
            </a:r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6732240" y="1268760"/>
            <a:ext cx="72008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3320" y="583063"/>
            <a:ext cx="100703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6793232" y="764704"/>
            <a:ext cx="43204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563888" y="1124744"/>
            <a:ext cx="432048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75481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С.о. свяжем со стволом. Пуля двигается с постоянным ускорением 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9428" y="307637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9"/>
          <p:cNvGrpSpPr/>
          <p:nvPr/>
        </p:nvGrpSpPr>
        <p:grpSpPr>
          <a:xfrm>
            <a:off x="129164" y="2769395"/>
            <a:ext cx="2000319" cy="1235669"/>
            <a:chOff x="785786" y="3973169"/>
            <a:chExt cx="1786005" cy="1235669"/>
          </a:xfrm>
        </p:grpSpPr>
        <p:grpSp>
          <p:nvGrpSpPr>
            <p:cNvPr id="14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к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baseline="30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782917" y="2931679"/>
            <a:ext cx="63610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всего пути по стволу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37499" y="2924944"/>
            <a:ext cx="648072" cy="504056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430989" y="4149080"/>
            <a:ext cx="56775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середины  ствола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5736" y="422108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49"/>
          <p:cNvGrpSpPr/>
          <p:nvPr/>
        </p:nvGrpSpPr>
        <p:grpSpPr>
          <a:xfrm>
            <a:off x="0" y="4005064"/>
            <a:ext cx="2000319" cy="1235669"/>
            <a:chOff x="785786" y="3973169"/>
            <a:chExt cx="1786005" cy="1235669"/>
          </a:xfrm>
        </p:grpSpPr>
        <p:grpSp>
          <p:nvGrpSpPr>
            <p:cNvPr id="25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27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2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ср</a:t>
                  </a:r>
                  <a:r>
                    <a:rPr lang="en-US" sz="3600" b="1" baseline="30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8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1060233" y="4171213"/>
            <a:ext cx="648072" cy="504056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49"/>
          <p:cNvGrpSpPr/>
          <p:nvPr/>
        </p:nvGrpSpPr>
        <p:grpSpPr>
          <a:xfrm>
            <a:off x="438161" y="5074717"/>
            <a:ext cx="1008000" cy="1174130"/>
            <a:chOff x="1177003" y="4034710"/>
            <a:chExt cx="900001" cy="1174130"/>
          </a:xfrm>
        </p:grpSpPr>
        <p:grpSp>
          <p:nvGrpSpPr>
            <p:cNvPr id="35" name="Group 15"/>
            <p:cNvGrpSpPr>
              <a:grpSpLocks/>
            </p:cNvGrpSpPr>
            <p:nvPr/>
          </p:nvGrpSpPr>
          <p:grpSpPr bwMode="auto">
            <a:xfrm>
              <a:off x="1178937" y="4034710"/>
              <a:ext cx="896110" cy="1174130"/>
              <a:chOff x="2720" y="7703"/>
              <a:chExt cx="727" cy="1202"/>
            </a:xfrm>
          </p:grpSpPr>
          <p:sp>
            <p:nvSpPr>
              <p:cNvPr id="37" name="Text Box 16"/>
              <p:cNvSpPr txBox="1">
                <a:spLocks noChangeArrowheads="1"/>
              </p:cNvSpPr>
              <p:nvPr/>
            </p:nvSpPr>
            <p:spPr bwMode="auto">
              <a:xfrm>
                <a:off x="2720" y="7703"/>
                <a:ext cx="698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ср</a:t>
                </a:r>
                <a:r>
                  <a:rPr lang="en-US" sz="36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2848" y="8231"/>
                <a:ext cx="599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kumimoji="0" lang="en-US" sz="3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177003" y="4661590"/>
              <a:ext cx="900001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03648" y="54452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49"/>
          <p:cNvGrpSpPr/>
          <p:nvPr/>
        </p:nvGrpSpPr>
        <p:grpSpPr>
          <a:xfrm>
            <a:off x="1797839" y="5085185"/>
            <a:ext cx="1190015" cy="1190736"/>
            <a:chOff x="1143203" y="4034711"/>
            <a:chExt cx="1062517" cy="1190736"/>
          </a:xfrm>
        </p:grpSpPr>
        <p:grpSp>
          <p:nvGrpSpPr>
            <p:cNvPr id="41" name="Group 15"/>
            <p:cNvGrpSpPr>
              <a:grpSpLocks/>
            </p:cNvGrpSpPr>
            <p:nvPr/>
          </p:nvGrpSpPr>
          <p:grpSpPr bwMode="auto">
            <a:xfrm>
              <a:off x="1143203" y="4034711"/>
              <a:ext cx="1062517" cy="1190736"/>
              <a:chOff x="2691" y="7703"/>
              <a:chExt cx="862" cy="1219"/>
            </a:xfrm>
          </p:grpSpPr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2720" y="7703"/>
                <a:ext cx="833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0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кнч</a:t>
                </a:r>
                <a:r>
                  <a:rPr lang="en-US" sz="36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 Box 17"/>
              <p:cNvSpPr txBox="1">
                <a:spLocks noChangeArrowheads="1"/>
              </p:cNvSpPr>
              <p:nvPr/>
            </p:nvSpPr>
            <p:spPr bwMode="auto">
              <a:xfrm>
                <a:off x="2691" y="8248"/>
                <a:ext cx="861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2∙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kumimoji="0" lang="en-US" sz="3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177003" y="4661590"/>
              <a:ext cx="900001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611560" y="5733256"/>
            <a:ext cx="648072" cy="504056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67994" y="5733256"/>
            <a:ext cx="648072" cy="504056"/>
          </a:xfrm>
          <a:prstGeom prst="rect">
            <a:avLst/>
          </a:prstGeom>
          <a:solidFill>
            <a:schemeClr val="bg1">
              <a:alpha val="77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95936" y="4797152"/>
            <a:ext cx="3384376" cy="1015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кнч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=1,41</a:t>
            </a:r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endParaRPr lang="ru-RU" sz="4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uild="p"/>
      <p:bldP spid="12" grpId="0"/>
      <p:bldP spid="20" grpId="0" build="p"/>
      <p:bldP spid="21" grpId="0" animBg="1"/>
      <p:bldP spid="22" grpId="0" build="p"/>
      <p:bldP spid="23" grpId="0"/>
      <p:bldP spid="31" grpId="0" animBg="1"/>
      <p:bldP spid="39" grpId="0"/>
      <p:bldP spid="45" grpId="0" animBg="1"/>
      <p:bldP spid="46" grpId="0" animBg="1"/>
      <p:bldP spid="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 cstate="print"/>
          <a:srcRect l="15767" t="16328" r="14321" b="77620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4412" y="2386505"/>
            <a:ext cx="3996100" cy="149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00808"/>
            <a:ext cx="129506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кнч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8316416" y="2170481"/>
            <a:ext cx="72008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17496" y="1484784"/>
            <a:ext cx="100703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нч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8377408" y="1666425"/>
            <a:ext cx="43204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lg" len="lg"/>
          </a:ln>
          <a:scene3d>
            <a:camera prst="orthographicFront">
              <a:rot lat="30000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4289" y="864454"/>
            <a:ext cx="1224136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6147359" y="2852936"/>
            <a:ext cx="2996053" cy="2650713"/>
            <a:chOff x="13866" y="8388"/>
            <a:chExt cx="2052" cy="2620"/>
          </a:xfrm>
        </p:grpSpPr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5502" y="10559"/>
              <a:ext cx="416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AutoShape 4"/>
            <p:cNvCxnSpPr>
              <a:cxnSpLocks noChangeShapeType="1"/>
            </p:cNvCxnSpPr>
            <p:nvPr/>
          </p:nvCxnSpPr>
          <p:spPr bwMode="auto">
            <a:xfrm>
              <a:off x="13866" y="10522"/>
              <a:ext cx="169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3911" y="8388"/>
              <a:ext cx="688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,м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AutoShape 6"/>
            <p:cNvCxnSpPr>
              <a:cxnSpLocks noChangeShapeType="1"/>
            </p:cNvCxnSpPr>
            <p:nvPr/>
          </p:nvCxnSpPr>
          <p:spPr bwMode="auto">
            <a:xfrm flipV="1">
              <a:off x="13941" y="8617"/>
              <a:ext cx="1" cy="1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6228184" y="3479346"/>
            <a:ext cx="2016224" cy="153383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964862" y="5053970"/>
            <a:ext cx="66118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6862" y="3201859"/>
            <a:ext cx="64807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2698467"/>
            <a:ext cx="55801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 ч.р. Площади под графиком скорости!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44208" y="4221088"/>
            <a:ext cx="64807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4208" y="4226596"/>
            <a:ext cx="64807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22" grpId="0" animBg="1"/>
      <p:bldP spid="23" grpId="0" animBg="1"/>
      <p:bldP spid="24" grpId="0" animBg="1"/>
      <p:bldP spid="25" grpId="0" build="p"/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6" cstate="print"/>
          <a:srcRect l="15767" t="23053" r="14321" b="64170"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67544" cy="36004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16601"/>
            <a:ext cx="377991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=270км/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….м/с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=230км/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ч=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=1215м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посад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=710м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628800"/>
            <a:ext cx="122413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492896"/>
            <a:ext cx="115212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5932" y="1863767"/>
            <a:ext cx="100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9"/>
          <p:cNvGrpSpPr/>
          <p:nvPr/>
        </p:nvGrpSpPr>
        <p:grpSpPr>
          <a:xfrm>
            <a:off x="4716016" y="1556792"/>
            <a:ext cx="2000319" cy="1235669"/>
            <a:chOff x="785786" y="3973169"/>
            <a:chExt cx="1786005" cy="1235669"/>
          </a:xfrm>
        </p:grpSpPr>
        <p:grpSp>
          <p:nvGrpSpPr>
            <p:cNvPr id="9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1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5762886" y="1662050"/>
            <a:ext cx="648072" cy="57606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148064" y="2708920"/>
            <a:ext cx="244827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38610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49"/>
          <p:cNvGrpSpPr/>
          <p:nvPr/>
        </p:nvGrpSpPr>
        <p:grpSpPr>
          <a:xfrm>
            <a:off x="2910116" y="3554073"/>
            <a:ext cx="2000319" cy="1235669"/>
            <a:chOff x="785786" y="3973169"/>
            <a:chExt cx="1786005" cy="1235669"/>
          </a:xfrm>
        </p:grpSpPr>
        <p:grpSp>
          <p:nvGrpSpPr>
            <p:cNvPr id="19" name="Группа 135"/>
            <p:cNvGrpSpPr/>
            <p:nvPr/>
          </p:nvGrpSpPr>
          <p:grpSpPr>
            <a:xfrm>
              <a:off x="785786" y="3973169"/>
              <a:ext cx="1786005" cy="1235669"/>
              <a:chOff x="785786" y="3973169"/>
              <a:chExt cx="1786005" cy="1235669"/>
            </a:xfrm>
          </p:grpSpPr>
          <p:grpSp>
            <p:nvGrpSpPr>
              <p:cNvPr id="21" name="Group 15"/>
              <p:cNvGrpSpPr>
                <a:grpSpLocks/>
              </p:cNvGrpSpPr>
              <p:nvPr/>
            </p:nvGrpSpPr>
            <p:grpSpPr bwMode="auto">
              <a:xfrm>
                <a:off x="857225" y="3973169"/>
                <a:ext cx="1714566" cy="1235669"/>
                <a:chOff x="2459" y="7640"/>
                <a:chExt cx="1391" cy="1265"/>
              </a:xfrm>
            </p:grpSpPr>
            <p:sp>
              <p:nvSpPr>
                <p:cNvPr id="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9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20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к </a:t>
                  </a:r>
                  <a:r>
                    <a:rPr lang="en-US" sz="36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8" y="8231"/>
                  <a:ext cx="599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>
                <a:off x="785786" y="4058294"/>
                <a:ext cx="1711314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94970" y="4694840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3059832" y="3645024"/>
            <a:ext cx="648072" cy="57606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012160" y="3789040"/>
            <a:ext cx="208823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5" grpId="0" animBg="1"/>
      <p:bldP spid="16" grpId="0" animBg="1"/>
      <p:bldP spid="17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"/>
            <a:ext cx="2422734" cy="39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0"/>
            <a:ext cx="4525530" cy="39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5684891" y="158417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92974" y="2762904"/>
            <a:ext cx="212400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50098" y="191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1332" y="26914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082245" y="176277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51692" y="174912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78726" y="63628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85852" y="114298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85992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221455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31°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214446" y="4000504"/>
            <a:ext cx="6858016" cy="2428892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выделенное горячей гирей =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поглощённое водой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(59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-31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(31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-25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·0,1кг·28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4200·0,06кг·6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=540Дж/кг·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   Вероятно это сталь.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 3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55209 -0.0925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0209 -0.0071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3802 -0.0912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792958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№6  //к т№4</a:t>
            </a:r>
            <a:r>
              <a:rPr lang="ru-RU" sz="4400" dirty="0" smtClean="0"/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6" cstate="print"/>
          <a:srcRect l="6445" t="18310" b="34814"/>
          <a:stretch>
            <a:fillRect/>
          </a:stretch>
        </p:blipFill>
        <p:spPr bwMode="auto">
          <a:xfrm>
            <a:off x="0" y="0"/>
            <a:ext cx="9144000" cy="357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2164972" y="1837663"/>
            <a:ext cx="500067" cy="428628"/>
          </a:xfrm>
          <a:prstGeom prst="straightConnector1">
            <a:avLst/>
          </a:prstGeom>
          <a:ln w="571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8"/>
          <p:cNvGrpSpPr/>
          <p:nvPr/>
        </p:nvGrpSpPr>
        <p:grpSpPr>
          <a:xfrm rot="2962022">
            <a:off x="2740967" y="1662987"/>
            <a:ext cx="565168" cy="705741"/>
            <a:chOff x="597884" y="191611"/>
            <a:chExt cx="565168" cy="714380"/>
          </a:xfrm>
        </p:grpSpPr>
        <p:sp>
          <p:nvSpPr>
            <p:cNvPr id="7" name="TextBox 6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 стрелкой 9"/>
          <p:cNvCxnSpPr/>
          <p:nvPr/>
        </p:nvCxnSpPr>
        <p:spPr>
          <a:xfrm rot="10800000" flipV="1">
            <a:off x="3143240" y="714357"/>
            <a:ext cx="571504" cy="285751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98"/>
          <p:cNvGrpSpPr/>
          <p:nvPr/>
        </p:nvGrpSpPr>
        <p:grpSpPr>
          <a:xfrm rot="2962022">
            <a:off x="3812537" y="448541"/>
            <a:ext cx="565168" cy="705741"/>
            <a:chOff x="597884" y="191611"/>
            <a:chExt cx="565168" cy="714380"/>
          </a:xfrm>
          <a:solidFill>
            <a:schemeClr val="bg2"/>
          </a:solidFill>
        </p:grpSpPr>
        <p:sp>
          <p:nvSpPr>
            <p:cNvPr id="13" name="TextBox 12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grpFill/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4"/>
          <p:cNvGrpSpPr/>
          <p:nvPr/>
        </p:nvGrpSpPr>
        <p:grpSpPr>
          <a:xfrm>
            <a:off x="5572132" y="3929066"/>
            <a:ext cx="1739634" cy="1000132"/>
            <a:chOff x="4286248" y="5953446"/>
            <a:chExt cx="1739634" cy="100013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99"/>
            <p:cNvGrpSpPr/>
            <p:nvPr/>
          </p:nvGrpSpPr>
          <p:grpSpPr>
            <a:xfrm>
              <a:off x="4286248" y="5953446"/>
              <a:ext cx="1739634" cy="1000132"/>
              <a:chOff x="3920684" y="5024776"/>
              <a:chExt cx="1739634" cy="1000132"/>
            </a:xfrm>
          </p:grpSpPr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Группа 102"/>
          <p:cNvGrpSpPr/>
          <p:nvPr/>
        </p:nvGrpSpPr>
        <p:grpSpPr>
          <a:xfrm>
            <a:off x="3571868" y="1428736"/>
            <a:ext cx="714380" cy="523220"/>
            <a:chOff x="1582054" y="1000108"/>
            <a:chExt cx="714380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143241" y="1071546"/>
            <a:ext cx="428628" cy="642942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1785918" y="1714488"/>
            <a:ext cx="428628" cy="571504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2"/>
          <p:cNvGrpSpPr/>
          <p:nvPr/>
        </p:nvGrpSpPr>
        <p:grpSpPr>
          <a:xfrm>
            <a:off x="1142976" y="1214422"/>
            <a:ext cx="714380" cy="523220"/>
            <a:chOff x="1582054" y="1000108"/>
            <a:chExt cx="714380" cy="523220"/>
          </a:xfrm>
        </p:grpSpPr>
        <p:sp>
          <p:nvSpPr>
            <p:cNvPr id="27" name="TextBox 26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28"/>
          <p:cNvGrpSpPr/>
          <p:nvPr/>
        </p:nvGrpSpPr>
        <p:grpSpPr>
          <a:xfrm>
            <a:off x="1071538" y="3500438"/>
            <a:ext cx="1739634" cy="1000132"/>
            <a:chOff x="4286248" y="5953446"/>
            <a:chExt cx="1739634" cy="100013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99"/>
            <p:cNvGrpSpPr/>
            <p:nvPr/>
          </p:nvGrpSpPr>
          <p:grpSpPr>
            <a:xfrm>
              <a:off x="4286248" y="5953446"/>
              <a:ext cx="1739634" cy="1000132"/>
              <a:chOff x="3920684" y="5024776"/>
              <a:chExt cx="1739634" cy="1000132"/>
            </a:xfrm>
          </p:grpSpPr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7283604" y="4120226"/>
            <a:ext cx="15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…м/с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35"/>
          <p:cNvGrpSpPr/>
          <p:nvPr/>
        </p:nvGrpSpPr>
        <p:grpSpPr>
          <a:xfrm>
            <a:off x="5572132" y="5143512"/>
            <a:ext cx="1739634" cy="1000132"/>
            <a:chOff x="4286248" y="5953446"/>
            <a:chExt cx="1739634" cy="1000132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99"/>
            <p:cNvGrpSpPr/>
            <p:nvPr/>
          </p:nvGrpSpPr>
          <p:grpSpPr>
            <a:xfrm>
              <a:off x="4286248" y="5953446"/>
              <a:ext cx="1739634" cy="1000132"/>
              <a:chOff x="3920684" y="5024776"/>
              <a:chExt cx="1739634" cy="1000132"/>
            </a:xfrm>
          </p:grpSpPr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15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7143768" y="5286388"/>
            <a:ext cx="15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….м/с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334804"/>
            <a:ext cx="91440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1-61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43608" y="3501008"/>
            <a:ext cx="1728192" cy="10801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5" grpId="0"/>
      <p:bldP spid="42" grpId="0"/>
      <p:bldP spid="43" grpId="0" animBg="1"/>
      <p:bldP spid="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7" cstate="print"/>
          <a:srcRect l="2929" t="51081" r="5078" b="35547"/>
          <a:stretch>
            <a:fillRect/>
          </a:stretch>
        </p:blipFill>
        <p:spPr bwMode="auto">
          <a:xfrm>
            <a:off x="0" y="0"/>
            <a:ext cx="9144000" cy="106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500298" y="1527169"/>
            <a:ext cx="2786081" cy="2548216"/>
          </a:xfrm>
          <a:prstGeom prst="ellipse">
            <a:avLst/>
          </a:prstGeom>
          <a:solidFill>
            <a:schemeClr val="bg2"/>
          </a:solidFill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3786784" y="2789836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39257" y="3462933"/>
            <a:ext cx="92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R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8"/>
          <p:cNvGrpSpPr/>
          <p:nvPr/>
        </p:nvGrpSpPr>
        <p:grpSpPr>
          <a:xfrm>
            <a:off x="2783760" y="1071546"/>
            <a:ext cx="565168" cy="780635"/>
            <a:chOff x="597884" y="191611"/>
            <a:chExt cx="565168" cy="790191"/>
          </a:xfrm>
        </p:grpSpPr>
        <p:cxnSp>
          <p:nvCxnSpPr>
            <p:cNvPr id="8" name="Прямая со стрелкой 7"/>
            <p:cNvCxnSpPr/>
            <p:nvPr/>
          </p:nvCxnSpPr>
          <p:spPr>
            <a:xfrm rot="5400000">
              <a:off x="729162" y="588893"/>
              <a:ext cx="428629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2"/>
          <p:cNvGrpSpPr/>
          <p:nvPr/>
        </p:nvGrpSpPr>
        <p:grpSpPr>
          <a:xfrm>
            <a:off x="3500430" y="1837653"/>
            <a:ext cx="714380" cy="523220"/>
            <a:chOff x="1582054" y="1000108"/>
            <a:chExt cx="714380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016662" y="1328203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453138" y="1113684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571022" y="1570294"/>
            <a:ext cx="785818" cy="290513"/>
            <a:chOff x="6572" y="3741"/>
            <a:chExt cx="926" cy="630"/>
          </a:xfrm>
        </p:grpSpPr>
        <p:sp>
          <p:nvSpPr>
            <p:cNvPr id="17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00926" y="264318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=464м/с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9"/>
          <p:cNvGrpSpPr/>
          <p:nvPr/>
        </p:nvGrpSpPr>
        <p:grpSpPr>
          <a:xfrm>
            <a:off x="5715008" y="3357562"/>
            <a:ext cx="1739634" cy="904554"/>
            <a:chOff x="4286248" y="5953446"/>
            <a:chExt cx="1739634" cy="90455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99"/>
            <p:cNvGrpSpPr/>
            <p:nvPr/>
          </p:nvGrpSpPr>
          <p:grpSpPr>
            <a:xfrm>
              <a:off x="4286248" y="5953446"/>
              <a:ext cx="1739634" cy="904554"/>
              <a:chOff x="3920684" y="5024776"/>
              <a:chExt cx="1739634" cy="904554"/>
            </a:xfrm>
          </p:grpSpPr>
          <p:sp>
            <p:nvSpPr>
              <p:cNvPr id="23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00702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7215206" y="469074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=0,03м/с</a:t>
            </a:r>
            <a:r>
              <a:rPr lang="ru-RU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2928926" y="1857364"/>
            <a:ext cx="625223" cy="540263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75081" y="2301943"/>
            <a:ext cx="71438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508542" y="2115134"/>
            <a:ext cx="2618214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2·3,14·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6380000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5626428" y="2571745"/>
            <a:ext cx="1429069" cy="499867"/>
            <a:chOff x="6572" y="3741"/>
            <a:chExt cx="1684" cy="1084"/>
          </a:xfrm>
        </p:grpSpPr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1684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24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3600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35"/>
          <p:cNvGrpSpPr/>
          <p:nvPr/>
        </p:nvGrpSpPr>
        <p:grpSpPr>
          <a:xfrm>
            <a:off x="5286380" y="4547868"/>
            <a:ext cx="2143140" cy="928694"/>
            <a:chOff x="4286248" y="5953446"/>
            <a:chExt cx="2143140" cy="92869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99"/>
            <p:cNvGrpSpPr/>
            <p:nvPr/>
          </p:nvGrpSpPr>
          <p:grpSpPr>
            <a:xfrm>
              <a:off x="4286248" y="5953446"/>
              <a:ext cx="2143140" cy="928694"/>
              <a:chOff x="3920684" y="5024776"/>
              <a:chExt cx="2143140" cy="928694"/>
            </a:xfrm>
          </p:grpSpPr>
          <p:sp>
            <p:nvSpPr>
              <p:cNvPr id="39" name="TextBox 36"/>
              <p:cNvSpPr txBox="1">
                <a:spLocks noChangeArrowheads="1"/>
              </p:cNvSpPr>
              <p:nvPr/>
            </p:nvSpPr>
            <p:spPr bwMode="auto">
              <a:xfrm>
                <a:off x="4706502" y="5024776"/>
                <a:ext cx="128588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464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4500562" y="5524842"/>
                <a:ext cx="156326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6380000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928694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-32" y="5500702"/>
            <a:ext cx="9144032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линейная скорость любой точки на экваторе Земли составляет около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464м/с.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Ускорение же составляет 3см/с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направление скорости меняется очень медленно.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32" y="1071546"/>
            <a:ext cx="27346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6380000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39"/>
          <p:cNvSpPr txBox="1">
            <a:spLocks noChangeArrowheads="1"/>
          </p:cNvSpPr>
          <p:nvPr/>
        </p:nvSpPr>
        <p:spPr bwMode="auto">
          <a:xfrm>
            <a:off x="0" y="2116574"/>
            <a:ext cx="83388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0" y="1558341"/>
            <a:ext cx="2515432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2558473"/>
            <a:ext cx="931665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1-62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940152" y="1124744"/>
            <a:ext cx="1584176" cy="9361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4" grpId="0"/>
      <p:bldP spid="15" grpId="0"/>
      <p:bldP spid="19" grpId="0"/>
      <p:bldP spid="26" grpId="0"/>
      <p:bldP spid="27" grpId="0" animBg="1"/>
      <p:bldP spid="31" grpId="0" animBg="1"/>
      <p:bldP spid="32" grpId="0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/>
          <a:srcRect l="2929" t="12451" r="5078" b="73175"/>
          <a:stretch>
            <a:fillRect/>
          </a:stretch>
        </p:blipFill>
        <p:spPr bwMode="auto">
          <a:xfrm>
            <a:off x="1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500298" y="1527169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3857620" y="1494992"/>
            <a:ext cx="642942" cy="5185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8"/>
          <p:cNvGrpSpPr/>
          <p:nvPr/>
        </p:nvGrpSpPr>
        <p:grpSpPr>
          <a:xfrm rot="2962022">
            <a:off x="4572000" y="1142984"/>
            <a:ext cx="565168" cy="705741"/>
            <a:chOff x="597884" y="191611"/>
            <a:chExt cx="565168" cy="714380"/>
          </a:xfrm>
        </p:grpSpPr>
        <p:sp>
          <p:nvSpPr>
            <p:cNvPr id="7" name="TextBox 6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2"/>
          <p:cNvGrpSpPr/>
          <p:nvPr/>
        </p:nvGrpSpPr>
        <p:grpSpPr>
          <a:xfrm>
            <a:off x="3500430" y="1837653"/>
            <a:ext cx="714380" cy="523220"/>
            <a:chOff x="1582054" y="1000108"/>
            <a:chExt cx="71438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928926" y="1857364"/>
            <a:ext cx="625223" cy="540263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426" y="1071546"/>
            <a:ext cx="137730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51458" y="2116574"/>
            <a:ext cx="83388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51458" y="1558341"/>
            <a:ext cx="1502334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322" y="1428941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365798" y="1214422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6483682" y="1671032"/>
            <a:ext cx="785818" cy="290513"/>
            <a:chOff x="6572" y="3741"/>
            <a:chExt cx="926" cy="630"/>
          </a:xfrm>
        </p:grpSpPr>
        <p:sp>
          <p:nvSpPr>
            <p:cNvPr id="19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0714" y="2758281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097190" y="2543762"/>
            <a:ext cx="1689520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3,14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215074" y="3000370"/>
            <a:ext cx="785818" cy="361988"/>
            <a:chOff x="6572" y="3741"/>
            <a:chExt cx="926" cy="785"/>
          </a:xfrm>
        </p:grpSpPr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6572" y="3896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10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143768" y="2714620"/>
            <a:ext cx="200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=0,314 м/с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429264"/>
            <a:ext cx="91440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1-63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06902" y="1141369"/>
            <a:ext cx="1584176" cy="9361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21" grpId="0"/>
      <p:bldP spid="22" grpId="0"/>
      <p:bldP spid="26" grpId="0"/>
      <p:bldP spid="27" grpId="0" animBg="1"/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/>
          <a:srcRect l="2929" t="26825" r="5078" b="63293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2864" y="785794"/>
            <a:ext cx="27346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=5см=0,05м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122896" y="3259582"/>
            <a:ext cx="89537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22896" y="1272589"/>
            <a:ext cx="2484976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=12·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42844" y="3901940"/>
            <a:ext cx="958917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172717" y="1859527"/>
            <a:ext cx="207781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214282" y="2500306"/>
            <a:ext cx="1571264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9454" y="1500174"/>
            <a:ext cx="1428760" cy="485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n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500298" y="1952354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3857620" y="1920177"/>
            <a:ext cx="642942" cy="5185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8"/>
          <p:cNvGrpSpPr/>
          <p:nvPr/>
        </p:nvGrpSpPr>
        <p:grpSpPr>
          <a:xfrm rot="2962022">
            <a:off x="4572000" y="1568169"/>
            <a:ext cx="565168" cy="705741"/>
            <a:chOff x="597884" y="191611"/>
            <a:chExt cx="565168" cy="714380"/>
          </a:xfrm>
        </p:grpSpPr>
        <p:sp>
          <p:nvSpPr>
            <p:cNvPr id="13" name="TextBox 12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02"/>
          <p:cNvGrpSpPr/>
          <p:nvPr/>
        </p:nvGrpSpPr>
        <p:grpSpPr>
          <a:xfrm>
            <a:off x="3500430" y="2262838"/>
            <a:ext cx="714380" cy="523220"/>
            <a:chOff x="1582054" y="1000108"/>
            <a:chExt cx="7143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2928926" y="2282549"/>
            <a:ext cx="625223" cy="540263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0" y="5429264"/>
            <a:ext cx="91440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1-64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/>
          <a:srcRect l="2929" t="36707" r="5078" b="49818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" y="1071546"/>
            <a:ext cx="273462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=5см=0,05м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0" y="2116574"/>
            <a:ext cx="83388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0" y="1558341"/>
            <a:ext cx="191270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3600c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00298" y="1527169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3857620" y="1494992"/>
            <a:ext cx="642942" cy="5185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8"/>
          <p:cNvGrpSpPr/>
          <p:nvPr/>
        </p:nvGrpSpPr>
        <p:grpSpPr>
          <a:xfrm rot="2962022">
            <a:off x="4572000" y="1142984"/>
            <a:ext cx="565168" cy="705741"/>
            <a:chOff x="597884" y="191611"/>
            <a:chExt cx="565168" cy="714380"/>
          </a:xfrm>
        </p:grpSpPr>
        <p:sp>
          <p:nvSpPr>
            <p:cNvPr id="10" name="TextBox 9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5400000" flipH="1" flipV="1">
            <a:off x="5022492" y="3107529"/>
            <a:ext cx="642942" cy="1588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355391" y="4115670"/>
            <a:ext cx="642942" cy="1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100174" y="2568787"/>
            <a:ext cx="714380" cy="1588"/>
          </a:xfrm>
          <a:prstGeom prst="straightConnector1">
            <a:avLst/>
          </a:prstGeom>
          <a:ln w="34925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02"/>
          <p:cNvGrpSpPr/>
          <p:nvPr/>
        </p:nvGrpSpPr>
        <p:grpSpPr>
          <a:xfrm>
            <a:off x="3500430" y="1837653"/>
            <a:ext cx="714380" cy="523220"/>
            <a:chOff x="1582054" y="1000108"/>
            <a:chExt cx="7143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928926" y="1857364"/>
            <a:ext cx="625223" cy="540263"/>
          </a:xfrm>
          <a:prstGeom prst="line">
            <a:avLst/>
          </a:prstGeom>
          <a:noFill/>
          <a:ln w="412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16662" y="203914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453138" y="1824621"/>
            <a:ext cx="1143008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571022" y="2281231"/>
            <a:ext cx="785818" cy="290513"/>
            <a:chOff x="6572" y="3741"/>
            <a:chExt cx="926" cy="630"/>
          </a:xfrm>
        </p:grpSpPr>
        <p:sp>
          <p:nvSpPr>
            <p:cNvPr id="27" name="Text Box 48"/>
            <p:cNvSpPr txBox="1">
              <a:spLocks noChangeArrowheads="1"/>
            </p:cNvSpPr>
            <p:nvPr/>
          </p:nvSpPr>
          <p:spPr bwMode="auto">
            <a:xfrm>
              <a:off x="6572" y="3741"/>
              <a:ext cx="92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500694" y="295665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937170" y="2769847"/>
            <a:ext cx="2063854" cy="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3014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6178950" y="3198746"/>
            <a:ext cx="1046343" cy="516006"/>
            <a:chOff x="6718" y="3741"/>
            <a:chExt cx="1233" cy="1119"/>
          </a:xfrm>
        </p:grpSpPr>
        <p:sp>
          <p:nvSpPr>
            <p:cNvPr id="32" name="Text Box 48"/>
            <p:cNvSpPr txBox="1">
              <a:spLocks noChangeArrowheads="1"/>
            </p:cNvSpPr>
            <p:nvPr/>
          </p:nvSpPr>
          <p:spPr bwMode="auto">
            <a:xfrm>
              <a:off x="6752" y="3836"/>
              <a:ext cx="1199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3600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 flipV="1">
              <a:off x="6718" y="3741"/>
              <a:ext cx="612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scene3d>
              <a:camera prst="orthographicFront">
                <a:rot lat="0" lon="0" rev="2118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33"/>
          <p:cNvGrpSpPr/>
          <p:nvPr/>
        </p:nvGrpSpPr>
        <p:grpSpPr>
          <a:xfrm>
            <a:off x="5572132" y="3929066"/>
            <a:ext cx="1739634" cy="1000132"/>
            <a:chOff x="4286248" y="5953446"/>
            <a:chExt cx="1739634" cy="1000132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5143504" y="6429396"/>
              <a:ext cx="71438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99"/>
            <p:cNvGrpSpPr/>
            <p:nvPr/>
          </p:nvGrpSpPr>
          <p:grpSpPr>
            <a:xfrm>
              <a:off x="4286248" y="5953446"/>
              <a:ext cx="1739634" cy="1000132"/>
              <a:chOff x="3920684" y="5024776"/>
              <a:chExt cx="1739634" cy="1000132"/>
            </a:xfrm>
          </p:grpSpPr>
          <p:sp>
            <p:nvSpPr>
              <p:cNvPr id="37" name="TextBox 36"/>
              <p:cNvSpPr txBox="1">
                <a:spLocks noChangeArrowheads="1"/>
              </p:cNvSpPr>
              <p:nvPr/>
            </p:nvSpPr>
            <p:spPr bwMode="auto">
              <a:xfrm>
                <a:off x="4945938" y="5040542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 Box 29"/>
              <p:cNvSpPr txBox="1">
                <a:spLocks noChangeArrowheads="1"/>
              </p:cNvSpPr>
              <p:nvPr/>
            </p:nvSpPr>
            <p:spPr bwMode="auto">
              <a:xfrm>
                <a:off x="4929190" y="5596280"/>
                <a:ext cx="64294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28"/>
              <p:cNvSpPr txBox="1">
                <a:spLocks noChangeArrowheads="1"/>
              </p:cNvSpPr>
              <p:nvPr/>
            </p:nvSpPr>
            <p:spPr bwMode="auto">
              <a:xfrm>
                <a:off x="3920684" y="5024776"/>
                <a:ext cx="1214446" cy="650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-32" y="5500702"/>
            <a:ext cx="9144032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линейная скорость конца минутной стрелки длиной 5см составляет…м/с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Ускорение же составляет ….  см/с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направление скорости меняется ……..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58116" y="2928934"/>
            <a:ext cx="135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   м/с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1-65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940152" y="1844824"/>
            <a:ext cx="1584176" cy="9361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3" grpId="0" animBg="1"/>
      <p:bldP spid="24" grpId="0"/>
      <p:bldP spid="25" grpId="0"/>
      <p:bldP spid="29" grpId="0"/>
      <p:bldP spid="30" grpId="0"/>
      <p:bldP spid="40" grpId="0" animBg="1"/>
      <p:bldP spid="41" grpId="0"/>
      <p:bldP spid="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792958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№7 //повторение </a:t>
            </a:r>
            <a:r>
              <a:rPr lang="ru-RU" sz="4400" dirty="0" smtClean="0"/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l="18010" t="12270" r="17022" b="81824"/>
          <a:stretch>
            <a:fillRect/>
          </a:stretch>
        </p:blipFill>
        <p:spPr bwMode="auto">
          <a:xfrm>
            <a:off x="-36512" y="332656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 l="57678" t="18254" r="16335" b="64027"/>
          <a:stretch>
            <a:fillRect/>
          </a:stretch>
        </p:blipFill>
        <p:spPr bwMode="auto">
          <a:xfrm>
            <a:off x="4644008" y="1340768"/>
            <a:ext cx="4176464" cy="22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941168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2"/>
          <p:cNvSpPr>
            <a:spLocks/>
          </p:cNvSpPr>
          <p:nvPr/>
        </p:nvSpPr>
        <p:spPr bwMode="auto">
          <a:xfrm rot="5400000">
            <a:off x="7247421" y="415789"/>
            <a:ext cx="216023" cy="1777950"/>
          </a:xfrm>
          <a:prstGeom prst="leftBrace">
            <a:avLst>
              <a:gd name="adj1" fmla="val 33566"/>
              <a:gd name="adj2" fmla="val 49436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22"/>
          <p:cNvSpPr>
            <a:spLocks/>
          </p:cNvSpPr>
          <p:nvPr/>
        </p:nvSpPr>
        <p:spPr bwMode="auto">
          <a:xfrm rot="5400000">
            <a:off x="5857019" y="847837"/>
            <a:ext cx="288032" cy="841846"/>
          </a:xfrm>
          <a:prstGeom prst="leftBrace">
            <a:avLst>
              <a:gd name="adj1" fmla="val 33566"/>
              <a:gd name="adj2" fmla="val 46194"/>
            </a:avLst>
          </a:prstGeom>
          <a:noFill/>
          <a:ln w="222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965240"/>
            <a:ext cx="233975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=19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620688"/>
            <a:ext cx="576064" cy="54918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620688"/>
            <a:ext cx="864096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19672" y="836712"/>
            <a:ext cx="3744416" cy="58477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7704" y="1412776"/>
            <a:ext cx="3096344" cy="70802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95736" y="2132856"/>
            <a:ext cx="2520280" cy="707886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95736" y="2852936"/>
            <a:ext cx="2520280" cy="707886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9,8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7452320" y="1979563"/>
            <a:ext cx="836042" cy="44132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7713056" y="1915825"/>
            <a:ext cx="285752" cy="4571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rot="-60000">
            <a:off x="8219248" y="1458481"/>
            <a:ext cx="66676" cy="11160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-36512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1-71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 animBg="1"/>
      <p:bldP spid="11" grpId="0" build="p" animBg="1"/>
      <p:bldP spid="12" grpId="0" build="p" animBg="1"/>
      <p:bldP spid="13" grpId="0" animBg="1"/>
      <p:bldP spid="14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71778" r="10937" b="17236"/>
          <a:stretch>
            <a:fillRect/>
          </a:stretch>
        </p:blipFill>
        <p:spPr bwMode="auto">
          <a:xfrm>
            <a:off x="0" y="-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Прямая со стрелкой 28"/>
          <p:cNvCxnSpPr/>
          <p:nvPr/>
        </p:nvCxnSpPr>
        <p:spPr>
          <a:xfrm flipV="1">
            <a:off x="7691365" y="2571744"/>
            <a:ext cx="612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9"/>
          <p:cNvGrpSpPr/>
          <p:nvPr/>
        </p:nvGrpSpPr>
        <p:grpSpPr>
          <a:xfrm>
            <a:off x="7786710" y="3395963"/>
            <a:ext cx="714380" cy="461665"/>
            <a:chOff x="2714612" y="4429132"/>
            <a:chExt cx="714380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2"/>
          <p:cNvGrpSpPr/>
          <p:nvPr/>
        </p:nvGrpSpPr>
        <p:grpSpPr>
          <a:xfrm>
            <a:off x="7786710" y="1428736"/>
            <a:ext cx="714380" cy="461665"/>
            <a:chOff x="3357554" y="2143116"/>
            <a:chExt cx="714380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5"/>
          <p:cNvGrpSpPr/>
          <p:nvPr/>
        </p:nvGrpSpPr>
        <p:grpSpPr>
          <a:xfrm>
            <a:off x="6643702" y="2100196"/>
            <a:ext cx="785818" cy="400110"/>
            <a:chOff x="1785918" y="2528824"/>
            <a:chExt cx="785818" cy="400110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785918" y="252882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-180000" flipV="1">
            <a:off x="7069490" y="2561451"/>
            <a:ext cx="612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V="1">
            <a:off x="7155594" y="201778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8215370" y="2714620"/>
            <a:ext cx="1071538" cy="584775"/>
            <a:chOff x="3357554" y="2143116"/>
            <a:chExt cx="714380" cy="881786"/>
          </a:xfrm>
        </p:grpSpPr>
        <p:sp>
          <p:nvSpPr>
            <p:cNvPr id="42" name="TextBox 41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>
            <a:off x="6859636" y="178592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6929454" y="857232"/>
            <a:ext cx="714380" cy="584775"/>
            <a:chOff x="3357554" y="2143116"/>
            <a:chExt cx="714380" cy="584775"/>
          </a:xfrm>
          <a:noFill/>
        </p:grpSpPr>
        <p:sp>
          <p:nvSpPr>
            <p:cNvPr id="46" name="TextBox 45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16200000" flipV="1">
            <a:off x="7186803" y="3090068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43042" y="1643050"/>
            <a:ext cx="51435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3643306" y="4643446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00958" y="2493629"/>
            <a:ext cx="357190" cy="1428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071670" y="1142984"/>
            <a:ext cx="46434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Деталь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7072334" y="2762905"/>
            <a:ext cx="428627" cy="523220"/>
            <a:chOff x="3643305" y="2215924"/>
            <a:chExt cx="285759" cy="788967"/>
          </a:xfrm>
        </p:grpSpPr>
        <p:sp>
          <p:nvSpPr>
            <p:cNvPr id="55" name="TextBox 54"/>
            <p:cNvSpPr txBox="1"/>
            <p:nvPr/>
          </p:nvSpPr>
          <p:spPr>
            <a:xfrm>
              <a:off x="3643305" y="2215924"/>
              <a:ext cx="285759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3701695" y="2249249"/>
              <a:ext cx="22736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0" y="1071546"/>
            <a:ext cx="10715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63" name="Rectangle 5"/>
          <p:cNvSpPr txBox="1">
            <a:spLocks noChangeArrowheads="1"/>
          </p:cNvSpPr>
          <p:nvPr/>
        </p:nvSpPr>
        <p:spPr bwMode="auto">
          <a:xfrm>
            <a:off x="0" y="2206574"/>
            <a:ext cx="2699824" cy="229399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=7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кВт</a:t>
            </a: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643174" y="2285992"/>
            <a:ext cx="39290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28860" y="2714620"/>
            <a:ext cx="38576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l-GR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2571736" y="3286124"/>
            <a:ext cx="2514628" cy="1510063"/>
            <a:chOff x="4429124" y="5607227"/>
            <a:chExt cx="1571655" cy="927104"/>
          </a:xfrm>
        </p:grpSpPr>
        <p:sp>
          <p:nvSpPr>
            <p:cNvPr id="58" name="TextBox 57"/>
            <p:cNvSpPr txBox="1"/>
            <p:nvPr/>
          </p:nvSpPr>
          <p:spPr>
            <a:xfrm>
              <a:off x="5054212" y="5829816"/>
              <a:ext cx="946567" cy="5668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54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4429124" y="6133539"/>
              <a:ext cx="580438" cy="10111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563071" y="5607227"/>
              <a:ext cx="473090" cy="510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15"/>
            <p:cNvSpPr txBox="1">
              <a:spLocks noChangeArrowheads="1"/>
            </p:cNvSpPr>
            <p:nvPr/>
          </p:nvSpPr>
          <p:spPr bwMode="auto">
            <a:xfrm>
              <a:off x="4550191" y="6061932"/>
              <a:ext cx="325425" cy="4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214942" y="3786190"/>
            <a:ext cx="35719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1-72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62" grpId="0" animBg="1"/>
      <p:bldP spid="63" grpId="0" build="allAtOnce" animBg="1"/>
      <p:bldP spid="64" grpId="0" animBg="1"/>
      <p:bldP spid="65" grpId="0" animBg="1"/>
      <p:bldP spid="6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380312" y="3645024"/>
            <a:ext cx="1906628" cy="855546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971600" y="5157192"/>
            <a:ext cx="1091966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3264" y="3510335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8286237" y="4716433"/>
            <a:ext cx="857224" cy="584775"/>
            <a:chOff x="2714613" y="4429132"/>
            <a:chExt cx="571500" cy="967202"/>
          </a:xfrm>
        </p:grpSpPr>
        <p:sp>
          <p:nvSpPr>
            <p:cNvPr id="21" name="TextBox 20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7581551" y="4548461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8286207" y="2263989"/>
            <a:ext cx="1000132" cy="531966"/>
            <a:chOff x="3214676" y="2182655"/>
            <a:chExt cx="800105" cy="531966"/>
          </a:xfrm>
        </p:grpSpPr>
        <p:sp>
          <p:nvSpPr>
            <p:cNvPr id="25" name="TextBox 24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8429114" y="3786780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rot="5400000">
            <a:off x="7963558" y="4261644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1340768"/>
            <a:ext cx="314324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г=0,08кг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=500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ru-RU" sz="4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уки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836712"/>
            <a:ext cx="3275856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объём дерева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896" y="2564904"/>
            <a:ext cx="30003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3140968"/>
            <a:ext cx="662473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1,57Н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0272" y="2567391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1,57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4288" y="4591429"/>
            <a:ext cx="95332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-45688" y="3717032"/>
            <a:ext cx="3897608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4.Дерево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25268" y="3717032"/>
            <a:ext cx="2862450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4293096"/>
            <a:ext cx="5357818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плота будет иметь вид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4653136"/>
            <a:ext cx="2987824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1.57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5157192"/>
            <a:ext cx="1835696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0" y="5714992"/>
            <a:ext cx="9144000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того, чтобы утопить кусок дерева массой 80г, приложим силу в 0,77Н,  значит он сможет выдержать груз весом 0,77Н массой 0,077кг,  77гр.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0" cstate="print">
            <a:lum bright="-10000" contrast="30000"/>
          </a:blip>
          <a:srcRect l="18010" t="18176" r="16432" b="75179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3240360" y="1322044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176464" y="1613357"/>
            <a:ext cx="86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59600" y="1052736"/>
            <a:ext cx="65719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37808" y="1656080"/>
            <a:ext cx="80234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мр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28592" y="1320220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64126" y="1654256"/>
            <a:ext cx="1404218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500кг/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253161" y="1584502"/>
            <a:ext cx="86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56176" y="1052736"/>
            <a:ext cx="115212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0,08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16824" y="1320220"/>
            <a:ext cx="1727176" cy="461665"/>
          </a:xfrm>
          <a:prstGeom prst="rect">
            <a:avLst/>
          </a:prstGeom>
          <a:solidFill>
            <a:srgbClr val="F9E3A5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67744" y="2132856"/>
            <a:ext cx="4536504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выталкивающую силу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7556166" y="3215109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764704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1-73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64896 -0.16412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-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8" grpId="0" animBg="1"/>
      <p:bldP spid="18" grpId="1" animBg="1"/>
      <p:bldP spid="33" grpId="0" build="p" animBg="1"/>
      <p:bldP spid="34" grpId="0" build="p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9" y="980727"/>
          <a:ext cx="7488831" cy="3814240"/>
        </p:xfrm>
        <a:graphic>
          <a:graphicData uri="http://schemas.openxmlformats.org/drawingml/2006/table">
            <a:tbl>
              <a:tblPr/>
              <a:tblGrid>
                <a:gridCol w="605333"/>
                <a:gridCol w="553447"/>
                <a:gridCol w="605333"/>
                <a:gridCol w="530386"/>
                <a:gridCol w="714870"/>
                <a:gridCol w="622627"/>
                <a:gridCol w="622627"/>
                <a:gridCol w="576508"/>
                <a:gridCol w="605333"/>
                <a:gridCol w="645689"/>
                <a:gridCol w="714870"/>
                <a:gridCol w="691808"/>
              </a:tblGrid>
              <a:tr h="461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latin typeface="Times New Roman"/>
                        </a:rPr>
                        <a:t>кр-1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5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841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1008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814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1015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194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842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1018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777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1010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2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843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820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1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798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15*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799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186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1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>
                          <a:solidFill>
                            <a:srgbClr val="006600"/>
                          </a:solidFill>
                          <a:latin typeface="Times New Roman"/>
                        </a:rPr>
                        <a:t>v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3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Q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Q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Times New Roman"/>
                        </a:rPr>
                        <a:t>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18010" t="24821" r="16432" b="66320"/>
          <a:stretch>
            <a:fillRect/>
          </a:stretch>
        </p:blipFill>
        <p:spPr bwMode="auto">
          <a:xfrm>
            <a:off x="0" y="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084168" y="1792766"/>
            <a:ext cx="2376264" cy="178595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50830" y="144140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6684717" y="277832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165618" y="312354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678" y="356503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126876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9184" y="762052"/>
            <a:ext cx="255884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702934" y="168640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25470" y="3068960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2670" y="1867426"/>
            <a:ext cx="2376264" cy="1785950"/>
          </a:xfrm>
          <a:prstGeom prst="rect">
            <a:avLst/>
          </a:prstGeom>
          <a:solidFill>
            <a:srgbClr val="92D050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579332" y="165461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94120" y="319820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5936" y="1340768"/>
            <a:ext cx="186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керосин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97686" y="836712"/>
            <a:ext cx="279974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3031436" y="176106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39952" y="3068960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3028897" y="2811863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1486089"/>
            <a:ext cx="2843808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=800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одержимое 36"/>
          <p:cNvSpPr txBox="1">
            <a:spLocks/>
          </p:cNvSpPr>
          <p:nvPr/>
        </p:nvSpPr>
        <p:spPr>
          <a:xfrm>
            <a:off x="35496" y="4941168"/>
            <a:ext cx="284380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2.тело плавает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437112"/>
            <a:ext cx="81724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·120м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/1000000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7784" y="4941168"/>
            <a:ext cx="406794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4" name="Содержимое 36"/>
          <p:cNvSpPr txBox="1">
            <a:spLocks/>
          </p:cNvSpPr>
          <p:nvPr/>
        </p:nvSpPr>
        <p:spPr>
          <a:xfrm>
            <a:off x="0" y="3645024"/>
            <a:ext cx="536408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1.Найду выталкивающую силу в керосине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4208" y="4941168"/>
            <a:ext cx="201622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=0,94Н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884368" y="4417948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84368" y="4922004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19864" y="4941168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19864" y="4390081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1" name="Содержимое 36"/>
          <p:cNvSpPr txBox="1">
            <a:spLocks/>
          </p:cNvSpPr>
          <p:nvPr/>
        </p:nvSpPr>
        <p:spPr>
          <a:xfrm>
            <a:off x="0" y="5517232"/>
            <a:ext cx="914400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Архимедова сила в воде будет компенсировать ту же силу тяжести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877272"/>
            <a:ext cx="78843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пвв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пвв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0,94Н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334780"/>
            <a:ext cx="2411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пвв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79712" y="6320925"/>
            <a:ext cx="7344816" cy="523220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масса тела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кг,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вытесняет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836712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1-74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39775 -0.4449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61823 -0.2976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22032 -0.27962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2125 -0.49329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 animBg="1"/>
      <p:bldP spid="19" grpId="0" animBg="1"/>
      <p:bldP spid="21" grpId="0" animBg="1"/>
      <p:bldP spid="22" grpId="0"/>
      <p:bldP spid="24" grpId="0"/>
      <p:bldP spid="25" grpId="0" animBg="1"/>
      <p:bldP spid="27" grpId="0" animBg="1"/>
      <p:bldP spid="30" grpId="0" build="p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6"/>
          <p:cNvSpPr txBox="1">
            <a:spLocks/>
          </p:cNvSpPr>
          <p:nvPr/>
        </p:nvSpPr>
        <p:spPr>
          <a:xfrm>
            <a:off x="2699791" y="3501008"/>
            <a:ext cx="7445681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3. Воздушный шар  в ра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30106" y="587370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571501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94" y="3446544"/>
            <a:ext cx="131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6176" y="3079080"/>
            <a:ext cx="6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0668" y="50590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95955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78632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4057908"/>
            <a:ext cx="630019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17419" t="10055" r="17023" b="81367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836712"/>
            <a:ext cx="2843808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вод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=0,09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взд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=1,29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об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=0,6кг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гр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712" y="5805264"/>
            <a:ext cx="72008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1052736"/>
            <a:ext cx="30003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3400" y="1700808"/>
            <a:ext cx="5400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1,29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07496" y="548680"/>
            <a:ext cx="4536504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выталкивающую силу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688" y="3068960"/>
            <a:ext cx="122413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5776" y="4581128"/>
            <a:ext cx="37444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129Н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6-9Н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948264" y="5157192"/>
            <a:ext cx="18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=114Н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5066020"/>
            <a:ext cx="108012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114Н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27376" y="5903893"/>
            <a:ext cx="5616624" cy="954107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радиозонд может поднять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массой 12,3кг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1-75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одержимое 36"/>
          <p:cNvSpPr txBox="1">
            <a:spLocks/>
          </p:cNvSpPr>
          <p:nvPr/>
        </p:nvSpPr>
        <p:spPr>
          <a:xfrm>
            <a:off x="2051720" y="2276872"/>
            <a:ext cx="6300192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2. Найду массу и вес водорода в шаре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5816" y="2852936"/>
            <a:ext cx="496855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0,09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0" grpId="0"/>
      <p:bldP spid="21" grpId="0"/>
      <p:bldP spid="22" grpId="0"/>
      <p:bldP spid="23" grpId="0"/>
      <p:bldP spid="24" grpId="0" animBg="1"/>
      <p:bldP spid="25" grpId="0"/>
      <p:bldP spid="30" grpId="0"/>
      <p:bldP spid="4" grpId="0" animBg="1"/>
      <p:bldP spid="17" grpId="0" build="p" animBg="1"/>
      <p:bldP spid="27" grpId="0" animBg="1"/>
      <p:bldP spid="29" grpId="0" animBg="1"/>
      <p:bldP spid="31" grpId="0" animBg="1"/>
      <p:bldP spid="32" grpId="0" build="p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792958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№8 /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т№5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/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49688" t="31667" r="5781" b="50234"/>
          <a:stretch>
            <a:fillRect/>
          </a:stretch>
        </p:blipFill>
        <p:spPr bwMode="auto">
          <a:xfrm>
            <a:off x="0" y="642918"/>
            <a:ext cx="9144000" cy="20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10492" y="2714620"/>
          <a:ext cx="1333508" cy="853440"/>
        </p:xfrm>
        <a:graphic>
          <a:graphicData uri="http://schemas.openxmlformats.org/drawingml/2006/table">
            <a:tbl>
              <a:tblPr/>
              <a:tblGrid>
                <a:gridCol w="1333508"/>
              </a:tblGrid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164***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168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-32" y="3500447"/>
            <a:ext cx="9001125" cy="13573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Явление сохранения скорости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тела, когда на тело в направлении движения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действуют никакие другие тела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называется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инерцией.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5143512"/>
            <a:ext cx="9001125" cy="1000132"/>
          </a:xfrm>
          <a:prstGeom prst="rect">
            <a:avLst/>
          </a:prstGeom>
          <a:solidFill>
            <a:srgbClr val="F9E3A5"/>
          </a:solidFill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инерции автомобиль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двигался там, где он двигался равномерно.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4285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Группа №2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(164,165,166,168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1-81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 l="49688" t="50000" r="5781" b="43333"/>
          <a:stretch>
            <a:fillRect/>
          </a:stretch>
        </p:blipFill>
        <p:spPr bwMode="auto">
          <a:xfrm>
            <a:off x="0" y="0"/>
            <a:ext cx="933130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" y="1500174"/>
            <a:ext cx="9144032" cy="15696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св-во  тел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мешать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4800" b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sz="4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мера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33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5143512"/>
            <a:ext cx="9001125" cy="1000132"/>
          </a:xfrm>
          <a:prstGeom prst="rect">
            <a:avLst/>
          </a:prstGeom>
          <a:solidFill>
            <a:srgbClr val="F9E3A5"/>
          </a:solidFill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Чем массивнее  тело, тем его труднее и остановить и разогнать.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1-82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49688" t="56667" r="7187" b="38333"/>
          <a:stretch>
            <a:fillRect/>
          </a:stretch>
        </p:blipFill>
        <p:spPr bwMode="auto">
          <a:xfrm>
            <a:off x="-1" y="-24"/>
            <a:ext cx="91440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32" y="1500174"/>
            <a:ext cx="9144032" cy="15696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св-во  тел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мешать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4800" b="1" u="sng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sz="4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мера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33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3857628"/>
            <a:ext cx="9144000" cy="1357322"/>
          </a:xfrm>
          <a:prstGeom prst="rect">
            <a:avLst/>
          </a:prstGeom>
          <a:solidFill>
            <a:srgbClr val="F9E3A5"/>
          </a:solidFill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Чтобы вытащить траву или морковку необходимо действовать без рывка,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чтобы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минимально проявилась инертность тела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1-83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 cstate="print"/>
          <a:srcRect l="53399" t="61667" r="15058" b="34166"/>
          <a:stretch>
            <a:fillRect/>
          </a:stretch>
        </p:blipFill>
        <p:spPr bwMode="auto">
          <a:xfrm>
            <a:off x="0" y="142852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588737" y="2406001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071802" y="2074867"/>
            <a:ext cx="989873" cy="1242788"/>
            <a:chOff x="10673" y="5875"/>
            <a:chExt cx="694" cy="708"/>
          </a:xfrm>
        </p:grpSpPr>
        <p:sp>
          <p:nvSpPr>
            <p:cNvPr id="5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0691" y="5875"/>
              <a:ext cx="676" cy="708"/>
              <a:chOff x="11843" y="5026"/>
              <a:chExt cx="676" cy="708"/>
            </a:xfrm>
          </p:grpSpPr>
          <p:sp>
            <p:nvSpPr>
              <p:cNvPr id="7" name="Text Box 28"/>
              <p:cNvSpPr txBox="1">
                <a:spLocks noChangeArrowheads="1"/>
              </p:cNvSpPr>
              <p:nvPr/>
            </p:nvSpPr>
            <p:spPr bwMode="auto">
              <a:xfrm>
                <a:off x="11843" y="5026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ru-RU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373915" y="2000143"/>
            <a:ext cx="1126802" cy="1428855"/>
            <a:chOff x="12057" y="5800"/>
            <a:chExt cx="790" cy="814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2057" y="5800"/>
              <a:ext cx="790" cy="814"/>
              <a:chOff x="11978" y="4939"/>
              <a:chExt cx="677" cy="814"/>
            </a:xfrm>
          </p:grpSpPr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4939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951682"/>
            <a:ext cx="32861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ружья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428736"/>
            <a:ext cx="24288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пули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0" y="1786616"/>
            <a:ext cx="1126802" cy="1444653"/>
            <a:chOff x="12057" y="5791"/>
            <a:chExt cx="790" cy="823"/>
          </a:xfrm>
        </p:grpSpPr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12057" y="5791"/>
              <a:ext cx="790" cy="823"/>
              <a:chOff x="11978" y="4930"/>
              <a:chExt cx="677" cy="823"/>
            </a:xfrm>
          </p:grpSpPr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4930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857224" y="2071678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352046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  <a:alpha val="91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  ружьё инертнее пули в 100 раз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1-84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21" grpId="0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7" cstate="print"/>
          <a:srcRect l="49688" t="69167" r="5781" b="20000"/>
          <a:stretch>
            <a:fillRect/>
          </a:stretch>
        </p:blipFill>
        <p:spPr bwMode="auto">
          <a:xfrm>
            <a:off x="0" y="52034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588737" y="2406001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071802" y="2074867"/>
            <a:ext cx="989873" cy="1242788"/>
            <a:chOff x="10673" y="5875"/>
            <a:chExt cx="694" cy="708"/>
          </a:xfrm>
        </p:grpSpPr>
        <p:sp>
          <p:nvSpPr>
            <p:cNvPr id="5" name="Line 24"/>
            <p:cNvSpPr>
              <a:spLocks noChangeShapeType="1"/>
            </p:cNvSpPr>
            <p:nvPr/>
          </p:nvSpPr>
          <p:spPr bwMode="auto">
            <a:xfrm>
              <a:off x="10673" y="6265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0691" y="5875"/>
              <a:ext cx="676" cy="708"/>
              <a:chOff x="11843" y="5026"/>
              <a:chExt cx="676" cy="708"/>
            </a:xfrm>
          </p:grpSpPr>
          <p:sp>
            <p:nvSpPr>
              <p:cNvPr id="7" name="Text Box 28"/>
              <p:cNvSpPr txBox="1">
                <a:spLocks noChangeArrowheads="1"/>
              </p:cNvSpPr>
              <p:nvPr/>
            </p:nvSpPr>
            <p:spPr bwMode="auto">
              <a:xfrm>
                <a:off x="11843" y="5026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29"/>
              <p:cNvSpPr txBox="1">
                <a:spLocks noChangeArrowheads="1"/>
              </p:cNvSpPr>
              <p:nvPr/>
            </p:nvSpPr>
            <p:spPr bwMode="auto">
              <a:xfrm>
                <a:off x="11846" y="5318"/>
                <a:ext cx="599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373915" y="2126530"/>
            <a:ext cx="1126802" cy="1302470"/>
            <a:chOff x="12057" y="5872"/>
            <a:chExt cx="790" cy="742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957904"/>
            <a:ext cx="24288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393803" y="2106603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093659" y="730015"/>
            <a:ext cx="882088" cy="848126"/>
            <a:chOff x="9505" y="5780"/>
            <a:chExt cx="897" cy="487"/>
          </a:xfrm>
        </p:grpSpPr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9592" y="5836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9888" y="581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10182" y="5794"/>
              <a:ext cx="14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V="1">
              <a:off x="9746" y="5818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V="1">
              <a:off x="10043" y="5780"/>
              <a:ext cx="127" cy="4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 flipH="1">
              <a:off x="9505" y="5860"/>
              <a:ext cx="77" cy="2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V="1">
              <a:off x="10340" y="5959"/>
              <a:ext cx="62" cy="2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9"/>
          <p:cNvGrpSpPr/>
          <p:nvPr/>
        </p:nvGrpSpPr>
        <p:grpSpPr>
          <a:xfrm>
            <a:off x="3500447" y="736456"/>
            <a:ext cx="928677" cy="1009564"/>
            <a:chOff x="3071802" y="863673"/>
            <a:chExt cx="928677" cy="1223878"/>
          </a:xfrm>
        </p:grpSpPr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3071802" y="863673"/>
              <a:ext cx="928677" cy="85456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3149451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13179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143240" y="928670"/>
              <a:ext cx="617477" cy="70891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8"/>
          <p:cNvGrpSpPr/>
          <p:nvPr/>
        </p:nvGrpSpPr>
        <p:grpSpPr>
          <a:xfrm>
            <a:off x="4643438" y="776362"/>
            <a:ext cx="928677" cy="1009564"/>
            <a:chOff x="4927604" y="863673"/>
            <a:chExt cx="928677" cy="1223878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4927604" y="863673"/>
              <a:ext cx="928677" cy="85456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auto">
            <a:xfrm>
              <a:off x="5011464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5564322" y="1784802"/>
              <a:ext cx="218969" cy="30274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009002" y="928670"/>
              <a:ext cx="595035" cy="708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Line 7"/>
          <p:cNvSpPr>
            <a:spLocks noChangeShapeType="1"/>
          </p:cNvSpPr>
          <p:nvPr/>
        </p:nvSpPr>
        <p:spPr bwMode="auto">
          <a:xfrm flipV="1">
            <a:off x="5000628" y="515701"/>
            <a:ext cx="704997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48"/>
          <p:cNvGrpSpPr/>
          <p:nvPr/>
        </p:nvGrpSpPr>
        <p:grpSpPr>
          <a:xfrm>
            <a:off x="3574750" y="484169"/>
            <a:ext cx="854374" cy="531549"/>
            <a:chOff x="1785918" y="357166"/>
            <a:chExt cx="854374" cy="531549"/>
          </a:xfrm>
        </p:grpSpPr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1785918" y="357166"/>
              <a:ext cx="854374" cy="53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Fe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 flipV="1">
              <a:off x="1933485" y="521615"/>
              <a:ext cx="352499" cy="2572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Группа 51"/>
          <p:cNvGrpSpPr/>
          <p:nvPr/>
        </p:nvGrpSpPr>
        <p:grpSpPr>
          <a:xfrm>
            <a:off x="4893682" y="574273"/>
            <a:ext cx="964202" cy="798684"/>
            <a:chOff x="6036690" y="129986"/>
            <a:chExt cx="964202" cy="798684"/>
          </a:xfrm>
        </p:grpSpPr>
        <p:sp>
          <p:nvSpPr>
            <p:cNvPr id="59" name="Text Box 28"/>
            <p:cNvSpPr txBox="1">
              <a:spLocks noChangeArrowheads="1"/>
            </p:cNvSpPr>
            <p:nvPr/>
          </p:nvSpPr>
          <p:spPr bwMode="auto">
            <a:xfrm>
              <a:off x="6036690" y="129986"/>
              <a:ext cx="964202" cy="798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V="1">
              <a:off x="6179859" y="214290"/>
              <a:ext cx="352499" cy="257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0" y="1500174"/>
            <a:ext cx="24288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0" y="1928802"/>
            <a:ext cx="1126802" cy="1302470"/>
            <a:chOff x="12057" y="5872"/>
            <a:chExt cx="790" cy="742"/>
          </a:xfrm>
        </p:grpSpPr>
        <p:grpSp>
          <p:nvGrpSpPr>
            <p:cNvPr id="21" name="Group 30"/>
            <p:cNvGrpSpPr>
              <a:grpSpLocks/>
            </p:cNvGrpSpPr>
            <p:nvPr/>
          </p:nvGrpSpPr>
          <p:grpSpPr bwMode="auto">
            <a:xfrm>
              <a:off x="12057" y="5872"/>
              <a:ext cx="790" cy="742"/>
              <a:chOff x="11978" y="5011"/>
              <a:chExt cx="677" cy="742"/>
            </a:xfrm>
          </p:grpSpPr>
          <p:sp>
            <p:nvSpPr>
              <p:cNvPr id="65" name="Text Box 31"/>
              <p:cNvSpPr txBox="1">
                <a:spLocks noChangeArrowheads="1"/>
              </p:cNvSpPr>
              <p:nvPr/>
            </p:nvSpPr>
            <p:spPr bwMode="auto">
              <a:xfrm>
                <a:off x="11978" y="5011"/>
                <a:ext cx="677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auto">
              <a:xfrm>
                <a:off x="12001" y="5288"/>
                <a:ext cx="60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>
              <a:off x="12084" y="6254"/>
              <a:ext cx="538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857224" y="2143116"/>
            <a:ext cx="1000132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4352046"/>
            <a:ext cx="9144000" cy="1077218"/>
          </a:xfrm>
          <a:prstGeom prst="rect">
            <a:avLst/>
          </a:prstGeom>
          <a:solidFill>
            <a:schemeClr val="accent6">
              <a:lumMod val="40000"/>
              <a:lumOff val="60000"/>
              <a:alpha val="91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тело, имеющее ускорение 1м/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инертнее второго в 100 раз.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1-85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5209 -0.00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14444 -0.0046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4" grpId="0" animBg="1"/>
      <p:bldP spid="61" grpId="0"/>
      <p:bldP spid="67" grpId="0"/>
      <p:bldP spid="6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95499"/>
            <a:ext cx="5580112" cy="2429445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№9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183,184,185,186,181</a:t>
            </a:r>
          </a:p>
          <a:p>
            <a:pPr marL="0" indent="0" algn="ctr" eaLnBrk="1" hangingPunct="1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2з-н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-243408"/>
            <a:ext cx="1403648" cy="191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625392"/>
            <a:ext cx="9144000" cy="14465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«5»-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 вычисления и полный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развёрнутый ответ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99" y="105297"/>
            <a:ext cx="910520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«3» –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условие,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описано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 и законы Ньютона!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711099"/>
            <a:ext cx="8976752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выписаны все закономерности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85852" y="5357826"/>
            <a:ext cx="655583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Проверим задачи группы №3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71462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857232"/>
            <a:ext cx="7072362" cy="113160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Гр.1</a:t>
            </a:r>
          </a:p>
          <a:p>
            <a:pPr algn="ctr"/>
            <a:r>
              <a:rPr lang="ru-RU" sz="4800" dirty="0" smtClean="0"/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14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7" cstate="print"/>
          <a:srcRect l="26367" t="35156" r="12109" b="34082"/>
          <a:stretch>
            <a:fillRect/>
          </a:stretch>
        </p:blipFill>
        <p:spPr bwMode="auto">
          <a:xfrm>
            <a:off x="0" y="571480"/>
            <a:ext cx="82153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26367" t="20508" r="12109" b="72900"/>
          <a:stretch>
            <a:fillRect/>
          </a:stretch>
        </p:blipFill>
        <p:spPr bwMode="auto">
          <a:xfrm>
            <a:off x="0" y="0"/>
            <a:ext cx="84296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3501224" y="2070884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3071802" y="1785926"/>
            <a:ext cx="607317" cy="584775"/>
            <a:chOff x="3357554" y="2143116"/>
            <a:chExt cx="714380" cy="584775"/>
          </a:xfrm>
          <a:solidFill>
            <a:srgbClr val="F9E3A5"/>
          </a:solidFill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 стрелкой 9"/>
          <p:cNvCxnSpPr/>
          <p:nvPr/>
        </p:nvCxnSpPr>
        <p:spPr>
          <a:xfrm rot="16200000" flipV="1">
            <a:off x="2980116" y="2949182"/>
            <a:ext cx="612000" cy="0"/>
          </a:xfrm>
          <a:prstGeom prst="straightConnector1">
            <a:avLst/>
          </a:prstGeom>
          <a:ln w="50800">
            <a:solidFill>
              <a:srgbClr val="F9010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4"/>
          <p:cNvGrpSpPr/>
          <p:nvPr/>
        </p:nvGrpSpPr>
        <p:grpSpPr>
          <a:xfrm>
            <a:off x="3357554" y="2786058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71406" y="3620160"/>
            <a:ext cx="3929090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+М)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071678"/>
            <a:ext cx="2928926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масса тележки</a:t>
            </a:r>
          </a:p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191664"/>
            <a:ext cx="235742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=3кг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763168"/>
            <a:ext cx="1928794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6,5м/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38" y="3643314"/>
            <a:ext cx="2786114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4214818"/>
            <a:ext cx="2357454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4786322"/>
            <a:ext cx="207170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643578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во втором случае разгоняется меньшая масса, поэтому ускорение больше.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1-91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14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0" cstate="print"/>
          <a:srcRect l="30243" t="13183" r="9179" b="77296"/>
          <a:stretch>
            <a:fillRect/>
          </a:stretch>
        </p:blipFill>
        <p:spPr bwMode="auto">
          <a:xfrm>
            <a:off x="0" y="0"/>
            <a:ext cx="857252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11276" y="1363792"/>
            <a:ext cx="3083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=3кг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364056"/>
            <a:ext cx="200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(6с)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" y="2006734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0,1H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1470" y="2721114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134869" y="2544439"/>
            <a:ext cx="792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5500694" y="3277437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6143636" y="1167334"/>
            <a:ext cx="714380" cy="461665"/>
            <a:chOff x="3357554" y="2143116"/>
            <a:chExt cx="71438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5605985" y="3065083"/>
            <a:ext cx="1021304" cy="17253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6517582" y="1810276"/>
            <a:ext cx="614271" cy="646331"/>
            <a:chOff x="5929322" y="2428868"/>
            <a:chExt cx="614271" cy="64633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929322" y="2428868"/>
              <a:ext cx="6142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300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 rot="16200000" flipV="1">
            <a:off x="5583821" y="198240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072330" y="1953152"/>
            <a:ext cx="49847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55"/>
          <p:cNvGrpSpPr/>
          <p:nvPr/>
        </p:nvGrpSpPr>
        <p:grpSpPr>
          <a:xfrm>
            <a:off x="7429520" y="1381648"/>
            <a:ext cx="714380" cy="523220"/>
            <a:chOff x="3176291" y="2714620"/>
            <a:chExt cx="714380" cy="523220"/>
          </a:xfrm>
        </p:grpSpPr>
        <p:sp>
          <p:nvSpPr>
            <p:cNvPr id="24" name="TextBox 23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1281068">
            <a:off x="6429388" y="316759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829986">
            <a:off x="6500826" y="81014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30Н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735468">
            <a:off x="7143736" y="2238904"/>
            <a:ext cx="85725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472" y="92867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ускоренное… почему?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00232" y="1357298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</a:t>
            </a:r>
          </a:p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3120094"/>
            <a:ext cx="207170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14546" y="3714752"/>
            <a:ext cx="53887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 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4357694"/>
            <a:ext cx="31422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=0,03·6с = 0,18м/с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5643578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ускорение данного тела составит 0,03м/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за6с скорость вырастет до 0,18м/с.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1-92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4316448" y="2432171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5039936" y="282992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5119969" y="2143116"/>
            <a:ext cx="6254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5111374" y="2758488"/>
            <a:ext cx="758746" cy="6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4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4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4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build="p"/>
      <p:bldP spid="26" grpId="0"/>
      <p:bldP spid="27" grpId="0"/>
      <p:bldP spid="28" grpId="0" animBg="1"/>
      <p:bldP spid="28" grpId="1" animBg="1"/>
      <p:bldP spid="29" grpId="0"/>
      <p:bldP spid="32" grpId="0" animBg="1"/>
      <p:bldP spid="33" grpId="0" animBg="1"/>
      <p:bldP spid="34" grpId="0" animBg="1"/>
      <p:bldP spid="36" grpId="0"/>
      <p:bldP spid="36" grpId="1"/>
      <p:bldP spid="38" grpId="0"/>
      <p:bldP spid="38" grpId="1"/>
      <p:bldP spid="39" grpId="0"/>
      <p:bldP spid="39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14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9" cstate="print"/>
          <a:srcRect l="29684" t="22704" r="9179" b="67774"/>
          <a:stretch>
            <a:fillRect/>
          </a:stretch>
        </p:blipFill>
        <p:spPr bwMode="auto">
          <a:xfrm>
            <a:off x="0" y="0"/>
            <a:ext cx="850109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11276" y="1214422"/>
            <a:ext cx="1440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14686"/>
            <a:ext cx="200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" y="1857364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0,05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1470" y="2571744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420621" y="2704028"/>
            <a:ext cx="792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5786446" y="3437026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6429388" y="1326923"/>
            <a:ext cx="714380" cy="461665"/>
            <a:chOff x="3357554" y="2143116"/>
            <a:chExt cx="71438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5891737" y="3224672"/>
            <a:ext cx="1021304" cy="17253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5869573" y="214199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358082" y="2112741"/>
            <a:ext cx="49847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55"/>
          <p:cNvGrpSpPr/>
          <p:nvPr/>
        </p:nvGrpSpPr>
        <p:grpSpPr>
          <a:xfrm>
            <a:off x="7715272" y="1541237"/>
            <a:ext cx="714380" cy="523220"/>
            <a:chOff x="3176291" y="2714620"/>
            <a:chExt cx="7143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1281068">
            <a:off x="6715140" y="3327187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829986">
            <a:off x="6786578" y="969733"/>
            <a:ext cx="85725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2,5Н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735468">
            <a:off x="7426210" y="2429024"/>
            <a:ext cx="1144862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24" y="1088259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ускоренное… почему?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1516887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</a:t>
            </a:r>
          </a:p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71736" y="2428868"/>
            <a:ext cx="1428760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43174" y="3071810"/>
            <a:ext cx="314327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05/0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85984" y="3643314"/>
            <a:ext cx="314327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7298" y="4333417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430208" y="4190541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7892424" y="3857628"/>
            <a:ext cx="1108732" cy="1198353"/>
            <a:chOff x="6856" y="7797"/>
            <a:chExt cx="634" cy="748"/>
          </a:xfrm>
        </p:grpSpPr>
        <p:sp>
          <p:nvSpPr>
            <p:cNvPr id="34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" name="Group 24"/>
            <p:cNvGrpSpPr>
              <a:grpSpLocks/>
            </p:cNvGrpSpPr>
            <p:nvPr/>
          </p:nvGrpSpPr>
          <p:grpSpPr bwMode="auto">
            <a:xfrm>
              <a:off x="6856" y="7797"/>
              <a:ext cx="634" cy="748"/>
              <a:chOff x="7336" y="7660"/>
              <a:chExt cx="634" cy="748"/>
            </a:xfrm>
          </p:grpSpPr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47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0" y="4832771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22"/>
          <p:cNvGrpSpPr>
            <a:grpSpLocks/>
          </p:cNvGrpSpPr>
          <p:nvPr/>
        </p:nvGrpSpPr>
        <p:grpSpPr bwMode="auto">
          <a:xfrm>
            <a:off x="571472" y="4429132"/>
            <a:ext cx="2357454" cy="1196752"/>
            <a:chOff x="6856" y="7768"/>
            <a:chExt cx="634" cy="747"/>
          </a:xfrm>
        </p:grpSpPr>
        <p:sp>
          <p:nvSpPr>
            <p:cNvPr id="40" name="Line 23"/>
            <p:cNvSpPr>
              <a:spLocks noChangeShapeType="1"/>
            </p:cNvSpPr>
            <p:nvPr/>
          </p:nvSpPr>
          <p:spPr bwMode="auto">
            <a:xfrm rot="120000" flipV="1">
              <a:off x="6899" y="8175"/>
              <a:ext cx="572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" name="Group 24"/>
            <p:cNvGrpSpPr>
              <a:grpSpLocks/>
            </p:cNvGrpSpPr>
            <p:nvPr/>
          </p:nvGrpSpPr>
          <p:grpSpPr bwMode="auto">
            <a:xfrm>
              <a:off x="6856" y="7768"/>
              <a:ext cx="634" cy="747"/>
              <a:chOff x="7336" y="7631"/>
              <a:chExt cx="634" cy="747"/>
            </a:xfrm>
          </p:grpSpPr>
          <p:sp>
            <p:nvSpPr>
              <p:cNvPr id="42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31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0,2м·900сс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Box 26"/>
              <p:cNvSpPr txBox="1">
                <a:spLocks noChangeArrowheads="1"/>
              </p:cNvSpPr>
              <p:nvPr/>
            </p:nvSpPr>
            <p:spPr bwMode="auto">
              <a:xfrm>
                <a:off x="7438" y="7972"/>
                <a:ext cx="340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сс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3428992" y="4761333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=90м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-32" y="5657695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масса данного тела составит 250г, за 30с тело переместится  на 90м.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214546" y="3714752"/>
            <a:ext cx="53887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 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1-93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4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4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4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build="p"/>
      <p:bldP spid="23" grpId="0"/>
      <p:bldP spid="24" grpId="0" animBg="1"/>
      <p:bldP spid="25" grpId="0" animBg="1"/>
      <p:bldP spid="25" grpId="1" animBg="1"/>
      <p:bldP spid="26" grpId="0"/>
      <p:bldP spid="31" grpId="0"/>
      <p:bldP spid="32" grpId="0"/>
      <p:bldP spid="38" grpId="0"/>
      <p:bldP spid="44" grpId="0"/>
      <p:bldP spid="45" grpId="0" animBg="1"/>
      <p:bldP spid="4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4429132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9" cstate="print"/>
          <a:srcRect l="30469" t="31493" r="60156" b="23096"/>
          <a:stretch>
            <a:fillRect/>
          </a:stretch>
        </p:blipFill>
        <p:spPr bwMode="auto">
          <a:xfrm>
            <a:off x="8000992" y="-24"/>
            <a:ext cx="1143008" cy="23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9" cstate="print"/>
          <a:srcRect l="40430" t="31493" r="9179" b="52394"/>
          <a:stretch>
            <a:fillRect/>
          </a:stretch>
        </p:blipFill>
        <p:spPr bwMode="auto">
          <a:xfrm>
            <a:off x="-32" y="0"/>
            <a:ext cx="77153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4"/>
          <p:cNvGrpSpPr/>
          <p:nvPr/>
        </p:nvGrpSpPr>
        <p:grpSpPr>
          <a:xfrm>
            <a:off x="7929586" y="2643182"/>
            <a:ext cx="1214414" cy="461665"/>
            <a:chOff x="2714612" y="4429132"/>
            <a:chExt cx="1214414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1214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5400000">
            <a:off x="8642584" y="1213628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7893773" y="986837"/>
            <a:ext cx="678755" cy="584775"/>
            <a:chOff x="3357554" y="2143116"/>
            <a:chExt cx="714380" cy="58477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8356255" y="2216513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909338" y="2091926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7358082" y="1928802"/>
            <a:ext cx="714380" cy="461665"/>
            <a:chOff x="2714612" y="4429132"/>
            <a:chExt cx="7143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20" y="1571612"/>
            <a:ext cx="642916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1,2 Система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тел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148764"/>
            <a:ext cx="75723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F+m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714620"/>
            <a:ext cx="200023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3108" y="2714620"/>
            <a:ext cx="385765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2·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0,2кг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0,5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м/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сс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162" y="3357562"/>
            <a:ext cx="2368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06" y="4000504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=?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32" y="4714884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3571876"/>
            <a:ext cx="1714512" cy="584775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=0,2Н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2" y="5657695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для сообщения  этой системе ускорение 0,5м/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необходима сила в 0,2Н.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1-94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build="p"/>
      <p:bldP spid="26" grpId="0" animBg="1"/>
      <p:bldP spid="2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14"/>
          <a:ext cx="609600" cy="2286012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183 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181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2з-н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24023" t="19043" r="27929" b="65577"/>
          <a:stretch>
            <a:fillRect/>
          </a:stretch>
        </p:blipFill>
        <p:spPr bwMode="auto">
          <a:xfrm>
            <a:off x="0" y="0"/>
            <a:ext cx="828677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9" cstate="print"/>
          <a:srcRect l="30469" t="31493" r="60156" b="23096"/>
          <a:stretch>
            <a:fillRect/>
          </a:stretch>
        </p:blipFill>
        <p:spPr bwMode="auto">
          <a:xfrm>
            <a:off x="8001024" y="1714488"/>
            <a:ext cx="1143008" cy="23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4"/>
          <p:cNvGrpSpPr/>
          <p:nvPr/>
        </p:nvGrpSpPr>
        <p:grpSpPr>
          <a:xfrm>
            <a:off x="7929618" y="4357694"/>
            <a:ext cx="1214414" cy="461665"/>
            <a:chOff x="2714612" y="4429132"/>
            <a:chExt cx="1214414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1214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5400000">
            <a:off x="8642616" y="2928140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7893805" y="2701349"/>
            <a:ext cx="678755" cy="584775"/>
            <a:chOff x="3357554" y="2143116"/>
            <a:chExt cx="714380" cy="58477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8356287" y="3931025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909370" y="3806438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7358114" y="3643314"/>
            <a:ext cx="714380" cy="461665"/>
            <a:chOff x="2714612" y="4429132"/>
            <a:chExt cx="7143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60162" y="1496785"/>
            <a:ext cx="2368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06" y="2139727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=0,048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-32" y="2714620"/>
            <a:ext cx="1000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14686"/>
            <a:ext cx="1714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(2с)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550" y="1571612"/>
            <a:ext cx="478609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1,2 Система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тел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428892" y="2038641"/>
            <a:ext cx="571500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F+m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500330" y="2500306"/>
            <a:ext cx="200023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2500306"/>
            <a:ext cx="164307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1736" y="3143248"/>
            <a:ext cx="32147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=0,048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1736" y="3714752"/>
            <a:ext cx="192882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2" y="4580879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42878" y="4547731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2105094" y="4214818"/>
            <a:ext cx="1108732" cy="1198353"/>
            <a:chOff x="6856" y="7797"/>
            <a:chExt cx="634" cy="748"/>
          </a:xfrm>
        </p:grpSpPr>
        <p:sp>
          <p:nvSpPr>
            <p:cNvPr id="31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24"/>
            <p:cNvGrpSpPr>
              <a:grpSpLocks/>
            </p:cNvGrpSpPr>
            <p:nvPr/>
          </p:nvGrpSpPr>
          <p:grpSpPr bwMode="auto">
            <a:xfrm>
              <a:off x="6856" y="7797"/>
              <a:ext cx="634" cy="748"/>
              <a:chOff x="7336" y="7660"/>
              <a:chExt cx="634" cy="748"/>
            </a:xfrm>
          </p:grpSpPr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47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3143240" y="457200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3772276" y="4237488"/>
            <a:ext cx="1108732" cy="1198353"/>
            <a:chOff x="6856" y="7797"/>
            <a:chExt cx="634" cy="748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24"/>
            <p:cNvGrpSpPr>
              <a:grpSpLocks/>
            </p:cNvGrpSpPr>
            <p:nvPr/>
          </p:nvGrpSpPr>
          <p:grpSpPr bwMode="auto">
            <a:xfrm>
              <a:off x="6856" y="7797"/>
              <a:ext cx="634" cy="748"/>
              <a:chOff x="7336" y="7660"/>
              <a:chExt cx="634" cy="748"/>
            </a:xfrm>
          </p:grpSpPr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634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477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643438" y="457200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22"/>
          <p:cNvGrpSpPr>
            <a:grpSpLocks/>
          </p:cNvGrpSpPr>
          <p:nvPr/>
        </p:nvGrpSpPr>
        <p:grpSpPr bwMode="auto">
          <a:xfrm>
            <a:off x="5286377" y="4214818"/>
            <a:ext cx="1784823" cy="1198353"/>
            <a:chOff x="6856" y="7797"/>
            <a:chExt cx="528" cy="748"/>
          </a:xfrm>
        </p:grpSpPr>
        <p:sp>
          <p:nvSpPr>
            <p:cNvPr id="43" name="Line 23"/>
            <p:cNvSpPr>
              <a:spLocks noChangeShapeType="1"/>
            </p:cNvSpPr>
            <p:nvPr/>
          </p:nvSpPr>
          <p:spPr bwMode="auto">
            <a:xfrm rot="120000"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4" name="Group 24"/>
            <p:cNvGrpSpPr>
              <a:grpSpLocks/>
            </p:cNvGrpSpPr>
            <p:nvPr/>
          </p:nvGrpSpPr>
          <p:grpSpPr bwMode="auto">
            <a:xfrm>
              <a:off x="6856" y="7797"/>
              <a:ext cx="528" cy="748"/>
              <a:chOff x="7336" y="7660"/>
              <a:chExt cx="528" cy="748"/>
            </a:xfrm>
          </p:grpSpPr>
          <p:sp>
            <p:nvSpPr>
              <p:cNvPr id="45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660"/>
                <a:ext cx="528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0,2м·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4сс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26"/>
              <p:cNvSpPr txBox="1">
                <a:spLocks noChangeArrowheads="1"/>
              </p:cNvSpPr>
              <p:nvPr/>
            </p:nvSpPr>
            <p:spPr bwMode="auto">
              <a:xfrm>
                <a:off x="7399" y="8002"/>
                <a:ext cx="296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сс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-32" y="5286388"/>
            <a:ext cx="53887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 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27595" y="5286388"/>
            <a:ext cx="95891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86512" y="5214950"/>
            <a:ext cx="23134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6058935"/>
            <a:ext cx="914400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1-95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build="p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5" grpId="0"/>
      <p:bldP spid="41" grpId="0"/>
      <p:bldP spid="47" grpId="0" animBg="1"/>
      <p:bldP spid="48" grpId="0" animBg="1"/>
      <p:bldP spid="49" grpId="0" animBg="1"/>
      <p:bldP spid="5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4546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500043"/>
            <a:ext cx="835824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№10</a:t>
            </a:r>
          </a:p>
          <a:p>
            <a:pPr marL="0" indent="0" algn="ctr" eaLnBrk="1" hangingPunct="1">
              <a:buNone/>
            </a:pPr>
            <a:r>
              <a:rPr lang="ru-RU" sz="4800" dirty="0" smtClean="0"/>
              <a:t> </a:t>
            </a:r>
            <a:r>
              <a:rPr lang="ru-RU" sz="4800" b="1" dirty="0" smtClean="0"/>
              <a:t> 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198,199,196,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194,195</a:t>
            </a:r>
          </a:p>
          <a:p>
            <a:pPr marL="0" indent="0" algn="ctr" eaLnBrk="1" hangingPunct="1">
              <a:buNone/>
            </a:pPr>
            <a:r>
              <a:rPr lang="ru-RU" sz="4800" dirty="0" smtClean="0"/>
              <a:t> </a:t>
            </a:r>
            <a:r>
              <a:rPr lang="ru-RU" sz="4800" b="1" dirty="0" err="1" smtClean="0"/>
              <a:t>Fупр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000000"/>
                </a:solidFill>
              </a:rPr>
              <a:t>т</a:t>
            </a:r>
            <a:r>
              <a:rPr lang="ru-RU" sz="4800" b="1" dirty="0" smtClean="0">
                <a:solidFill>
                  <a:srgbClr val="000000"/>
                </a:solidFill>
              </a:rPr>
              <a:t>7</a:t>
            </a:r>
            <a:endParaRPr lang="ru-RU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71538" cy="14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6798" y="1"/>
            <a:ext cx="130720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625392"/>
            <a:ext cx="9144000" cy="14465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«5»-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 вычисления и полный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развёрнутый ответ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99" y="105297"/>
            <a:ext cx="910520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«3» –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условие,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описано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 и законы Ньютона!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711099"/>
            <a:ext cx="8976752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выписаны все закономерности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85852" y="5357826"/>
            <a:ext cx="655583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Проверим задачи группы №4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1" cstate="print"/>
          <a:srcRect l="26953" t="24902" r="10937" b="65577"/>
          <a:stretch>
            <a:fillRect/>
          </a:stretch>
        </p:blipFill>
        <p:spPr bwMode="auto">
          <a:xfrm>
            <a:off x="179512" y="0"/>
            <a:ext cx="757242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2" cstate="print"/>
          <a:srcRect l="45312"/>
          <a:stretch>
            <a:fillRect/>
          </a:stretch>
        </p:blipFill>
        <p:spPr bwMode="auto">
          <a:xfrm>
            <a:off x="5083217" y="951789"/>
            <a:ext cx="2928958" cy="1048451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6715140" y="723387"/>
            <a:ext cx="1357322" cy="584775"/>
            <a:chOff x="3357553" y="2143116"/>
            <a:chExt cx="1437164" cy="584775"/>
          </a:xfrm>
          <a:solidFill>
            <a:srgbClr val="F9E3A5"/>
          </a:solidFill>
        </p:grpSpPr>
        <p:sp>
          <p:nvSpPr>
            <p:cNvPr id="10" name="TextBox 9"/>
            <p:cNvSpPr txBox="1"/>
            <p:nvPr/>
          </p:nvSpPr>
          <p:spPr>
            <a:xfrm>
              <a:off x="3357553" y="2143116"/>
              <a:ext cx="143716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>
            <a:off x="7034345" y="1500172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2" cstate="print"/>
          <a:srcRect l="45312"/>
          <a:stretch>
            <a:fillRect/>
          </a:stretch>
        </p:blipFill>
        <p:spPr bwMode="auto">
          <a:xfrm rot="10800000">
            <a:off x="2214546" y="1073633"/>
            <a:ext cx="2928958" cy="1048451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2044836" y="1468808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1"/>
          <p:cNvGrpSpPr/>
          <p:nvPr/>
        </p:nvGrpSpPr>
        <p:grpSpPr>
          <a:xfrm>
            <a:off x="2051720" y="1628800"/>
            <a:ext cx="1214446" cy="584775"/>
            <a:chOff x="3357554" y="2143116"/>
            <a:chExt cx="1285884" cy="584775"/>
          </a:xfrm>
          <a:solidFill>
            <a:srgbClr val="F9E3A5"/>
          </a:solidFill>
        </p:grpSpPr>
        <p:sp>
          <p:nvSpPr>
            <p:cNvPr id="13" name="TextBox 12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Рамка 16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5364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36584" y="3044976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7"/>
          <p:cNvGrpSpPr/>
          <p:nvPr/>
        </p:nvGrpSpPr>
        <p:grpSpPr>
          <a:xfrm>
            <a:off x="312554" y="2285992"/>
            <a:ext cx="687546" cy="584775"/>
            <a:chOff x="3357552" y="2143116"/>
            <a:chExt cx="1064644" cy="584775"/>
          </a:xfrm>
          <a:solidFill>
            <a:srgbClr val="F9E3A5"/>
          </a:solidFill>
        </p:grpSpPr>
        <p:sp>
          <p:nvSpPr>
            <p:cNvPr id="29" name="TextBox 28"/>
            <p:cNvSpPr txBox="1"/>
            <p:nvPr/>
          </p:nvSpPr>
          <p:spPr>
            <a:xfrm>
              <a:off x="3357552" y="2143116"/>
              <a:ext cx="106464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>
            <a:off x="1060387" y="304497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1"/>
          <p:cNvGrpSpPr/>
          <p:nvPr/>
        </p:nvGrpSpPr>
        <p:grpSpPr>
          <a:xfrm>
            <a:off x="1285852" y="2317325"/>
            <a:ext cx="714380" cy="584775"/>
            <a:chOff x="3357552" y="2143116"/>
            <a:chExt cx="756402" cy="584775"/>
          </a:xfrm>
          <a:solidFill>
            <a:srgbClr val="F9E3A5"/>
          </a:solidFill>
        </p:grpSpPr>
        <p:sp>
          <p:nvSpPr>
            <p:cNvPr id="33" name="TextBox 32"/>
            <p:cNvSpPr txBox="1"/>
            <p:nvPr/>
          </p:nvSpPr>
          <p:spPr>
            <a:xfrm>
              <a:off x="3357552" y="2143116"/>
              <a:ext cx="75640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0" y="3357562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показания обоих динамометров одинаковое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1-101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2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2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2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build="p"/>
      <p:bldP spid="25" grpId="0" build="p" animBg="1"/>
      <p:bldP spid="25" grpId="1" build="allAtOnce" animBg="1"/>
      <p:bldP spid="26" grpId="0" animBg="1"/>
      <p:bldP spid="3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 cstate="print"/>
          <a:srcRect l="26953" t="34423" r="37245" b="43604"/>
          <a:stretch>
            <a:fillRect/>
          </a:stretch>
        </p:blipFill>
        <p:spPr bwMode="auto">
          <a:xfrm>
            <a:off x="84548" y="0"/>
            <a:ext cx="6143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 l="64289" t="34423" r="12695" b="43604"/>
          <a:stretch>
            <a:fillRect/>
          </a:stretch>
        </p:blipFill>
        <p:spPr bwMode="auto">
          <a:xfrm>
            <a:off x="5643570" y="1785926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2285992"/>
            <a:ext cx="5500726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тогда тело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действует на тело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силой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Н!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859472" y="2786056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5359406" y="2071676"/>
            <a:ext cx="1214446" cy="584775"/>
            <a:chOff x="3357554" y="2143116"/>
            <a:chExt cx="1285884" cy="58477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0" y="3286124"/>
            <a:ext cx="9001156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тогда по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3-му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Ньютона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тело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действует на тело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силой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Но тогда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4067" y="4214818"/>
            <a:ext cx="5148461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(1з-н Ньютона)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191796"/>
            <a:ext cx="9144000" cy="1015663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равнодействующая сил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,т.е. их сумма равна нулю.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1-102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1" grpId="0" animBg="1" autoUpdateAnimBg="0"/>
      <p:bldP spid="12" grpId="0" animBg="1" autoUpdateAnimBg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25"/>
          <p:cNvPicPr>
            <a:picLocks noChangeAspect="1" noChangeArrowheads="1"/>
          </p:cNvPicPr>
          <p:nvPr/>
        </p:nvPicPr>
        <p:blipFill>
          <a:blip r:embed="rId5" cstate="print"/>
          <a:srcRect t="17985" b="73206"/>
          <a:stretch>
            <a:fillRect/>
          </a:stretch>
        </p:blipFill>
        <p:spPr bwMode="auto">
          <a:xfrm>
            <a:off x="71406" y="3357562"/>
            <a:ext cx="8358214" cy="109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6398632" y="2999578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55756" y="42781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4176" y="249951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928670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687903" y="1999446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00166" y="1357298"/>
            <a:ext cx="44114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28572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684384" y="872957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5290549" y="1820851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57350" y="198579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70620"/>
            <a:ext cx="3714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42124"/>
            <a:ext cx="34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=400г/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10°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213628"/>
            <a:ext cx="1928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2070876" y="1070752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532440" y="0"/>
            <a:ext cx="611560" cy="504056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3811E-6 L 0.33629 0.2153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69 L 0.32847 0.0571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0786E-6 L 0.52396 0.076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3" grpId="1" animBg="1"/>
      <p:bldP spid="15" grpId="0" animBg="1"/>
      <p:bldP spid="15" grpId="1" animBg="1"/>
      <p:bldP spid="16" grpId="0"/>
      <p:bldP spid="16" grpId="1"/>
      <p:bldP spid="20" grpId="0"/>
      <p:bldP spid="21" grpId="0"/>
      <p:bldP spid="2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0" cstate="print"/>
          <a:srcRect l="25781" t="20508" r="10937" b="38476"/>
          <a:stretch>
            <a:fillRect/>
          </a:stretch>
        </p:blipFill>
        <p:spPr bwMode="auto">
          <a:xfrm>
            <a:off x="-32" y="-24"/>
            <a:ext cx="8643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>
            <a:off x="4616604" y="2890949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3132089" y="2129845"/>
            <a:ext cx="1357322" cy="584775"/>
            <a:chOff x="3357553" y="2143116"/>
            <a:chExt cx="1437164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3357553" y="2143116"/>
              <a:ext cx="14371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магн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8"/>
          <p:cNvGrpSpPr/>
          <p:nvPr/>
        </p:nvGrpSpPr>
        <p:grpSpPr>
          <a:xfrm>
            <a:off x="4714876" y="2143116"/>
            <a:ext cx="1214446" cy="584775"/>
            <a:chOff x="3357554" y="2143116"/>
            <a:chExt cx="1285884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тел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>
            <a:off x="3451294" y="2906630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мка 12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65364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071670" y="2928934"/>
            <a:ext cx="784230" cy="2"/>
          </a:xfrm>
          <a:prstGeom prst="straightConnector1">
            <a:avLst/>
          </a:prstGeom>
          <a:ln w="50800">
            <a:solidFill>
              <a:srgbClr val="008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3"/>
          <p:cNvGrpSpPr/>
          <p:nvPr/>
        </p:nvGrpSpPr>
        <p:grpSpPr>
          <a:xfrm>
            <a:off x="1571604" y="2214554"/>
            <a:ext cx="1214446" cy="584775"/>
            <a:chOff x="3357554" y="2143116"/>
            <a:chExt cx="1285884" cy="584775"/>
          </a:xfrm>
          <a:solidFill>
            <a:srgbClr val="F9E3A5"/>
          </a:solidFill>
        </p:grpSpPr>
        <p:sp>
          <p:nvSpPr>
            <p:cNvPr id="25" name="TextBox 24"/>
            <p:cNvSpPr txBox="1"/>
            <p:nvPr/>
          </p:nvSpPr>
          <p:spPr>
            <a:xfrm>
              <a:off x="3357554" y="2143116"/>
              <a:ext cx="12858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494009" y="2209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85720" y="1071546"/>
            <a:ext cx="4429156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(1з-н Н)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 =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500438"/>
            <a:ext cx="914400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сила- это действие другого тела,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магнит составляет с тележкой одну систему.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Ускорения не будет!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1-103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2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2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2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build="p"/>
      <p:bldP spid="21" grpId="0" build="p" animBg="1"/>
      <p:bldP spid="21" grpId="1" build="allAtOnce" animBg="1"/>
      <p:bldP spid="22" grpId="0" animBg="1"/>
      <p:bldP spid="27" grpId="0" animBg="1"/>
      <p:bldP spid="2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1132889"/>
            <a:ext cx="2571736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0"/>
            <a:ext cx="7286676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поворачивает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2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 rot="20273205">
            <a:off x="7988670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8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643174" y="1977086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14612" y="1214422"/>
            <a:ext cx="3030958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тр.к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7209024" y="2246620"/>
            <a:ext cx="792000" cy="46800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7"/>
          <p:cNvGrpSpPr/>
          <p:nvPr/>
        </p:nvGrpSpPr>
        <p:grpSpPr>
          <a:xfrm>
            <a:off x="6858016" y="2538707"/>
            <a:ext cx="714380" cy="461665"/>
            <a:chOff x="3357554" y="2143116"/>
            <a:chExt cx="714380" cy="696148"/>
          </a:xfrm>
        </p:grpSpPr>
        <p:sp>
          <p:nvSpPr>
            <p:cNvPr id="90" name="TextBox 89"/>
            <p:cNvSpPr txBox="1"/>
            <p:nvPr/>
          </p:nvSpPr>
          <p:spPr>
            <a:xfrm>
              <a:off x="3357554" y="2143116"/>
              <a:ext cx="71438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7"/>
          <p:cNvGrpSpPr/>
          <p:nvPr/>
        </p:nvGrpSpPr>
        <p:grpSpPr>
          <a:xfrm>
            <a:off x="7786710" y="1785926"/>
            <a:ext cx="1071570" cy="461665"/>
            <a:chOff x="3357554" y="2143116"/>
            <a:chExt cx="1071570" cy="696148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107157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4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400" b="1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кач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8501058" y="5072062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>
                          <a:latin typeface="Times New Roman"/>
                        </a:rPr>
                        <a:t>упр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10" cstate="print"/>
          <a:srcRect l="25781" t="63721" r="10937" b="28954"/>
          <a:stretch>
            <a:fillRect/>
          </a:stretch>
        </p:blipFill>
        <p:spPr bwMode="auto">
          <a:xfrm>
            <a:off x="-32" y="4405978"/>
            <a:ext cx="86439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" name="TextBox 96"/>
          <p:cNvSpPr txBox="1"/>
          <p:nvPr/>
        </p:nvSpPr>
        <p:spPr>
          <a:xfrm>
            <a:off x="0" y="5191796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дорога действует на автомобиль с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кН, т.к. автомобиль действует на неё с такой же силой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43174" y="2500306"/>
            <a:ext cx="2357454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571736" y="3071810"/>
            <a:ext cx="3714776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sym typeface="Symbol"/>
              </a:rPr>
              <a:t></a:t>
            </a:r>
            <a:r>
              <a:rPr lang="ru-RU" sz="3200" b="1" dirty="0" smtClean="0"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0,2·50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71736" y="3643314"/>
            <a:ext cx="2786082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sym typeface="Symbol"/>
              </a:rPr>
              <a:t></a:t>
            </a:r>
            <a:r>
              <a:rPr lang="ru-RU" sz="3200" b="1" dirty="0" smtClean="0"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450912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1-104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animBg="1"/>
      <p:bldP spid="60" grpId="0" animBg="1"/>
      <p:bldP spid="133" grpId="0" animBg="1"/>
      <p:bldP spid="71" grpId="0" animBg="1"/>
      <p:bldP spid="84" grpId="0" animBg="1"/>
      <p:bldP spid="72" grpId="0" animBg="1" autoUpdateAnimBg="0"/>
      <p:bldP spid="97" grpId="0" animBg="1"/>
      <p:bldP spid="98" grpId="0" animBg="1"/>
      <p:bldP spid="99" grpId="0" animBg="1"/>
      <p:bldP spid="10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29652" y="71426"/>
          <a:ext cx="609600" cy="1714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196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195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упр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 cstate="print"/>
          <a:srcRect l="25781" t="71045" r="10937" b="17968"/>
          <a:stretch>
            <a:fillRect/>
          </a:stretch>
        </p:blipFill>
        <p:spPr bwMode="auto">
          <a:xfrm>
            <a:off x="0" y="-24"/>
            <a:ext cx="8643966" cy="10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8" cstate="print"/>
          <a:srcRect l="30469" t="34331" r="60156" b="28772"/>
          <a:stretch>
            <a:fillRect/>
          </a:stretch>
        </p:blipFill>
        <p:spPr bwMode="auto">
          <a:xfrm>
            <a:off x="928662" y="1000108"/>
            <a:ext cx="11430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V="1">
            <a:off x="814674" y="3832848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"/>
          <p:cNvGrpSpPr/>
          <p:nvPr/>
        </p:nvGrpSpPr>
        <p:grpSpPr>
          <a:xfrm>
            <a:off x="334856" y="3669724"/>
            <a:ext cx="593806" cy="461665"/>
            <a:chOff x="2714612" y="4429132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85984" y="1834210"/>
            <a:ext cx="585791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400" b="1" u="sng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равновесие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левой гири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V="1">
            <a:off x="810143" y="3132130"/>
            <a:ext cx="612000" cy="0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"/>
          <p:cNvGrpSpPr/>
          <p:nvPr/>
        </p:nvGrpSpPr>
        <p:grpSpPr>
          <a:xfrm>
            <a:off x="428596" y="2500306"/>
            <a:ext cx="857256" cy="461665"/>
            <a:chOff x="2714611" y="4429132"/>
            <a:chExt cx="1031324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285984" y="2334276"/>
            <a:ext cx="3857652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(1з-н Н)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 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928670"/>
            <a:ext cx="4500594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масса каждой гири 10кг,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2928934"/>
            <a:ext cx="428628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975223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натяжения нити в любом сечении равна 100Н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2844" y="2000240"/>
            <a:ext cx="1500198" cy="2428892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1-105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04" y="1071563"/>
            <a:ext cx="478634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№11</a:t>
            </a: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57818" y="714356"/>
          <a:ext cx="995677" cy="2926080"/>
        </p:xfrm>
        <a:graphic>
          <a:graphicData uri="http://schemas.openxmlformats.org/drawingml/2006/table">
            <a:tbl>
              <a:tblPr/>
              <a:tblGrid>
                <a:gridCol w="995677"/>
              </a:tblGrid>
              <a:tr h="219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229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246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204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205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тр.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148323" y="0"/>
          <a:ext cx="995677" cy="2926080"/>
        </p:xfrm>
        <a:graphic>
          <a:graphicData uri="http://schemas.openxmlformats.org/drawingml/2006/table">
            <a:tbl>
              <a:tblPr/>
              <a:tblGrid>
                <a:gridCol w="995677"/>
              </a:tblGrid>
              <a:tr h="219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229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246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204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205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тр.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 l="27539" t="64453" r="10937" b="25293"/>
          <a:stretch>
            <a:fillRect/>
          </a:stretch>
        </p:blipFill>
        <p:spPr bwMode="auto">
          <a:xfrm>
            <a:off x="0" y="5857868"/>
            <a:ext cx="75009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7539" t="43945" r="32617" b="35547"/>
          <a:stretch>
            <a:fillRect/>
          </a:stretch>
        </p:blipFill>
        <p:spPr bwMode="auto">
          <a:xfrm>
            <a:off x="0" y="0"/>
            <a:ext cx="746011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01024" y="3860506"/>
          <a:ext cx="995677" cy="2926080"/>
        </p:xfrm>
        <a:graphic>
          <a:graphicData uri="http://schemas.openxmlformats.org/drawingml/2006/table">
            <a:tbl>
              <a:tblPr/>
              <a:tblGrid>
                <a:gridCol w="995677"/>
              </a:tblGrid>
              <a:tr h="219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229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246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204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205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тр.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print"/>
          <a:srcRect l="35742" t="13916" r="32617" b="56055"/>
          <a:stretch>
            <a:fillRect/>
          </a:stretch>
        </p:blipFill>
        <p:spPr bwMode="auto">
          <a:xfrm>
            <a:off x="0" y="0"/>
            <a:ext cx="535781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5273" t="27100" r="63672" b="42871"/>
          <a:stretch>
            <a:fillRect/>
          </a:stretch>
        </p:blipFill>
        <p:spPr bwMode="auto">
          <a:xfrm>
            <a:off x="5357786" y="0"/>
            <a:ext cx="378621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6"/>
          <p:cNvSpPr txBox="1">
            <a:spLocks noChangeArrowheads="1"/>
          </p:cNvSpPr>
          <p:nvPr/>
        </p:nvSpPr>
        <p:spPr bwMode="auto">
          <a:xfrm>
            <a:off x="3143240" y="3000372"/>
            <a:ext cx="3167384" cy="8312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12635" y="1059671"/>
            <a:ext cx="2214578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7405406" y="1428724"/>
            <a:ext cx="1428736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358756" y="1427930"/>
            <a:ext cx="1428736" cy="1588"/>
          </a:xfrm>
          <a:prstGeom prst="line">
            <a:avLst/>
          </a:prstGeom>
          <a:ln w="38100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00760" y="1571612"/>
            <a:ext cx="2214578" cy="1588"/>
          </a:xfrm>
          <a:prstGeom prst="line">
            <a:avLst/>
          </a:prstGeom>
          <a:ln w="38100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36"/>
          <p:cNvSpPr txBox="1">
            <a:spLocks noChangeArrowheads="1"/>
          </p:cNvSpPr>
          <p:nvPr/>
        </p:nvSpPr>
        <p:spPr bwMode="auto">
          <a:xfrm>
            <a:off x="6846141" y="2190804"/>
            <a:ext cx="500066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9" name="Text Box 136"/>
          <p:cNvSpPr txBox="1">
            <a:spLocks noChangeArrowheads="1"/>
          </p:cNvSpPr>
          <p:nvPr/>
        </p:nvSpPr>
        <p:spPr bwMode="auto">
          <a:xfrm>
            <a:off x="5357818" y="857232"/>
            <a:ext cx="500066" cy="4286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0" name="Text Box 136"/>
          <p:cNvSpPr txBox="1">
            <a:spLocks noChangeArrowheads="1"/>
          </p:cNvSpPr>
          <p:nvPr/>
        </p:nvSpPr>
        <p:spPr bwMode="auto">
          <a:xfrm>
            <a:off x="3143240" y="3857628"/>
            <a:ext cx="3857652" cy="8312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36"/>
          <p:cNvSpPr txBox="1">
            <a:spLocks noChangeArrowheads="1"/>
          </p:cNvSpPr>
          <p:nvPr/>
        </p:nvSpPr>
        <p:spPr bwMode="auto">
          <a:xfrm>
            <a:off x="3214678" y="4643446"/>
            <a:ext cx="2714644" cy="8312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833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Н/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6"/>
          <p:cNvSpPr txBox="1">
            <a:spLocks noChangeArrowheads="1"/>
          </p:cNvSpPr>
          <p:nvPr/>
        </p:nvSpPr>
        <p:spPr bwMode="auto">
          <a:xfrm>
            <a:off x="0" y="6241038"/>
            <a:ext cx="8001024" cy="6169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 этой пружины около 833Н/м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10547" t="61524" r="64844" b="19433"/>
          <a:stretch>
            <a:fillRect/>
          </a:stretch>
        </p:blipFill>
        <p:spPr bwMode="auto">
          <a:xfrm>
            <a:off x="5335848" y="71414"/>
            <a:ext cx="3808184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 l="36328" t="44678" r="32617" b="19433"/>
          <a:stretch>
            <a:fillRect/>
          </a:stretch>
        </p:blipFill>
        <p:spPr bwMode="auto">
          <a:xfrm>
            <a:off x="0" y="0"/>
            <a:ext cx="5500694" cy="35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428892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81517"/>
            <a:ext cx="914400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Что? Система двух  тел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 равноускоренно,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03931" y="948452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6355991" y="468964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7000892" y="1752889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000892" y="-104499"/>
            <a:ext cx="714380" cy="533103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6143636" y="214290"/>
            <a:ext cx="571504" cy="400110"/>
            <a:chOff x="1928794" y="2494942"/>
            <a:chExt cx="571504" cy="400110"/>
          </a:xfrm>
          <a:solidFill>
            <a:srgbClr val="F9E3A5"/>
          </a:solidFill>
        </p:grpSpPr>
        <p:sp>
          <p:nvSpPr>
            <p:cNvPr id="18" name="TextBox 17"/>
            <p:cNvSpPr txBox="1"/>
            <p:nvPr/>
          </p:nvSpPr>
          <p:spPr>
            <a:xfrm>
              <a:off x="1928794" y="2494942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 flipV="1">
            <a:off x="6357950" y="938691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6391803" y="123103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7929586" y="1000108"/>
            <a:ext cx="428628" cy="523220"/>
            <a:chOff x="5929322" y="2428868"/>
            <a:chExt cx="428628" cy="523220"/>
          </a:xfrm>
          <a:solidFill>
            <a:srgbClr val="F9E3A5"/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5929322" y="2428868"/>
              <a:ext cx="404278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endParaRPr lang="ru-RU" sz="28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2643182"/>
            <a:ext cx="778671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3214686"/>
            <a:ext cx="571500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вертикали ускорения нет 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(y)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213233" y="4286256"/>
            <a:ext cx="2001445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·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857760"/>
            <a:ext cx="471487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5286388"/>
            <a:ext cx="44279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,3кг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16016" y="5229200"/>
            <a:ext cx="1857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8424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85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10547" t="61524" r="78232" b="19433"/>
          <a:stretch>
            <a:fillRect/>
          </a:stretch>
        </p:blipFill>
        <p:spPr bwMode="auto">
          <a:xfrm>
            <a:off x="5966915" y="35789"/>
            <a:ext cx="1736482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36328" t="44678" r="32617" b="19433"/>
          <a:stretch>
            <a:fillRect/>
          </a:stretch>
        </p:blipFill>
        <p:spPr bwMode="auto">
          <a:xfrm>
            <a:off x="0" y="0"/>
            <a:ext cx="5500694" cy="35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428892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,2кг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81517"/>
            <a:ext cx="871540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Что? Тело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 равноускоренно, с ускорением 2м/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03931" y="948452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6355991" y="468964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9"/>
          <p:cNvGrpSpPr/>
          <p:nvPr/>
        </p:nvGrpSpPr>
        <p:grpSpPr>
          <a:xfrm>
            <a:off x="7072330" y="1643050"/>
            <a:ext cx="928694" cy="461665"/>
            <a:chOff x="2714612" y="4429132"/>
            <a:chExt cx="928694" cy="461665"/>
          </a:xfrm>
          <a:solidFill>
            <a:srgbClr val="F9E3A5"/>
          </a:solidFill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92869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2"/>
          <p:cNvGrpSpPr/>
          <p:nvPr/>
        </p:nvGrpSpPr>
        <p:grpSpPr>
          <a:xfrm>
            <a:off x="7000892" y="-104499"/>
            <a:ext cx="714380" cy="533103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rot="16200000" flipV="1">
            <a:off x="6391803" y="123103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20"/>
          <p:cNvGrpSpPr/>
          <p:nvPr/>
        </p:nvGrpSpPr>
        <p:grpSpPr>
          <a:xfrm>
            <a:off x="7929586" y="1000108"/>
            <a:ext cx="428628" cy="523220"/>
            <a:chOff x="5929322" y="2428868"/>
            <a:chExt cx="428628" cy="523220"/>
          </a:xfrm>
          <a:solidFill>
            <a:srgbClr val="F9E3A5"/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5929322" y="2428868"/>
              <a:ext cx="404278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endParaRPr lang="ru-RU" sz="28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2643182"/>
            <a:ext cx="607219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286124"/>
            <a:ext cx="471487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786190"/>
            <a:ext cx="52863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·2м/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0,6Н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903917"/>
            <a:ext cx="9144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Ускорение системы составляет 2м/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сила упругости  верёвки равна 0,6Н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1" grpId="0" animBg="1"/>
      <p:bldP spid="44" grpId="0" animBg="1"/>
      <p:bldP spid="29" grpId="0" animBg="1"/>
      <p:bldP spid="3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32227" t="9521" r="6250" b="73633"/>
          <a:stretch>
            <a:fillRect/>
          </a:stretch>
        </p:blipFill>
        <p:spPr bwMode="auto">
          <a:xfrm>
            <a:off x="0" y="0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041370"/>
            <a:ext cx="2643174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Марс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Марс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41404" y="4248718"/>
            <a:ext cx="2000264" cy="178595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81157" y="4531691"/>
            <a:ext cx="133352" cy="130679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142976" y="4621149"/>
            <a:ext cx="714053" cy="450925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601538" y="4214818"/>
            <a:ext cx="1143008" cy="656840"/>
            <a:chOff x="2714612" y="4429132"/>
            <a:chExt cx="928694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utoShape 5"/>
          <p:cNvSpPr>
            <a:spLocks/>
          </p:cNvSpPr>
          <p:nvPr/>
        </p:nvSpPr>
        <p:spPr bwMode="auto">
          <a:xfrm rot="3224091">
            <a:off x="1255841" y="4599188"/>
            <a:ext cx="575703" cy="1001630"/>
          </a:xfrm>
          <a:prstGeom prst="rightBrace">
            <a:avLst>
              <a:gd name="adj1" fmla="val 21787"/>
              <a:gd name="adj2" fmla="val 45741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5214950"/>
            <a:ext cx="470000" cy="369332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47913" y="2077030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90585" y="1714487"/>
            <a:ext cx="2235883" cy="1286326"/>
            <a:chOff x="9003" y="5871"/>
            <a:chExt cx="633" cy="938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9003" y="5871"/>
              <a:ext cx="633" cy="938"/>
              <a:chOff x="11929" y="4886"/>
              <a:chExt cx="633" cy="938"/>
            </a:xfrm>
          </p:grpSpPr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633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•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356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3600" b="1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 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2367780" y="3200991"/>
            <a:ext cx="1733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812854" y="2838449"/>
            <a:ext cx="2235883" cy="1305525"/>
            <a:chOff x="9003" y="5871"/>
            <a:chExt cx="633" cy="952"/>
          </a:xfrm>
        </p:grpSpPr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9003" y="5871"/>
              <a:ext cx="633" cy="952"/>
              <a:chOff x="11929" y="4886"/>
              <a:chExt cx="633" cy="952"/>
            </a:xfrm>
          </p:grpSpPr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633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•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6"/>
              <p:cNvSpPr txBox="1">
                <a:spLocks noChangeArrowheads="1"/>
              </p:cNvSpPr>
              <p:nvPr/>
            </p:nvSpPr>
            <p:spPr bwMode="auto">
              <a:xfrm>
                <a:off x="12160" y="5341"/>
                <a:ext cx="356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r>
                  <a:rPr lang="en-US" sz="3600" b="1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8" name="Прямоугольник 27"/>
          <p:cNvSpPr/>
          <p:nvPr/>
        </p:nvSpPr>
        <p:spPr>
          <a:xfrm>
            <a:off x="5643570" y="2576655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515592" y="2214112"/>
            <a:ext cx="2808099" cy="1286326"/>
            <a:chOff x="8983" y="5871"/>
            <a:chExt cx="795" cy="93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8983" y="5871"/>
              <a:ext cx="795" cy="938"/>
              <a:chOff x="11909" y="4886"/>
              <a:chExt cx="795" cy="938"/>
            </a:xfrm>
          </p:grpSpPr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11909" y="4886"/>
                <a:ext cx="795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ru-RU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</a:t>
                </a:r>
                <a:r>
                  <a:rPr lang="ru-RU" sz="3600" baseline="-25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Марс</a:t>
                </a: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∙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11991" y="5327"/>
                <a:ext cx="571" cy="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  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Марс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5857884" y="3929066"/>
            <a:ext cx="2143140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86710" y="3929066"/>
            <a:ext cx="1071570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10/4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08858" y="4527296"/>
            <a:ext cx="1245854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9,8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3501340" y="4168840"/>
            <a:ext cx="1483525" cy="1245186"/>
            <a:chOff x="9003" y="5849"/>
            <a:chExt cx="420" cy="908"/>
          </a:xfrm>
          <a:solidFill>
            <a:srgbClr val="F9E3A5"/>
          </a:solidFill>
        </p:grpSpPr>
        <p:grpSp>
          <p:nvGrpSpPr>
            <p:cNvPr id="23" name="Group 4"/>
            <p:cNvGrpSpPr>
              <a:grpSpLocks/>
            </p:cNvGrpSpPr>
            <p:nvPr/>
          </p:nvGrpSpPr>
          <p:grpSpPr bwMode="auto">
            <a:xfrm>
              <a:off x="9003" y="5849"/>
              <a:ext cx="404" cy="908"/>
              <a:chOff x="11929" y="4864"/>
              <a:chExt cx="404" cy="908"/>
            </a:xfrm>
            <a:grpFill/>
          </p:grpSpPr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64"/>
                <a:ext cx="404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208" cy="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387" cy="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000628" y="4828858"/>
            <a:ext cx="1697901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6428795" y="4515810"/>
            <a:ext cx="2073403" cy="1215016"/>
            <a:chOff x="8964" y="5871"/>
            <a:chExt cx="587" cy="886"/>
          </a:xfrm>
          <a:solidFill>
            <a:srgbClr val="F9E3A5"/>
          </a:solidFill>
        </p:grpSpPr>
        <p:grpSp>
          <p:nvGrpSpPr>
            <p:cNvPr id="29" name="Group 4"/>
            <p:cNvGrpSpPr>
              <a:grpSpLocks/>
            </p:cNvGrpSpPr>
            <p:nvPr/>
          </p:nvGrpSpPr>
          <p:grpSpPr bwMode="auto">
            <a:xfrm>
              <a:off x="8964" y="5871"/>
              <a:ext cx="587" cy="886"/>
              <a:chOff x="11890" y="4886"/>
              <a:chExt cx="587" cy="886"/>
            </a:xfrm>
            <a:grpFill/>
          </p:grpSpPr>
          <p:sp>
            <p:nvSpPr>
              <p:cNvPr id="46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548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ru-RU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11890" y="5327"/>
                <a:ext cx="425" cy="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10· 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387" cy="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072330" y="4734886"/>
            <a:ext cx="1143008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000768"/>
            <a:ext cx="9144000" cy="954107"/>
          </a:xfrm>
          <a:prstGeom prst="rect">
            <a:avLst/>
          </a:prstGeom>
          <a:solidFill>
            <a:srgbClr val="F9E3A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Марсе сила тяготения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раза меньше,</a:t>
            </a:r>
          </a:p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ускорение свободного падения равно почти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4м/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211686" y="2327108"/>
            <a:ext cx="1936168" cy="1224136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4" grpId="0" animBg="1"/>
      <p:bldP spid="16" grpId="0"/>
      <p:bldP spid="22" grpId="0"/>
      <p:bldP spid="22" grpId="1"/>
      <p:bldP spid="28" grpId="0"/>
      <p:bldP spid="34" grpId="0" animBg="1"/>
      <p:bldP spid="35" grpId="0" animBg="1"/>
      <p:bldP spid="36" grpId="0" animBg="1"/>
      <p:bldP spid="42" grpId="0" animBg="1"/>
      <p:bldP spid="48" grpId="0" animBg="1"/>
      <p:bldP spid="49" grpId="0" animBg="1"/>
      <p:bldP spid="5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928670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об/с</a:t>
            </a:r>
            <a:endParaRPr lang="ru-RU" sz="4400" b="1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928671"/>
            <a:ext cx="2571768" cy="1836000"/>
            <a:chOff x="928662" y="1214423"/>
            <a:chExt cx="2573356" cy="1836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2583224" y="2131629"/>
              <a:ext cx="183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2357430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500166" y="-24"/>
            <a:ext cx="7643834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Тело двигается по окружности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071538" y="2889537"/>
            <a:ext cx="150019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1" name="Группа 55"/>
          <p:cNvGrpSpPr/>
          <p:nvPr/>
        </p:nvGrpSpPr>
        <p:grpSpPr>
          <a:xfrm>
            <a:off x="7546452" y="3214686"/>
            <a:ext cx="1597548" cy="1132099"/>
            <a:chOff x="630659" y="4438667"/>
            <a:chExt cx="1597548" cy="113209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512748" y="4438667"/>
              <a:ext cx="715459" cy="1132099"/>
              <a:chOff x="9815" y="3167"/>
              <a:chExt cx="183" cy="622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>
            <a:off x="3571868" y="1428736"/>
            <a:ext cx="1214446" cy="35719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10800000" flipV="1">
            <a:off x="3286116" y="785794"/>
            <a:ext cx="1214446" cy="107157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525276" y="2357430"/>
            <a:ext cx="357190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ый треугольник 170"/>
          <p:cNvSpPr/>
          <p:nvPr/>
        </p:nvSpPr>
        <p:spPr>
          <a:xfrm>
            <a:off x="7329423" y="2085740"/>
            <a:ext cx="194905" cy="33514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0" cstate="print"/>
          <a:srcRect l="26953" t="38819" r="10937" b="48730"/>
          <a:stretch>
            <a:fillRect/>
          </a:stretch>
        </p:blipFill>
        <p:spPr bwMode="auto">
          <a:xfrm>
            <a:off x="0" y="5214950"/>
            <a:ext cx="9144000" cy="146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>
            <a:off x="2571736" y="2884127"/>
            <a:ext cx="92869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86116" y="2857496"/>
            <a:ext cx="157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5786" y="3630043"/>
            <a:ext cx="2500330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05" name="Группа 55"/>
          <p:cNvGrpSpPr/>
          <p:nvPr/>
        </p:nvGrpSpPr>
        <p:grpSpPr>
          <a:xfrm>
            <a:off x="3286116" y="3286124"/>
            <a:ext cx="2641361" cy="1132099"/>
            <a:chOff x="630659" y="4438667"/>
            <a:chExt cx="2641361" cy="1132099"/>
          </a:xfrm>
        </p:grpSpPr>
        <p:grpSp>
          <p:nvGrpSpPr>
            <p:cNvPr id="106" name="Group 3"/>
            <p:cNvGrpSpPr>
              <a:grpSpLocks/>
            </p:cNvGrpSpPr>
            <p:nvPr/>
          </p:nvGrpSpPr>
          <p:grpSpPr bwMode="auto">
            <a:xfrm>
              <a:off x="1512697" y="4438667"/>
              <a:ext cx="1759323" cy="1132099"/>
              <a:chOff x="9815" y="3167"/>
              <a:chExt cx="450" cy="622"/>
            </a:xfrm>
          </p:grpSpPr>
          <p:sp>
            <p:nvSpPr>
              <p:cNvPr id="108" name="Text Box 4"/>
              <p:cNvSpPr txBox="1">
                <a:spLocks noChangeArrowheads="1"/>
              </p:cNvSpPr>
              <p:nvPr/>
            </p:nvSpPr>
            <p:spPr bwMode="auto">
              <a:xfrm>
                <a:off x="9954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4000" b="1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dirty="0" smtClean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45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4000" b="1" baseline="30000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000" b="1" baseline="30000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40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1" name="Группа 55"/>
          <p:cNvGrpSpPr/>
          <p:nvPr/>
        </p:nvGrpSpPr>
        <p:grpSpPr>
          <a:xfrm>
            <a:off x="214282" y="4357694"/>
            <a:ext cx="3478023" cy="917327"/>
            <a:chOff x="630659" y="4582449"/>
            <a:chExt cx="3478023" cy="917327"/>
          </a:xfrm>
        </p:grpSpPr>
        <p:grpSp>
          <p:nvGrpSpPr>
            <p:cNvPr id="112" name="Group 3"/>
            <p:cNvGrpSpPr>
              <a:grpSpLocks/>
            </p:cNvGrpSpPr>
            <p:nvPr/>
          </p:nvGrpSpPr>
          <p:grpSpPr bwMode="auto">
            <a:xfrm>
              <a:off x="1489245" y="4582449"/>
              <a:ext cx="2619437" cy="917327"/>
              <a:chOff x="9809" y="3246"/>
              <a:chExt cx="670" cy="504"/>
            </a:xfrm>
          </p:grpSpPr>
          <p:sp>
            <p:nvSpPr>
              <p:cNvPr id="114" name="Text Box 4"/>
              <p:cNvSpPr txBox="1">
                <a:spLocks noChangeArrowheads="1"/>
              </p:cNvSpPr>
              <p:nvPr/>
            </p:nvSpPr>
            <p:spPr bwMode="auto">
              <a:xfrm>
                <a:off x="9845" y="3520"/>
                <a:ext cx="41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9,8</a:t>
                </a:r>
                <a:r>
                  <a:rPr lang="en-US" sz="28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Text Box 5"/>
              <p:cNvSpPr txBox="1">
                <a:spLocks noChangeArrowheads="1"/>
              </p:cNvSpPr>
              <p:nvPr/>
            </p:nvSpPr>
            <p:spPr bwMode="auto">
              <a:xfrm>
                <a:off x="9809" y="3246"/>
                <a:ext cx="670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4·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3,14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2706EC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0,12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57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Выгнутая вверх стрелка 117"/>
          <p:cNvSpPr/>
          <p:nvPr/>
        </p:nvSpPr>
        <p:spPr>
          <a:xfrm flipH="1">
            <a:off x="1428728" y="2714620"/>
            <a:ext cx="2071702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трения должен быть не менее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1-116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60" grpId="0" animBg="1"/>
      <p:bldP spid="133" grpId="0" animBg="1"/>
      <p:bldP spid="135" grpId="0" animBg="1"/>
      <p:bldP spid="138" grpId="0" animBg="1"/>
      <p:bldP spid="139" grpId="0" animBg="1"/>
      <p:bldP spid="71" grpId="0" animBg="1"/>
      <p:bldP spid="84" grpId="0" animBg="1"/>
      <p:bldP spid="80" grpId="0" animBg="1"/>
      <p:bldP spid="95" grpId="0" animBg="1"/>
      <p:bldP spid="171" grpId="0" animBg="1"/>
      <p:bldP spid="82" grpId="0" animBg="1"/>
      <p:bldP spid="92" grpId="0" animBg="1"/>
      <p:bldP spid="102" grpId="0" animBg="1"/>
      <p:bldP spid="118" grpId="0" animBg="1"/>
      <p:bldP spid="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7143768" y="6029286"/>
            <a:ext cx="57150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lang="ru-RU" sz="2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334155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640601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4292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714876" y="529081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32290" y="45764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1857364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06" y="2571744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4354403" y="2871262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300037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горяч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300037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холодн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85130" y="3429000"/>
            <a:ext cx="1766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85394" y="3435494"/>
            <a:ext cx="1943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хол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0390" y="4003702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00826" y="4190880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477163" y="1714488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548601" y="1467137"/>
            <a:ext cx="44114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57620" y="4286256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000504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34287" y="46700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319676" y="4224701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70620"/>
            <a:ext cx="3714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42124"/>
            <a:ext cx="34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=400г/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10°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32" y="4976254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21665" y="4932303"/>
            <a:ext cx="150019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200" b="1" dirty="0" smtClean="0">
                <a:sym typeface="Symbol"/>
              </a:rPr>
              <a:t>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4000" b="1" baseline="30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714612" y="4935692"/>
            <a:ext cx="47641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143240" y="4860865"/>
            <a:ext cx="135732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ym typeface="Symbol"/>
              </a:rPr>
              <a:t>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213628"/>
            <a:ext cx="1928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8143900" y="635637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841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14282" y="4286256"/>
            <a:ext cx="1071570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57686" y="4286256"/>
            <a:ext cx="1071570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797449" y="5608549"/>
            <a:ext cx="41709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714612" y="5500702"/>
            <a:ext cx="4475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43240" y="5500702"/>
            <a:ext cx="121444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63062" y="5535119"/>
            <a:ext cx="157163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214546" y="5500702"/>
            <a:ext cx="57150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42844" y="6235443"/>
            <a:ext cx="65444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4348" y="6140255"/>
            <a:ext cx="44755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42976" y="6140255"/>
            <a:ext cx="121444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,5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428860" y="6247318"/>
            <a:ext cx="72569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143052" y="6140255"/>
            <a:ext cx="44755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6128380"/>
            <a:ext cx="92869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786314" y="6191144"/>
            <a:ext cx="72569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220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500506" y="6084081"/>
            <a:ext cx="44755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929322" y="6072206"/>
            <a:ext cx="107157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rot="5400000">
            <a:off x="2070876" y="1070752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4429124" y="4864254"/>
            <a:ext cx="178598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ym typeface="Symbol"/>
              </a:rPr>
              <a:t>-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ym typeface="Symbol"/>
              </a:rPr>
              <a:t>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8532440" y="0"/>
            <a:ext cx="611560" cy="504056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43768" y="5997379"/>
            <a:ext cx="121444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9769E-6 L 0.07327 0.04834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07 L 0.09132 -0.03215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6105E-6 L 0.08125 -0.00232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6198E-6 L -0.0526 -0.70166 " pathEditMode="relative" rAng="0" ptsTypes="AA">
                                      <p:cBhvr>
                                        <p:cTn id="3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16" grpId="0" animBg="1"/>
      <p:bldP spid="18" grpId="0"/>
      <p:bldP spid="18" grpId="1"/>
      <p:bldP spid="15" grpId="0" animBg="1"/>
      <p:bldP spid="15" grpId="1" animBg="1"/>
      <p:bldP spid="15" grpId="2" animBg="1"/>
      <p:bldP spid="19" grpId="0"/>
      <p:bldP spid="19" grpId="1"/>
      <p:bldP spid="19" grpId="2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9" grpId="0"/>
      <p:bldP spid="31" grpId="0"/>
      <p:bldP spid="36" grpId="0"/>
      <p:bldP spid="37" grpId="0"/>
      <p:bldP spid="38" grpId="0" animBg="1"/>
      <p:bldP spid="38" grpId="1" animBg="1"/>
      <p:bldP spid="44" grpId="0" animBg="1"/>
      <p:bldP spid="44" grpId="1" animBg="1"/>
      <p:bldP spid="45" grpId="0"/>
      <p:bldP spid="46" grpId="0"/>
      <p:bldP spid="48" grpId="0"/>
      <p:bldP spid="48" grpId="1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50" grpId="0"/>
      <p:bldP spid="63" grpId="0" animBg="1"/>
      <p:bldP spid="68" grpId="0" animBg="1"/>
      <p:bldP spid="69" grpId="0" animBg="1"/>
      <p:bldP spid="70" grpId="0" animBg="1"/>
      <p:bldP spid="73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7" grpId="0" animBg="1"/>
      <p:bldP spid="8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26953" t="24170" r="10937" b="60449"/>
          <a:stretch>
            <a:fillRect/>
          </a:stretch>
        </p:blipFill>
        <p:spPr bwMode="auto">
          <a:xfrm>
            <a:off x="0" y="71414"/>
            <a:ext cx="75724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1071538" y="1571612"/>
            <a:ext cx="1143008" cy="2786082"/>
            <a:chOff x="1071538" y="1571612"/>
            <a:chExt cx="1143008" cy="278608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1622794" y="423506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"/>
          <p:cNvGrpSpPr/>
          <p:nvPr/>
        </p:nvGrpSpPr>
        <p:grpSpPr>
          <a:xfrm>
            <a:off x="2120806" y="4181781"/>
            <a:ext cx="593806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5400000" flipH="1" flipV="1">
            <a:off x="1761350" y="2093801"/>
            <a:ext cx="357190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78266" y="347939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"/>
          <p:cNvGrpSpPr/>
          <p:nvPr/>
        </p:nvGrpSpPr>
        <p:grpSpPr>
          <a:xfrm>
            <a:off x="500034" y="4038905"/>
            <a:ext cx="857256" cy="461665"/>
            <a:chOff x="2714611" y="4429132"/>
            <a:chExt cx="1031324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4"/>
          <p:cNvGrpSpPr/>
          <p:nvPr/>
        </p:nvGrpSpPr>
        <p:grpSpPr>
          <a:xfrm>
            <a:off x="2071670" y="1571612"/>
            <a:ext cx="857256" cy="461665"/>
            <a:chOff x="2714611" y="4429132"/>
            <a:chExt cx="103132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85720" y="3500438"/>
            <a:ext cx="92869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1285860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поднимается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1714488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31"/>
          <p:cNvGrpSpPr/>
          <p:nvPr/>
        </p:nvGrpSpPr>
        <p:grpSpPr>
          <a:xfrm>
            <a:off x="7643834" y="2285992"/>
            <a:ext cx="1143008" cy="2786082"/>
            <a:chOff x="1071538" y="1571612"/>
            <a:chExt cx="1143008" cy="2786082"/>
          </a:xfrm>
        </p:grpSpPr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Прямоугольник 33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16200000" flipV="1">
            <a:off x="8195090" y="4960181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8603894" y="4929198"/>
            <a:ext cx="593806" cy="461665"/>
            <a:chOff x="2714612" y="4429132"/>
            <a:chExt cx="71438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rot="5400000">
            <a:off x="7428260" y="397904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"/>
          <p:cNvGrpSpPr/>
          <p:nvPr/>
        </p:nvGrpSpPr>
        <p:grpSpPr>
          <a:xfrm>
            <a:off x="7358082" y="4429132"/>
            <a:ext cx="857256" cy="461665"/>
            <a:chOff x="2714611" y="4429132"/>
            <a:chExt cx="1031324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 стрелкой 42"/>
          <p:cNvCxnSpPr/>
          <p:nvPr/>
        </p:nvCxnSpPr>
        <p:spPr>
          <a:xfrm rot="5400000">
            <a:off x="7643834" y="3092025"/>
            <a:ext cx="428628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4"/>
          <p:cNvGrpSpPr/>
          <p:nvPr/>
        </p:nvGrpSpPr>
        <p:grpSpPr>
          <a:xfrm>
            <a:off x="8429652" y="2357430"/>
            <a:ext cx="857256" cy="461665"/>
            <a:chOff x="2714611" y="4429132"/>
            <a:chExt cx="1031324" cy="461665"/>
          </a:xfrm>
          <a:solidFill>
            <a:srgbClr val="F9E3A5"/>
          </a:solidFill>
        </p:grpSpPr>
        <p:sp>
          <p:nvSpPr>
            <p:cNvPr id="45" name="TextBox 44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357422" y="2895897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опускается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4612" y="3357562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6050" y="2285992"/>
            <a:ext cx="414340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(А)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4051760"/>
            <a:ext cx="407196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2" y="4753285"/>
            <a:ext cx="428628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Складывая уравнения А и 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643446"/>
            <a:ext cx="300039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520Н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0" y="5252935"/>
            <a:ext cx="192882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260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5286388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уравнение В будет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5334672"/>
            <a:ext cx="37862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–260Н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857892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равна1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груза составит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трения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1-116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26953" t="24170" r="10937" b="60449"/>
          <a:stretch>
            <a:fillRect/>
          </a:stretch>
        </p:blipFill>
        <p:spPr bwMode="auto">
          <a:xfrm>
            <a:off x="0" y="71414"/>
            <a:ext cx="75724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1071538" y="1571612"/>
            <a:ext cx="1143008" cy="2786082"/>
            <a:chOff x="1071538" y="1571612"/>
            <a:chExt cx="1143008" cy="278608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1622794" y="423506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"/>
          <p:cNvGrpSpPr/>
          <p:nvPr/>
        </p:nvGrpSpPr>
        <p:grpSpPr>
          <a:xfrm>
            <a:off x="2120806" y="4181781"/>
            <a:ext cx="593806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5400000" flipH="1" flipV="1">
            <a:off x="1761350" y="2093801"/>
            <a:ext cx="357190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78266" y="347939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"/>
          <p:cNvGrpSpPr/>
          <p:nvPr/>
        </p:nvGrpSpPr>
        <p:grpSpPr>
          <a:xfrm>
            <a:off x="500034" y="4038905"/>
            <a:ext cx="857256" cy="461665"/>
            <a:chOff x="2714611" y="4429132"/>
            <a:chExt cx="1031324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4"/>
          <p:cNvGrpSpPr/>
          <p:nvPr/>
        </p:nvGrpSpPr>
        <p:grpSpPr>
          <a:xfrm>
            <a:off x="2071670" y="1571612"/>
            <a:ext cx="857256" cy="461665"/>
            <a:chOff x="2714611" y="4429132"/>
            <a:chExt cx="103132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85720" y="3500438"/>
            <a:ext cx="92869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1285860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поднимается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1714488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31"/>
          <p:cNvGrpSpPr/>
          <p:nvPr/>
        </p:nvGrpSpPr>
        <p:grpSpPr>
          <a:xfrm>
            <a:off x="7643834" y="2285992"/>
            <a:ext cx="1143008" cy="2786082"/>
            <a:chOff x="1071538" y="1571612"/>
            <a:chExt cx="1143008" cy="2786082"/>
          </a:xfrm>
        </p:grpSpPr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Прямоугольник 33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16200000" flipV="1">
            <a:off x="8195090" y="4960181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8603894" y="4929198"/>
            <a:ext cx="593806" cy="461665"/>
            <a:chOff x="2714612" y="4429132"/>
            <a:chExt cx="71438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rot="5400000">
            <a:off x="7428260" y="397904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"/>
          <p:cNvGrpSpPr/>
          <p:nvPr/>
        </p:nvGrpSpPr>
        <p:grpSpPr>
          <a:xfrm>
            <a:off x="7358082" y="4429132"/>
            <a:ext cx="857256" cy="461665"/>
            <a:chOff x="2714611" y="4429132"/>
            <a:chExt cx="1031324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 стрелкой 42"/>
          <p:cNvCxnSpPr/>
          <p:nvPr/>
        </p:nvCxnSpPr>
        <p:spPr>
          <a:xfrm rot="5400000">
            <a:off x="7643834" y="3092025"/>
            <a:ext cx="428628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4"/>
          <p:cNvGrpSpPr/>
          <p:nvPr/>
        </p:nvGrpSpPr>
        <p:grpSpPr>
          <a:xfrm>
            <a:off x="8429652" y="2357430"/>
            <a:ext cx="857256" cy="461665"/>
            <a:chOff x="2714611" y="4429132"/>
            <a:chExt cx="1031324" cy="461665"/>
          </a:xfrm>
          <a:solidFill>
            <a:srgbClr val="F9E3A5"/>
          </a:solidFill>
        </p:grpSpPr>
        <p:sp>
          <p:nvSpPr>
            <p:cNvPr id="45" name="TextBox 44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357422" y="2895897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опускается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4612" y="3357562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6050" y="2285992"/>
            <a:ext cx="414340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(А)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4051760"/>
            <a:ext cx="407196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2" y="4753285"/>
            <a:ext cx="428628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Складывая уравнения А и 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643446"/>
            <a:ext cx="300039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520Н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0" y="5252935"/>
            <a:ext cx="192882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260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5286388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уравнение В будет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5334672"/>
            <a:ext cx="37862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–260Н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857892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равна1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груза составит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трения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1-116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07183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731393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/>
          <a:srcRect l="17578" t="33203" r="23095" b="56421"/>
          <a:stretch>
            <a:fillRect/>
          </a:stretch>
        </p:blipFill>
        <p:spPr bwMode="auto">
          <a:xfrm>
            <a:off x="0" y="5643578"/>
            <a:ext cx="925835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TextBox 59"/>
          <p:cNvSpPr txBox="1"/>
          <p:nvPr/>
        </p:nvSpPr>
        <p:spPr>
          <a:xfrm>
            <a:off x="214282" y="1071546"/>
            <a:ext cx="250033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 + 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6" grpId="1"/>
      <p:bldP spid="14" grpId="0" animBg="1"/>
      <p:bldP spid="20" grpId="0" animBg="1"/>
      <p:bldP spid="6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0901"/>
            <a:ext cx="257176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-1607387" y="2678107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>
            <a:off x="-1179553" y="2034371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578" t="33203" r="23095" b="56421"/>
          <a:stretch>
            <a:fillRect/>
          </a:stretch>
        </p:blipFill>
        <p:spPr bwMode="auto">
          <a:xfrm>
            <a:off x="-71470" y="5572140"/>
            <a:ext cx="925835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71604" y="1068157"/>
            <a:ext cx="250033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058475" y="304914"/>
            <a:ext cx="1143008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731393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 l="17578" t="43579" r="23095" b="46655"/>
          <a:stretch>
            <a:fillRect/>
          </a:stretch>
        </p:blipFill>
        <p:spPr bwMode="auto">
          <a:xfrm>
            <a:off x="-142908" y="5714992"/>
            <a:ext cx="925835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12" grpId="0" animBg="1"/>
      <p:bldP spid="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198395" y="277204"/>
            <a:ext cx="928695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464719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429264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2820983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428867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 l="19409" t="53345" r="23828" b="40552"/>
          <a:stretch>
            <a:fillRect/>
          </a:stretch>
        </p:blipFill>
        <p:spPr bwMode="auto">
          <a:xfrm>
            <a:off x="0" y="6166712"/>
            <a:ext cx="9144000" cy="6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1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058475" y="304914"/>
            <a:ext cx="1143008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731393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9" cstate="print"/>
          <a:srcRect l="18951" t="60059" r="23095" b="27734"/>
          <a:stretch>
            <a:fillRect/>
          </a:stretch>
        </p:blipFill>
        <p:spPr bwMode="auto">
          <a:xfrm>
            <a:off x="-32" y="5429264"/>
            <a:ext cx="91440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12" grpId="0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2" grpId="0" animBg="1"/>
      <p:bldP spid="63" grpId="0" animBg="1"/>
      <p:bldP spid="6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 l="18951" t="72876" r="23095" b="17969"/>
          <a:stretch>
            <a:fillRect/>
          </a:stretch>
        </p:blipFill>
        <p:spPr bwMode="auto">
          <a:xfrm>
            <a:off x="0" y="0"/>
            <a:ext cx="904407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-1606593" y="3750471"/>
            <a:ext cx="50720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5"/>
          <p:cNvGrpSpPr/>
          <p:nvPr/>
        </p:nvGrpSpPr>
        <p:grpSpPr>
          <a:xfrm>
            <a:off x="357158" y="1730865"/>
            <a:ext cx="1500198" cy="769441"/>
            <a:chOff x="1071538" y="5786454"/>
            <a:chExt cx="1500198" cy="769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71538" y="5786454"/>
              <a:ext cx="150019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S=4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786050" y="78579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06429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000760" y="992856"/>
            <a:ext cx="1214446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143768" y="786522"/>
            <a:ext cx="1257379" cy="1142280"/>
            <a:chOff x="6856" y="7850"/>
            <a:chExt cx="719" cy="713"/>
          </a:xfrm>
        </p:grpSpPr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" name="Группа 14"/>
          <p:cNvGrpSpPr/>
          <p:nvPr/>
        </p:nvGrpSpPr>
        <p:grpSpPr>
          <a:xfrm>
            <a:off x="3000364" y="1946441"/>
            <a:ext cx="1500198" cy="1194644"/>
            <a:chOff x="857224" y="3973175"/>
            <a:chExt cx="1643074" cy="1194644"/>
          </a:xfrm>
        </p:grpSpPr>
        <p:grpSp>
          <p:nvGrpSpPr>
            <p:cNvPr id="15" name="Группа 135"/>
            <p:cNvGrpSpPr/>
            <p:nvPr/>
          </p:nvGrpSpPr>
          <p:grpSpPr>
            <a:xfrm>
              <a:off x="857224" y="3973175"/>
              <a:ext cx="1643074" cy="1194644"/>
              <a:chOff x="857224" y="3973175"/>
              <a:chExt cx="1643074" cy="1194644"/>
            </a:xfrm>
          </p:grpSpPr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857224" y="3973175"/>
                <a:ext cx="1643074" cy="1194644"/>
                <a:chOff x="2459" y="7640"/>
                <a:chExt cx="1333" cy="1223"/>
              </a:xfrm>
            </p:grpSpPr>
            <p:sp>
              <p:nvSpPr>
                <p:cNvPr id="2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36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3" y="8189"/>
                  <a:ext cx="734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" name="AutoShape 18"/>
              <p:cNvSpPr>
                <a:spLocks noChangeArrowheads="1"/>
              </p:cNvSpPr>
              <p:nvPr/>
            </p:nvSpPr>
            <p:spPr bwMode="auto">
              <a:xfrm>
                <a:off x="860422" y="4058294"/>
                <a:ext cx="142556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94970" y="4667544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214546" y="2281673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893737" y="5821379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428728" y="5305427"/>
            <a:ext cx="642942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071538" y="1071546"/>
            <a:ext cx="1143008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26"/>
          <p:cNvGrpSpPr/>
          <p:nvPr/>
        </p:nvGrpSpPr>
        <p:grpSpPr>
          <a:xfrm>
            <a:off x="4961226" y="1857364"/>
            <a:ext cx="1304520" cy="1194644"/>
            <a:chOff x="857224" y="3973175"/>
            <a:chExt cx="1428760" cy="1194644"/>
          </a:xfrm>
        </p:grpSpPr>
        <p:grpSp>
          <p:nvGrpSpPr>
            <p:cNvPr id="23" name="Группа 135"/>
            <p:cNvGrpSpPr/>
            <p:nvPr/>
          </p:nvGrpSpPr>
          <p:grpSpPr>
            <a:xfrm>
              <a:off x="857224" y="3973175"/>
              <a:ext cx="1428760" cy="1194644"/>
              <a:chOff x="857224" y="3973175"/>
              <a:chExt cx="1428760" cy="1194644"/>
            </a:xfrm>
          </p:grpSpPr>
          <p:grpSp>
            <p:nvGrpSpPr>
              <p:cNvPr id="27" name="Group 15"/>
              <p:cNvGrpSpPr>
                <a:grpSpLocks/>
              </p:cNvGrpSpPr>
              <p:nvPr/>
            </p:nvGrpSpPr>
            <p:grpSpPr bwMode="auto">
              <a:xfrm>
                <a:off x="857224" y="3973175"/>
                <a:ext cx="1295477" cy="1194644"/>
                <a:chOff x="2459" y="7640"/>
                <a:chExt cx="1051" cy="1223"/>
              </a:xfrm>
            </p:grpSpPr>
            <p:sp>
              <p:nvSpPr>
                <p:cNvPr id="3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05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49" y="8189"/>
                  <a:ext cx="79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AutoShape 18"/>
              <p:cNvSpPr>
                <a:spLocks noChangeArrowheads="1"/>
              </p:cNvSpPr>
              <p:nvPr/>
            </p:nvSpPr>
            <p:spPr bwMode="auto">
              <a:xfrm>
                <a:off x="860422" y="4058294"/>
                <a:ext cx="142556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894970" y="4667544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387559" y="228741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142844" y="4643446"/>
            <a:ext cx="714380" cy="1588"/>
          </a:xfrm>
          <a:prstGeom prst="straightConnector1">
            <a:avLst/>
          </a:prstGeom>
          <a:ln w="57150">
            <a:solidFill>
              <a:srgbClr val="0014A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71406" y="4214818"/>
            <a:ext cx="642942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43702" y="2140953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0694" y="328612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,944м/с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0232" y="4857760"/>
            <a:ext cx="714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снаряд вылетел с начальной скоростью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,944м/с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2" grpId="0"/>
      <p:bldP spid="26" grpId="0"/>
      <p:bldP spid="25" grpId="0"/>
      <p:bldP spid="34" grpId="0"/>
      <p:bldP spid="37" grpId="0"/>
      <p:bldP spid="38" grpId="0"/>
      <p:bldP spid="39" grpId="0"/>
      <p:bldP spid="4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 l="18951" t="82031" r="23095" b="8203"/>
          <a:stretch>
            <a:fillRect/>
          </a:stretch>
        </p:blipFill>
        <p:spPr bwMode="auto">
          <a:xfrm>
            <a:off x="0" y="0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-1606593" y="3750471"/>
            <a:ext cx="50720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5"/>
          <p:cNvGrpSpPr/>
          <p:nvPr/>
        </p:nvGrpSpPr>
        <p:grpSpPr>
          <a:xfrm>
            <a:off x="1000100" y="1945179"/>
            <a:ext cx="2357454" cy="769441"/>
            <a:chOff x="1071538" y="5786454"/>
            <a:chExt cx="2357454" cy="7694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71538" y="5786454"/>
              <a:ext cx="2357454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S=4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00м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5400000">
            <a:off x="893737" y="5821379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428728" y="5305427"/>
            <a:ext cx="642942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71538" y="1071546"/>
            <a:ext cx="1143008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142844" y="4643446"/>
            <a:ext cx="714380" cy="1588"/>
          </a:xfrm>
          <a:prstGeom prst="straightConnector1">
            <a:avLst/>
          </a:prstGeom>
          <a:ln w="57150">
            <a:solidFill>
              <a:srgbClr val="0014A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71406" y="4214818"/>
            <a:ext cx="642942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8"/>
          <p:cNvGrpSpPr/>
          <p:nvPr/>
        </p:nvGrpSpPr>
        <p:grpSpPr>
          <a:xfrm>
            <a:off x="3286148" y="888988"/>
            <a:ext cx="1500198" cy="1194644"/>
            <a:chOff x="857224" y="3973175"/>
            <a:chExt cx="1643074" cy="1194644"/>
          </a:xfrm>
        </p:grpSpPr>
        <p:grpSp>
          <p:nvGrpSpPr>
            <p:cNvPr id="4" name="Группа 135"/>
            <p:cNvGrpSpPr/>
            <p:nvPr/>
          </p:nvGrpSpPr>
          <p:grpSpPr>
            <a:xfrm>
              <a:off x="857224" y="3973175"/>
              <a:ext cx="1643074" cy="1194644"/>
              <a:chOff x="857224" y="3973175"/>
              <a:chExt cx="1643074" cy="119464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857224" y="3973175"/>
                <a:ext cx="1643074" cy="1194644"/>
                <a:chOff x="2459" y="7640"/>
                <a:chExt cx="1333" cy="1223"/>
              </a:xfrm>
            </p:grpSpPr>
            <p:sp>
              <p:nvSpPr>
                <p:cNvPr id="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333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36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13" y="8189"/>
                  <a:ext cx="734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3" name="AutoShape 18"/>
              <p:cNvSpPr>
                <a:spLocks noChangeArrowheads="1"/>
              </p:cNvSpPr>
              <p:nvPr/>
            </p:nvSpPr>
            <p:spPr bwMode="auto">
              <a:xfrm>
                <a:off x="860422" y="4058294"/>
                <a:ext cx="142556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94970" y="4667544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500330" y="122422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36"/>
          <p:cNvGrpSpPr/>
          <p:nvPr/>
        </p:nvGrpSpPr>
        <p:grpSpPr>
          <a:xfrm>
            <a:off x="5247010" y="799911"/>
            <a:ext cx="1304520" cy="1194644"/>
            <a:chOff x="857224" y="3973175"/>
            <a:chExt cx="1428760" cy="1194644"/>
          </a:xfrm>
        </p:grpSpPr>
        <p:grpSp>
          <p:nvGrpSpPr>
            <p:cNvPr id="7" name="Группа 135"/>
            <p:cNvGrpSpPr/>
            <p:nvPr/>
          </p:nvGrpSpPr>
          <p:grpSpPr>
            <a:xfrm>
              <a:off x="857224" y="3973175"/>
              <a:ext cx="1428760" cy="1194644"/>
              <a:chOff x="857224" y="3973175"/>
              <a:chExt cx="1428760" cy="1194644"/>
            </a:xfrm>
          </p:grpSpPr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857224" y="3973175"/>
                <a:ext cx="1295477" cy="1194644"/>
                <a:chOff x="2459" y="7640"/>
                <a:chExt cx="1051" cy="1223"/>
              </a:xfrm>
            </p:grpSpPr>
            <p:sp>
              <p:nvSpPr>
                <p:cNvPr id="4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9" y="7640"/>
                  <a:ext cx="1051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6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r>
                    <a:rPr lang="en-US" sz="4400" b="1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49" y="8189"/>
                  <a:ext cx="79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kumimoji="0" lang="en-US" sz="3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1" name="AutoShape 18"/>
              <p:cNvSpPr>
                <a:spLocks noChangeArrowheads="1"/>
              </p:cNvSpPr>
              <p:nvPr/>
            </p:nvSpPr>
            <p:spPr bwMode="auto">
              <a:xfrm>
                <a:off x="860422" y="4058294"/>
                <a:ext cx="1425562" cy="104427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894970" y="4667544"/>
              <a:ext cx="1316378" cy="319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673343" y="1229965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9486" y="108350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6478" y="2228671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,944м/с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166" y="3714752"/>
            <a:ext cx="764386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камни из кратера вылетают со скоростью  около 90м/с.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36" grpId="0"/>
      <p:bldP spid="44" grpId="0"/>
      <p:bldP spid="45" grpId="0"/>
      <p:bldP spid="46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25"/>
          <p:cNvPicPr>
            <a:picLocks noChangeAspect="1" noChangeArrowheads="1"/>
          </p:cNvPicPr>
          <p:nvPr/>
        </p:nvPicPr>
        <p:blipFill>
          <a:blip r:embed="rId6" cstate="print"/>
          <a:srcRect t="26794" b="65369"/>
          <a:stretch>
            <a:fillRect/>
          </a:stretch>
        </p:blipFill>
        <p:spPr bwMode="auto">
          <a:xfrm>
            <a:off x="0" y="-99392"/>
            <a:ext cx="9144000" cy="155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6398632" y="3785396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5756" y="121362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4176" y="328533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928140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687903" y="2785264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000496" y="2680789"/>
            <a:ext cx="5950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680657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684384" y="1658775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290549" y="2606669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57350" y="2771616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-71462"/>
            <a:ext cx="611560" cy="50004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8E6C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25052 0.0483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69 L 0.25035 -0.0222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1805 L 0.24253 -0.0180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8" grpId="0" animBg="1"/>
      <p:bldP spid="8" grpId="1" animBg="1"/>
      <p:bldP spid="9" grpId="0"/>
      <p:bldP spid="9" grpId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5406</TotalTime>
  <Words>4719</Words>
  <Application>Microsoft Office PowerPoint</Application>
  <PresentationFormat>Экран (4:3)</PresentationFormat>
  <Paragraphs>1585</Paragraphs>
  <Slides>89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0" baseType="lpstr">
      <vt:lpstr>new_year4</vt:lpstr>
      <vt:lpstr>Слайд 1</vt:lpstr>
      <vt:lpstr>Слайд 2</vt:lpstr>
      <vt:lpstr>Слайд 3</vt:lpstr>
      <vt:lpstr>Слайд 4</vt:lpstr>
      <vt:lpstr>Слайд 5</vt:lpstr>
      <vt:lpstr>Домашнее задание.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задание.</vt:lpstr>
      <vt:lpstr>Слайд 16</vt:lpstr>
      <vt:lpstr>Слайд 17</vt:lpstr>
      <vt:lpstr>Слайд 18</vt:lpstr>
      <vt:lpstr>Домашнее задание.</vt:lpstr>
      <vt:lpstr>Слайд 20</vt:lpstr>
      <vt:lpstr>Слайд 21</vt:lpstr>
      <vt:lpstr>Слайд 22</vt:lpstr>
      <vt:lpstr>Слайд 23</vt:lpstr>
      <vt:lpstr>Слайд 24</vt:lpstr>
      <vt:lpstr>Слайд 25</vt:lpstr>
      <vt:lpstr>Домашнее задание.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Домашнее задание.</vt:lpstr>
      <vt:lpstr>Слайд 35</vt:lpstr>
      <vt:lpstr>Слайд 36</vt:lpstr>
      <vt:lpstr>Слайд 37</vt:lpstr>
      <vt:lpstr>Слайд 38</vt:lpstr>
      <vt:lpstr>Слайд 39</vt:lpstr>
      <vt:lpstr>Домашнее задание.</vt:lpstr>
      <vt:lpstr>Слайд 41</vt:lpstr>
      <vt:lpstr>Слайд 42</vt:lpstr>
      <vt:lpstr>Слайд 43</vt:lpstr>
      <vt:lpstr>Слайд 44</vt:lpstr>
      <vt:lpstr>Слайд 45</vt:lpstr>
      <vt:lpstr>Домашнее задание.</vt:lpstr>
      <vt:lpstr>Слайд 47</vt:lpstr>
      <vt:lpstr>Слайд 48</vt:lpstr>
      <vt:lpstr>Слайд 49</vt:lpstr>
      <vt:lpstr>Слайд 50</vt:lpstr>
      <vt:lpstr>Слайд 51</vt:lpstr>
      <vt:lpstr>Домашнее задание.</vt:lpstr>
      <vt:lpstr>Слайд 53</vt:lpstr>
      <vt:lpstr>Слайд 54</vt:lpstr>
      <vt:lpstr>Слайд 55</vt:lpstr>
      <vt:lpstr>Слайд 56</vt:lpstr>
      <vt:lpstr>Слайд 57</vt:lpstr>
      <vt:lpstr>Домашнее задание.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Домашнее задание.</vt:lpstr>
      <vt:lpstr>Слайд 67</vt:lpstr>
      <vt:lpstr>Слайд 68</vt:lpstr>
      <vt:lpstr>Слайд 69</vt:lpstr>
      <vt:lpstr>Слайд 70</vt:lpstr>
      <vt:lpstr>Слайд 71</vt:lpstr>
      <vt:lpstr>Слайд 72</vt:lpstr>
      <vt:lpstr>Домашнее задание.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Сергей</cp:lastModifiedBy>
  <cp:revision>499</cp:revision>
  <dcterms:created xsi:type="dcterms:W3CDTF">2008-12-14T04:17:18Z</dcterms:created>
  <dcterms:modified xsi:type="dcterms:W3CDTF">2021-11-05T03:04:56Z</dcterms:modified>
</cp:coreProperties>
</file>