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6"/>
  </p:notesMasterIdLst>
  <p:sldIdLst>
    <p:sldId id="289" r:id="rId2"/>
    <p:sldId id="366" r:id="rId3"/>
    <p:sldId id="370" r:id="rId4"/>
    <p:sldId id="371" r:id="rId5"/>
    <p:sldId id="372" r:id="rId6"/>
    <p:sldId id="368" r:id="rId7"/>
    <p:sldId id="316" r:id="rId8"/>
    <p:sldId id="364" r:id="rId9"/>
    <p:sldId id="365" r:id="rId10"/>
    <p:sldId id="373" r:id="rId11"/>
    <p:sldId id="363" r:id="rId12"/>
    <p:sldId id="367" r:id="rId13"/>
    <p:sldId id="311" r:id="rId14"/>
    <p:sldId id="37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00"/>
    <a:srgbClr val="000099"/>
    <a:srgbClr val="003300"/>
    <a:srgbClr val="0014AC"/>
    <a:srgbClr val="006600"/>
    <a:srgbClr val="66CCFF"/>
    <a:srgbClr val="0033CC"/>
    <a:srgbClr val="220FB1"/>
    <a:srgbClr val="000000"/>
    <a:srgbClr val="365D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00" autoAdjust="0"/>
  </p:normalViewPr>
  <p:slideViewPr>
    <p:cSldViewPr>
      <p:cViewPr>
        <p:scale>
          <a:sx n="64" d="100"/>
          <a:sy n="64" d="100"/>
        </p:scale>
        <p:origin x="-178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23.03.2019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3546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6041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604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2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7.jpeg"/><Relationship Id="rId5" Type="http://schemas.openxmlformats.org/officeDocument/2006/relationships/audio" Target="../media/audio3.wav"/><Relationship Id="rId10" Type="http://schemas.openxmlformats.org/officeDocument/2006/relationships/image" Target="../media/image6.jpeg"/><Relationship Id="rId4" Type="http://schemas.openxmlformats.org/officeDocument/2006/relationships/audio" Target="../media/audio7.wav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6.wav"/><Relationship Id="rId7" Type="http://schemas.openxmlformats.org/officeDocument/2006/relationships/audio" Target="../media/audio2.wav"/><Relationship Id="rId12" Type="http://schemas.openxmlformats.org/officeDocument/2006/relationships/image" Target="../media/image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7.jpeg"/><Relationship Id="rId5" Type="http://schemas.openxmlformats.org/officeDocument/2006/relationships/audio" Target="../media/audio3.wav"/><Relationship Id="rId10" Type="http://schemas.openxmlformats.org/officeDocument/2006/relationships/image" Target="../media/image6.jpeg"/><Relationship Id="rId4" Type="http://schemas.openxmlformats.org/officeDocument/2006/relationships/audio" Target="../media/audio7.wav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2.gif"/><Relationship Id="rId4" Type="http://schemas.openxmlformats.org/officeDocument/2006/relationships/audio" Target="../media/audio5.wav"/><Relationship Id="rId9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7  класс  т№1  (введение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05126938"/>
              </p:ext>
            </p:extLst>
          </p:nvPr>
        </p:nvGraphicFramePr>
        <p:xfrm>
          <a:off x="0" y="745192"/>
          <a:ext cx="9144000" cy="5852160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657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)      “Введение.   Строение  вещества”                                             Урок - 1 (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вв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) № 1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ТЕМА:№1  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Физические явления.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ЦЕЛИ:1. 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Создать условия для  </a:t>
                      </a: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усвоения  круга  явлений, изучаемых физикой, изучения понятий  «физическое тело», «вещество», «явление»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858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2400" cap="all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Способствовать усвоению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круга  явлений, изучаемых физикой, изучения понятий  «физическое тело», «вещество», «явление»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2400" i="1">
                          <a:latin typeface="Times New Roman"/>
                          <a:ea typeface="Times New Roman"/>
                          <a:cs typeface="Times New Roman"/>
                        </a:rPr>
                        <a:t>изучения нового материала с элементами организации работы.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72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ДЕМОНСТРАЦИИ:1.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два листка 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две лампочки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2400" b="1" cap="none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части стула</a:t>
                      </a:r>
                      <a:r>
                        <a:rPr lang="ru-RU" sz="2400" b="1" i="1" cap="none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ru-RU" sz="2400" b="1" cap="all" dirty="0" smtClean="0">
                          <a:latin typeface="Times New Roman"/>
                          <a:ea typeface="Times New Roman"/>
                          <a:cs typeface="Times New Roman"/>
                        </a:rPr>
                        <a:t>4. </a:t>
                      </a: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дунуть – дыхнуть  5.</a:t>
                      </a:r>
                      <a:r>
                        <a:rPr lang="ru-RU" sz="2400" b="1" baseline="0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«Погода» !!!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31406" t="10000" r="58281" b="55000"/>
          <a:stretch>
            <a:fillRect/>
          </a:stretch>
        </p:blipFill>
        <p:spPr bwMode="auto">
          <a:xfrm>
            <a:off x="0" y="-1"/>
            <a:ext cx="3571868" cy="681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 l="31406" t="48334" r="59363" b="31666"/>
          <a:stretch>
            <a:fillRect/>
          </a:stretch>
        </p:blipFill>
        <p:spPr bwMode="auto">
          <a:xfrm>
            <a:off x="6143636" y="0"/>
            <a:ext cx="3048031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 l="24375" t="10000" r="61093" b="54167"/>
          <a:stretch>
            <a:fillRect/>
          </a:stretch>
        </p:blipFill>
        <p:spPr bwMode="auto">
          <a:xfrm>
            <a:off x="3571868" y="3000372"/>
            <a:ext cx="2781102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500926" y="6357958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5,6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Шестиугольник 47"/>
          <p:cNvSpPr/>
          <p:nvPr/>
        </p:nvSpPr>
        <p:spPr>
          <a:xfrm>
            <a:off x="0" y="285728"/>
            <a:ext cx="8858280" cy="3143272"/>
          </a:xfrm>
          <a:prstGeom prst="hexagon">
            <a:avLst/>
          </a:prstGeom>
          <a:solidFill>
            <a:srgbClr val="00B0F0">
              <a:alpha val="26000"/>
            </a:srgbClr>
          </a:solidFill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614118" y="1500175"/>
            <a:ext cx="235745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614118" y="1571613"/>
            <a:ext cx="2436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ФИЗИКА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rot="20087803">
            <a:off x="223218" y="678097"/>
            <a:ext cx="33156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614118" y="357167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астрономия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757390" y="500043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химия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1503094">
            <a:off x="704801" y="2513036"/>
            <a:ext cx="2214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геология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 rot="20016971">
            <a:off x="5986166" y="2318970"/>
            <a:ext cx="2214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графия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99804" y="2786059"/>
            <a:ext cx="22145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10800000">
            <a:off x="2542548" y="1000109"/>
            <a:ext cx="1143008" cy="571504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1438" y="6143644"/>
            <a:ext cx="24288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СЧАСТЬЕ=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15074" y="6058935"/>
            <a:ext cx="157163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43174" y="6182045"/>
            <a:ext cx="2000264" cy="46166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СЕМЬЯ…+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72000" y="6143644"/>
            <a:ext cx="164307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Друзья…+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 flipH="1" flipV="1">
            <a:off x="4328498" y="1142985"/>
            <a:ext cx="71438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900134" y="1000109"/>
            <a:ext cx="1428760" cy="57150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900134" y="2214555"/>
            <a:ext cx="1143008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4214810" y="2571744"/>
            <a:ext cx="642942" cy="7143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1756730" y="2143117"/>
            <a:ext cx="1928826" cy="3571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429388" y="4000480"/>
            <a:ext cx="27146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использовать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3643314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НАУК :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387363">
            <a:off x="2717810" y="3775009"/>
            <a:ext cx="23574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открыть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297453">
            <a:off x="4590732" y="3973438"/>
            <a:ext cx="20717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изучить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929470" y="4654551"/>
            <a:ext cx="1285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шлюзы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1406" y="4357694"/>
            <a:ext cx="15716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маятник -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643042" y="4357694"/>
            <a:ext cx="13573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часы…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357554" y="4643446"/>
            <a:ext cx="36433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сообщающиеся сосуды –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0" y="0"/>
            <a:ext cx="9144000" cy="6858024"/>
            <a:chOff x="-2643238" y="-7307797"/>
            <a:chExt cx="9144000" cy="7072345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-2643238" y="-7307797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-2643238" y="-5129751"/>
              <a:ext cx="3429024" cy="9521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 Box 50"/>
            <p:cNvSpPr txBox="1">
              <a:spLocks noChangeArrowheads="1"/>
            </p:cNvSpPr>
            <p:nvPr/>
          </p:nvSpPr>
          <p:spPr bwMode="auto">
            <a:xfrm>
              <a:off x="777774" y="-4030574"/>
              <a:ext cx="5435506" cy="11429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4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7" grpId="0" animBg="1"/>
      <p:bldP spid="47" grpId="1" animBg="1"/>
      <p:bldP spid="40" grpId="0"/>
      <p:bldP spid="40" grpId="1"/>
      <p:bldP spid="41" grpId="0"/>
      <p:bldP spid="42" grpId="0"/>
      <p:bldP spid="43" grpId="0"/>
      <p:bldP spid="44" grpId="0"/>
      <p:bldP spid="45" grpId="0"/>
      <p:bldP spid="46" grpId="0"/>
      <p:bldP spid="16" grpId="0"/>
      <p:bldP spid="17" grpId="0" animBg="1"/>
      <p:bldP spid="17" grpId="1" animBg="1"/>
      <p:bldP spid="18" grpId="0" animBg="1"/>
      <p:bldP spid="19" grpId="0" animBg="1"/>
      <p:bldP spid="25" grpId="0"/>
      <p:bldP spid="27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56" y="-27384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наука о наиболее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явлениях природы.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Явление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то или иное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материи.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Материя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объективная реальность. (то, что нас окружает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Виды явлений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:- физические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химические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биологические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56200" y="3714752"/>
            <a:ext cx="8673518" cy="245055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Физические явления: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механические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 тепловые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- электромагнитные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(световые)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ядерные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0" y="0"/>
            <a:ext cx="9144000" cy="6858024"/>
            <a:chOff x="-2643238" y="-7307797"/>
            <a:chExt cx="9144000" cy="7072345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-2643238" y="-7307797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2643238" y="-5129751"/>
              <a:ext cx="3429024" cy="9521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50"/>
            <p:cNvSpPr txBox="1">
              <a:spLocks noChangeArrowheads="1"/>
            </p:cNvSpPr>
            <p:nvPr/>
          </p:nvSpPr>
          <p:spPr bwMode="auto">
            <a:xfrm>
              <a:off x="777774" y="-4030574"/>
              <a:ext cx="5435506" cy="11429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087839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714356"/>
            <a:ext cx="500066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1,2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172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Группа 16"/>
          <p:cNvGrpSpPr/>
          <p:nvPr/>
        </p:nvGrpSpPr>
        <p:grpSpPr>
          <a:xfrm>
            <a:off x="0" y="0"/>
            <a:ext cx="9144000" cy="6858024"/>
            <a:chOff x="-2643238" y="-7307797"/>
            <a:chExt cx="9144000" cy="707234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-2643238" y="-7307797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-2643238" y="-5129751"/>
              <a:ext cx="3429024" cy="9521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50"/>
            <p:cNvSpPr txBox="1">
              <a:spLocks noChangeArrowheads="1"/>
            </p:cNvSpPr>
            <p:nvPr/>
          </p:nvSpPr>
          <p:spPr bwMode="auto">
            <a:xfrm>
              <a:off x="777774" y="-4030574"/>
              <a:ext cx="5435506" cy="11429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7  класс  т№1  (введение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99938048"/>
              </p:ext>
            </p:extLst>
          </p:nvPr>
        </p:nvGraphicFramePr>
        <p:xfrm>
          <a:off x="0" y="620688"/>
          <a:ext cx="9144000" cy="6217920"/>
        </p:xfrm>
        <a:graphic>
          <a:graphicData uri="http://schemas.openxmlformats.org/drawingml/2006/table">
            <a:tbl>
              <a:tblPr/>
              <a:tblGrid>
                <a:gridCol w="1014386"/>
                <a:gridCol w="7215214"/>
                <a:gridCol w="914400"/>
              </a:tblGrid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33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тетради</a:t>
                      </a:r>
                      <a:endParaRPr lang="ru-RU" sz="2000" b="1" dirty="0">
                        <a:solidFill>
                          <a:srgbClr val="0033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Знакомство с учебником. «Разбивка» </a:t>
                      </a: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</a:t>
                      </a:r>
                      <a:r>
                        <a:rPr lang="ru-RU" sz="2800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</a:t>
                      </a:r>
                      <a:endParaRPr lang="ru-RU" sz="2000" i="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 по ОК 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798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подготовиться к уроку физики:</a:t>
                      </a:r>
                      <a:endParaRPr lang="ru-RU" sz="2000" u="sng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1.Переписать ОК, припоминая рассказ учителя.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«Разбивка» текста учебника.</a:t>
                      </a:r>
                      <a:endParaRPr lang="ru-RU" sz="2000" b="1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Рассказать по ОК, используя учебник.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4.Рассказать тему по ОК кому-то.</a:t>
                      </a:r>
                      <a:endParaRPr lang="ru-RU" sz="2000" b="1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Припоминая рассказ написать ОК.</a:t>
                      </a:r>
                      <a:endParaRPr lang="ru-RU" sz="20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3м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связь:</a:t>
                      </a:r>
                      <a:endParaRPr lang="ru-RU" sz="2000" i="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стр.5??? </a:t>
                      </a:r>
                      <a:r>
                        <a:rPr lang="ru-RU" sz="2800" i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№1,2,3</a:t>
                      </a:r>
                      <a:r>
                        <a:rPr lang="ru-RU" sz="2800" i="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      </a:t>
                      </a:r>
                      <a:endParaRPr lang="ru-RU" sz="2000" i="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1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две </a:t>
                      </a:r>
                      <a:r>
                        <a:rPr lang="ru-RU" sz="2800" b="1" i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тонких тетради</a:t>
                      </a:r>
                      <a:endParaRPr lang="ru-RU" sz="2000" b="1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§§</a:t>
                      </a:r>
                      <a:r>
                        <a:rPr lang="ru-RU" sz="2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1,2, (тема№1) </a:t>
                      </a:r>
                      <a:r>
                        <a:rPr lang="ru-RU" sz="2800" b="1" i="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стр.172(почитать)</a:t>
                      </a:r>
                      <a:endParaRPr lang="ru-RU" sz="2000" b="1" i="0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571504"/>
            <a:ext cx="9144000" cy="714356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метр=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1500174"/>
            <a:ext cx="9144000" cy="1000132"/>
          </a:xfrm>
          <a:prstGeom prst="rect">
            <a:avLst/>
          </a:prstGeom>
          <a:solidFill>
            <a:schemeClr val="bg2"/>
          </a:solidFill>
          <a:ln w="38100" cmpd="dbl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1м</a:t>
            </a:r>
            <a:r>
              <a:rPr kumimoji="0" lang="ru-RU" sz="5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5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endParaRPr kumimoji="0" lang="ru-RU" sz="5200" b="1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3000372"/>
            <a:ext cx="9144000" cy="785818"/>
          </a:xfrm>
          <a:prstGeom prst="rect">
            <a:avLst/>
          </a:prstGeom>
          <a:solidFill>
            <a:srgbClr val="FFFFFF"/>
          </a:solidFill>
          <a:ln w="38100" cmpd="dbl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1м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3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85918" y="506536"/>
            <a:ext cx="7643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</a:rPr>
              <a:t>100см</a:t>
            </a:r>
            <a:r>
              <a:rPr lang="ru-RU" sz="4000" b="1" dirty="0" smtClean="0">
                <a:latin typeface="Times New Roman" pitchFamily="18" charset="0"/>
              </a:rPr>
              <a:t> =</a:t>
            </a:r>
            <a:endParaRPr lang="ru-RU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3647036" y="435098"/>
            <a:ext cx="2000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</a:rPr>
              <a:t>см =</a:t>
            </a:r>
            <a:endParaRPr lang="ru-RU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5429256" y="571480"/>
            <a:ext cx="3714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</a:rPr>
              <a:t> 1000</a:t>
            </a:r>
            <a:r>
              <a:rPr lang="ru-RU" sz="4000" b="1" dirty="0" smtClean="0">
                <a:latin typeface="Times New Roman" pitchFamily="18" charset="0"/>
              </a:rPr>
              <a:t>мм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</a:rPr>
              <a:t>=10</a:t>
            </a:r>
            <a:r>
              <a:rPr lang="ru-RU" sz="40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</a:rPr>
              <a:t>мм</a:t>
            </a:r>
            <a:endParaRPr lang="ru-RU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1511970" y="1571612"/>
            <a:ext cx="7572396" cy="861774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5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5000" b="1" dirty="0" smtClean="0">
                <a:solidFill>
                  <a:srgbClr val="003300"/>
                </a:solidFill>
                <a:latin typeface="Times New Roman" pitchFamily="18" charset="0"/>
              </a:rPr>
              <a:t>10</a:t>
            </a:r>
            <a:r>
              <a:rPr lang="ru-RU" sz="5000" b="1" dirty="0" smtClean="0">
                <a:latin typeface="Times New Roman" pitchFamily="18" charset="0"/>
              </a:rPr>
              <a:t>000</a:t>
            </a:r>
            <a:r>
              <a:rPr lang="ru-RU" sz="5000" b="1" dirty="0" smtClean="0">
                <a:solidFill>
                  <a:srgbClr val="003300"/>
                </a:solidFill>
                <a:latin typeface="Times New Roman" pitchFamily="18" charset="0"/>
              </a:rPr>
              <a:t>см</a:t>
            </a:r>
            <a:r>
              <a:rPr lang="ru-RU" sz="5000" b="1" baseline="30000" dirty="0" smtClean="0">
                <a:solidFill>
                  <a:srgbClr val="003300"/>
                </a:solidFill>
                <a:latin typeface="Times New Roman" pitchFamily="18" charset="0"/>
              </a:rPr>
              <a:t>2</a:t>
            </a:r>
            <a:r>
              <a:rPr lang="ru-RU" sz="5000" b="1" dirty="0" smtClean="0">
                <a:latin typeface="Times New Roman" pitchFamily="18" charset="0"/>
              </a:rPr>
              <a:t>=</a:t>
            </a:r>
            <a:r>
              <a:rPr lang="ru-RU" sz="5000" b="1" dirty="0" smtClea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r>
              <a:rPr lang="ru-RU" sz="50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4</a:t>
            </a:r>
            <a:r>
              <a:rPr lang="ru-RU" sz="5000" b="1" dirty="0" smtClean="0">
                <a:latin typeface="Times New Roman" pitchFamily="18" charset="0"/>
              </a:rPr>
              <a:t>см</a:t>
            </a:r>
            <a:r>
              <a:rPr lang="ru-RU" sz="5000" b="1" baseline="30000" dirty="0" smtClean="0">
                <a:latin typeface="Times New Roman" pitchFamily="18" charset="0"/>
              </a:rPr>
              <a:t>2</a:t>
            </a:r>
            <a:r>
              <a:rPr lang="ru-RU" sz="5000" b="1" dirty="0" smtClean="0">
                <a:solidFill>
                  <a:srgbClr val="C00000"/>
                </a:solidFill>
                <a:latin typeface="Times New Roman" pitchFamily="18" charset="0"/>
              </a:rPr>
              <a:t> =10</a:t>
            </a:r>
            <a:r>
              <a:rPr lang="ru-RU" sz="50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6</a:t>
            </a:r>
            <a:r>
              <a:rPr lang="ru-RU" sz="5000" b="1" dirty="0" smtClean="0">
                <a:latin typeface="Times New Roman" pitchFamily="18" charset="0"/>
              </a:rPr>
              <a:t>мм</a:t>
            </a:r>
            <a:r>
              <a:rPr lang="ru-RU" sz="50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2</a:t>
            </a:r>
            <a:endParaRPr lang="ru-RU" sz="5000" dirty="0"/>
          </a:p>
        </p:txBody>
      </p:sp>
      <p:sp>
        <p:nvSpPr>
          <p:cNvPr id="20" name="TextBox 19"/>
          <p:cNvSpPr txBox="1"/>
          <p:nvPr/>
        </p:nvSpPr>
        <p:spPr>
          <a:xfrm>
            <a:off x="1357290" y="2955193"/>
            <a:ext cx="8001024" cy="830997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</a:rPr>
              <a:t>000</a:t>
            </a:r>
            <a:r>
              <a:rPr lang="ru-RU" sz="4800" b="1" dirty="0" smtClean="0">
                <a:solidFill>
                  <a:srgbClr val="008000"/>
                </a:solidFill>
                <a:latin typeface="Times New Roman" pitchFamily="18" charset="0"/>
              </a:rPr>
              <a:t>000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</a:rPr>
              <a:t>см</a:t>
            </a:r>
            <a:r>
              <a:rPr lang="ru-RU" sz="4800" b="1" baseline="30000" dirty="0" smtClean="0">
                <a:solidFill>
                  <a:srgbClr val="003300"/>
                </a:solidFill>
                <a:latin typeface="Times New Roman" pitchFamily="18" charset="0"/>
              </a:rPr>
              <a:t>3</a:t>
            </a:r>
            <a:r>
              <a:rPr lang="ru-RU" sz="4800" b="1" dirty="0" smtClean="0">
                <a:latin typeface="Times New Roman" pitchFamily="18" charset="0"/>
              </a:rPr>
              <a:t> =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</a:rPr>
              <a:t>10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6</a:t>
            </a:r>
            <a:r>
              <a:rPr lang="ru-RU" sz="4800" b="1" dirty="0" smtClean="0">
                <a:latin typeface="Times New Roman" pitchFamily="18" charset="0"/>
              </a:rPr>
              <a:t>см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3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</a:rPr>
              <a:t> =10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9</a:t>
            </a:r>
            <a:r>
              <a:rPr lang="ru-RU" sz="4800" b="1" dirty="0" smtClean="0">
                <a:latin typeface="Times New Roman" pitchFamily="18" charset="0"/>
              </a:rPr>
              <a:t>мм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</a:rPr>
              <a:t>3</a:t>
            </a:r>
            <a:endParaRPr lang="ru-RU" sz="4800" dirty="0"/>
          </a:p>
        </p:txBody>
      </p:sp>
      <p:grpSp>
        <p:nvGrpSpPr>
          <p:cNvPr id="2" name="Группа 24"/>
          <p:cNvGrpSpPr/>
          <p:nvPr/>
        </p:nvGrpSpPr>
        <p:grpSpPr>
          <a:xfrm>
            <a:off x="0" y="0"/>
            <a:ext cx="9144000" cy="6858024"/>
            <a:chOff x="-2643238" y="-7307797"/>
            <a:chExt cx="9144000" cy="7072345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-2643238" y="-7307797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-2643238" y="-3108602"/>
              <a:ext cx="3429024" cy="9521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50"/>
            <p:cNvSpPr txBox="1">
              <a:spLocks noChangeArrowheads="1"/>
            </p:cNvSpPr>
            <p:nvPr/>
          </p:nvSpPr>
          <p:spPr bwMode="auto">
            <a:xfrm>
              <a:off x="571440" y="-3146528"/>
              <a:ext cx="5435506" cy="11429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214910" y="0"/>
            <a:ext cx="392909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Справочник стр. 11</a:t>
            </a: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 animBg="1"/>
      <p:bldP spid="14" grpId="0" build="p" animBg="1"/>
      <p:bldP spid="15" grpId="0" build="p" animBg="1"/>
      <p:bldP spid="16" grpId="0"/>
      <p:bldP spid="17" grpId="0"/>
      <p:bldP spid="18" grpId="0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7858147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	</a:t>
            </a: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20см2 = …..м2	</a:t>
            </a:r>
            <a:endParaRPr kumimoji="0" lang="ru-RU" sz="4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	</a:t>
            </a: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0,3/ 0,0006 = 	</a:t>
            </a:r>
            <a:endParaRPr kumimoji="0" lang="ru-RU" sz="4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	</a:t>
            </a: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200 мм2 = …..м2 	</a:t>
            </a:r>
            <a:endParaRPr kumimoji="0" lang="ru-RU" sz="4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	</a:t>
            </a: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0,2</a:t>
            </a: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ru-RU" sz="5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0,00004  =	</a:t>
            </a:r>
            <a:endParaRPr kumimoji="0" lang="ru-RU" sz="4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456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5.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Найдите значение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Ответ введите с точностью до десятых.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spcAft>
                <a:spcPts val="1000"/>
              </a:spcAft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8=4+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,      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=  . . . .</a:t>
            </a:r>
          </a:p>
          <a:p>
            <a:pPr>
              <a:spcAft>
                <a:spcPts val="1000"/>
              </a:spcAft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   8=4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,         </a:t>
            </a:r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=  . . . .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4567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08" y="548680"/>
            <a:ext cx="5429288" cy="352839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1,2 </a:t>
            </a:r>
          </a:p>
          <a:p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задание 1</a:t>
            </a:r>
          </a:p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0" y="0"/>
            <a:ext cx="9144000" cy="6858030"/>
            <a:chOff x="-2643238" y="-6599508"/>
            <a:chExt cx="9144000" cy="7072351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-2643238" y="-6599508"/>
              <a:ext cx="9144000" cy="7072351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2643238" y="-4242051"/>
              <a:ext cx="3429024" cy="9521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50"/>
            <p:cNvSpPr txBox="1">
              <a:spLocks noChangeArrowheads="1"/>
            </p:cNvSpPr>
            <p:nvPr/>
          </p:nvSpPr>
          <p:spPr bwMode="auto">
            <a:xfrm>
              <a:off x="777774" y="-3142874"/>
              <a:ext cx="5435506" cy="114298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69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1357298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Введение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2074891" y="2882677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вещество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85720" y="2428868"/>
            <a:ext cx="3214710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явления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000496" y="4786322"/>
            <a:ext cx="4732222" cy="104190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поле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0"/>
            <a:ext cx="9144000" cy="6858024"/>
            <a:chOff x="-2643238" y="-7307797"/>
            <a:chExt cx="9144000" cy="707234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-2643238" y="-7307797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-2643238" y="-5129751"/>
              <a:ext cx="3429024" cy="9521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 Box 50"/>
            <p:cNvSpPr txBox="1">
              <a:spLocks noChangeArrowheads="1"/>
            </p:cNvSpPr>
            <p:nvPr/>
          </p:nvSpPr>
          <p:spPr bwMode="auto">
            <a:xfrm>
              <a:off x="777774" y="-4030574"/>
              <a:ext cx="5435506" cy="11429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Шестиугольник 28"/>
          <p:cNvSpPr/>
          <p:nvPr/>
        </p:nvSpPr>
        <p:spPr>
          <a:xfrm>
            <a:off x="500034" y="1602106"/>
            <a:ext cx="4143404" cy="78581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500562" y="6286520"/>
            <a:ext cx="2357454" cy="500066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857620" y="4728532"/>
            <a:ext cx="2714644" cy="714380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31976" y="3645024"/>
            <a:ext cx="2000264" cy="357190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500562" y="2643182"/>
            <a:ext cx="2714644" cy="500066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5720" y="3309341"/>
            <a:ext cx="3143272" cy="911747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57752" y="1428736"/>
            <a:ext cx="19539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ветер, осадки…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7996" y="1571612"/>
            <a:ext cx="3068148" cy="70788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ЯВЛЕНИЯ -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99830" y="1428736"/>
            <a:ext cx="6094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2333" y="3356992"/>
            <a:ext cx="34135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Физические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143372" y="6143644"/>
            <a:ext cx="271464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ядерные.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071934" y="2571744"/>
            <a:ext cx="321471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143372" y="3455330"/>
            <a:ext cx="2571768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тепловые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357554" y="4572008"/>
            <a:ext cx="3357586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магнитные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5786" y="4365104"/>
            <a:ext cx="2208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химические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2910" y="4929198"/>
            <a:ext cx="2683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биологические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4348" y="5429264"/>
            <a:ext cx="224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социальные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3143240" y="2893215"/>
            <a:ext cx="1357322" cy="60722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15" descr="baby16_1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71399" y="2214554"/>
            <a:ext cx="80119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Прямая соединительная линия 31"/>
          <p:cNvCxnSpPr/>
          <p:nvPr/>
        </p:nvCxnSpPr>
        <p:spPr>
          <a:xfrm rot="10800000" flipH="1">
            <a:off x="5286380" y="5647977"/>
            <a:ext cx="3500437" cy="1588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286381" y="5500702"/>
            <a:ext cx="3500437" cy="29454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4" name="Group 7"/>
          <p:cNvGrpSpPr>
            <a:grpSpLocks/>
          </p:cNvGrpSpPr>
          <p:nvPr/>
        </p:nvGrpSpPr>
        <p:grpSpPr bwMode="auto">
          <a:xfrm rot="-5400000">
            <a:off x="7254093" y="4961750"/>
            <a:ext cx="247639" cy="1468420"/>
            <a:chOff x="5296" y="2846"/>
            <a:chExt cx="141" cy="836"/>
          </a:xfrm>
        </p:grpSpPr>
        <p:sp>
          <p:nvSpPr>
            <p:cNvPr id="35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9" name="Group 57"/>
          <p:cNvGrpSpPr>
            <a:grpSpLocks/>
          </p:cNvGrpSpPr>
          <p:nvPr/>
        </p:nvGrpSpPr>
        <p:grpSpPr bwMode="auto">
          <a:xfrm>
            <a:off x="7502617" y="4313552"/>
            <a:ext cx="229501" cy="845197"/>
            <a:chOff x="2880" y="6480"/>
            <a:chExt cx="166" cy="549"/>
          </a:xfrm>
        </p:grpSpPr>
        <p:grpSp>
          <p:nvGrpSpPr>
            <p:cNvPr id="40" name="Group 58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2" name="Rectangle 59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60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" name="Freeform 61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4" name="Group 62"/>
          <p:cNvGrpSpPr>
            <a:grpSpLocks/>
          </p:cNvGrpSpPr>
          <p:nvPr/>
        </p:nvGrpSpPr>
        <p:grpSpPr bwMode="auto">
          <a:xfrm rot="2814774">
            <a:off x="7183905" y="3107632"/>
            <a:ext cx="632422" cy="1758392"/>
            <a:chOff x="2301" y="6481"/>
            <a:chExt cx="152" cy="289"/>
          </a:xfrm>
        </p:grpSpPr>
        <p:sp>
          <p:nvSpPr>
            <p:cNvPr id="45" name="Rectangle 63"/>
            <p:cNvSpPr>
              <a:spLocks noChangeArrowheads="1"/>
            </p:cNvSpPr>
            <p:nvPr/>
          </p:nvSpPr>
          <p:spPr bwMode="auto">
            <a:xfrm>
              <a:off x="2301" y="6576"/>
              <a:ext cx="144" cy="194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64"/>
            <p:cNvSpPr>
              <a:spLocks noChangeShapeType="1"/>
            </p:cNvSpPr>
            <p:nvPr/>
          </p:nvSpPr>
          <p:spPr bwMode="auto">
            <a:xfrm>
              <a:off x="2309" y="6481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65"/>
            <p:cNvSpPr>
              <a:spLocks noChangeShapeType="1"/>
            </p:cNvSpPr>
            <p:nvPr/>
          </p:nvSpPr>
          <p:spPr bwMode="auto">
            <a:xfrm>
              <a:off x="2453" y="6481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Овал 47"/>
          <p:cNvSpPr/>
          <p:nvPr/>
        </p:nvSpPr>
        <p:spPr>
          <a:xfrm>
            <a:off x="7500958" y="4155439"/>
            <a:ext cx="142876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643834" y="4155439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57158" y="571480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вечна   (день – ночь,     приливы…)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214414" y="-24"/>
            <a:ext cx="2311851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ФЬЮЗИС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500430" y="71438"/>
            <a:ext cx="3674147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НАУКА О ПРИРОДЕ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3425900" y="3786839"/>
            <a:ext cx="1306076" cy="367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3281422" y="4077072"/>
            <a:ext cx="714514" cy="799311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960412" y="4129887"/>
            <a:ext cx="1611588" cy="2283061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0"/>
          <p:cNvGrpSpPr/>
          <p:nvPr/>
        </p:nvGrpSpPr>
        <p:grpSpPr>
          <a:xfrm>
            <a:off x="0" y="0"/>
            <a:ext cx="9144000" cy="6858024"/>
            <a:chOff x="-2643238" y="-7307797"/>
            <a:chExt cx="9144000" cy="7072345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-2643238" y="-7307797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-2643238" y="-5129751"/>
              <a:ext cx="3429024" cy="9521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 Box 50"/>
            <p:cNvSpPr txBox="1">
              <a:spLocks noChangeArrowheads="1"/>
            </p:cNvSpPr>
            <p:nvPr/>
          </p:nvSpPr>
          <p:spPr bwMode="auto">
            <a:xfrm>
              <a:off x="777774" y="-4030574"/>
              <a:ext cx="5435506" cy="11429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6809E-6 L -0.91597 4.46809E-6 " pathEditMode="relative" rAng="0" ptsTypes="AA">
                                      <p:cBhvr>
                                        <p:cTn id="8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00052 -0.06759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L -0.00312 -0.05695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80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8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6" grpId="0" animBg="1"/>
      <p:bldP spid="25" grpId="0" animBg="1"/>
      <p:bldP spid="24" grpId="0" animBg="1"/>
      <p:bldP spid="23" grpId="0" animBg="1"/>
      <p:bldP spid="22" grpId="0" animBg="1"/>
      <p:bldP spid="22" grpId="1" animBg="1"/>
      <p:bldP spid="12" grpId="0" build="p"/>
      <p:bldP spid="13" grpId="0" animBg="1"/>
      <p:bldP spid="14" grpId="0"/>
      <p:bldP spid="15" grpId="0"/>
      <p:bldP spid="15" grpId="1"/>
      <p:bldP spid="3073" grpId="0"/>
      <p:bldP spid="16" grpId="0"/>
      <p:bldP spid="17" grpId="0"/>
      <p:bldP spid="18" grpId="0"/>
      <p:bldP spid="19" grpId="0"/>
      <p:bldP spid="20" grpId="0"/>
      <p:bldP spid="21" grpId="0"/>
      <p:bldP spid="33" grpId="0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/>
      <p:bldP spid="51" grpId="0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98702" y="3626468"/>
            <a:ext cx="354460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143504" y="1000108"/>
            <a:ext cx="7104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49284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 ТЕЛО –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488" y="500042"/>
            <a:ext cx="55721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ручка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Луна, дерево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          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714744" y="1000108"/>
            <a:ext cx="15814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форма,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551232" y="972812"/>
            <a:ext cx="91082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071342" y="955966"/>
            <a:ext cx="7553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3714752"/>
            <a:ext cx="27588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МАТЕРИЯ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71400" y="2786058"/>
            <a:ext cx="29225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ВЕЩЕСТВО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5143512"/>
            <a:ext cx="30262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свет, 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р-волны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9190" y="4357694"/>
            <a:ext cx="11403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поле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4714876" y="2816552"/>
            <a:ext cx="3214710" cy="642942"/>
          </a:xfrm>
          <a:prstGeom prst="frame">
            <a:avLst/>
          </a:prstGeom>
          <a:solidFill>
            <a:srgbClr val="006600">
              <a:alpha val="49000"/>
            </a:srgbClr>
          </a:solidFill>
          <a:ln>
            <a:solidFill>
              <a:srgbClr val="003300">
                <a:alpha val="4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Рамка 15"/>
          <p:cNvSpPr/>
          <p:nvPr/>
        </p:nvSpPr>
        <p:spPr>
          <a:xfrm>
            <a:off x="4429124" y="4429132"/>
            <a:ext cx="1928826" cy="642942"/>
          </a:xfrm>
          <a:prstGeom prst="frame">
            <a:avLst/>
          </a:prstGeom>
          <a:solidFill>
            <a:srgbClr val="66CCFF"/>
          </a:solidFill>
          <a:ln>
            <a:solidFill>
              <a:srgbClr val="0014AC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2113866">
            <a:off x="3261470" y="4500194"/>
            <a:ext cx="1216364" cy="357190"/>
          </a:xfrm>
          <a:prstGeom prst="rightArrow">
            <a:avLst>
              <a:gd name="adj1" fmla="val 5736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4000464" y="3544580"/>
            <a:ext cx="50006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кирпич,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дерево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          </a:t>
            </a:r>
          </a:p>
        </p:txBody>
      </p:sp>
      <p:sp>
        <p:nvSpPr>
          <p:cNvPr id="19" name="Стрелка вправо 18"/>
          <p:cNvSpPr/>
          <p:nvPr/>
        </p:nvSpPr>
        <p:spPr>
          <a:xfrm rot="9326278">
            <a:off x="3232665" y="3228374"/>
            <a:ext cx="150019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24"/>
          <p:cNvGrpSpPr/>
          <p:nvPr/>
        </p:nvGrpSpPr>
        <p:grpSpPr>
          <a:xfrm>
            <a:off x="0" y="0"/>
            <a:ext cx="9144000" cy="6858024"/>
            <a:chOff x="-2643238" y="-7307797"/>
            <a:chExt cx="9144000" cy="7072345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-2643238" y="-7307797"/>
              <a:ext cx="9144000" cy="707234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-2643238" y="-5129751"/>
              <a:ext cx="3429024" cy="9521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50"/>
            <p:cNvSpPr txBox="1">
              <a:spLocks noChangeArrowheads="1"/>
            </p:cNvSpPr>
            <p:nvPr/>
          </p:nvSpPr>
          <p:spPr bwMode="auto">
            <a:xfrm>
              <a:off x="777774" y="-4030574"/>
              <a:ext cx="5435506" cy="114298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49" grpId="0"/>
      <p:bldP spid="4" grpId="0" animBg="1"/>
      <p:bldP spid="4" grpId="1" animBg="1"/>
      <p:bldP spid="6" grpId="0"/>
      <p:bldP spid="7" grpId="0"/>
      <p:bldP spid="8" grpId="0"/>
      <p:bldP spid="9" grpId="0"/>
      <p:bldP spid="10" grpId="0"/>
      <p:bldP spid="11" grpId="0"/>
      <p:bldP spid="11" grpId="1"/>
      <p:bldP spid="12" grpId="0"/>
      <p:bldP spid="13" grpId="0"/>
      <p:bldP spid="15" grpId="0" animBg="1"/>
      <p:bldP spid="16" grpId="0" animBg="1"/>
      <p:bldP spid="17" grpId="0" animBg="1"/>
      <p:bldP spid="18" grpId="0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7176</TotalTime>
  <Words>543</Words>
  <Application>Microsoft Office PowerPoint</Application>
  <PresentationFormat>Экран (4:3)</PresentationFormat>
  <Paragraphs>149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Уроки физики    Вторушина С.В.      7  класс  т№1  (введение) </vt:lpstr>
      <vt:lpstr>Уроки физики    Вторушина С.В.      7  класс  т№1  (введение) </vt:lpstr>
      <vt:lpstr>Слайд 3</vt:lpstr>
      <vt:lpstr>Слайд 4</vt:lpstr>
      <vt:lpstr>Слайд 5</vt:lpstr>
      <vt:lpstr>Домашнее задание.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задание.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979</cp:revision>
  <dcterms:created xsi:type="dcterms:W3CDTF">2009-11-04T14:29:22Z</dcterms:created>
  <dcterms:modified xsi:type="dcterms:W3CDTF">2019-03-23T15:29:54Z</dcterms:modified>
</cp:coreProperties>
</file>