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sldIdLst>
    <p:sldId id="320" r:id="rId2"/>
    <p:sldId id="353" r:id="rId3"/>
    <p:sldId id="354" r:id="rId4"/>
    <p:sldId id="351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256" r:id="rId13"/>
    <p:sldId id="318" r:id="rId14"/>
    <p:sldId id="336" r:id="rId15"/>
    <p:sldId id="321" r:id="rId16"/>
    <p:sldId id="327" r:id="rId17"/>
    <p:sldId id="323" r:id="rId18"/>
    <p:sldId id="334" r:id="rId19"/>
    <p:sldId id="324" r:id="rId20"/>
    <p:sldId id="325" r:id="rId21"/>
    <p:sldId id="326" r:id="rId22"/>
    <p:sldId id="328" r:id="rId23"/>
    <p:sldId id="329" r:id="rId24"/>
    <p:sldId id="330" r:id="rId25"/>
    <p:sldId id="332" r:id="rId26"/>
    <p:sldId id="338" r:id="rId27"/>
    <p:sldId id="337" r:id="rId28"/>
    <p:sldId id="348" r:id="rId29"/>
    <p:sldId id="349" r:id="rId30"/>
    <p:sldId id="339" r:id="rId31"/>
    <p:sldId id="350" r:id="rId32"/>
    <p:sldId id="331" r:id="rId33"/>
    <p:sldId id="345" r:id="rId34"/>
    <p:sldId id="315" r:id="rId35"/>
    <p:sldId id="313" r:id="rId36"/>
    <p:sldId id="319" r:id="rId37"/>
    <p:sldId id="298" r:id="rId38"/>
    <p:sldId id="297" r:id="rId39"/>
    <p:sldId id="322" r:id="rId40"/>
    <p:sldId id="333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F90101"/>
    <a:srgbClr val="0000FF"/>
    <a:srgbClr val="003300"/>
    <a:srgbClr val="F9E3A5"/>
    <a:srgbClr val="339933"/>
    <a:srgbClr val="0033CC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31" autoAdjust="0"/>
    <p:restoredTop sz="93805" autoAdjust="0"/>
  </p:normalViewPr>
  <p:slideViewPr>
    <p:cSldViewPr>
      <p:cViewPr>
        <p:scale>
          <a:sx n="44" d="100"/>
          <a:sy n="44" d="100"/>
        </p:scale>
        <p:origin x="-2196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4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10.wav"/><Relationship Id="rId9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7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7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10.wav"/><Relationship Id="rId9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10.wav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44" y="-71462"/>
            <a:ext cx="4929190" cy="435771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ДТЗ-2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9-1,2.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стр.15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9-4,5,6.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стр.19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ДЗ 7-2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7-1,2,3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стр.12. 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7-4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стр.19.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 7-2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7-5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стр.19.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 7-2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7-4(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а-в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стр.13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204124"/>
            <a:ext cx="9144000" cy="193899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тяжести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сила, с которой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притягивает к себе данное тело. Направлена к центру Земли.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8Н/кг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Луне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=1,6Н/кг,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Луна притягивает с силой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1,6Н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389054"/>
            <a:ext cx="914403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сила,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которой тело действует на опору или на подвес.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(только при равномерном движении). 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0608"/>
            <a:ext cx="914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состояние, при котором тело не действует ни на опору, ни на подвес.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232102"/>
            <a:ext cx="914403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 – это масса (инертность),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Ньютоны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вес (сила).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P spid="51" grpId="0" animBg="1"/>
      <p:bldP spid="15" grpId="0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8.Сила тяжести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 Земля притягивает  меня к себе, всегда равна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8.Вес тела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я действую на опору или на подвес. Мой вес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780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5.Масса тела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тела, моя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5.Инертность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свойство тела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сопротивляться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изменению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72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действую на пол с силой  780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вниз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значит и </a:t>
            </a: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 действует на меня с силой 780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но вверх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571744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закон Ньютона.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будет находится в состоянии прямолинейного и равномерного движения (покоиться),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сумма сил действующих на данное тело равно нулю.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покоюсь, потому,   что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7358082" y="5286388"/>
            <a:ext cx="1643042" cy="214314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7786678" y="4857760"/>
            <a:ext cx="714412" cy="500066"/>
          </a:xfrm>
          <a:prstGeom prst="cube">
            <a:avLst>
              <a:gd name="adj" fmla="val 60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7617254" y="4637487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8215338" y="5721510"/>
            <a:ext cx="928694" cy="707886"/>
            <a:chOff x="5643564" y="500042"/>
            <a:chExt cx="928699" cy="707747"/>
          </a:xfrm>
          <a:solidFill>
            <a:srgbClr val="FFC000"/>
          </a:solidFill>
        </p:grpSpPr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358182" y="3714752"/>
            <a:ext cx="790581" cy="707886"/>
            <a:chOff x="5643570" y="500042"/>
            <a:chExt cx="790586" cy="707747"/>
          </a:xfrm>
          <a:solidFill>
            <a:srgbClr val="F9E3A5"/>
          </a:solidFill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7000892" y="3834474"/>
            <a:ext cx="100013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7000892" y="5786454"/>
            <a:ext cx="1000132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608912" y="5678507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26130" y="5964252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7318176" y="6150138"/>
            <a:ext cx="790581" cy="707886"/>
            <a:chOff x="5643570" y="500042"/>
            <a:chExt cx="790586" cy="707747"/>
          </a:xfrm>
        </p:grpSpPr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 №7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4797152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88559"/>
            <a:ext cx="60121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стр.???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16632"/>
            <a:ext cx="579197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Обобщение по</a:t>
            </a:r>
          </a:p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разделу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14480" y="3796450"/>
            <a:ext cx="3214710" cy="9286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2346329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6211669"/>
            <a:ext cx="264317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справочник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формуле Вы будете находить давление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N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какой формуле Вы будете находить силу давления.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67744" y="453726"/>
          <a:ext cx="954830" cy="815584"/>
        </p:xfrm>
        <a:graphic>
          <a:graphicData uri="http://schemas.openxmlformats.org/presentationml/2006/ole">
            <p:oleObj spid="_x0000_s1027" name="Формула" r:id="rId6" imgW="457002" imgH="393529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07904" y="485446"/>
          <a:ext cx="1149921" cy="785818"/>
        </p:xfrm>
        <a:graphic>
          <a:graphicData uri="http://schemas.openxmlformats.org/presentationml/2006/ole">
            <p:oleObj spid="_x0000_s1029" name="Формула" r:id="rId7" imgW="457002" imgH="393529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2276872"/>
            <a:ext cx="7643866" cy="41806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 тела</a:t>
            </a:r>
          </a:p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Давление.</a:t>
            </a:r>
          </a:p>
          <a:p>
            <a:pPr>
              <a:spcAft>
                <a:spcPts val="1000"/>
              </a:spcAft>
            </a:pPr>
            <a:r>
              <a:rPr 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Плотность вещества.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4 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авление однородного столба.</a:t>
            </a:r>
          </a:p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давления</a:t>
            </a:r>
          </a:p>
          <a:p>
            <a:pPr lvl="0">
              <a:buClr>
                <a:srgbClr val="800000"/>
              </a:buClr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упругости.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трения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276872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mg 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924944"/>
            <a:ext cx="5760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429000"/>
            <a:ext cx="5760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4149080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4725144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5373216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5420" y="5966787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N 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211669"/>
            <a:ext cx="2643174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справочник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9" grpId="0" uiExpand="1" build="p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/>
          <a:srcRect l="28125" t="14648" r="29687" b="57519"/>
          <a:stretch>
            <a:fillRect/>
          </a:stretch>
        </p:blipFill>
        <p:spPr bwMode="auto">
          <a:xfrm>
            <a:off x="0" y="2071678"/>
            <a:ext cx="9204141" cy="48577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271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 котором из сосудов давление жидкости на дно самое большое.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вода  2. ртуть, 3 – бензин, 4 – масло,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 – во всех одинаковое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0087" y="1000108"/>
            <a:ext cx="46339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833480" y="5857892"/>
            <a:ext cx="714380" cy="42862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43900" y="6270754"/>
            <a:ext cx="714380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1643050"/>
            <a:ext cx="2021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43570" y="1000108"/>
            <a:ext cx="1428760" cy="2071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2643182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т9,стр.15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" grpId="0" animBg="1"/>
      <p:bldP spid="11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неверный ответ.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Давление стараются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уменьшить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следующими способами.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9196" y="5243561"/>
            <a:ext cx="291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4269402" y="474349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286248" y="541373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4254118" y="5614982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071546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увеличивают площадь нижней части фундамента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шины грузовых автомобилей делают шире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колеса заменяют гусеницами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уменьшают число колонн, поддерживающих платформу.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Встают на лыжи.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928934"/>
            <a:ext cx="8215338" cy="1071570"/>
          </a:xfrm>
          <a:prstGeom prst="roundRect">
            <a:avLst/>
          </a:prstGeom>
          <a:solidFill>
            <a:srgbClr val="F9E3A5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т9,стр.15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3" grpId="0"/>
      <p:bldP spid="4" grpId="0"/>
      <p:bldP spid="5" grpId="0"/>
      <p:bldP spid="7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уб 2"/>
          <p:cNvSpPr/>
          <p:nvPr/>
        </p:nvSpPr>
        <p:spPr>
          <a:xfrm>
            <a:off x="0" y="4071942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уб 1"/>
          <p:cNvSpPr/>
          <p:nvPr/>
        </p:nvSpPr>
        <p:spPr>
          <a:xfrm>
            <a:off x="714348" y="1357298"/>
            <a:ext cx="1714512" cy="342902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8860" y="1643050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000364" y="1142984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000364" y="187015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3214678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0" y="162940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888977" y="532780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1566841" y="5435758"/>
            <a:ext cx="790581" cy="707886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714876" y="1071546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643438" y="184183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4786314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46" y="164305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215074" y="928670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6286512" y="2000240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357950" y="1857364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86644" y="158526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-1215272" y="3214686"/>
            <a:ext cx="300119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282" y="2714620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Какое давление оказывает на грунт мраморная колонна, масса которой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 тонн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площадь основания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1,5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4357686" y="3071810"/>
            <a:ext cx="4357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6000кг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9,8Н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4929190" y="4000504"/>
            <a:ext cx="3348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857752" y="3857628"/>
            <a:ext cx="3429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6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286776" y="364331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714876" y="4929198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39200Па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143372" y="492919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286644" y="4929198"/>
            <a:ext cx="18573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39кПа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86050" y="3714752"/>
            <a:ext cx="928694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т9,стр.15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5" grpId="0"/>
      <p:bldP spid="6" grpId="0"/>
      <p:bldP spid="8" grpId="0"/>
      <p:bldP spid="13" grpId="0"/>
      <p:bldP spid="14" grpId="0"/>
      <p:bldP spid="16" grpId="0"/>
      <p:bldP spid="17" grpId="0"/>
      <p:bldP spid="19" grpId="0"/>
      <p:bldP spid="20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иглу при шитье действуют силой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Н.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Вычислите давление, которое оказывает игла, если площадь острия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0,01 мм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 rot="16200000">
            <a:off x="5250661" y="3107529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359670" y="3429000"/>
            <a:ext cx="99854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8072462" y="2500306"/>
            <a:ext cx="790581" cy="707886"/>
            <a:chOff x="5643570" y="500042"/>
            <a:chExt cx="790586" cy="707747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32" y="2043355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1472" y="1543289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71472" y="2270461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5918" y="2029707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754254" y="2416311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5750727" y="2178835"/>
            <a:ext cx="500066" cy="25717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2246078" y="2404728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857488" y="1428736"/>
            <a:ext cx="1359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500298" y="2500306"/>
            <a:ext cx="2357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6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406" y="365969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57158" y="3429000"/>
            <a:ext cx="2071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6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71670" y="364331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2325890" y="3454122"/>
            <a:ext cx="3286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215074" y="3643314"/>
            <a:ext cx="1500198" cy="923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т9,стр.15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6.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подошв обуви мальчика, если его масса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48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он оказывает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1,5 кПа?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сотых.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6215106" y="2500307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7429520" y="1857364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037408" y="3392484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6929454" y="3578370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3564476" y="2786058"/>
            <a:ext cx="1452900" cy="1136745"/>
            <a:chOff x="3278724" y="1785926"/>
            <a:chExt cx="1452900" cy="1136745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4691718" y="2844225"/>
            <a:ext cx="1325790" cy="1013403"/>
            <a:chOff x="5603664" y="1844093"/>
            <a:chExt cx="1325790" cy="1013403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</p:grpSpPr>
          <p:sp>
            <p:nvSpPr>
              <p:cNvPr id="21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Группа 48"/>
          <p:cNvGrpSpPr/>
          <p:nvPr/>
        </p:nvGrpSpPr>
        <p:grpSpPr>
          <a:xfrm>
            <a:off x="5588880" y="2857496"/>
            <a:ext cx="1214446" cy="1026674"/>
            <a:chOff x="6786578" y="1701217"/>
            <a:chExt cx="1214446" cy="1026674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7126858" y="1701217"/>
              <a:ext cx="874166" cy="1026674"/>
              <a:chOff x="7000892" y="1701217"/>
              <a:chExt cx="874166" cy="1026674"/>
            </a:xfrm>
          </p:grpSpPr>
          <p:sp>
            <p:nvSpPr>
              <p:cNvPr id="24" name="TextBox 10"/>
              <p:cNvSpPr txBox="1">
                <a:spLocks noChangeArrowheads="1"/>
              </p:cNvSpPr>
              <p:nvPr/>
            </p:nvSpPr>
            <p:spPr bwMode="auto">
              <a:xfrm>
                <a:off x="7143768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857752" y="3714752"/>
            <a:ext cx="1622612" cy="996921"/>
            <a:chOff x="3571868" y="3189564"/>
            <a:chExt cx="1622612" cy="1049390"/>
          </a:xfrm>
        </p:grpSpPr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571868" y="3500438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978320" y="3445748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60000" flipV="1">
              <a:off x="4438480" y="3787172"/>
              <a:ext cx="756000" cy="28596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572000" y="3715734"/>
              <a:ext cx="5177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0"/>
            <p:cNvSpPr txBox="1">
              <a:spLocks noChangeArrowheads="1"/>
            </p:cNvSpPr>
            <p:nvPr/>
          </p:nvSpPr>
          <p:spPr bwMode="auto">
            <a:xfrm>
              <a:off x="4429124" y="3189564"/>
              <a:ext cx="7312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</a:t>
              </a: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563758" y="4714884"/>
            <a:ext cx="3365960" cy="896780"/>
            <a:chOff x="5563758" y="4714884"/>
            <a:chExt cx="3365960" cy="896780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5924168" y="4714884"/>
              <a:ext cx="1925606" cy="896780"/>
              <a:chOff x="5715008" y="3425004"/>
              <a:chExt cx="1925606" cy="896780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156004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48кг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Н/кг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 bwMode="auto">
              <a:xfrm rot="60000" flipV="1">
                <a:off x="6224660" y="3857628"/>
                <a:ext cx="990546" cy="4436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6127870" y="3921674"/>
                <a:ext cx="13573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1500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Н/м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429520" y="4786322"/>
              <a:ext cx="1500198" cy="769441"/>
              <a:chOff x="4714876" y="4714884"/>
              <a:chExt cx="1500198" cy="769441"/>
            </a:xfrm>
          </p:grpSpPr>
          <p:sp>
            <p:nvSpPr>
              <p:cNvPr id="39" name="TextBox 38"/>
              <p:cNvSpPr txBox="1">
                <a:spLocks noChangeArrowheads="1"/>
              </p:cNvSpPr>
              <p:nvPr/>
            </p:nvSpPr>
            <p:spPr bwMode="auto">
              <a:xfrm>
                <a:off x="4714876" y="4714884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5143504" y="4886278"/>
                <a:ext cx="107157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0,30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563758" y="4873526"/>
              <a:ext cx="928694" cy="555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14282" y="1552103"/>
            <a:ext cx="3500462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=48кг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b="1" baseline="30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57158" y="1571612"/>
            <a:ext cx="3144860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 стрелкой 69"/>
          <p:cNvCxnSpPr/>
          <p:nvPr/>
        </p:nvCxnSpPr>
        <p:spPr>
          <a:xfrm rot="5400000">
            <a:off x="7243348" y="2892418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7260096" y="1779960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22"/>
          <p:cNvGrpSpPr>
            <a:grpSpLocks/>
          </p:cNvGrpSpPr>
          <p:nvPr/>
        </p:nvGrpSpPr>
        <p:grpSpPr bwMode="auto">
          <a:xfrm>
            <a:off x="7929586" y="3000372"/>
            <a:ext cx="928694" cy="707886"/>
            <a:chOff x="5643564" y="500042"/>
            <a:chExt cx="928699" cy="707747"/>
          </a:xfrm>
        </p:grpSpPr>
        <p:sp>
          <p:nvSpPr>
            <p:cNvPr id="73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22"/>
          <p:cNvGrpSpPr>
            <a:grpSpLocks/>
          </p:cNvGrpSpPr>
          <p:nvPr/>
        </p:nvGrpSpPr>
        <p:grpSpPr bwMode="auto">
          <a:xfrm>
            <a:off x="8001024" y="1071546"/>
            <a:ext cx="790581" cy="707886"/>
            <a:chOff x="5643570" y="500042"/>
            <a:chExt cx="790586" cy="707747"/>
          </a:xfrm>
        </p:grpSpPr>
        <p:sp>
          <p:nvSpPr>
            <p:cNvPr id="7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3643306" y="1428736"/>
            <a:ext cx="283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–это…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1857364"/>
            <a:ext cx="404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тело в равновесии…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786050" y="4071942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Выразим ….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00034" y="4929198"/>
            <a:ext cx="500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подставим численные значения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площадь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опоры мальчика составляет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0,30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что соответствует 300 см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т9,стр.15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3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5" grpId="0"/>
      <p:bldP spid="78" grpId="0"/>
      <p:bldP spid="79" grpId="0"/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бетонной стены, оказывающей на фундамент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320 кПа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метрах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 бетона принять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г/см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0" y="4714884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714348" y="2000240"/>
            <a:ext cx="1714512" cy="342902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888977" y="5970746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1566841" y="6078700"/>
            <a:ext cx="790581" cy="707886"/>
            <a:chOff x="5643570" y="500042"/>
            <a:chExt cx="790586" cy="707747"/>
          </a:xfrm>
        </p:grpSpPr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240" y="1873741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3972" y="1805501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488" y="2960466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928934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-1215272" y="3999710"/>
            <a:ext cx="300119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282" y="349964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10412" y="250030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3357554" y="332896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7554" y="3214686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29124" y="300037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00660" y="2500306"/>
            <a:ext cx="29289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320000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 flipV="1">
            <a:off x="5051834" y="3286124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6314" y="337167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2500кг/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9,8Н/кг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00562" y="4429132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7752" y="44291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12,8м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026800">
            <a:off x="7133689" y="4675850"/>
            <a:ext cx="9869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13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т9,стр.15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3" grpId="0" animBg="1"/>
      <p:bldP spid="4" grpId="0" animBg="1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43478" y="0"/>
            <a:ext cx="4929182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7166"/>
            <a:ext cx="7858148" cy="27860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зачету по темам №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7-9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 баллов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— это причина…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307181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Продолжите предложение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укажите неверный ответ.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характеризуется...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71480"/>
            <a:ext cx="7286644" cy="257176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движения тела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изменения скорости движения тела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постоянной скорости движения тела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относительного покоя тела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71942"/>
            <a:ext cx="5286380" cy="2500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числовым значением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временем действия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направлением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точкой приложения.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831631">
            <a:off x="8002938" y="1134281"/>
            <a:ext cx="56938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 rot="19831631">
            <a:off x="6371378" y="4642235"/>
            <a:ext cx="56938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714884"/>
            <a:ext cx="4214810" cy="571504"/>
          </a:xfrm>
          <a:prstGeom prst="roundRect">
            <a:avLst/>
          </a:prstGeom>
          <a:solidFill>
            <a:srgbClr val="F9E3A5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85860"/>
            <a:ext cx="6786578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т7,стр.12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6" grpId="0" build="p" animBg="1"/>
      <p:bldP spid="7" grpId="0" build="p" animBg="1"/>
      <p:bldP spid="3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2"/>
            <a:ext cx="9144000" cy="30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9,10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Вес и сила тяжести, действующая на человека, если он выпьет стакан воды вместимостью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0,3 л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увеличатся соответственно на...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85720" y="3389814"/>
            <a:ext cx="1727906" cy="1270009"/>
            <a:chOff x="7200" y="7056"/>
            <a:chExt cx="1296" cy="720"/>
          </a:xfrm>
        </p:grpSpPr>
        <p:sp>
          <p:nvSpPr>
            <p:cNvPr id="4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4"/>
            <p:cNvSpPr>
              <a:spLocks noChangeShapeType="1"/>
            </p:cNvSpPr>
            <p:nvPr/>
          </p:nvSpPr>
          <p:spPr bwMode="auto">
            <a:xfrm>
              <a:off x="7867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 rot="19508709">
            <a:off x="583137" y="4181422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917" y="4208067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357422" y="294446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71802" y="308734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571868" y="285749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4505934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4778" y="443449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398" y="4434496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5302765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5374203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5900" y="5358437"/>
            <a:ext cx="2770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5358437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5374203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14876" y="308734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111972" y="3025259"/>
            <a:ext cx="1938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0,3кг</a:t>
            </a:r>
            <a:r>
              <a:rPr lang="ru-RU" sz="4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6842250" y="3048652"/>
            <a:ext cx="20681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58016" y="3714752"/>
            <a:ext cx="128588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=3Н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43438" y="2143116"/>
            <a:ext cx="571504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т7,стр.12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сопротивления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брусок движется с постоянной скоростью? Масштаб указан на рисунке.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Н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6257" y="1357298"/>
            <a:ext cx="33777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4857752" y="1897270"/>
            <a:ext cx="178753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4143372" y="1428736"/>
            <a:ext cx="790581" cy="707886"/>
            <a:chOff x="5643570" y="500042"/>
            <a:chExt cx="790586" cy="707747"/>
          </a:xfrm>
        </p:grpSpPr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2428868"/>
            <a:ext cx="8143900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бруска равномерное, т.к. сила динамометра компенсирует силу сопротивления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 rot="20447095">
            <a:off x="2801251" y="1299600"/>
            <a:ext cx="10715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3429000"/>
            <a:ext cx="9144000" cy="17145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Дети тянут санки, прилагая в направлении движения силы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сопротивления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 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Чему равна равнодействующая этих сил?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 и сделайте рисунок.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3857620" y="6007262"/>
            <a:ext cx="178753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4357686" y="6078700"/>
            <a:ext cx="10715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1928794" y="6007262"/>
            <a:ext cx="193780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2285984" y="6078700"/>
            <a:ext cx="10715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009212" y="5784866"/>
            <a:ext cx="776838" cy="15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857356" y="5007130"/>
            <a:ext cx="10715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2786050" y="5786454"/>
            <a:ext cx="2859108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3500430" y="5000636"/>
            <a:ext cx="14287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т7,стр.13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12" grpId="0" animBg="1"/>
      <p:bldP spid="14" grpId="0" animBg="1"/>
      <p:bldP spid="22535" grpId="0" animBg="1"/>
      <p:bldP spid="20" grpId="0" animBg="1"/>
      <p:bldP spid="23" grpId="0" animBg="1"/>
      <p:bldP spid="26" grpId="0" animBg="1"/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Парашютист спускается равномерно со скоростью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 м/с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Его вес равен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900 Н.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Какова его масса?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кг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14282" y="1515705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62" y="165858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428728" y="142873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36" y="1658581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285992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06363" lvl="1" indent="0" algn="just" defTabSz="914400" rtl="0" eaLnBrk="1" fontAlgn="base" latinLnBrk="0" hangingPunct="1">
              <a:lnSpc>
                <a:spcPct val="113000"/>
              </a:lnSpc>
              <a:spcBef>
                <a:spcPts val="15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равномерном движении вес тела по величине равен силе тяжести!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857488" y="1571612"/>
            <a:ext cx="1741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900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429256" y="1428736"/>
            <a:ext cx="1265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643702" y="1571612"/>
            <a:ext cx="158729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90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3702" y="3929066"/>
            <a:ext cx="95410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90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т7,стр.12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равна сила трения, если брусок движется равномерно?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785926"/>
            <a:ext cx="70009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714348" y="2643182"/>
            <a:ext cx="178753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2"/>
          <p:cNvGrpSpPr>
            <a:grpSpLocks/>
          </p:cNvGrpSpPr>
          <p:nvPr/>
        </p:nvGrpSpPr>
        <p:grpSpPr bwMode="auto">
          <a:xfrm>
            <a:off x="428596" y="1863858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3429000"/>
            <a:ext cx="9144000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бруска равномерное, т.к. сила динамометра компенсирует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силу сопротивления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4911462" y="1071546"/>
            <a:ext cx="13750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2,4Н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 rot="20430751">
            <a:off x="1318937" y="1701698"/>
            <a:ext cx="47316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т8,стр.14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4311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рисунке приведен график зависимости величины силы упругости от удлинения пружины.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жесткость пружины?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Н/м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714488"/>
            <a:ext cx="398011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2071678"/>
            <a:ext cx="4510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20Н 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0,2м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61" y="3714752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Н/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м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429000"/>
            <a:ext cx="1082348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100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AutoShape 137"/>
          <p:cNvSpPr>
            <a:spLocks noChangeArrowheads="1"/>
          </p:cNvSpPr>
          <p:nvPr/>
        </p:nvSpPr>
        <p:spPr bwMode="auto">
          <a:xfrm>
            <a:off x="214282" y="2714620"/>
            <a:ext cx="1873256" cy="500066"/>
          </a:xfrm>
          <a:prstGeom prst="wedgeRectCallout">
            <a:avLst>
              <a:gd name="adj1" fmla="val 8024"/>
              <a:gd name="adj2" fmla="val -684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6273225"/>
            <a:ext cx="242886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лр6,стр.13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4" grpId="0"/>
      <p:bldP spid="5" grpId="0"/>
      <p:bldP spid="6" grpId="0"/>
      <p:bldP spid="7" grpId="0" animBg="1"/>
      <p:bldP spid="7" grpId="1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уровень займет вода в мензурке, если в нее опустить кусок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стекла?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76" y="481953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40478" y="4857760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14311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6" y="3857628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4357694"/>
            <a:ext cx="1853392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96" y="2802904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60" y="2857496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02" y="2857496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802" y="142873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14298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157161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78579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57161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42844" y="1159361"/>
            <a:ext cx="28027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857232"/>
            <a:ext cx="46757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стекла.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1857364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" y="3429000"/>
            <a:ext cx="847552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конечный объём воды в мензурке.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2" y="443562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780806"/>
            <a:ext cx="6096221" cy="1077218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конечный объём воды в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мензурке составит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2714612" y="1714488"/>
            <a:ext cx="4643470" cy="1071570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29554" y="6500834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Стр.6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600"/>
                            </p:stCondLst>
                            <p:childTnLst>
                              <p:par>
                                <p:cTn id="1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"/>
                            </p:stCondLst>
                            <p:childTnLst>
                              <p:par>
                                <p:cTn id="1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4" grpId="0" animBg="1"/>
      <p:bldP spid="5" grpId="0"/>
      <p:bldP spid="23" grpId="0"/>
      <p:bldP spid="24" grpId="0" animBg="1"/>
      <p:bldP spid="24" grpId="1" animBg="1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8" grpId="0" build="allAtOnce" animBg="1"/>
      <p:bldP spid="39" grpId="0" animBg="1"/>
      <p:bldP spid="40" grpId="0" build="allAtOnce" animBg="1"/>
      <p:bldP spid="41" grpId="0"/>
      <p:bldP spid="42" grpId="0" build="p" animBg="1"/>
      <p:bldP spid="42" grpId="1" build="allAtOnce" animBg="1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Автобус прошел первую половину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средней скоростью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40км/ч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вторую половину со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стью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30км/ч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среднюю скорость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пути.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1928794" cy="52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=1ч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648" y="2105370"/>
            <a:ext cx="2071670" cy="51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893737" y="2678107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40976" y="2857168"/>
            <a:ext cx="221454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3237698"/>
            <a:ext cx="12858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=1ч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876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928926" y="2214554"/>
            <a:ext cx="216000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714744" y="2214554"/>
            <a:ext cx="642942" cy="830997"/>
            <a:chOff x="4071934" y="2071678"/>
            <a:chExt cx="642942" cy="8309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>
            <a:off x="3071802" y="1998652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3857620" y="1435230"/>
            <a:ext cx="714380" cy="707886"/>
            <a:chOff x="4071934" y="2071678"/>
            <a:chExt cx="714380" cy="70788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>
            <a:off x="5072066" y="2214554"/>
            <a:ext cx="16920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6929454" y="2026499"/>
            <a:ext cx="642942" cy="830997"/>
            <a:chOff x="4071934" y="2071678"/>
            <a:chExt cx="642942" cy="83099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>
            <a:off x="5715008" y="2071678"/>
            <a:ext cx="57150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6215074" y="1428736"/>
            <a:ext cx="714380" cy="707886"/>
            <a:chOff x="4071934" y="2071678"/>
            <a:chExt cx="714380" cy="70788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5984" y="3140427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9270" y="2888846"/>
            <a:ext cx="144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7554" y="3429000"/>
            <a:ext cx="101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349180" y="3460727"/>
            <a:ext cx="9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57686" y="3126779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31524" y="2959428"/>
            <a:ext cx="452441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4857752" y="3429000"/>
            <a:ext cx="1857388" cy="3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14876" y="2854107"/>
            <a:ext cx="131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км+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70002" y="2956230"/>
            <a:ext cx="452441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45502" y="2928934"/>
            <a:ext cx="131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3504" y="346740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1ч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1ч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15140" y="307181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6472" y="3075008"/>
            <a:ext cx="1285884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3768" y="3786190"/>
            <a:ext cx="1285884" cy="501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9,7</a:t>
            </a:r>
            <a:r>
              <a:rPr lang="ru-RU" sz="4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62" y="4714884"/>
            <a:ext cx="91374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скорость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всем пути составляет</a:t>
            </a:r>
          </a:p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около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35км/ч. </a:t>
            </a:r>
            <a:endParaRPr lang="ru-RU" sz="3200" b="1" dirty="0">
              <a:solidFill>
                <a:srgbClr val="F9010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15140" y="6273225"/>
            <a:ext cx="242886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лр4,стр.7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25" grpId="0"/>
      <p:bldP spid="26" grpId="0"/>
      <p:bldP spid="27" grpId="0"/>
      <p:bldP spid="29" grpId="0"/>
      <p:bldP spid="30" grpId="0" animBg="1"/>
      <p:bldP spid="32" grpId="0"/>
      <p:bldP spid="34" grpId="0" animBg="1"/>
      <p:bldP spid="35" grpId="0"/>
      <p:bldP spid="36" grpId="0"/>
      <p:bldP spid="37" grpId="0"/>
      <p:bldP spid="38" grpId="0" animBg="1"/>
      <p:bldP spid="38" grpId="1" animBg="1"/>
      <p:bldP spid="39" grpId="0" animBg="1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4840" y="781053"/>
            <a:ext cx="4824416" cy="2862261"/>
            <a:chOff x="8991" y="8100"/>
            <a:chExt cx="2816" cy="2216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8991" y="8100"/>
              <a:ext cx="2816" cy="2216"/>
              <a:chOff x="8629" y="8224"/>
              <a:chExt cx="2816" cy="2216"/>
            </a:xfrm>
          </p:grpSpPr>
          <p:sp>
            <p:nvSpPr>
              <p:cNvPr id="49173" name="Text Box 21"/>
              <p:cNvSpPr txBox="1">
                <a:spLocks noChangeArrowheads="1"/>
              </p:cNvSpPr>
              <p:nvPr/>
            </p:nvSpPr>
            <p:spPr bwMode="auto">
              <a:xfrm>
                <a:off x="8721" y="8280"/>
                <a:ext cx="2700" cy="2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8901" y="8224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s.</a:t>
                </a: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5" name="Text Box 23"/>
              <p:cNvSpPr txBox="1">
                <a:spLocks noChangeArrowheads="1"/>
              </p:cNvSpPr>
              <p:nvPr/>
            </p:nvSpPr>
            <p:spPr bwMode="auto">
              <a:xfrm>
                <a:off x="8629" y="8456"/>
                <a:ext cx="360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6" name="Text Box 24"/>
              <p:cNvSpPr txBox="1">
                <a:spLocks noChangeArrowheads="1"/>
              </p:cNvSpPr>
              <p:nvPr/>
            </p:nvSpPr>
            <p:spPr bwMode="auto">
              <a:xfrm>
                <a:off x="10905" y="9680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t.c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7" name="Text Box 25"/>
              <p:cNvSpPr txBox="1">
                <a:spLocks noChangeArrowheads="1"/>
              </p:cNvSpPr>
              <p:nvPr/>
            </p:nvSpPr>
            <p:spPr bwMode="auto">
              <a:xfrm>
                <a:off x="9589" y="9984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10341" y="8280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Рис.5</a:t>
              </a:r>
              <a:endPara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321" y="285752"/>
            <a:ext cx="401886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0" y="364331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рисунке.5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скорости двух тел.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с большим значением скорости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428728" y="1214422"/>
            <a:ext cx="78578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286116" y="2071678"/>
            <a:ext cx="78578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16" y="1000108"/>
            <a:ext cx="50006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6273225"/>
            <a:ext cx="242886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лр4,стр.7</a:t>
            </a:r>
            <a:endParaRPr lang="ru-RU" sz="20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/>
      <p:bldP spid="29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57620" cy="33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3071810"/>
            <a:ext cx="8929718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скорости найдите путь, пройденный телом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50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(рис.5)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метрах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071538" y="1467516"/>
            <a:ext cx="2000264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1,5·50=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429124" y="1500174"/>
            <a:ext cx="121444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75м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5857884" y="1500174"/>
            <a:ext cx="1214446" cy="7858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36км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означает, что за каждый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прохожу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36км,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за каждую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секунду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Тогда чтобы найти путь  надо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57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Плотность  воды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1г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это значит,  что каждый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имеет массу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грамм,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каждый 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массу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1000кг.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найти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массу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39661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это мера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инертности.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масса  78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кг, показывает насколько я сопротивляюсь разгону и торможению. 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59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действие другого тела.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14620"/>
            <a:ext cx="9144000" cy="89255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тяжести- это сила с которой меня притягивает Земля. Она всегда равна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Н/кг, значит она равна 780 Ньютонов.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1876"/>
            <a:ext cx="771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Мой вес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)-это сила, с которой я действую на опору или на подвес. В покое он равен силе тяжести, т.е.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т.е.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=m·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Н/кг,  значит мой вес равен 780  Ньютонов.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36778"/>
            <a:ext cx="7143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–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 единицу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площади.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0958" y="535782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4143372" y="5487431"/>
            <a:ext cx="1000132" cy="1084841"/>
            <a:chOff x="7286644" y="4415861"/>
            <a:chExt cx="1000132" cy="1084841"/>
          </a:xfrm>
        </p:grpSpPr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7286644" y="4786322"/>
              <a:ext cx="6429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7643834" y="4415861"/>
              <a:ext cx="5373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7643834" y="4915927"/>
              <a:ext cx="642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 bwMode="auto">
            <a:xfrm flipV="1">
              <a:off x="7750991" y="5000636"/>
              <a:ext cx="464347" cy="15804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Куб 36"/>
          <p:cNvSpPr/>
          <p:nvPr/>
        </p:nvSpPr>
        <p:spPr>
          <a:xfrm>
            <a:off x="7358082" y="4929198"/>
            <a:ext cx="1643042" cy="214314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8" name="Куб 37"/>
          <p:cNvSpPr/>
          <p:nvPr/>
        </p:nvSpPr>
        <p:spPr>
          <a:xfrm>
            <a:off x="7786678" y="4500570"/>
            <a:ext cx="714412" cy="500066"/>
          </a:xfrm>
          <a:prstGeom prst="cube">
            <a:avLst>
              <a:gd name="adj" fmla="val 60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7617254" y="4280297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215338" y="5364320"/>
            <a:ext cx="928694" cy="523220"/>
            <a:chOff x="5643564" y="500042"/>
            <a:chExt cx="928699" cy="523117"/>
          </a:xfrm>
          <a:solidFill>
            <a:srgbClr val="FFC000"/>
          </a:solidFill>
        </p:grpSpPr>
        <p:sp>
          <p:nvSpPr>
            <p:cNvPr id="41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8286776" y="3405846"/>
            <a:ext cx="571536" cy="523220"/>
            <a:chOff x="5643570" y="500042"/>
            <a:chExt cx="790586" cy="523117"/>
          </a:xfrm>
          <a:solidFill>
            <a:srgbClr val="F9E3A5"/>
          </a:solidFill>
        </p:grpSpPr>
        <p:sp>
          <p:nvSpPr>
            <p:cNvPr id="4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429520" y="3477284"/>
            <a:ext cx="714380" cy="380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23"/>
          <p:cNvSpPr txBox="1">
            <a:spLocks noChangeArrowheads="1"/>
          </p:cNvSpPr>
          <p:nvPr/>
        </p:nvSpPr>
        <p:spPr bwMode="auto">
          <a:xfrm>
            <a:off x="7000892" y="5429264"/>
            <a:ext cx="1000132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7318176" y="5792948"/>
            <a:ext cx="790581" cy="523220"/>
            <a:chOff x="5643570" y="500042"/>
            <a:chExt cx="790586" cy="523117"/>
          </a:xfrm>
        </p:grpSpPr>
        <p:sp>
          <p:nvSpPr>
            <p:cNvPr id="4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Прямая со стрелкой 50"/>
          <p:cNvCxnSpPr/>
          <p:nvPr/>
        </p:nvCxnSpPr>
        <p:spPr>
          <a:xfrm rot="5400000">
            <a:off x="7466036" y="567850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607324" y="5376989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86008" y="0"/>
            <a:ext cx="5715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329528" y="368052"/>
            <a:ext cx="42862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286512" y="378938"/>
            <a:ext cx="42862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7354884" y="857232"/>
            <a:ext cx="857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2845613" y="1238360"/>
            <a:ext cx="50006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286644" y="1214422"/>
            <a:ext cx="50006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741776" y="1612556"/>
            <a:ext cx="125858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626196" y="2330134"/>
            <a:ext cx="300039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643306" y="2786058"/>
            <a:ext cx="264320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8222590" y="2772410"/>
            <a:ext cx="857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445970" y="3656962"/>
            <a:ext cx="278608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4143372" y="5072074"/>
            <a:ext cx="242889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381388" y="5500702"/>
            <a:ext cx="857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4575198" y="5585788"/>
            <a:ext cx="50006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588846" y="6143644"/>
            <a:ext cx="5715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5000628" y="3170544"/>
            <a:ext cx="857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214942" y="4357694"/>
            <a:ext cx="57150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8143868" y="6000768"/>
            <a:ext cx="1000132" cy="369332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37" grpId="0" animBg="1"/>
      <p:bldP spid="38" grpId="0" animBg="1"/>
      <p:bldP spid="46" grpId="0" animBg="1"/>
      <p:bldP spid="47" grpId="0" animBg="1"/>
      <p:bldP spid="34" grpId="0" animBg="1"/>
      <p:bldP spid="35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2"/>
          <a:ext cx="9144001" cy="1214446"/>
        </p:xfrm>
        <a:graphic>
          <a:graphicData uri="http://schemas.openxmlformats.org/drawingml/2006/table">
            <a:tbl>
              <a:tblPr/>
              <a:tblGrid>
                <a:gridCol w="1241405"/>
                <a:gridCol w="603691"/>
                <a:gridCol w="485562"/>
                <a:gridCol w="594118"/>
                <a:gridCol w="731194"/>
                <a:gridCol w="367730"/>
                <a:gridCol w="367730"/>
                <a:gridCol w="367730"/>
                <a:gridCol w="367730"/>
                <a:gridCol w="367730"/>
                <a:gridCol w="488580"/>
                <a:gridCol w="475287"/>
                <a:gridCol w="488580"/>
                <a:gridCol w="488580"/>
                <a:gridCol w="488580"/>
                <a:gridCol w="488580"/>
                <a:gridCol w="731194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вариант№1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Корр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071942"/>
          <a:ext cx="9144004" cy="822960"/>
        </p:xfrm>
        <a:graphic>
          <a:graphicData uri="http://schemas.openxmlformats.org/drawingml/2006/table">
            <a:tbl>
              <a:tblPr/>
              <a:tblGrid>
                <a:gridCol w="2582700"/>
                <a:gridCol w="444932"/>
                <a:gridCol w="444932"/>
                <a:gridCol w="444932"/>
                <a:gridCol w="444932"/>
                <a:gridCol w="444932"/>
                <a:gridCol w="444932"/>
                <a:gridCol w="444932"/>
                <a:gridCol w="444932"/>
                <a:gridCol w="301712"/>
                <a:gridCol w="444932"/>
                <a:gridCol w="444932"/>
                <a:gridCol w="301712"/>
                <a:gridCol w="301712"/>
                <a:gridCol w="301712"/>
                <a:gridCol w="301712"/>
                <a:gridCol w="301712"/>
                <a:gridCol w="301712"/>
              </a:tblGrid>
              <a:tr h="200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баллов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правильных ответов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оформите в виде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Проверяется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первая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строчка в числах,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коррекции.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без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аргументов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считаются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Вы проверяете свои знания, а не интуицию!!!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Разбаловка  результата.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7858148" cy="26431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зачету по темам №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7-9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 баллов)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гр4/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367**365**363**359**355**/9 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F/S 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151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243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236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204-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302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7-2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«Давление и силы»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(теория)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отФ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17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Сила. 1 Ньютон.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тяжести.    Вес тела 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тело двигалось  равномерно необходимо 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Вес равен силе тяжести, когда….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Сложение  сил.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тяжести, тела массой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= 10кг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рана….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Вес тела, массой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100кг равен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Давление.    р=100 000 Па – это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м/с – 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900кг/м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F- . . .,.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1000  Па, S = 3 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  Характеристики силы 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 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упругости зависит от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Причиной силы трения является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трения зависит от 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ила трения покоя возникает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Чтобы  увеличить давление … Чтобы  уменьшить  давление…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7-2  «Давление и силы»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(практика)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Чтобы  найти коэффициент трения нужно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(лр7)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 найти жесткость пружины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(лр6)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 = P +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 = P +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V-?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 . . . . . . . . . . . . . . . . . . . . . . . . . . . . . . . . . . . . . . . . . . 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скорость движения автомобиля.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36242" y="1357322"/>
            <a:ext cx="533635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62888" y="1097663"/>
            <a:ext cx="571500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r>
              <a:rPr lang="ru-RU" sz="4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599" y="1070032"/>
            <a:ext cx="21431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3491278" y="4183946"/>
            <a:ext cx="5652722" cy="24288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3571876"/>
            <a:ext cx="5929354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 72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356992"/>
            <a:ext cx="21431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893840" y="6012577"/>
            <a:ext cx="1966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6"/>
          <p:cNvGrpSpPr/>
          <p:nvPr/>
        </p:nvGrpSpPr>
        <p:grpSpPr>
          <a:xfrm>
            <a:off x="-36512" y="-44648"/>
            <a:ext cx="9144000" cy="6858024"/>
            <a:chOff x="-93792" y="-4973273"/>
            <a:chExt cx="9144000" cy="6858024"/>
          </a:xfrm>
        </p:grpSpPr>
        <p:grpSp>
          <p:nvGrpSpPr>
            <p:cNvPr id="13" name="Группа 7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" grpId="0" animBg="1"/>
      <p:bldP spid="5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0" y="3929066"/>
            <a:ext cx="3643306" cy="785818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уровень займет вода в мензурке, если в нее опустить кусок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стекла?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7)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857232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011618" y="1142984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4137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357158" y="1355884"/>
            <a:ext cx="3138493" cy="2214578"/>
            <a:chOff x="2880" y="11808"/>
            <a:chExt cx="2160" cy="1152"/>
          </a:xfrm>
        </p:grpSpPr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36315" y="257033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550721" y="1427322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357422" y="271320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1924015" y="264318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1159" y="2678194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572140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5643578"/>
            <a:ext cx="1994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4874137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9134" y="4854701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7554" y="4874137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92906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4983" y="3881378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6426" y="3846129"/>
            <a:ext cx="69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951E-7 L -0.11997 -0.0009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770" grpId="0"/>
      <p:bldP spid="4" grpId="0" animBg="1"/>
      <p:bldP spid="5" grpId="0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1" grpId="2" animBg="1"/>
      <p:bldP spid="21" grpId="3" animBg="1"/>
      <p:bldP spid="21" grpId="4" animBg="1"/>
      <p:bldP spid="22" grpId="0"/>
      <p:bldP spid="22" grpId="1"/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трех мензурках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6)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налиты разные жидкости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одинаковой массы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(180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гр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 каком сосуде жидкость имеет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наибольшую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3,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4-во всех одинаковы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91727" y="1095360"/>
            <a:ext cx="4452273" cy="4048152"/>
            <a:chOff x="4573324" y="952476"/>
            <a:chExt cx="4452273" cy="40481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3324" y="1214422"/>
              <a:ext cx="4427832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4714875" y="952476"/>
              <a:ext cx="4310722" cy="4048152"/>
              <a:chOff x="8541" y="10950"/>
              <a:chExt cx="2949" cy="2550"/>
            </a:xfrm>
          </p:grpSpPr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8541" y="11160"/>
                <a:ext cx="2880" cy="2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9" name="Text Box 7"/>
              <p:cNvSpPr txBox="1">
                <a:spLocks noChangeArrowheads="1"/>
              </p:cNvSpPr>
              <p:nvPr/>
            </p:nvSpPr>
            <p:spPr bwMode="auto">
              <a:xfrm>
                <a:off x="8970" y="10950"/>
                <a:ext cx="25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728" y="3143248"/>
            <a:ext cx="335758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наибольшая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4282" y="2000240"/>
            <a:ext cx="35004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наименьшая</a:t>
            </a:r>
          </a:p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357694"/>
            <a:ext cx="6072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Размеры брусков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из них имеет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наименьшую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1, 2, 3,  4.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440510" y="4786322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5357826"/>
            <a:ext cx="6000792" cy="2071678"/>
            <a:chOff x="-32" y="5357850"/>
            <a:chExt cx="6000792" cy="2071678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2" y="5357850"/>
              <a:ext cx="6000792" cy="207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78656" y="6584123"/>
              <a:ext cx="5607789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 rot="20414297">
            <a:off x="3911976" y="5771221"/>
            <a:ext cx="2214578" cy="3327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Кирпич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/>
      <p:bldP spid="10" grpId="0"/>
      <p:bldP spid="10" grpId="1"/>
      <p:bldP spid="11" grpId="0"/>
      <p:bldP spid="3080" grpId="0"/>
      <p:bldP spid="3082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0" y="3857628"/>
            <a:ext cx="2714612" cy="928694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26675" y="1154483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00768"/>
            <a:ext cx="242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470" y="1355884"/>
            <a:ext cx="3138493" cy="2214578"/>
            <a:chOff x="2880" y="11808"/>
            <a:chExt cx="2160" cy="1152"/>
          </a:xfrm>
        </p:grpSpPr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687" y="257033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122093" y="1427322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28794" y="271320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1495387" y="2606756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2531" y="2678194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072074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-128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36573" y="5060199"/>
            <a:ext cx="1712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74372" y="5969809"/>
            <a:ext cx="241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5945707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605" y="600058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929066"/>
            <a:ext cx="114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480" y="385762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3857628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7715272" cy="9286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Найдите  массу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цилиндра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граммах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000108"/>
            <a:ext cx="371474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animBg="1"/>
      <p:bldP spid="5" grpId="0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1" grpId="2" animBg="1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9" grpId="0"/>
      <p:bldP spid="30" grpId="0"/>
      <p:bldP spid="348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 rot="1023482">
            <a:off x="3456300" y="343398"/>
            <a:ext cx="4915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 молекул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351649">
            <a:off x="3553390" y="2520501"/>
            <a:ext cx="5093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786050" y="1214422"/>
            <a:ext cx="6078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158" y="785794"/>
            <a:ext cx="212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00430" y="857232"/>
            <a:ext cx="17838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2844" y="1928802"/>
            <a:ext cx="2549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13,6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571868" y="1928802"/>
            <a:ext cx="18437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928794" y="5286388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929058" y="4786322"/>
            <a:ext cx="2438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лед    900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 1000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пар    0, 59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857356" y="4786322"/>
            <a:ext cx="1643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928662" y="5929330"/>
            <a:ext cx="2906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214942" y="3857628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4102" grpId="0"/>
      <p:bldP spid="18" grpId="0" build="p"/>
      <p:bldP spid="19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213258" y="117799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85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8572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00023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071670" y="516419"/>
            <a:ext cx="179728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57356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2571744"/>
            <a:ext cx="15648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0"/>
            <a:ext cx="980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9932" y="2643182"/>
            <a:ext cx="13436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endParaRPr lang="ru-RU" sz="66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643570" y="2786058"/>
            <a:ext cx="2125903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7,9г/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57752" y="3786190"/>
            <a:ext cx="38448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таблицы…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корона….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утонуть трудно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(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9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10" grpId="0" animBg="1"/>
      <p:bldP spid="11" grpId="0"/>
      <p:bldP spid="16" grpId="0" animBg="1"/>
      <p:bldP spid="16" grpId="1" animBg="1"/>
      <p:bldP spid="16" grpId="2" animBg="1"/>
      <p:bldP spid="17" grpId="0"/>
      <p:bldP spid="17" grpId="1"/>
      <p:bldP spid="18" grpId="0" animBg="1"/>
      <p:bldP spid="19" grpId="0"/>
      <p:bldP spid="20" grpId="0" animBg="1"/>
      <p:bldP spid="21" grpId="0"/>
      <p:bldP spid="22" grpId="0"/>
      <p:bldP spid="22" grpId="1"/>
      <p:bldP spid="25" grpId="0"/>
      <p:bldP spid="26" grpId="0" animBg="1"/>
      <p:bldP spid="26" grpId="1" animBg="1"/>
      <p:bldP spid="512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6.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подошв обуви мальчика, если его масса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48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он оказывает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1,5 кПа?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сотых.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0" y="4714884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714348" y="2000240"/>
            <a:ext cx="1714512" cy="342902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888977" y="5970746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2"/>
          <p:cNvGrpSpPr>
            <a:grpSpLocks/>
          </p:cNvGrpSpPr>
          <p:nvPr/>
        </p:nvGrpSpPr>
        <p:grpSpPr bwMode="auto">
          <a:xfrm>
            <a:off x="1566841" y="6078700"/>
            <a:ext cx="790581" cy="707886"/>
            <a:chOff x="5643570" y="500042"/>
            <a:chExt cx="790586" cy="70774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96862" y="2043355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3968366" y="1543289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968366" y="2270461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4182680" y="2400545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82812" y="2029707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468564" y="1471851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5611440" y="224213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5754316" y="2400545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7143768" y="1318609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7215206" y="2390179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7072330" y="224730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730906" y="2000240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3571868" y="350043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99044" y="360340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 flipV="1">
            <a:off x="4643438" y="392906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40022" y="3794564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15008" y="350043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4429124" y="298460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5891380" y="3093986"/>
            <a:ext cx="32143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48кг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Н/кг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6224660" y="3873394"/>
            <a:ext cx="2592000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43636" y="4000504"/>
            <a:ext cx="30003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14876" y="4714884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143504" y="4674978"/>
            <a:ext cx="2000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0,30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7" grpId="0"/>
      <p:bldP spid="18" grpId="0"/>
      <p:bldP spid="20" grpId="0"/>
      <p:bldP spid="21" grpId="0"/>
      <p:bldP spid="22" grpId="0"/>
      <p:bldP spid="24" grpId="0"/>
      <p:bldP spid="26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8.Сила тяжести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 Земля притягивает  меня к себе, всегда равна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8.Вес тела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я действую на опору или на подвес. Мой вес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780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5.Масса тела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тела, моя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5.Инертность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свойство тела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сопротивляться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изменению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127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действую на пол с силой  780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вниз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значит и </a:t>
            </a: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 действует на меня с силой 780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но вверх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571744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закон Ньютона.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будет находится в состоянии прямолинейного и равномерного движения (покоиться),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сумма сил действующих на данное тело равно нулю.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покоюсь, потому,   что сила тяжести компенсируется реакцией опоры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7358082" y="5286388"/>
            <a:ext cx="1643042" cy="214314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7786678" y="4857760"/>
            <a:ext cx="714412" cy="500066"/>
          </a:xfrm>
          <a:prstGeom prst="cube">
            <a:avLst>
              <a:gd name="adj" fmla="val 60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7617254" y="4637487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2"/>
          <p:cNvGrpSpPr>
            <a:grpSpLocks/>
          </p:cNvGrpSpPr>
          <p:nvPr/>
        </p:nvGrpSpPr>
        <p:grpSpPr bwMode="auto">
          <a:xfrm>
            <a:off x="8215338" y="5721510"/>
            <a:ext cx="928694" cy="707886"/>
            <a:chOff x="5643564" y="500042"/>
            <a:chExt cx="928699" cy="707747"/>
          </a:xfrm>
          <a:solidFill>
            <a:srgbClr val="FFC000"/>
          </a:solidFill>
        </p:grpSpPr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22"/>
          <p:cNvGrpSpPr>
            <a:grpSpLocks/>
          </p:cNvGrpSpPr>
          <p:nvPr/>
        </p:nvGrpSpPr>
        <p:grpSpPr bwMode="auto">
          <a:xfrm>
            <a:off x="8358182" y="3714752"/>
            <a:ext cx="790581" cy="707886"/>
            <a:chOff x="5643570" y="500042"/>
            <a:chExt cx="790586" cy="707747"/>
          </a:xfrm>
          <a:solidFill>
            <a:srgbClr val="F9E3A5"/>
          </a:solidFill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7000892" y="3834474"/>
            <a:ext cx="100013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7000892" y="5786454"/>
            <a:ext cx="1000132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608912" y="5678507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26130" y="5964252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2"/>
          <p:cNvGrpSpPr>
            <a:grpSpLocks/>
          </p:cNvGrpSpPr>
          <p:nvPr/>
        </p:nvGrpSpPr>
        <p:grpSpPr bwMode="auto">
          <a:xfrm>
            <a:off x="7318176" y="6150138"/>
            <a:ext cx="790581" cy="707886"/>
            <a:chOff x="5643570" y="500042"/>
            <a:chExt cx="790586" cy="707747"/>
          </a:xfrm>
        </p:grpSpPr>
        <p:sp>
          <p:nvSpPr>
            <p:cNvPr id="2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28860" y="428604"/>
            <a:ext cx="857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554758" y="1129336"/>
            <a:ext cx="857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857488" y="1500174"/>
            <a:ext cx="1643074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1857364"/>
            <a:ext cx="385765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357562"/>
            <a:ext cx="628651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786182" y="3745246"/>
            <a:ext cx="535781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25" grpId="0" animBg="1"/>
      <p:bldP spid="22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6" y="361933"/>
          <a:ext cx="8929718" cy="1995497"/>
        </p:xfrm>
        <a:graphic>
          <a:graphicData uri="http://schemas.openxmlformats.org/drawingml/2006/table">
            <a:tbl>
              <a:tblPr/>
              <a:tblGrid>
                <a:gridCol w="483911"/>
                <a:gridCol w="3981854"/>
                <a:gridCol w="386949"/>
                <a:gridCol w="4077004"/>
              </a:tblGrid>
              <a:tr h="28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Сила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Ньтон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Сила тяжести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тела</a:t>
                      </a:r>
                      <a:endParaRPr lang="ru-RU" sz="1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Условия равномерного движения.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 вес равен силе тяжести?</a:t>
                      </a:r>
                      <a:endParaRPr lang="ru-RU" sz="1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Найдите  сумму сил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Найдите  сумму сил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Чему равна сила тяжести? M = 10кг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Чему равен вес тела? m = 10кг</a:t>
                      </a:r>
                      <a:endParaRPr lang="ru-RU" sz="1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мы называем давлением?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р=100 000 Па -?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Скорость тела  10 м/с - 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Плотность тела 900кг/м</a:t>
                      </a:r>
                      <a:r>
                        <a:rPr lang="ru-RU" sz="18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-?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2500306"/>
          <a:ext cx="8929718" cy="4356833"/>
        </p:xfrm>
        <a:graphic>
          <a:graphicData uri="http://schemas.openxmlformats.org/drawingml/2006/table">
            <a:tbl>
              <a:tblPr/>
              <a:tblGrid>
                <a:gridCol w="483911"/>
                <a:gridCol w="3981853"/>
                <a:gridCol w="386949"/>
                <a:gridCol w="4077005"/>
              </a:tblGrid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F-?        p = 1000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S = 3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8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Характеристики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силы.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чего зависит сила упругости?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найти жесткость пружины?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является причиной силы трения?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чего зависит сила трения?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 возникает сила трения покоя?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найти коэффициент трения ?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 и как увеличивают давление?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 и как уменьшают давление?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= P +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gV,     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-?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= P +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gV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     V-?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Чему равно давление на глубине 10м в воде?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Какое давление в ртути на глубине 760 мм?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см</a:t>
                      </a:r>
                      <a:r>
                        <a:rPr lang="ru-RU" sz="18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 мм</a:t>
                      </a:r>
                      <a:r>
                        <a:rPr lang="ru-RU" sz="1800" b="1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0,3/ 0,0006 =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0,2/0,00004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Отличия  веса от силы тяжести.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5984" y="0"/>
            <a:ext cx="471490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 №2 (Сила,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 №№ 7-9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71612"/>
            <a:ext cx="7500958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№№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363, 367, 365,     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F/S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10254" r="11523" b="75830"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06" y="1214422"/>
            <a:ext cx="300039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5400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=1,5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=90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Па </a:t>
            </a:r>
          </a:p>
          <a:p>
            <a:pPr>
              <a:lnSpc>
                <a:spcPts val="5000"/>
              </a:lnSpc>
            </a:pPr>
            <a:r>
              <a:rPr lang="en-US" sz="6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макс-?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57180" y="1235248"/>
            <a:ext cx="3133222" cy="1965150"/>
            <a:chOff x="998811" y="1571612"/>
            <a:chExt cx="2563833" cy="196515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2547224" y="2524818"/>
              <a:ext cx="190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998811" y="353517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Куб 6"/>
          <p:cNvSpPr/>
          <p:nvPr/>
        </p:nvSpPr>
        <p:spPr>
          <a:xfrm>
            <a:off x="5500694" y="2285993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7358050" y="1643050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965938" y="317817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7710509" y="3435494"/>
            <a:ext cx="790581" cy="636448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>
            <a:off x="7171878" y="2678104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188626" y="1565646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7858116" y="2786058"/>
            <a:ext cx="928694" cy="707886"/>
            <a:chOff x="5643564" y="500042"/>
            <a:chExt cx="928699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7929554" y="857232"/>
            <a:ext cx="790581" cy="707886"/>
            <a:chOff x="5643570" y="500042"/>
            <a:chExt cx="790586" cy="707747"/>
          </a:xfrm>
        </p:grpSpPr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Максимальная масса, которую выдержит этот лёд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кг, значит наш трактор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2428868"/>
            <a:ext cx="283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–это…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1000108"/>
            <a:ext cx="3929090" cy="138499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тело в равновесии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равен силе тяжести, т.е.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18" name="Группа 30"/>
          <p:cNvGrpSpPr/>
          <p:nvPr/>
        </p:nvGrpSpPr>
        <p:grpSpPr>
          <a:xfrm>
            <a:off x="3143240" y="2857496"/>
            <a:ext cx="1452900" cy="1136745"/>
            <a:chOff x="3278724" y="1785926"/>
            <a:chExt cx="1452900" cy="1136745"/>
          </a:xfrm>
        </p:grpSpPr>
        <p:grpSp>
          <p:nvGrpSpPr>
            <p:cNvPr id="24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3" name="Прямая соединительная линия 32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36"/>
          <p:cNvGrpSpPr/>
          <p:nvPr/>
        </p:nvGrpSpPr>
        <p:grpSpPr>
          <a:xfrm>
            <a:off x="4270482" y="2915663"/>
            <a:ext cx="1015898" cy="1013403"/>
            <a:chOff x="5603664" y="1844093"/>
            <a:chExt cx="1015898" cy="1013403"/>
          </a:xfrm>
        </p:grpSpPr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Группа 42"/>
            <p:cNvGrpSpPr/>
            <p:nvPr/>
          </p:nvGrpSpPr>
          <p:grpSpPr>
            <a:xfrm>
              <a:off x="5892061" y="1844093"/>
              <a:ext cx="727501" cy="1013403"/>
              <a:chOff x="5892061" y="1844093"/>
              <a:chExt cx="727501" cy="1013403"/>
            </a:xfrm>
          </p:grpSpPr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61880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Группа 42"/>
          <p:cNvGrpSpPr/>
          <p:nvPr/>
        </p:nvGrpSpPr>
        <p:grpSpPr>
          <a:xfrm>
            <a:off x="3857620" y="4000504"/>
            <a:ext cx="4857784" cy="900176"/>
            <a:chOff x="5349444" y="4714884"/>
            <a:chExt cx="4857784" cy="900176"/>
          </a:xfrm>
          <a:solidFill>
            <a:srgbClr val="F9E3A5"/>
          </a:solidFill>
        </p:grpSpPr>
        <p:grpSp>
          <p:nvGrpSpPr>
            <p:cNvPr id="28" name="Группа 49"/>
            <p:cNvGrpSpPr/>
            <p:nvPr/>
          </p:nvGrpSpPr>
          <p:grpSpPr>
            <a:xfrm>
              <a:off x="5924168" y="4714884"/>
              <a:ext cx="2669332" cy="900176"/>
              <a:chOff x="5715008" y="3425004"/>
              <a:chExt cx="2669332" cy="900176"/>
            </a:xfrm>
            <a:grpFill/>
          </p:grpSpPr>
          <p:sp>
            <p:nvSpPr>
              <p:cNvPr id="50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1925527" cy="70788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90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000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Па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·1,5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 bwMode="auto">
              <a:xfrm flipV="1">
                <a:off x="6224340" y="3853632"/>
                <a:ext cx="2160000" cy="3970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>
                <a:spLocks noChangeArrowheads="1"/>
              </p:cNvSpPr>
              <p:nvPr/>
            </p:nvSpPr>
            <p:spPr bwMode="auto">
              <a:xfrm>
                <a:off x="6270746" y="3925070"/>
                <a:ext cx="1084116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Н/кг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" name="Группа 50"/>
            <p:cNvGrpSpPr/>
            <p:nvPr/>
          </p:nvGrpSpPr>
          <p:grpSpPr>
            <a:xfrm>
              <a:off x="8778472" y="4786322"/>
              <a:ext cx="1428756" cy="769441"/>
              <a:chOff x="6063828" y="4714884"/>
              <a:chExt cx="1428756" cy="769441"/>
            </a:xfrm>
            <a:grpFill/>
          </p:grpSpPr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6063828" y="4714884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6563890" y="4886278"/>
                <a:ext cx="928694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… кг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TextBox 15"/>
            <p:cNvSpPr txBox="1">
              <a:spLocks noChangeArrowheads="1"/>
            </p:cNvSpPr>
            <p:nvPr/>
          </p:nvSpPr>
          <p:spPr bwMode="auto">
            <a:xfrm>
              <a:off x="5349444" y="4915927"/>
              <a:ext cx="71438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52"/>
          <p:cNvGrpSpPr/>
          <p:nvPr/>
        </p:nvGrpSpPr>
        <p:grpSpPr>
          <a:xfrm>
            <a:off x="5286380" y="2922671"/>
            <a:ext cx="1088480" cy="1026674"/>
            <a:chOff x="6786578" y="1701217"/>
            <a:chExt cx="1088480" cy="1026674"/>
          </a:xfrm>
        </p:grpSpPr>
        <p:grpSp>
          <p:nvGrpSpPr>
            <p:cNvPr id="31" name="Группа 47"/>
            <p:cNvGrpSpPr/>
            <p:nvPr/>
          </p:nvGrpSpPr>
          <p:grpSpPr>
            <a:xfrm>
              <a:off x="7126858" y="1701217"/>
              <a:ext cx="748200" cy="1026674"/>
              <a:chOff x="7000892" y="1701217"/>
              <a:chExt cx="748200" cy="1026674"/>
            </a:xfrm>
          </p:grpSpPr>
          <p:sp>
            <p:nvSpPr>
              <p:cNvPr id="56" name="TextBox 10"/>
              <p:cNvSpPr txBox="1">
                <a:spLocks noChangeArrowheads="1"/>
              </p:cNvSpPr>
              <p:nvPr/>
            </p:nvSpPr>
            <p:spPr bwMode="auto">
              <a:xfrm>
                <a:off x="7017802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51697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0"/>
          <p:cNvGrpSpPr/>
          <p:nvPr/>
        </p:nvGrpSpPr>
        <p:grpSpPr>
          <a:xfrm>
            <a:off x="0" y="4214818"/>
            <a:ext cx="1384691" cy="1003521"/>
            <a:chOff x="3278724" y="1785926"/>
            <a:chExt cx="1384691" cy="1003521"/>
          </a:xfrm>
        </p:grpSpPr>
        <p:grpSp>
          <p:nvGrpSpPr>
            <p:cNvPr id="37" name="Группа 41"/>
            <p:cNvGrpSpPr/>
            <p:nvPr/>
          </p:nvGrpSpPr>
          <p:grpSpPr>
            <a:xfrm>
              <a:off x="3278724" y="1785926"/>
              <a:ext cx="1384691" cy="1003521"/>
              <a:chOff x="3318032" y="1701217"/>
              <a:chExt cx="1384691" cy="1003521"/>
            </a:xfrm>
          </p:grpSpPr>
          <p:sp>
            <p:nvSpPr>
              <p:cNvPr id="64" name="TextBox 63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84510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p·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Box 15"/>
              <p:cNvSpPr txBox="1">
                <a:spLocks noChangeArrowheads="1"/>
              </p:cNvSpPr>
              <p:nvPr/>
            </p:nvSpPr>
            <p:spPr bwMode="auto">
              <a:xfrm>
                <a:off x="3985114" y="2058407"/>
                <a:ext cx="6902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3" name="Прямая соединительная линия 62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21" grpId="0"/>
      <p:bldP spid="22" grpId="0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643042" y="-24"/>
            <a:ext cx="7500958" cy="10715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давление 8-миколёсной платформы увеличилось на …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785794"/>
            <a:ext cx="3000396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5500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8·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42908" y="785794"/>
            <a:ext cx="3144860" cy="1908000"/>
            <a:chOff x="928662" y="1571612"/>
            <a:chExt cx="2573356" cy="1908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2547224" y="2524818"/>
              <a:ext cx="190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928662" y="292893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Куб 6"/>
          <p:cNvSpPr/>
          <p:nvPr/>
        </p:nvSpPr>
        <p:spPr>
          <a:xfrm>
            <a:off x="5500694" y="2285993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7358050" y="1643050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965938" y="317817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7710509" y="3435494"/>
            <a:ext cx="790581" cy="636448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>
            <a:off x="7171878" y="2678104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188626" y="1565646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7858116" y="2786058"/>
            <a:ext cx="928694" cy="707886"/>
            <a:chOff x="5643564" y="500042"/>
            <a:chExt cx="928699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7929554" y="857232"/>
            <a:ext cx="790581" cy="707886"/>
            <a:chOff x="5643570" y="500042"/>
            <a:chExt cx="790586" cy="707747"/>
          </a:xfrm>
        </p:grpSpPr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3071802" y="2143116"/>
            <a:ext cx="295798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–это…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2786058"/>
            <a:ext cx="4927503" cy="95410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тело в равновесии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равен силе тяжести, т.е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32" y="2834342"/>
            <a:ext cx="235673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18" name="Группа 24"/>
          <p:cNvGrpSpPr/>
          <p:nvPr/>
        </p:nvGrpSpPr>
        <p:grpSpPr>
          <a:xfrm>
            <a:off x="3976544" y="1000108"/>
            <a:ext cx="2428892" cy="1136745"/>
            <a:chOff x="2714612" y="1785926"/>
            <a:chExt cx="2428892" cy="1136745"/>
          </a:xfrm>
        </p:grpSpPr>
        <p:grpSp>
          <p:nvGrpSpPr>
            <p:cNvPr id="25" name="Группа 41"/>
            <p:cNvGrpSpPr/>
            <p:nvPr/>
          </p:nvGrpSpPr>
          <p:grpSpPr>
            <a:xfrm>
              <a:off x="2714612" y="1785926"/>
              <a:ext cx="2428892" cy="1136745"/>
              <a:chOff x="2753920" y="1701217"/>
              <a:chExt cx="2428892" cy="1136745"/>
            </a:xfrm>
          </p:grpSpPr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2753920" y="1963815"/>
                <a:ext cx="123839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см</a:t>
                </a:r>
                <a:r>
                  <a:rPr lang="ru-RU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80502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134057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10000</a:t>
                </a:r>
                <a:r>
                  <a:rPr lang="ru-RU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 bwMode="auto">
            <a:xfrm rot="21300000">
              <a:off x="3856319" y="2284582"/>
              <a:ext cx="1260000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30"/>
          <p:cNvGrpSpPr/>
          <p:nvPr/>
        </p:nvGrpSpPr>
        <p:grpSpPr>
          <a:xfrm>
            <a:off x="142844" y="3863891"/>
            <a:ext cx="1452900" cy="1136745"/>
            <a:chOff x="3278724" y="1785926"/>
            <a:chExt cx="1452900" cy="1136745"/>
          </a:xfrm>
        </p:grpSpPr>
        <p:grpSp>
          <p:nvGrpSpPr>
            <p:cNvPr id="31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3" name="Прямая соединительная линия 32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6"/>
          <p:cNvGrpSpPr/>
          <p:nvPr/>
        </p:nvGrpSpPr>
        <p:grpSpPr>
          <a:xfrm>
            <a:off x="1270086" y="3922058"/>
            <a:ext cx="1325790" cy="1013403"/>
            <a:chOff x="5603664" y="1844093"/>
            <a:chExt cx="1325790" cy="1013403"/>
          </a:xfrm>
        </p:grpSpPr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</p:grpSpPr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42"/>
          <p:cNvGrpSpPr/>
          <p:nvPr/>
        </p:nvGrpSpPr>
        <p:grpSpPr>
          <a:xfrm>
            <a:off x="4000496" y="4000504"/>
            <a:ext cx="5072098" cy="900176"/>
            <a:chOff x="5492320" y="4714884"/>
            <a:chExt cx="5072098" cy="900176"/>
          </a:xfrm>
          <a:solidFill>
            <a:srgbClr val="F9E3A5"/>
          </a:solidFill>
        </p:grpSpPr>
        <p:grpSp>
          <p:nvGrpSpPr>
            <p:cNvPr id="43" name="Группа 49"/>
            <p:cNvGrpSpPr/>
            <p:nvPr/>
          </p:nvGrpSpPr>
          <p:grpSpPr>
            <a:xfrm>
              <a:off x="5924168" y="4714884"/>
              <a:ext cx="2951528" cy="900176"/>
              <a:chOff x="5715008" y="3425004"/>
              <a:chExt cx="2951528" cy="900176"/>
            </a:xfrm>
            <a:grpFill/>
          </p:grpSpPr>
          <p:cxnSp>
            <p:nvCxnSpPr>
              <p:cNvPr id="51" name="Прямая соединительная линия 50"/>
              <p:cNvCxnSpPr/>
              <p:nvPr/>
            </p:nvCxnSpPr>
            <p:spPr bwMode="auto">
              <a:xfrm flipV="1">
                <a:off x="6224340" y="3853632"/>
                <a:ext cx="2160000" cy="3970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>
                <a:spLocks noChangeArrowheads="1"/>
              </p:cNvSpPr>
              <p:nvPr/>
            </p:nvSpPr>
            <p:spPr bwMode="auto">
              <a:xfrm>
                <a:off x="6854796" y="3925070"/>
                <a:ext cx="726926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>
                <a:spLocks noChangeArrowheads="1"/>
              </p:cNvSpPr>
              <p:nvPr/>
            </p:nvSpPr>
            <p:spPr bwMode="auto">
              <a:xfrm>
                <a:off x="5715008" y="3500439"/>
                <a:ext cx="42540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2585964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5500кг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·9,8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Н/кг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000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" name="Группа 50"/>
            <p:cNvGrpSpPr/>
            <p:nvPr/>
          </p:nvGrpSpPr>
          <p:grpSpPr>
            <a:xfrm>
              <a:off x="8778472" y="4786322"/>
              <a:ext cx="1785946" cy="769441"/>
              <a:chOff x="6063828" y="4714884"/>
              <a:chExt cx="1785946" cy="769441"/>
            </a:xfrm>
            <a:grpFill/>
          </p:grpSpPr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6063828" y="4714884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6563890" y="4886278"/>
                <a:ext cx="1285884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… Па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TextBox 15"/>
            <p:cNvSpPr txBox="1">
              <a:spLocks noChangeArrowheads="1"/>
            </p:cNvSpPr>
            <p:nvPr/>
          </p:nvSpPr>
          <p:spPr bwMode="auto">
            <a:xfrm>
              <a:off x="5492320" y="4915927"/>
              <a:ext cx="571504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52"/>
          <p:cNvGrpSpPr/>
          <p:nvPr/>
        </p:nvGrpSpPr>
        <p:grpSpPr>
          <a:xfrm>
            <a:off x="2285984" y="3929066"/>
            <a:ext cx="1197536" cy="1026674"/>
            <a:chOff x="6786578" y="1701217"/>
            <a:chExt cx="1197536" cy="1026674"/>
          </a:xfrm>
        </p:grpSpPr>
        <p:grpSp>
          <p:nvGrpSpPr>
            <p:cNvPr id="53" name="Группа 47"/>
            <p:cNvGrpSpPr/>
            <p:nvPr/>
          </p:nvGrpSpPr>
          <p:grpSpPr>
            <a:xfrm>
              <a:off x="7126858" y="1701217"/>
              <a:ext cx="857256" cy="1026674"/>
              <a:chOff x="7000892" y="1701217"/>
              <a:chExt cx="857256" cy="1026674"/>
            </a:xfrm>
          </p:grpSpPr>
          <p:sp>
            <p:nvSpPr>
              <p:cNvPr id="56" name="TextBox 10"/>
              <p:cNvSpPr txBox="1">
                <a:spLocks noChangeArrowheads="1"/>
              </p:cNvSpPr>
              <p:nvPr/>
            </p:nvSpPr>
            <p:spPr bwMode="auto">
              <a:xfrm>
                <a:off x="7017802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8" cstate="print"/>
          <a:srcRect l="9375" t="19043" r="11523" b="66308"/>
          <a:stretch>
            <a:fillRect/>
          </a:stretch>
        </p:blipFill>
        <p:spPr bwMode="auto">
          <a:xfrm>
            <a:off x="0" y="542926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7" grpId="0" animBg="1"/>
      <p:bldP spid="8" grpId="0" animBg="1"/>
      <p:bldP spid="22" grpId="0" animBg="1"/>
      <p:bldP spid="23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8" cstate="print"/>
          <a:srcRect l="9961" t="24902" r="10937" b="67041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4690" y="6614160"/>
          <a:ext cx="4459310" cy="243840"/>
        </p:xfrm>
        <a:graphic>
          <a:graphicData uri="http://schemas.openxmlformats.org/drawingml/2006/table">
            <a:tbl>
              <a:tblPr/>
              <a:tblGrid>
                <a:gridCol w="388329"/>
                <a:gridCol w="591739"/>
                <a:gridCol w="647215"/>
                <a:gridCol w="662008"/>
                <a:gridCol w="662008"/>
                <a:gridCol w="662008"/>
                <a:gridCol w="318985"/>
                <a:gridCol w="527018"/>
              </a:tblGrid>
              <a:tr h="144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367*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365*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363*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359*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355*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F/S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0" y="5379044"/>
            <a:ext cx="9144000" cy="119322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гранитная колонна объёмом 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оказывает давление на площадь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Па.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4714844" y="3500438"/>
            <a:ext cx="4429156" cy="1071570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6929454" y="785794"/>
            <a:ext cx="1714512" cy="342902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7108846" y="4749806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7858148" y="4572008"/>
            <a:ext cx="790581" cy="707886"/>
            <a:chOff x="5643570" y="500042"/>
            <a:chExt cx="790586" cy="707747"/>
          </a:xfrm>
        </p:grpSpPr>
        <p:sp>
          <p:nvSpPr>
            <p:cNvPr id="23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56954" y="925472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686" y="857232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7358082" y="2357430"/>
            <a:ext cx="300119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72462" y="2000240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790" y="4572008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5786" y="4640057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2600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·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06" y="714356"/>
            <a:ext cx="3000396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l-GR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=2,6</a:t>
            </a:r>
            <a:r>
              <a:rPr lang="ru-RU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85376"/>
            <a:ext cx="3144860" cy="1908000"/>
            <a:chOff x="928662" y="1571612"/>
            <a:chExt cx="2573356" cy="190800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2547224" y="2524818"/>
              <a:ext cx="190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928662" y="292893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000364" y="1785926"/>
            <a:ext cx="4929222" cy="5715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1. Найдём высоту колонны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000364" y="2497108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57620" y="242886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072066" y="2500306"/>
            <a:ext cx="933026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29322" y="2432066"/>
            <a:ext cx="1285884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V/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S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0" y="3497240"/>
            <a:ext cx="933026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7256" y="3429000"/>
            <a:ext cx="278605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00430" y="3429000"/>
            <a:ext cx="1714512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26" grpId="0"/>
      <p:bldP spid="29" grpId="0"/>
      <p:bldP spid="30" grpId="0"/>
      <p:bldP spid="34" grpId="0"/>
      <p:bldP spid="35" grpId="0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8789" r="12109" b="8022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19775" r="12109" b="69238"/>
          <a:stretch>
            <a:fillRect/>
          </a:stretch>
        </p:blipFill>
        <p:spPr bwMode="auto">
          <a:xfrm>
            <a:off x="0" y="32861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1500166" y="1285860"/>
            <a:ext cx="1500198" cy="1285884"/>
            <a:chOff x="1500166" y="1285860"/>
            <a:chExt cx="1500198" cy="1571636"/>
          </a:xfrm>
        </p:grpSpPr>
        <p:sp>
          <p:nvSpPr>
            <p:cNvPr id="6" name="Прямоугольный треугольник 5"/>
            <p:cNvSpPr/>
            <p:nvPr/>
          </p:nvSpPr>
          <p:spPr>
            <a:xfrm>
              <a:off x="1500166" y="1285860"/>
              <a:ext cx="1500198" cy="71438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00166" y="2000240"/>
              <a:ext cx="1500198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8"/>
          <p:cNvGrpSpPr/>
          <p:nvPr/>
        </p:nvGrpSpPr>
        <p:grpSpPr>
          <a:xfrm flipH="1">
            <a:off x="6643702" y="1214422"/>
            <a:ext cx="1643074" cy="1285884"/>
            <a:chOff x="1500166" y="1285860"/>
            <a:chExt cx="1500198" cy="1571636"/>
          </a:xfrm>
        </p:grpSpPr>
        <p:sp>
          <p:nvSpPr>
            <p:cNvPr id="10" name="Прямоугольный треугольник 9"/>
            <p:cNvSpPr/>
            <p:nvPr/>
          </p:nvSpPr>
          <p:spPr>
            <a:xfrm>
              <a:off x="1500166" y="1285860"/>
              <a:ext cx="1500198" cy="71438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00166" y="2000240"/>
              <a:ext cx="1500198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857620" y="1500174"/>
            <a:ext cx="17859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14678" y="4286256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6072206"/>
            <a:ext cx="178595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86578" y="5572140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6000768"/>
            <a:ext cx="178595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2606661" y="5250669"/>
            <a:ext cx="1643074" cy="1588"/>
          </a:xfrm>
          <a:prstGeom prst="line">
            <a:avLst/>
          </a:prstGeom>
          <a:grpFill/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16" y="1214422"/>
            <a:ext cx="3371876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неф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4400" b="1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l-GR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ρ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4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224332" y="1235248"/>
            <a:ext cx="3133222" cy="1965150"/>
            <a:chOff x="998811" y="1571612"/>
            <a:chExt cx="2563833" cy="19651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2547224" y="2524818"/>
              <a:ext cx="190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98811" y="353517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Куб 19"/>
          <p:cNvSpPr/>
          <p:nvPr/>
        </p:nvSpPr>
        <p:spPr>
          <a:xfrm>
            <a:off x="6715172" y="2285993"/>
            <a:ext cx="1928794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7429520" y="1643050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7037408" y="317817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6929454" y="2928934"/>
            <a:ext cx="790581" cy="636448"/>
            <a:chOff x="5643570" y="500042"/>
            <a:chExt cx="790586" cy="707747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rot="5400000">
            <a:off x="7243348" y="2678104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7929586" y="2786058"/>
            <a:ext cx="928694" cy="707886"/>
            <a:chOff x="5643564" y="500042"/>
            <a:chExt cx="928699" cy="707747"/>
          </a:xfrm>
        </p:grpSpPr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9" cstate="print"/>
          <a:srcRect l="9961" t="11719" r="11523" b="77295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7260096" y="1565646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2"/>
          <p:cNvGrpSpPr>
            <a:grpSpLocks/>
          </p:cNvGrpSpPr>
          <p:nvPr/>
        </p:nvGrpSpPr>
        <p:grpSpPr bwMode="auto">
          <a:xfrm>
            <a:off x="8001024" y="857232"/>
            <a:ext cx="790581" cy="707886"/>
            <a:chOff x="5643570" y="500042"/>
            <a:chExt cx="790586" cy="707747"/>
          </a:xfrm>
        </p:grpSpPr>
        <p:sp>
          <p:nvSpPr>
            <p:cNvPr id="3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3357554" y="857232"/>
            <a:ext cx="3929090" cy="138499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1.Зная плотность нефти найду общий её объём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48"/>
          <p:cNvGrpSpPr/>
          <p:nvPr/>
        </p:nvGrpSpPr>
        <p:grpSpPr>
          <a:xfrm>
            <a:off x="3786182" y="2136686"/>
            <a:ext cx="2286016" cy="1792380"/>
            <a:chOff x="3786182" y="2136686"/>
            <a:chExt cx="2286016" cy="179238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786182" y="2357430"/>
              <a:ext cx="925253" cy="1323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8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8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122621" y="2136686"/>
              <a:ext cx="949577" cy="7208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72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5110558" y="3000372"/>
              <a:ext cx="882705" cy="9286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5700"/>
                </a:lnSpc>
                <a:spcAft>
                  <a:spcPts val="1000"/>
                </a:spcAft>
              </a:pPr>
              <a:r>
                <a:rPr lang="ru-RU" sz="60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endParaRPr lang="ru-RU" sz="6000" dirty="0" smtClean="0"/>
            </a:p>
            <a:p>
              <a:pPr marL="0" marR="0" lvl="0" indent="0" algn="l" defTabSz="914400" rtl="0" eaLnBrk="1" fontAlgn="base" latinLnBrk="0" hangingPunct="1">
                <a:lnSpc>
                  <a:spcPts val="57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4622555" y="2509331"/>
              <a:ext cx="506870" cy="76944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5194247" y="2891510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-32" y="3786190"/>
            <a:ext cx="70009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/800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4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15074" y="3786190"/>
            <a:ext cx="250033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1250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06" y="4429132"/>
            <a:ext cx="9072594" cy="83099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Зная объём одной цистерны и общий объём, найду количество цистерн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5312647"/>
            <a:ext cx="121441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28662" y="5241209"/>
            <a:ext cx="400052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1250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/50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43438" y="5312647"/>
            <a:ext cx="250033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25штук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5852244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для перевозки 1000т нефти потребуется 25 цистерн. 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 cstate="print"/>
          <a:srcRect l="9375" t="19043" r="11523" b="66309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9375" t="32959" r="11523" b="56055"/>
          <a:stretch>
            <a:fillRect/>
          </a:stretch>
        </p:blipFill>
        <p:spPr bwMode="auto">
          <a:xfrm>
            <a:off x="-32" y="3571876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57916" y="2643182"/>
            <a:ext cx="1571604" cy="73353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6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29520" y="2675242"/>
            <a:ext cx="1143008" cy="6694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5720" y="1357298"/>
            <a:ext cx="6244734" cy="605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</a:t>
            </a: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5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7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761" y="2071678"/>
            <a:ext cx="6154313" cy="60529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48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№8   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гр3(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356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358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344+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347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349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52735" t="29297" r="10937" b="18701"/>
          <a:stretch>
            <a:fillRect/>
          </a:stretch>
        </p:blipFill>
        <p:spPr bwMode="auto">
          <a:xfrm>
            <a:off x="3357554" y="1091170"/>
            <a:ext cx="5786446" cy="57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8789" t="17578" r="10937" b="67041"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6046675" y="2805840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5498735" y="2326352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6215074" y="3429000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"/>
          <p:cNvGrpSpPr/>
          <p:nvPr/>
        </p:nvGrpSpPr>
        <p:grpSpPr>
          <a:xfrm>
            <a:off x="6143636" y="1752889"/>
            <a:ext cx="500066" cy="461665"/>
            <a:chOff x="3357554" y="2143116"/>
            <a:chExt cx="500066" cy="399800"/>
          </a:xfrm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/>
          <p:nvPr/>
        </p:nvGrpSpPr>
        <p:grpSpPr>
          <a:xfrm>
            <a:off x="5286380" y="2243072"/>
            <a:ext cx="571504" cy="400110"/>
            <a:chOff x="2000232" y="2494942"/>
            <a:chExt cx="571504" cy="400110"/>
          </a:xfrm>
        </p:grpSpPr>
        <p:sp>
          <p:nvSpPr>
            <p:cNvPr id="16" name="TextBox 15"/>
            <p:cNvSpPr txBox="1"/>
            <p:nvPr/>
          </p:nvSpPr>
          <p:spPr>
            <a:xfrm>
              <a:off x="2000232" y="2494942"/>
              <a:ext cx="571504" cy="40011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5500694" y="2796079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5522800" y="3297710"/>
            <a:ext cx="1021304" cy="17253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8"/>
          <p:cNvGrpSpPr/>
          <p:nvPr/>
        </p:nvGrpSpPr>
        <p:grpSpPr>
          <a:xfrm>
            <a:off x="6429388" y="2857496"/>
            <a:ext cx="1284326" cy="523220"/>
            <a:chOff x="5929322" y="2428868"/>
            <a:chExt cx="1284326" cy="523220"/>
          </a:xfrm>
          <a:solidFill>
            <a:srgbClr val="F9E3A5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5929322" y="2428868"/>
              <a:ext cx="128432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верёвки</a:t>
              </a:r>
              <a:endParaRPr lang="ru-RU" sz="28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>
            <a:off x="5903799" y="4948980"/>
            <a:ext cx="360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5355859" y="446467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23"/>
          <p:cNvGrpSpPr/>
          <p:nvPr/>
        </p:nvGrpSpPr>
        <p:grpSpPr>
          <a:xfrm>
            <a:off x="6000760" y="5753417"/>
            <a:ext cx="714380" cy="461665"/>
            <a:chOff x="2714612" y="4429132"/>
            <a:chExt cx="714380" cy="461665"/>
          </a:xfrm>
          <a:solidFill>
            <a:srgbClr val="F9E3A5"/>
          </a:solidFill>
        </p:grpSpPr>
        <p:sp>
          <p:nvSpPr>
            <p:cNvPr id="25" name="TextBox 2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6"/>
          <p:cNvGrpSpPr/>
          <p:nvPr/>
        </p:nvGrpSpPr>
        <p:grpSpPr>
          <a:xfrm>
            <a:off x="5286380" y="3929066"/>
            <a:ext cx="500066" cy="461665"/>
            <a:chOff x="3357554" y="2143116"/>
            <a:chExt cx="500066" cy="399800"/>
          </a:xfrm>
          <a:solidFill>
            <a:srgbClr val="F9E3A5"/>
          </a:solidFill>
        </p:grpSpPr>
        <p:sp>
          <p:nvSpPr>
            <p:cNvPr id="28" name="TextBox 27"/>
            <p:cNvSpPr txBox="1"/>
            <p:nvPr/>
          </p:nvSpPr>
          <p:spPr>
            <a:xfrm>
              <a:off x="3357554" y="2143116"/>
              <a:ext cx="500066" cy="3998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9"/>
          <p:cNvGrpSpPr/>
          <p:nvPr/>
        </p:nvGrpSpPr>
        <p:grpSpPr>
          <a:xfrm>
            <a:off x="5143504" y="5100592"/>
            <a:ext cx="571504" cy="400110"/>
            <a:chOff x="2000232" y="2494942"/>
            <a:chExt cx="571504" cy="400110"/>
          </a:xfrm>
          <a:solidFill>
            <a:srgbClr val="F9E3A5"/>
          </a:solidFill>
        </p:grpSpPr>
        <p:sp>
          <p:nvSpPr>
            <p:cNvPr id="32" name="TextBox 31"/>
            <p:cNvSpPr txBox="1"/>
            <p:nvPr/>
          </p:nvSpPr>
          <p:spPr>
            <a:xfrm>
              <a:off x="2000232" y="2494942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491068" y="4939219"/>
            <a:ext cx="36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5377232" y="5481489"/>
            <a:ext cx="1021304" cy="17253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34"/>
          <p:cNvGrpSpPr/>
          <p:nvPr/>
        </p:nvGrpSpPr>
        <p:grpSpPr>
          <a:xfrm>
            <a:off x="6072198" y="4286256"/>
            <a:ext cx="1284326" cy="523220"/>
            <a:chOff x="5929322" y="2428868"/>
            <a:chExt cx="1284326" cy="523220"/>
          </a:xfrm>
          <a:solidFill>
            <a:srgbClr val="F9E3A5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5929322" y="2428868"/>
              <a:ext cx="128432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верёвки</a:t>
              </a:r>
              <a:endParaRPr lang="ru-RU" sz="2800" dirty="0"/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85786" y="214311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1357290" y="1643050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1357290" y="2370222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1571604" y="250030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6286520"/>
            <a:ext cx="2857488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РЗ 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№9    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8" grpId="0"/>
      <p:bldP spid="39" grpId="0"/>
      <p:bldP spid="40" grpId="0"/>
      <p:bldP spid="42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2857488" cy="5714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45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РЗ к теме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№9    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 cstate="print"/>
          <a:srcRect l="8789" t="48340" r="57226" b="18701"/>
          <a:stretch>
            <a:fillRect/>
          </a:stretch>
        </p:blipFill>
        <p:spPr bwMode="auto">
          <a:xfrm>
            <a:off x="2514585" y="1714512"/>
            <a:ext cx="662941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rcRect l="8789" t="24902" r="12109" b="59717"/>
          <a:stretch>
            <a:fillRect/>
          </a:stretch>
        </p:blipFill>
        <p:spPr bwMode="auto">
          <a:xfrm>
            <a:off x="0" y="571480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2928926" y="4857760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9" name="TextBox 8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"/>
          <p:cNvGrpSpPr/>
          <p:nvPr/>
        </p:nvGrpSpPr>
        <p:grpSpPr>
          <a:xfrm>
            <a:off x="3044164" y="2917875"/>
            <a:ext cx="527704" cy="461665"/>
            <a:chOff x="1329652" y="3194819"/>
            <a:chExt cx="527704" cy="484743"/>
          </a:xfrm>
        </p:grpSpPr>
        <p:sp>
          <p:nvSpPr>
            <p:cNvPr id="12" name="TextBox 11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Прямая со стрелкой 6"/>
          <p:cNvCxnSpPr/>
          <p:nvPr/>
        </p:nvCxnSpPr>
        <p:spPr>
          <a:xfrm rot="16200000" flipV="1">
            <a:off x="2981979" y="352429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2998404" y="4573968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1"/>
          <p:cNvGrpSpPr/>
          <p:nvPr/>
        </p:nvGrpSpPr>
        <p:grpSpPr>
          <a:xfrm>
            <a:off x="4143372" y="4857760"/>
            <a:ext cx="714380" cy="461665"/>
            <a:chOff x="3571868" y="4308155"/>
            <a:chExt cx="714380" cy="461665"/>
          </a:xfrm>
          <a:solidFill>
            <a:srgbClr val="F9E3A5"/>
          </a:solidFill>
        </p:grpSpPr>
        <p:sp>
          <p:nvSpPr>
            <p:cNvPr id="23" name="TextBox 22"/>
            <p:cNvSpPr txBox="1"/>
            <p:nvPr/>
          </p:nvSpPr>
          <p:spPr>
            <a:xfrm>
              <a:off x="3571868" y="4308155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3643306" y="4379593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4"/>
          <p:cNvGrpSpPr/>
          <p:nvPr/>
        </p:nvGrpSpPr>
        <p:grpSpPr>
          <a:xfrm>
            <a:off x="4187172" y="2967414"/>
            <a:ext cx="527704" cy="461665"/>
            <a:chOff x="1329652" y="3194819"/>
            <a:chExt cx="527704" cy="484743"/>
          </a:xfrm>
        </p:grpSpPr>
        <p:sp>
          <p:nvSpPr>
            <p:cNvPr id="26" name="TextBox 25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/>
          <p:nvPr/>
        </p:nvCxnSpPr>
        <p:spPr>
          <a:xfrm rot="16200000" flipV="1">
            <a:off x="3624921" y="357383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V="1">
            <a:off x="3641346" y="4623507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9"/>
          <p:cNvGrpSpPr/>
          <p:nvPr/>
        </p:nvGrpSpPr>
        <p:grpSpPr>
          <a:xfrm>
            <a:off x="6517251" y="4500570"/>
            <a:ext cx="714380" cy="461665"/>
            <a:chOff x="3571868" y="4308155"/>
            <a:chExt cx="714380" cy="461665"/>
          </a:xfrm>
          <a:solidFill>
            <a:srgbClr val="F9E3A5"/>
          </a:solidFill>
        </p:grpSpPr>
        <p:sp>
          <p:nvSpPr>
            <p:cNvPr id="31" name="TextBox 30"/>
            <p:cNvSpPr txBox="1"/>
            <p:nvPr/>
          </p:nvSpPr>
          <p:spPr>
            <a:xfrm>
              <a:off x="3571868" y="4308155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3643306" y="4379593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32"/>
          <p:cNvGrpSpPr/>
          <p:nvPr/>
        </p:nvGrpSpPr>
        <p:grpSpPr>
          <a:xfrm>
            <a:off x="6561051" y="2610224"/>
            <a:ext cx="527704" cy="461665"/>
            <a:chOff x="1329652" y="3194819"/>
            <a:chExt cx="527704" cy="484743"/>
          </a:xfrm>
        </p:grpSpPr>
        <p:sp>
          <p:nvSpPr>
            <p:cNvPr id="34" name="TextBox 33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 стрелкой 35"/>
          <p:cNvCxnSpPr/>
          <p:nvPr/>
        </p:nvCxnSpPr>
        <p:spPr>
          <a:xfrm rot="16200000" flipV="1">
            <a:off x="5998800" y="321664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V="1">
            <a:off x="6015225" y="4266317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37"/>
          <p:cNvGrpSpPr/>
          <p:nvPr/>
        </p:nvGrpSpPr>
        <p:grpSpPr>
          <a:xfrm>
            <a:off x="7946011" y="4467718"/>
            <a:ext cx="714380" cy="461665"/>
            <a:chOff x="3571868" y="4308155"/>
            <a:chExt cx="714380" cy="461665"/>
          </a:xfrm>
          <a:solidFill>
            <a:srgbClr val="F9E3A5"/>
          </a:solidFill>
        </p:grpSpPr>
        <p:sp>
          <p:nvSpPr>
            <p:cNvPr id="39" name="TextBox 38"/>
            <p:cNvSpPr txBox="1"/>
            <p:nvPr/>
          </p:nvSpPr>
          <p:spPr>
            <a:xfrm>
              <a:off x="3571868" y="4308155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643306" y="4379593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40"/>
          <p:cNvGrpSpPr/>
          <p:nvPr/>
        </p:nvGrpSpPr>
        <p:grpSpPr>
          <a:xfrm>
            <a:off x="7989811" y="2577372"/>
            <a:ext cx="527704" cy="461665"/>
            <a:chOff x="1329652" y="3194819"/>
            <a:chExt cx="527704" cy="484743"/>
          </a:xfrm>
        </p:grpSpPr>
        <p:sp>
          <p:nvSpPr>
            <p:cNvPr id="42" name="TextBox 41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16200000" flipV="1">
            <a:off x="7427560" y="3183794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V="1">
            <a:off x="7443985" y="4233465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71472" y="3043487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1142976" y="2543421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1142976" y="3270593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1357290" y="3400677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0528" y="535054"/>
            <a:ext cx="490531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зачёту №2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14480" y="3429000"/>
            <a:ext cx="3214710" cy="9286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2637" y="6177498"/>
            <a:ext cx="204049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Стр. 17.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36512" y="-27384"/>
            <a:ext cx="64087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 №2 (Сила,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 №№ 7-9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86182" y="6500834"/>
          <a:ext cx="5286412" cy="304800"/>
        </p:xfrm>
        <a:graphic>
          <a:graphicData uri="http://schemas.openxmlformats.org/drawingml/2006/table">
            <a:tbl>
              <a:tblPr/>
              <a:tblGrid>
                <a:gridCol w="460355"/>
                <a:gridCol w="701493"/>
                <a:gridCol w="767259"/>
                <a:gridCol w="784796"/>
                <a:gridCol w="784796"/>
                <a:gridCol w="784796"/>
                <a:gridCol w="378149"/>
                <a:gridCol w="624768"/>
              </a:tblGrid>
              <a:tr h="1447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367*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365*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363*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359*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355*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F/S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7" cstate="print"/>
          <a:srcRect l="9375" t="9521" r="11523" b="79493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8" cstate="print"/>
          <a:srcRect l="57422" t="54932" r="15038" b="22363"/>
          <a:stretch>
            <a:fillRect/>
          </a:stretch>
        </p:blipFill>
        <p:spPr bwMode="auto">
          <a:xfrm>
            <a:off x="357158" y="4071966"/>
            <a:ext cx="335761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/>
          <a:srcRect l="51172" t="39014" r="12500" b="38281"/>
          <a:stretch>
            <a:fillRect/>
          </a:stretch>
        </p:blipFill>
        <p:spPr bwMode="auto">
          <a:xfrm>
            <a:off x="2643195" y="1928802"/>
            <a:ext cx="28574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 l="13477" t="46875" r="54296" b="22363"/>
          <a:stretch>
            <a:fillRect/>
          </a:stretch>
        </p:blipFill>
        <p:spPr bwMode="auto">
          <a:xfrm>
            <a:off x="5715008" y="1000108"/>
            <a:ext cx="29935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857364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71504" y="1357298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71504" y="2084470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753688" y="2257669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0"/>
          <p:cNvGrpSpPr/>
          <p:nvPr/>
        </p:nvGrpSpPr>
        <p:grpSpPr>
          <a:xfrm>
            <a:off x="2529794" y="3252939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21" name="TextBox 20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3"/>
          <p:cNvGrpSpPr/>
          <p:nvPr/>
        </p:nvGrpSpPr>
        <p:grpSpPr>
          <a:xfrm>
            <a:off x="2645032" y="1313054"/>
            <a:ext cx="527704" cy="461665"/>
            <a:chOff x="1329652" y="3194819"/>
            <a:chExt cx="527704" cy="484743"/>
          </a:xfrm>
        </p:grpSpPr>
        <p:sp>
          <p:nvSpPr>
            <p:cNvPr id="24" name="TextBox 23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rot="16200000" flipV="1">
            <a:off x="2582847" y="191947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2599272" y="2969147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0"/>
          <p:cNvGrpSpPr/>
          <p:nvPr/>
        </p:nvGrpSpPr>
        <p:grpSpPr>
          <a:xfrm>
            <a:off x="3143240" y="3297183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29" name="TextBox 28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3"/>
          <p:cNvGrpSpPr/>
          <p:nvPr/>
        </p:nvGrpSpPr>
        <p:grpSpPr>
          <a:xfrm>
            <a:off x="3258478" y="1357298"/>
            <a:ext cx="527704" cy="461665"/>
            <a:chOff x="1329652" y="3194819"/>
            <a:chExt cx="527704" cy="484743"/>
          </a:xfrm>
        </p:grpSpPr>
        <p:sp>
          <p:nvSpPr>
            <p:cNvPr id="32" name="TextBox 31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3196293" y="1963720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3212718" y="3013391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0"/>
          <p:cNvGrpSpPr/>
          <p:nvPr/>
        </p:nvGrpSpPr>
        <p:grpSpPr>
          <a:xfrm>
            <a:off x="4071934" y="3368621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37" name="TextBox 36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4187172" y="1428736"/>
            <a:ext cx="527704" cy="461665"/>
            <a:chOff x="1329652" y="3194819"/>
            <a:chExt cx="527704" cy="484743"/>
          </a:xfrm>
        </p:grpSpPr>
        <p:sp>
          <p:nvSpPr>
            <p:cNvPr id="40" name="TextBox 39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Прямая со стрелкой 41"/>
          <p:cNvCxnSpPr/>
          <p:nvPr/>
        </p:nvCxnSpPr>
        <p:spPr>
          <a:xfrm rot="16200000" flipV="1">
            <a:off x="4124987" y="2035158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V="1">
            <a:off x="4141412" y="3084829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0"/>
          <p:cNvGrpSpPr/>
          <p:nvPr/>
        </p:nvGrpSpPr>
        <p:grpSpPr>
          <a:xfrm>
            <a:off x="5643570" y="3395963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3"/>
          <p:cNvGrpSpPr/>
          <p:nvPr/>
        </p:nvGrpSpPr>
        <p:grpSpPr>
          <a:xfrm>
            <a:off x="5758808" y="1456078"/>
            <a:ext cx="527704" cy="461665"/>
            <a:chOff x="1329652" y="3194819"/>
            <a:chExt cx="527704" cy="484743"/>
          </a:xfrm>
        </p:grpSpPr>
        <p:sp>
          <p:nvSpPr>
            <p:cNvPr id="48" name="TextBox 47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 стрелкой 49"/>
          <p:cNvCxnSpPr/>
          <p:nvPr/>
        </p:nvCxnSpPr>
        <p:spPr>
          <a:xfrm rot="16200000" flipV="1">
            <a:off x="5696623" y="2062500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V="1">
            <a:off x="5713048" y="3112171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0"/>
          <p:cNvGrpSpPr/>
          <p:nvPr/>
        </p:nvGrpSpPr>
        <p:grpSpPr>
          <a:xfrm>
            <a:off x="6643702" y="3440059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53" name="TextBox 52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3"/>
          <p:cNvGrpSpPr/>
          <p:nvPr/>
        </p:nvGrpSpPr>
        <p:grpSpPr>
          <a:xfrm>
            <a:off x="6758940" y="1500174"/>
            <a:ext cx="527704" cy="461665"/>
            <a:chOff x="1329652" y="3194819"/>
            <a:chExt cx="527704" cy="484743"/>
          </a:xfrm>
        </p:grpSpPr>
        <p:sp>
          <p:nvSpPr>
            <p:cNvPr id="56" name="TextBox 55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 стрелкой 57"/>
          <p:cNvCxnSpPr/>
          <p:nvPr/>
        </p:nvCxnSpPr>
        <p:spPr>
          <a:xfrm rot="16200000" flipV="1">
            <a:off x="6696755" y="210659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V="1">
            <a:off x="6713180" y="3156267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0"/>
          <p:cNvGrpSpPr/>
          <p:nvPr/>
        </p:nvGrpSpPr>
        <p:grpSpPr>
          <a:xfrm>
            <a:off x="7643834" y="3538839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61" name="TextBox 60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3"/>
          <p:cNvGrpSpPr/>
          <p:nvPr/>
        </p:nvGrpSpPr>
        <p:grpSpPr>
          <a:xfrm>
            <a:off x="7759072" y="1598954"/>
            <a:ext cx="527704" cy="461665"/>
            <a:chOff x="1329652" y="3194819"/>
            <a:chExt cx="527704" cy="484743"/>
          </a:xfrm>
        </p:grpSpPr>
        <p:sp>
          <p:nvSpPr>
            <p:cNvPr id="64" name="TextBox 63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Прямая со стрелкой 65"/>
          <p:cNvCxnSpPr/>
          <p:nvPr/>
        </p:nvCxnSpPr>
        <p:spPr>
          <a:xfrm rot="16200000" flipV="1">
            <a:off x="7696887" y="220537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V="1">
            <a:off x="7713312" y="3255047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10"/>
          <p:cNvGrpSpPr/>
          <p:nvPr/>
        </p:nvGrpSpPr>
        <p:grpSpPr>
          <a:xfrm>
            <a:off x="557184" y="5624829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69" name="TextBox 68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 стрелкой 69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13"/>
          <p:cNvGrpSpPr/>
          <p:nvPr/>
        </p:nvGrpSpPr>
        <p:grpSpPr>
          <a:xfrm>
            <a:off x="672422" y="3684944"/>
            <a:ext cx="527704" cy="461665"/>
            <a:chOff x="1329652" y="3194819"/>
            <a:chExt cx="527704" cy="484743"/>
          </a:xfrm>
        </p:grpSpPr>
        <p:sp>
          <p:nvSpPr>
            <p:cNvPr id="72" name="TextBox 71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Прямая со стрелкой 73"/>
          <p:cNvCxnSpPr/>
          <p:nvPr/>
        </p:nvCxnSpPr>
        <p:spPr>
          <a:xfrm rot="16200000" flipV="1">
            <a:off x="610237" y="429136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6200000" flipV="1">
            <a:off x="626662" y="5341037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10"/>
          <p:cNvGrpSpPr/>
          <p:nvPr/>
        </p:nvGrpSpPr>
        <p:grpSpPr>
          <a:xfrm>
            <a:off x="2428860" y="5797513"/>
            <a:ext cx="714380" cy="461665"/>
            <a:chOff x="3000364" y="4357694"/>
            <a:chExt cx="714380" cy="461665"/>
          </a:xfrm>
          <a:solidFill>
            <a:srgbClr val="F9E3A5"/>
          </a:solidFill>
        </p:grpSpPr>
        <p:sp>
          <p:nvSpPr>
            <p:cNvPr id="77" name="TextBox 76"/>
            <p:cNvSpPr txBox="1"/>
            <p:nvPr/>
          </p:nvSpPr>
          <p:spPr>
            <a:xfrm>
              <a:off x="3000364" y="4357694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3000364" y="4429132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896" name="Группа 13"/>
          <p:cNvGrpSpPr/>
          <p:nvPr/>
        </p:nvGrpSpPr>
        <p:grpSpPr>
          <a:xfrm>
            <a:off x="2544098" y="3857628"/>
            <a:ext cx="527704" cy="461665"/>
            <a:chOff x="1329652" y="3194819"/>
            <a:chExt cx="527704" cy="484743"/>
          </a:xfrm>
        </p:grpSpPr>
        <p:sp>
          <p:nvSpPr>
            <p:cNvPr id="80" name="TextBox 79"/>
            <p:cNvSpPr txBox="1"/>
            <p:nvPr/>
          </p:nvSpPr>
          <p:spPr>
            <a:xfrm>
              <a:off x="1357290" y="3194819"/>
              <a:ext cx="500066" cy="484743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>
              <a:off x="1329652" y="3252036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Прямая со стрелкой 81"/>
          <p:cNvCxnSpPr/>
          <p:nvPr/>
        </p:nvCxnSpPr>
        <p:spPr>
          <a:xfrm rot="16200000" flipV="1">
            <a:off x="2481913" y="4464050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6200000" flipV="1">
            <a:off x="2498338" y="5513721"/>
            <a:ext cx="1021304" cy="17253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000496" y="4214818"/>
            <a:ext cx="5072098" cy="156966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давления и вес одинаковы, т.к. масса не меняется , а давление больше там, где меньше площадь.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0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0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0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84" grpId="0" animBg="1"/>
      <p:bldP spid="8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9" cstate="print"/>
          <a:srcRect l="9961" t="13183" r="11523" b="75831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06" y="1266351"/>
            <a:ext cx="3000396" cy="248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3,9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=1300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24922" y="1285860"/>
            <a:ext cx="3144860" cy="1908000"/>
            <a:chOff x="928662" y="1571612"/>
            <a:chExt cx="2573356" cy="1908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2547224" y="2524818"/>
              <a:ext cx="190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928662" y="292893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Куб 6"/>
          <p:cNvSpPr/>
          <p:nvPr/>
        </p:nvSpPr>
        <p:spPr>
          <a:xfrm>
            <a:off x="5500694" y="2285993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7358050" y="1643050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965938" y="317817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7710509" y="3435494"/>
            <a:ext cx="790581" cy="636448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>
            <a:off x="7171878" y="2678104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188626" y="1565646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7858116" y="2786058"/>
            <a:ext cx="928694" cy="707886"/>
            <a:chOff x="5643564" y="500042"/>
            <a:chExt cx="928699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7929554" y="857232"/>
            <a:ext cx="790581" cy="707886"/>
            <a:chOff x="5643570" y="500042"/>
            <a:chExt cx="790586" cy="707747"/>
          </a:xfrm>
        </p:grpSpPr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увеличится на  … Па.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143116"/>
            <a:ext cx="283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–это…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2786058"/>
            <a:ext cx="4927503" cy="95410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тело в равновесии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равен силе тяжести, т.е.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32" y="3214686"/>
            <a:ext cx="2356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18" name="Группа 24"/>
          <p:cNvGrpSpPr/>
          <p:nvPr/>
        </p:nvGrpSpPr>
        <p:grpSpPr>
          <a:xfrm>
            <a:off x="3190726" y="1000108"/>
            <a:ext cx="3310100" cy="1136745"/>
            <a:chOff x="1928794" y="1785926"/>
            <a:chExt cx="3310100" cy="1136745"/>
          </a:xfrm>
        </p:grpSpPr>
        <p:grpSp>
          <p:nvGrpSpPr>
            <p:cNvPr id="25" name="Группа 41"/>
            <p:cNvGrpSpPr/>
            <p:nvPr/>
          </p:nvGrpSpPr>
          <p:grpSpPr>
            <a:xfrm>
              <a:off x="1928794" y="1785926"/>
              <a:ext cx="3310100" cy="1136745"/>
              <a:chOff x="1968102" y="1701217"/>
              <a:chExt cx="3310100" cy="1136745"/>
            </a:xfrm>
          </p:grpSpPr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1968102" y="1932993"/>
                <a:ext cx="18573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1300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см</a:t>
                </a:r>
                <a:r>
                  <a:rPr lang="ru-RU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142058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1300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134057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10000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 bwMode="auto">
            <a:xfrm rot="21300000">
              <a:off x="3856319" y="2284582"/>
              <a:ext cx="1260000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30"/>
          <p:cNvGrpSpPr/>
          <p:nvPr/>
        </p:nvGrpSpPr>
        <p:grpSpPr>
          <a:xfrm>
            <a:off x="142844" y="3863891"/>
            <a:ext cx="1452900" cy="1136745"/>
            <a:chOff x="3278724" y="1785926"/>
            <a:chExt cx="1452900" cy="1136745"/>
          </a:xfrm>
        </p:grpSpPr>
        <p:grpSp>
          <p:nvGrpSpPr>
            <p:cNvPr id="31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3" name="Прямая соединительная линия 32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48" name="Группа 36"/>
          <p:cNvGrpSpPr/>
          <p:nvPr/>
        </p:nvGrpSpPr>
        <p:grpSpPr>
          <a:xfrm>
            <a:off x="1270086" y="3922058"/>
            <a:ext cx="1325790" cy="1013403"/>
            <a:chOff x="5603664" y="1844093"/>
            <a:chExt cx="1325790" cy="1013403"/>
          </a:xfrm>
        </p:grpSpPr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850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</p:grpSpPr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851" name="Группа 42"/>
          <p:cNvGrpSpPr/>
          <p:nvPr/>
        </p:nvGrpSpPr>
        <p:grpSpPr>
          <a:xfrm>
            <a:off x="4000496" y="4000504"/>
            <a:ext cx="4786346" cy="900176"/>
            <a:chOff x="5492320" y="4714884"/>
            <a:chExt cx="4786346" cy="900176"/>
          </a:xfrm>
          <a:solidFill>
            <a:srgbClr val="F9E3A5"/>
          </a:solidFill>
        </p:grpSpPr>
        <p:grpSp>
          <p:nvGrpSpPr>
            <p:cNvPr id="78852" name="Группа 49"/>
            <p:cNvGrpSpPr/>
            <p:nvPr/>
          </p:nvGrpSpPr>
          <p:grpSpPr>
            <a:xfrm>
              <a:off x="5924168" y="4714884"/>
              <a:ext cx="2887408" cy="900176"/>
              <a:chOff x="5715008" y="3425004"/>
              <a:chExt cx="2887408" cy="900176"/>
            </a:xfrm>
            <a:grpFill/>
          </p:grpSpPr>
          <p:sp>
            <p:nvSpPr>
              <p:cNvPr id="50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2521844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ru-RU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3,9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·9,8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Н/кг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·10000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 bwMode="auto">
              <a:xfrm flipV="1">
                <a:off x="6224340" y="3853632"/>
                <a:ext cx="2160000" cy="3970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>
                <a:spLocks noChangeArrowheads="1"/>
              </p:cNvSpPr>
              <p:nvPr/>
            </p:nvSpPr>
            <p:spPr bwMode="auto">
              <a:xfrm>
                <a:off x="6270746" y="3925070"/>
                <a:ext cx="1012678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1300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8853" name="Группа 50"/>
            <p:cNvGrpSpPr/>
            <p:nvPr/>
          </p:nvGrpSpPr>
          <p:grpSpPr>
            <a:xfrm>
              <a:off x="8778472" y="4786322"/>
              <a:ext cx="1500194" cy="769441"/>
              <a:chOff x="6063828" y="4714884"/>
              <a:chExt cx="1500194" cy="769441"/>
            </a:xfrm>
            <a:grpFill/>
          </p:grpSpPr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6063828" y="4714884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6563890" y="4886278"/>
                <a:ext cx="1000132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… Па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TextBox 15"/>
            <p:cNvSpPr txBox="1">
              <a:spLocks noChangeArrowheads="1"/>
            </p:cNvSpPr>
            <p:nvPr/>
          </p:nvSpPr>
          <p:spPr bwMode="auto">
            <a:xfrm>
              <a:off x="5492320" y="4915927"/>
              <a:ext cx="571504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854" name="Группа 52"/>
          <p:cNvGrpSpPr/>
          <p:nvPr/>
        </p:nvGrpSpPr>
        <p:grpSpPr>
          <a:xfrm>
            <a:off x="2285984" y="3929066"/>
            <a:ext cx="1197536" cy="1026674"/>
            <a:chOff x="6786578" y="1701217"/>
            <a:chExt cx="1197536" cy="1026674"/>
          </a:xfrm>
        </p:grpSpPr>
        <p:grpSp>
          <p:nvGrpSpPr>
            <p:cNvPr id="78855" name="Группа 47"/>
            <p:cNvGrpSpPr/>
            <p:nvPr/>
          </p:nvGrpSpPr>
          <p:grpSpPr>
            <a:xfrm>
              <a:off x="7126858" y="1701217"/>
              <a:ext cx="857256" cy="1026674"/>
              <a:chOff x="7000892" y="1701217"/>
              <a:chExt cx="857256" cy="1026674"/>
            </a:xfrm>
          </p:grpSpPr>
          <p:sp>
            <p:nvSpPr>
              <p:cNvPr id="56" name="TextBox 10"/>
              <p:cNvSpPr txBox="1">
                <a:spLocks noChangeArrowheads="1"/>
              </p:cNvSpPr>
              <p:nvPr/>
            </p:nvSpPr>
            <p:spPr bwMode="auto">
              <a:xfrm>
                <a:off x="7017802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8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8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21" grpId="0"/>
      <p:bldP spid="22" grpId="0"/>
      <p:bldP spid="23" grpId="0" animBg="1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785794"/>
            <a:ext cx="3000396" cy="248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=48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=320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42908" y="785794"/>
            <a:ext cx="3144860" cy="1908000"/>
            <a:chOff x="928662" y="1571612"/>
            <a:chExt cx="2573356" cy="1908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2547224" y="2524818"/>
              <a:ext cx="1908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928662" y="2928934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Куб 6"/>
          <p:cNvSpPr/>
          <p:nvPr/>
        </p:nvSpPr>
        <p:spPr>
          <a:xfrm>
            <a:off x="5500694" y="2285993"/>
            <a:ext cx="3071802" cy="357189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7358050" y="1643050"/>
            <a:ext cx="928694" cy="857256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965938" y="317817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7710509" y="3435494"/>
            <a:ext cx="790581" cy="636448"/>
            <a:chOff x="5643570" y="500042"/>
            <a:chExt cx="790586" cy="70774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>
            <a:off x="7171878" y="2678104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188626" y="1565646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7858116" y="2786058"/>
            <a:ext cx="928694" cy="707886"/>
            <a:chOff x="5643564" y="500042"/>
            <a:chExt cx="928699" cy="70774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7929554" y="857232"/>
            <a:ext cx="790581" cy="707886"/>
            <a:chOff x="5643570" y="500042"/>
            <a:chExt cx="790586" cy="707747"/>
          </a:xfrm>
        </p:grpSpPr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0" y="5664772"/>
            <a:ext cx="9144000" cy="11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Ответ: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Мальчик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48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кг и весом почти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480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оказывает давление в …Па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143116"/>
            <a:ext cx="283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–это…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2786058"/>
            <a:ext cx="4927503" cy="95410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Т.к. тело в равновесии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равен силе тяжести, т.е.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32" y="2834342"/>
            <a:ext cx="235673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18" name="Группа 24"/>
          <p:cNvGrpSpPr/>
          <p:nvPr/>
        </p:nvGrpSpPr>
        <p:grpSpPr>
          <a:xfrm>
            <a:off x="3190726" y="1000108"/>
            <a:ext cx="3214710" cy="1136745"/>
            <a:chOff x="1928794" y="1785926"/>
            <a:chExt cx="3214710" cy="1136745"/>
          </a:xfrm>
        </p:grpSpPr>
        <p:grpSp>
          <p:nvGrpSpPr>
            <p:cNvPr id="25" name="Группа 41"/>
            <p:cNvGrpSpPr/>
            <p:nvPr/>
          </p:nvGrpSpPr>
          <p:grpSpPr>
            <a:xfrm>
              <a:off x="1928794" y="1785926"/>
              <a:ext cx="3214710" cy="1136745"/>
              <a:chOff x="1968102" y="1701217"/>
              <a:chExt cx="3214710" cy="1136745"/>
            </a:xfrm>
          </p:grpSpPr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1968102" y="1932993"/>
                <a:ext cx="18573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320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см</a:t>
                </a:r>
                <a:r>
                  <a:rPr lang="ru-RU" sz="28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121539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320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32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134057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10000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 bwMode="auto">
            <a:xfrm rot="21300000">
              <a:off x="3856319" y="2284582"/>
              <a:ext cx="1260000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30"/>
          <p:cNvGrpSpPr/>
          <p:nvPr/>
        </p:nvGrpSpPr>
        <p:grpSpPr>
          <a:xfrm>
            <a:off x="142844" y="3863891"/>
            <a:ext cx="1452900" cy="1136745"/>
            <a:chOff x="3278724" y="1785926"/>
            <a:chExt cx="1452900" cy="1136745"/>
          </a:xfrm>
        </p:grpSpPr>
        <p:grpSp>
          <p:nvGrpSpPr>
            <p:cNvPr id="31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3" name="Прямая соединительная линия 32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6"/>
          <p:cNvGrpSpPr/>
          <p:nvPr/>
        </p:nvGrpSpPr>
        <p:grpSpPr>
          <a:xfrm>
            <a:off x="1270086" y="3922058"/>
            <a:ext cx="1325790" cy="1013403"/>
            <a:chOff x="5603664" y="1844093"/>
            <a:chExt cx="1325790" cy="1013403"/>
          </a:xfrm>
        </p:grpSpPr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603664" y="2148476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" name="Группа 42"/>
            <p:cNvGrpSpPr/>
            <p:nvPr/>
          </p:nvGrpSpPr>
          <p:grpSpPr>
            <a:xfrm>
              <a:off x="5892061" y="1844093"/>
              <a:ext cx="1037393" cy="1013403"/>
              <a:chOff x="5892061" y="1844093"/>
              <a:chExt cx="1037393" cy="1013403"/>
            </a:xfrm>
          </p:grpSpPr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5892061" y="1844093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Р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15"/>
              <p:cNvSpPr txBox="1">
                <a:spLocks noChangeArrowheads="1"/>
              </p:cNvSpPr>
              <p:nvPr/>
            </p:nvSpPr>
            <p:spPr bwMode="auto">
              <a:xfrm>
                <a:off x="6000760" y="2272721"/>
                <a:ext cx="92869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 bwMode="auto">
              <a:xfrm rot="120000" flipV="1">
                <a:off x="5929635" y="2368101"/>
                <a:ext cx="612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42"/>
          <p:cNvGrpSpPr/>
          <p:nvPr/>
        </p:nvGrpSpPr>
        <p:grpSpPr>
          <a:xfrm>
            <a:off x="4000496" y="4000504"/>
            <a:ext cx="5072098" cy="900176"/>
            <a:chOff x="5492320" y="4714884"/>
            <a:chExt cx="5072098" cy="900176"/>
          </a:xfrm>
          <a:solidFill>
            <a:srgbClr val="F9E3A5"/>
          </a:solidFill>
        </p:grpSpPr>
        <p:grpSp>
          <p:nvGrpSpPr>
            <p:cNvPr id="43" name="Группа 49"/>
            <p:cNvGrpSpPr/>
            <p:nvPr/>
          </p:nvGrpSpPr>
          <p:grpSpPr>
            <a:xfrm>
              <a:off x="5924168" y="4714884"/>
              <a:ext cx="2823288" cy="900176"/>
              <a:chOff x="5715008" y="3425004"/>
              <a:chExt cx="2823288" cy="900176"/>
            </a:xfrm>
            <a:grpFill/>
          </p:grpSpPr>
          <p:sp>
            <p:nvSpPr>
              <p:cNvPr id="50" name="TextBox 10"/>
              <p:cNvSpPr txBox="1">
                <a:spLocks noChangeArrowheads="1"/>
              </p:cNvSpPr>
              <p:nvPr/>
            </p:nvSpPr>
            <p:spPr bwMode="auto">
              <a:xfrm>
                <a:off x="6080572" y="3425004"/>
                <a:ext cx="2457724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ru-RU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·9,8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Н/кг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·10000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 bwMode="auto">
              <a:xfrm flipV="1">
                <a:off x="6224340" y="3853632"/>
                <a:ext cx="2160000" cy="39706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>
                <a:spLocks noChangeArrowheads="1"/>
              </p:cNvSpPr>
              <p:nvPr/>
            </p:nvSpPr>
            <p:spPr bwMode="auto">
              <a:xfrm>
                <a:off x="6270746" y="3925070"/>
                <a:ext cx="1012678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320</a:t>
                </a:r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>
                <a:spLocks noChangeArrowheads="1"/>
              </p:cNvSpPr>
              <p:nvPr/>
            </p:nvSpPr>
            <p:spPr bwMode="auto">
              <a:xfrm>
                <a:off x="5715008" y="3500438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" name="Группа 50"/>
            <p:cNvGrpSpPr/>
            <p:nvPr/>
          </p:nvGrpSpPr>
          <p:grpSpPr>
            <a:xfrm>
              <a:off x="8778472" y="4786322"/>
              <a:ext cx="1785946" cy="769441"/>
              <a:chOff x="6063828" y="4714884"/>
              <a:chExt cx="1785946" cy="769441"/>
            </a:xfrm>
            <a:grpFill/>
          </p:grpSpPr>
          <p:sp>
            <p:nvSpPr>
              <p:cNvPr id="47" name="TextBox 46"/>
              <p:cNvSpPr txBox="1">
                <a:spLocks noChangeArrowheads="1"/>
              </p:cNvSpPr>
              <p:nvPr/>
            </p:nvSpPr>
            <p:spPr bwMode="auto">
              <a:xfrm>
                <a:off x="6063828" y="4714884"/>
                <a:ext cx="57150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/>
            </p:nvSpPr>
            <p:spPr bwMode="auto">
              <a:xfrm>
                <a:off x="6563890" y="4886278"/>
                <a:ext cx="1285884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… Па</a:t>
                </a:r>
                <a:endPara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TextBox 15"/>
            <p:cNvSpPr txBox="1">
              <a:spLocks noChangeArrowheads="1"/>
            </p:cNvSpPr>
            <p:nvPr/>
          </p:nvSpPr>
          <p:spPr bwMode="auto">
            <a:xfrm>
              <a:off x="5492320" y="4915927"/>
              <a:ext cx="571504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52"/>
          <p:cNvGrpSpPr/>
          <p:nvPr/>
        </p:nvGrpSpPr>
        <p:grpSpPr>
          <a:xfrm>
            <a:off x="2285984" y="3929066"/>
            <a:ext cx="1197536" cy="1026674"/>
            <a:chOff x="6786578" y="1701217"/>
            <a:chExt cx="1197536" cy="1026674"/>
          </a:xfrm>
        </p:grpSpPr>
        <p:grpSp>
          <p:nvGrpSpPr>
            <p:cNvPr id="53" name="Группа 47"/>
            <p:cNvGrpSpPr/>
            <p:nvPr/>
          </p:nvGrpSpPr>
          <p:grpSpPr>
            <a:xfrm>
              <a:off x="7126858" y="1701217"/>
              <a:ext cx="857256" cy="1026674"/>
              <a:chOff x="7000892" y="1701217"/>
              <a:chExt cx="857256" cy="1026674"/>
            </a:xfrm>
          </p:grpSpPr>
          <p:sp>
            <p:nvSpPr>
              <p:cNvPr id="56" name="TextBox 10"/>
              <p:cNvSpPr txBox="1">
                <a:spLocks noChangeArrowheads="1"/>
              </p:cNvSpPr>
              <p:nvPr/>
            </p:nvSpPr>
            <p:spPr bwMode="auto">
              <a:xfrm>
                <a:off x="7017802" y="1701217"/>
                <a:ext cx="73129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</a:t>
                </a:r>
                <a:endParaRPr lang="ru-RU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 rot="120000" flipV="1">
                <a:off x="7000892" y="2214554"/>
                <a:ext cx="648000" cy="2859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5"/>
              <p:cNvSpPr txBox="1">
                <a:spLocks noChangeArrowheads="1"/>
              </p:cNvSpPr>
              <p:nvPr/>
            </p:nvSpPr>
            <p:spPr bwMode="auto">
              <a:xfrm>
                <a:off x="7143768" y="2143116"/>
                <a:ext cx="71438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6786578" y="2000240"/>
              <a:ext cx="57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9" cstate="print"/>
          <a:srcRect l="9961" t="24169" r="11523" b="68506"/>
          <a:stretch>
            <a:fillRect/>
          </a:stretch>
        </p:blipFill>
        <p:spPr bwMode="auto">
          <a:xfrm>
            <a:off x="0" y="0"/>
            <a:ext cx="9144000" cy="7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 Box 1"/>
          <p:cNvSpPr txBox="1">
            <a:spLocks noChangeArrowheads="1"/>
          </p:cNvSpPr>
          <p:nvPr/>
        </p:nvSpPr>
        <p:spPr bwMode="auto">
          <a:xfrm>
            <a:off x="0" y="0"/>
            <a:ext cx="539552" cy="404664"/>
          </a:xfrm>
          <a:prstGeom prst="rect">
            <a:avLst/>
          </a:prstGeom>
          <a:solidFill>
            <a:srgbClr val="FFFFFF"/>
          </a:solidFill>
          <a:ln w="28575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21" grpId="0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706" y="6261062"/>
            <a:ext cx="157087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Стр. 17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7-2  «Давление и силы»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Чтобы  найти коэффициент трения нужно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(лр7)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 найти жесткость пружины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(лр6)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стр.13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тяжести, тела массой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= 10кг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рана….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Вес тела, массой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100кг равен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Давление. р=100 000 Па – это..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( 10 м/с – это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900кг/м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значит…)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т9стр15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Сила. 1 Ньютон.   Чтобы тело двигалось  равномерно необходимо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(т7,стр.12)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тяжести.    Вес тела.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(т7,стр.12)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64117" y="642918"/>
            <a:ext cx="167988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Стр. 17.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7-2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«Давление и силы»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(теория)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равен силе тяжести, когда….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Сложение  сил.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F- . . .,.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1000  Па, S = 3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Характеристики силы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 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5.Сила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упругости зависит от…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Причиной силы трения является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 трения зависит от 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ила трения покоя возникает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 увеличить давление … Чтобы  уменьшить  давление…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= P +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 = P +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V-?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10м.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20 см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…..м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200 мм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…..м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11м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0,3/ 0,0006 = . . . . . .  . .       0,2/0,00004= . . . .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0"/>
          <a:ext cx="5868144" cy="548680"/>
        </p:xfrm>
        <a:graphic>
          <a:graphicData uri="http://schemas.openxmlformats.org/drawingml/2006/table">
            <a:tbl>
              <a:tblPr/>
              <a:tblGrid>
                <a:gridCol w="635874"/>
                <a:gridCol w="5232270"/>
              </a:tblGrid>
              <a:tr h="54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= P + 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gV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    </a:t>
                      </a: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908720"/>
            <a:ext cx="2592288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2816"/>
            <a:ext cx="4032448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77281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9770" y="2865130"/>
            <a:ext cx="244827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805316"/>
            <a:ext cx="630019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Разделим обе части на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518" y="908720"/>
            <a:ext cx="62754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Вычтем из обеих частей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71703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437112"/>
            <a:ext cx="864096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14" y="4389814"/>
            <a:ext cx="89959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9786" y="4020830"/>
            <a:ext cx="576064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71703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4365104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27010" y="4421346"/>
            <a:ext cx="136815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587308" y="3795862"/>
            <a:ext cx="64807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15042" y="4502298"/>
            <a:ext cx="64807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83968" y="4221088"/>
            <a:ext cx="936104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04048" y="4581128"/>
            <a:ext cx="136815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8064" y="379586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7474" y="4628426"/>
            <a:ext cx="89959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11960" y="3501008"/>
            <a:ext cx="2232248" cy="194421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47664" y="2972242"/>
            <a:ext cx="432048" cy="59183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6396335"/>
            <a:ext cx="47160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Математика,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стр.17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5580112" cy="548680"/>
        </p:xfrm>
        <a:graphic>
          <a:graphicData uri="http://schemas.openxmlformats.org/drawingml/2006/table">
            <a:tbl>
              <a:tblPr/>
              <a:tblGrid>
                <a:gridCol w="604662"/>
                <a:gridCol w="4975450"/>
              </a:tblGrid>
              <a:tr h="548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= P + 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US" sz="36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gV</a:t>
                      </a:r>
                      <a:r>
                        <a:rPr lang="en-US" sz="3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     V-?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908720"/>
            <a:ext cx="2592288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72816"/>
            <a:ext cx="4032448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77281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9770" y="2865130"/>
            <a:ext cx="244827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805316"/>
            <a:ext cx="630019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Разделим обе части на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518" y="908720"/>
            <a:ext cx="62754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Вычтем из обеих частей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71703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437112"/>
            <a:ext cx="864096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14" y="4389814"/>
            <a:ext cx="89959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9786" y="4020830"/>
            <a:ext cx="576064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71703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gV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4365104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27010" y="4421346"/>
            <a:ext cx="136815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195736" y="3781258"/>
            <a:ext cx="64807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83510" y="4502298"/>
            <a:ext cx="64807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20904" y="4221088"/>
            <a:ext cx="936104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V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04048" y="4581128"/>
            <a:ext cx="1368152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8064" y="3795862"/>
            <a:ext cx="1080120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7474" y="4628426"/>
            <a:ext cx="89959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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33130" y="3717032"/>
            <a:ext cx="2232248" cy="172819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79970" y="2893412"/>
            <a:ext cx="432048" cy="59183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0" y="6396335"/>
            <a:ext cx="2736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5355</TotalTime>
  <Words>3687</Words>
  <Application>Microsoft Office PowerPoint</Application>
  <PresentationFormat>Экран (4:3)</PresentationFormat>
  <Paragraphs>968</Paragraphs>
  <Slides>52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new_year4</vt:lpstr>
      <vt:lpstr>Формула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задание.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Домашнее задание.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432</cp:revision>
  <dcterms:created xsi:type="dcterms:W3CDTF">2008-12-14T04:17:18Z</dcterms:created>
  <dcterms:modified xsi:type="dcterms:W3CDTF">2020-08-19T16:52:04Z</dcterms:modified>
</cp:coreProperties>
</file>