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4"/>
  </p:notesMasterIdLst>
  <p:sldIdLst>
    <p:sldId id="320" r:id="rId2"/>
    <p:sldId id="353" r:id="rId3"/>
    <p:sldId id="354" r:id="rId4"/>
    <p:sldId id="351" r:id="rId5"/>
    <p:sldId id="369" r:id="rId6"/>
    <p:sldId id="370" r:id="rId7"/>
    <p:sldId id="371" r:id="rId8"/>
    <p:sldId id="372" r:id="rId9"/>
    <p:sldId id="373" r:id="rId10"/>
    <p:sldId id="374" r:id="rId11"/>
    <p:sldId id="375" r:id="rId12"/>
    <p:sldId id="256" r:id="rId13"/>
    <p:sldId id="318" r:id="rId14"/>
    <p:sldId id="336" r:id="rId15"/>
    <p:sldId id="321" r:id="rId16"/>
    <p:sldId id="327" r:id="rId17"/>
    <p:sldId id="323" r:id="rId18"/>
    <p:sldId id="334" r:id="rId19"/>
    <p:sldId id="324" r:id="rId20"/>
    <p:sldId id="325" r:id="rId21"/>
    <p:sldId id="326" r:id="rId22"/>
    <p:sldId id="328" r:id="rId23"/>
    <p:sldId id="329" r:id="rId24"/>
    <p:sldId id="330" r:id="rId25"/>
    <p:sldId id="332" r:id="rId26"/>
    <p:sldId id="338" r:id="rId27"/>
    <p:sldId id="337" r:id="rId28"/>
    <p:sldId id="348" r:id="rId29"/>
    <p:sldId id="349" r:id="rId30"/>
    <p:sldId id="339" r:id="rId31"/>
    <p:sldId id="350" r:id="rId32"/>
    <p:sldId id="331" r:id="rId33"/>
    <p:sldId id="345" r:id="rId34"/>
    <p:sldId id="315" r:id="rId35"/>
    <p:sldId id="313" r:id="rId36"/>
    <p:sldId id="319" r:id="rId37"/>
    <p:sldId id="298" r:id="rId38"/>
    <p:sldId id="297" r:id="rId39"/>
    <p:sldId id="322" r:id="rId40"/>
    <p:sldId id="333" r:id="rId41"/>
    <p:sldId id="376" r:id="rId42"/>
    <p:sldId id="377" r:id="rId43"/>
    <p:sldId id="378" r:id="rId44"/>
    <p:sldId id="379" r:id="rId45"/>
    <p:sldId id="380" r:id="rId46"/>
    <p:sldId id="381" r:id="rId47"/>
    <p:sldId id="382" r:id="rId48"/>
    <p:sldId id="383" r:id="rId49"/>
    <p:sldId id="384" r:id="rId50"/>
    <p:sldId id="385" r:id="rId51"/>
    <p:sldId id="386" r:id="rId52"/>
    <p:sldId id="387" r:id="rId5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6600"/>
    <a:srgbClr val="F90101"/>
    <a:srgbClr val="0000FF"/>
    <a:srgbClr val="003300"/>
    <a:srgbClr val="F9E3A5"/>
    <a:srgbClr val="339933"/>
    <a:srgbClr val="0033CC"/>
    <a:srgbClr val="8E6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4931" autoAdjust="0"/>
    <p:restoredTop sz="93805" autoAdjust="0"/>
  </p:normalViewPr>
  <p:slideViewPr>
    <p:cSldViewPr>
      <p:cViewPr>
        <p:scale>
          <a:sx n="44" d="100"/>
          <a:sy n="44" d="100"/>
        </p:scale>
        <p:origin x="-2196" y="-9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217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846693D7-88DF-4F2F-B581-196637C2216A}" type="datetimeFigureOut">
              <a:rPr lang="ru-RU"/>
              <a:pPr>
                <a:defRPr/>
              </a:pPr>
              <a:t>19.08.2020</a:t>
            </a:fld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4B15717C-298D-4083-BA6F-E30A1CB358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ltGray">
          <a:xfrm>
            <a:off x="-1588" y="5157788"/>
            <a:ext cx="9145588" cy="1708150"/>
          </a:xfrm>
          <a:prstGeom prst="rect">
            <a:avLst/>
          </a:prstGeom>
          <a:solidFill>
            <a:srgbClr val="FFFFE5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ltGray">
          <a:xfrm>
            <a:off x="1270000" y="4933950"/>
            <a:ext cx="7874000" cy="223838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gray">
          <a:xfrm>
            <a:off x="3175" y="4935538"/>
            <a:ext cx="1282700" cy="222250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ChangeArrowheads="1"/>
          </p:cNvSpPr>
          <p:nvPr userDrawn="1"/>
        </p:nvSpPr>
        <p:spPr bwMode="invGray">
          <a:xfrm flipH="1">
            <a:off x="8221663" y="0"/>
            <a:ext cx="136525" cy="928688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 bwMode="invGray">
          <a:xfrm>
            <a:off x="250825" y="260350"/>
            <a:ext cx="8569325" cy="439261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invGray">
          <a:xfrm>
            <a:off x="7775575" y="908050"/>
            <a:ext cx="1368425" cy="143986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0" name="Рисунок 15" descr="occupations_bike_repair_s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5888" y="92868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6" descr="science_machines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4000500"/>
            <a:ext cx="39147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752600" y="3733800"/>
            <a:ext cx="60198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/>
            </a:lvl1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981200"/>
            <a:ext cx="7239000" cy="1524000"/>
          </a:xfrm>
        </p:spPr>
        <p:txBody>
          <a:bodyPr/>
          <a:lstStyle>
            <a:lvl1pPr>
              <a:defRPr sz="4000" b="0"/>
            </a:lvl1pPr>
          </a:lstStyle>
          <a:p>
            <a:r>
              <a:rPr lang="ru-RU" altLang="zh-CN" dirty="0" smtClean="0"/>
              <a:t>Образец заголовка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8475" y="233363"/>
            <a:ext cx="2130425" cy="6276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33363"/>
            <a:ext cx="6238875" cy="6276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ltGray">
          <a:xfrm>
            <a:off x="0" y="981075"/>
            <a:ext cx="250825" cy="5891213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ltGray">
          <a:xfrm>
            <a:off x="0" y="0"/>
            <a:ext cx="1403350" cy="1247775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invGray">
          <a:xfrm>
            <a:off x="8820150" y="0"/>
            <a:ext cx="73025" cy="765175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white">
          <a:xfrm>
            <a:off x="179388" y="134938"/>
            <a:ext cx="8785225" cy="773112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468313" y="6481763"/>
            <a:ext cx="8424862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2063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invGray">
          <a:xfrm>
            <a:off x="1187450" y="908050"/>
            <a:ext cx="7956550" cy="144463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33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547813" y="233363"/>
            <a:ext cx="7431087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rgbClr val="3399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3C43F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audio" Target="../media/audio5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audio" Target="../media/audio7.wav"/><Relationship Id="rId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13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audio" Target="../media/audio4.wav"/><Relationship Id="rId4" Type="http://schemas.openxmlformats.org/officeDocument/2006/relationships/audio" Target="../media/audio9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audio" Target="../media/audio5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7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audio" Target="../media/audio5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audio" Target="../media/audio7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7.wav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9.wav"/><Relationship Id="rId4" Type="http://schemas.openxmlformats.org/officeDocument/2006/relationships/audio" Target="../media/audio4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image" Target="../media/image16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audio" Target="../media/audio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7.wav"/><Relationship Id="rId4" Type="http://schemas.openxmlformats.org/officeDocument/2006/relationships/audio" Target="../media/audio10.wav"/><Relationship Id="rId9" Type="http://schemas.openxmlformats.org/officeDocument/2006/relationships/image" Target="../media/image1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audio" Target="../media/audio5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8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7.wav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10.wav"/><Relationship Id="rId7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2.wav"/><Relationship Id="rId9" Type="http://schemas.microsoft.com/office/2007/relationships/hdphoto" Target="../media/hdphoto5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1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7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audio" Target="../media/audio2.wav"/><Relationship Id="rId4" Type="http://schemas.openxmlformats.org/officeDocument/2006/relationships/audio" Target="../media/audio5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7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0.wav"/><Relationship Id="rId4" Type="http://schemas.openxmlformats.org/officeDocument/2006/relationships/audio" Target="../media/audio7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10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1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4.wav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jpeg"/><Relationship Id="rId3" Type="http://schemas.openxmlformats.org/officeDocument/2006/relationships/audio" Target="../media/audio2.wav"/><Relationship Id="rId7" Type="http://schemas.openxmlformats.org/officeDocument/2006/relationships/image" Target="../media/image24.png"/><Relationship Id="rId12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6.jpeg"/><Relationship Id="rId5" Type="http://schemas.openxmlformats.org/officeDocument/2006/relationships/audio" Target="../media/audio4.wav"/><Relationship Id="rId10" Type="http://schemas.openxmlformats.org/officeDocument/2006/relationships/image" Target="../media/image5.jpeg"/><Relationship Id="rId4" Type="http://schemas.openxmlformats.org/officeDocument/2006/relationships/audio" Target="../media/audio3.wav"/><Relationship Id="rId9" Type="http://schemas.openxmlformats.org/officeDocument/2006/relationships/image" Target="../media/image4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10.wav"/><Relationship Id="rId7" Type="http://schemas.openxmlformats.org/officeDocument/2006/relationships/audio" Target="../media/audio5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7.wav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10.wav"/><Relationship Id="rId7" Type="http://schemas.openxmlformats.org/officeDocument/2006/relationships/audio" Target="../media/audio5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7.wav"/><Relationship Id="rId4" Type="http://schemas.openxmlformats.org/officeDocument/2006/relationships/audio" Target="../media/audio2.wav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9.wav"/><Relationship Id="rId4" Type="http://schemas.openxmlformats.org/officeDocument/2006/relationships/audio" Target="../media/audio2.wav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10.wav"/><Relationship Id="rId7" Type="http://schemas.openxmlformats.org/officeDocument/2006/relationships/audio" Target="../media/audio5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7.wav"/><Relationship Id="rId9" Type="http://schemas.openxmlformats.org/officeDocument/2006/relationships/image" Target="../media/image2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31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32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audio" Target="../media/audio9.wav"/><Relationship Id="rId4" Type="http://schemas.openxmlformats.org/officeDocument/2006/relationships/audio" Target="../media/audio5.wav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audio7.wav"/><Relationship Id="rId7" Type="http://schemas.openxmlformats.org/officeDocument/2006/relationships/image" Target="../media/image3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2.wav"/><Relationship Id="rId9" Type="http://schemas.openxmlformats.org/officeDocument/2006/relationships/image" Target="../media/image35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9.wav"/><Relationship Id="rId7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2.wav"/><Relationship Id="rId4" Type="http://schemas.openxmlformats.org/officeDocument/2006/relationships/audio" Target="../media/audio10.wav"/><Relationship Id="rId9" Type="http://schemas.openxmlformats.org/officeDocument/2006/relationships/image" Target="../media/image36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9.wav"/><Relationship Id="rId7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2.wav"/><Relationship Id="rId4" Type="http://schemas.openxmlformats.org/officeDocument/2006/relationships/audio" Target="../media/audio10.wav"/><Relationship Id="rId9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714644" y="-71462"/>
            <a:ext cx="4929190" cy="435771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ДТЗ-2</a:t>
            </a: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9-1,2.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стр.15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  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9-4,5,6.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стр.19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ДЗ 7-2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 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7-1,2,3 </a:t>
            </a:r>
            <a:r>
              <a:rPr lang="ru-RU" sz="32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стр.12.  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  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7-4 </a:t>
            </a:r>
            <a:r>
              <a:rPr lang="ru-RU" sz="32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стр.19.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ДЗ 7-2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  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7-5 </a:t>
            </a:r>
            <a:r>
              <a:rPr lang="ru-RU" sz="32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стр.19.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ДЗ 7-2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7-4(</a:t>
            </a:r>
            <a:r>
              <a:rPr lang="ru-RU" sz="32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а-в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стр.13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000"/>
                            </p:stCondLst>
                            <p:childTnLst>
                              <p:par>
                                <p:cTn id="5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500"/>
                            </p:stCondLst>
                            <p:childTnLst>
                              <p:par>
                                <p:cTn id="6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0"/>
                            </p:stCondLst>
                            <p:childTnLst>
                              <p:par>
                                <p:cTn id="6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1000"/>
                            </p:stCondLst>
                            <p:childTnLst>
                              <p:par>
                                <p:cTn id="7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2000"/>
                            </p:stCondLst>
                            <p:childTnLst>
                              <p:par>
                                <p:cTn id="7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2500"/>
                            </p:stCondLst>
                            <p:childTnLst>
                              <p:par>
                                <p:cTn id="8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3500"/>
                            </p:stCondLst>
                            <p:childTnLst>
                              <p:par>
                                <p:cTn id="8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500"/>
                            </p:stCondLst>
                            <p:childTnLst>
                              <p:par>
                                <p:cTn id="9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6500"/>
                            </p:stCondLst>
                            <p:childTnLst>
                              <p:par>
                                <p:cTn id="10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7000"/>
                            </p:stCondLst>
                            <p:childTnLst>
                              <p:par>
                                <p:cTn id="10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7500"/>
                            </p:stCondLst>
                            <p:childTnLst>
                              <p:par>
                                <p:cTn id="11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Rectangle 3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auto">
          <a:xfrm>
            <a:off x="0" y="657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7" name="Rectangle 4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70" name="Rectangle 4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71" name="Rectangle 47"/>
          <p:cNvSpPr>
            <a:spLocks noChangeArrowheads="1"/>
          </p:cNvSpPr>
          <p:nvPr/>
        </p:nvSpPr>
        <p:spPr bwMode="auto">
          <a:xfrm>
            <a:off x="0" y="204124"/>
            <a:ext cx="9144000" cy="193899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тяжести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тяжести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сила, с которой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планета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притягивает к себе данное тело. Направлена к центру Земли.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где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=9,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8Н/кг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Земле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lvl="0"/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Луне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=1,6Н/кг,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т.е.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1кг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Луна притягивает с силой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1,6Н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0" y="2389054"/>
            <a:ext cx="9144032" cy="175432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Вес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сила,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 которой тело действует на опору или на подвес. </a:t>
            </a:r>
            <a:endParaRPr lang="ru-RU" sz="36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(только при равномерном движении). </a:t>
            </a:r>
            <a:endParaRPr lang="ru-RU" sz="36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4280608"/>
            <a:ext cx="91440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Невесомость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состояние, при котором тело не действует ни на опору, ни на подвес.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5232102"/>
            <a:ext cx="9144032" cy="107721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Кг – это масса (инертность),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Ньютоны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это вес (сила).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6396335"/>
            <a:ext cx="27363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тема №7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1" grpId="0" animBg="1"/>
      <p:bldP spid="51" grpId="0" animBg="1"/>
      <p:bldP spid="15" grpId="0"/>
      <p:bldP spid="16" grpId="0" animBg="1"/>
      <p:bldP spid="16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" y="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8.Сила тяжести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сила, с которой  Земля притягивает  меня к себе, всегда равна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mg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8.Вес тела –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сила, с которой я действую на опору или на подвес. Мой вес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780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428736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5.Масса тела –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мера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инертности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тела, моя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масса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78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кг.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5.Инертность –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свойство тела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сопротивляться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изменению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скорости.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517232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buFontTx/>
              <a:buChar char="•"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 действую на пол с силой  780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 вниз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значит и </a:t>
            </a:r>
          </a:p>
          <a:p>
            <a:pPr lvl="0" eaLnBrk="0" hangingPunct="0">
              <a:buFontTx/>
              <a:buChar char="•"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 действует на меня с силой 780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Н, но вверх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2571744"/>
            <a:ext cx="9144000" cy="156966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 закон Ньютона.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Тело будет находится в состоянии прямолинейного и равномерного движения (покоиться),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сумма сил действующих на данное тело равно нулю.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покоюсь, потому,   что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Куб 7"/>
          <p:cNvSpPr/>
          <p:nvPr/>
        </p:nvSpPr>
        <p:spPr>
          <a:xfrm>
            <a:off x="7358082" y="5286388"/>
            <a:ext cx="1643042" cy="214314"/>
          </a:xfrm>
          <a:prstGeom prst="cube">
            <a:avLst>
              <a:gd name="adj" fmla="val 858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Куб 8"/>
          <p:cNvSpPr/>
          <p:nvPr/>
        </p:nvSpPr>
        <p:spPr>
          <a:xfrm>
            <a:off x="7786678" y="4857760"/>
            <a:ext cx="714412" cy="500066"/>
          </a:xfrm>
          <a:prstGeom prst="cube">
            <a:avLst>
              <a:gd name="adj" fmla="val 6084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/>
          <p:nvPr/>
        </p:nvCxnSpPr>
        <p:spPr>
          <a:xfrm rot="5400000">
            <a:off x="7617254" y="4637487"/>
            <a:ext cx="1071563" cy="1587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2"/>
          <p:cNvGrpSpPr>
            <a:grpSpLocks/>
          </p:cNvGrpSpPr>
          <p:nvPr/>
        </p:nvGrpSpPr>
        <p:grpSpPr bwMode="auto">
          <a:xfrm>
            <a:off x="8215338" y="5721510"/>
            <a:ext cx="928694" cy="707886"/>
            <a:chOff x="5643564" y="500042"/>
            <a:chExt cx="928699" cy="707747"/>
          </a:xfrm>
          <a:solidFill>
            <a:srgbClr val="FFC000"/>
          </a:solidFill>
        </p:grpSpPr>
        <p:sp>
          <p:nvSpPr>
            <p:cNvPr id="17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18" name="Прямая со стрелкой 17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grpFill/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22"/>
          <p:cNvGrpSpPr>
            <a:grpSpLocks/>
          </p:cNvGrpSpPr>
          <p:nvPr/>
        </p:nvGrpSpPr>
        <p:grpSpPr bwMode="auto">
          <a:xfrm>
            <a:off x="8358182" y="3714752"/>
            <a:ext cx="790581" cy="707886"/>
            <a:chOff x="5643570" y="500042"/>
            <a:chExt cx="790586" cy="707747"/>
          </a:xfrm>
          <a:solidFill>
            <a:srgbClr val="F9E3A5"/>
          </a:solidFill>
        </p:grpSpPr>
        <p:sp>
          <p:nvSpPr>
            <p:cNvPr id="20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21" name="Прямая со стрелкой 20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grpFill/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3"/>
          <p:cNvSpPr txBox="1">
            <a:spLocks noChangeArrowheads="1"/>
          </p:cNvSpPr>
          <p:nvPr/>
        </p:nvSpPr>
        <p:spPr bwMode="auto">
          <a:xfrm>
            <a:off x="7000892" y="3834474"/>
            <a:ext cx="1000132" cy="52322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780Н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3"/>
          <p:cNvSpPr txBox="1">
            <a:spLocks noChangeArrowheads="1"/>
          </p:cNvSpPr>
          <p:nvPr/>
        </p:nvSpPr>
        <p:spPr bwMode="auto">
          <a:xfrm>
            <a:off x="7000892" y="5786454"/>
            <a:ext cx="1000132" cy="52322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780Н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7608912" y="5678507"/>
            <a:ext cx="1071563" cy="1587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5400000">
            <a:off x="7426130" y="5964252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22"/>
          <p:cNvGrpSpPr>
            <a:grpSpLocks/>
          </p:cNvGrpSpPr>
          <p:nvPr/>
        </p:nvGrpSpPr>
        <p:grpSpPr bwMode="auto">
          <a:xfrm>
            <a:off x="7318176" y="6150138"/>
            <a:ext cx="790581" cy="707886"/>
            <a:chOff x="5643570" y="500042"/>
            <a:chExt cx="790586" cy="707747"/>
          </a:xfrm>
        </p:grpSpPr>
        <p:sp>
          <p:nvSpPr>
            <p:cNvPr id="28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29" name="Прямая со стрелкой 28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/>
          <p:cNvSpPr txBox="1"/>
          <p:nvPr/>
        </p:nvSpPr>
        <p:spPr>
          <a:xfrm>
            <a:off x="0" y="6396335"/>
            <a:ext cx="27363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тема №7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  <p:bldP spid="8" grpId="0" animBg="1"/>
      <p:bldP spid="9" grpId="0" animBg="1"/>
      <p:bldP spid="23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>
            <a:off x="547686" y="4797152"/>
            <a:ext cx="7345362" cy="119439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силы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088559"/>
            <a:ext cx="60121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стр.???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7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3568" y="116632"/>
            <a:ext cx="5791970" cy="19389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6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Обобщение по</a:t>
            </a:r>
          </a:p>
          <a:p>
            <a:pPr algn="ctr">
              <a:defRPr/>
            </a:pPr>
            <a:r>
              <a:rPr lang="ru-RU" sz="6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разделу</a:t>
            </a:r>
            <a:endParaRPr lang="ru-RU" sz="6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714480" y="3796450"/>
            <a:ext cx="3214710" cy="92869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424301">
            <a:off x="201250" y="2346329"/>
            <a:ext cx="7952368" cy="160738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давление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00826" y="6211669"/>
            <a:ext cx="2643174" cy="646331"/>
          </a:xfrm>
          <a:prstGeom prst="rect">
            <a:avLst/>
          </a:prstGeom>
          <a:solidFill>
            <a:srgbClr val="92D050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справочник</a:t>
            </a:r>
            <a:endParaRPr lang="ru-RU" sz="24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28599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По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какой формуле Вы будете находить давление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</a:t>
            </a:r>
          </a:p>
          <a:p>
            <a:pPr>
              <a:spcAft>
                <a:spcPts val="1000"/>
              </a:spcAft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mg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gh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pS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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300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N</a:t>
            </a:r>
            <a:endParaRPr lang="en-US" sz="24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 какой формуле Вы будете находить силу давления.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2267744" y="453726"/>
          <a:ext cx="954830" cy="815584"/>
        </p:xfrm>
        <a:graphic>
          <a:graphicData uri="http://schemas.openxmlformats.org/presentationml/2006/ole">
            <p:oleObj spid="_x0000_s1027" name="Формула" r:id="rId6" imgW="457002" imgH="393529" progId="Equation.3">
              <p:embed/>
            </p:oleObj>
          </a:graphicData>
        </a:graphic>
      </p:graphicFrame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3707904" y="485446"/>
          <a:ext cx="1149921" cy="785818"/>
        </p:xfrm>
        <a:graphic>
          <a:graphicData uri="http://schemas.openxmlformats.org/presentationml/2006/ole">
            <p:oleObj spid="_x0000_s1029" name="Формула" r:id="rId7" imgW="457002" imgH="393529" progId="Equation.3">
              <p:embed/>
            </p:oleObj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571472" y="2276872"/>
            <a:ext cx="7643866" cy="41806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Вес тела</a:t>
            </a:r>
          </a:p>
          <a:p>
            <a:pPr>
              <a:spcAft>
                <a:spcPts val="1000"/>
              </a:spcAft>
            </a:pP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Давление.</a:t>
            </a:r>
          </a:p>
          <a:p>
            <a:pPr>
              <a:spcAft>
                <a:spcPts val="1000"/>
              </a:spcAft>
            </a:pPr>
            <a:r>
              <a:rPr lang="ru-RU" sz="3200" b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3200" b="1" smtClean="0">
                <a:latin typeface="Times New Roman" pitchFamily="18" charset="0"/>
                <a:cs typeface="Times New Roman" pitchFamily="18" charset="0"/>
              </a:rPr>
              <a:t>Плотность вещества.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4 Д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авление однородного столба.</a:t>
            </a:r>
          </a:p>
          <a:p>
            <a:pPr>
              <a:spcAft>
                <a:spcPts val="100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Сила давления</a:t>
            </a:r>
          </a:p>
          <a:p>
            <a:pPr lvl="0">
              <a:buClr>
                <a:srgbClr val="800000"/>
              </a:buClr>
            </a:pP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Сила упругости.</a:t>
            </a:r>
          </a:p>
          <a:p>
            <a:pPr lvl="0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Сила трения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75856" y="2276872"/>
            <a:ext cx="1440160" cy="646331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mg </a:t>
            </a:r>
            <a:endParaRPr lang="ru-RU" sz="24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75856" y="2924944"/>
            <a:ext cx="576064" cy="646331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4048" y="3429000"/>
            <a:ext cx="576064" cy="646331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60232" y="4149080"/>
            <a:ext cx="1440160" cy="646331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gh</a:t>
            </a:r>
            <a:endParaRPr lang="ru-RU" sz="24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95936" y="4725144"/>
            <a:ext cx="1440160" cy="646331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err="1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11960" y="5373216"/>
            <a:ext cx="1944216" cy="646331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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24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95420" y="5966787"/>
            <a:ext cx="1944216" cy="646331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300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N </a:t>
            </a:r>
            <a:endParaRPr lang="ru-RU" sz="24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00826" y="6211669"/>
            <a:ext cx="2643174" cy="646331"/>
          </a:xfrm>
          <a:prstGeom prst="rect">
            <a:avLst/>
          </a:prstGeom>
          <a:solidFill>
            <a:srgbClr val="92D050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справочник</a:t>
            </a:r>
            <a:endParaRPr lang="ru-RU" sz="24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/>
      <p:bldP spid="9" grpId="0" uiExpand="1" build="p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6" cstate="print"/>
          <a:srcRect l="28125" t="14648" r="29687" b="57519"/>
          <a:stretch>
            <a:fillRect/>
          </a:stretch>
        </p:blipFill>
        <p:spPr bwMode="auto">
          <a:xfrm>
            <a:off x="0" y="2071678"/>
            <a:ext cx="9204141" cy="4857784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0" y="0"/>
            <a:ext cx="9144000" cy="271464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В котором из сосудов давление жидкости на дно самое большое.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 вода  2. ртуть, 3 – бензин, 4 – масло,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5 – во всех одинаковое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10087" y="1000108"/>
            <a:ext cx="4633945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Скругленный прямоугольник 9"/>
          <p:cNvSpPr/>
          <p:nvPr/>
        </p:nvSpPr>
        <p:spPr>
          <a:xfrm>
            <a:off x="3833480" y="5857892"/>
            <a:ext cx="714380" cy="428628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143900" y="6270754"/>
            <a:ext cx="714380" cy="28575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857356" y="1643050"/>
            <a:ext cx="202170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en-US" sz="4800" b="1" i="1" dirty="0" smtClean="0">
                <a:latin typeface="Times New Roman" pitchFamily="18" charset="0"/>
                <a:cs typeface="Times New Roman" pitchFamily="18" charset="0"/>
              </a:rPr>
              <a:t>gh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643570" y="1000108"/>
            <a:ext cx="1428760" cy="207170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0" y="2643182"/>
            <a:ext cx="1928794" cy="584775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т9,стр.15</a:t>
            </a:r>
            <a:endParaRPr lang="ru-RU" sz="20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2" grpId="0" animBg="1"/>
      <p:bldP spid="10" grpId="0" animBg="1"/>
      <p:bldP spid="11" grpId="0" animBg="1"/>
      <p:bldP spid="12" grpId="0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92867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Найдите неверный ответ.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Давление стараются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уменьшить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следующими способами.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29196" y="5243561"/>
            <a:ext cx="29194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давление 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0"/>
          <p:cNvSpPr txBox="1">
            <a:spLocks noChangeArrowheads="1"/>
          </p:cNvSpPr>
          <p:nvPr/>
        </p:nvSpPr>
        <p:spPr bwMode="auto">
          <a:xfrm>
            <a:off x="4269402" y="4743495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5"/>
          <p:cNvSpPr txBox="1">
            <a:spLocks noChangeArrowheads="1"/>
          </p:cNvSpPr>
          <p:nvPr/>
        </p:nvSpPr>
        <p:spPr bwMode="auto">
          <a:xfrm>
            <a:off x="4286248" y="5413733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 bwMode="auto">
          <a:xfrm flipV="1">
            <a:off x="4254118" y="5614982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1"/>
          <p:cNvSpPr txBox="1">
            <a:spLocks noChangeArrowheads="1"/>
          </p:cNvSpPr>
          <p:nvPr/>
        </p:nvSpPr>
        <p:spPr bwMode="auto">
          <a:xfrm>
            <a:off x="0" y="1071546"/>
            <a:ext cx="9144000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увеличивают площадь нижней части фундамента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шины грузовых автомобилей делают шире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колеса заменяют гусеницами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уменьшают число колонн, поддерживающих платформу.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Встают на лыжи.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0" y="2928934"/>
            <a:ext cx="8215338" cy="1071570"/>
          </a:xfrm>
          <a:prstGeom prst="roundRect">
            <a:avLst/>
          </a:prstGeom>
          <a:solidFill>
            <a:srgbClr val="F9E3A5">
              <a:alpha val="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7215206" y="6273225"/>
            <a:ext cx="1928794" cy="584775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т9,стр.15</a:t>
            </a:r>
            <a:endParaRPr lang="ru-RU" sz="20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4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3" grpId="0" animBg="1"/>
      <p:bldP spid="3" grpId="0"/>
      <p:bldP spid="4" grpId="0"/>
      <p:bldP spid="5" grpId="0"/>
      <p:bldP spid="7" grpId="0" build="p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уб 2"/>
          <p:cNvSpPr/>
          <p:nvPr/>
        </p:nvSpPr>
        <p:spPr>
          <a:xfrm>
            <a:off x="0" y="4071942"/>
            <a:ext cx="4429156" cy="1071570"/>
          </a:xfrm>
          <a:prstGeom prst="cube">
            <a:avLst>
              <a:gd name="adj" fmla="val 858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Куб 1"/>
          <p:cNvSpPr/>
          <p:nvPr/>
        </p:nvSpPr>
        <p:spPr>
          <a:xfrm>
            <a:off x="714348" y="1357298"/>
            <a:ext cx="1714512" cy="3429024"/>
          </a:xfrm>
          <a:prstGeom prst="cub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428860" y="1643050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0"/>
          <p:cNvSpPr txBox="1">
            <a:spLocks noChangeArrowheads="1"/>
          </p:cNvSpPr>
          <p:nvPr/>
        </p:nvSpPr>
        <p:spPr bwMode="auto">
          <a:xfrm>
            <a:off x="3000364" y="1142984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15"/>
          <p:cNvSpPr txBox="1">
            <a:spLocks noChangeArrowheads="1"/>
          </p:cNvSpPr>
          <p:nvPr/>
        </p:nvSpPr>
        <p:spPr bwMode="auto">
          <a:xfrm>
            <a:off x="3000364" y="1870156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 bwMode="auto">
          <a:xfrm flipV="1">
            <a:off x="3214678" y="2000240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214810" y="1629402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888977" y="5327804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22"/>
          <p:cNvGrpSpPr>
            <a:grpSpLocks/>
          </p:cNvGrpSpPr>
          <p:nvPr/>
        </p:nvGrpSpPr>
        <p:grpSpPr bwMode="auto">
          <a:xfrm>
            <a:off x="1566841" y="5435758"/>
            <a:ext cx="790581" cy="707886"/>
            <a:chOff x="5643570" y="500042"/>
            <a:chExt cx="790586" cy="707747"/>
          </a:xfrm>
        </p:grpSpPr>
        <p:sp>
          <p:nvSpPr>
            <p:cNvPr id="11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4714876" y="1071546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Р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5"/>
          <p:cNvSpPr txBox="1">
            <a:spLocks noChangeArrowheads="1"/>
          </p:cNvSpPr>
          <p:nvPr/>
        </p:nvSpPr>
        <p:spPr bwMode="auto">
          <a:xfrm>
            <a:off x="4643438" y="1841833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 bwMode="auto">
          <a:xfrm flipV="1">
            <a:off x="4786314" y="2000240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786446" y="1643050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0"/>
          <p:cNvSpPr txBox="1">
            <a:spLocks noChangeArrowheads="1"/>
          </p:cNvSpPr>
          <p:nvPr/>
        </p:nvSpPr>
        <p:spPr bwMode="auto">
          <a:xfrm>
            <a:off x="6215074" y="928670"/>
            <a:ext cx="12105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endParaRPr lang="ru-RU" sz="6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 bwMode="auto">
          <a:xfrm flipV="1">
            <a:off x="6286512" y="2000240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5"/>
          <p:cNvSpPr txBox="1">
            <a:spLocks noChangeArrowheads="1"/>
          </p:cNvSpPr>
          <p:nvPr/>
        </p:nvSpPr>
        <p:spPr bwMode="auto">
          <a:xfrm>
            <a:off x="6357950" y="1857364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7286644" y="1585260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 rot="5400000">
            <a:off x="-1215272" y="3214686"/>
            <a:ext cx="3001190" cy="794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14282" y="2714620"/>
            <a:ext cx="714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Какое давление оказывает на грунт мраморная колонна, масса которой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 тонн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если площадь основания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1,5 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кПа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10"/>
          <p:cNvSpPr txBox="1">
            <a:spLocks noChangeArrowheads="1"/>
          </p:cNvSpPr>
          <p:nvPr/>
        </p:nvSpPr>
        <p:spPr bwMode="auto">
          <a:xfrm>
            <a:off x="4357686" y="3071810"/>
            <a:ext cx="435771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6000кг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9,8Н</a:t>
            </a:r>
            <a:endParaRPr lang="ru-RU" sz="6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 bwMode="auto">
          <a:xfrm flipV="1">
            <a:off x="4929190" y="4000504"/>
            <a:ext cx="3348000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15"/>
          <p:cNvSpPr txBox="1">
            <a:spLocks noChangeArrowheads="1"/>
          </p:cNvSpPr>
          <p:nvPr/>
        </p:nvSpPr>
        <p:spPr bwMode="auto">
          <a:xfrm>
            <a:off x="4857752" y="3857628"/>
            <a:ext cx="342902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ru-RU" sz="60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8286776" y="3643314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4714876" y="4929198"/>
            <a:ext cx="271464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39200Па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4143372" y="4929198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7286644" y="4929198"/>
            <a:ext cx="185735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39кПа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2786050" y="3714752"/>
            <a:ext cx="928694" cy="76944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39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215206" y="6273225"/>
            <a:ext cx="1928794" cy="584775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т9,стр.15</a:t>
            </a:r>
            <a:endParaRPr lang="ru-RU" sz="20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"/>
                            </p:stCondLst>
                            <p:childTnLst>
                              <p:par>
                                <p:cTn id="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  <p:bldP spid="4" grpId="0"/>
      <p:bldP spid="5" grpId="0"/>
      <p:bldP spid="6" grpId="0"/>
      <p:bldP spid="8" grpId="0"/>
      <p:bldP spid="13" grpId="0"/>
      <p:bldP spid="14" grpId="0"/>
      <p:bldP spid="16" grpId="0"/>
      <p:bldP spid="17" grpId="0"/>
      <p:bldP spid="19" grpId="0"/>
      <p:bldP spid="20" grpId="0"/>
      <p:bldP spid="30" grpId="0"/>
      <p:bldP spid="31" grpId="0"/>
      <p:bldP spid="33" grpId="0"/>
      <p:bldP spid="35" grpId="0"/>
      <p:bldP spid="36" grpId="0"/>
      <p:bldP spid="37" grpId="0"/>
      <p:bldP spid="38" grpId="0"/>
      <p:bldP spid="39" grpId="0"/>
      <p:bldP spid="3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иглу при шитье действуют силой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 Н.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Вычислите давление, которое оказывает игла, если площадь острия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0,01 мм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Куб 2"/>
          <p:cNvSpPr/>
          <p:nvPr/>
        </p:nvSpPr>
        <p:spPr>
          <a:xfrm rot="16200000">
            <a:off x="5250661" y="3107529"/>
            <a:ext cx="4429156" cy="1071570"/>
          </a:xfrm>
          <a:prstGeom prst="cube">
            <a:avLst>
              <a:gd name="adj" fmla="val 858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7359670" y="3429000"/>
            <a:ext cx="998544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22"/>
          <p:cNvGrpSpPr>
            <a:grpSpLocks/>
          </p:cNvGrpSpPr>
          <p:nvPr/>
        </p:nvGrpSpPr>
        <p:grpSpPr bwMode="auto">
          <a:xfrm>
            <a:off x="8072462" y="2500306"/>
            <a:ext cx="790581" cy="707886"/>
            <a:chOff x="5643570" y="500042"/>
            <a:chExt cx="790586" cy="707747"/>
          </a:xfrm>
        </p:grpSpPr>
        <p:sp>
          <p:nvSpPr>
            <p:cNvPr id="7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-32" y="2043355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571472" y="1543289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5"/>
          <p:cNvSpPr txBox="1">
            <a:spLocks noChangeArrowheads="1"/>
          </p:cNvSpPr>
          <p:nvPr/>
        </p:nvSpPr>
        <p:spPr bwMode="auto">
          <a:xfrm>
            <a:off x="571472" y="2270461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785918" y="2029707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 bwMode="auto">
          <a:xfrm flipV="1">
            <a:off x="754254" y="2416311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Равнобедренный треугольник 13"/>
          <p:cNvSpPr/>
          <p:nvPr/>
        </p:nvSpPr>
        <p:spPr>
          <a:xfrm rot="5400000">
            <a:off x="5750727" y="2178835"/>
            <a:ext cx="500066" cy="257176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 bwMode="auto">
          <a:xfrm flipV="1">
            <a:off x="2246078" y="2404728"/>
            <a:ext cx="2592000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0"/>
          <p:cNvSpPr txBox="1">
            <a:spLocks noChangeArrowheads="1"/>
          </p:cNvSpPr>
          <p:nvPr/>
        </p:nvSpPr>
        <p:spPr bwMode="auto">
          <a:xfrm>
            <a:off x="2857488" y="1428736"/>
            <a:ext cx="135966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6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5"/>
          <p:cNvSpPr txBox="1">
            <a:spLocks noChangeArrowheads="1"/>
          </p:cNvSpPr>
          <p:nvPr/>
        </p:nvSpPr>
        <p:spPr bwMode="auto">
          <a:xfrm>
            <a:off x="2500298" y="2500306"/>
            <a:ext cx="235745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cap="all" dirty="0" smtClean="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4400" b="1" cap="all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60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-8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71406" y="3659691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5"/>
          <p:cNvSpPr txBox="1">
            <a:spLocks noChangeArrowheads="1"/>
          </p:cNvSpPr>
          <p:nvPr/>
        </p:nvSpPr>
        <p:spPr bwMode="auto">
          <a:xfrm>
            <a:off x="357158" y="3429000"/>
            <a:ext cx="207170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400" b="1" cap="all" dirty="0" smtClean="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4400" b="1" cap="all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60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071670" y="3643314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15"/>
          <p:cNvSpPr txBox="1">
            <a:spLocks noChangeArrowheads="1"/>
          </p:cNvSpPr>
          <p:nvPr/>
        </p:nvSpPr>
        <p:spPr bwMode="auto">
          <a:xfrm>
            <a:off x="2325890" y="3454122"/>
            <a:ext cx="328614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Па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15"/>
          <p:cNvSpPr txBox="1">
            <a:spLocks noChangeArrowheads="1"/>
          </p:cNvSpPr>
          <p:nvPr/>
        </p:nvSpPr>
        <p:spPr bwMode="auto">
          <a:xfrm>
            <a:off x="6215074" y="3643314"/>
            <a:ext cx="1500198" cy="92333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215206" y="6273225"/>
            <a:ext cx="1928794" cy="584775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т9,стр.15</a:t>
            </a:r>
            <a:endParaRPr lang="ru-RU" sz="20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/>
      <p:bldP spid="10" grpId="0"/>
      <p:bldP spid="11" grpId="0"/>
      <p:bldP spid="12" grpId="0"/>
      <p:bldP spid="17" grpId="0"/>
      <p:bldP spid="18" grpId="0"/>
      <p:bldP spid="19" grpId="0"/>
      <p:bldP spid="20" grpId="0"/>
      <p:bldP spid="21" grpId="0"/>
      <p:bldP spid="22" grpId="0"/>
      <p:bldP spid="2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6.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Какова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площадь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подошв обуви мальчика, если его масса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48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кг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он оказывает давление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1,5 кПа?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сотых.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Куб 3"/>
          <p:cNvSpPr/>
          <p:nvPr/>
        </p:nvSpPr>
        <p:spPr>
          <a:xfrm>
            <a:off x="6215106" y="2500307"/>
            <a:ext cx="3071802" cy="357189"/>
          </a:xfrm>
          <a:prstGeom prst="cube">
            <a:avLst>
              <a:gd name="adj" fmla="val 858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Куб 4"/>
          <p:cNvSpPr/>
          <p:nvPr/>
        </p:nvSpPr>
        <p:spPr>
          <a:xfrm>
            <a:off x="7429520" y="1857364"/>
            <a:ext cx="928694" cy="857256"/>
          </a:xfrm>
          <a:prstGeom prst="cub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7037408" y="3392484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2"/>
          <p:cNvGrpSpPr>
            <a:grpSpLocks/>
          </p:cNvGrpSpPr>
          <p:nvPr/>
        </p:nvGrpSpPr>
        <p:grpSpPr bwMode="auto">
          <a:xfrm>
            <a:off x="6929454" y="3578370"/>
            <a:ext cx="790581" cy="707886"/>
            <a:chOff x="5643570" y="500042"/>
            <a:chExt cx="790586" cy="707747"/>
          </a:xfrm>
        </p:grpSpPr>
        <p:sp>
          <p:nvSpPr>
            <p:cNvPr id="8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Группа 45"/>
          <p:cNvGrpSpPr/>
          <p:nvPr/>
        </p:nvGrpSpPr>
        <p:grpSpPr>
          <a:xfrm>
            <a:off x="3564476" y="2786058"/>
            <a:ext cx="1452900" cy="1136745"/>
            <a:chOff x="3278724" y="1785926"/>
            <a:chExt cx="1452900" cy="1136745"/>
          </a:xfrm>
        </p:grpSpPr>
        <p:grpSp>
          <p:nvGrpSpPr>
            <p:cNvPr id="42" name="Группа 41"/>
            <p:cNvGrpSpPr/>
            <p:nvPr/>
          </p:nvGrpSpPr>
          <p:grpSpPr>
            <a:xfrm>
              <a:off x="3278724" y="1785926"/>
              <a:ext cx="1452900" cy="1136745"/>
              <a:chOff x="3318032" y="1701217"/>
              <a:chExt cx="1452900" cy="1136745"/>
            </a:xfrm>
          </p:grpSpPr>
          <p:sp>
            <p:nvSpPr>
              <p:cNvPr id="16" name="TextBox 15"/>
              <p:cNvSpPr txBox="1">
                <a:spLocks noChangeArrowheads="1"/>
              </p:cNvSpPr>
              <p:nvPr/>
            </p:nvSpPr>
            <p:spPr bwMode="auto">
              <a:xfrm>
                <a:off x="3318032" y="1932993"/>
                <a:ext cx="93302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ru-RU" sz="28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28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TextBox 10"/>
              <p:cNvSpPr txBox="1">
                <a:spLocks noChangeArrowheads="1"/>
              </p:cNvSpPr>
              <p:nvPr/>
            </p:nvSpPr>
            <p:spPr bwMode="auto">
              <a:xfrm>
                <a:off x="3857620" y="1701217"/>
                <a:ext cx="537327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3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ru-RU" sz="32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Box 15"/>
              <p:cNvSpPr txBox="1">
                <a:spLocks noChangeArrowheads="1"/>
              </p:cNvSpPr>
              <p:nvPr/>
            </p:nvSpPr>
            <p:spPr bwMode="auto">
              <a:xfrm>
                <a:off x="3842238" y="2191631"/>
                <a:ext cx="928694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32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6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9" name="Прямая соединительная линия 18"/>
            <p:cNvCxnSpPr/>
            <p:nvPr/>
          </p:nvCxnSpPr>
          <p:spPr bwMode="auto">
            <a:xfrm rot="-300000">
              <a:off x="3857620" y="2314589"/>
              <a:ext cx="571504" cy="42841"/>
            </a:xfrm>
            <a:prstGeom prst="line">
              <a:avLst/>
            </a:prstGeom>
            <a:ln w="28575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Группа 46"/>
          <p:cNvGrpSpPr/>
          <p:nvPr/>
        </p:nvGrpSpPr>
        <p:grpSpPr>
          <a:xfrm>
            <a:off x="4691718" y="2844225"/>
            <a:ext cx="1325790" cy="1013403"/>
            <a:chOff x="5603664" y="1844093"/>
            <a:chExt cx="1325790" cy="1013403"/>
          </a:xfrm>
        </p:grpSpPr>
        <p:sp>
          <p:nvSpPr>
            <p:cNvPr id="20" name="TextBox 19"/>
            <p:cNvSpPr txBox="1">
              <a:spLocks noChangeArrowheads="1"/>
            </p:cNvSpPr>
            <p:nvPr/>
          </p:nvSpPr>
          <p:spPr bwMode="auto">
            <a:xfrm>
              <a:off x="5603664" y="2148476"/>
              <a:ext cx="57150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3" name="Группа 42"/>
            <p:cNvGrpSpPr/>
            <p:nvPr/>
          </p:nvGrpSpPr>
          <p:grpSpPr>
            <a:xfrm>
              <a:off x="5892061" y="1844093"/>
              <a:ext cx="1037393" cy="1013403"/>
              <a:chOff x="5892061" y="1844093"/>
              <a:chExt cx="1037393" cy="1013403"/>
            </a:xfrm>
          </p:grpSpPr>
          <p:sp>
            <p:nvSpPr>
              <p:cNvPr id="21" name="TextBox 10"/>
              <p:cNvSpPr txBox="1">
                <a:spLocks noChangeArrowheads="1"/>
              </p:cNvSpPr>
              <p:nvPr/>
            </p:nvSpPr>
            <p:spPr bwMode="auto">
              <a:xfrm>
                <a:off x="5892061" y="1844093"/>
                <a:ext cx="537327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Р</a:t>
                </a:r>
                <a:endParaRPr lang="ru-RU" sz="32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" name="TextBox 15"/>
              <p:cNvSpPr txBox="1">
                <a:spLocks noChangeArrowheads="1"/>
              </p:cNvSpPr>
              <p:nvPr/>
            </p:nvSpPr>
            <p:spPr bwMode="auto">
              <a:xfrm>
                <a:off x="6000760" y="2272721"/>
                <a:ext cx="92869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3" name="Прямая соединительная линия 22"/>
              <p:cNvCxnSpPr/>
              <p:nvPr/>
            </p:nvCxnSpPr>
            <p:spPr bwMode="auto">
              <a:xfrm rot="120000" flipV="1">
                <a:off x="5929635" y="2368101"/>
                <a:ext cx="612000" cy="28596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9" name="Группа 48"/>
          <p:cNvGrpSpPr/>
          <p:nvPr/>
        </p:nvGrpSpPr>
        <p:grpSpPr>
          <a:xfrm>
            <a:off x="5588880" y="2857496"/>
            <a:ext cx="1214446" cy="1026674"/>
            <a:chOff x="6786578" y="1701217"/>
            <a:chExt cx="1214446" cy="1026674"/>
          </a:xfrm>
        </p:grpSpPr>
        <p:grpSp>
          <p:nvGrpSpPr>
            <p:cNvPr id="48" name="Группа 47"/>
            <p:cNvGrpSpPr/>
            <p:nvPr/>
          </p:nvGrpSpPr>
          <p:grpSpPr>
            <a:xfrm>
              <a:off x="7126858" y="1701217"/>
              <a:ext cx="874166" cy="1026674"/>
              <a:chOff x="7000892" y="1701217"/>
              <a:chExt cx="874166" cy="1026674"/>
            </a:xfrm>
          </p:grpSpPr>
          <p:sp>
            <p:nvSpPr>
              <p:cNvPr id="24" name="TextBox 10"/>
              <p:cNvSpPr txBox="1">
                <a:spLocks noChangeArrowheads="1"/>
              </p:cNvSpPr>
              <p:nvPr/>
            </p:nvSpPr>
            <p:spPr bwMode="auto">
              <a:xfrm>
                <a:off x="7143768" y="1701217"/>
                <a:ext cx="731290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m</a:t>
                </a:r>
                <a:r>
                  <a:rPr lang="en-US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g</a:t>
                </a:r>
                <a:endParaRPr lang="ru-RU" sz="32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5" name="Прямая соединительная линия 24"/>
              <p:cNvCxnSpPr/>
              <p:nvPr/>
            </p:nvCxnSpPr>
            <p:spPr bwMode="auto">
              <a:xfrm rot="120000" flipV="1">
                <a:off x="7000892" y="2214554"/>
                <a:ext cx="648000" cy="28596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TextBox 15"/>
              <p:cNvSpPr txBox="1">
                <a:spLocks noChangeArrowheads="1"/>
              </p:cNvSpPr>
              <p:nvPr/>
            </p:nvSpPr>
            <p:spPr bwMode="auto">
              <a:xfrm>
                <a:off x="7143768" y="2143116"/>
                <a:ext cx="714380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8" name="TextBox 27"/>
            <p:cNvSpPr txBox="1">
              <a:spLocks noChangeArrowheads="1"/>
            </p:cNvSpPr>
            <p:nvPr/>
          </p:nvSpPr>
          <p:spPr bwMode="auto">
            <a:xfrm>
              <a:off x="6786578" y="2000240"/>
              <a:ext cx="57150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4857752" y="3714752"/>
            <a:ext cx="1622612" cy="996921"/>
            <a:chOff x="3571868" y="3189564"/>
            <a:chExt cx="1622612" cy="1049390"/>
          </a:xfrm>
        </p:grpSpPr>
        <p:sp>
          <p:nvSpPr>
            <p:cNvPr id="29" name="TextBox 15"/>
            <p:cNvSpPr txBox="1">
              <a:spLocks noChangeArrowheads="1"/>
            </p:cNvSpPr>
            <p:nvPr/>
          </p:nvSpPr>
          <p:spPr bwMode="auto">
            <a:xfrm>
              <a:off x="3571868" y="3500438"/>
              <a:ext cx="92869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29"/>
            <p:cNvSpPr txBox="1">
              <a:spLocks noChangeArrowheads="1"/>
            </p:cNvSpPr>
            <p:nvPr/>
          </p:nvSpPr>
          <p:spPr bwMode="auto">
            <a:xfrm>
              <a:off x="3978320" y="3445748"/>
              <a:ext cx="571504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4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единительная линия 31"/>
            <p:cNvCxnSpPr/>
            <p:nvPr/>
          </p:nvCxnSpPr>
          <p:spPr bwMode="auto">
            <a:xfrm rot="60000" flipV="1">
              <a:off x="4438480" y="3787172"/>
              <a:ext cx="756000" cy="28596"/>
            </a:xfrm>
            <a:prstGeom prst="line">
              <a:avLst/>
            </a:prstGeom>
            <a:ln w="28575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>
              <a:spLocks noChangeArrowheads="1"/>
            </p:cNvSpPr>
            <p:nvPr/>
          </p:nvSpPr>
          <p:spPr bwMode="auto">
            <a:xfrm>
              <a:off x="4572000" y="3715734"/>
              <a:ext cx="51779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endPara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10"/>
            <p:cNvSpPr txBox="1">
              <a:spLocks noChangeArrowheads="1"/>
            </p:cNvSpPr>
            <p:nvPr/>
          </p:nvSpPr>
          <p:spPr bwMode="auto">
            <a:xfrm>
              <a:off x="4429124" y="3189564"/>
              <a:ext cx="73129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m</a:t>
              </a:r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g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5563758" y="4714884"/>
            <a:ext cx="3365960" cy="896780"/>
            <a:chOff x="5563758" y="4714884"/>
            <a:chExt cx="3365960" cy="896780"/>
          </a:xfrm>
        </p:grpSpPr>
        <p:grpSp>
          <p:nvGrpSpPr>
            <p:cNvPr id="50" name="Группа 49"/>
            <p:cNvGrpSpPr/>
            <p:nvPr/>
          </p:nvGrpSpPr>
          <p:grpSpPr>
            <a:xfrm>
              <a:off x="5924168" y="4714884"/>
              <a:ext cx="1925606" cy="896780"/>
              <a:chOff x="5715008" y="3425004"/>
              <a:chExt cx="1925606" cy="896780"/>
            </a:xfrm>
          </p:grpSpPr>
          <p:sp>
            <p:nvSpPr>
              <p:cNvPr id="34" name="TextBox 33"/>
              <p:cNvSpPr txBox="1">
                <a:spLocks noChangeArrowheads="1"/>
              </p:cNvSpPr>
              <p:nvPr/>
            </p:nvSpPr>
            <p:spPr bwMode="auto">
              <a:xfrm>
                <a:off x="5715008" y="3500438"/>
                <a:ext cx="571504" cy="7694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44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TextBox 10"/>
              <p:cNvSpPr txBox="1">
                <a:spLocks noChangeArrowheads="1"/>
              </p:cNvSpPr>
              <p:nvPr/>
            </p:nvSpPr>
            <p:spPr bwMode="auto">
              <a:xfrm>
                <a:off x="6080572" y="3425004"/>
                <a:ext cx="1560042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48кг</a:t>
                </a:r>
                <a:r>
                  <a:rPr lang="ru-RU" sz="20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9,8</a:t>
                </a:r>
                <a:r>
                  <a:rPr lang="ru-RU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Н/кг</a:t>
                </a:r>
                <a:endParaRPr lang="ru-RU" sz="20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37" name="Прямая соединительная линия 36"/>
              <p:cNvCxnSpPr/>
              <p:nvPr/>
            </p:nvCxnSpPr>
            <p:spPr bwMode="auto">
              <a:xfrm rot="60000" flipV="1">
                <a:off x="6224660" y="3857628"/>
                <a:ext cx="990546" cy="44362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TextBox 37"/>
              <p:cNvSpPr txBox="1">
                <a:spLocks noChangeArrowheads="1"/>
              </p:cNvSpPr>
              <p:nvPr/>
            </p:nvSpPr>
            <p:spPr bwMode="auto">
              <a:xfrm>
                <a:off x="6127870" y="3921674"/>
                <a:ext cx="1357322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1500</a:t>
                </a:r>
                <a:r>
                  <a:rPr lang="ru-RU" sz="20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Н/м</a:t>
                </a:r>
                <a:r>
                  <a:rPr lang="ru-RU" sz="20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0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51" name="Группа 50"/>
            <p:cNvGrpSpPr/>
            <p:nvPr/>
          </p:nvGrpSpPr>
          <p:grpSpPr>
            <a:xfrm>
              <a:off x="7429520" y="4786322"/>
              <a:ext cx="1500198" cy="769441"/>
              <a:chOff x="4714876" y="4714884"/>
              <a:chExt cx="1500198" cy="769441"/>
            </a:xfrm>
          </p:grpSpPr>
          <p:sp>
            <p:nvSpPr>
              <p:cNvPr id="39" name="TextBox 38"/>
              <p:cNvSpPr txBox="1">
                <a:spLocks noChangeArrowheads="1"/>
              </p:cNvSpPr>
              <p:nvPr/>
            </p:nvSpPr>
            <p:spPr bwMode="auto">
              <a:xfrm>
                <a:off x="4714876" y="4714884"/>
                <a:ext cx="571504" cy="7694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44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TextBox 39"/>
              <p:cNvSpPr txBox="1">
                <a:spLocks noChangeArrowheads="1"/>
              </p:cNvSpPr>
              <p:nvPr/>
            </p:nvSpPr>
            <p:spPr bwMode="auto">
              <a:xfrm>
                <a:off x="5143504" y="4886278"/>
                <a:ext cx="107157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0,30</a:t>
                </a:r>
                <a:r>
                  <a:rPr lang="ru-RU" sz="20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м</a:t>
                </a:r>
                <a:r>
                  <a:rPr lang="ru-RU" sz="20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0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3" name="TextBox 15"/>
            <p:cNvSpPr txBox="1">
              <a:spLocks noChangeArrowheads="1"/>
            </p:cNvSpPr>
            <p:nvPr/>
          </p:nvSpPr>
          <p:spPr bwMode="auto">
            <a:xfrm>
              <a:off x="5563758" y="4873526"/>
              <a:ext cx="928694" cy="555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Прямоугольник 54"/>
          <p:cNvSpPr/>
          <p:nvPr/>
        </p:nvSpPr>
        <p:spPr>
          <a:xfrm>
            <a:off x="214282" y="1552103"/>
            <a:ext cx="3500462" cy="3234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=48кг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,5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кПа</a:t>
            </a:r>
          </a:p>
          <a:p>
            <a:pPr lvl="0">
              <a:lnSpc>
                <a:spcPts val="3500"/>
              </a:lnSpc>
            </a:pP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нач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err="1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нач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sym typeface="Symbol" pitchFamily="18" charset="2"/>
              </a:rPr>
              <a:t>ст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sym typeface="Symbol" pitchFamily="18" charset="2"/>
              </a:rPr>
              <a:t> =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sym typeface="Symbol" pitchFamily="18" charset="2"/>
              </a:rPr>
              <a:t>2,5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4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endParaRPr lang="ru-RU" b="1" baseline="30000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  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9" name="Группа 68"/>
          <p:cNvGrpSpPr/>
          <p:nvPr/>
        </p:nvGrpSpPr>
        <p:grpSpPr>
          <a:xfrm>
            <a:off x="357158" y="1571612"/>
            <a:ext cx="3144860" cy="3060000"/>
            <a:chOff x="928662" y="1571612"/>
            <a:chExt cx="2573356" cy="3060000"/>
          </a:xfrm>
        </p:grpSpPr>
        <p:cxnSp>
          <p:nvCxnSpPr>
            <p:cNvPr id="67" name="Прямая соединительная линия 66"/>
            <p:cNvCxnSpPr/>
            <p:nvPr/>
          </p:nvCxnSpPr>
          <p:spPr>
            <a:xfrm rot="5400000" flipH="1" flipV="1">
              <a:off x="1971224" y="3100818"/>
              <a:ext cx="3060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>
              <a:off x="928662" y="3929066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0" name="Прямая со стрелкой 69"/>
          <p:cNvCxnSpPr/>
          <p:nvPr/>
        </p:nvCxnSpPr>
        <p:spPr>
          <a:xfrm rot="5400000">
            <a:off x="7243348" y="2892418"/>
            <a:ext cx="1071563" cy="1587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 rot="5400000">
            <a:off x="7260096" y="1779960"/>
            <a:ext cx="1071563" cy="1587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Группа 22"/>
          <p:cNvGrpSpPr>
            <a:grpSpLocks/>
          </p:cNvGrpSpPr>
          <p:nvPr/>
        </p:nvGrpSpPr>
        <p:grpSpPr bwMode="auto">
          <a:xfrm>
            <a:off x="7929586" y="3000372"/>
            <a:ext cx="928694" cy="707886"/>
            <a:chOff x="5643564" y="500042"/>
            <a:chExt cx="928699" cy="707747"/>
          </a:xfrm>
        </p:grpSpPr>
        <p:sp>
          <p:nvSpPr>
            <p:cNvPr id="73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74" name="Прямая со стрелкой 73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Группа 22"/>
          <p:cNvGrpSpPr>
            <a:grpSpLocks/>
          </p:cNvGrpSpPr>
          <p:nvPr/>
        </p:nvGrpSpPr>
        <p:grpSpPr bwMode="auto">
          <a:xfrm>
            <a:off x="8001024" y="1071546"/>
            <a:ext cx="790581" cy="707886"/>
            <a:chOff x="5643570" y="500042"/>
            <a:chExt cx="790586" cy="707747"/>
          </a:xfrm>
        </p:grpSpPr>
        <p:sp>
          <p:nvSpPr>
            <p:cNvPr id="76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77" name="Прямая со стрелкой 76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Прямоугольник 77"/>
          <p:cNvSpPr/>
          <p:nvPr/>
        </p:nvSpPr>
        <p:spPr>
          <a:xfrm>
            <a:off x="3643306" y="1428736"/>
            <a:ext cx="28393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Давление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–это… 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3571868" y="1857364"/>
            <a:ext cx="40443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Т.к. тело в равновесии… 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2786050" y="4071942"/>
            <a:ext cx="21034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Выразим ….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500034" y="4929198"/>
            <a:ext cx="50006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подставим численные значения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0" y="5664772"/>
            <a:ext cx="9144000" cy="1193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Ответ: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площадь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опоры мальчика составляет 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0,30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что соответствует 300 см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215206" y="6273225"/>
            <a:ext cx="1928794" cy="584775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т9,стр.15</a:t>
            </a:r>
            <a:endParaRPr lang="ru-RU" sz="20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3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3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3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3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3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3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6" dur="3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7" dur="3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3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9" dur="3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0" dur="3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3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3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5" grpId="0"/>
      <p:bldP spid="78" grpId="0"/>
      <p:bldP spid="79" grpId="0"/>
      <p:bldP spid="80" grpId="0"/>
      <p:bldP spid="81" grpId="0"/>
      <p:bldP spid="8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00024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7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Какова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высота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бетонной стены, оказывающей на фундамент давление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320 кПа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метрах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Плотность бетона принять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2,5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г/см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Куб 2"/>
          <p:cNvSpPr/>
          <p:nvPr/>
        </p:nvSpPr>
        <p:spPr>
          <a:xfrm>
            <a:off x="0" y="4714884"/>
            <a:ext cx="4429156" cy="1071570"/>
          </a:xfrm>
          <a:prstGeom prst="cube">
            <a:avLst>
              <a:gd name="adj" fmla="val 858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Куб 3"/>
          <p:cNvSpPr/>
          <p:nvPr/>
        </p:nvSpPr>
        <p:spPr>
          <a:xfrm>
            <a:off x="714348" y="2000240"/>
            <a:ext cx="1714512" cy="3429024"/>
          </a:xfrm>
          <a:prstGeom prst="cub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>
            <a:off x="888977" y="5970746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22"/>
          <p:cNvGrpSpPr>
            <a:grpSpLocks/>
          </p:cNvGrpSpPr>
          <p:nvPr/>
        </p:nvGrpSpPr>
        <p:grpSpPr bwMode="auto">
          <a:xfrm>
            <a:off x="1566841" y="6078700"/>
            <a:ext cx="790581" cy="707886"/>
            <a:chOff x="5643570" y="500042"/>
            <a:chExt cx="790586" cy="707747"/>
          </a:xfrm>
        </p:grpSpPr>
        <p:sp>
          <p:nvSpPr>
            <p:cNvPr id="7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143240" y="1873741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43972" y="1805501"/>
            <a:ext cx="12858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857488" y="2960466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00298" y="2928934"/>
            <a:ext cx="857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rot="5400000">
            <a:off x="-1215272" y="3999710"/>
            <a:ext cx="3001190" cy="794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14282" y="3499644"/>
            <a:ext cx="714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710412" y="2500306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 bwMode="auto">
          <a:xfrm flipV="1">
            <a:off x="3357554" y="3328966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357554" y="3214686"/>
            <a:ext cx="10001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429124" y="3000372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5000660" y="2500306"/>
            <a:ext cx="29289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320000</a:t>
            </a:r>
            <a:r>
              <a: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 bwMode="auto">
          <a:xfrm flipV="1">
            <a:off x="5051834" y="3286124"/>
            <a:ext cx="2592000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786314" y="3371679"/>
            <a:ext cx="39290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2500кг/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9,8Н/кг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4500562" y="4429132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857752" y="4429132"/>
            <a:ext cx="1857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12,8м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rot="20026800">
            <a:off x="7133689" y="4675850"/>
            <a:ext cx="986980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13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215206" y="6273225"/>
            <a:ext cx="1928794" cy="584775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т9,стр.15</a:t>
            </a:r>
            <a:endParaRPr lang="ru-RU" sz="20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nimBg="1"/>
      <p:bldP spid="3" grpId="0" animBg="1"/>
      <p:bldP spid="4" grpId="0" animBg="1"/>
      <p:bldP spid="9" grpId="0"/>
      <p:bldP spid="10" grpId="0"/>
      <p:bldP spid="11" grpId="0"/>
      <p:bldP spid="12" grpId="0"/>
      <p:bldP spid="14" grpId="0"/>
      <p:bldP spid="15" grpId="0"/>
      <p:bldP spid="17" grpId="0"/>
      <p:bldP spid="18" grpId="0"/>
      <p:bldP spid="19" grpId="0"/>
      <p:bldP spid="21" grpId="0"/>
      <p:bldP spid="22" grpId="0"/>
      <p:bldP spid="23" grpId="0"/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43478" y="0"/>
            <a:ext cx="4929182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357166"/>
            <a:ext cx="7858148" cy="278605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зачету по темам №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7-9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(50 баллов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500"/>
                            </p:stCondLst>
                            <p:childTnLst>
                              <p:par>
                                <p:cTn id="6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1500"/>
                            </p:stCondLst>
                            <p:childTnLst>
                              <p:par>
                                <p:cTn id="7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2000"/>
                            </p:stCondLst>
                            <p:childTnLst>
                              <p:par>
                                <p:cTn id="7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500"/>
                            </p:stCondLst>
                            <p:childTnLst>
                              <p:par>
                                <p:cTn id="8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8.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— это причина…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06363" lvl="1" indent="0" algn="just" defTabSz="914400" rtl="0" eaLnBrk="1" fontAlgn="base" latinLnBrk="0" hangingPunct="1">
              <a:lnSpc>
                <a:spcPct val="113000"/>
              </a:lnSpc>
              <a:spcBef>
                <a:spcPts val="15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0" y="3071810"/>
            <a:ext cx="914400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Продолжите предложение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и укажите неверный ответ.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характеризуется...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0" y="571480"/>
            <a:ext cx="7286644" cy="257176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движения тела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изменения скорости движения тела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в)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постоянной скорости движения тела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относительного покоя тела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06363" lvl="1" indent="0" algn="just" defTabSz="914400" rtl="0" eaLnBrk="1" fontAlgn="base" latinLnBrk="0" hangingPunct="1">
              <a:lnSpc>
                <a:spcPct val="113000"/>
              </a:lnSpc>
              <a:spcBef>
                <a:spcPts val="15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0" y="4071942"/>
            <a:ext cx="5286380" cy="250033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числовым значением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временем действия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направлением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точкой приложения.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19831631">
            <a:off x="8002938" y="1134281"/>
            <a:ext cx="569387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6000" dirty="0"/>
          </a:p>
        </p:txBody>
      </p:sp>
      <p:sp>
        <p:nvSpPr>
          <p:cNvPr id="5" name="Прямоугольник 4"/>
          <p:cNvSpPr/>
          <p:nvPr/>
        </p:nvSpPr>
        <p:spPr>
          <a:xfrm rot="19831631">
            <a:off x="6371378" y="4642235"/>
            <a:ext cx="569387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60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0" y="4714884"/>
            <a:ext cx="4214810" cy="571504"/>
          </a:xfrm>
          <a:prstGeom prst="roundRect">
            <a:avLst/>
          </a:prstGeom>
          <a:solidFill>
            <a:srgbClr val="F9E3A5">
              <a:alpha val="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0" y="1285860"/>
            <a:ext cx="6786578" cy="57150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215206" y="6273225"/>
            <a:ext cx="1928794" cy="584775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т7,стр.12</a:t>
            </a:r>
            <a:endParaRPr lang="ru-RU" sz="20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/>
      <p:bldP spid="6" grpId="0" build="p" animBg="1"/>
      <p:bldP spid="7" grpId="0" build="p" animBg="1"/>
      <p:bldP spid="3" grpId="0" animBg="1"/>
      <p:bldP spid="5" grpId="0" animBg="1"/>
      <p:bldP spid="8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0" y="12"/>
            <a:ext cx="9144000" cy="3071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9,10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Вес и сила тяжести, действующая на человека, если он выпьет стакан воды вместимостью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0,3 л</a:t>
            </a: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увеличатся соответственно на...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десятых.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06363" lvl="1" indent="0" algn="just" defTabSz="914400" rtl="0" eaLnBrk="1" fontAlgn="base" latinLnBrk="0" hangingPunct="1">
              <a:lnSpc>
                <a:spcPct val="113000"/>
              </a:lnSpc>
              <a:spcBef>
                <a:spcPts val="15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285720" y="3389814"/>
            <a:ext cx="1727906" cy="1270009"/>
            <a:chOff x="7200" y="7056"/>
            <a:chExt cx="1296" cy="720"/>
          </a:xfrm>
        </p:grpSpPr>
        <p:sp>
          <p:nvSpPr>
            <p:cNvPr id="4" name="Rectangle 33"/>
            <p:cNvSpPr>
              <a:spLocks noChangeArrowheads="1"/>
            </p:cNvSpPr>
            <p:nvPr/>
          </p:nvSpPr>
          <p:spPr bwMode="auto">
            <a:xfrm>
              <a:off x="7632" y="7056"/>
              <a:ext cx="432" cy="28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Line 34"/>
            <p:cNvSpPr>
              <a:spLocks noChangeShapeType="1"/>
            </p:cNvSpPr>
            <p:nvPr/>
          </p:nvSpPr>
          <p:spPr bwMode="auto">
            <a:xfrm>
              <a:off x="7867" y="7200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35"/>
            <p:cNvSpPr>
              <a:spLocks noChangeShapeType="1"/>
            </p:cNvSpPr>
            <p:nvPr/>
          </p:nvSpPr>
          <p:spPr bwMode="auto">
            <a:xfrm>
              <a:off x="7789" y="7344"/>
              <a:ext cx="0" cy="43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36"/>
            <p:cNvSpPr>
              <a:spLocks noChangeShapeType="1"/>
            </p:cNvSpPr>
            <p:nvPr/>
          </p:nvSpPr>
          <p:spPr bwMode="auto">
            <a:xfrm>
              <a:off x="7200" y="7344"/>
              <a:ext cx="12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Line 40"/>
            <p:cNvSpPr>
              <a:spLocks noChangeShapeType="1"/>
            </p:cNvSpPr>
            <p:nvPr/>
          </p:nvSpPr>
          <p:spPr bwMode="auto">
            <a:xfrm>
              <a:off x="7361" y="7574"/>
              <a:ext cx="2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3" name="Прямоугольник 12"/>
          <p:cNvSpPr/>
          <p:nvPr/>
        </p:nvSpPr>
        <p:spPr>
          <a:xfrm rot="19508709">
            <a:off x="583137" y="4181422"/>
            <a:ext cx="20596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тяжести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1917" y="4208067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0"/>
          <p:cNvSpPr txBox="1">
            <a:spLocks noChangeArrowheads="1"/>
          </p:cNvSpPr>
          <p:nvPr/>
        </p:nvSpPr>
        <p:spPr bwMode="auto">
          <a:xfrm>
            <a:off x="2357422" y="2944465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Р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071802" y="3087341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0"/>
          <p:cNvSpPr txBox="1">
            <a:spLocks noChangeArrowheads="1"/>
          </p:cNvSpPr>
          <p:nvPr/>
        </p:nvSpPr>
        <p:spPr bwMode="auto">
          <a:xfrm>
            <a:off x="3571868" y="2857496"/>
            <a:ext cx="12105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endParaRPr lang="ru-RU" sz="6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00298" y="4505934"/>
            <a:ext cx="1142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14778" y="4434496"/>
            <a:ext cx="9286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00398" y="4434496"/>
            <a:ext cx="92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2844" y="5302765"/>
            <a:ext cx="1142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42976" y="5374203"/>
            <a:ext cx="30003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905900" y="5358437"/>
            <a:ext cx="27703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0,3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500826" y="5358437"/>
            <a:ext cx="7143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143768" y="5374203"/>
            <a:ext cx="15716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0,3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4714876" y="3087341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10"/>
          <p:cNvSpPr txBox="1">
            <a:spLocks noChangeArrowheads="1"/>
          </p:cNvSpPr>
          <p:nvPr/>
        </p:nvSpPr>
        <p:spPr bwMode="auto">
          <a:xfrm>
            <a:off x="5111972" y="3025259"/>
            <a:ext cx="193835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0,3кг</a:t>
            </a:r>
            <a:r>
              <a:rPr lang="ru-RU" sz="4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10"/>
          <p:cNvSpPr txBox="1">
            <a:spLocks noChangeArrowheads="1"/>
          </p:cNvSpPr>
          <p:nvPr/>
        </p:nvSpPr>
        <p:spPr bwMode="auto">
          <a:xfrm>
            <a:off x="6842250" y="3048652"/>
            <a:ext cx="206819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9,8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Н/кг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6858016" y="3714752"/>
            <a:ext cx="1285884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=3Н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4643438" y="2143116"/>
            <a:ext cx="571504" cy="76944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215206" y="6273225"/>
            <a:ext cx="1928794" cy="584775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т7,стр.12</a:t>
            </a:r>
            <a:endParaRPr lang="ru-RU" sz="20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4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4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4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4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4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4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4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4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4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13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 animBg="1"/>
      <p:bldP spid="3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1643050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11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Чему равна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сопротивления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если брусок движется с постоянной скоростью? Масштаб указан на рисунке.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Н с точностью до целых.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66257" y="1357298"/>
            <a:ext cx="3377775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 стрелкой 5"/>
          <p:cNvCxnSpPr/>
          <p:nvPr/>
        </p:nvCxnSpPr>
        <p:spPr>
          <a:xfrm rot="10800000">
            <a:off x="4857752" y="1897270"/>
            <a:ext cx="1787538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22"/>
          <p:cNvGrpSpPr>
            <a:grpSpLocks/>
          </p:cNvGrpSpPr>
          <p:nvPr/>
        </p:nvGrpSpPr>
        <p:grpSpPr bwMode="auto">
          <a:xfrm>
            <a:off x="4143372" y="1428736"/>
            <a:ext cx="790581" cy="707886"/>
            <a:chOff x="5643570" y="500042"/>
            <a:chExt cx="790586" cy="707747"/>
          </a:xfrm>
        </p:grpSpPr>
        <p:sp>
          <p:nvSpPr>
            <p:cNvPr id="10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0" y="2428868"/>
            <a:ext cx="8143900" cy="92869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Движение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бруска равномерное, т.к. сила динамометра компенсирует силу сопротивления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23"/>
          <p:cNvSpPr txBox="1">
            <a:spLocks noChangeArrowheads="1"/>
          </p:cNvSpPr>
          <p:nvPr/>
        </p:nvSpPr>
        <p:spPr bwMode="auto">
          <a:xfrm rot="20447095">
            <a:off x="2801251" y="1299600"/>
            <a:ext cx="107157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4Н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0" y="3429000"/>
            <a:ext cx="9144000" cy="1714512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Дети тянут санки, прилагая в направлении движения силы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9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Сила сопротивления равна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6 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Чему равна равнодействующая этих сил?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 точностью до целых и сделайте рисунок.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rot="10800000">
            <a:off x="3857620" y="6007262"/>
            <a:ext cx="1787538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23"/>
          <p:cNvSpPr txBox="1">
            <a:spLocks noChangeArrowheads="1"/>
          </p:cNvSpPr>
          <p:nvPr/>
        </p:nvSpPr>
        <p:spPr bwMode="auto">
          <a:xfrm>
            <a:off x="4357686" y="6078700"/>
            <a:ext cx="107157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rot="10800000">
            <a:off x="1928794" y="6007262"/>
            <a:ext cx="193780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3"/>
          <p:cNvSpPr txBox="1">
            <a:spLocks noChangeArrowheads="1"/>
          </p:cNvSpPr>
          <p:nvPr/>
        </p:nvSpPr>
        <p:spPr bwMode="auto">
          <a:xfrm>
            <a:off x="2285984" y="6078700"/>
            <a:ext cx="107157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flipV="1">
            <a:off x="2009212" y="5784866"/>
            <a:ext cx="776838" cy="1588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3"/>
          <p:cNvSpPr txBox="1">
            <a:spLocks noChangeArrowheads="1"/>
          </p:cNvSpPr>
          <p:nvPr/>
        </p:nvSpPr>
        <p:spPr bwMode="auto">
          <a:xfrm>
            <a:off x="1857356" y="5007130"/>
            <a:ext cx="107157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 rot="10800000">
            <a:off x="2786050" y="5786454"/>
            <a:ext cx="2859108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3"/>
          <p:cNvSpPr txBox="1">
            <a:spLocks noChangeArrowheads="1"/>
          </p:cNvSpPr>
          <p:nvPr/>
        </p:nvSpPr>
        <p:spPr bwMode="auto">
          <a:xfrm>
            <a:off x="3500430" y="5000636"/>
            <a:ext cx="142876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215206" y="6273225"/>
            <a:ext cx="1928794" cy="584775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т7,стр.13</a:t>
            </a:r>
            <a:endParaRPr lang="ru-RU" sz="20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animBg="1"/>
      <p:bldP spid="12" grpId="0" animBg="1"/>
      <p:bldP spid="14" grpId="0" animBg="1"/>
      <p:bldP spid="22535" grpId="0" animBg="1"/>
      <p:bldP spid="20" grpId="0" animBg="1"/>
      <p:bldP spid="23" grpId="0" animBg="1"/>
      <p:bldP spid="26" grpId="0" animBg="1"/>
      <p:bldP spid="29" grpId="0" animBg="1"/>
      <p:bldP spid="29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71448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12.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Парашютист спускается равномерно со скоростью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12 м/с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Его вес равен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900 Н.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Какова его масса?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кг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06363" lvl="1" indent="0" algn="just" defTabSz="914400" rtl="0" eaLnBrk="1" fontAlgn="base" latinLnBrk="0" hangingPunct="1">
              <a:lnSpc>
                <a:spcPct val="113000"/>
              </a:lnSpc>
              <a:spcBef>
                <a:spcPts val="15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10"/>
          <p:cNvSpPr txBox="1">
            <a:spLocks noChangeArrowheads="1"/>
          </p:cNvSpPr>
          <p:nvPr/>
        </p:nvSpPr>
        <p:spPr bwMode="auto">
          <a:xfrm>
            <a:off x="214282" y="1515705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Р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928662" y="1658581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0"/>
          <p:cNvSpPr txBox="1">
            <a:spLocks noChangeArrowheads="1"/>
          </p:cNvSpPr>
          <p:nvPr/>
        </p:nvSpPr>
        <p:spPr bwMode="auto">
          <a:xfrm>
            <a:off x="1428728" y="1428736"/>
            <a:ext cx="12105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endParaRPr lang="ru-RU" sz="6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71736" y="1658581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2285992"/>
            <a:ext cx="914400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106363" lvl="1" indent="0" algn="just" defTabSz="914400" rtl="0" eaLnBrk="1" fontAlgn="base" latinLnBrk="0" hangingPunct="1">
              <a:lnSpc>
                <a:spcPct val="113000"/>
              </a:lnSpc>
              <a:spcBef>
                <a:spcPts val="15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При равномерном движении вес тела по величине равен силе тяжести!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2857488" y="1571612"/>
            <a:ext cx="174118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900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endParaRPr lang="ru-RU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5429256" y="1428736"/>
            <a:ext cx="126509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lang="ru-RU" sz="6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6643702" y="1571612"/>
            <a:ext cx="1587294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90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кг</a:t>
            </a:r>
            <a:endParaRPr lang="ru-RU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643702" y="3929066"/>
            <a:ext cx="954107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90</a:t>
            </a:r>
            <a:endParaRPr lang="ru-RU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15206" y="6273225"/>
            <a:ext cx="1928794" cy="584775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т7,стр.12</a:t>
            </a:r>
            <a:endParaRPr lang="ru-RU" sz="20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animBg="1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 animBg="1"/>
      <p:bldP spid="11" grpId="0" animBg="1"/>
      <p:bldP spid="11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1714488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13.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Чему равна сила трения, если брусок движется равномерно? 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00166" y="1785926"/>
            <a:ext cx="700092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 стрелкой 5"/>
          <p:cNvCxnSpPr/>
          <p:nvPr/>
        </p:nvCxnSpPr>
        <p:spPr>
          <a:xfrm rot="10800000">
            <a:off x="714348" y="2643182"/>
            <a:ext cx="1787538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22"/>
          <p:cNvGrpSpPr>
            <a:grpSpLocks/>
          </p:cNvGrpSpPr>
          <p:nvPr/>
        </p:nvGrpSpPr>
        <p:grpSpPr bwMode="auto">
          <a:xfrm>
            <a:off x="428596" y="1863858"/>
            <a:ext cx="790581" cy="707886"/>
            <a:chOff x="5643570" y="500042"/>
            <a:chExt cx="790586" cy="707747"/>
          </a:xfrm>
        </p:grpSpPr>
        <p:sp>
          <p:nvSpPr>
            <p:cNvPr id="8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0" y="3429000"/>
            <a:ext cx="9144000" cy="92869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Движение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бруска равномерное, т.к. сила динамометра компенсирует 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силу сопротивления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23"/>
          <p:cNvSpPr txBox="1">
            <a:spLocks noChangeArrowheads="1"/>
          </p:cNvSpPr>
          <p:nvPr/>
        </p:nvSpPr>
        <p:spPr bwMode="auto">
          <a:xfrm>
            <a:off x="4911462" y="1071546"/>
            <a:ext cx="137505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2,4Н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23"/>
          <p:cNvSpPr txBox="1">
            <a:spLocks noChangeArrowheads="1"/>
          </p:cNvSpPr>
          <p:nvPr/>
        </p:nvSpPr>
        <p:spPr bwMode="auto">
          <a:xfrm rot="20430751">
            <a:off x="1318937" y="1701698"/>
            <a:ext cx="473162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15206" y="6273225"/>
            <a:ext cx="1928794" cy="584775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т8,стр.14</a:t>
            </a:r>
            <a:endParaRPr lang="ru-RU" sz="20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animBg="1"/>
      <p:bldP spid="10" grpId="0" animBg="1"/>
      <p:bldP spid="11" grpId="0" animBg="1"/>
      <p:bldP spid="12" grpId="0" animBg="1"/>
      <p:bldP spid="12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14311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14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 рисунке приведен график зависимости величины силы упругости от удлинения пружины.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равна жесткость пружины?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Н/м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72066" y="1714488"/>
            <a:ext cx="3980117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42844" y="2071678"/>
            <a:ext cx="45100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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з-н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Гука)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3071810"/>
            <a:ext cx="31774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20Н =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 0,2м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6061" y="3714752"/>
            <a:ext cx="28071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100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Н/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м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57686" y="3429000"/>
            <a:ext cx="1082348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100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8" name="AutoShape 137"/>
          <p:cNvSpPr>
            <a:spLocks noChangeArrowheads="1"/>
          </p:cNvSpPr>
          <p:nvPr/>
        </p:nvSpPr>
        <p:spPr bwMode="auto">
          <a:xfrm>
            <a:off x="214282" y="2714620"/>
            <a:ext cx="1873256" cy="500066"/>
          </a:xfrm>
          <a:prstGeom prst="wedgeRectCallout">
            <a:avLst>
              <a:gd name="adj1" fmla="val 8024"/>
              <a:gd name="adj2" fmla="val -68421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жесткость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15140" y="6273225"/>
            <a:ext cx="2428860" cy="584775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лр6,стр.13</a:t>
            </a:r>
            <a:endParaRPr lang="ru-RU" sz="20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nimBg="1"/>
      <p:bldP spid="4" grpId="0"/>
      <p:bldP spid="5" grpId="0"/>
      <p:bldP spid="6" grpId="0"/>
      <p:bldP spid="7" grpId="0" animBg="1"/>
      <p:bldP spid="7" grpId="1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15.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Какой уровень займет вода в мензурке, если в нее опустить кусок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стекла?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86676" y="481953"/>
            <a:ext cx="2071670" cy="3518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6440478" y="4857760"/>
            <a:ext cx="2703522" cy="200026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 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г/см</a:t>
            </a:r>
            <a:r>
              <a:rPr kumimoji="0" lang="ru-RU" sz="2800" b="1" i="0" u="sng" strike="noStrike" cap="none" normalizeH="0" baseline="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0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2,5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7,8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       – 3,0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– 2,7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00364" y="2143116"/>
            <a:ext cx="2286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стекла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406" y="3857628"/>
            <a:ext cx="4857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общий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нач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357818" y="4357694"/>
            <a:ext cx="1853392" cy="769441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136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/>
          </a:p>
        </p:txBody>
      </p:sp>
      <p:sp>
        <p:nvSpPr>
          <p:cNvPr id="25" name="TextBox 24"/>
          <p:cNvSpPr txBox="1"/>
          <p:nvPr/>
        </p:nvSpPr>
        <p:spPr>
          <a:xfrm>
            <a:off x="3000396" y="2802904"/>
            <a:ext cx="1714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=90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000760" y="2857496"/>
            <a:ext cx="1500198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071902" y="2857496"/>
            <a:ext cx="2357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071802" y="1428736"/>
            <a:ext cx="2286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стекла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286380" y="1142984"/>
            <a:ext cx="11430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endParaRPr lang="ru-RU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286380" y="1571612"/>
            <a:ext cx="92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ст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42844" y="785794"/>
            <a:ext cx="27860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стекла.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=90г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14282" y="2331171"/>
            <a:ext cx="24288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конечн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1571612"/>
            <a:ext cx="32861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ст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2,5</a:t>
            </a:r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142844" y="1159361"/>
            <a:ext cx="280275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нач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rot="5400000" flipH="1" flipV="1">
            <a:off x="1820842" y="2178041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857488" y="857232"/>
            <a:ext cx="4675704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 Найдём объём стекла.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Line 6"/>
          <p:cNvSpPr>
            <a:spLocks noChangeShapeType="1"/>
          </p:cNvSpPr>
          <p:nvPr/>
        </p:nvSpPr>
        <p:spPr bwMode="auto">
          <a:xfrm flipH="1">
            <a:off x="5357818" y="1857364"/>
            <a:ext cx="720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32" y="3429000"/>
            <a:ext cx="8475525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 Найдём конечный объём воды в мензурке.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-32" y="4435626"/>
            <a:ext cx="56436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общий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+36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0" y="5780806"/>
            <a:ext cx="6096221" cy="1077218"/>
          </a:xfrm>
          <a:prstGeom prst="rect">
            <a:avLst/>
          </a:prstGeom>
          <a:solidFill>
            <a:srgbClr val="F9E3A5"/>
          </a:solidFill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конечный объём воды в 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мензурке составит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136см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 rot="10800000">
            <a:off x="2714612" y="1714488"/>
            <a:ext cx="4643470" cy="1071570"/>
          </a:xfrm>
          <a:prstGeom prst="straightConnector1">
            <a:avLst/>
          </a:prstGeom>
          <a:ln w="38100">
            <a:solidFill>
              <a:srgbClr val="F9010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7929554" y="6500834"/>
            <a:ext cx="121444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Стр.6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800"/>
                            </p:stCondLst>
                            <p:childTnLst>
                              <p:par>
                                <p:cTn id="8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9" dur="30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0" dur="30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30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4" dur="3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5" dur="3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3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1" dur="4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2" dur="4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4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8" dur="4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9" dur="4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4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000"/>
                            </p:stCondLst>
                            <p:childTnLst>
                              <p:par>
                                <p:cTn id="15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0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5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6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2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3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9" dur="3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0" dur="3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1" dur="3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600"/>
                            </p:stCondLst>
                            <p:childTnLst>
                              <p:par>
                                <p:cTn id="18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84" dur="2000" fill="hold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86" dur="2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600"/>
                            </p:stCondLst>
                            <p:childTnLst>
                              <p:par>
                                <p:cTn id="18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89" dur="2000" fill="hold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4" grpId="0" animBg="1"/>
      <p:bldP spid="5" grpId="0"/>
      <p:bldP spid="23" grpId="0"/>
      <p:bldP spid="24" grpId="0" animBg="1"/>
      <p:bldP spid="24" grpId="1" animBg="1"/>
      <p:bldP spid="25" grpId="0"/>
      <p:bldP spid="26" grpId="0" animBg="1"/>
      <p:bldP spid="27" grpId="0"/>
      <p:bldP spid="28" grpId="0"/>
      <p:bldP spid="29" grpId="0"/>
      <p:bldP spid="30" grpId="0"/>
      <p:bldP spid="32" grpId="0"/>
      <p:bldP spid="33" grpId="0"/>
      <p:bldP spid="34" grpId="0"/>
      <p:bldP spid="35" grpId="0"/>
      <p:bldP spid="38" grpId="0" build="allAtOnce" animBg="1"/>
      <p:bldP spid="39" grpId="0" animBg="1"/>
      <p:bldP spid="40" grpId="0" build="allAtOnce" animBg="1"/>
      <p:bldP spid="41" grpId="0"/>
      <p:bldP spid="42" grpId="0" build="p" animBg="1"/>
      <p:bldP spid="42" grpId="1" build="allAtOnce" animBg="1"/>
      <p:bldP spid="5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-24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Автобус прошел первую половину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времени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 средней скоростью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40км/ч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вторую половину со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скоро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стью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30км/ч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Определите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среднюю скорость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всем пути.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643050"/>
            <a:ext cx="1928794" cy="525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4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=1ч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13648" y="2105370"/>
            <a:ext cx="2071670" cy="51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км/ч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rot="5400000" flipH="1" flipV="1">
            <a:off x="893737" y="2678107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-40976" y="2857168"/>
            <a:ext cx="2214546" cy="425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=3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м/ч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438" y="3237698"/>
            <a:ext cx="128585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4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=1ч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3571876"/>
            <a:ext cx="15716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 </a:t>
            </a:r>
            <a:r>
              <a:rPr lang="ru-RU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2928926" y="2214554"/>
            <a:ext cx="2160000" cy="1588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>
            <a:off x="3714744" y="2214554"/>
            <a:ext cx="642942" cy="830997"/>
            <a:chOff x="4071934" y="2071678"/>
            <a:chExt cx="642942" cy="830997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4071934" y="2071678"/>
              <a:ext cx="64294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8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20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>
            <a:off x="3071802" y="1998652"/>
            <a:ext cx="928694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13"/>
          <p:cNvGrpSpPr/>
          <p:nvPr/>
        </p:nvGrpSpPr>
        <p:grpSpPr>
          <a:xfrm>
            <a:off x="3857620" y="1435230"/>
            <a:ext cx="714380" cy="707886"/>
            <a:chOff x="4071934" y="2071678"/>
            <a:chExt cx="714380" cy="707886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4071934" y="2071678"/>
              <a:ext cx="71438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16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2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Прямая со стрелкой 16"/>
          <p:cNvCxnSpPr/>
          <p:nvPr/>
        </p:nvCxnSpPr>
        <p:spPr>
          <a:xfrm>
            <a:off x="5072066" y="2214554"/>
            <a:ext cx="1692000" cy="1588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17"/>
          <p:cNvGrpSpPr/>
          <p:nvPr/>
        </p:nvGrpSpPr>
        <p:grpSpPr>
          <a:xfrm>
            <a:off x="6929454" y="2026499"/>
            <a:ext cx="642942" cy="830997"/>
            <a:chOff x="4071934" y="2071678"/>
            <a:chExt cx="642942" cy="830997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4071934" y="2071678"/>
              <a:ext cx="64294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8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20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Прямая со стрелкой 20"/>
          <p:cNvCxnSpPr/>
          <p:nvPr/>
        </p:nvCxnSpPr>
        <p:spPr>
          <a:xfrm>
            <a:off x="5715008" y="2071678"/>
            <a:ext cx="571504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Группа 21"/>
          <p:cNvGrpSpPr/>
          <p:nvPr/>
        </p:nvGrpSpPr>
        <p:grpSpPr>
          <a:xfrm>
            <a:off x="6215074" y="1428736"/>
            <a:ext cx="714380" cy="707886"/>
            <a:chOff x="4071934" y="2071678"/>
            <a:chExt cx="714380" cy="707886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4071934" y="2071678"/>
              <a:ext cx="71438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16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lang="ru-RU" sz="2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4" name="Прямая со стрелкой 23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/>
          <p:cNvSpPr txBox="1"/>
          <p:nvPr/>
        </p:nvSpPr>
        <p:spPr>
          <a:xfrm>
            <a:off x="2285984" y="3140427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69270" y="2888846"/>
            <a:ext cx="14456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357554" y="3429000"/>
            <a:ext cx="1016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3349180" y="3460727"/>
            <a:ext cx="972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357686" y="3126779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3231524" y="2959428"/>
            <a:ext cx="452441" cy="42862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V="1">
            <a:off x="4857752" y="3429000"/>
            <a:ext cx="1857388" cy="319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714876" y="2854107"/>
            <a:ext cx="1313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км+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3970002" y="2956230"/>
            <a:ext cx="452441" cy="42862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5745502" y="2928934"/>
            <a:ext cx="13131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км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143504" y="3467401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1ч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1ч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715140" y="3071810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116472" y="3075008"/>
            <a:ext cx="1285884" cy="4770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35</a:t>
            </a:r>
            <a:r>
              <a:rPr lang="ru-RU" sz="40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км/ч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143768" y="3786190"/>
            <a:ext cx="1285884" cy="5010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9,7</a:t>
            </a:r>
            <a:r>
              <a:rPr lang="ru-RU" sz="40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562" y="4714884"/>
            <a:ext cx="913743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Ответ: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средняя скорость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всем пути составляет</a:t>
            </a:r>
          </a:p>
          <a:p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около 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35км/ч. </a:t>
            </a:r>
            <a:endParaRPr lang="ru-RU" sz="3200" b="1" dirty="0">
              <a:solidFill>
                <a:srgbClr val="F9010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715140" y="6273225"/>
            <a:ext cx="2428860" cy="584775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лр4,стр.7</a:t>
            </a:r>
            <a:endParaRPr lang="ru-RU" sz="20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2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" grpId="1"/>
      <p:bldP spid="4" grpId="0"/>
      <p:bldP spid="4" grpId="1"/>
      <p:bldP spid="6" grpId="0"/>
      <p:bldP spid="6" grpId="1"/>
      <p:bldP spid="7" grpId="0"/>
      <p:bldP spid="7" grpId="1"/>
      <p:bldP spid="8" grpId="0"/>
      <p:bldP spid="25" grpId="0"/>
      <p:bldP spid="26" grpId="0"/>
      <p:bldP spid="27" grpId="0"/>
      <p:bldP spid="29" grpId="0"/>
      <p:bldP spid="30" grpId="0" animBg="1"/>
      <p:bldP spid="32" grpId="0"/>
      <p:bldP spid="34" grpId="0" animBg="1"/>
      <p:bldP spid="35" grpId="0"/>
      <p:bldP spid="36" grpId="0"/>
      <p:bldP spid="37" grpId="0"/>
      <p:bldP spid="38" grpId="0" animBg="1"/>
      <p:bldP spid="38" grpId="1" animBg="1"/>
      <p:bldP spid="39" grpId="0" animBg="1"/>
      <p:bldP spid="4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604840" y="781053"/>
            <a:ext cx="4824416" cy="2862261"/>
            <a:chOff x="8991" y="8100"/>
            <a:chExt cx="2816" cy="2216"/>
          </a:xfrm>
        </p:grpSpPr>
        <p:grpSp>
          <p:nvGrpSpPr>
            <p:cNvPr id="3" name="Group 20"/>
            <p:cNvGrpSpPr>
              <a:grpSpLocks/>
            </p:cNvGrpSpPr>
            <p:nvPr/>
          </p:nvGrpSpPr>
          <p:grpSpPr bwMode="auto">
            <a:xfrm>
              <a:off x="8991" y="8100"/>
              <a:ext cx="2816" cy="2216"/>
              <a:chOff x="8629" y="8224"/>
              <a:chExt cx="2816" cy="2216"/>
            </a:xfrm>
          </p:grpSpPr>
          <p:sp>
            <p:nvSpPr>
              <p:cNvPr id="49173" name="Text Box 21"/>
              <p:cNvSpPr txBox="1">
                <a:spLocks noChangeArrowheads="1"/>
              </p:cNvSpPr>
              <p:nvPr/>
            </p:nvSpPr>
            <p:spPr bwMode="auto">
              <a:xfrm>
                <a:off x="8721" y="8280"/>
                <a:ext cx="2700" cy="216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174" name="Text Box 22"/>
              <p:cNvSpPr txBox="1">
                <a:spLocks noChangeArrowheads="1"/>
              </p:cNvSpPr>
              <p:nvPr/>
            </p:nvSpPr>
            <p:spPr bwMode="auto">
              <a:xfrm>
                <a:off x="8901" y="8224"/>
                <a:ext cx="720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s.</a:t>
                </a:r>
                <a:r>
                  <a:rPr kumimoji="0" lang="ru-RU" sz="2400" b="0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м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175" name="Text Box 23"/>
              <p:cNvSpPr txBox="1">
                <a:spLocks noChangeArrowheads="1"/>
              </p:cNvSpPr>
              <p:nvPr/>
            </p:nvSpPr>
            <p:spPr bwMode="auto">
              <a:xfrm>
                <a:off x="8629" y="8456"/>
                <a:ext cx="360" cy="12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6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176" name="Text Box 24"/>
              <p:cNvSpPr txBox="1">
                <a:spLocks noChangeArrowheads="1"/>
              </p:cNvSpPr>
              <p:nvPr/>
            </p:nvSpPr>
            <p:spPr bwMode="auto">
              <a:xfrm>
                <a:off x="10905" y="9680"/>
                <a:ext cx="540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t.c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177" name="Text Box 25"/>
              <p:cNvSpPr txBox="1">
                <a:spLocks noChangeArrowheads="1"/>
              </p:cNvSpPr>
              <p:nvPr/>
            </p:nvSpPr>
            <p:spPr bwMode="auto">
              <a:xfrm>
                <a:off x="9589" y="9984"/>
                <a:ext cx="540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9178" name="Text Box 26"/>
            <p:cNvSpPr txBox="1">
              <a:spLocks noChangeArrowheads="1"/>
            </p:cNvSpPr>
            <p:nvPr/>
          </p:nvSpPr>
          <p:spPr bwMode="auto">
            <a:xfrm>
              <a:off x="10341" y="8280"/>
              <a:ext cx="126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noProof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Рис.5</a:t>
              </a:r>
              <a:endParaRPr kumimoji="0" lang="ru-RU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9170" name="Picture 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0321" y="285752"/>
            <a:ext cx="4018869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79" name="Text Box 27"/>
          <p:cNvSpPr txBox="1">
            <a:spLocks noChangeArrowheads="1"/>
          </p:cNvSpPr>
          <p:nvPr/>
        </p:nvSpPr>
        <p:spPr bwMode="auto">
          <a:xfrm>
            <a:off x="0" y="3643314"/>
            <a:ext cx="914400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17.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 графику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 рисунке.5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найдите скорости двух тел.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с большим значением скорости запишите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м/с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точностью до целых.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27"/>
          <p:cNvSpPr txBox="1">
            <a:spLocks noChangeArrowheads="1"/>
          </p:cNvSpPr>
          <p:nvPr/>
        </p:nvSpPr>
        <p:spPr bwMode="auto">
          <a:xfrm>
            <a:off x="1428728" y="1214422"/>
            <a:ext cx="785786" cy="50006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3м/с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27"/>
          <p:cNvSpPr txBox="1">
            <a:spLocks noChangeArrowheads="1"/>
          </p:cNvSpPr>
          <p:nvPr/>
        </p:nvSpPr>
        <p:spPr bwMode="auto">
          <a:xfrm>
            <a:off x="3286116" y="2071678"/>
            <a:ext cx="785786" cy="50006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1м/с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27"/>
          <p:cNvSpPr txBox="1">
            <a:spLocks noChangeArrowheads="1"/>
          </p:cNvSpPr>
          <p:nvPr/>
        </p:nvSpPr>
        <p:spPr bwMode="auto">
          <a:xfrm>
            <a:off x="6858016" y="1000108"/>
            <a:ext cx="500066" cy="78581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15140" y="6273225"/>
            <a:ext cx="2428860" cy="584775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лр4,стр.7</a:t>
            </a:r>
            <a:endParaRPr lang="ru-RU" sz="20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79" grpId="0"/>
      <p:bldP spid="29" grpId="0" animBg="1"/>
      <p:bldP spid="30" grpId="0" animBg="1"/>
      <p:bldP spid="3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3857620" cy="3398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0" y="3071810"/>
            <a:ext cx="8929718" cy="72074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17.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 графику скорости найдите путь, пройденный телом за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50 с.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(рис.5)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Ответ запишите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метрах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27"/>
          <p:cNvSpPr txBox="1">
            <a:spLocks noChangeArrowheads="1"/>
          </p:cNvSpPr>
          <p:nvPr/>
        </p:nvSpPr>
        <p:spPr bwMode="auto">
          <a:xfrm>
            <a:off x="1071538" y="1467516"/>
            <a:ext cx="2000264" cy="78581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1,5·50=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27"/>
          <p:cNvSpPr txBox="1">
            <a:spLocks noChangeArrowheads="1"/>
          </p:cNvSpPr>
          <p:nvPr/>
        </p:nvSpPr>
        <p:spPr bwMode="auto">
          <a:xfrm>
            <a:off x="4429124" y="1500174"/>
            <a:ext cx="1214446" cy="78581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75м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7"/>
          <p:cNvSpPr txBox="1">
            <a:spLocks noChangeArrowheads="1"/>
          </p:cNvSpPr>
          <p:nvPr/>
        </p:nvSpPr>
        <p:spPr bwMode="auto">
          <a:xfrm>
            <a:off x="5857884" y="1500174"/>
            <a:ext cx="1214446" cy="78581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75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24"/>
            <a:ext cx="9144000" cy="76944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Скорость 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36км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означает, что за каждый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час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 прохожу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36км, 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 за каждую </a:t>
            </a:r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секунду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10м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Тогда чтобы найти путь  надо 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s=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785794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Плотность  воды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1г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это значит,  что каждый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0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имеет массу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грамм,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 каждый  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имеет массу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1000кг.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чтобы найти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массу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надо  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l-G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639661"/>
            <a:ext cx="9144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Масса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это мера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инертности.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Моя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масса  78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кг, показывает насколько я сопротивляюсь разгону и торможению.  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28599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это действие другого тела.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714620"/>
            <a:ext cx="9144000" cy="892552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Сила тяжести- это сила с которой меня притягивает Земля. Она всегда равна 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т.е.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m·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Н/кг, значит она равна 780 Ньютонов.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3571876"/>
            <a:ext cx="7715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Мой вес (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)-это сила, с которой я действую на опору или на подвес. В покое он равен силе тяжести, т.е. 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т.е.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=m·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Н/кг,  значит мой вес равен 780  Ньютонов.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5036778"/>
            <a:ext cx="714376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Давление –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действие 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силы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на единицу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площади.</a:t>
            </a:r>
          </a:p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500958" y="5357826"/>
            <a:ext cx="1643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grpSp>
        <p:nvGrpSpPr>
          <p:cNvPr id="2" name="Группа 35"/>
          <p:cNvGrpSpPr/>
          <p:nvPr/>
        </p:nvGrpSpPr>
        <p:grpSpPr>
          <a:xfrm>
            <a:off x="4143372" y="5487431"/>
            <a:ext cx="1000132" cy="1084841"/>
            <a:chOff x="7286644" y="4415861"/>
            <a:chExt cx="1000132" cy="1084841"/>
          </a:xfrm>
        </p:grpSpPr>
        <p:sp>
          <p:nvSpPr>
            <p:cNvPr id="30" name="TextBox 3"/>
            <p:cNvSpPr txBox="1">
              <a:spLocks noChangeArrowheads="1"/>
            </p:cNvSpPr>
            <p:nvPr/>
          </p:nvSpPr>
          <p:spPr bwMode="auto">
            <a:xfrm>
              <a:off x="7286644" y="4786322"/>
              <a:ext cx="64294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n-US" sz="2400" b="1" dirty="0" smtClean="0">
                  <a:solidFill>
                    <a:srgbClr val="F90101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ru-RU" sz="24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Box 10"/>
            <p:cNvSpPr txBox="1">
              <a:spLocks noChangeArrowheads="1"/>
            </p:cNvSpPr>
            <p:nvPr/>
          </p:nvSpPr>
          <p:spPr bwMode="auto">
            <a:xfrm>
              <a:off x="7643834" y="4415861"/>
              <a:ext cx="537327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2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TextBox 15"/>
            <p:cNvSpPr txBox="1">
              <a:spLocks noChangeArrowheads="1"/>
            </p:cNvSpPr>
            <p:nvPr/>
          </p:nvSpPr>
          <p:spPr bwMode="auto">
            <a:xfrm>
              <a:off x="7643834" y="4915927"/>
              <a:ext cx="642942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3" name="Прямая соединительная линия 32"/>
            <p:cNvCxnSpPr/>
            <p:nvPr/>
          </p:nvCxnSpPr>
          <p:spPr bwMode="auto">
            <a:xfrm flipV="1">
              <a:off x="7750991" y="5000636"/>
              <a:ext cx="464347" cy="15804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Куб 36"/>
          <p:cNvSpPr/>
          <p:nvPr/>
        </p:nvSpPr>
        <p:spPr>
          <a:xfrm>
            <a:off x="7358082" y="4929198"/>
            <a:ext cx="1643042" cy="214314"/>
          </a:xfrm>
          <a:prstGeom prst="cube">
            <a:avLst>
              <a:gd name="adj" fmla="val 858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38" name="Куб 37"/>
          <p:cNvSpPr/>
          <p:nvPr/>
        </p:nvSpPr>
        <p:spPr>
          <a:xfrm>
            <a:off x="7786678" y="4500570"/>
            <a:ext cx="714412" cy="500066"/>
          </a:xfrm>
          <a:prstGeom prst="cube">
            <a:avLst>
              <a:gd name="adj" fmla="val 6084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cxnSp>
        <p:nvCxnSpPr>
          <p:cNvPr id="39" name="Прямая со стрелкой 38"/>
          <p:cNvCxnSpPr/>
          <p:nvPr/>
        </p:nvCxnSpPr>
        <p:spPr>
          <a:xfrm rot="5400000">
            <a:off x="7617254" y="4280297"/>
            <a:ext cx="1071563" cy="1587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2"/>
          <p:cNvGrpSpPr>
            <a:grpSpLocks/>
          </p:cNvGrpSpPr>
          <p:nvPr/>
        </p:nvGrpSpPr>
        <p:grpSpPr bwMode="auto">
          <a:xfrm>
            <a:off x="8215338" y="5364320"/>
            <a:ext cx="928694" cy="523220"/>
            <a:chOff x="5643564" y="500042"/>
            <a:chExt cx="928699" cy="523117"/>
          </a:xfrm>
          <a:solidFill>
            <a:srgbClr val="FFC000"/>
          </a:solidFill>
        </p:grpSpPr>
        <p:sp>
          <p:nvSpPr>
            <p:cNvPr id="41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52311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b="1" dirty="0">
                <a:solidFill>
                  <a:srgbClr val="006600"/>
                </a:solidFill>
              </a:endParaRPr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grpFill/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22"/>
          <p:cNvGrpSpPr>
            <a:grpSpLocks/>
          </p:cNvGrpSpPr>
          <p:nvPr/>
        </p:nvGrpSpPr>
        <p:grpSpPr bwMode="auto">
          <a:xfrm>
            <a:off x="8286776" y="3405846"/>
            <a:ext cx="571536" cy="523220"/>
            <a:chOff x="5643570" y="500042"/>
            <a:chExt cx="790586" cy="523117"/>
          </a:xfrm>
          <a:solidFill>
            <a:srgbClr val="F9E3A5"/>
          </a:solidFill>
        </p:grpSpPr>
        <p:sp>
          <p:nvSpPr>
            <p:cNvPr id="44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52311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b="1" dirty="0">
                <a:solidFill>
                  <a:srgbClr val="0000FF"/>
                </a:solidFill>
              </a:endParaRPr>
            </a:p>
          </p:txBody>
        </p:sp>
        <p:cxnSp>
          <p:nvCxnSpPr>
            <p:cNvPr id="45" name="Прямая со стрелкой 44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grpFill/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TextBox 23"/>
          <p:cNvSpPr txBox="1">
            <a:spLocks noChangeArrowheads="1"/>
          </p:cNvSpPr>
          <p:nvPr/>
        </p:nvSpPr>
        <p:spPr bwMode="auto">
          <a:xfrm>
            <a:off x="7429520" y="3477284"/>
            <a:ext cx="714380" cy="38034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780Н</a:t>
            </a: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23"/>
          <p:cNvSpPr txBox="1">
            <a:spLocks noChangeArrowheads="1"/>
          </p:cNvSpPr>
          <p:nvPr/>
        </p:nvSpPr>
        <p:spPr bwMode="auto">
          <a:xfrm>
            <a:off x="7000892" y="5429264"/>
            <a:ext cx="1000132" cy="369332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780Н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22"/>
          <p:cNvGrpSpPr>
            <a:grpSpLocks/>
          </p:cNvGrpSpPr>
          <p:nvPr/>
        </p:nvGrpSpPr>
        <p:grpSpPr bwMode="auto">
          <a:xfrm>
            <a:off x="7318176" y="5792948"/>
            <a:ext cx="790581" cy="523220"/>
            <a:chOff x="5643570" y="500042"/>
            <a:chExt cx="790586" cy="523117"/>
          </a:xfrm>
        </p:grpSpPr>
        <p:sp>
          <p:nvSpPr>
            <p:cNvPr id="49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523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  <p:cxnSp>
          <p:nvCxnSpPr>
            <p:cNvPr id="50" name="Прямая со стрелкой 49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1" name="Прямая со стрелкой 50"/>
          <p:cNvCxnSpPr/>
          <p:nvPr/>
        </p:nvCxnSpPr>
        <p:spPr>
          <a:xfrm rot="5400000">
            <a:off x="7466036" y="5678500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rot="5400000">
            <a:off x="7607324" y="5376989"/>
            <a:ext cx="1071563" cy="1587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086008" y="0"/>
            <a:ext cx="571504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2329528" y="368052"/>
            <a:ext cx="428628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3" name="TextBox 52"/>
          <p:cNvSpPr txBox="1"/>
          <p:nvPr/>
        </p:nvSpPr>
        <p:spPr>
          <a:xfrm>
            <a:off x="6286512" y="378938"/>
            <a:ext cx="428628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4" name="TextBox 53"/>
          <p:cNvSpPr txBox="1"/>
          <p:nvPr/>
        </p:nvSpPr>
        <p:spPr>
          <a:xfrm>
            <a:off x="7354884" y="857232"/>
            <a:ext cx="857256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5" name="TextBox 54"/>
          <p:cNvSpPr txBox="1"/>
          <p:nvPr/>
        </p:nvSpPr>
        <p:spPr>
          <a:xfrm>
            <a:off x="2845613" y="1238360"/>
            <a:ext cx="500066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6" name="TextBox 55"/>
          <p:cNvSpPr txBox="1"/>
          <p:nvPr/>
        </p:nvSpPr>
        <p:spPr>
          <a:xfrm>
            <a:off x="7286644" y="1214422"/>
            <a:ext cx="500066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7" name="TextBox 56"/>
          <p:cNvSpPr txBox="1"/>
          <p:nvPr/>
        </p:nvSpPr>
        <p:spPr>
          <a:xfrm>
            <a:off x="1741776" y="1612556"/>
            <a:ext cx="1258588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8" name="TextBox 57"/>
          <p:cNvSpPr txBox="1"/>
          <p:nvPr/>
        </p:nvSpPr>
        <p:spPr>
          <a:xfrm>
            <a:off x="1626196" y="2330134"/>
            <a:ext cx="3000396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9" name="TextBox 58"/>
          <p:cNvSpPr txBox="1"/>
          <p:nvPr/>
        </p:nvSpPr>
        <p:spPr>
          <a:xfrm>
            <a:off x="3643306" y="2786058"/>
            <a:ext cx="2643206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0" name="TextBox 59"/>
          <p:cNvSpPr txBox="1"/>
          <p:nvPr/>
        </p:nvSpPr>
        <p:spPr>
          <a:xfrm>
            <a:off x="8222590" y="2772410"/>
            <a:ext cx="857256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1" name="TextBox 60"/>
          <p:cNvSpPr txBox="1"/>
          <p:nvPr/>
        </p:nvSpPr>
        <p:spPr>
          <a:xfrm>
            <a:off x="4445970" y="3656962"/>
            <a:ext cx="2786082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2" name="TextBox 61"/>
          <p:cNvSpPr txBox="1"/>
          <p:nvPr/>
        </p:nvSpPr>
        <p:spPr>
          <a:xfrm>
            <a:off x="4143372" y="5072074"/>
            <a:ext cx="2428892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3" name="TextBox 62"/>
          <p:cNvSpPr txBox="1"/>
          <p:nvPr/>
        </p:nvSpPr>
        <p:spPr>
          <a:xfrm>
            <a:off x="1381388" y="5500702"/>
            <a:ext cx="857256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4" name="TextBox 63"/>
          <p:cNvSpPr txBox="1"/>
          <p:nvPr/>
        </p:nvSpPr>
        <p:spPr>
          <a:xfrm>
            <a:off x="4575198" y="5585788"/>
            <a:ext cx="500066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5" name="TextBox 64"/>
          <p:cNvSpPr txBox="1"/>
          <p:nvPr/>
        </p:nvSpPr>
        <p:spPr>
          <a:xfrm>
            <a:off x="4588846" y="6143644"/>
            <a:ext cx="571504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6" name="TextBox 65"/>
          <p:cNvSpPr txBox="1"/>
          <p:nvPr/>
        </p:nvSpPr>
        <p:spPr>
          <a:xfrm>
            <a:off x="5000628" y="3170544"/>
            <a:ext cx="857256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7" name="TextBox 66"/>
          <p:cNvSpPr txBox="1"/>
          <p:nvPr/>
        </p:nvSpPr>
        <p:spPr>
          <a:xfrm>
            <a:off x="5214942" y="4357694"/>
            <a:ext cx="571504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8" name="TextBox 23"/>
          <p:cNvSpPr txBox="1">
            <a:spLocks noChangeArrowheads="1"/>
          </p:cNvSpPr>
          <p:nvPr/>
        </p:nvSpPr>
        <p:spPr bwMode="auto">
          <a:xfrm>
            <a:off x="8143868" y="6000768"/>
            <a:ext cx="1000132" cy="369332"/>
          </a:xfrm>
          <a:prstGeom prst="rect">
            <a:avLst/>
          </a:prstGeom>
          <a:solidFill>
            <a:srgbClr val="FFC0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780Н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00"/>
                            </p:stCondLst>
                            <p:childTnLst>
                              <p:par>
                                <p:cTn id="1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8" grpId="0" animBg="1"/>
      <p:bldP spid="9" grpId="0"/>
      <p:bldP spid="10" grpId="0"/>
      <p:bldP spid="37" grpId="0" animBg="1"/>
      <p:bldP spid="38" grpId="0" animBg="1"/>
      <p:bldP spid="46" grpId="0" animBg="1"/>
      <p:bldP spid="47" grpId="0" animBg="1"/>
      <p:bldP spid="34" grpId="0" animBg="1"/>
      <p:bldP spid="35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500042"/>
          <a:ext cx="9144001" cy="1214446"/>
        </p:xfrm>
        <a:graphic>
          <a:graphicData uri="http://schemas.openxmlformats.org/drawingml/2006/table">
            <a:tbl>
              <a:tblPr/>
              <a:tblGrid>
                <a:gridCol w="1241405"/>
                <a:gridCol w="603691"/>
                <a:gridCol w="485562"/>
                <a:gridCol w="594118"/>
                <a:gridCol w="731194"/>
                <a:gridCol w="367730"/>
                <a:gridCol w="367730"/>
                <a:gridCol w="367730"/>
                <a:gridCol w="367730"/>
                <a:gridCol w="367730"/>
                <a:gridCol w="488580"/>
                <a:gridCol w="475287"/>
                <a:gridCol w="488580"/>
                <a:gridCol w="488580"/>
                <a:gridCol w="488580"/>
                <a:gridCol w="488580"/>
                <a:gridCol w="731194"/>
              </a:tblGrid>
              <a:tr h="3571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вариант№1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Число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Корр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4071942"/>
          <a:ext cx="9144004" cy="822960"/>
        </p:xfrm>
        <a:graphic>
          <a:graphicData uri="http://schemas.openxmlformats.org/drawingml/2006/table">
            <a:tbl>
              <a:tblPr/>
              <a:tblGrid>
                <a:gridCol w="2582700"/>
                <a:gridCol w="444932"/>
                <a:gridCol w="444932"/>
                <a:gridCol w="444932"/>
                <a:gridCol w="444932"/>
                <a:gridCol w="444932"/>
                <a:gridCol w="444932"/>
                <a:gridCol w="444932"/>
                <a:gridCol w="444932"/>
                <a:gridCol w="301712"/>
                <a:gridCol w="444932"/>
                <a:gridCol w="444932"/>
                <a:gridCol w="301712"/>
                <a:gridCol w="301712"/>
                <a:gridCol w="301712"/>
                <a:gridCol w="301712"/>
                <a:gridCol w="301712"/>
                <a:gridCol w="301712"/>
              </a:tblGrid>
              <a:tr h="20002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Количество баллов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5,4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5,1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4,8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4,5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3,9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3,6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339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3,3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339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339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2,7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2,4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Количество правильных ответов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339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339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339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0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ответы оформите в виде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1714488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Проверяется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первая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строчка в числах,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2-я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коррекции.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Ответы без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аргументов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считаются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Вы проверяете свои знания, а не интуицию!!!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3357562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Разбаловка  результата.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14546" y="0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0"/>
            <a:ext cx="7858148" cy="264318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зачету по темам №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7-9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(50 баллов)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гр4/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367**365**363**359**355**/9 </a:t>
            </a:r>
            <a:r>
              <a:rPr lang="en-US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F/S 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4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pt-BR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pt-BR" sz="4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151</a:t>
            </a:r>
            <a:r>
              <a:rPr lang="ru-RU" sz="4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pt-BR" sz="4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243</a:t>
            </a:r>
            <a:r>
              <a:rPr lang="ru-RU" sz="4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pt-BR" sz="4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236</a:t>
            </a:r>
            <a:r>
              <a:rPr lang="ru-RU" sz="4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pt-BR" sz="4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204-</a:t>
            </a:r>
            <a:r>
              <a:rPr lang="ru-RU" sz="4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pt-BR" sz="4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302</a:t>
            </a:r>
            <a:r>
              <a:rPr lang="ru-RU" sz="4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pt-BR" sz="4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pt-BR" sz="4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4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0"/>
            <a:ext cx="9144000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Зачёт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7-2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«Давление и силы»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(теория)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отФ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 17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Сила. 1 Ньютон.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Сила тяжести.    Вес тела -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Чтобы тело двигалось  равномерно необходимо …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Вес равен силе тяжести, когда….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Сложение  сил.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Сила тяжести, тела массой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= 10кг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рана….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Вес тела, массой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100кг равен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Давление.    р=100 000 Па – это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10 м/с – это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900кг/м</a:t>
            </a:r>
            <a:r>
              <a:rPr kumimoji="0" lang="ru-RU" sz="2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это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F- . . .,.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1000  Па, S = 3 м</a:t>
            </a:r>
            <a:r>
              <a:rPr kumimoji="0" lang="ru-RU" sz="2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   Характеристики силы 1.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. . 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 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3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Сила упругости зависит от 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Причиной силы трения является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Сила трения зависит от …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ила трения покоя возникает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 Чтобы  увеличить давление … Чтобы  уменьшить  давление…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Зачёт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7-2  «Давление и силы»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(практика)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Чтобы  найти коэффициент трения нужно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(лр7)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Чтобы  найти жесткость пружины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(лр6)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F = P +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gV,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 = P +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gV,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V-?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 . . . . . . . . . . . . . . . . . . . . . . . . . . . . . . . . . . . . . . . . . . . . 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107154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7.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Определите скорость движения автомобиля.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м/с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736242" y="1357322"/>
            <a:ext cx="5336352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-62888" y="1097663"/>
            <a:ext cx="5715008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км/час</a:t>
            </a:r>
            <a:r>
              <a:rPr lang="ru-RU" sz="4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4=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км/час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78599" y="1070032"/>
            <a:ext cx="2143140" cy="101566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flipH="1">
            <a:off x="3491278" y="4183946"/>
            <a:ext cx="5652722" cy="242889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42844" y="3571876"/>
            <a:ext cx="5929354" cy="7694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км/час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4= 72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км/час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35896" y="3356992"/>
            <a:ext cx="2143140" cy="101566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flipH="1">
            <a:off x="2893840" y="6012577"/>
            <a:ext cx="196619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18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км/час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6"/>
          <p:cNvGrpSpPr/>
          <p:nvPr/>
        </p:nvGrpSpPr>
        <p:grpSpPr>
          <a:xfrm>
            <a:off x="-36512" y="-44648"/>
            <a:ext cx="9144000" cy="6858024"/>
            <a:chOff x="-93792" y="-4973273"/>
            <a:chExt cx="9144000" cy="6858024"/>
          </a:xfrm>
        </p:grpSpPr>
        <p:grpSp>
          <p:nvGrpSpPr>
            <p:cNvPr id="13" name="Группа 7"/>
            <p:cNvGrpSpPr/>
            <p:nvPr/>
          </p:nvGrpSpPr>
          <p:grpSpPr>
            <a:xfrm>
              <a:off x="-93792" y="-4973273"/>
              <a:ext cx="9144000" cy="6858024"/>
              <a:chOff x="-2715246" y="-6673767"/>
              <a:chExt cx="9144000" cy="7072362"/>
            </a:xfrm>
          </p:grpSpPr>
          <p:sp>
            <p:nvSpPr>
              <p:cNvPr id="15" name="Прямоугольник 14"/>
              <p:cNvSpPr/>
              <p:nvPr/>
            </p:nvSpPr>
            <p:spPr>
              <a:xfrm>
                <a:off x="-2715246" y="-6673767"/>
                <a:ext cx="9144000" cy="7072362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Line 16"/>
              <p:cNvSpPr>
                <a:spLocks noChangeShapeType="1"/>
              </p:cNvSpPr>
              <p:nvPr/>
            </p:nvSpPr>
            <p:spPr bwMode="auto">
              <a:xfrm>
                <a:off x="4716987" y="-6599508"/>
                <a:ext cx="864966" cy="0"/>
              </a:xfrm>
              <a:prstGeom prst="line">
                <a:avLst/>
              </a:prstGeom>
              <a:solidFill>
                <a:schemeClr val="bg2">
                  <a:lumMod val="90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Прямоугольник 16"/>
              <p:cNvSpPr/>
              <p:nvPr/>
            </p:nvSpPr>
            <p:spPr>
              <a:xfrm>
                <a:off x="-1547880" y="-4506632"/>
                <a:ext cx="7129833" cy="95218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>
                <a:spAutoFit/>
              </a:bodyPr>
              <a:lstStyle/>
              <a:p>
                <a:pPr lvl="0" eaLnBrk="0" hangingPunct="0"/>
                <a:r>
                  <a:rPr lang="ru-RU" sz="54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… состоят из молекул</a:t>
                </a:r>
              </a:p>
            </p:txBody>
          </p:sp>
          <p:sp>
            <p:nvSpPr>
              <p:cNvPr id="18" name="Text Box 50"/>
              <p:cNvSpPr txBox="1">
                <a:spLocks noChangeArrowheads="1"/>
              </p:cNvSpPr>
              <p:nvPr/>
            </p:nvSpPr>
            <p:spPr bwMode="auto">
              <a:xfrm>
                <a:off x="-2073055" y="-3476416"/>
                <a:ext cx="8180182" cy="114298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…хаотически движутся</a:t>
                </a:r>
              </a:p>
            </p:txBody>
          </p:sp>
        </p:grpSp>
        <p:sp>
          <p:nvSpPr>
            <p:cNvPr id="14" name="Text Box 50"/>
            <p:cNvSpPr txBox="1">
              <a:spLocks noChangeArrowheads="1"/>
            </p:cNvSpPr>
            <p:nvPr/>
          </p:nvSpPr>
          <p:spPr bwMode="auto">
            <a:xfrm>
              <a:off x="1266025" y="-663753"/>
              <a:ext cx="6749141" cy="110834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…взаимодействуют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 animBg="1"/>
      <p:bldP spid="4" grpId="0" animBg="1"/>
      <p:bldP spid="5" grpId="0" animBg="1"/>
      <p:bldP spid="9" grpId="0" animBg="1"/>
      <p:bldP spid="9" grpId="1" animBg="1"/>
      <p:bldP spid="10" grpId="0" animBg="1"/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Скругленный прямоугольник 30"/>
          <p:cNvSpPr/>
          <p:nvPr/>
        </p:nvSpPr>
        <p:spPr>
          <a:xfrm>
            <a:off x="0" y="3929066"/>
            <a:ext cx="3643306" cy="785818"/>
          </a:xfrm>
          <a:prstGeom prst="roundRect">
            <a:avLst/>
          </a:prstGeom>
          <a:solidFill>
            <a:srgbClr val="FFC000">
              <a:alpha val="46000"/>
            </a:srgb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Какой уровень займет вода в мензурке, если в нее опустить кусок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стекла?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 7)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29454" y="857232"/>
            <a:ext cx="2071670" cy="3518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4011618" y="1142984"/>
            <a:ext cx="2703522" cy="200026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 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г/см</a:t>
            </a:r>
            <a:r>
              <a:rPr kumimoji="0" lang="ru-RU" sz="2800" b="1" i="0" u="sng" strike="noStrike" cap="none" normalizeH="0" baseline="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0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2,5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7,8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       – 3,0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– 2,7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4874137"/>
            <a:ext cx="2286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стекла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1"/>
          <p:cNvGrpSpPr>
            <a:grpSpLocks/>
          </p:cNvGrpSpPr>
          <p:nvPr/>
        </p:nvGrpSpPr>
        <p:grpSpPr bwMode="auto">
          <a:xfrm>
            <a:off x="357158" y="1355884"/>
            <a:ext cx="3138493" cy="2214578"/>
            <a:chOff x="2880" y="11808"/>
            <a:chExt cx="2160" cy="1152"/>
          </a:xfrm>
        </p:grpSpPr>
        <p:sp>
          <p:nvSpPr>
            <p:cNvPr id="15" name="Line 2"/>
            <p:cNvSpPr>
              <a:spLocks noChangeShapeType="1"/>
            </p:cNvSpPr>
            <p:nvPr/>
          </p:nvSpPr>
          <p:spPr bwMode="auto">
            <a:xfrm flipV="1">
              <a:off x="2880" y="11808"/>
              <a:ext cx="1152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3"/>
            <p:cNvSpPr>
              <a:spLocks noChangeShapeType="1"/>
            </p:cNvSpPr>
            <p:nvPr/>
          </p:nvSpPr>
          <p:spPr bwMode="auto">
            <a:xfrm>
              <a:off x="4032" y="11808"/>
              <a:ext cx="1008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4"/>
            <p:cNvSpPr>
              <a:spLocks noChangeShapeType="1"/>
            </p:cNvSpPr>
            <p:nvPr/>
          </p:nvSpPr>
          <p:spPr bwMode="auto">
            <a:xfrm>
              <a:off x="2880" y="12960"/>
              <a:ext cx="216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636315" y="2570330"/>
            <a:ext cx="64953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endParaRPr lang="ru-RU" sz="6600" dirty="0"/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1550721" y="1427322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2357422" y="2713206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Line 6"/>
          <p:cNvSpPr>
            <a:spLocks noChangeShapeType="1"/>
          </p:cNvSpPr>
          <p:nvPr/>
        </p:nvSpPr>
        <p:spPr bwMode="auto">
          <a:xfrm flipH="1">
            <a:off x="1924015" y="2643182"/>
            <a:ext cx="864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471159" y="2678194"/>
            <a:ext cx="66717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6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5572140"/>
            <a:ext cx="64294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общий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+36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072198" y="5643578"/>
            <a:ext cx="199445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136 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/>
          </a:p>
        </p:txBody>
      </p:sp>
      <p:sp>
        <p:nvSpPr>
          <p:cNvPr id="25" name="TextBox 24"/>
          <p:cNvSpPr txBox="1"/>
          <p:nvPr/>
        </p:nvSpPr>
        <p:spPr>
          <a:xfrm>
            <a:off x="2143108" y="4874137"/>
            <a:ext cx="13573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90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/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739134" y="4854701"/>
            <a:ext cx="17145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357554" y="4874137"/>
            <a:ext cx="28575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г/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3929066"/>
            <a:ext cx="2286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стекла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154983" y="3881378"/>
            <a:ext cx="11430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ru-RU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976426" y="3846129"/>
            <a:ext cx="6904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81036E-7 L -0.13125 -0.00254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" y="-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" presetClass="entr" presetSubtype="8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35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2951E-7 L -0.11997 -0.00092 " pathEditMode="relative" rAng="0" ptsTypes="AA">
                                      <p:cBhvr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3" dur="4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4" dur="4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4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5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770" grpId="0"/>
      <p:bldP spid="4" grpId="0" animBg="1"/>
      <p:bldP spid="5" grpId="0"/>
      <p:bldP spid="18" grpId="0"/>
      <p:bldP spid="18" grpId="1"/>
      <p:bldP spid="19" grpId="0"/>
      <p:bldP spid="19" grpId="1"/>
      <p:bldP spid="20" grpId="0"/>
      <p:bldP spid="20" grpId="1"/>
      <p:bldP spid="21" grpId="0" animBg="1"/>
      <p:bldP spid="21" grpId="1" animBg="1"/>
      <p:bldP spid="21" grpId="2" animBg="1"/>
      <p:bldP spid="21" grpId="3" animBg="1"/>
      <p:bldP spid="21" grpId="4" animBg="1"/>
      <p:bldP spid="22" grpId="0"/>
      <p:bldP spid="22" grpId="1"/>
      <p:bldP spid="23" grpId="0"/>
      <p:bldP spid="24" grpId="0"/>
      <p:bldP spid="24" grpId="1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трех мензурках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 6)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налиты разные жидкости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одинаковой массы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(180 </a:t>
            </a:r>
            <a:r>
              <a:rPr kumimoji="0" lang="ru-RU" sz="2800" b="1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гр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В каком сосуде жидкость имеет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наибольшую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плотность?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, 3,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4-во всех одинаковы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4691727" y="1095360"/>
            <a:ext cx="4452273" cy="4048152"/>
            <a:chOff x="4573324" y="952476"/>
            <a:chExt cx="4452273" cy="4048152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573324" y="1214422"/>
              <a:ext cx="4427832" cy="2857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077" name="Group 5"/>
            <p:cNvGrpSpPr>
              <a:grpSpLocks/>
            </p:cNvGrpSpPr>
            <p:nvPr/>
          </p:nvGrpSpPr>
          <p:grpSpPr bwMode="auto">
            <a:xfrm>
              <a:off x="4714875" y="952476"/>
              <a:ext cx="4310722" cy="4048152"/>
              <a:chOff x="8541" y="10950"/>
              <a:chExt cx="2949" cy="2550"/>
            </a:xfrm>
          </p:grpSpPr>
          <p:sp>
            <p:nvSpPr>
              <p:cNvPr id="3078" name="Text Box 6"/>
              <p:cNvSpPr txBox="1">
                <a:spLocks noChangeArrowheads="1"/>
              </p:cNvSpPr>
              <p:nvPr/>
            </p:nvSpPr>
            <p:spPr bwMode="auto">
              <a:xfrm>
                <a:off x="8541" y="11160"/>
                <a:ext cx="2880" cy="23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3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79" name="Text Box 7"/>
              <p:cNvSpPr txBox="1">
                <a:spLocks noChangeArrowheads="1"/>
              </p:cNvSpPr>
              <p:nvPr/>
            </p:nvSpPr>
            <p:spPr bwMode="auto">
              <a:xfrm>
                <a:off x="8970" y="10950"/>
                <a:ext cx="2520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           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             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428728" y="3143248"/>
            <a:ext cx="3357586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наибольшая</a:t>
            </a:r>
          </a:p>
          <a:p>
            <a:pPr marL="0" marR="0" lvl="0" indent="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180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1,8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г/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214282" y="2000240"/>
            <a:ext cx="3500462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ts val="3000"/>
              </a:lnSpc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– наименьшая</a:t>
            </a:r>
          </a:p>
          <a:p>
            <a:pPr>
              <a:lnSpc>
                <a:spcPts val="3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180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180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г/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0" y="4357694"/>
            <a:ext cx="6072198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Размеры брусков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одинаковы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Какой из них имеет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наименьшую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массу?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1, 2, 3,  4.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6440510" y="4786322"/>
            <a:ext cx="2703522" cy="200026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 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г/см</a:t>
            </a:r>
            <a:r>
              <a:rPr kumimoji="0" lang="ru-RU" sz="2800" b="1" i="0" u="sng" strike="noStrike" cap="none" normalizeH="0" baseline="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0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2,5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7,8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       – 3,0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– 2,7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0" y="5357826"/>
            <a:ext cx="6000792" cy="2071678"/>
            <a:chOff x="-32" y="5357850"/>
            <a:chExt cx="6000792" cy="2071678"/>
          </a:xfrm>
        </p:grpSpPr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-32" y="5357850"/>
              <a:ext cx="6000792" cy="20716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Прямоугольник 14"/>
            <p:cNvSpPr/>
            <p:nvPr/>
          </p:nvSpPr>
          <p:spPr>
            <a:xfrm>
              <a:off x="178656" y="6584123"/>
              <a:ext cx="5607789" cy="5715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" name="Прямоугольник 16"/>
          <p:cNvSpPr/>
          <p:nvPr/>
        </p:nvSpPr>
        <p:spPr>
          <a:xfrm rot="20414297">
            <a:off x="3911976" y="5771221"/>
            <a:ext cx="2214578" cy="33278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lnSpc>
                <a:spcPts val="1500"/>
              </a:lnSpc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Кирпич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 build="p"/>
      <p:bldP spid="10" grpId="0"/>
      <p:bldP spid="10" grpId="1"/>
      <p:bldP spid="11" grpId="0"/>
      <p:bldP spid="3080" grpId="0"/>
      <p:bldP spid="3082" grpId="0" animBg="1"/>
      <p:bldP spid="1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Скругленный прямоугольник 30"/>
          <p:cNvSpPr/>
          <p:nvPr/>
        </p:nvSpPr>
        <p:spPr>
          <a:xfrm>
            <a:off x="0" y="3857628"/>
            <a:ext cx="2714612" cy="928694"/>
          </a:xfrm>
          <a:prstGeom prst="roundRect">
            <a:avLst/>
          </a:prstGeom>
          <a:solidFill>
            <a:srgbClr val="FFC000">
              <a:alpha val="46000"/>
            </a:srgb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2726675" y="1154483"/>
            <a:ext cx="2703522" cy="200026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 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г/см</a:t>
            </a:r>
            <a:r>
              <a:rPr kumimoji="0" lang="ru-RU" sz="2800" b="1" i="0" u="sng" strike="noStrike" cap="none" normalizeH="0" baseline="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0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2,5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7,8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       – 3,0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– 2,7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000768"/>
            <a:ext cx="24288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стали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-71470" y="1355884"/>
            <a:ext cx="3138493" cy="2214578"/>
            <a:chOff x="2880" y="11808"/>
            <a:chExt cx="2160" cy="1152"/>
          </a:xfrm>
        </p:grpSpPr>
        <p:sp>
          <p:nvSpPr>
            <p:cNvPr id="15" name="Line 2"/>
            <p:cNvSpPr>
              <a:spLocks noChangeShapeType="1"/>
            </p:cNvSpPr>
            <p:nvPr/>
          </p:nvSpPr>
          <p:spPr bwMode="auto">
            <a:xfrm flipV="1">
              <a:off x="2880" y="11808"/>
              <a:ext cx="1152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3"/>
            <p:cNvSpPr>
              <a:spLocks noChangeShapeType="1"/>
            </p:cNvSpPr>
            <p:nvPr/>
          </p:nvSpPr>
          <p:spPr bwMode="auto">
            <a:xfrm>
              <a:off x="4032" y="11808"/>
              <a:ext cx="1008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4"/>
            <p:cNvSpPr>
              <a:spLocks noChangeShapeType="1"/>
            </p:cNvSpPr>
            <p:nvPr/>
          </p:nvSpPr>
          <p:spPr bwMode="auto">
            <a:xfrm>
              <a:off x="2880" y="12960"/>
              <a:ext cx="216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207687" y="2570330"/>
            <a:ext cx="64953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endParaRPr lang="ru-RU" sz="6600" dirty="0"/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1122093" y="1427322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1928794" y="2713206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Line 6"/>
          <p:cNvSpPr>
            <a:spLocks noChangeShapeType="1"/>
          </p:cNvSpPr>
          <p:nvPr/>
        </p:nvSpPr>
        <p:spPr bwMode="auto">
          <a:xfrm flipH="1">
            <a:off x="1495387" y="2606756"/>
            <a:ext cx="864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42531" y="2678194"/>
            <a:ext cx="66717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6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5072074"/>
            <a:ext cx="64294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стали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148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-128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036573" y="5060199"/>
            <a:ext cx="171232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/>
          </a:p>
        </p:txBody>
      </p:sp>
      <p:sp>
        <p:nvSpPr>
          <p:cNvPr id="25" name="TextBox 24"/>
          <p:cNvSpPr txBox="1"/>
          <p:nvPr/>
        </p:nvSpPr>
        <p:spPr>
          <a:xfrm>
            <a:off x="4274372" y="5969809"/>
            <a:ext cx="24170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215074" y="5945707"/>
            <a:ext cx="19288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156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4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702605" y="6000580"/>
            <a:ext cx="30718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7,8</a:t>
            </a:r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г/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3929066"/>
            <a:ext cx="1142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14480" y="3857628"/>
            <a:ext cx="9286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00100" y="3857628"/>
            <a:ext cx="92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0" y="0"/>
            <a:ext cx="7715272" cy="92867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Найдите  массу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стального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цилиндра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граммах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29256" y="1000108"/>
            <a:ext cx="3714745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81036E-7 L -0.13125 -0.00254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" y="-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4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4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4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1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4" grpId="0" animBg="1"/>
      <p:bldP spid="5" grpId="0"/>
      <p:bldP spid="18" grpId="0"/>
      <p:bldP spid="18" grpId="1"/>
      <p:bldP spid="19" grpId="0"/>
      <p:bldP spid="19" grpId="1"/>
      <p:bldP spid="20" grpId="0"/>
      <p:bldP spid="20" grpId="1"/>
      <p:bldP spid="21" grpId="0" animBg="1"/>
      <p:bldP spid="21" grpId="1" animBg="1"/>
      <p:bldP spid="21" grpId="2" animBg="1"/>
      <p:bldP spid="22" grpId="0"/>
      <p:bldP spid="23" grpId="0"/>
      <p:bldP spid="24" grpId="0"/>
      <p:bldP spid="25" grpId="0"/>
      <p:bldP spid="26" grpId="0"/>
      <p:bldP spid="26" grpId="1"/>
      <p:bldP spid="27" grpId="0"/>
      <p:bldP spid="28" grpId="0"/>
      <p:bldP spid="29" grpId="0"/>
      <p:bldP spid="30" grpId="0"/>
      <p:bldP spid="3481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5"/>
          <p:cNvSpPr>
            <a:spLocks noChangeArrowheads="1"/>
          </p:cNvSpPr>
          <p:nvPr/>
        </p:nvSpPr>
        <p:spPr bwMode="auto">
          <a:xfrm rot="1023482">
            <a:off x="3456300" y="343398"/>
            <a:ext cx="491525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масса  молекул</a:t>
            </a:r>
            <a:endParaRPr kumimoji="0" lang="en-US" sz="7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 rot="20351649">
            <a:off x="3553390" y="2520501"/>
            <a:ext cx="509312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близость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молекул</a:t>
            </a:r>
            <a:endParaRPr kumimoji="0" lang="en-US" sz="6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2786050" y="1214422"/>
            <a:ext cx="60785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endParaRPr kumimoji="0" lang="en-US" sz="6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357158" y="785794"/>
            <a:ext cx="212686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6000" b="1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ртути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6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3500430" y="857232"/>
            <a:ext cx="178382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6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kumimoji="0" lang="en-US" sz="6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142844" y="1928802"/>
            <a:ext cx="254909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13,6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г/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3571868" y="1928802"/>
            <a:ext cx="184377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г/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1928794" y="5286388"/>
            <a:ext cx="107157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3929058" y="4786322"/>
            <a:ext cx="243848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лед    900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вода  1000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пар    0, 59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1857356" y="4786322"/>
            <a:ext cx="16430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928662" y="5929330"/>
            <a:ext cx="290656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5214942" y="3857628"/>
            <a:ext cx="371477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ПЛОТНОСТЬ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40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40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40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4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4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4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4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4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4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4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4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4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4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4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4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800"/>
                            </p:stCondLst>
                            <p:childTnLst>
                              <p:par>
                                <p:cTn id="9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410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/>
      <p:bldP spid="4101" grpId="1"/>
      <p:bldP spid="11" grpId="0"/>
      <p:bldP spid="11" grpId="1"/>
      <p:bldP spid="12" grpId="0"/>
      <p:bldP spid="12" grpId="1"/>
      <p:bldP spid="13" grpId="0"/>
      <p:bldP spid="14" grpId="0"/>
      <p:bldP spid="15" grpId="0"/>
      <p:bldP spid="16" grpId="0"/>
      <p:bldP spid="4102" grpId="0"/>
      <p:bldP spid="18" grpId="0" build="p"/>
      <p:bldP spid="19" grpId="0"/>
      <p:bldP spid="20" grpId="0"/>
      <p:bldP spid="2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5934101" y="-36450"/>
            <a:ext cx="3138493" cy="2214578"/>
            <a:chOff x="2880" y="11808"/>
            <a:chExt cx="2160" cy="1152"/>
          </a:xfrm>
        </p:grpSpPr>
        <p:sp>
          <p:nvSpPr>
            <p:cNvPr id="3" name="Line 2"/>
            <p:cNvSpPr>
              <a:spLocks noChangeShapeType="1"/>
            </p:cNvSpPr>
            <p:nvPr/>
          </p:nvSpPr>
          <p:spPr bwMode="auto">
            <a:xfrm flipV="1">
              <a:off x="2880" y="11808"/>
              <a:ext cx="1152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Line 3"/>
            <p:cNvSpPr>
              <a:spLocks noChangeShapeType="1"/>
            </p:cNvSpPr>
            <p:nvPr/>
          </p:nvSpPr>
          <p:spPr bwMode="auto">
            <a:xfrm>
              <a:off x="4032" y="11808"/>
              <a:ext cx="1008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Line 4"/>
            <p:cNvSpPr>
              <a:spLocks noChangeShapeType="1"/>
            </p:cNvSpPr>
            <p:nvPr/>
          </p:nvSpPr>
          <p:spPr bwMode="auto">
            <a:xfrm>
              <a:off x="2880" y="12960"/>
              <a:ext cx="216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6213258" y="1177996"/>
            <a:ext cx="64953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endParaRPr lang="ru-RU" sz="6600" dirty="0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7127664" y="34988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7934365" y="1320872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1472" y="1714488"/>
            <a:ext cx="1285884" cy="4643470"/>
          </a:xfrm>
          <a:prstGeom prst="rect">
            <a:avLst/>
          </a:prstGeom>
          <a:solidFill>
            <a:schemeClr val="bg1"/>
          </a:solidFill>
          <a:ln w="381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07285" y="3750377"/>
            <a:ext cx="1224000" cy="2571768"/>
          </a:xfrm>
          <a:prstGeom prst="rect">
            <a:avLst/>
          </a:prstGeom>
          <a:solidFill>
            <a:srgbClr val="0000FF">
              <a:alpha val="6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000232" y="3500438"/>
            <a:ext cx="1087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Line 6"/>
          <p:cNvSpPr>
            <a:spLocks noChangeShapeType="1"/>
          </p:cNvSpPr>
          <p:nvPr/>
        </p:nvSpPr>
        <p:spPr bwMode="auto">
          <a:xfrm flipH="1">
            <a:off x="7500958" y="1214422"/>
            <a:ext cx="864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048102" y="1285860"/>
            <a:ext cx="66717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6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09606" y="2726495"/>
            <a:ext cx="1224000" cy="3571900"/>
          </a:xfrm>
          <a:prstGeom prst="rect">
            <a:avLst/>
          </a:prstGeom>
          <a:solidFill>
            <a:srgbClr val="0000FF">
              <a:alpha val="6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857224" y="-2071726"/>
            <a:ext cx="642942" cy="3571900"/>
            <a:chOff x="3500430" y="642918"/>
            <a:chExt cx="642942" cy="357190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3500430" y="3071810"/>
              <a:ext cx="642942" cy="1143008"/>
            </a:xfrm>
            <a:prstGeom prst="rect">
              <a:avLst/>
            </a:prstGeom>
            <a:solidFill>
              <a:srgbClr val="0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4" name="Прямая соединительная линия 13"/>
            <p:cNvCxnSpPr>
              <a:stCxn id="12" idx="0"/>
            </p:cNvCxnSpPr>
            <p:nvPr/>
          </p:nvCxnSpPr>
          <p:spPr>
            <a:xfrm rot="16200000" flipV="1">
              <a:off x="2589596" y="1839504"/>
              <a:ext cx="2428892" cy="3571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Прямоугольник 18"/>
          <p:cNvSpPr/>
          <p:nvPr/>
        </p:nvSpPr>
        <p:spPr>
          <a:xfrm>
            <a:off x="2000232" y="2214554"/>
            <a:ext cx="1087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40 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2071670" y="516419"/>
            <a:ext cx="1797287" cy="7694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=79г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1857356" y="2857496"/>
            <a:ext cx="104490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714612" y="2571744"/>
            <a:ext cx="156485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44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643174" y="0"/>
            <a:ext cx="9809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весы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299932" y="2643182"/>
            <a:ext cx="134363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6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</a:t>
            </a:r>
            <a:endParaRPr lang="ru-RU" sz="6600" dirty="0"/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5643570" y="2786058"/>
            <a:ext cx="2125903" cy="76944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7,9г/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4857752" y="3786190"/>
            <a:ext cx="3844899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таблицы…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корона….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утонуть трудно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(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длр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81036E-7 L -0.13125 -0.00254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" y="-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0"/>
                            </p:stCondLst>
                            <p:childTnLst>
                              <p:par>
                                <p:cTn id="73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87789E-6 L 0.00104 0.59367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297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500"/>
                            </p:stCondLst>
                            <p:childTnLst>
                              <p:par>
                                <p:cTn id="11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1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0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5" dur="40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6" dur="40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40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2" dur="40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3" dur="40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40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400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400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400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6" dur="400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7" dur="400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400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15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15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5" presetID="1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15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7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15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6" grpId="2"/>
      <p:bldP spid="7" grpId="0"/>
      <p:bldP spid="7" grpId="1"/>
      <p:bldP spid="7" grpId="2"/>
      <p:bldP spid="8" grpId="0"/>
      <p:bldP spid="8" grpId="1"/>
      <p:bldP spid="8" grpId="2"/>
      <p:bldP spid="9" grpId="0" animBg="1"/>
      <p:bldP spid="10" grpId="0" animBg="1"/>
      <p:bldP spid="11" grpId="0"/>
      <p:bldP spid="16" grpId="0" animBg="1"/>
      <p:bldP spid="16" grpId="1" animBg="1"/>
      <p:bldP spid="16" grpId="2" animBg="1"/>
      <p:bldP spid="17" grpId="0"/>
      <p:bldP spid="17" grpId="1"/>
      <p:bldP spid="18" grpId="0" animBg="1"/>
      <p:bldP spid="19" grpId="0"/>
      <p:bldP spid="20" grpId="0" animBg="1"/>
      <p:bldP spid="21" grpId="0"/>
      <p:bldP spid="22" grpId="0"/>
      <p:bldP spid="22" grpId="1"/>
      <p:bldP spid="25" grpId="0"/>
      <p:bldP spid="26" grpId="0" animBg="1"/>
      <p:bldP spid="26" grpId="1" animBg="1"/>
      <p:bldP spid="5121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6.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Какова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площадь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подошв обуви мальчика, если его масса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48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кг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он оказывает давление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1,5 кПа?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сотых.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Куб 3"/>
          <p:cNvSpPr/>
          <p:nvPr/>
        </p:nvSpPr>
        <p:spPr>
          <a:xfrm>
            <a:off x="0" y="4714884"/>
            <a:ext cx="4429156" cy="1071570"/>
          </a:xfrm>
          <a:prstGeom prst="cube">
            <a:avLst>
              <a:gd name="adj" fmla="val 858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Куб 4"/>
          <p:cNvSpPr/>
          <p:nvPr/>
        </p:nvSpPr>
        <p:spPr>
          <a:xfrm>
            <a:off x="714348" y="2000240"/>
            <a:ext cx="1714512" cy="3429024"/>
          </a:xfrm>
          <a:prstGeom prst="cub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888977" y="5970746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22"/>
          <p:cNvGrpSpPr>
            <a:grpSpLocks/>
          </p:cNvGrpSpPr>
          <p:nvPr/>
        </p:nvGrpSpPr>
        <p:grpSpPr bwMode="auto">
          <a:xfrm>
            <a:off x="1566841" y="6078700"/>
            <a:ext cx="790581" cy="707886"/>
            <a:chOff x="5643570" y="500042"/>
            <a:chExt cx="790586" cy="707747"/>
          </a:xfrm>
        </p:grpSpPr>
        <p:sp>
          <p:nvSpPr>
            <p:cNvPr id="8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396862" y="2043355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0"/>
          <p:cNvSpPr txBox="1">
            <a:spLocks noChangeArrowheads="1"/>
          </p:cNvSpPr>
          <p:nvPr/>
        </p:nvSpPr>
        <p:spPr bwMode="auto">
          <a:xfrm>
            <a:off x="3968366" y="1543289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5"/>
          <p:cNvSpPr txBox="1">
            <a:spLocks noChangeArrowheads="1"/>
          </p:cNvSpPr>
          <p:nvPr/>
        </p:nvSpPr>
        <p:spPr bwMode="auto">
          <a:xfrm>
            <a:off x="3968366" y="2270461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 bwMode="auto">
          <a:xfrm flipV="1">
            <a:off x="4182680" y="2400545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182812" y="2029707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10"/>
          <p:cNvSpPr txBox="1">
            <a:spLocks noChangeArrowheads="1"/>
          </p:cNvSpPr>
          <p:nvPr/>
        </p:nvSpPr>
        <p:spPr bwMode="auto">
          <a:xfrm>
            <a:off x="5468564" y="1471851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Р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15"/>
          <p:cNvSpPr txBox="1">
            <a:spLocks noChangeArrowheads="1"/>
          </p:cNvSpPr>
          <p:nvPr/>
        </p:nvSpPr>
        <p:spPr bwMode="auto">
          <a:xfrm>
            <a:off x="5611440" y="2242138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 bwMode="auto">
          <a:xfrm flipV="1">
            <a:off x="5754316" y="2400545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10"/>
          <p:cNvSpPr txBox="1">
            <a:spLocks noChangeArrowheads="1"/>
          </p:cNvSpPr>
          <p:nvPr/>
        </p:nvSpPr>
        <p:spPr bwMode="auto">
          <a:xfrm>
            <a:off x="7143768" y="1318609"/>
            <a:ext cx="12105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endParaRPr lang="ru-RU" sz="6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 bwMode="auto">
          <a:xfrm flipV="1">
            <a:off x="7215206" y="2390179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15"/>
          <p:cNvSpPr txBox="1">
            <a:spLocks noChangeArrowheads="1"/>
          </p:cNvSpPr>
          <p:nvPr/>
        </p:nvSpPr>
        <p:spPr bwMode="auto">
          <a:xfrm>
            <a:off x="7072330" y="2247303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6730906" y="2000240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15"/>
          <p:cNvSpPr txBox="1">
            <a:spLocks noChangeArrowheads="1"/>
          </p:cNvSpPr>
          <p:nvPr/>
        </p:nvSpPr>
        <p:spPr bwMode="auto">
          <a:xfrm>
            <a:off x="3571868" y="3500438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4199044" y="3603408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 bwMode="auto">
          <a:xfrm flipV="1">
            <a:off x="4643438" y="3929066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4840022" y="3794564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5715008" y="3500438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10"/>
          <p:cNvSpPr txBox="1">
            <a:spLocks noChangeArrowheads="1"/>
          </p:cNvSpPr>
          <p:nvPr/>
        </p:nvSpPr>
        <p:spPr bwMode="auto">
          <a:xfrm>
            <a:off x="4429124" y="2984606"/>
            <a:ext cx="12105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endParaRPr lang="ru-RU" sz="6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10"/>
          <p:cNvSpPr txBox="1">
            <a:spLocks noChangeArrowheads="1"/>
          </p:cNvSpPr>
          <p:nvPr/>
        </p:nvSpPr>
        <p:spPr bwMode="auto">
          <a:xfrm>
            <a:off x="5891380" y="3093986"/>
            <a:ext cx="321434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48кг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9,8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Н/кг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 bwMode="auto">
          <a:xfrm flipV="1">
            <a:off x="6224660" y="3873394"/>
            <a:ext cx="2592000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6143636" y="4000504"/>
            <a:ext cx="300036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1500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4714876" y="4714884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5143504" y="4674978"/>
            <a:ext cx="200026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0,30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6" grpId="0"/>
      <p:bldP spid="17" grpId="0"/>
      <p:bldP spid="18" grpId="0"/>
      <p:bldP spid="20" grpId="0"/>
      <p:bldP spid="21" grpId="0"/>
      <p:bldP spid="22" grpId="0"/>
      <p:bldP spid="24" grpId="0"/>
      <p:bldP spid="26" grpId="0"/>
      <p:bldP spid="28" grpId="0"/>
      <p:bldP spid="29" grpId="0"/>
      <p:bldP spid="30" grpId="0"/>
      <p:bldP spid="33" grpId="0"/>
      <p:bldP spid="34" grpId="0"/>
      <p:bldP spid="35" grpId="0"/>
      <p:bldP spid="36" grpId="0"/>
      <p:bldP spid="38" grpId="0"/>
      <p:bldP spid="39" grpId="0"/>
      <p:bldP spid="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" y="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8.Сила тяжести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сила, с которой  Земля притягивает  меня к себе, всегда равна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mg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8.Вес тела –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сила, с которой я действую на опору или на подвес. Мой вес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780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428736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5.Масса тела –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мера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инертности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тела, моя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масса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78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кг.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5.Инертность –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свойство тела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сопротивляться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изменению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скорости.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812713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buFontTx/>
              <a:buChar char="•"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 действую на пол с силой  780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 вниз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значит и </a:t>
            </a:r>
          </a:p>
          <a:p>
            <a:pPr lvl="0" eaLnBrk="0" hangingPunct="0">
              <a:buFontTx/>
              <a:buChar char="•"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 действует на меня с силой 780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Н, но вверх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2571744"/>
            <a:ext cx="9144000" cy="156966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 закон Ньютона.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Тело будет находится в состоянии прямолинейного и равномерного движения (покоиться),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сумма сил действующих на данное тело равно нулю.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покоюсь, потому,   что сила тяжести компенсируется реакцией опоры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Куб 7"/>
          <p:cNvSpPr/>
          <p:nvPr/>
        </p:nvSpPr>
        <p:spPr>
          <a:xfrm>
            <a:off x="7358082" y="5286388"/>
            <a:ext cx="1643042" cy="214314"/>
          </a:xfrm>
          <a:prstGeom prst="cube">
            <a:avLst>
              <a:gd name="adj" fmla="val 858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Куб 8"/>
          <p:cNvSpPr/>
          <p:nvPr/>
        </p:nvSpPr>
        <p:spPr>
          <a:xfrm>
            <a:off x="7786678" y="4857760"/>
            <a:ext cx="714412" cy="500066"/>
          </a:xfrm>
          <a:prstGeom prst="cube">
            <a:avLst>
              <a:gd name="adj" fmla="val 6084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/>
          <p:nvPr/>
        </p:nvCxnSpPr>
        <p:spPr>
          <a:xfrm rot="5400000">
            <a:off x="7617254" y="4637487"/>
            <a:ext cx="1071563" cy="1587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Группа 22"/>
          <p:cNvGrpSpPr>
            <a:grpSpLocks/>
          </p:cNvGrpSpPr>
          <p:nvPr/>
        </p:nvGrpSpPr>
        <p:grpSpPr bwMode="auto">
          <a:xfrm>
            <a:off x="8215338" y="5721510"/>
            <a:ext cx="928694" cy="707886"/>
            <a:chOff x="5643564" y="500042"/>
            <a:chExt cx="928699" cy="707747"/>
          </a:xfrm>
          <a:solidFill>
            <a:srgbClr val="FFC000"/>
          </a:solidFill>
        </p:grpSpPr>
        <p:sp>
          <p:nvSpPr>
            <p:cNvPr id="17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18" name="Прямая со стрелкой 17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grpFill/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Группа 22"/>
          <p:cNvGrpSpPr>
            <a:grpSpLocks/>
          </p:cNvGrpSpPr>
          <p:nvPr/>
        </p:nvGrpSpPr>
        <p:grpSpPr bwMode="auto">
          <a:xfrm>
            <a:off x="8358182" y="3714752"/>
            <a:ext cx="790581" cy="707886"/>
            <a:chOff x="5643570" y="500042"/>
            <a:chExt cx="790586" cy="707747"/>
          </a:xfrm>
          <a:solidFill>
            <a:srgbClr val="F9E3A5"/>
          </a:solidFill>
        </p:grpSpPr>
        <p:sp>
          <p:nvSpPr>
            <p:cNvPr id="20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21" name="Прямая со стрелкой 20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grpFill/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3"/>
          <p:cNvSpPr txBox="1">
            <a:spLocks noChangeArrowheads="1"/>
          </p:cNvSpPr>
          <p:nvPr/>
        </p:nvSpPr>
        <p:spPr bwMode="auto">
          <a:xfrm>
            <a:off x="7000892" y="3834474"/>
            <a:ext cx="1000132" cy="52322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780Н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3"/>
          <p:cNvSpPr txBox="1">
            <a:spLocks noChangeArrowheads="1"/>
          </p:cNvSpPr>
          <p:nvPr/>
        </p:nvSpPr>
        <p:spPr bwMode="auto">
          <a:xfrm>
            <a:off x="7000892" y="5786454"/>
            <a:ext cx="1000132" cy="52322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780Н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7608912" y="5678507"/>
            <a:ext cx="1071563" cy="1587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5400000">
            <a:off x="7426130" y="5964252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Группа 22"/>
          <p:cNvGrpSpPr>
            <a:grpSpLocks/>
          </p:cNvGrpSpPr>
          <p:nvPr/>
        </p:nvGrpSpPr>
        <p:grpSpPr bwMode="auto">
          <a:xfrm>
            <a:off x="7318176" y="6150138"/>
            <a:ext cx="790581" cy="707886"/>
            <a:chOff x="5643570" y="500042"/>
            <a:chExt cx="790586" cy="707747"/>
          </a:xfrm>
        </p:grpSpPr>
        <p:sp>
          <p:nvSpPr>
            <p:cNvPr id="28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29" name="Прямая со стрелкой 28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/>
          <p:cNvSpPr txBox="1"/>
          <p:nvPr/>
        </p:nvSpPr>
        <p:spPr>
          <a:xfrm>
            <a:off x="2428860" y="428604"/>
            <a:ext cx="857256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1554758" y="1129336"/>
            <a:ext cx="857256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2857488" y="1500174"/>
            <a:ext cx="1643074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4572000" y="1857364"/>
            <a:ext cx="3857652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0" y="3357562"/>
            <a:ext cx="6286512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3786182" y="3745246"/>
            <a:ext cx="5357818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  <p:bldP spid="8" grpId="0" animBg="1"/>
      <p:bldP spid="9" grpId="0" animBg="1"/>
      <p:bldP spid="25" grpId="0" animBg="1"/>
      <p:bldP spid="22" grpId="0" animBg="1"/>
      <p:bldP spid="24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42876" y="361933"/>
          <a:ext cx="8929718" cy="1995497"/>
        </p:xfrm>
        <a:graphic>
          <a:graphicData uri="http://schemas.openxmlformats.org/drawingml/2006/table">
            <a:tbl>
              <a:tblPr/>
              <a:tblGrid>
                <a:gridCol w="483911"/>
                <a:gridCol w="3981854"/>
                <a:gridCol w="386949"/>
                <a:gridCol w="4077004"/>
              </a:tblGrid>
              <a:tr h="2850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Сила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</a:t>
                      </a:r>
                      <a:r>
                        <a:rPr lang="ru-RU" sz="1800" b="1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Ньтон</a:t>
                      </a:r>
                      <a:endParaRPr lang="ru-RU" sz="1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Сила тяжести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Вес тела</a:t>
                      </a:r>
                      <a:endParaRPr lang="ru-RU" sz="18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Условия равномерного движения.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Когда вес равен силе тяжести?</a:t>
                      </a:r>
                      <a:endParaRPr lang="ru-RU" sz="18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Найдите  сумму сил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Найдите  сумму сил</a:t>
                      </a:r>
                      <a:endParaRPr lang="ru-RU" sz="1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Чему равна сила тяжести? M = 10кг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Чему равен вес тела? m = 10кг</a:t>
                      </a:r>
                      <a:endParaRPr lang="ru-RU" sz="18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Что мы называем давлением?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р=100 000 Па -?</a:t>
                      </a:r>
                      <a:endParaRPr lang="ru-RU" sz="1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Скорость тела  10 м/с - ?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Плотность тела 900кг/м</a:t>
                      </a:r>
                      <a:r>
                        <a:rPr lang="ru-RU" sz="1800" b="1" baseline="30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-?</a:t>
                      </a:r>
                      <a:endParaRPr lang="ru-RU" sz="1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1406" y="2500306"/>
          <a:ext cx="8929718" cy="4356833"/>
        </p:xfrm>
        <a:graphic>
          <a:graphicData uri="http://schemas.openxmlformats.org/drawingml/2006/table">
            <a:tbl>
              <a:tblPr/>
              <a:tblGrid>
                <a:gridCol w="483911"/>
                <a:gridCol w="3981853"/>
                <a:gridCol w="386949"/>
                <a:gridCol w="4077005"/>
              </a:tblGrid>
              <a:tr h="4066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F-?        p = 1000 </a:t>
                      </a: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Па</a:t>
                      </a: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S = 3 </a:t>
                      </a: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</a:t>
                      </a:r>
                      <a:r>
                        <a:rPr lang="en-US" sz="1800" b="1" baseline="30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Характеристики 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силы.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6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 чего зависит сила упругости?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Как найти жесткость пружины?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6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Что является причиной силы трения?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 чего зависит сила трения?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6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Когда возникает сила трения покоя?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Как найти коэффициент трения ?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6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Когда и как увеличивают давление?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Когда и как уменьшают давление?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6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 = P + </a:t>
                      </a: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</a:t>
                      </a: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gV,      </a:t>
                      </a: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</a:t>
                      </a: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-?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 = P + 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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gV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      V-?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51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Чему равно давление на глубине 10м в воде?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Какое давление в ртути на глубине 760 мм?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6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 см</a:t>
                      </a:r>
                      <a:r>
                        <a:rPr lang="ru-RU" sz="1800" b="1" baseline="30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200 мм</a:t>
                      </a:r>
                      <a:r>
                        <a:rPr lang="ru-RU" sz="1800" b="1" baseline="30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6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0,3/ 0,0006 =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0,2/0,00004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6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Отличия  веса от силы тяжести.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2285984" y="0"/>
            <a:ext cx="4714908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Зачет №2 (Сила, 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давление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 №№ 7-9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7422" y="142852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571612"/>
            <a:ext cx="7500958" cy="200026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pt-BR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№№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363, 367, 365,      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F/S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pt-BR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pt-BR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pt-BR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pt-BR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-285776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0"/>
                            </p:stCondLst>
                            <p:childTnLst>
                              <p:par>
                                <p:cTn id="5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0"/>
                            </p:stCondLst>
                            <p:childTnLst>
                              <p:par>
                                <p:cTn id="5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000"/>
                            </p:stCondLst>
                            <p:childTnLst>
                              <p:par>
                                <p:cTn id="6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0"/>
                            </p:stCondLst>
                            <p:childTnLst>
                              <p:par>
                                <p:cTn id="6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1500"/>
                            </p:stCondLst>
                            <p:childTnLst>
                              <p:par>
                                <p:cTn id="7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500"/>
                            </p:stCondLst>
                            <p:childTnLst>
                              <p:par>
                                <p:cTn id="8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4000"/>
                            </p:stCondLst>
                            <p:childTnLst>
                              <p:par>
                                <p:cTn id="8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4500"/>
                            </p:stCondLst>
                            <p:childTnLst>
                              <p:par>
                                <p:cTn id="9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0"/>
                            </p:stCondLst>
                            <p:childTnLst>
                              <p:par>
                                <p:cTn id="9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5500"/>
                            </p:stCondLst>
                            <p:childTnLst>
                              <p:par>
                                <p:cTn id="10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8" cstate="print"/>
          <a:srcRect l="9375" t="10254" r="11523" b="75830"/>
          <a:stretch>
            <a:fillRect/>
          </a:stretch>
        </p:blipFill>
        <p:spPr bwMode="auto">
          <a:xfrm>
            <a:off x="0" y="0"/>
            <a:ext cx="9144000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71406" y="1214422"/>
            <a:ext cx="3000396" cy="2657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4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5400</a:t>
            </a:r>
            <a:r>
              <a: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50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=1,5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</a:p>
          <a:p>
            <a:pPr>
              <a:lnSpc>
                <a:spcPts val="50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=90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000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Па </a:t>
            </a:r>
          </a:p>
          <a:p>
            <a:pPr>
              <a:lnSpc>
                <a:spcPts val="5000"/>
              </a:lnSpc>
            </a:pPr>
            <a:r>
              <a:rPr lang="en-US" sz="6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макс-?</a:t>
            </a:r>
            <a:endParaRPr lang="ru-RU" sz="4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3"/>
          <p:cNvGrpSpPr/>
          <p:nvPr/>
        </p:nvGrpSpPr>
        <p:grpSpPr>
          <a:xfrm>
            <a:off x="-57180" y="1235248"/>
            <a:ext cx="3133222" cy="1965150"/>
            <a:chOff x="998811" y="1571612"/>
            <a:chExt cx="2563833" cy="196515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 flipH="1" flipV="1">
              <a:off x="2547224" y="2524818"/>
              <a:ext cx="1908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998811" y="3535174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Куб 6"/>
          <p:cNvSpPr/>
          <p:nvPr/>
        </p:nvSpPr>
        <p:spPr>
          <a:xfrm>
            <a:off x="5500694" y="2285993"/>
            <a:ext cx="3071802" cy="357189"/>
          </a:xfrm>
          <a:prstGeom prst="cube">
            <a:avLst>
              <a:gd name="adj" fmla="val 858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Куб 7"/>
          <p:cNvSpPr/>
          <p:nvPr/>
        </p:nvSpPr>
        <p:spPr>
          <a:xfrm>
            <a:off x="7358050" y="1643050"/>
            <a:ext cx="928694" cy="857256"/>
          </a:xfrm>
          <a:prstGeom prst="cub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6965938" y="3178170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22"/>
          <p:cNvGrpSpPr>
            <a:grpSpLocks/>
          </p:cNvGrpSpPr>
          <p:nvPr/>
        </p:nvGrpSpPr>
        <p:grpSpPr bwMode="auto">
          <a:xfrm>
            <a:off x="7710509" y="3435494"/>
            <a:ext cx="790581" cy="636448"/>
            <a:chOff x="5643570" y="500042"/>
            <a:chExt cx="790586" cy="707747"/>
          </a:xfrm>
        </p:grpSpPr>
        <p:sp>
          <p:nvSpPr>
            <p:cNvPr id="11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 rot="5400000">
            <a:off x="7171878" y="2678104"/>
            <a:ext cx="1071563" cy="1587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7188626" y="1565646"/>
            <a:ext cx="1071563" cy="1587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22"/>
          <p:cNvGrpSpPr>
            <a:grpSpLocks/>
          </p:cNvGrpSpPr>
          <p:nvPr/>
        </p:nvGrpSpPr>
        <p:grpSpPr bwMode="auto">
          <a:xfrm>
            <a:off x="7858116" y="2786058"/>
            <a:ext cx="928694" cy="707886"/>
            <a:chOff x="5643564" y="500042"/>
            <a:chExt cx="928699" cy="707747"/>
          </a:xfrm>
        </p:grpSpPr>
        <p:sp>
          <p:nvSpPr>
            <p:cNvPr id="16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22"/>
          <p:cNvGrpSpPr>
            <a:grpSpLocks/>
          </p:cNvGrpSpPr>
          <p:nvPr/>
        </p:nvGrpSpPr>
        <p:grpSpPr bwMode="auto">
          <a:xfrm>
            <a:off x="7929554" y="857232"/>
            <a:ext cx="790581" cy="707886"/>
            <a:chOff x="5643570" y="500042"/>
            <a:chExt cx="790586" cy="707747"/>
          </a:xfrm>
        </p:grpSpPr>
        <p:sp>
          <p:nvSpPr>
            <p:cNvPr id="19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0" y="5664772"/>
            <a:ext cx="9144000" cy="1193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Ответ: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Максимальная масса, которую выдержит этот лёд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…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кг, значит наш трактор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…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214678" y="2428868"/>
            <a:ext cx="28393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Давление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–это… 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143240" y="1000108"/>
            <a:ext cx="3929090" cy="138499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Т.к. тело в равновесии </a:t>
            </a:r>
            <a:endParaRPr lang="en-US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вес равен силе тяжести, т.е.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2800" dirty="0">
              <a:solidFill>
                <a:srgbClr val="000000"/>
              </a:solidFill>
            </a:endParaRPr>
          </a:p>
        </p:txBody>
      </p:sp>
      <p:grpSp>
        <p:nvGrpSpPr>
          <p:cNvPr id="18" name="Группа 30"/>
          <p:cNvGrpSpPr/>
          <p:nvPr/>
        </p:nvGrpSpPr>
        <p:grpSpPr>
          <a:xfrm>
            <a:off x="3143240" y="2857496"/>
            <a:ext cx="1452900" cy="1136745"/>
            <a:chOff x="3278724" y="1785926"/>
            <a:chExt cx="1452900" cy="1136745"/>
          </a:xfrm>
        </p:grpSpPr>
        <p:grpSp>
          <p:nvGrpSpPr>
            <p:cNvPr id="24" name="Группа 41"/>
            <p:cNvGrpSpPr/>
            <p:nvPr/>
          </p:nvGrpSpPr>
          <p:grpSpPr>
            <a:xfrm>
              <a:off x="3278724" y="1785926"/>
              <a:ext cx="1452900" cy="1136745"/>
              <a:chOff x="3318032" y="1701217"/>
              <a:chExt cx="1452900" cy="1136745"/>
            </a:xfrm>
          </p:grpSpPr>
          <p:sp>
            <p:nvSpPr>
              <p:cNvPr id="34" name="TextBox 33"/>
              <p:cNvSpPr txBox="1">
                <a:spLocks noChangeArrowheads="1"/>
              </p:cNvSpPr>
              <p:nvPr/>
            </p:nvSpPr>
            <p:spPr bwMode="auto">
              <a:xfrm>
                <a:off x="3318032" y="1932993"/>
                <a:ext cx="93302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ru-RU" sz="28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28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5" name="TextBox 10"/>
              <p:cNvSpPr txBox="1">
                <a:spLocks noChangeArrowheads="1"/>
              </p:cNvSpPr>
              <p:nvPr/>
            </p:nvSpPr>
            <p:spPr bwMode="auto">
              <a:xfrm>
                <a:off x="3857620" y="1701217"/>
                <a:ext cx="537327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3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ru-RU" sz="32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TextBox 15"/>
              <p:cNvSpPr txBox="1">
                <a:spLocks noChangeArrowheads="1"/>
              </p:cNvSpPr>
              <p:nvPr/>
            </p:nvSpPr>
            <p:spPr bwMode="auto">
              <a:xfrm>
                <a:off x="3842238" y="2191631"/>
                <a:ext cx="928694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32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32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33" name="Прямая соединительная линия 32"/>
            <p:cNvCxnSpPr/>
            <p:nvPr/>
          </p:nvCxnSpPr>
          <p:spPr bwMode="auto">
            <a:xfrm rot="-300000">
              <a:off x="3857620" y="2314589"/>
              <a:ext cx="571504" cy="42841"/>
            </a:xfrm>
            <a:prstGeom prst="line">
              <a:avLst/>
            </a:prstGeom>
            <a:ln w="28575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Группа 36"/>
          <p:cNvGrpSpPr/>
          <p:nvPr/>
        </p:nvGrpSpPr>
        <p:grpSpPr>
          <a:xfrm>
            <a:off x="4270482" y="2915663"/>
            <a:ext cx="1015898" cy="1013403"/>
            <a:chOff x="5603664" y="1844093"/>
            <a:chExt cx="1015898" cy="1013403"/>
          </a:xfrm>
        </p:grpSpPr>
        <p:sp>
          <p:nvSpPr>
            <p:cNvPr id="38" name="TextBox 37"/>
            <p:cNvSpPr txBox="1">
              <a:spLocks noChangeArrowheads="1"/>
            </p:cNvSpPr>
            <p:nvPr/>
          </p:nvSpPr>
          <p:spPr bwMode="auto">
            <a:xfrm>
              <a:off x="5603664" y="2148476"/>
              <a:ext cx="57150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6" name="Группа 42"/>
            <p:cNvGrpSpPr/>
            <p:nvPr/>
          </p:nvGrpSpPr>
          <p:grpSpPr>
            <a:xfrm>
              <a:off x="5892061" y="1844093"/>
              <a:ext cx="727501" cy="1013403"/>
              <a:chOff x="5892061" y="1844093"/>
              <a:chExt cx="727501" cy="1013403"/>
            </a:xfrm>
          </p:grpSpPr>
          <p:sp>
            <p:nvSpPr>
              <p:cNvPr id="40" name="TextBox 10"/>
              <p:cNvSpPr txBox="1">
                <a:spLocks noChangeArrowheads="1"/>
              </p:cNvSpPr>
              <p:nvPr/>
            </p:nvSpPr>
            <p:spPr bwMode="auto">
              <a:xfrm>
                <a:off x="5892061" y="1844093"/>
                <a:ext cx="537327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Р</a:t>
                </a:r>
                <a:endParaRPr lang="ru-RU" sz="32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TextBox 15"/>
              <p:cNvSpPr txBox="1">
                <a:spLocks noChangeArrowheads="1"/>
              </p:cNvSpPr>
              <p:nvPr/>
            </p:nvSpPr>
            <p:spPr bwMode="auto">
              <a:xfrm>
                <a:off x="6000760" y="2272721"/>
                <a:ext cx="618802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2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42" name="Прямая соединительная линия 41"/>
              <p:cNvCxnSpPr/>
              <p:nvPr/>
            </p:nvCxnSpPr>
            <p:spPr bwMode="auto">
              <a:xfrm rot="120000" flipV="1">
                <a:off x="5929635" y="2368101"/>
                <a:ext cx="612000" cy="28596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" name="Группа 42"/>
          <p:cNvGrpSpPr/>
          <p:nvPr/>
        </p:nvGrpSpPr>
        <p:grpSpPr>
          <a:xfrm>
            <a:off x="3857620" y="4000504"/>
            <a:ext cx="4857784" cy="900176"/>
            <a:chOff x="5349444" y="4714884"/>
            <a:chExt cx="4857784" cy="900176"/>
          </a:xfrm>
          <a:solidFill>
            <a:srgbClr val="F9E3A5"/>
          </a:solidFill>
        </p:grpSpPr>
        <p:grpSp>
          <p:nvGrpSpPr>
            <p:cNvPr id="28" name="Группа 49"/>
            <p:cNvGrpSpPr/>
            <p:nvPr/>
          </p:nvGrpSpPr>
          <p:grpSpPr>
            <a:xfrm>
              <a:off x="5924168" y="4714884"/>
              <a:ext cx="2669332" cy="900176"/>
              <a:chOff x="5715008" y="3425004"/>
              <a:chExt cx="2669332" cy="900176"/>
            </a:xfrm>
            <a:grpFill/>
          </p:grpSpPr>
          <p:sp>
            <p:nvSpPr>
              <p:cNvPr id="50" name="TextBox 10"/>
              <p:cNvSpPr txBox="1">
                <a:spLocks noChangeArrowheads="1"/>
              </p:cNvSpPr>
              <p:nvPr/>
            </p:nvSpPr>
            <p:spPr bwMode="auto">
              <a:xfrm>
                <a:off x="6080572" y="3425004"/>
                <a:ext cx="1925527" cy="70788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4</a:t>
                </a:r>
                <a:r>
                  <a:rPr lang="en-US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90</a:t>
                </a:r>
                <a:r>
                  <a:rPr lang="en-US" sz="20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000</a:t>
                </a:r>
                <a:r>
                  <a:rPr lang="ru-RU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Па</a:t>
                </a:r>
                <a:r>
                  <a:rPr lang="ru-RU" sz="20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·1,5</a:t>
                </a:r>
                <a:r>
                  <a:rPr lang="ru-RU" sz="20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м</a:t>
                </a:r>
                <a:r>
                  <a:rPr lang="ru-RU" sz="20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0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sz="20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1" name="Прямая соединительная линия 50"/>
              <p:cNvCxnSpPr/>
              <p:nvPr/>
            </p:nvCxnSpPr>
            <p:spPr bwMode="auto">
              <a:xfrm flipV="1">
                <a:off x="6224340" y="3853632"/>
                <a:ext cx="2160000" cy="39706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TextBox 51"/>
              <p:cNvSpPr txBox="1">
                <a:spLocks noChangeArrowheads="1"/>
              </p:cNvSpPr>
              <p:nvPr/>
            </p:nvSpPr>
            <p:spPr bwMode="auto">
              <a:xfrm>
                <a:off x="6270746" y="3925070"/>
                <a:ext cx="1084116" cy="40011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9,8</a:t>
                </a:r>
                <a:r>
                  <a:rPr lang="ru-RU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Н/кг</a:t>
                </a:r>
                <a:endParaRPr lang="ru-RU" sz="20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TextBox 48"/>
              <p:cNvSpPr txBox="1">
                <a:spLocks noChangeArrowheads="1"/>
              </p:cNvSpPr>
              <p:nvPr/>
            </p:nvSpPr>
            <p:spPr bwMode="auto">
              <a:xfrm>
                <a:off x="5715008" y="3500438"/>
                <a:ext cx="571504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44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9" name="Группа 50"/>
            <p:cNvGrpSpPr/>
            <p:nvPr/>
          </p:nvGrpSpPr>
          <p:grpSpPr>
            <a:xfrm>
              <a:off x="8778472" y="4786322"/>
              <a:ext cx="1428756" cy="769441"/>
              <a:chOff x="6063828" y="4714884"/>
              <a:chExt cx="1428756" cy="769441"/>
            </a:xfrm>
            <a:grpFill/>
          </p:grpSpPr>
          <p:sp>
            <p:nvSpPr>
              <p:cNvPr id="47" name="TextBox 46"/>
              <p:cNvSpPr txBox="1">
                <a:spLocks noChangeArrowheads="1"/>
              </p:cNvSpPr>
              <p:nvPr/>
            </p:nvSpPr>
            <p:spPr bwMode="auto">
              <a:xfrm>
                <a:off x="6063828" y="4714884"/>
                <a:ext cx="571504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44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8" name="TextBox 47"/>
              <p:cNvSpPr txBox="1">
                <a:spLocks noChangeArrowheads="1"/>
              </p:cNvSpPr>
              <p:nvPr/>
            </p:nvSpPr>
            <p:spPr bwMode="auto">
              <a:xfrm>
                <a:off x="6563890" y="4886278"/>
                <a:ext cx="928694" cy="40011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… кг</a:t>
                </a:r>
                <a:endParaRPr lang="ru-RU" sz="20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6" name="TextBox 15"/>
            <p:cNvSpPr txBox="1">
              <a:spLocks noChangeArrowheads="1"/>
            </p:cNvSpPr>
            <p:nvPr/>
          </p:nvSpPr>
          <p:spPr bwMode="auto">
            <a:xfrm>
              <a:off x="5349444" y="4915927"/>
              <a:ext cx="714380" cy="6463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 </a:t>
              </a:r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0" name="Группа 52"/>
          <p:cNvGrpSpPr/>
          <p:nvPr/>
        </p:nvGrpSpPr>
        <p:grpSpPr>
          <a:xfrm>
            <a:off x="5286380" y="2922671"/>
            <a:ext cx="1088480" cy="1026674"/>
            <a:chOff x="6786578" y="1701217"/>
            <a:chExt cx="1088480" cy="1026674"/>
          </a:xfrm>
        </p:grpSpPr>
        <p:grpSp>
          <p:nvGrpSpPr>
            <p:cNvPr id="31" name="Группа 47"/>
            <p:cNvGrpSpPr/>
            <p:nvPr/>
          </p:nvGrpSpPr>
          <p:grpSpPr>
            <a:xfrm>
              <a:off x="7126858" y="1701217"/>
              <a:ext cx="748200" cy="1026674"/>
              <a:chOff x="7000892" y="1701217"/>
              <a:chExt cx="748200" cy="1026674"/>
            </a:xfrm>
          </p:grpSpPr>
          <p:sp>
            <p:nvSpPr>
              <p:cNvPr id="56" name="TextBox 10"/>
              <p:cNvSpPr txBox="1">
                <a:spLocks noChangeArrowheads="1"/>
              </p:cNvSpPr>
              <p:nvPr/>
            </p:nvSpPr>
            <p:spPr bwMode="auto">
              <a:xfrm>
                <a:off x="7017802" y="1701217"/>
                <a:ext cx="731290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m</a:t>
                </a:r>
                <a:r>
                  <a:rPr lang="en-US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g</a:t>
                </a:r>
                <a:endParaRPr lang="ru-RU" sz="32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7" name="Прямая соединительная линия 56"/>
              <p:cNvCxnSpPr/>
              <p:nvPr/>
            </p:nvCxnSpPr>
            <p:spPr bwMode="auto">
              <a:xfrm rot="120000" flipV="1">
                <a:off x="7000892" y="2214554"/>
                <a:ext cx="648000" cy="28596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TextBox 15"/>
              <p:cNvSpPr txBox="1">
                <a:spLocks noChangeArrowheads="1"/>
              </p:cNvSpPr>
              <p:nvPr/>
            </p:nvSpPr>
            <p:spPr bwMode="auto">
              <a:xfrm>
                <a:off x="7143768" y="2143116"/>
                <a:ext cx="516976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2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5" name="TextBox 54"/>
            <p:cNvSpPr txBox="1">
              <a:spLocks noChangeArrowheads="1"/>
            </p:cNvSpPr>
            <p:nvPr/>
          </p:nvSpPr>
          <p:spPr bwMode="auto">
            <a:xfrm>
              <a:off x="6786578" y="2000240"/>
              <a:ext cx="57150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2" name="Группа 30"/>
          <p:cNvGrpSpPr/>
          <p:nvPr/>
        </p:nvGrpSpPr>
        <p:grpSpPr>
          <a:xfrm>
            <a:off x="0" y="4214818"/>
            <a:ext cx="1384691" cy="1003521"/>
            <a:chOff x="3278724" y="1785926"/>
            <a:chExt cx="1384691" cy="1003521"/>
          </a:xfrm>
        </p:grpSpPr>
        <p:grpSp>
          <p:nvGrpSpPr>
            <p:cNvPr id="37" name="Группа 41"/>
            <p:cNvGrpSpPr/>
            <p:nvPr/>
          </p:nvGrpSpPr>
          <p:grpSpPr>
            <a:xfrm>
              <a:off x="3278724" y="1785926"/>
              <a:ext cx="1384691" cy="1003521"/>
              <a:chOff x="3318032" y="1701217"/>
              <a:chExt cx="1384691" cy="1003521"/>
            </a:xfrm>
          </p:grpSpPr>
          <p:sp>
            <p:nvSpPr>
              <p:cNvPr id="64" name="TextBox 63"/>
              <p:cNvSpPr txBox="1">
                <a:spLocks noChangeArrowheads="1"/>
              </p:cNvSpPr>
              <p:nvPr/>
            </p:nvSpPr>
            <p:spPr bwMode="auto">
              <a:xfrm>
                <a:off x="3318032" y="1932993"/>
                <a:ext cx="93302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ru-RU" sz="28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28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5" name="TextBox 10"/>
              <p:cNvSpPr txBox="1">
                <a:spLocks noChangeArrowheads="1"/>
              </p:cNvSpPr>
              <p:nvPr/>
            </p:nvSpPr>
            <p:spPr bwMode="auto">
              <a:xfrm>
                <a:off x="3857620" y="1701217"/>
                <a:ext cx="845103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3200" b="1" dirty="0" err="1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p·</a:t>
                </a:r>
                <a:r>
                  <a:rPr lang="en-US" sz="32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S</a:t>
                </a:r>
                <a:endParaRPr lang="ru-RU" sz="32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" name="TextBox 15"/>
              <p:cNvSpPr txBox="1">
                <a:spLocks noChangeArrowheads="1"/>
              </p:cNvSpPr>
              <p:nvPr/>
            </p:nvSpPr>
            <p:spPr bwMode="auto">
              <a:xfrm>
                <a:off x="3985114" y="2058407"/>
                <a:ext cx="690208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ru-RU" sz="36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32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63" name="Прямая соединительная линия 62"/>
            <p:cNvCxnSpPr/>
            <p:nvPr/>
          </p:nvCxnSpPr>
          <p:spPr bwMode="auto">
            <a:xfrm rot="-300000">
              <a:off x="3857620" y="2314589"/>
              <a:ext cx="571504" cy="42841"/>
            </a:xfrm>
            <a:prstGeom prst="line">
              <a:avLst/>
            </a:prstGeom>
            <a:ln w="28575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Text Box 1"/>
          <p:cNvSpPr txBox="1">
            <a:spLocks noChangeArrowheads="1"/>
          </p:cNvSpPr>
          <p:nvPr/>
        </p:nvSpPr>
        <p:spPr bwMode="auto">
          <a:xfrm>
            <a:off x="0" y="0"/>
            <a:ext cx="539552" cy="404664"/>
          </a:xfrm>
          <a:prstGeom prst="rect">
            <a:avLst/>
          </a:prstGeom>
          <a:solidFill>
            <a:srgbClr val="FFFFFF"/>
          </a:solidFill>
          <a:ln w="28575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51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3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3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3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8" grpId="0" animBg="1"/>
      <p:bldP spid="21" grpId="0"/>
      <p:bldP spid="22" grpId="0"/>
      <p:bldP spid="2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1643042" y="-24"/>
            <a:ext cx="7500958" cy="107157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Ответ: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давление 8-миколёсной платформы увеличилось на …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06" y="785794"/>
            <a:ext cx="3000396" cy="2464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5500</a:t>
            </a:r>
            <a:r>
              <a: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50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8·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</a:p>
          <a:p>
            <a:pPr>
              <a:lnSpc>
                <a:spcPts val="50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</a:p>
          <a:p>
            <a:pPr>
              <a:lnSpc>
                <a:spcPts val="3500"/>
              </a:lnSpc>
            </a:pPr>
            <a:endParaRPr lang="ru-RU" sz="4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3"/>
          <p:cNvGrpSpPr/>
          <p:nvPr/>
        </p:nvGrpSpPr>
        <p:grpSpPr>
          <a:xfrm>
            <a:off x="-142908" y="785794"/>
            <a:ext cx="3144860" cy="1908000"/>
            <a:chOff x="928662" y="1571612"/>
            <a:chExt cx="2573356" cy="19080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 flipH="1" flipV="1">
              <a:off x="2547224" y="2524818"/>
              <a:ext cx="1908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928662" y="2928934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Куб 6"/>
          <p:cNvSpPr/>
          <p:nvPr/>
        </p:nvSpPr>
        <p:spPr>
          <a:xfrm>
            <a:off x="5500694" y="2285993"/>
            <a:ext cx="3071802" cy="357189"/>
          </a:xfrm>
          <a:prstGeom prst="cube">
            <a:avLst>
              <a:gd name="adj" fmla="val 858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Куб 7"/>
          <p:cNvSpPr/>
          <p:nvPr/>
        </p:nvSpPr>
        <p:spPr>
          <a:xfrm>
            <a:off x="7358050" y="1643050"/>
            <a:ext cx="928694" cy="857256"/>
          </a:xfrm>
          <a:prstGeom prst="cub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6965938" y="3178170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22"/>
          <p:cNvGrpSpPr>
            <a:grpSpLocks/>
          </p:cNvGrpSpPr>
          <p:nvPr/>
        </p:nvGrpSpPr>
        <p:grpSpPr bwMode="auto">
          <a:xfrm>
            <a:off x="7710509" y="3435494"/>
            <a:ext cx="790581" cy="636448"/>
            <a:chOff x="5643570" y="500042"/>
            <a:chExt cx="790586" cy="707747"/>
          </a:xfrm>
        </p:grpSpPr>
        <p:sp>
          <p:nvSpPr>
            <p:cNvPr id="11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 rot="5400000">
            <a:off x="7171878" y="2678104"/>
            <a:ext cx="1071563" cy="1587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7188626" y="1565646"/>
            <a:ext cx="1071563" cy="1587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22"/>
          <p:cNvGrpSpPr>
            <a:grpSpLocks/>
          </p:cNvGrpSpPr>
          <p:nvPr/>
        </p:nvGrpSpPr>
        <p:grpSpPr bwMode="auto">
          <a:xfrm>
            <a:off x="7858116" y="2786058"/>
            <a:ext cx="928694" cy="707886"/>
            <a:chOff x="5643564" y="500042"/>
            <a:chExt cx="928699" cy="707747"/>
          </a:xfrm>
        </p:grpSpPr>
        <p:sp>
          <p:nvSpPr>
            <p:cNvPr id="16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22"/>
          <p:cNvGrpSpPr>
            <a:grpSpLocks/>
          </p:cNvGrpSpPr>
          <p:nvPr/>
        </p:nvGrpSpPr>
        <p:grpSpPr bwMode="auto">
          <a:xfrm>
            <a:off x="7929554" y="857232"/>
            <a:ext cx="790581" cy="707886"/>
            <a:chOff x="5643570" y="500042"/>
            <a:chExt cx="790586" cy="707747"/>
          </a:xfrm>
        </p:grpSpPr>
        <p:sp>
          <p:nvSpPr>
            <p:cNvPr id="19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Прямоугольник 21"/>
          <p:cNvSpPr/>
          <p:nvPr/>
        </p:nvSpPr>
        <p:spPr>
          <a:xfrm>
            <a:off x="3071802" y="2143116"/>
            <a:ext cx="2957989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Давление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–это… </a:t>
            </a:r>
            <a:endParaRPr lang="ru-RU" sz="2800" b="1" dirty="0">
              <a:solidFill>
                <a:srgbClr val="0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428860" y="2786058"/>
            <a:ext cx="4927503" cy="954107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Т.к. тело в равновесии </a:t>
            </a:r>
            <a:endParaRPr lang="en-US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вес равен силе тяжести, т.е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2800" b="1" dirty="0">
              <a:solidFill>
                <a:srgbClr val="0066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-32" y="2834342"/>
            <a:ext cx="2356735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sz="2800" dirty="0">
              <a:solidFill>
                <a:srgbClr val="000000"/>
              </a:solidFill>
            </a:endParaRPr>
          </a:p>
        </p:txBody>
      </p:sp>
      <p:grpSp>
        <p:nvGrpSpPr>
          <p:cNvPr id="18" name="Группа 24"/>
          <p:cNvGrpSpPr/>
          <p:nvPr/>
        </p:nvGrpSpPr>
        <p:grpSpPr>
          <a:xfrm>
            <a:off x="3976544" y="1000108"/>
            <a:ext cx="2428892" cy="1136745"/>
            <a:chOff x="2714612" y="1785926"/>
            <a:chExt cx="2428892" cy="1136745"/>
          </a:xfrm>
        </p:grpSpPr>
        <p:grpSp>
          <p:nvGrpSpPr>
            <p:cNvPr id="25" name="Группа 41"/>
            <p:cNvGrpSpPr/>
            <p:nvPr/>
          </p:nvGrpSpPr>
          <p:grpSpPr>
            <a:xfrm>
              <a:off x="2714612" y="1785926"/>
              <a:ext cx="2428892" cy="1136745"/>
              <a:chOff x="2753920" y="1701217"/>
              <a:chExt cx="2428892" cy="1136745"/>
            </a:xfrm>
          </p:grpSpPr>
          <p:sp>
            <p:nvSpPr>
              <p:cNvPr id="28" name="TextBox 27"/>
              <p:cNvSpPr txBox="1">
                <a:spLocks noChangeArrowheads="1"/>
              </p:cNvSpPr>
              <p:nvPr/>
            </p:nvSpPr>
            <p:spPr bwMode="auto">
              <a:xfrm>
                <a:off x="2753920" y="1963815"/>
                <a:ext cx="1238398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r>
                  <a:rPr lang="ru-RU" sz="2800" b="1" dirty="0" smtClean="0">
                    <a:solidFill>
                      <a:srgbClr val="00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см</a:t>
                </a:r>
                <a:r>
                  <a:rPr lang="ru-RU" sz="2800" b="1" baseline="30000" dirty="0" smtClean="0">
                    <a:solidFill>
                      <a:srgbClr val="00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28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28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TextBox 10"/>
              <p:cNvSpPr txBox="1">
                <a:spLocks noChangeArrowheads="1"/>
              </p:cNvSpPr>
              <p:nvPr/>
            </p:nvSpPr>
            <p:spPr bwMode="auto">
              <a:xfrm>
                <a:off x="3857620" y="1701217"/>
                <a:ext cx="805029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r>
                  <a:rPr lang="ru-RU" sz="3200" b="1" dirty="0" smtClean="0">
                    <a:solidFill>
                      <a:srgbClr val="00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</a:t>
                </a:r>
                <a:r>
                  <a:rPr lang="ru-RU" sz="3200" b="1" baseline="30000" dirty="0" smtClean="0">
                    <a:solidFill>
                      <a:srgbClr val="00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2</a:t>
                </a:r>
                <a:endParaRPr lang="ru-RU" sz="32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15"/>
              <p:cNvSpPr txBox="1">
                <a:spLocks noChangeArrowheads="1"/>
              </p:cNvSpPr>
              <p:nvPr/>
            </p:nvSpPr>
            <p:spPr bwMode="auto">
              <a:xfrm>
                <a:off x="3842238" y="2191631"/>
                <a:ext cx="1340574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10000</a:t>
                </a:r>
                <a:r>
                  <a:rPr lang="ru-RU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32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7" name="Прямая соединительная линия 26"/>
            <p:cNvCxnSpPr/>
            <p:nvPr/>
          </p:nvCxnSpPr>
          <p:spPr bwMode="auto">
            <a:xfrm rot="21300000">
              <a:off x="3856319" y="2284582"/>
              <a:ext cx="1260000" cy="42841"/>
            </a:xfrm>
            <a:prstGeom prst="line">
              <a:avLst/>
            </a:prstGeom>
            <a:ln w="28575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Группа 30"/>
          <p:cNvGrpSpPr/>
          <p:nvPr/>
        </p:nvGrpSpPr>
        <p:grpSpPr>
          <a:xfrm>
            <a:off x="142844" y="3863891"/>
            <a:ext cx="1452900" cy="1136745"/>
            <a:chOff x="3278724" y="1785926"/>
            <a:chExt cx="1452900" cy="1136745"/>
          </a:xfrm>
        </p:grpSpPr>
        <p:grpSp>
          <p:nvGrpSpPr>
            <p:cNvPr id="31" name="Группа 41"/>
            <p:cNvGrpSpPr/>
            <p:nvPr/>
          </p:nvGrpSpPr>
          <p:grpSpPr>
            <a:xfrm>
              <a:off x="3278724" y="1785926"/>
              <a:ext cx="1452900" cy="1136745"/>
              <a:chOff x="3318032" y="1701217"/>
              <a:chExt cx="1452900" cy="1136745"/>
            </a:xfrm>
          </p:grpSpPr>
          <p:sp>
            <p:nvSpPr>
              <p:cNvPr id="34" name="TextBox 33"/>
              <p:cNvSpPr txBox="1">
                <a:spLocks noChangeArrowheads="1"/>
              </p:cNvSpPr>
              <p:nvPr/>
            </p:nvSpPr>
            <p:spPr bwMode="auto">
              <a:xfrm>
                <a:off x="3318032" y="1932993"/>
                <a:ext cx="93302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ru-RU" sz="28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28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5" name="TextBox 10"/>
              <p:cNvSpPr txBox="1">
                <a:spLocks noChangeArrowheads="1"/>
              </p:cNvSpPr>
              <p:nvPr/>
            </p:nvSpPr>
            <p:spPr bwMode="auto">
              <a:xfrm>
                <a:off x="3857620" y="1701217"/>
                <a:ext cx="537327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3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ru-RU" sz="32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TextBox 15"/>
              <p:cNvSpPr txBox="1">
                <a:spLocks noChangeArrowheads="1"/>
              </p:cNvSpPr>
              <p:nvPr/>
            </p:nvSpPr>
            <p:spPr bwMode="auto">
              <a:xfrm>
                <a:off x="3842238" y="2191631"/>
                <a:ext cx="928694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32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6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33" name="Прямая соединительная линия 32"/>
            <p:cNvCxnSpPr/>
            <p:nvPr/>
          </p:nvCxnSpPr>
          <p:spPr bwMode="auto">
            <a:xfrm rot="-300000">
              <a:off x="3857620" y="2314589"/>
              <a:ext cx="571504" cy="42841"/>
            </a:xfrm>
            <a:prstGeom prst="line">
              <a:avLst/>
            </a:prstGeom>
            <a:ln w="28575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Группа 36"/>
          <p:cNvGrpSpPr/>
          <p:nvPr/>
        </p:nvGrpSpPr>
        <p:grpSpPr>
          <a:xfrm>
            <a:off x="1270086" y="3922058"/>
            <a:ext cx="1325790" cy="1013403"/>
            <a:chOff x="5603664" y="1844093"/>
            <a:chExt cx="1325790" cy="1013403"/>
          </a:xfrm>
        </p:grpSpPr>
        <p:sp>
          <p:nvSpPr>
            <p:cNvPr id="38" name="TextBox 37"/>
            <p:cNvSpPr txBox="1">
              <a:spLocks noChangeArrowheads="1"/>
            </p:cNvSpPr>
            <p:nvPr/>
          </p:nvSpPr>
          <p:spPr bwMode="auto">
            <a:xfrm>
              <a:off x="5603664" y="2148476"/>
              <a:ext cx="57150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7" name="Группа 42"/>
            <p:cNvGrpSpPr/>
            <p:nvPr/>
          </p:nvGrpSpPr>
          <p:grpSpPr>
            <a:xfrm>
              <a:off x="5892061" y="1844093"/>
              <a:ext cx="1037393" cy="1013403"/>
              <a:chOff x="5892061" y="1844093"/>
              <a:chExt cx="1037393" cy="1013403"/>
            </a:xfrm>
          </p:grpSpPr>
          <p:sp>
            <p:nvSpPr>
              <p:cNvPr id="40" name="TextBox 10"/>
              <p:cNvSpPr txBox="1">
                <a:spLocks noChangeArrowheads="1"/>
              </p:cNvSpPr>
              <p:nvPr/>
            </p:nvSpPr>
            <p:spPr bwMode="auto">
              <a:xfrm>
                <a:off x="5892061" y="1844093"/>
                <a:ext cx="537327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Р</a:t>
                </a:r>
                <a:endParaRPr lang="ru-RU" sz="32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TextBox 15"/>
              <p:cNvSpPr txBox="1">
                <a:spLocks noChangeArrowheads="1"/>
              </p:cNvSpPr>
              <p:nvPr/>
            </p:nvSpPr>
            <p:spPr bwMode="auto">
              <a:xfrm>
                <a:off x="6000760" y="2272721"/>
                <a:ext cx="92869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42" name="Прямая соединительная линия 41"/>
              <p:cNvCxnSpPr/>
              <p:nvPr/>
            </p:nvCxnSpPr>
            <p:spPr bwMode="auto">
              <a:xfrm rot="120000" flipV="1">
                <a:off x="5929635" y="2368101"/>
                <a:ext cx="612000" cy="28596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9" name="Группа 42"/>
          <p:cNvGrpSpPr/>
          <p:nvPr/>
        </p:nvGrpSpPr>
        <p:grpSpPr>
          <a:xfrm>
            <a:off x="4000496" y="4000504"/>
            <a:ext cx="5072098" cy="900176"/>
            <a:chOff x="5492320" y="4714884"/>
            <a:chExt cx="5072098" cy="900176"/>
          </a:xfrm>
          <a:solidFill>
            <a:srgbClr val="F9E3A5"/>
          </a:solidFill>
        </p:grpSpPr>
        <p:grpSp>
          <p:nvGrpSpPr>
            <p:cNvPr id="43" name="Группа 49"/>
            <p:cNvGrpSpPr/>
            <p:nvPr/>
          </p:nvGrpSpPr>
          <p:grpSpPr>
            <a:xfrm>
              <a:off x="5924168" y="4714884"/>
              <a:ext cx="2951528" cy="900176"/>
              <a:chOff x="5715008" y="3425004"/>
              <a:chExt cx="2951528" cy="900176"/>
            </a:xfrm>
            <a:grpFill/>
          </p:grpSpPr>
          <p:cxnSp>
            <p:nvCxnSpPr>
              <p:cNvPr id="51" name="Прямая соединительная линия 50"/>
              <p:cNvCxnSpPr/>
              <p:nvPr/>
            </p:nvCxnSpPr>
            <p:spPr bwMode="auto">
              <a:xfrm flipV="1">
                <a:off x="6224340" y="3853632"/>
                <a:ext cx="2160000" cy="39706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TextBox 51"/>
              <p:cNvSpPr txBox="1">
                <a:spLocks noChangeArrowheads="1"/>
              </p:cNvSpPr>
              <p:nvPr/>
            </p:nvSpPr>
            <p:spPr bwMode="auto">
              <a:xfrm>
                <a:off x="6854796" y="3925070"/>
                <a:ext cx="726926" cy="40011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r>
                  <a:rPr lang="ru-RU" sz="20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м</a:t>
                </a:r>
                <a:r>
                  <a:rPr lang="ru-RU" sz="20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0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TextBox 48"/>
              <p:cNvSpPr txBox="1">
                <a:spLocks noChangeArrowheads="1"/>
              </p:cNvSpPr>
              <p:nvPr/>
            </p:nvSpPr>
            <p:spPr bwMode="auto">
              <a:xfrm>
                <a:off x="5715008" y="3500439"/>
                <a:ext cx="425408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44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TextBox 10"/>
              <p:cNvSpPr txBox="1">
                <a:spLocks noChangeArrowheads="1"/>
              </p:cNvSpPr>
              <p:nvPr/>
            </p:nvSpPr>
            <p:spPr bwMode="auto">
              <a:xfrm>
                <a:off x="6080572" y="3425004"/>
                <a:ext cx="2585964" cy="40011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5500кг</a:t>
                </a:r>
                <a:r>
                  <a:rPr lang="ru-RU" sz="20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·9,8</a:t>
                </a:r>
                <a:r>
                  <a:rPr lang="ru-RU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Н/кг</a:t>
                </a:r>
                <a:r>
                  <a:rPr lang="ru-RU" sz="20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·</a:t>
                </a:r>
                <a:r>
                  <a:rPr lang="ru-RU" sz="2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10</a:t>
                </a:r>
                <a:r>
                  <a:rPr lang="ru-RU" sz="20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000</a:t>
                </a:r>
                <a:endParaRPr lang="ru-RU" sz="20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4" name="Группа 50"/>
            <p:cNvGrpSpPr/>
            <p:nvPr/>
          </p:nvGrpSpPr>
          <p:grpSpPr>
            <a:xfrm>
              <a:off x="8778472" y="4786322"/>
              <a:ext cx="1785946" cy="769441"/>
              <a:chOff x="6063828" y="4714884"/>
              <a:chExt cx="1785946" cy="769441"/>
            </a:xfrm>
            <a:grpFill/>
          </p:grpSpPr>
          <p:sp>
            <p:nvSpPr>
              <p:cNvPr id="47" name="TextBox 46"/>
              <p:cNvSpPr txBox="1">
                <a:spLocks noChangeArrowheads="1"/>
              </p:cNvSpPr>
              <p:nvPr/>
            </p:nvSpPr>
            <p:spPr bwMode="auto">
              <a:xfrm>
                <a:off x="6063828" y="4714884"/>
                <a:ext cx="571504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44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8" name="TextBox 47"/>
              <p:cNvSpPr txBox="1">
                <a:spLocks noChangeArrowheads="1"/>
              </p:cNvSpPr>
              <p:nvPr/>
            </p:nvSpPr>
            <p:spPr bwMode="auto">
              <a:xfrm>
                <a:off x="6563890" y="4886278"/>
                <a:ext cx="1285884" cy="40011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… Па</a:t>
                </a:r>
                <a:endParaRPr lang="ru-RU" sz="20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6" name="TextBox 15"/>
            <p:cNvSpPr txBox="1">
              <a:spLocks noChangeArrowheads="1"/>
            </p:cNvSpPr>
            <p:nvPr/>
          </p:nvSpPr>
          <p:spPr bwMode="auto">
            <a:xfrm>
              <a:off x="5492320" y="4915927"/>
              <a:ext cx="571504" cy="5847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 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5" name="Группа 52"/>
          <p:cNvGrpSpPr/>
          <p:nvPr/>
        </p:nvGrpSpPr>
        <p:grpSpPr>
          <a:xfrm>
            <a:off x="2285984" y="3929066"/>
            <a:ext cx="1197536" cy="1026674"/>
            <a:chOff x="6786578" y="1701217"/>
            <a:chExt cx="1197536" cy="1026674"/>
          </a:xfrm>
        </p:grpSpPr>
        <p:grpSp>
          <p:nvGrpSpPr>
            <p:cNvPr id="53" name="Группа 47"/>
            <p:cNvGrpSpPr/>
            <p:nvPr/>
          </p:nvGrpSpPr>
          <p:grpSpPr>
            <a:xfrm>
              <a:off x="7126858" y="1701217"/>
              <a:ext cx="857256" cy="1026674"/>
              <a:chOff x="7000892" y="1701217"/>
              <a:chExt cx="857256" cy="1026674"/>
            </a:xfrm>
          </p:grpSpPr>
          <p:sp>
            <p:nvSpPr>
              <p:cNvPr id="56" name="TextBox 10"/>
              <p:cNvSpPr txBox="1">
                <a:spLocks noChangeArrowheads="1"/>
              </p:cNvSpPr>
              <p:nvPr/>
            </p:nvSpPr>
            <p:spPr bwMode="auto">
              <a:xfrm>
                <a:off x="7017802" y="1701217"/>
                <a:ext cx="731290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m</a:t>
                </a:r>
                <a:r>
                  <a:rPr lang="en-US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g</a:t>
                </a:r>
                <a:endParaRPr lang="ru-RU" sz="32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7" name="Прямая соединительная линия 56"/>
              <p:cNvCxnSpPr/>
              <p:nvPr/>
            </p:nvCxnSpPr>
            <p:spPr bwMode="auto">
              <a:xfrm rot="120000" flipV="1">
                <a:off x="7000892" y="2214554"/>
                <a:ext cx="648000" cy="28596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TextBox 15"/>
              <p:cNvSpPr txBox="1">
                <a:spLocks noChangeArrowheads="1"/>
              </p:cNvSpPr>
              <p:nvPr/>
            </p:nvSpPr>
            <p:spPr bwMode="auto">
              <a:xfrm>
                <a:off x="7143768" y="2143116"/>
                <a:ext cx="714380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5" name="TextBox 54"/>
            <p:cNvSpPr txBox="1">
              <a:spLocks noChangeArrowheads="1"/>
            </p:cNvSpPr>
            <p:nvPr/>
          </p:nvSpPr>
          <p:spPr bwMode="auto">
            <a:xfrm>
              <a:off x="6786578" y="2000240"/>
              <a:ext cx="57150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60" name="Picture 1"/>
          <p:cNvPicPr>
            <a:picLocks noChangeAspect="1" noChangeArrowheads="1"/>
          </p:cNvPicPr>
          <p:nvPr/>
        </p:nvPicPr>
        <p:blipFill>
          <a:blip r:embed="rId8" cstate="print"/>
          <a:srcRect l="9375" t="19043" r="11523" b="66308"/>
          <a:stretch>
            <a:fillRect/>
          </a:stretch>
        </p:blipFill>
        <p:spPr bwMode="auto">
          <a:xfrm>
            <a:off x="0" y="5429264"/>
            <a:ext cx="914400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9" name="Text Box 1"/>
          <p:cNvSpPr txBox="1">
            <a:spLocks noChangeArrowheads="1"/>
          </p:cNvSpPr>
          <p:nvPr/>
        </p:nvSpPr>
        <p:spPr bwMode="auto">
          <a:xfrm>
            <a:off x="0" y="0"/>
            <a:ext cx="539552" cy="404664"/>
          </a:xfrm>
          <a:prstGeom prst="rect">
            <a:avLst/>
          </a:prstGeom>
          <a:solidFill>
            <a:srgbClr val="FFFFFF"/>
          </a:solidFill>
          <a:ln w="28575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3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3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3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" grpId="0"/>
      <p:bldP spid="7" grpId="0" animBg="1"/>
      <p:bldP spid="8" grpId="0" animBg="1"/>
      <p:bldP spid="22" grpId="0" animBg="1"/>
      <p:bldP spid="23" grpId="0" animBg="1"/>
      <p:bldP spid="2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1"/>
          <p:cNvPicPr>
            <a:picLocks noChangeAspect="1" noChangeArrowheads="1"/>
          </p:cNvPicPr>
          <p:nvPr/>
        </p:nvPicPr>
        <p:blipFill>
          <a:blip r:embed="rId8" cstate="print"/>
          <a:srcRect l="9961" t="24902" r="10937" b="67041"/>
          <a:stretch>
            <a:fillRect/>
          </a:stretch>
        </p:blipFill>
        <p:spPr bwMode="auto">
          <a:xfrm>
            <a:off x="0" y="0"/>
            <a:ext cx="9144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684690" y="6614160"/>
          <a:ext cx="4459310" cy="243840"/>
        </p:xfrm>
        <a:graphic>
          <a:graphicData uri="http://schemas.openxmlformats.org/drawingml/2006/table">
            <a:tbl>
              <a:tblPr/>
              <a:tblGrid>
                <a:gridCol w="388329"/>
                <a:gridCol w="591739"/>
                <a:gridCol w="647215"/>
                <a:gridCol w="662008"/>
                <a:gridCol w="662008"/>
                <a:gridCol w="662008"/>
                <a:gridCol w="318985"/>
                <a:gridCol w="527018"/>
              </a:tblGrid>
              <a:tr h="14478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367*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365*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363*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359*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355*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F/S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0" y="5379044"/>
            <a:ext cx="9144000" cy="119322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Ответ: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гранитная колонна объёмом 6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</a:t>
            </a:r>
            <a:r>
              <a:rPr lang="en-US" sz="28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оказывает давление на площадь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около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Па.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Куб 18"/>
          <p:cNvSpPr/>
          <p:nvPr/>
        </p:nvSpPr>
        <p:spPr>
          <a:xfrm>
            <a:off x="4714844" y="3500438"/>
            <a:ext cx="4429156" cy="1071570"/>
          </a:xfrm>
          <a:prstGeom prst="cube">
            <a:avLst>
              <a:gd name="adj" fmla="val 858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Куб 19"/>
          <p:cNvSpPr/>
          <p:nvPr/>
        </p:nvSpPr>
        <p:spPr>
          <a:xfrm>
            <a:off x="6929454" y="785794"/>
            <a:ext cx="1714512" cy="3429024"/>
          </a:xfrm>
          <a:prstGeom prst="cub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 стрелкой 20"/>
          <p:cNvCxnSpPr/>
          <p:nvPr/>
        </p:nvCxnSpPr>
        <p:spPr>
          <a:xfrm rot="5400000">
            <a:off x="7108846" y="4749806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2"/>
          <p:cNvGrpSpPr>
            <a:grpSpLocks/>
          </p:cNvGrpSpPr>
          <p:nvPr/>
        </p:nvGrpSpPr>
        <p:grpSpPr bwMode="auto">
          <a:xfrm>
            <a:off x="7858148" y="4572008"/>
            <a:ext cx="790581" cy="707886"/>
            <a:chOff x="5643570" y="500042"/>
            <a:chExt cx="790586" cy="707747"/>
          </a:xfrm>
        </p:grpSpPr>
        <p:sp>
          <p:nvSpPr>
            <p:cNvPr id="23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24" name="Прямая со стрелкой 23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3656954" y="925472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357686" y="857232"/>
            <a:ext cx="12858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rot="5400000">
            <a:off x="7358082" y="2357430"/>
            <a:ext cx="3001190" cy="794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8072462" y="2000240"/>
            <a:ext cx="714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57790" y="4572008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85786" y="4640057"/>
            <a:ext cx="6429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2600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кг/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·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 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1406" y="714356"/>
            <a:ext cx="3000396" cy="2882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en-US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48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50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48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</a:p>
          <a:p>
            <a:r>
              <a:rPr lang="el-GR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=2,6</a:t>
            </a:r>
            <a:r>
              <a:rPr lang="ru-RU" sz="4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en-US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en-US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baseline="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5400" b="1" baseline="30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5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4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0" y="1385376"/>
            <a:ext cx="3144860" cy="1908000"/>
            <a:chOff x="928662" y="1571612"/>
            <a:chExt cx="2573356" cy="1908000"/>
          </a:xfrm>
        </p:grpSpPr>
        <p:cxnSp>
          <p:nvCxnSpPr>
            <p:cNvPr id="37" name="Прямая соединительная линия 36"/>
            <p:cNvCxnSpPr/>
            <p:nvPr/>
          </p:nvCxnSpPr>
          <p:spPr>
            <a:xfrm rot="5400000" flipH="1" flipV="1">
              <a:off x="2547224" y="2524818"/>
              <a:ext cx="1908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>
              <a:off x="928662" y="2928934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xt Box 3"/>
          <p:cNvSpPr txBox="1">
            <a:spLocks noChangeArrowheads="1"/>
          </p:cNvSpPr>
          <p:nvPr/>
        </p:nvSpPr>
        <p:spPr bwMode="auto">
          <a:xfrm>
            <a:off x="3000364" y="1785926"/>
            <a:ext cx="4929222" cy="57150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1. Найдём высоту колонны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3000364" y="2497108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857620" y="2428868"/>
            <a:ext cx="928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S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5072066" y="2500306"/>
            <a:ext cx="933026" cy="76944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929322" y="2432066"/>
            <a:ext cx="1285884" cy="83099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V/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S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0" y="3497240"/>
            <a:ext cx="933026" cy="76944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857256" y="3429000"/>
            <a:ext cx="2786050" cy="83099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48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48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3500430" y="3429000"/>
            <a:ext cx="1714512" cy="76944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1"/>
          <p:cNvSpPr txBox="1">
            <a:spLocks noChangeArrowheads="1"/>
          </p:cNvSpPr>
          <p:nvPr/>
        </p:nvSpPr>
        <p:spPr bwMode="auto">
          <a:xfrm>
            <a:off x="0" y="0"/>
            <a:ext cx="539552" cy="404664"/>
          </a:xfrm>
          <a:prstGeom prst="rect">
            <a:avLst/>
          </a:prstGeom>
          <a:solidFill>
            <a:srgbClr val="FFFFFF"/>
          </a:solidFill>
          <a:ln w="28575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5" grpId="0"/>
      <p:bldP spid="26" grpId="0"/>
      <p:bldP spid="29" grpId="0"/>
      <p:bldP spid="30" grpId="0"/>
      <p:bldP spid="34" grpId="0"/>
      <p:bldP spid="35" grpId="0"/>
      <p:bldP spid="39" grpId="0" animBg="1"/>
      <p:bldP spid="40" grpId="0"/>
      <p:bldP spid="41" grpId="0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3" cstate="print"/>
          <a:srcRect l="9961" t="8789" r="12109" b="80225"/>
          <a:stretch>
            <a:fillRect/>
          </a:stretch>
        </p:blipFill>
        <p:spPr bwMode="auto">
          <a:xfrm>
            <a:off x="0" y="0"/>
            <a:ext cx="9144000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9961" t="19775" r="12109" b="69238"/>
          <a:stretch>
            <a:fillRect/>
          </a:stretch>
        </p:blipFill>
        <p:spPr bwMode="auto">
          <a:xfrm>
            <a:off x="0" y="3286124"/>
            <a:ext cx="91440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7"/>
          <p:cNvGrpSpPr/>
          <p:nvPr/>
        </p:nvGrpSpPr>
        <p:grpSpPr>
          <a:xfrm>
            <a:off x="1500166" y="1285860"/>
            <a:ext cx="1500198" cy="1285884"/>
            <a:chOff x="1500166" y="1285860"/>
            <a:chExt cx="1500198" cy="1571636"/>
          </a:xfrm>
        </p:grpSpPr>
        <p:sp>
          <p:nvSpPr>
            <p:cNvPr id="6" name="Прямоугольный треугольник 5"/>
            <p:cNvSpPr/>
            <p:nvPr/>
          </p:nvSpPr>
          <p:spPr>
            <a:xfrm>
              <a:off x="1500166" y="1285860"/>
              <a:ext cx="1500198" cy="714380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500166" y="2000240"/>
              <a:ext cx="1500198" cy="8572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8"/>
          <p:cNvGrpSpPr/>
          <p:nvPr/>
        </p:nvGrpSpPr>
        <p:grpSpPr>
          <a:xfrm flipH="1">
            <a:off x="6643702" y="1214422"/>
            <a:ext cx="1643074" cy="1285884"/>
            <a:chOff x="1500166" y="1285860"/>
            <a:chExt cx="1500198" cy="1571636"/>
          </a:xfrm>
        </p:grpSpPr>
        <p:sp>
          <p:nvSpPr>
            <p:cNvPr id="10" name="Прямоугольный треугольник 9"/>
            <p:cNvSpPr/>
            <p:nvPr/>
          </p:nvSpPr>
          <p:spPr>
            <a:xfrm>
              <a:off x="1500166" y="1285860"/>
              <a:ext cx="1500198" cy="714380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1500166" y="2000240"/>
              <a:ext cx="1500198" cy="8572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3857620" y="1500174"/>
            <a:ext cx="1785950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214678" y="4286256"/>
            <a:ext cx="428628" cy="3571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500298" y="6072206"/>
            <a:ext cx="1785950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6786578" y="5572140"/>
            <a:ext cx="428628" cy="3571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072198" y="6000768"/>
            <a:ext cx="1785950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rot="5400000">
            <a:off x="2606661" y="5250669"/>
            <a:ext cx="1643074" cy="1588"/>
          </a:xfrm>
          <a:prstGeom prst="line">
            <a:avLst/>
          </a:prstGeom>
          <a:grpFill/>
          <a:ln w="254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1"/>
          <p:cNvSpPr txBox="1">
            <a:spLocks noChangeArrowheads="1"/>
          </p:cNvSpPr>
          <p:nvPr/>
        </p:nvSpPr>
        <p:spPr bwMode="auto">
          <a:xfrm>
            <a:off x="0" y="0"/>
            <a:ext cx="539552" cy="404664"/>
          </a:xfrm>
          <a:prstGeom prst="rect">
            <a:avLst/>
          </a:prstGeom>
          <a:solidFill>
            <a:srgbClr val="FFFFFF"/>
          </a:solidFill>
          <a:ln w="28575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16" y="1214422"/>
            <a:ext cx="3371876" cy="2728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неф</a:t>
            </a:r>
            <a:r>
              <a:rPr lang="ru-RU" sz="4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endParaRPr lang="ru-RU" sz="4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5000"/>
              </a:lnSpc>
            </a:pP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=5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44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4400" b="1" baseline="300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el-GR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ρ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,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8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кг/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44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 </a:t>
            </a:r>
          </a:p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3"/>
          <p:cNvGrpSpPr/>
          <p:nvPr/>
        </p:nvGrpSpPr>
        <p:grpSpPr>
          <a:xfrm>
            <a:off x="224332" y="1235248"/>
            <a:ext cx="3133222" cy="1965150"/>
            <a:chOff x="998811" y="1571612"/>
            <a:chExt cx="2563833" cy="1965150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 rot="5400000" flipH="1" flipV="1">
              <a:off x="2547224" y="2524818"/>
              <a:ext cx="1908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>
              <a:off x="998811" y="3535174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Куб 19"/>
          <p:cNvSpPr/>
          <p:nvPr/>
        </p:nvSpPr>
        <p:spPr>
          <a:xfrm>
            <a:off x="6715172" y="2285993"/>
            <a:ext cx="1928794" cy="357189"/>
          </a:xfrm>
          <a:prstGeom prst="cube">
            <a:avLst>
              <a:gd name="adj" fmla="val 858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Куб 20"/>
          <p:cNvSpPr/>
          <p:nvPr/>
        </p:nvSpPr>
        <p:spPr>
          <a:xfrm>
            <a:off x="7429520" y="1643050"/>
            <a:ext cx="928694" cy="857256"/>
          </a:xfrm>
          <a:prstGeom prst="cub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 стрелкой 21"/>
          <p:cNvCxnSpPr/>
          <p:nvPr/>
        </p:nvCxnSpPr>
        <p:spPr>
          <a:xfrm rot="5400000">
            <a:off x="7037408" y="3178170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2"/>
          <p:cNvGrpSpPr>
            <a:grpSpLocks/>
          </p:cNvGrpSpPr>
          <p:nvPr/>
        </p:nvGrpSpPr>
        <p:grpSpPr bwMode="auto">
          <a:xfrm>
            <a:off x="6929454" y="2928934"/>
            <a:ext cx="790581" cy="636448"/>
            <a:chOff x="5643570" y="500042"/>
            <a:chExt cx="790586" cy="707747"/>
          </a:xfrm>
        </p:grpSpPr>
        <p:sp>
          <p:nvSpPr>
            <p:cNvPr id="24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25" name="Прямая со стрелкой 24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Прямая со стрелкой 25"/>
          <p:cNvCxnSpPr/>
          <p:nvPr/>
        </p:nvCxnSpPr>
        <p:spPr>
          <a:xfrm rot="5400000">
            <a:off x="7243348" y="2678104"/>
            <a:ext cx="1071563" cy="1587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7929586" y="2786058"/>
            <a:ext cx="928694" cy="707886"/>
            <a:chOff x="5643564" y="500042"/>
            <a:chExt cx="928699" cy="707747"/>
          </a:xfrm>
        </p:grpSpPr>
        <p:sp>
          <p:nvSpPr>
            <p:cNvPr id="29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9" cstate="print"/>
          <a:srcRect l="9961" t="11719" r="11523" b="77295"/>
          <a:stretch>
            <a:fillRect/>
          </a:stretch>
        </p:blipFill>
        <p:spPr bwMode="auto">
          <a:xfrm>
            <a:off x="0" y="0"/>
            <a:ext cx="91440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7" name="Прямая со стрелкой 26"/>
          <p:cNvCxnSpPr/>
          <p:nvPr/>
        </p:nvCxnSpPr>
        <p:spPr>
          <a:xfrm rot="5400000">
            <a:off x="7260096" y="1565646"/>
            <a:ext cx="1071563" cy="1587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22"/>
          <p:cNvGrpSpPr>
            <a:grpSpLocks/>
          </p:cNvGrpSpPr>
          <p:nvPr/>
        </p:nvGrpSpPr>
        <p:grpSpPr bwMode="auto">
          <a:xfrm>
            <a:off x="8001024" y="857232"/>
            <a:ext cx="790581" cy="707886"/>
            <a:chOff x="5643570" y="500042"/>
            <a:chExt cx="790586" cy="707747"/>
          </a:xfrm>
        </p:grpSpPr>
        <p:sp>
          <p:nvSpPr>
            <p:cNvPr id="32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Прямоугольник 34"/>
          <p:cNvSpPr/>
          <p:nvPr/>
        </p:nvSpPr>
        <p:spPr>
          <a:xfrm>
            <a:off x="3357554" y="857232"/>
            <a:ext cx="3929090" cy="138499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1.Зная плотность нефти найду общий её объём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48"/>
          <p:cNvGrpSpPr/>
          <p:nvPr/>
        </p:nvGrpSpPr>
        <p:grpSpPr>
          <a:xfrm>
            <a:off x="3786182" y="2136686"/>
            <a:ext cx="2286016" cy="1792380"/>
            <a:chOff x="3786182" y="2136686"/>
            <a:chExt cx="2286016" cy="1792380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3786182" y="2357430"/>
              <a:ext cx="925253" cy="1323439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>
              <a:spAutoFit/>
            </a:bodyPr>
            <a:lstStyle/>
            <a:p>
              <a:pPr lvl="0"/>
              <a:r>
                <a:rPr lang="en-US" sz="8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8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Text Box 10"/>
            <p:cNvSpPr txBox="1">
              <a:spLocks noChangeArrowheads="1"/>
            </p:cNvSpPr>
            <p:nvPr/>
          </p:nvSpPr>
          <p:spPr bwMode="auto">
            <a:xfrm>
              <a:off x="5122621" y="2136686"/>
              <a:ext cx="949577" cy="720810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ts val="6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7200" b="1" i="0" u="none" strike="noStrike" cap="none" normalizeH="0" baseline="0" dirty="0" smtClean="0">
                  <a:ln>
                    <a:noFill/>
                  </a:ln>
                  <a:solidFill>
                    <a:srgbClr val="339933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ru-RU" sz="8000" b="0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Text Box 11"/>
            <p:cNvSpPr txBox="1">
              <a:spLocks noChangeArrowheads="1"/>
            </p:cNvSpPr>
            <p:nvPr/>
          </p:nvSpPr>
          <p:spPr bwMode="auto">
            <a:xfrm>
              <a:off x="5110558" y="3000372"/>
              <a:ext cx="882705" cy="928694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5700"/>
                </a:lnSpc>
                <a:spcAft>
                  <a:spcPts val="1000"/>
                </a:spcAft>
              </a:pPr>
              <a:r>
                <a:rPr lang="ru-RU" sz="60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</a:t>
              </a:r>
              <a:endParaRPr lang="ru-RU" sz="6000" dirty="0" smtClean="0"/>
            </a:p>
            <a:p>
              <a:pPr marL="0" marR="0" lvl="0" indent="0" algn="l" defTabSz="914400" rtl="0" eaLnBrk="1" fontAlgn="base" latinLnBrk="0" hangingPunct="1">
                <a:lnSpc>
                  <a:spcPts val="57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Rectangle 1"/>
            <p:cNvSpPr>
              <a:spLocks noChangeArrowheads="1"/>
            </p:cNvSpPr>
            <p:nvPr/>
          </p:nvSpPr>
          <p:spPr bwMode="auto">
            <a:xfrm>
              <a:off x="4622555" y="2509331"/>
              <a:ext cx="506870" cy="769441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40" name="Line 6"/>
            <p:cNvSpPr>
              <a:spLocks noChangeShapeType="1"/>
            </p:cNvSpPr>
            <p:nvPr/>
          </p:nvSpPr>
          <p:spPr bwMode="auto">
            <a:xfrm flipH="1">
              <a:off x="5194247" y="2891510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Прямоугольник 41"/>
          <p:cNvSpPr/>
          <p:nvPr/>
        </p:nvSpPr>
        <p:spPr>
          <a:xfrm>
            <a:off x="-32" y="3786190"/>
            <a:ext cx="7000924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/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/800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кг/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44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en-US" sz="44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215074" y="3786190"/>
            <a:ext cx="2500330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/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1250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48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5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71406" y="4429132"/>
            <a:ext cx="9072594" cy="83099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Зная объём одной цистерны и общий объём, найду количество цистерн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0" y="5312647"/>
            <a:ext cx="1214414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/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5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928662" y="5241209"/>
            <a:ext cx="4000528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1250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48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/50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48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643438" y="5312647"/>
            <a:ext cx="2500330" cy="707886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lvl="0"/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25штук</a:t>
            </a:r>
            <a:endParaRPr lang="ru-RU" sz="4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0" y="5852244"/>
            <a:ext cx="9144000" cy="1077218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Ответ: для перевозки 1000т нефти потребуется 25 цистерн. 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1"/>
          <p:cNvSpPr txBox="1">
            <a:spLocks noChangeArrowheads="1"/>
          </p:cNvSpPr>
          <p:nvPr/>
        </p:nvSpPr>
        <p:spPr bwMode="auto">
          <a:xfrm>
            <a:off x="0" y="0"/>
            <a:ext cx="539552" cy="404664"/>
          </a:xfrm>
          <a:prstGeom prst="rect">
            <a:avLst/>
          </a:prstGeom>
          <a:solidFill>
            <a:srgbClr val="FFFFFF"/>
          </a:solidFill>
          <a:ln w="28575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54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3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3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3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7" dur="3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8" dur="3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3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9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0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0" grpId="0" animBg="1"/>
      <p:bldP spid="21" grpId="0" animBg="1"/>
      <p:bldP spid="35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6" cstate="print"/>
          <a:srcRect l="9375" t="19043" r="11523" b="66309"/>
          <a:stretch>
            <a:fillRect/>
          </a:stretch>
        </p:blipFill>
        <p:spPr bwMode="auto">
          <a:xfrm>
            <a:off x="0" y="0"/>
            <a:ext cx="9144000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 cstate="print"/>
          <a:srcRect l="9375" t="32959" r="11523" b="56055"/>
          <a:stretch>
            <a:fillRect/>
          </a:stretch>
        </p:blipFill>
        <p:spPr bwMode="auto">
          <a:xfrm>
            <a:off x="-32" y="3571876"/>
            <a:ext cx="91440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5857916" y="2643182"/>
            <a:ext cx="1571604" cy="73353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ts val="5000"/>
              </a:lnSpc>
            </a:pPr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6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en-US" sz="6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endParaRPr kumimoji="0" lang="en-US" sz="6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7429520" y="2675242"/>
            <a:ext cx="1143008" cy="66941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4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endParaRPr kumimoji="0" lang="en-US" sz="6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285720" y="1357298"/>
            <a:ext cx="6244734" cy="60529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ts val="4000"/>
              </a:lnSpc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масса </a:t>
            </a:r>
            <a:r>
              <a:rPr kumimoji="0" lang="ru-RU" sz="54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молекул</a:t>
            </a:r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5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54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5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en-US" sz="72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60761" y="2071678"/>
            <a:ext cx="6154313" cy="60529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4000"/>
              </a:lnSpc>
            </a:pPr>
            <a:r>
              <a:rPr lang="en-US" sz="48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близость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8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молекул</a:t>
            </a:r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en-US" sz="4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  <a:endParaRPr lang="en-US" sz="4800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Text Box 1"/>
          <p:cNvSpPr txBox="1">
            <a:spLocks noChangeArrowheads="1"/>
          </p:cNvSpPr>
          <p:nvPr/>
        </p:nvSpPr>
        <p:spPr bwMode="auto">
          <a:xfrm>
            <a:off x="0" y="0"/>
            <a:ext cx="539552" cy="404664"/>
          </a:xfrm>
          <a:prstGeom prst="rect">
            <a:avLst/>
          </a:prstGeom>
          <a:solidFill>
            <a:srgbClr val="FFFFFF"/>
          </a:solidFill>
          <a:ln w="28575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55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45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 теме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№8    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гр3(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F)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356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358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344+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347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349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Char char="v"/>
              <a:tabLst/>
              <a:defRPr/>
            </a:pP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 cstate="print"/>
          <a:srcRect l="52735" t="29297" r="10937" b="18701"/>
          <a:stretch>
            <a:fillRect/>
          </a:stretch>
        </p:blipFill>
        <p:spPr bwMode="auto">
          <a:xfrm>
            <a:off x="3357554" y="1091170"/>
            <a:ext cx="5786446" cy="5766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 cstate="print"/>
          <a:srcRect l="8789" t="17578" r="10937" b="67041"/>
          <a:stretch>
            <a:fillRect/>
          </a:stretch>
        </p:blipFill>
        <p:spPr bwMode="auto">
          <a:xfrm>
            <a:off x="0" y="0"/>
            <a:ext cx="9144000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 стрелкой 5"/>
          <p:cNvCxnSpPr/>
          <p:nvPr/>
        </p:nvCxnSpPr>
        <p:spPr>
          <a:xfrm>
            <a:off x="6046675" y="2805840"/>
            <a:ext cx="504000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16200000" flipV="1">
            <a:off x="5498735" y="2326352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7"/>
          <p:cNvGrpSpPr/>
          <p:nvPr/>
        </p:nvGrpSpPr>
        <p:grpSpPr>
          <a:xfrm>
            <a:off x="6215074" y="3429000"/>
            <a:ext cx="714380" cy="461665"/>
            <a:chOff x="2714612" y="4429132"/>
            <a:chExt cx="714380" cy="461665"/>
          </a:xfrm>
          <a:solidFill>
            <a:srgbClr val="F9E3A5"/>
          </a:solidFill>
        </p:grpSpPr>
        <p:sp>
          <p:nvSpPr>
            <p:cNvPr id="9" name="TextBox 8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10"/>
          <p:cNvGrpSpPr/>
          <p:nvPr/>
        </p:nvGrpSpPr>
        <p:grpSpPr>
          <a:xfrm>
            <a:off x="6143636" y="1752889"/>
            <a:ext cx="500066" cy="461665"/>
            <a:chOff x="3357554" y="2143116"/>
            <a:chExt cx="500066" cy="399800"/>
          </a:xfrm>
        </p:grpSpPr>
        <p:sp>
          <p:nvSpPr>
            <p:cNvPr id="12" name="TextBox 11"/>
            <p:cNvSpPr txBox="1"/>
            <p:nvPr/>
          </p:nvSpPr>
          <p:spPr>
            <a:xfrm>
              <a:off x="3357554" y="2143116"/>
              <a:ext cx="500066" cy="399800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13"/>
          <p:cNvGrpSpPr/>
          <p:nvPr/>
        </p:nvGrpSpPr>
        <p:grpSpPr>
          <a:xfrm>
            <a:off x="5286380" y="2243072"/>
            <a:ext cx="571504" cy="400110"/>
            <a:chOff x="2000232" y="2494942"/>
            <a:chExt cx="571504" cy="400110"/>
          </a:xfrm>
        </p:grpSpPr>
        <p:sp>
          <p:nvSpPr>
            <p:cNvPr id="16" name="TextBox 15"/>
            <p:cNvSpPr txBox="1"/>
            <p:nvPr/>
          </p:nvSpPr>
          <p:spPr>
            <a:xfrm>
              <a:off x="2000232" y="2494942"/>
              <a:ext cx="571504" cy="400110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Прямая соединительная линия 16"/>
          <p:cNvCxnSpPr/>
          <p:nvPr/>
        </p:nvCxnSpPr>
        <p:spPr>
          <a:xfrm flipV="1">
            <a:off x="5500694" y="2796079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V="1">
            <a:off x="5522800" y="3297710"/>
            <a:ext cx="1021304" cy="17253"/>
          </a:xfrm>
          <a:prstGeom prst="straightConnector1">
            <a:avLst/>
          </a:prstGeom>
          <a:ln w="50800">
            <a:solidFill>
              <a:srgbClr val="0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18"/>
          <p:cNvGrpSpPr/>
          <p:nvPr/>
        </p:nvGrpSpPr>
        <p:grpSpPr>
          <a:xfrm>
            <a:off x="6429388" y="2857496"/>
            <a:ext cx="1284326" cy="523220"/>
            <a:chOff x="5929322" y="2428868"/>
            <a:chExt cx="1284326" cy="523220"/>
          </a:xfrm>
          <a:solidFill>
            <a:srgbClr val="F9E3A5"/>
          </a:solidFill>
        </p:grpSpPr>
        <p:sp>
          <p:nvSpPr>
            <p:cNvPr id="20" name="Прямоугольник 19"/>
            <p:cNvSpPr/>
            <p:nvPr/>
          </p:nvSpPr>
          <p:spPr>
            <a:xfrm>
              <a:off x="5929322" y="2428868"/>
              <a:ext cx="1284326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верёвки</a:t>
              </a:r>
              <a:endParaRPr lang="ru-RU" sz="2800" dirty="0"/>
            </a:p>
          </p:txBody>
        </p:sp>
        <p:cxnSp>
          <p:nvCxnSpPr>
            <p:cNvPr id="21" name="Прямая со стрелкой 20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Прямая со стрелкой 21"/>
          <p:cNvCxnSpPr/>
          <p:nvPr/>
        </p:nvCxnSpPr>
        <p:spPr>
          <a:xfrm>
            <a:off x="5903799" y="4948980"/>
            <a:ext cx="360000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16200000" flipV="1">
            <a:off x="5355859" y="4464679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23"/>
          <p:cNvGrpSpPr/>
          <p:nvPr/>
        </p:nvGrpSpPr>
        <p:grpSpPr>
          <a:xfrm>
            <a:off x="6000760" y="5753417"/>
            <a:ext cx="714380" cy="461665"/>
            <a:chOff x="2714612" y="4429132"/>
            <a:chExt cx="714380" cy="461665"/>
          </a:xfrm>
          <a:solidFill>
            <a:srgbClr val="F9E3A5"/>
          </a:solidFill>
        </p:grpSpPr>
        <p:sp>
          <p:nvSpPr>
            <p:cNvPr id="25" name="TextBox 24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Группа 26"/>
          <p:cNvGrpSpPr/>
          <p:nvPr/>
        </p:nvGrpSpPr>
        <p:grpSpPr>
          <a:xfrm>
            <a:off x="5286380" y="3929066"/>
            <a:ext cx="500066" cy="461665"/>
            <a:chOff x="3357554" y="2143116"/>
            <a:chExt cx="500066" cy="399800"/>
          </a:xfrm>
          <a:solidFill>
            <a:srgbClr val="F9E3A5"/>
          </a:solidFill>
        </p:grpSpPr>
        <p:sp>
          <p:nvSpPr>
            <p:cNvPr id="28" name="TextBox 27"/>
            <p:cNvSpPr txBox="1"/>
            <p:nvPr/>
          </p:nvSpPr>
          <p:spPr>
            <a:xfrm>
              <a:off x="3357554" y="2143116"/>
              <a:ext cx="500066" cy="3998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9" name="Прямая со стрелкой 2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Группа 29"/>
          <p:cNvGrpSpPr/>
          <p:nvPr/>
        </p:nvGrpSpPr>
        <p:grpSpPr>
          <a:xfrm>
            <a:off x="5143504" y="5100592"/>
            <a:ext cx="571504" cy="400110"/>
            <a:chOff x="2000232" y="2494942"/>
            <a:chExt cx="571504" cy="400110"/>
          </a:xfrm>
          <a:solidFill>
            <a:srgbClr val="F9E3A5"/>
          </a:solidFill>
        </p:grpSpPr>
        <p:sp>
          <p:nvSpPr>
            <p:cNvPr id="32" name="TextBox 31"/>
            <p:cNvSpPr txBox="1"/>
            <p:nvPr/>
          </p:nvSpPr>
          <p:spPr>
            <a:xfrm>
              <a:off x="2000232" y="2494942"/>
              <a:ext cx="571504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Прямая соединительная линия 32"/>
          <p:cNvCxnSpPr/>
          <p:nvPr/>
        </p:nvCxnSpPr>
        <p:spPr>
          <a:xfrm flipV="1">
            <a:off x="5491068" y="4939219"/>
            <a:ext cx="360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rot="16200000" flipV="1">
            <a:off x="5377232" y="5481489"/>
            <a:ext cx="1021304" cy="17253"/>
          </a:xfrm>
          <a:prstGeom prst="straightConnector1">
            <a:avLst/>
          </a:prstGeom>
          <a:ln w="50800">
            <a:solidFill>
              <a:srgbClr val="0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Группа 34"/>
          <p:cNvGrpSpPr/>
          <p:nvPr/>
        </p:nvGrpSpPr>
        <p:grpSpPr>
          <a:xfrm>
            <a:off x="6072198" y="4286256"/>
            <a:ext cx="1284326" cy="523220"/>
            <a:chOff x="5929322" y="2428868"/>
            <a:chExt cx="1284326" cy="523220"/>
          </a:xfrm>
          <a:solidFill>
            <a:srgbClr val="F9E3A5"/>
          </a:solidFill>
        </p:grpSpPr>
        <p:sp>
          <p:nvSpPr>
            <p:cNvPr id="36" name="Прямоугольник 35"/>
            <p:cNvSpPr/>
            <p:nvPr/>
          </p:nvSpPr>
          <p:spPr>
            <a:xfrm>
              <a:off x="5929322" y="2428868"/>
              <a:ext cx="1284326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верёвки</a:t>
              </a:r>
              <a:endParaRPr lang="ru-RU" sz="2800" dirty="0"/>
            </a:p>
          </p:txBody>
        </p:sp>
        <p:cxnSp>
          <p:nvCxnSpPr>
            <p:cNvPr id="37" name="Прямая со стрелкой 36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785786" y="2143116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10"/>
          <p:cNvSpPr txBox="1">
            <a:spLocks noChangeArrowheads="1"/>
          </p:cNvSpPr>
          <p:nvPr/>
        </p:nvSpPr>
        <p:spPr bwMode="auto">
          <a:xfrm>
            <a:off x="1357290" y="1643050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15"/>
          <p:cNvSpPr txBox="1">
            <a:spLocks noChangeArrowheads="1"/>
          </p:cNvSpPr>
          <p:nvPr/>
        </p:nvSpPr>
        <p:spPr bwMode="auto">
          <a:xfrm>
            <a:off x="1357290" y="2370222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 bwMode="auto">
          <a:xfrm flipV="1">
            <a:off x="1571604" y="2500306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3"/>
          <p:cNvSpPr txBox="1">
            <a:spLocks noChangeArrowheads="1"/>
          </p:cNvSpPr>
          <p:nvPr/>
        </p:nvSpPr>
        <p:spPr bwMode="auto">
          <a:xfrm>
            <a:off x="0" y="6286520"/>
            <a:ext cx="2857488" cy="571480"/>
          </a:xfrm>
          <a:prstGeom prst="rect">
            <a:avLst/>
          </a:prstGeo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45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РЗ к теме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№9     </a:t>
            </a: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3" name="Text Box 1"/>
          <p:cNvSpPr txBox="1">
            <a:spLocks noChangeArrowheads="1"/>
          </p:cNvSpPr>
          <p:nvPr/>
        </p:nvSpPr>
        <p:spPr bwMode="auto">
          <a:xfrm>
            <a:off x="0" y="0"/>
            <a:ext cx="539552" cy="404664"/>
          </a:xfrm>
          <a:prstGeom prst="rect">
            <a:avLst/>
          </a:prstGeom>
          <a:solidFill>
            <a:srgbClr val="FFFFFF"/>
          </a:solidFill>
          <a:ln w="28575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41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5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0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3000"/>
                            </p:stCondLst>
                            <p:childTnLst>
                              <p:par>
                                <p:cTn id="6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4000"/>
                            </p:stCondLst>
                            <p:childTnLst>
                              <p:par>
                                <p:cTn id="7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0"/>
                            </p:stCondLst>
                            <p:childTnLst>
                              <p:par>
                                <p:cTn id="7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6000"/>
                            </p:stCondLst>
                            <p:childTnLst>
                              <p:par>
                                <p:cTn id="8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70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00"/>
                            </p:stCondLst>
                            <p:childTnLst>
                              <p:par>
                                <p:cTn id="10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0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38" grpId="0"/>
      <p:bldP spid="39" grpId="0"/>
      <p:bldP spid="40" grpId="0"/>
      <p:bldP spid="42" grpId="0" build="p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0" y="0"/>
            <a:ext cx="2857488" cy="571480"/>
          </a:xfrm>
          <a:prstGeom prst="rect">
            <a:avLst/>
          </a:prstGeo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45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РЗ к теме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№9     </a:t>
            </a: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6" cstate="print"/>
          <a:srcRect l="8789" t="48340" r="57226" b="18701"/>
          <a:stretch>
            <a:fillRect/>
          </a:stretch>
        </p:blipFill>
        <p:spPr bwMode="auto">
          <a:xfrm>
            <a:off x="2514585" y="1714512"/>
            <a:ext cx="6629415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7" cstate="print"/>
          <a:srcRect l="8789" t="24902" r="12109" b="59717"/>
          <a:stretch>
            <a:fillRect/>
          </a:stretch>
        </p:blipFill>
        <p:spPr bwMode="auto">
          <a:xfrm>
            <a:off x="0" y="571480"/>
            <a:ext cx="914400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7"/>
          <p:cNvGrpSpPr/>
          <p:nvPr/>
        </p:nvGrpSpPr>
        <p:grpSpPr>
          <a:xfrm>
            <a:off x="2928926" y="4857760"/>
            <a:ext cx="714380" cy="461665"/>
            <a:chOff x="3000364" y="4357694"/>
            <a:chExt cx="714380" cy="461665"/>
          </a:xfrm>
          <a:solidFill>
            <a:srgbClr val="F9E3A5"/>
          </a:solidFill>
        </p:grpSpPr>
        <p:sp>
          <p:nvSpPr>
            <p:cNvPr id="9" name="TextBox 8"/>
            <p:cNvSpPr txBox="1"/>
            <p:nvPr/>
          </p:nvSpPr>
          <p:spPr>
            <a:xfrm>
              <a:off x="3000364" y="4357694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3000364" y="4429132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10"/>
          <p:cNvGrpSpPr/>
          <p:nvPr/>
        </p:nvGrpSpPr>
        <p:grpSpPr>
          <a:xfrm>
            <a:off x="3044164" y="2917875"/>
            <a:ext cx="527704" cy="461665"/>
            <a:chOff x="1329652" y="3194819"/>
            <a:chExt cx="527704" cy="484743"/>
          </a:xfrm>
        </p:grpSpPr>
        <p:sp>
          <p:nvSpPr>
            <p:cNvPr id="12" name="TextBox 11"/>
            <p:cNvSpPr txBox="1"/>
            <p:nvPr/>
          </p:nvSpPr>
          <p:spPr>
            <a:xfrm>
              <a:off x="1357290" y="3194819"/>
              <a:ext cx="500066" cy="484743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1329652" y="3252036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" name="Прямая со стрелкой 6"/>
          <p:cNvCxnSpPr/>
          <p:nvPr/>
        </p:nvCxnSpPr>
        <p:spPr>
          <a:xfrm rot="16200000" flipV="1">
            <a:off x="2981979" y="352429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V="1">
            <a:off x="2998404" y="4573968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21"/>
          <p:cNvGrpSpPr/>
          <p:nvPr/>
        </p:nvGrpSpPr>
        <p:grpSpPr>
          <a:xfrm>
            <a:off x="4143372" y="4857760"/>
            <a:ext cx="714380" cy="461665"/>
            <a:chOff x="3571868" y="4308155"/>
            <a:chExt cx="714380" cy="461665"/>
          </a:xfrm>
          <a:solidFill>
            <a:srgbClr val="F9E3A5"/>
          </a:solidFill>
        </p:grpSpPr>
        <p:sp>
          <p:nvSpPr>
            <p:cNvPr id="23" name="TextBox 22"/>
            <p:cNvSpPr txBox="1"/>
            <p:nvPr/>
          </p:nvSpPr>
          <p:spPr>
            <a:xfrm>
              <a:off x="3571868" y="4308155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4" name="Прямая со стрелкой 23"/>
            <p:cNvCxnSpPr/>
            <p:nvPr/>
          </p:nvCxnSpPr>
          <p:spPr>
            <a:xfrm>
              <a:off x="3643306" y="4379593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24"/>
          <p:cNvGrpSpPr/>
          <p:nvPr/>
        </p:nvGrpSpPr>
        <p:grpSpPr>
          <a:xfrm>
            <a:off x="4187172" y="2967414"/>
            <a:ext cx="527704" cy="461665"/>
            <a:chOff x="1329652" y="3194819"/>
            <a:chExt cx="527704" cy="484743"/>
          </a:xfrm>
        </p:grpSpPr>
        <p:sp>
          <p:nvSpPr>
            <p:cNvPr id="26" name="TextBox 25"/>
            <p:cNvSpPr txBox="1"/>
            <p:nvPr/>
          </p:nvSpPr>
          <p:spPr>
            <a:xfrm>
              <a:off x="1357290" y="3194819"/>
              <a:ext cx="500066" cy="484743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1329652" y="3252036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8" name="Прямая со стрелкой 27"/>
          <p:cNvCxnSpPr/>
          <p:nvPr/>
        </p:nvCxnSpPr>
        <p:spPr>
          <a:xfrm rot="16200000" flipV="1">
            <a:off x="3624921" y="3573836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rot="16200000" flipV="1">
            <a:off x="3641346" y="4623507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29"/>
          <p:cNvGrpSpPr/>
          <p:nvPr/>
        </p:nvGrpSpPr>
        <p:grpSpPr>
          <a:xfrm>
            <a:off x="6517251" y="4500570"/>
            <a:ext cx="714380" cy="461665"/>
            <a:chOff x="3571868" y="4308155"/>
            <a:chExt cx="714380" cy="461665"/>
          </a:xfrm>
          <a:solidFill>
            <a:srgbClr val="F9E3A5"/>
          </a:solidFill>
        </p:grpSpPr>
        <p:sp>
          <p:nvSpPr>
            <p:cNvPr id="31" name="TextBox 30"/>
            <p:cNvSpPr txBox="1"/>
            <p:nvPr/>
          </p:nvSpPr>
          <p:spPr>
            <a:xfrm>
              <a:off x="3571868" y="4308155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 стрелкой 31"/>
            <p:cNvCxnSpPr/>
            <p:nvPr/>
          </p:nvCxnSpPr>
          <p:spPr>
            <a:xfrm>
              <a:off x="3643306" y="4379593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32"/>
          <p:cNvGrpSpPr/>
          <p:nvPr/>
        </p:nvGrpSpPr>
        <p:grpSpPr>
          <a:xfrm>
            <a:off x="6561051" y="2610224"/>
            <a:ext cx="527704" cy="461665"/>
            <a:chOff x="1329652" y="3194819"/>
            <a:chExt cx="527704" cy="484743"/>
          </a:xfrm>
        </p:grpSpPr>
        <p:sp>
          <p:nvSpPr>
            <p:cNvPr id="34" name="TextBox 33"/>
            <p:cNvSpPr txBox="1"/>
            <p:nvPr/>
          </p:nvSpPr>
          <p:spPr>
            <a:xfrm>
              <a:off x="1357290" y="3194819"/>
              <a:ext cx="500066" cy="484743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5" name="Прямая со стрелкой 34"/>
            <p:cNvCxnSpPr/>
            <p:nvPr/>
          </p:nvCxnSpPr>
          <p:spPr>
            <a:xfrm>
              <a:off x="1329652" y="3252036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6" name="Прямая со стрелкой 35"/>
          <p:cNvCxnSpPr/>
          <p:nvPr/>
        </p:nvCxnSpPr>
        <p:spPr>
          <a:xfrm rot="16200000" flipV="1">
            <a:off x="5998800" y="3216646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rot="16200000" flipV="1">
            <a:off x="6015225" y="4266317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37"/>
          <p:cNvGrpSpPr/>
          <p:nvPr/>
        </p:nvGrpSpPr>
        <p:grpSpPr>
          <a:xfrm>
            <a:off x="7946011" y="4467718"/>
            <a:ext cx="714380" cy="461665"/>
            <a:chOff x="3571868" y="4308155"/>
            <a:chExt cx="714380" cy="461665"/>
          </a:xfrm>
          <a:solidFill>
            <a:srgbClr val="F9E3A5"/>
          </a:solidFill>
        </p:grpSpPr>
        <p:sp>
          <p:nvSpPr>
            <p:cNvPr id="39" name="TextBox 38"/>
            <p:cNvSpPr txBox="1"/>
            <p:nvPr/>
          </p:nvSpPr>
          <p:spPr>
            <a:xfrm>
              <a:off x="3571868" y="4308155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0" name="Прямая со стрелкой 39"/>
            <p:cNvCxnSpPr/>
            <p:nvPr/>
          </p:nvCxnSpPr>
          <p:spPr>
            <a:xfrm>
              <a:off x="3643306" y="4379593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Группа 40"/>
          <p:cNvGrpSpPr/>
          <p:nvPr/>
        </p:nvGrpSpPr>
        <p:grpSpPr>
          <a:xfrm>
            <a:off x="7989811" y="2577372"/>
            <a:ext cx="527704" cy="461665"/>
            <a:chOff x="1329652" y="3194819"/>
            <a:chExt cx="527704" cy="484743"/>
          </a:xfrm>
        </p:grpSpPr>
        <p:sp>
          <p:nvSpPr>
            <p:cNvPr id="42" name="TextBox 41"/>
            <p:cNvSpPr txBox="1"/>
            <p:nvPr/>
          </p:nvSpPr>
          <p:spPr>
            <a:xfrm>
              <a:off x="1357290" y="3194819"/>
              <a:ext cx="500066" cy="484743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3" name="Прямая со стрелкой 42"/>
            <p:cNvCxnSpPr/>
            <p:nvPr/>
          </p:nvCxnSpPr>
          <p:spPr>
            <a:xfrm>
              <a:off x="1329652" y="3252036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4" name="Прямая со стрелкой 43"/>
          <p:cNvCxnSpPr/>
          <p:nvPr/>
        </p:nvCxnSpPr>
        <p:spPr>
          <a:xfrm rot="16200000" flipV="1">
            <a:off x="7427560" y="3183794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rot="16200000" flipV="1">
            <a:off x="7443985" y="4233465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571472" y="3043487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10"/>
          <p:cNvSpPr txBox="1">
            <a:spLocks noChangeArrowheads="1"/>
          </p:cNvSpPr>
          <p:nvPr/>
        </p:nvSpPr>
        <p:spPr bwMode="auto">
          <a:xfrm>
            <a:off x="1142976" y="2543421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15"/>
          <p:cNvSpPr txBox="1">
            <a:spLocks noChangeArrowheads="1"/>
          </p:cNvSpPr>
          <p:nvPr/>
        </p:nvSpPr>
        <p:spPr bwMode="auto">
          <a:xfrm>
            <a:off x="1142976" y="3270593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 bwMode="auto">
          <a:xfrm flipV="1">
            <a:off x="1357290" y="3400677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 Box 1"/>
          <p:cNvSpPr txBox="1">
            <a:spLocks noChangeArrowheads="1"/>
          </p:cNvSpPr>
          <p:nvPr/>
        </p:nvSpPr>
        <p:spPr bwMode="auto">
          <a:xfrm>
            <a:off x="0" y="0"/>
            <a:ext cx="539552" cy="404664"/>
          </a:xfrm>
          <a:prstGeom prst="rect">
            <a:avLst/>
          </a:prstGeom>
          <a:solidFill>
            <a:srgbClr val="FFFFFF"/>
          </a:solidFill>
          <a:ln w="28575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5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80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1000"/>
                            </p:stCondLst>
                            <p:childTnLst>
                              <p:par>
                                <p:cTn id="8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1500"/>
                            </p:stCondLst>
                            <p:childTnLst>
                              <p:par>
                                <p:cTn id="8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500"/>
                            </p:stCondLst>
                            <p:childTnLst>
                              <p:par>
                                <p:cTn id="9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3500"/>
                            </p:stCondLst>
                            <p:childTnLst>
                              <p:par>
                                <p:cTn id="9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46" grpId="0"/>
      <p:bldP spid="47" grpId="0"/>
      <p:bldP spid="4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>
            <a:off x="547686" y="5019539"/>
            <a:ext cx="7345362" cy="119439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силы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7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20528" y="535054"/>
            <a:ext cx="4905317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 зачёту №2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714480" y="3429000"/>
            <a:ext cx="3214710" cy="92869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424301">
            <a:off x="201250" y="1765968"/>
            <a:ext cx="7952368" cy="160738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давление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32637" y="6177498"/>
            <a:ext cx="2040495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0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Стр. 17.</a:t>
            </a:r>
            <a:endParaRPr lang="ru-RU" sz="40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-36512" y="-27384"/>
            <a:ext cx="6408712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Зачет №2 (Сила,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давление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 №№ 7-9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0" grpId="0" animBg="1"/>
      <p:bldP spid="11" grpId="0" animBg="1"/>
      <p:bldP spid="1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786182" y="6500834"/>
          <a:ext cx="5286412" cy="304800"/>
        </p:xfrm>
        <a:graphic>
          <a:graphicData uri="http://schemas.openxmlformats.org/drawingml/2006/table">
            <a:tbl>
              <a:tblPr/>
              <a:tblGrid>
                <a:gridCol w="460355"/>
                <a:gridCol w="701493"/>
                <a:gridCol w="767259"/>
                <a:gridCol w="784796"/>
                <a:gridCol w="784796"/>
                <a:gridCol w="784796"/>
                <a:gridCol w="378149"/>
                <a:gridCol w="624768"/>
              </a:tblGrid>
              <a:tr h="14478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3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367*</a:t>
                      </a:r>
                      <a:endParaRPr lang="ru-RU" sz="3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365*</a:t>
                      </a:r>
                      <a:endParaRPr lang="ru-RU" sz="3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363*</a:t>
                      </a:r>
                      <a:endParaRPr lang="ru-RU" sz="3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359*</a:t>
                      </a:r>
                      <a:endParaRPr lang="ru-RU" sz="3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355*</a:t>
                      </a:r>
                      <a:endParaRPr lang="ru-RU" sz="3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3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F/S</a:t>
                      </a:r>
                      <a:endParaRPr lang="ru-RU" sz="3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7" cstate="print"/>
          <a:srcRect l="9375" t="9521" r="11523" b="79493"/>
          <a:stretch>
            <a:fillRect/>
          </a:stretch>
        </p:blipFill>
        <p:spPr bwMode="auto">
          <a:xfrm>
            <a:off x="0" y="-24"/>
            <a:ext cx="91440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0899" name="Picture 3"/>
          <p:cNvPicPr>
            <a:picLocks noChangeAspect="1" noChangeArrowheads="1"/>
          </p:cNvPicPr>
          <p:nvPr/>
        </p:nvPicPr>
        <p:blipFill>
          <a:blip r:embed="rId8" cstate="print"/>
          <a:srcRect l="57422" t="54932" r="15038" b="22363"/>
          <a:stretch>
            <a:fillRect/>
          </a:stretch>
        </p:blipFill>
        <p:spPr bwMode="auto">
          <a:xfrm>
            <a:off x="357158" y="4071966"/>
            <a:ext cx="3357618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9" cstate="print"/>
          <a:srcRect l="51172" t="39014" r="12500" b="38281"/>
          <a:stretch>
            <a:fillRect/>
          </a:stretch>
        </p:blipFill>
        <p:spPr bwMode="auto">
          <a:xfrm>
            <a:off x="2643195" y="1928802"/>
            <a:ext cx="2857499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8" cstate="print"/>
          <a:srcRect l="13477" t="46875" r="54296" b="22363"/>
          <a:stretch>
            <a:fillRect/>
          </a:stretch>
        </p:blipFill>
        <p:spPr bwMode="auto">
          <a:xfrm>
            <a:off x="5715008" y="1000108"/>
            <a:ext cx="299359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0" y="1857364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571504" y="1357298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5"/>
          <p:cNvSpPr txBox="1">
            <a:spLocks noChangeArrowheads="1"/>
          </p:cNvSpPr>
          <p:nvPr/>
        </p:nvSpPr>
        <p:spPr bwMode="auto">
          <a:xfrm>
            <a:off x="571504" y="2084470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 bwMode="auto">
          <a:xfrm flipV="1">
            <a:off x="753688" y="2257669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0"/>
          <p:cNvGrpSpPr/>
          <p:nvPr/>
        </p:nvGrpSpPr>
        <p:grpSpPr>
          <a:xfrm>
            <a:off x="2529794" y="3252939"/>
            <a:ext cx="714380" cy="461665"/>
            <a:chOff x="3000364" y="4357694"/>
            <a:chExt cx="714380" cy="461665"/>
          </a:xfrm>
          <a:solidFill>
            <a:srgbClr val="F9E3A5"/>
          </a:solidFill>
        </p:grpSpPr>
        <p:sp>
          <p:nvSpPr>
            <p:cNvPr id="21" name="TextBox 20"/>
            <p:cNvSpPr txBox="1"/>
            <p:nvPr/>
          </p:nvSpPr>
          <p:spPr>
            <a:xfrm>
              <a:off x="3000364" y="4357694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3000364" y="4429132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13"/>
          <p:cNvGrpSpPr/>
          <p:nvPr/>
        </p:nvGrpSpPr>
        <p:grpSpPr>
          <a:xfrm>
            <a:off x="2645032" y="1313054"/>
            <a:ext cx="527704" cy="461665"/>
            <a:chOff x="1329652" y="3194819"/>
            <a:chExt cx="527704" cy="484743"/>
          </a:xfrm>
        </p:grpSpPr>
        <p:sp>
          <p:nvSpPr>
            <p:cNvPr id="24" name="TextBox 23"/>
            <p:cNvSpPr txBox="1"/>
            <p:nvPr/>
          </p:nvSpPr>
          <p:spPr>
            <a:xfrm>
              <a:off x="1357290" y="3194819"/>
              <a:ext cx="500066" cy="484743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5" name="Прямая со стрелкой 24"/>
            <p:cNvCxnSpPr/>
            <p:nvPr/>
          </p:nvCxnSpPr>
          <p:spPr>
            <a:xfrm>
              <a:off x="1329652" y="3252036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Прямая со стрелкой 25"/>
          <p:cNvCxnSpPr/>
          <p:nvPr/>
        </p:nvCxnSpPr>
        <p:spPr>
          <a:xfrm rot="16200000" flipV="1">
            <a:off x="2582847" y="1919476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16200000" flipV="1">
            <a:off x="2599272" y="2969147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10"/>
          <p:cNvGrpSpPr/>
          <p:nvPr/>
        </p:nvGrpSpPr>
        <p:grpSpPr>
          <a:xfrm>
            <a:off x="3143240" y="3297183"/>
            <a:ext cx="714380" cy="461665"/>
            <a:chOff x="3000364" y="4357694"/>
            <a:chExt cx="714380" cy="461665"/>
          </a:xfrm>
          <a:solidFill>
            <a:srgbClr val="F9E3A5"/>
          </a:solidFill>
        </p:grpSpPr>
        <p:sp>
          <p:nvSpPr>
            <p:cNvPr id="29" name="TextBox 28"/>
            <p:cNvSpPr txBox="1"/>
            <p:nvPr/>
          </p:nvSpPr>
          <p:spPr>
            <a:xfrm>
              <a:off x="3000364" y="4357694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3000364" y="4429132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Группа 13"/>
          <p:cNvGrpSpPr/>
          <p:nvPr/>
        </p:nvGrpSpPr>
        <p:grpSpPr>
          <a:xfrm>
            <a:off x="3258478" y="1357298"/>
            <a:ext cx="527704" cy="461665"/>
            <a:chOff x="1329652" y="3194819"/>
            <a:chExt cx="527704" cy="484743"/>
          </a:xfrm>
        </p:grpSpPr>
        <p:sp>
          <p:nvSpPr>
            <p:cNvPr id="32" name="TextBox 31"/>
            <p:cNvSpPr txBox="1"/>
            <p:nvPr/>
          </p:nvSpPr>
          <p:spPr>
            <a:xfrm>
              <a:off x="1357290" y="3194819"/>
              <a:ext cx="500066" cy="484743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1329652" y="3252036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" name="Прямая со стрелкой 33"/>
          <p:cNvCxnSpPr/>
          <p:nvPr/>
        </p:nvCxnSpPr>
        <p:spPr>
          <a:xfrm rot="16200000" flipV="1">
            <a:off x="3196293" y="1963720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rot="16200000" flipV="1">
            <a:off x="3212718" y="3013391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10"/>
          <p:cNvGrpSpPr/>
          <p:nvPr/>
        </p:nvGrpSpPr>
        <p:grpSpPr>
          <a:xfrm>
            <a:off x="4071934" y="3368621"/>
            <a:ext cx="714380" cy="461665"/>
            <a:chOff x="3000364" y="4357694"/>
            <a:chExt cx="714380" cy="461665"/>
          </a:xfrm>
          <a:solidFill>
            <a:srgbClr val="F9E3A5"/>
          </a:solidFill>
        </p:grpSpPr>
        <p:sp>
          <p:nvSpPr>
            <p:cNvPr id="37" name="TextBox 36"/>
            <p:cNvSpPr txBox="1"/>
            <p:nvPr/>
          </p:nvSpPr>
          <p:spPr>
            <a:xfrm>
              <a:off x="3000364" y="4357694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8" name="Прямая со стрелкой 37"/>
            <p:cNvCxnSpPr/>
            <p:nvPr/>
          </p:nvCxnSpPr>
          <p:spPr>
            <a:xfrm>
              <a:off x="3000364" y="4429132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4187172" y="1428736"/>
            <a:ext cx="527704" cy="461665"/>
            <a:chOff x="1329652" y="3194819"/>
            <a:chExt cx="527704" cy="484743"/>
          </a:xfrm>
        </p:grpSpPr>
        <p:sp>
          <p:nvSpPr>
            <p:cNvPr id="40" name="TextBox 39"/>
            <p:cNvSpPr txBox="1"/>
            <p:nvPr/>
          </p:nvSpPr>
          <p:spPr>
            <a:xfrm>
              <a:off x="1357290" y="3194819"/>
              <a:ext cx="500066" cy="484743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1" name="Прямая со стрелкой 40"/>
            <p:cNvCxnSpPr/>
            <p:nvPr/>
          </p:nvCxnSpPr>
          <p:spPr>
            <a:xfrm>
              <a:off x="1329652" y="3252036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2" name="Прямая со стрелкой 41"/>
          <p:cNvCxnSpPr/>
          <p:nvPr/>
        </p:nvCxnSpPr>
        <p:spPr>
          <a:xfrm rot="16200000" flipV="1">
            <a:off x="4124987" y="2035158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rot="16200000" flipV="1">
            <a:off x="4141412" y="3084829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0"/>
          <p:cNvGrpSpPr/>
          <p:nvPr/>
        </p:nvGrpSpPr>
        <p:grpSpPr>
          <a:xfrm>
            <a:off x="5643570" y="3395963"/>
            <a:ext cx="714380" cy="461665"/>
            <a:chOff x="3000364" y="4357694"/>
            <a:chExt cx="714380" cy="461665"/>
          </a:xfrm>
          <a:solidFill>
            <a:srgbClr val="F9E3A5"/>
          </a:solidFill>
        </p:grpSpPr>
        <p:sp>
          <p:nvSpPr>
            <p:cNvPr id="45" name="TextBox 44"/>
            <p:cNvSpPr txBox="1"/>
            <p:nvPr/>
          </p:nvSpPr>
          <p:spPr>
            <a:xfrm>
              <a:off x="3000364" y="4357694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6" name="Прямая со стрелкой 45"/>
            <p:cNvCxnSpPr/>
            <p:nvPr/>
          </p:nvCxnSpPr>
          <p:spPr>
            <a:xfrm>
              <a:off x="3000364" y="4429132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Группа 13"/>
          <p:cNvGrpSpPr/>
          <p:nvPr/>
        </p:nvGrpSpPr>
        <p:grpSpPr>
          <a:xfrm>
            <a:off x="5758808" y="1456078"/>
            <a:ext cx="527704" cy="461665"/>
            <a:chOff x="1329652" y="3194819"/>
            <a:chExt cx="527704" cy="484743"/>
          </a:xfrm>
        </p:grpSpPr>
        <p:sp>
          <p:nvSpPr>
            <p:cNvPr id="48" name="TextBox 47"/>
            <p:cNvSpPr txBox="1"/>
            <p:nvPr/>
          </p:nvSpPr>
          <p:spPr>
            <a:xfrm>
              <a:off x="1357290" y="3194819"/>
              <a:ext cx="500066" cy="484743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9" name="Прямая со стрелкой 48"/>
            <p:cNvCxnSpPr/>
            <p:nvPr/>
          </p:nvCxnSpPr>
          <p:spPr>
            <a:xfrm>
              <a:off x="1329652" y="3252036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0" name="Прямая со стрелкой 49"/>
          <p:cNvCxnSpPr/>
          <p:nvPr/>
        </p:nvCxnSpPr>
        <p:spPr>
          <a:xfrm rot="16200000" flipV="1">
            <a:off x="5696623" y="2062500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rot="16200000" flipV="1">
            <a:off x="5713048" y="3112171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0"/>
          <p:cNvGrpSpPr/>
          <p:nvPr/>
        </p:nvGrpSpPr>
        <p:grpSpPr>
          <a:xfrm>
            <a:off x="6643702" y="3440059"/>
            <a:ext cx="714380" cy="461665"/>
            <a:chOff x="3000364" y="4357694"/>
            <a:chExt cx="714380" cy="461665"/>
          </a:xfrm>
          <a:solidFill>
            <a:srgbClr val="F9E3A5"/>
          </a:solidFill>
        </p:grpSpPr>
        <p:sp>
          <p:nvSpPr>
            <p:cNvPr id="53" name="TextBox 52"/>
            <p:cNvSpPr txBox="1"/>
            <p:nvPr/>
          </p:nvSpPr>
          <p:spPr>
            <a:xfrm>
              <a:off x="3000364" y="4357694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4" name="Прямая со стрелкой 53"/>
            <p:cNvCxnSpPr/>
            <p:nvPr/>
          </p:nvCxnSpPr>
          <p:spPr>
            <a:xfrm>
              <a:off x="3000364" y="4429132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3"/>
          <p:cNvGrpSpPr/>
          <p:nvPr/>
        </p:nvGrpSpPr>
        <p:grpSpPr>
          <a:xfrm>
            <a:off x="6758940" y="1500174"/>
            <a:ext cx="527704" cy="461665"/>
            <a:chOff x="1329652" y="3194819"/>
            <a:chExt cx="527704" cy="484743"/>
          </a:xfrm>
        </p:grpSpPr>
        <p:sp>
          <p:nvSpPr>
            <p:cNvPr id="56" name="TextBox 55"/>
            <p:cNvSpPr txBox="1"/>
            <p:nvPr/>
          </p:nvSpPr>
          <p:spPr>
            <a:xfrm>
              <a:off x="1357290" y="3194819"/>
              <a:ext cx="500066" cy="484743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7" name="Прямая со стрелкой 56"/>
            <p:cNvCxnSpPr/>
            <p:nvPr/>
          </p:nvCxnSpPr>
          <p:spPr>
            <a:xfrm>
              <a:off x="1329652" y="3252036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8" name="Прямая со стрелкой 57"/>
          <p:cNvCxnSpPr/>
          <p:nvPr/>
        </p:nvCxnSpPr>
        <p:spPr>
          <a:xfrm rot="16200000" flipV="1">
            <a:off x="6696755" y="2106596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 rot="16200000" flipV="1">
            <a:off x="6713180" y="3156267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10"/>
          <p:cNvGrpSpPr/>
          <p:nvPr/>
        </p:nvGrpSpPr>
        <p:grpSpPr>
          <a:xfrm>
            <a:off x="7643834" y="3538839"/>
            <a:ext cx="714380" cy="461665"/>
            <a:chOff x="3000364" y="4357694"/>
            <a:chExt cx="714380" cy="461665"/>
          </a:xfrm>
          <a:solidFill>
            <a:srgbClr val="F9E3A5"/>
          </a:solidFill>
        </p:grpSpPr>
        <p:sp>
          <p:nvSpPr>
            <p:cNvPr id="61" name="TextBox 60"/>
            <p:cNvSpPr txBox="1"/>
            <p:nvPr/>
          </p:nvSpPr>
          <p:spPr>
            <a:xfrm>
              <a:off x="3000364" y="4357694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2" name="Прямая со стрелкой 61"/>
            <p:cNvCxnSpPr/>
            <p:nvPr/>
          </p:nvCxnSpPr>
          <p:spPr>
            <a:xfrm>
              <a:off x="3000364" y="4429132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3"/>
          <p:cNvGrpSpPr/>
          <p:nvPr/>
        </p:nvGrpSpPr>
        <p:grpSpPr>
          <a:xfrm>
            <a:off x="7759072" y="1598954"/>
            <a:ext cx="527704" cy="461665"/>
            <a:chOff x="1329652" y="3194819"/>
            <a:chExt cx="527704" cy="484743"/>
          </a:xfrm>
        </p:grpSpPr>
        <p:sp>
          <p:nvSpPr>
            <p:cNvPr id="64" name="TextBox 63"/>
            <p:cNvSpPr txBox="1"/>
            <p:nvPr/>
          </p:nvSpPr>
          <p:spPr>
            <a:xfrm>
              <a:off x="1357290" y="3194819"/>
              <a:ext cx="500066" cy="484743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5" name="Прямая со стрелкой 64"/>
            <p:cNvCxnSpPr/>
            <p:nvPr/>
          </p:nvCxnSpPr>
          <p:spPr>
            <a:xfrm>
              <a:off x="1329652" y="3252036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6" name="Прямая со стрелкой 65"/>
          <p:cNvCxnSpPr/>
          <p:nvPr/>
        </p:nvCxnSpPr>
        <p:spPr>
          <a:xfrm rot="16200000" flipV="1">
            <a:off x="7696887" y="2205376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rot="16200000" flipV="1">
            <a:off x="7713312" y="3255047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10"/>
          <p:cNvGrpSpPr/>
          <p:nvPr/>
        </p:nvGrpSpPr>
        <p:grpSpPr>
          <a:xfrm>
            <a:off x="557184" y="5624829"/>
            <a:ext cx="714380" cy="461665"/>
            <a:chOff x="3000364" y="4357694"/>
            <a:chExt cx="714380" cy="461665"/>
          </a:xfrm>
          <a:solidFill>
            <a:srgbClr val="F9E3A5"/>
          </a:solidFill>
        </p:grpSpPr>
        <p:sp>
          <p:nvSpPr>
            <p:cNvPr id="69" name="TextBox 68"/>
            <p:cNvSpPr txBox="1"/>
            <p:nvPr/>
          </p:nvSpPr>
          <p:spPr>
            <a:xfrm>
              <a:off x="3000364" y="4357694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0" name="Прямая со стрелкой 69"/>
            <p:cNvCxnSpPr/>
            <p:nvPr/>
          </p:nvCxnSpPr>
          <p:spPr>
            <a:xfrm>
              <a:off x="3000364" y="4429132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Группа 13"/>
          <p:cNvGrpSpPr/>
          <p:nvPr/>
        </p:nvGrpSpPr>
        <p:grpSpPr>
          <a:xfrm>
            <a:off x="672422" y="3684944"/>
            <a:ext cx="527704" cy="461665"/>
            <a:chOff x="1329652" y="3194819"/>
            <a:chExt cx="527704" cy="484743"/>
          </a:xfrm>
        </p:grpSpPr>
        <p:sp>
          <p:nvSpPr>
            <p:cNvPr id="72" name="TextBox 71"/>
            <p:cNvSpPr txBox="1"/>
            <p:nvPr/>
          </p:nvSpPr>
          <p:spPr>
            <a:xfrm>
              <a:off x="1357290" y="3194819"/>
              <a:ext cx="500066" cy="484743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3" name="Прямая со стрелкой 72"/>
            <p:cNvCxnSpPr/>
            <p:nvPr/>
          </p:nvCxnSpPr>
          <p:spPr>
            <a:xfrm>
              <a:off x="1329652" y="3252036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4" name="Прямая со стрелкой 73"/>
          <p:cNvCxnSpPr/>
          <p:nvPr/>
        </p:nvCxnSpPr>
        <p:spPr>
          <a:xfrm rot="16200000" flipV="1">
            <a:off x="610237" y="4291366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 rot="16200000" flipV="1">
            <a:off x="626662" y="5341037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Группа 10"/>
          <p:cNvGrpSpPr/>
          <p:nvPr/>
        </p:nvGrpSpPr>
        <p:grpSpPr>
          <a:xfrm>
            <a:off x="2428860" y="5797513"/>
            <a:ext cx="714380" cy="461665"/>
            <a:chOff x="3000364" y="4357694"/>
            <a:chExt cx="714380" cy="461665"/>
          </a:xfrm>
          <a:solidFill>
            <a:srgbClr val="F9E3A5"/>
          </a:solidFill>
        </p:grpSpPr>
        <p:sp>
          <p:nvSpPr>
            <p:cNvPr id="77" name="TextBox 76"/>
            <p:cNvSpPr txBox="1"/>
            <p:nvPr/>
          </p:nvSpPr>
          <p:spPr>
            <a:xfrm>
              <a:off x="3000364" y="4357694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8" name="Прямая со стрелкой 77"/>
            <p:cNvCxnSpPr/>
            <p:nvPr/>
          </p:nvCxnSpPr>
          <p:spPr>
            <a:xfrm>
              <a:off x="3000364" y="4429132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896" name="Группа 13"/>
          <p:cNvGrpSpPr/>
          <p:nvPr/>
        </p:nvGrpSpPr>
        <p:grpSpPr>
          <a:xfrm>
            <a:off x="2544098" y="3857628"/>
            <a:ext cx="527704" cy="461665"/>
            <a:chOff x="1329652" y="3194819"/>
            <a:chExt cx="527704" cy="484743"/>
          </a:xfrm>
        </p:grpSpPr>
        <p:sp>
          <p:nvSpPr>
            <p:cNvPr id="80" name="TextBox 79"/>
            <p:cNvSpPr txBox="1"/>
            <p:nvPr/>
          </p:nvSpPr>
          <p:spPr>
            <a:xfrm>
              <a:off x="1357290" y="3194819"/>
              <a:ext cx="500066" cy="484743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1" name="Прямая со стрелкой 80"/>
            <p:cNvCxnSpPr/>
            <p:nvPr/>
          </p:nvCxnSpPr>
          <p:spPr>
            <a:xfrm>
              <a:off x="1329652" y="3252036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2" name="Прямая со стрелкой 81"/>
          <p:cNvCxnSpPr/>
          <p:nvPr/>
        </p:nvCxnSpPr>
        <p:spPr>
          <a:xfrm rot="16200000" flipV="1">
            <a:off x="2481913" y="4464050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/>
          <p:nvPr/>
        </p:nvCxnSpPr>
        <p:spPr>
          <a:xfrm rot="16200000" flipV="1">
            <a:off x="2498338" y="5513721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4000496" y="4214818"/>
            <a:ext cx="5072098" cy="156966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Сила давления и вес одинаковы, т.к. масса не меняется , а давление больше там, где меньше площадь.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 Box 1"/>
          <p:cNvSpPr txBox="1">
            <a:spLocks noChangeArrowheads="1"/>
          </p:cNvSpPr>
          <p:nvPr/>
        </p:nvSpPr>
        <p:spPr bwMode="auto">
          <a:xfrm>
            <a:off x="0" y="0"/>
            <a:ext cx="539552" cy="404664"/>
          </a:xfrm>
          <a:prstGeom prst="rect">
            <a:avLst/>
          </a:prstGeom>
          <a:solidFill>
            <a:srgbClr val="FFFFFF"/>
          </a:solidFill>
          <a:ln w="28575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000"/>
                            </p:stCondLst>
                            <p:childTnLst>
                              <p:par>
                                <p:cTn id="7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00"/>
                            </p:stCondLst>
                            <p:childTnLst>
                              <p:par>
                                <p:cTn id="7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000"/>
                            </p:stCondLst>
                            <p:childTnLst>
                              <p:par>
                                <p:cTn id="8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500"/>
                            </p:stCondLst>
                            <p:childTnLst>
                              <p:par>
                                <p:cTn id="1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4500"/>
                            </p:stCondLst>
                            <p:childTnLst>
                              <p:par>
                                <p:cTn id="1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6500"/>
                            </p:stCondLst>
                            <p:childTnLst>
                              <p:par>
                                <p:cTn id="1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7000"/>
                            </p:stCondLst>
                            <p:childTnLst>
                              <p:par>
                                <p:cTn id="1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8000"/>
                            </p:stCondLst>
                            <p:childTnLst>
                              <p:par>
                                <p:cTn id="1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9000"/>
                            </p:stCondLst>
                            <p:childTnLst>
                              <p:par>
                                <p:cTn id="1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80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80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00"/>
                            </p:stCondLst>
                            <p:childTnLst>
                              <p:par>
                                <p:cTn id="1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000"/>
                            </p:stCondLst>
                            <p:childTnLst>
                              <p:par>
                                <p:cTn id="17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8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2000"/>
                            </p:stCondLst>
                            <p:childTnLst>
                              <p:par>
                                <p:cTn id="18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3000"/>
                            </p:stCondLst>
                            <p:childTnLst>
                              <p:par>
                                <p:cTn id="18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808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808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808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000"/>
                            </p:stCondLst>
                            <p:childTnLst>
                              <p:par>
                                <p:cTn id="19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9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000"/>
                            </p:stCondLst>
                            <p:childTnLst>
                              <p:par>
                                <p:cTn id="20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84" grpId="0" animBg="1"/>
      <p:bldP spid="84" grpId="1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49" name="Picture 1"/>
          <p:cNvPicPr>
            <a:picLocks noChangeAspect="1" noChangeArrowheads="1"/>
          </p:cNvPicPr>
          <p:nvPr/>
        </p:nvPicPr>
        <p:blipFill>
          <a:blip r:embed="rId9" cstate="print"/>
          <a:srcRect l="9961" t="13183" r="11523" b="75831"/>
          <a:stretch>
            <a:fillRect/>
          </a:stretch>
        </p:blipFill>
        <p:spPr bwMode="auto">
          <a:xfrm>
            <a:off x="0" y="0"/>
            <a:ext cx="9144000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71406" y="1266351"/>
            <a:ext cx="3000396" cy="2484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3,9</a:t>
            </a:r>
            <a:r>
              <a: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50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=1300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</a:p>
          <a:p>
            <a:pPr>
              <a:lnSpc>
                <a:spcPts val="50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</a:p>
          <a:p>
            <a:pPr>
              <a:lnSpc>
                <a:spcPts val="3500"/>
              </a:lnSpc>
            </a:pPr>
            <a:endParaRPr lang="ru-RU" sz="4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3"/>
          <p:cNvGrpSpPr/>
          <p:nvPr/>
        </p:nvGrpSpPr>
        <p:grpSpPr>
          <a:xfrm>
            <a:off x="-124922" y="1285860"/>
            <a:ext cx="3144860" cy="1908000"/>
            <a:chOff x="928662" y="1571612"/>
            <a:chExt cx="2573356" cy="19080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 flipH="1" flipV="1">
              <a:off x="2547224" y="2524818"/>
              <a:ext cx="1908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928662" y="2928934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Куб 6"/>
          <p:cNvSpPr/>
          <p:nvPr/>
        </p:nvSpPr>
        <p:spPr>
          <a:xfrm>
            <a:off x="5500694" y="2285993"/>
            <a:ext cx="3071802" cy="357189"/>
          </a:xfrm>
          <a:prstGeom prst="cube">
            <a:avLst>
              <a:gd name="adj" fmla="val 858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Куб 7"/>
          <p:cNvSpPr/>
          <p:nvPr/>
        </p:nvSpPr>
        <p:spPr>
          <a:xfrm>
            <a:off x="7358050" y="1643050"/>
            <a:ext cx="928694" cy="857256"/>
          </a:xfrm>
          <a:prstGeom prst="cub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6965938" y="3178170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22"/>
          <p:cNvGrpSpPr>
            <a:grpSpLocks/>
          </p:cNvGrpSpPr>
          <p:nvPr/>
        </p:nvGrpSpPr>
        <p:grpSpPr bwMode="auto">
          <a:xfrm>
            <a:off x="7710509" y="3435494"/>
            <a:ext cx="790581" cy="636448"/>
            <a:chOff x="5643570" y="500042"/>
            <a:chExt cx="790586" cy="707747"/>
          </a:xfrm>
        </p:grpSpPr>
        <p:sp>
          <p:nvSpPr>
            <p:cNvPr id="11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 rot="5400000">
            <a:off x="7171878" y="2678104"/>
            <a:ext cx="1071563" cy="1587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7188626" y="1565646"/>
            <a:ext cx="1071563" cy="1587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22"/>
          <p:cNvGrpSpPr>
            <a:grpSpLocks/>
          </p:cNvGrpSpPr>
          <p:nvPr/>
        </p:nvGrpSpPr>
        <p:grpSpPr bwMode="auto">
          <a:xfrm>
            <a:off x="7858116" y="2786058"/>
            <a:ext cx="928694" cy="707886"/>
            <a:chOff x="5643564" y="500042"/>
            <a:chExt cx="928699" cy="707747"/>
          </a:xfrm>
        </p:grpSpPr>
        <p:sp>
          <p:nvSpPr>
            <p:cNvPr id="16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22"/>
          <p:cNvGrpSpPr>
            <a:grpSpLocks/>
          </p:cNvGrpSpPr>
          <p:nvPr/>
        </p:nvGrpSpPr>
        <p:grpSpPr bwMode="auto">
          <a:xfrm>
            <a:off x="7929554" y="857232"/>
            <a:ext cx="790581" cy="707886"/>
            <a:chOff x="5643570" y="500042"/>
            <a:chExt cx="790586" cy="707747"/>
          </a:xfrm>
        </p:grpSpPr>
        <p:sp>
          <p:nvSpPr>
            <p:cNvPr id="19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0" y="5664772"/>
            <a:ext cx="9144000" cy="1193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Ответ: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давление увеличится на  … Па.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071802" y="2143116"/>
            <a:ext cx="28393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Давление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–это… 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428860" y="2786058"/>
            <a:ext cx="4927503" cy="954107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Т.к. тело в равновесии </a:t>
            </a:r>
            <a:endParaRPr lang="en-US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вес равен силе тяжести, т.е.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-32" y="3214686"/>
            <a:ext cx="23567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sz="2800" dirty="0">
              <a:solidFill>
                <a:srgbClr val="000000"/>
              </a:solidFill>
            </a:endParaRPr>
          </a:p>
        </p:txBody>
      </p:sp>
      <p:grpSp>
        <p:nvGrpSpPr>
          <p:cNvPr id="18" name="Группа 24"/>
          <p:cNvGrpSpPr/>
          <p:nvPr/>
        </p:nvGrpSpPr>
        <p:grpSpPr>
          <a:xfrm>
            <a:off x="3190726" y="1000108"/>
            <a:ext cx="3310100" cy="1136745"/>
            <a:chOff x="1928794" y="1785926"/>
            <a:chExt cx="3310100" cy="1136745"/>
          </a:xfrm>
        </p:grpSpPr>
        <p:grpSp>
          <p:nvGrpSpPr>
            <p:cNvPr id="25" name="Группа 41"/>
            <p:cNvGrpSpPr/>
            <p:nvPr/>
          </p:nvGrpSpPr>
          <p:grpSpPr>
            <a:xfrm>
              <a:off x="1928794" y="1785926"/>
              <a:ext cx="3310100" cy="1136745"/>
              <a:chOff x="1968102" y="1701217"/>
              <a:chExt cx="3310100" cy="1136745"/>
            </a:xfrm>
          </p:grpSpPr>
          <p:sp>
            <p:nvSpPr>
              <p:cNvPr id="28" name="TextBox 27"/>
              <p:cNvSpPr txBox="1">
                <a:spLocks noChangeArrowheads="1"/>
              </p:cNvSpPr>
              <p:nvPr/>
            </p:nvSpPr>
            <p:spPr bwMode="auto">
              <a:xfrm>
                <a:off x="1968102" y="1932993"/>
                <a:ext cx="1857388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1300</a:t>
                </a:r>
                <a:r>
                  <a:rPr lang="ru-RU" sz="2800" b="1" dirty="0" smtClean="0">
                    <a:solidFill>
                      <a:srgbClr val="00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см</a:t>
                </a:r>
                <a:r>
                  <a:rPr lang="ru-RU" sz="2800" b="1" baseline="30000" dirty="0" smtClean="0">
                    <a:solidFill>
                      <a:srgbClr val="00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28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28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TextBox 10"/>
              <p:cNvSpPr txBox="1">
                <a:spLocks noChangeArrowheads="1"/>
              </p:cNvSpPr>
              <p:nvPr/>
            </p:nvSpPr>
            <p:spPr bwMode="auto">
              <a:xfrm>
                <a:off x="3857620" y="1701217"/>
                <a:ext cx="1420582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1300</a:t>
                </a:r>
                <a:r>
                  <a:rPr lang="ru-RU" sz="3200" b="1" dirty="0" smtClean="0">
                    <a:solidFill>
                      <a:srgbClr val="00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</a:t>
                </a:r>
                <a:r>
                  <a:rPr lang="ru-RU" sz="3200" b="1" baseline="30000" dirty="0" smtClean="0">
                    <a:solidFill>
                      <a:srgbClr val="00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2</a:t>
                </a:r>
                <a:endParaRPr lang="ru-RU" sz="32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15"/>
              <p:cNvSpPr txBox="1">
                <a:spLocks noChangeArrowheads="1"/>
              </p:cNvSpPr>
              <p:nvPr/>
            </p:nvSpPr>
            <p:spPr bwMode="auto">
              <a:xfrm>
                <a:off x="3842238" y="2191631"/>
                <a:ext cx="1340574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10000</a:t>
                </a:r>
                <a:r>
                  <a:rPr lang="ru-RU" sz="36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7" name="Прямая соединительная линия 26"/>
            <p:cNvCxnSpPr/>
            <p:nvPr/>
          </p:nvCxnSpPr>
          <p:spPr bwMode="auto">
            <a:xfrm rot="21300000">
              <a:off x="3856319" y="2284582"/>
              <a:ext cx="1260000" cy="42841"/>
            </a:xfrm>
            <a:prstGeom prst="line">
              <a:avLst/>
            </a:prstGeom>
            <a:ln w="28575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Группа 30"/>
          <p:cNvGrpSpPr/>
          <p:nvPr/>
        </p:nvGrpSpPr>
        <p:grpSpPr>
          <a:xfrm>
            <a:off x="142844" y="3863891"/>
            <a:ext cx="1452900" cy="1136745"/>
            <a:chOff x="3278724" y="1785926"/>
            <a:chExt cx="1452900" cy="1136745"/>
          </a:xfrm>
        </p:grpSpPr>
        <p:grpSp>
          <p:nvGrpSpPr>
            <p:cNvPr id="31" name="Группа 41"/>
            <p:cNvGrpSpPr/>
            <p:nvPr/>
          </p:nvGrpSpPr>
          <p:grpSpPr>
            <a:xfrm>
              <a:off x="3278724" y="1785926"/>
              <a:ext cx="1452900" cy="1136745"/>
              <a:chOff x="3318032" y="1701217"/>
              <a:chExt cx="1452900" cy="1136745"/>
            </a:xfrm>
          </p:grpSpPr>
          <p:sp>
            <p:nvSpPr>
              <p:cNvPr id="34" name="TextBox 33"/>
              <p:cNvSpPr txBox="1">
                <a:spLocks noChangeArrowheads="1"/>
              </p:cNvSpPr>
              <p:nvPr/>
            </p:nvSpPr>
            <p:spPr bwMode="auto">
              <a:xfrm>
                <a:off x="3318032" y="1932993"/>
                <a:ext cx="93302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ru-RU" sz="28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28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5" name="TextBox 10"/>
              <p:cNvSpPr txBox="1">
                <a:spLocks noChangeArrowheads="1"/>
              </p:cNvSpPr>
              <p:nvPr/>
            </p:nvSpPr>
            <p:spPr bwMode="auto">
              <a:xfrm>
                <a:off x="3857620" y="1701217"/>
                <a:ext cx="537327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3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ru-RU" sz="32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TextBox 15"/>
              <p:cNvSpPr txBox="1">
                <a:spLocks noChangeArrowheads="1"/>
              </p:cNvSpPr>
              <p:nvPr/>
            </p:nvSpPr>
            <p:spPr bwMode="auto">
              <a:xfrm>
                <a:off x="3842238" y="2191631"/>
                <a:ext cx="928694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32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6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33" name="Прямая соединительная линия 32"/>
            <p:cNvCxnSpPr/>
            <p:nvPr/>
          </p:nvCxnSpPr>
          <p:spPr bwMode="auto">
            <a:xfrm rot="-300000">
              <a:off x="3857620" y="2314589"/>
              <a:ext cx="571504" cy="42841"/>
            </a:xfrm>
            <a:prstGeom prst="line">
              <a:avLst/>
            </a:prstGeom>
            <a:ln w="28575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8848" name="Группа 36"/>
          <p:cNvGrpSpPr/>
          <p:nvPr/>
        </p:nvGrpSpPr>
        <p:grpSpPr>
          <a:xfrm>
            <a:off x="1270086" y="3922058"/>
            <a:ext cx="1325790" cy="1013403"/>
            <a:chOff x="5603664" y="1844093"/>
            <a:chExt cx="1325790" cy="1013403"/>
          </a:xfrm>
        </p:grpSpPr>
        <p:sp>
          <p:nvSpPr>
            <p:cNvPr id="38" name="TextBox 37"/>
            <p:cNvSpPr txBox="1">
              <a:spLocks noChangeArrowheads="1"/>
            </p:cNvSpPr>
            <p:nvPr/>
          </p:nvSpPr>
          <p:spPr bwMode="auto">
            <a:xfrm>
              <a:off x="5603664" y="2148476"/>
              <a:ext cx="57150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8850" name="Группа 42"/>
            <p:cNvGrpSpPr/>
            <p:nvPr/>
          </p:nvGrpSpPr>
          <p:grpSpPr>
            <a:xfrm>
              <a:off x="5892061" y="1844093"/>
              <a:ext cx="1037393" cy="1013403"/>
              <a:chOff x="5892061" y="1844093"/>
              <a:chExt cx="1037393" cy="1013403"/>
            </a:xfrm>
          </p:grpSpPr>
          <p:sp>
            <p:nvSpPr>
              <p:cNvPr id="40" name="TextBox 10"/>
              <p:cNvSpPr txBox="1">
                <a:spLocks noChangeArrowheads="1"/>
              </p:cNvSpPr>
              <p:nvPr/>
            </p:nvSpPr>
            <p:spPr bwMode="auto">
              <a:xfrm>
                <a:off x="5892061" y="1844093"/>
                <a:ext cx="537327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Р</a:t>
                </a:r>
                <a:endParaRPr lang="ru-RU" sz="32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TextBox 15"/>
              <p:cNvSpPr txBox="1">
                <a:spLocks noChangeArrowheads="1"/>
              </p:cNvSpPr>
              <p:nvPr/>
            </p:nvSpPr>
            <p:spPr bwMode="auto">
              <a:xfrm>
                <a:off x="6000760" y="2272721"/>
                <a:ext cx="92869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42" name="Прямая соединительная линия 41"/>
              <p:cNvCxnSpPr/>
              <p:nvPr/>
            </p:nvCxnSpPr>
            <p:spPr bwMode="auto">
              <a:xfrm rot="120000" flipV="1">
                <a:off x="5929635" y="2368101"/>
                <a:ext cx="612000" cy="28596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8851" name="Группа 42"/>
          <p:cNvGrpSpPr/>
          <p:nvPr/>
        </p:nvGrpSpPr>
        <p:grpSpPr>
          <a:xfrm>
            <a:off x="4000496" y="4000504"/>
            <a:ext cx="4786346" cy="900176"/>
            <a:chOff x="5492320" y="4714884"/>
            <a:chExt cx="4786346" cy="900176"/>
          </a:xfrm>
          <a:solidFill>
            <a:srgbClr val="F9E3A5"/>
          </a:solidFill>
        </p:grpSpPr>
        <p:grpSp>
          <p:nvGrpSpPr>
            <p:cNvPr id="78852" name="Группа 49"/>
            <p:cNvGrpSpPr/>
            <p:nvPr/>
          </p:nvGrpSpPr>
          <p:grpSpPr>
            <a:xfrm>
              <a:off x="5924168" y="4714884"/>
              <a:ext cx="2887408" cy="900176"/>
              <a:chOff x="5715008" y="3425004"/>
              <a:chExt cx="2887408" cy="900176"/>
            </a:xfrm>
            <a:grpFill/>
          </p:grpSpPr>
          <p:sp>
            <p:nvSpPr>
              <p:cNvPr id="50" name="TextBox 10"/>
              <p:cNvSpPr txBox="1">
                <a:spLocks noChangeArrowheads="1"/>
              </p:cNvSpPr>
              <p:nvPr/>
            </p:nvSpPr>
            <p:spPr bwMode="auto">
              <a:xfrm>
                <a:off x="6080572" y="3425004"/>
                <a:ext cx="2521844" cy="40011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4</a:t>
                </a:r>
                <a:r>
                  <a:rPr lang="ru-RU" sz="20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3,9</a:t>
                </a:r>
                <a:r>
                  <a:rPr lang="ru-RU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кг</a:t>
                </a:r>
                <a:r>
                  <a:rPr lang="ru-RU" sz="20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·9,8</a:t>
                </a:r>
                <a:r>
                  <a:rPr lang="ru-RU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Н/кг</a:t>
                </a:r>
                <a:r>
                  <a:rPr lang="ru-RU" sz="20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·10000</a:t>
                </a:r>
                <a:endParaRPr lang="ru-RU" sz="20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1" name="Прямая соединительная линия 50"/>
              <p:cNvCxnSpPr/>
              <p:nvPr/>
            </p:nvCxnSpPr>
            <p:spPr bwMode="auto">
              <a:xfrm flipV="1">
                <a:off x="6224340" y="3853632"/>
                <a:ext cx="2160000" cy="39706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TextBox 51"/>
              <p:cNvSpPr txBox="1">
                <a:spLocks noChangeArrowheads="1"/>
              </p:cNvSpPr>
              <p:nvPr/>
            </p:nvSpPr>
            <p:spPr bwMode="auto">
              <a:xfrm>
                <a:off x="6270746" y="3925070"/>
                <a:ext cx="1012678" cy="40011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1300</a:t>
                </a:r>
                <a:r>
                  <a:rPr lang="ru-RU" sz="20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м</a:t>
                </a:r>
                <a:r>
                  <a:rPr lang="ru-RU" sz="20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0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TextBox 48"/>
              <p:cNvSpPr txBox="1">
                <a:spLocks noChangeArrowheads="1"/>
              </p:cNvSpPr>
              <p:nvPr/>
            </p:nvSpPr>
            <p:spPr bwMode="auto">
              <a:xfrm>
                <a:off x="5715008" y="3500438"/>
                <a:ext cx="571504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44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78853" name="Группа 50"/>
            <p:cNvGrpSpPr/>
            <p:nvPr/>
          </p:nvGrpSpPr>
          <p:grpSpPr>
            <a:xfrm>
              <a:off x="8778472" y="4786322"/>
              <a:ext cx="1500194" cy="769441"/>
              <a:chOff x="6063828" y="4714884"/>
              <a:chExt cx="1500194" cy="769441"/>
            </a:xfrm>
            <a:grpFill/>
          </p:grpSpPr>
          <p:sp>
            <p:nvSpPr>
              <p:cNvPr id="47" name="TextBox 46"/>
              <p:cNvSpPr txBox="1">
                <a:spLocks noChangeArrowheads="1"/>
              </p:cNvSpPr>
              <p:nvPr/>
            </p:nvSpPr>
            <p:spPr bwMode="auto">
              <a:xfrm>
                <a:off x="6063828" y="4714884"/>
                <a:ext cx="571504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44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8" name="TextBox 47"/>
              <p:cNvSpPr txBox="1">
                <a:spLocks noChangeArrowheads="1"/>
              </p:cNvSpPr>
              <p:nvPr/>
            </p:nvSpPr>
            <p:spPr bwMode="auto">
              <a:xfrm>
                <a:off x="6563890" y="4886278"/>
                <a:ext cx="1000132" cy="40011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… Па</a:t>
                </a:r>
                <a:endParaRPr lang="ru-RU" sz="20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6" name="TextBox 15"/>
            <p:cNvSpPr txBox="1">
              <a:spLocks noChangeArrowheads="1"/>
            </p:cNvSpPr>
            <p:nvPr/>
          </p:nvSpPr>
          <p:spPr bwMode="auto">
            <a:xfrm>
              <a:off x="5492320" y="4915927"/>
              <a:ext cx="571504" cy="5847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 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8854" name="Группа 52"/>
          <p:cNvGrpSpPr/>
          <p:nvPr/>
        </p:nvGrpSpPr>
        <p:grpSpPr>
          <a:xfrm>
            <a:off x="2285984" y="3929066"/>
            <a:ext cx="1197536" cy="1026674"/>
            <a:chOff x="6786578" y="1701217"/>
            <a:chExt cx="1197536" cy="1026674"/>
          </a:xfrm>
        </p:grpSpPr>
        <p:grpSp>
          <p:nvGrpSpPr>
            <p:cNvPr id="78855" name="Группа 47"/>
            <p:cNvGrpSpPr/>
            <p:nvPr/>
          </p:nvGrpSpPr>
          <p:grpSpPr>
            <a:xfrm>
              <a:off x="7126858" y="1701217"/>
              <a:ext cx="857256" cy="1026674"/>
              <a:chOff x="7000892" y="1701217"/>
              <a:chExt cx="857256" cy="1026674"/>
            </a:xfrm>
          </p:grpSpPr>
          <p:sp>
            <p:nvSpPr>
              <p:cNvPr id="56" name="TextBox 10"/>
              <p:cNvSpPr txBox="1">
                <a:spLocks noChangeArrowheads="1"/>
              </p:cNvSpPr>
              <p:nvPr/>
            </p:nvSpPr>
            <p:spPr bwMode="auto">
              <a:xfrm>
                <a:off x="7017802" y="1701217"/>
                <a:ext cx="731290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m</a:t>
                </a:r>
                <a:r>
                  <a:rPr lang="en-US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g</a:t>
                </a:r>
                <a:endParaRPr lang="ru-RU" sz="32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7" name="Прямая соединительная линия 56"/>
              <p:cNvCxnSpPr/>
              <p:nvPr/>
            </p:nvCxnSpPr>
            <p:spPr bwMode="auto">
              <a:xfrm rot="120000" flipV="1">
                <a:off x="7000892" y="2214554"/>
                <a:ext cx="648000" cy="28596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TextBox 15"/>
              <p:cNvSpPr txBox="1">
                <a:spLocks noChangeArrowheads="1"/>
              </p:cNvSpPr>
              <p:nvPr/>
            </p:nvSpPr>
            <p:spPr bwMode="auto">
              <a:xfrm>
                <a:off x="7143768" y="2143116"/>
                <a:ext cx="714380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5" name="TextBox 54"/>
            <p:cNvSpPr txBox="1">
              <a:spLocks noChangeArrowheads="1"/>
            </p:cNvSpPr>
            <p:nvPr/>
          </p:nvSpPr>
          <p:spPr bwMode="auto">
            <a:xfrm>
              <a:off x="6786578" y="2000240"/>
              <a:ext cx="57150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9" name="Text Box 1"/>
          <p:cNvSpPr txBox="1">
            <a:spLocks noChangeArrowheads="1"/>
          </p:cNvSpPr>
          <p:nvPr/>
        </p:nvSpPr>
        <p:spPr bwMode="auto">
          <a:xfrm>
            <a:off x="0" y="0"/>
            <a:ext cx="539552" cy="404664"/>
          </a:xfrm>
          <a:prstGeom prst="rect">
            <a:avLst/>
          </a:prstGeom>
          <a:solidFill>
            <a:srgbClr val="FFFFFF"/>
          </a:solidFill>
          <a:ln w="28575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44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8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3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3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3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78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78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78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78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3000"/>
                                        <p:tgtEl>
                                          <p:spTgt spid="788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8" grpId="0" animBg="1"/>
      <p:bldP spid="21" grpId="0"/>
      <p:bldP spid="22" grpId="0"/>
      <p:bldP spid="23" grpId="0" animBg="1"/>
      <p:bldP spid="24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1406" y="785794"/>
            <a:ext cx="3000396" cy="2484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=48</a:t>
            </a:r>
            <a:r>
              <a: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50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=320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</a:p>
          <a:p>
            <a:pPr>
              <a:lnSpc>
                <a:spcPts val="50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</a:p>
          <a:p>
            <a:pPr>
              <a:lnSpc>
                <a:spcPts val="3500"/>
              </a:lnSpc>
            </a:pPr>
            <a:endParaRPr lang="ru-RU" sz="4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3"/>
          <p:cNvGrpSpPr/>
          <p:nvPr/>
        </p:nvGrpSpPr>
        <p:grpSpPr>
          <a:xfrm>
            <a:off x="-142908" y="785794"/>
            <a:ext cx="3144860" cy="1908000"/>
            <a:chOff x="928662" y="1571612"/>
            <a:chExt cx="2573356" cy="19080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 flipH="1" flipV="1">
              <a:off x="2547224" y="2524818"/>
              <a:ext cx="1908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928662" y="2928934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Куб 6"/>
          <p:cNvSpPr/>
          <p:nvPr/>
        </p:nvSpPr>
        <p:spPr>
          <a:xfrm>
            <a:off x="5500694" y="2285993"/>
            <a:ext cx="3071802" cy="357189"/>
          </a:xfrm>
          <a:prstGeom prst="cube">
            <a:avLst>
              <a:gd name="adj" fmla="val 858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Куб 7"/>
          <p:cNvSpPr/>
          <p:nvPr/>
        </p:nvSpPr>
        <p:spPr>
          <a:xfrm>
            <a:off x="7358050" y="1643050"/>
            <a:ext cx="928694" cy="857256"/>
          </a:xfrm>
          <a:prstGeom prst="cub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6965938" y="3178170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22"/>
          <p:cNvGrpSpPr>
            <a:grpSpLocks/>
          </p:cNvGrpSpPr>
          <p:nvPr/>
        </p:nvGrpSpPr>
        <p:grpSpPr bwMode="auto">
          <a:xfrm>
            <a:off x="7710509" y="3435494"/>
            <a:ext cx="790581" cy="636448"/>
            <a:chOff x="5643570" y="500042"/>
            <a:chExt cx="790586" cy="707747"/>
          </a:xfrm>
        </p:grpSpPr>
        <p:sp>
          <p:nvSpPr>
            <p:cNvPr id="11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 rot="5400000">
            <a:off x="7171878" y="2678104"/>
            <a:ext cx="1071563" cy="1587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7188626" y="1565646"/>
            <a:ext cx="1071563" cy="1587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22"/>
          <p:cNvGrpSpPr>
            <a:grpSpLocks/>
          </p:cNvGrpSpPr>
          <p:nvPr/>
        </p:nvGrpSpPr>
        <p:grpSpPr bwMode="auto">
          <a:xfrm>
            <a:off x="7858116" y="2786058"/>
            <a:ext cx="928694" cy="707886"/>
            <a:chOff x="5643564" y="500042"/>
            <a:chExt cx="928699" cy="707747"/>
          </a:xfrm>
        </p:grpSpPr>
        <p:sp>
          <p:nvSpPr>
            <p:cNvPr id="16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22"/>
          <p:cNvGrpSpPr>
            <a:grpSpLocks/>
          </p:cNvGrpSpPr>
          <p:nvPr/>
        </p:nvGrpSpPr>
        <p:grpSpPr bwMode="auto">
          <a:xfrm>
            <a:off x="7929554" y="857232"/>
            <a:ext cx="790581" cy="707886"/>
            <a:chOff x="5643570" y="500042"/>
            <a:chExt cx="790586" cy="707747"/>
          </a:xfrm>
        </p:grpSpPr>
        <p:sp>
          <p:nvSpPr>
            <p:cNvPr id="19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0" y="5664772"/>
            <a:ext cx="9144000" cy="1193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Ответ: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Мальчик массой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48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кг и весом почти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480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оказывает давление в …Па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071802" y="2143116"/>
            <a:ext cx="28393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Давление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–это… 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428860" y="2786058"/>
            <a:ext cx="4927503" cy="954107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Т.к. тело в равновесии </a:t>
            </a:r>
            <a:endParaRPr lang="en-US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вес равен силе тяжести, т.е.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-32" y="2834342"/>
            <a:ext cx="2356735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sz="2800" dirty="0">
              <a:solidFill>
                <a:srgbClr val="000000"/>
              </a:solidFill>
            </a:endParaRPr>
          </a:p>
        </p:txBody>
      </p:sp>
      <p:grpSp>
        <p:nvGrpSpPr>
          <p:cNvPr id="18" name="Группа 24"/>
          <p:cNvGrpSpPr/>
          <p:nvPr/>
        </p:nvGrpSpPr>
        <p:grpSpPr>
          <a:xfrm>
            <a:off x="3190726" y="1000108"/>
            <a:ext cx="3214710" cy="1136745"/>
            <a:chOff x="1928794" y="1785926"/>
            <a:chExt cx="3214710" cy="1136745"/>
          </a:xfrm>
        </p:grpSpPr>
        <p:grpSp>
          <p:nvGrpSpPr>
            <p:cNvPr id="25" name="Группа 41"/>
            <p:cNvGrpSpPr/>
            <p:nvPr/>
          </p:nvGrpSpPr>
          <p:grpSpPr>
            <a:xfrm>
              <a:off x="1928794" y="1785926"/>
              <a:ext cx="3214710" cy="1136745"/>
              <a:chOff x="1968102" y="1701217"/>
              <a:chExt cx="3214710" cy="1136745"/>
            </a:xfrm>
          </p:grpSpPr>
          <p:sp>
            <p:nvSpPr>
              <p:cNvPr id="28" name="TextBox 27"/>
              <p:cNvSpPr txBox="1">
                <a:spLocks noChangeArrowheads="1"/>
              </p:cNvSpPr>
              <p:nvPr/>
            </p:nvSpPr>
            <p:spPr bwMode="auto">
              <a:xfrm>
                <a:off x="1968102" y="1932993"/>
                <a:ext cx="1857388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320</a:t>
                </a:r>
                <a:r>
                  <a:rPr lang="ru-RU" sz="2800" b="1" dirty="0" smtClean="0">
                    <a:solidFill>
                      <a:srgbClr val="00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см</a:t>
                </a:r>
                <a:r>
                  <a:rPr lang="ru-RU" sz="2800" b="1" baseline="30000" dirty="0" smtClean="0">
                    <a:solidFill>
                      <a:srgbClr val="00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28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28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TextBox 10"/>
              <p:cNvSpPr txBox="1">
                <a:spLocks noChangeArrowheads="1"/>
              </p:cNvSpPr>
              <p:nvPr/>
            </p:nvSpPr>
            <p:spPr bwMode="auto">
              <a:xfrm>
                <a:off x="3857620" y="1701217"/>
                <a:ext cx="1215397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320</a:t>
                </a:r>
                <a:r>
                  <a:rPr lang="ru-RU" sz="3200" b="1" dirty="0" smtClean="0">
                    <a:solidFill>
                      <a:srgbClr val="00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</a:t>
                </a:r>
                <a:r>
                  <a:rPr lang="ru-RU" sz="3200" b="1" baseline="30000" dirty="0" smtClean="0">
                    <a:solidFill>
                      <a:srgbClr val="00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2</a:t>
                </a:r>
                <a:endParaRPr lang="ru-RU" sz="32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15"/>
              <p:cNvSpPr txBox="1">
                <a:spLocks noChangeArrowheads="1"/>
              </p:cNvSpPr>
              <p:nvPr/>
            </p:nvSpPr>
            <p:spPr bwMode="auto">
              <a:xfrm>
                <a:off x="3842238" y="2191631"/>
                <a:ext cx="1340574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10000</a:t>
                </a:r>
                <a:r>
                  <a:rPr lang="ru-RU" sz="36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7" name="Прямая соединительная линия 26"/>
            <p:cNvCxnSpPr/>
            <p:nvPr/>
          </p:nvCxnSpPr>
          <p:spPr bwMode="auto">
            <a:xfrm rot="21300000">
              <a:off x="3856319" y="2284582"/>
              <a:ext cx="1260000" cy="42841"/>
            </a:xfrm>
            <a:prstGeom prst="line">
              <a:avLst/>
            </a:prstGeom>
            <a:ln w="28575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Группа 30"/>
          <p:cNvGrpSpPr/>
          <p:nvPr/>
        </p:nvGrpSpPr>
        <p:grpSpPr>
          <a:xfrm>
            <a:off x="142844" y="3863891"/>
            <a:ext cx="1452900" cy="1136745"/>
            <a:chOff x="3278724" y="1785926"/>
            <a:chExt cx="1452900" cy="1136745"/>
          </a:xfrm>
        </p:grpSpPr>
        <p:grpSp>
          <p:nvGrpSpPr>
            <p:cNvPr id="31" name="Группа 41"/>
            <p:cNvGrpSpPr/>
            <p:nvPr/>
          </p:nvGrpSpPr>
          <p:grpSpPr>
            <a:xfrm>
              <a:off x="3278724" y="1785926"/>
              <a:ext cx="1452900" cy="1136745"/>
              <a:chOff x="3318032" y="1701217"/>
              <a:chExt cx="1452900" cy="1136745"/>
            </a:xfrm>
          </p:grpSpPr>
          <p:sp>
            <p:nvSpPr>
              <p:cNvPr id="34" name="TextBox 33"/>
              <p:cNvSpPr txBox="1">
                <a:spLocks noChangeArrowheads="1"/>
              </p:cNvSpPr>
              <p:nvPr/>
            </p:nvSpPr>
            <p:spPr bwMode="auto">
              <a:xfrm>
                <a:off x="3318032" y="1932993"/>
                <a:ext cx="93302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ru-RU" sz="28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28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5" name="TextBox 10"/>
              <p:cNvSpPr txBox="1">
                <a:spLocks noChangeArrowheads="1"/>
              </p:cNvSpPr>
              <p:nvPr/>
            </p:nvSpPr>
            <p:spPr bwMode="auto">
              <a:xfrm>
                <a:off x="3857620" y="1701217"/>
                <a:ext cx="537327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3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ru-RU" sz="32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TextBox 15"/>
              <p:cNvSpPr txBox="1">
                <a:spLocks noChangeArrowheads="1"/>
              </p:cNvSpPr>
              <p:nvPr/>
            </p:nvSpPr>
            <p:spPr bwMode="auto">
              <a:xfrm>
                <a:off x="3842238" y="2191631"/>
                <a:ext cx="928694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32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6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33" name="Прямая соединительная линия 32"/>
            <p:cNvCxnSpPr/>
            <p:nvPr/>
          </p:nvCxnSpPr>
          <p:spPr bwMode="auto">
            <a:xfrm rot="-300000">
              <a:off x="3857620" y="2314589"/>
              <a:ext cx="571504" cy="42841"/>
            </a:xfrm>
            <a:prstGeom prst="line">
              <a:avLst/>
            </a:prstGeom>
            <a:ln w="28575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Группа 36"/>
          <p:cNvGrpSpPr/>
          <p:nvPr/>
        </p:nvGrpSpPr>
        <p:grpSpPr>
          <a:xfrm>
            <a:off x="1270086" y="3922058"/>
            <a:ext cx="1325790" cy="1013403"/>
            <a:chOff x="5603664" y="1844093"/>
            <a:chExt cx="1325790" cy="1013403"/>
          </a:xfrm>
        </p:grpSpPr>
        <p:sp>
          <p:nvSpPr>
            <p:cNvPr id="38" name="TextBox 37"/>
            <p:cNvSpPr txBox="1">
              <a:spLocks noChangeArrowheads="1"/>
            </p:cNvSpPr>
            <p:nvPr/>
          </p:nvSpPr>
          <p:spPr bwMode="auto">
            <a:xfrm>
              <a:off x="5603664" y="2148476"/>
              <a:ext cx="57150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7" name="Группа 42"/>
            <p:cNvGrpSpPr/>
            <p:nvPr/>
          </p:nvGrpSpPr>
          <p:grpSpPr>
            <a:xfrm>
              <a:off x="5892061" y="1844093"/>
              <a:ext cx="1037393" cy="1013403"/>
              <a:chOff x="5892061" y="1844093"/>
              <a:chExt cx="1037393" cy="1013403"/>
            </a:xfrm>
          </p:grpSpPr>
          <p:sp>
            <p:nvSpPr>
              <p:cNvPr id="40" name="TextBox 10"/>
              <p:cNvSpPr txBox="1">
                <a:spLocks noChangeArrowheads="1"/>
              </p:cNvSpPr>
              <p:nvPr/>
            </p:nvSpPr>
            <p:spPr bwMode="auto">
              <a:xfrm>
                <a:off x="5892061" y="1844093"/>
                <a:ext cx="537327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Р</a:t>
                </a:r>
                <a:endParaRPr lang="ru-RU" sz="32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TextBox 15"/>
              <p:cNvSpPr txBox="1">
                <a:spLocks noChangeArrowheads="1"/>
              </p:cNvSpPr>
              <p:nvPr/>
            </p:nvSpPr>
            <p:spPr bwMode="auto">
              <a:xfrm>
                <a:off x="6000760" y="2272721"/>
                <a:ext cx="92869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42" name="Прямая соединительная линия 41"/>
              <p:cNvCxnSpPr/>
              <p:nvPr/>
            </p:nvCxnSpPr>
            <p:spPr bwMode="auto">
              <a:xfrm rot="120000" flipV="1">
                <a:off x="5929635" y="2368101"/>
                <a:ext cx="612000" cy="28596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9" name="Группа 42"/>
          <p:cNvGrpSpPr/>
          <p:nvPr/>
        </p:nvGrpSpPr>
        <p:grpSpPr>
          <a:xfrm>
            <a:off x="4000496" y="4000504"/>
            <a:ext cx="5072098" cy="900176"/>
            <a:chOff x="5492320" y="4714884"/>
            <a:chExt cx="5072098" cy="900176"/>
          </a:xfrm>
          <a:solidFill>
            <a:srgbClr val="F9E3A5"/>
          </a:solidFill>
        </p:grpSpPr>
        <p:grpSp>
          <p:nvGrpSpPr>
            <p:cNvPr id="43" name="Группа 49"/>
            <p:cNvGrpSpPr/>
            <p:nvPr/>
          </p:nvGrpSpPr>
          <p:grpSpPr>
            <a:xfrm>
              <a:off x="5924168" y="4714884"/>
              <a:ext cx="2823288" cy="900176"/>
              <a:chOff x="5715008" y="3425004"/>
              <a:chExt cx="2823288" cy="900176"/>
            </a:xfrm>
            <a:grpFill/>
          </p:grpSpPr>
          <p:sp>
            <p:nvSpPr>
              <p:cNvPr id="50" name="TextBox 10"/>
              <p:cNvSpPr txBox="1">
                <a:spLocks noChangeArrowheads="1"/>
              </p:cNvSpPr>
              <p:nvPr/>
            </p:nvSpPr>
            <p:spPr bwMode="auto">
              <a:xfrm>
                <a:off x="6080572" y="3425004"/>
                <a:ext cx="2457724" cy="40011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4</a:t>
                </a:r>
                <a:r>
                  <a:rPr lang="ru-RU" sz="20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48</a:t>
                </a:r>
                <a:r>
                  <a:rPr lang="ru-RU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кг</a:t>
                </a:r>
                <a:r>
                  <a:rPr lang="ru-RU" sz="20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·9,8</a:t>
                </a:r>
                <a:r>
                  <a:rPr lang="ru-RU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Н/кг</a:t>
                </a:r>
                <a:r>
                  <a:rPr lang="ru-RU" sz="20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·10000</a:t>
                </a:r>
                <a:endParaRPr lang="ru-RU" sz="20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1" name="Прямая соединительная линия 50"/>
              <p:cNvCxnSpPr/>
              <p:nvPr/>
            </p:nvCxnSpPr>
            <p:spPr bwMode="auto">
              <a:xfrm flipV="1">
                <a:off x="6224340" y="3853632"/>
                <a:ext cx="2160000" cy="39706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TextBox 51"/>
              <p:cNvSpPr txBox="1">
                <a:spLocks noChangeArrowheads="1"/>
              </p:cNvSpPr>
              <p:nvPr/>
            </p:nvSpPr>
            <p:spPr bwMode="auto">
              <a:xfrm>
                <a:off x="6270746" y="3925070"/>
                <a:ext cx="1012678" cy="40011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320</a:t>
                </a:r>
                <a:r>
                  <a:rPr lang="ru-RU" sz="20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м</a:t>
                </a:r>
                <a:r>
                  <a:rPr lang="ru-RU" sz="20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0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TextBox 48"/>
              <p:cNvSpPr txBox="1">
                <a:spLocks noChangeArrowheads="1"/>
              </p:cNvSpPr>
              <p:nvPr/>
            </p:nvSpPr>
            <p:spPr bwMode="auto">
              <a:xfrm>
                <a:off x="5715008" y="3500438"/>
                <a:ext cx="571504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44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4" name="Группа 50"/>
            <p:cNvGrpSpPr/>
            <p:nvPr/>
          </p:nvGrpSpPr>
          <p:grpSpPr>
            <a:xfrm>
              <a:off x="8778472" y="4786322"/>
              <a:ext cx="1785946" cy="769441"/>
              <a:chOff x="6063828" y="4714884"/>
              <a:chExt cx="1785946" cy="769441"/>
            </a:xfrm>
            <a:grpFill/>
          </p:grpSpPr>
          <p:sp>
            <p:nvSpPr>
              <p:cNvPr id="47" name="TextBox 46"/>
              <p:cNvSpPr txBox="1">
                <a:spLocks noChangeArrowheads="1"/>
              </p:cNvSpPr>
              <p:nvPr/>
            </p:nvSpPr>
            <p:spPr bwMode="auto">
              <a:xfrm>
                <a:off x="6063828" y="4714884"/>
                <a:ext cx="571504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44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8" name="TextBox 47"/>
              <p:cNvSpPr txBox="1">
                <a:spLocks noChangeArrowheads="1"/>
              </p:cNvSpPr>
              <p:nvPr/>
            </p:nvSpPr>
            <p:spPr bwMode="auto">
              <a:xfrm>
                <a:off x="6563890" y="4886278"/>
                <a:ext cx="1285884" cy="40011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… Па</a:t>
                </a:r>
                <a:endParaRPr lang="ru-RU" sz="20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6" name="TextBox 15"/>
            <p:cNvSpPr txBox="1">
              <a:spLocks noChangeArrowheads="1"/>
            </p:cNvSpPr>
            <p:nvPr/>
          </p:nvSpPr>
          <p:spPr bwMode="auto">
            <a:xfrm>
              <a:off x="5492320" y="4915927"/>
              <a:ext cx="571504" cy="5847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 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5" name="Группа 52"/>
          <p:cNvGrpSpPr/>
          <p:nvPr/>
        </p:nvGrpSpPr>
        <p:grpSpPr>
          <a:xfrm>
            <a:off x="2285984" y="3929066"/>
            <a:ext cx="1197536" cy="1026674"/>
            <a:chOff x="6786578" y="1701217"/>
            <a:chExt cx="1197536" cy="1026674"/>
          </a:xfrm>
        </p:grpSpPr>
        <p:grpSp>
          <p:nvGrpSpPr>
            <p:cNvPr id="53" name="Группа 47"/>
            <p:cNvGrpSpPr/>
            <p:nvPr/>
          </p:nvGrpSpPr>
          <p:grpSpPr>
            <a:xfrm>
              <a:off x="7126858" y="1701217"/>
              <a:ext cx="857256" cy="1026674"/>
              <a:chOff x="7000892" y="1701217"/>
              <a:chExt cx="857256" cy="1026674"/>
            </a:xfrm>
          </p:grpSpPr>
          <p:sp>
            <p:nvSpPr>
              <p:cNvPr id="56" name="TextBox 10"/>
              <p:cNvSpPr txBox="1">
                <a:spLocks noChangeArrowheads="1"/>
              </p:cNvSpPr>
              <p:nvPr/>
            </p:nvSpPr>
            <p:spPr bwMode="auto">
              <a:xfrm>
                <a:off x="7017802" y="1701217"/>
                <a:ext cx="731290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m</a:t>
                </a:r>
                <a:r>
                  <a:rPr lang="en-US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g</a:t>
                </a:r>
                <a:endParaRPr lang="ru-RU" sz="32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7" name="Прямая соединительная линия 56"/>
              <p:cNvCxnSpPr/>
              <p:nvPr/>
            </p:nvCxnSpPr>
            <p:spPr bwMode="auto">
              <a:xfrm rot="120000" flipV="1">
                <a:off x="7000892" y="2214554"/>
                <a:ext cx="648000" cy="28596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TextBox 15"/>
              <p:cNvSpPr txBox="1">
                <a:spLocks noChangeArrowheads="1"/>
              </p:cNvSpPr>
              <p:nvPr/>
            </p:nvSpPr>
            <p:spPr bwMode="auto">
              <a:xfrm>
                <a:off x="7143768" y="2143116"/>
                <a:ext cx="714380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5" name="TextBox 54"/>
            <p:cNvSpPr txBox="1">
              <a:spLocks noChangeArrowheads="1"/>
            </p:cNvSpPr>
            <p:nvPr/>
          </p:nvSpPr>
          <p:spPr bwMode="auto">
            <a:xfrm>
              <a:off x="6786578" y="2000240"/>
              <a:ext cx="57150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59" name="Picture 1"/>
          <p:cNvPicPr>
            <a:picLocks noChangeAspect="1" noChangeArrowheads="1"/>
          </p:cNvPicPr>
          <p:nvPr/>
        </p:nvPicPr>
        <p:blipFill>
          <a:blip r:embed="rId9" cstate="print"/>
          <a:srcRect l="9961" t="24169" r="11523" b="68506"/>
          <a:stretch>
            <a:fillRect/>
          </a:stretch>
        </p:blipFill>
        <p:spPr bwMode="auto">
          <a:xfrm>
            <a:off x="0" y="0"/>
            <a:ext cx="9144000" cy="714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0" name="Text Box 1"/>
          <p:cNvSpPr txBox="1">
            <a:spLocks noChangeArrowheads="1"/>
          </p:cNvSpPr>
          <p:nvPr/>
        </p:nvSpPr>
        <p:spPr bwMode="auto">
          <a:xfrm>
            <a:off x="0" y="0"/>
            <a:ext cx="539552" cy="404664"/>
          </a:xfrm>
          <a:prstGeom prst="rect">
            <a:avLst/>
          </a:prstGeom>
          <a:solidFill>
            <a:srgbClr val="FFFFFF"/>
          </a:solidFill>
          <a:ln w="28575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45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3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3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3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8" grpId="0" animBg="1"/>
      <p:bldP spid="21" grpId="0"/>
      <p:bldP spid="22" grpId="0"/>
      <p:bldP spid="23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706" y="6261062"/>
            <a:ext cx="1570878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Стр. 17</a:t>
            </a:r>
            <a:endParaRPr lang="ru-RU" sz="32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91440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Зачёт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7-2  «Давление и силы»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практика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Чтобы  найти коэффициент трения нужно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(лр7)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стр.14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Чтобы  найти жесткость пружины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(лр6)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стр.13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Сила тяжести, тела массой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= 10кг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рана….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Вес тела, массой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100кг равен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Давление. р=100 000 Па – это..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( 10 м/с – это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900кг/м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это значит…)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т9стр15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Сила. 1 Ньютон.   Чтобы тело двигалось  равномерно необходимо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(т7,стр.12)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Сила тяжести.    Вес тела.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(т7,стр.12)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464117" y="642918"/>
            <a:ext cx="1679883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Стр. 17.</a:t>
            </a:r>
            <a:endParaRPr lang="ru-RU" sz="32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0"/>
            <a:ext cx="9144000" cy="630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Зачёт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7-2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«Давление и силы»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(теория)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 равен силе тяжести, когда….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Сложение  сил.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F- . . .,.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1000  Па, S = 3 м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Характеристики силы 1.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. . .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 .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3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5.Сила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упругости зависит от…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Причиной силы трения является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Сила трения зависит от …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ила трения покоя возникает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Чтобы  увеличить давление … Чтобы  уменьшить  давление…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9м.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 = P +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gV,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 = P +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gV,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V-?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10м.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20 см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…..м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  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200 мм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…..м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11м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0,3/ 0,0006 = . . . . . .  . .       0,2/0,00004= . . . . . .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71600" y="0"/>
          <a:ext cx="5868144" cy="548680"/>
        </p:xfrm>
        <a:graphic>
          <a:graphicData uri="http://schemas.openxmlformats.org/drawingml/2006/table">
            <a:tbl>
              <a:tblPr/>
              <a:tblGrid>
                <a:gridCol w="635874"/>
                <a:gridCol w="5232270"/>
              </a:tblGrid>
              <a:tr h="5486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3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 = P + </a:t>
                      </a:r>
                      <a:r>
                        <a:rPr lang="ru-RU" sz="3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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gV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     </a:t>
                      </a:r>
                      <a:r>
                        <a:rPr lang="ru-RU" sz="36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</a:t>
                      </a:r>
                      <a:r>
                        <a:rPr lang="en-US" sz="36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?</a:t>
                      </a:r>
                      <a:endParaRPr lang="ru-RU" sz="3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3528" y="908720"/>
            <a:ext cx="2592288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F=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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gV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1772816"/>
            <a:ext cx="4032448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-P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-P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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gV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47664" y="1772816"/>
            <a:ext cx="792088" cy="720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79770" y="2865130"/>
            <a:ext cx="2448272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-P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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gV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43808" y="2805316"/>
            <a:ext cx="6300192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Разделим обе части на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gV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68518" y="908720"/>
            <a:ext cx="6275482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Вычтем из обеих частей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5536" y="3717032"/>
            <a:ext cx="1080120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-P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95736" y="4437112"/>
            <a:ext cx="864096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gV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14" y="4389814"/>
            <a:ext cx="899592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gV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49786" y="4020830"/>
            <a:ext cx="576064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95736" y="3717032"/>
            <a:ext cx="1080120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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gV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251520" y="4365104"/>
            <a:ext cx="136815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027010" y="4421346"/>
            <a:ext cx="1368152" cy="0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587308" y="3795862"/>
            <a:ext cx="648072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315042" y="4502298"/>
            <a:ext cx="648072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4283968" y="4221088"/>
            <a:ext cx="936104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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=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5004048" y="4581128"/>
            <a:ext cx="1368152" cy="0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148064" y="3795862"/>
            <a:ext cx="1080120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-P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177474" y="4628426"/>
            <a:ext cx="899592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gV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211960" y="3501008"/>
            <a:ext cx="2232248" cy="194421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547664" y="2972242"/>
            <a:ext cx="432048" cy="591830"/>
          </a:xfrm>
          <a:prstGeom prst="roundRect">
            <a:avLst/>
          </a:prstGeom>
          <a:noFill/>
          <a:ln w="285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0" y="6396335"/>
            <a:ext cx="471601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Математика, 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можно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на стр.17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0"/>
          <a:ext cx="5580112" cy="548680"/>
        </p:xfrm>
        <a:graphic>
          <a:graphicData uri="http://schemas.openxmlformats.org/drawingml/2006/table">
            <a:tbl>
              <a:tblPr/>
              <a:tblGrid>
                <a:gridCol w="604662"/>
                <a:gridCol w="4975450"/>
              </a:tblGrid>
              <a:tr h="5486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3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 = P + </a:t>
                      </a:r>
                      <a:r>
                        <a:rPr lang="ru-RU" sz="36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</a:t>
                      </a:r>
                      <a:r>
                        <a:rPr lang="en-US" sz="3600" b="1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gV</a:t>
                      </a:r>
                      <a:r>
                        <a:rPr lang="en-US" sz="36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      V-?</a:t>
                      </a:r>
                      <a:endParaRPr lang="ru-RU" sz="3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3528" y="908720"/>
            <a:ext cx="2592288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F=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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gV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1772816"/>
            <a:ext cx="4032448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-P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-P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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gV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47664" y="1772816"/>
            <a:ext cx="792088" cy="720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79770" y="2865130"/>
            <a:ext cx="2448272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-P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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gV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43808" y="2805316"/>
            <a:ext cx="6300192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Разделим обе части на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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g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68518" y="908720"/>
            <a:ext cx="6275482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Вычтем из обеих частей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5536" y="3717032"/>
            <a:ext cx="1080120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-P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95736" y="4437112"/>
            <a:ext cx="864096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 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g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14" y="4389814"/>
            <a:ext cx="899592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 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g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49786" y="4020830"/>
            <a:ext cx="576064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95736" y="3717032"/>
            <a:ext cx="1080120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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gV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251520" y="4365104"/>
            <a:ext cx="136815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027010" y="4421346"/>
            <a:ext cx="1368152" cy="0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195736" y="3781258"/>
            <a:ext cx="648072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283510" y="4502298"/>
            <a:ext cx="648072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4220904" y="4221088"/>
            <a:ext cx="936104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V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=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5004048" y="4581128"/>
            <a:ext cx="1368152" cy="0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148064" y="3795862"/>
            <a:ext cx="1080120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-P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177474" y="4628426"/>
            <a:ext cx="899592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 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g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133130" y="3717032"/>
            <a:ext cx="2232248" cy="172819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179970" y="2893412"/>
            <a:ext cx="432048" cy="591830"/>
          </a:xfrm>
          <a:prstGeom prst="roundRect">
            <a:avLst/>
          </a:prstGeom>
          <a:noFill/>
          <a:ln w="285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0" y="6396335"/>
            <a:ext cx="27363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</p:bldLst>
  </p:timing>
</p:sld>
</file>

<file path=ppt/theme/theme1.xml><?xml version="1.0" encoding="utf-8"?>
<a:theme xmlns:a="http://schemas.openxmlformats.org/drawingml/2006/main" name="new_year4">
  <a:themeElements>
    <a:clrScheme name="new year4 3">
      <a:dk1>
        <a:srgbClr val="1A1A70"/>
      </a:dk1>
      <a:lt1>
        <a:srgbClr val="FFFFFF"/>
      </a:lt1>
      <a:dk2>
        <a:srgbClr val="243D8C"/>
      </a:dk2>
      <a:lt2>
        <a:srgbClr val="DDDDDD"/>
      </a:lt2>
      <a:accent1>
        <a:srgbClr val="3E78C6"/>
      </a:accent1>
      <a:accent2>
        <a:srgbClr val="84A1E8"/>
      </a:accent2>
      <a:accent3>
        <a:srgbClr val="FFFFFF"/>
      </a:accent3>
      <a:accent4>
        <a:srgbClr val="14145F"/>
      </a:accent4>
      <a:accent5>
        <a:srgbClr val="AFBEDF"/>
      </a:accent5>
      <a:accent6>
        <a:srgbClr val="7791D2"/>
      </a:accent6>
      <a:hlink>
        <a:srgbClr val="90B54D"/>
      </a:hlink>
      <a:folHlink>
        <a:srgbClr val="F3C43F"/>
      </a:folHlink>
    </a:clrScheme>
    <a:fontScheme name="new year4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w year4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2">
        <a:dk1>
          <a:srgbClr val="2D4473"/>
        </a:dk1>
        <a:lt1>
          <a:srgbClr val="FFFFFF"/>
        </a:lt1>
        <a:dk2>
          <a:srgbClr val="2B6185"/>
        </a:dk2>
        <a:lt2>
          <a:srgbClr val="D3D9DD"/>
        </a:lt2>
        <a:accent1>
          <a:srgbClr val="638AA1"/>
        </a:accent1>
        <a:accent2>
          <a:srgbClr val="8CA8B5"/>
        </a:accent2>
        <a:accent3>
          <a:srgbClr val="FFFFFF"/>
        </a:accent3>
        <a:accent4>
          <a:srgbClr val="253961"/>
        </a:accent4>
        <a:accent5>
          <a:srgbClr val="B7C4CD"/>
        </a:accent5>
        <a:accent6>
          <a:srgbClr val="7E98A4"/>
        </a:accent6>
        <a:hlink>
          <a:srgbClr val="6FA2E7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3">
        <a:dk1>
          <a:srgbClr val="1A1A70"/>
        </a:dk1>
        <a:lt1>
          <a:srgbClr val="FFFFFF"/>
        </a:lt1>
        <a:dk2>
          <a:srgbClr val="243D8C"/>
        </a:dk2>
        <a:lt2>
          <a:srgbClr val="DDDDDD"/>
        </a:lt2>
        <a:accent1>
          <a:srgbClr val="3E78C6"/>
        </a:accent1>
        <a:accent2>
          <a:srgbClr val="84A1E8"/>
        </a:accent2>
        <a:accent3>
          <a:srgbClr val="FFFFFF"/>
        </a:accent3>
        <a:accent4>
          <a:srgbClr val="14145F"/>
        </a:accent4>
        <a:accent5>
          <a:srgbClr val="AFBEDF"/>
        </a:accent5>
        <a:accent6>
          <a:srgbClr val="7791D2"/>
        </a:accent6>
        <a:hlink>
          <a:srgbClr val="90B54D"/>
        </a:hlink>
        <a:folHlink>
          <a:srgbClr val="F3C4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new_year4</Template>
  <TotalTime>5355</TotalTime>
  <Words>3687</Words>
  <Application>Microsoft Office PowerPoint</Application>
  <PresentationFormat>Экран (4:3)</PresentationFormat>
  <Paragraphs>968</Paragraphs>
  <Slides>52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4" baseType="lpstr">
      <vt:lpstr>new_year4</vt:lpstr>
      <vt:lpstr>Формула</vt:lpstr>
      <vt:lpstr>Слайд 1</vt:lpstr>
      <vt:lpstr>Домашнее задание.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Домашнее задание.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Домашнее задание.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</vt:vector>
  </TitlesOfParts>
  <Company>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Knt</cp:lastModifiedBy>
  <cp:revision>432</cp:revision>
  <dcterms:created xsi:type="dcterms:W3CDTF">2008-12-14T04:17:18Z</dcterms:created>
  <dcterms:modified xsi:type="dcterms:W3CDTF">2020-08-19T16:52:04Z</dcterms:modified>
</cp:coreProperties>
</file>