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81" r:id="rId2"/>
    <p:sldId id="283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269" r:id="rId11"/>
    <p:sldId id="256" r:id="rId12"/>
    <p:sldId id="286" r:id="rId13"/>
    <p:sldId id="287" r:id="rId14"/>
    <p:sldId id="265" r:id="rId15"/>
    <p:sldId id="288" r:id="rId16"/>
    <p:sldId id="266" r:id="rId17"/>
    <p:sldId id="267" r:id="rId18"/>
    <p:sldId id="277" r:id="rId19"/>
    <p:sldId id="289" r:id="rId20"/>
    <p:sldId id="278" r:id="rId21"/>
    <p:sldId id="293" r:id="rId22"/>
    <p:sldId id="272" r:id="rId23"/>
    <p:sldId id="280" r:id="rId24"/>
    <p:sldId id="304" r:id="rId25"/>
    <p:sldId id="290" r:id="rId26"/>
    <p:sldId id="305" r:id="rId27"/>
    <p:sldId id="294" r:id="rId28"/>
    <p:sldId id="273" r:id="rId29"/>
    <p:sldId id="271" r:id="rId30"/>
    <p:sldId id="295" r:id="rId31"/>
    <p:sldId id="285" r:id="rId32"/>
    <p:sldId id="303" r:id="rId33"/>
    <p:sldId id="292" r:id="rId34"/>
    <p:sldId id="282" r:id="rId35"/>
    <p:sldId id="291" r:id="rId36"/>
    <p:sldId id="270" r:id="rId37"/>
    <p:sldId id="261" r:id="rId38"/>
    <p:sldId id="275" r:id="rId39"/>
    <p:sldId id="259" r:id="rId40"/>
    <p:sldId id="26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000099"/>
    <a:srgbClr val="F9E3A5"/>
    <a:srgbClr val="FFFFEB"/>
    <a:srgbClr val="339933"/>
    <a:srgbClr val="0033CC"/>
    <a:srgbClr val="F90101"/>
    <a:srgbClr val="8E6C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4660" autoAdjust="0"/>
  </p:normalViewPr>
  <p:slideViewPr>
    <p:cSldViewPr>
      <p:cViewPr>
        <p:scale>
          <a:sx n="60" d="100"/>
          <a:sy n="60" d="100"/>
        </p:scale>
        <p:origin x="-1380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761B351-3357-446D-ADB1-D55C242EEDF1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7C1B65E-0038-439C-B898-E10517594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659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 в парах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audio" Target="../media/audio9.wav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audio" Target="../media/audio5.wav"/><Relationship Id="rId15" Type="http://schemas.openxmlformats.org/officeDocument/2006/relationships/image" Target="../media/image23.gif"/><Relationship Id="rId10" Type="http://schemas.openxmlformats.org/officeDocument/2006/relationships/image" Target="../media/image18.gif"/><Relationship Id="rId4" Type="http://schemas.openxmlformats.org/officeDocument/2006/relationships/audio" Target="../media/audio10.wav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7.wav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7.wav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3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audio" Target="../media/audio9.wav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4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7.bin"/><Relationship Id="rId5" Type="http://schemas.openxmlformats.org/officeDocument/2006/relationships/audio" Target="../media/audio2.wav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6.bin"/><Relationship Id="rId4" Type="http://schemas.openxmlformats.org/officeDocument/2006/relationships/audio" Target="../media/audio1.wav"/><Relationship Id="rId9" Type="http://schemas.openxmlformats.org/officeDocument/2006/relationships/image" Target="../media/image29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0.wav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audio" Target="../media/audio5.wav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5.wav"/><Relationship Id="rId7" Type="http://schemas.openxmlformats.org/officeDocument/2006/relationships/image" Target="../media/image4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49.png"/><Relationship Id="rId9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9.png"/><Relationship Id="rId4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9.png"/><Relationship Id="rId4" Type="http://schemas.openxmlformats.org/officeDocument/2006/relationships/audio" Target="../media/audio5.wav"/><Relationship Id="rId9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5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audio" Target="../media/audio5.wav"/><Relationship Id="rId7" Type="http://schemas.openxmlformats.org/officeDocument/2006/relationships/image" Target="../media/image5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57.png"/><Relationship Id="rId9" Type="http://schemas.openxmlformats.org/officeDocument/2006/relationships/image" Target="../media/image6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414"/>
          <a:ext cx="9144000" cy="6406521"/>
        </p:xfrm>
        <a:graphic>
          <a:graphicData uri="http://schemas.openxmlformats.org/drawingml/2006/table">
            <a:tbl>
              <a:tblPr/>
              <a:tblGrid>
                <a:gridCol w="495300"/>
                <a:gridCol w="7891463"/>
                <a:gridCol w="757237"/>
              </a:tblGrid>
              <a:tr h="2524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  "Работа и мощность. Энергия."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- 1 (</a:t>
                      </a: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15(А)</a:t>
                      </a: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№ 24-2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Механическая работа.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ЦЕЛИ:.1. Создать условия для усвоения понятий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"работа, мощность, джоуль, ватт",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понимания закономерностей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и мощности.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4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1.Способствовать усвоению понятий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"работа, мощность, джоуль, ватт ", и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понимания закономерностей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работы и мощности.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Способствовать развитию умений описывать  физические процессы  и развивать умения решать типичные задачи.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УРО КА: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ДЕМОНСТРАЦИИ:1.Измерение  работы при перемещении тела.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2.Мощность механизмов.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</a:t>
                      </a: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АНИМАЦИЯ   ВСВ  15-7КЛ                        </a:t>
                      </a: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 УРОКА: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по ДЗ. гр №1.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проблемной ситуации: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Совершает ли  работу  штангист,  держащий штангу?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Эвристическая беседа по материалу темы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демонстрациями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F6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Повторение темы по ОК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обратная связь      стр.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стр.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Упр. 22  Упр.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Д.З</a:t>
                      </a: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§§53,54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9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eaLnBrk="0" hangingPunct="0">
              <a:tabLst>
                <a:tab pos="1231900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40175"/>
            <a:ext cx="28829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AutoShape 7"/>
          <p:cNvSpPr>
            <a:spLocks noChangeArrowheads="1"/>
          </p:cNvSpPr>
          <p:nvPr/>
        </p:nvSpPr>
        <p:spPr bwMode="auto">
          <a:xfrm flipH="1">
            <a:off x="3492500" y="4581525"/>
            <a:ext cx="4032250" cy="1366838"/>
          </a:xfrm>
          <a:prstGeom prst="cloudCallout">
            <a:avLst>
              <a:gd name="adj1" fmla="val 92282"/>
              <a:gd name="adj2" fmla="val 67069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2000" b="1" i="1"/>
              <a:t>Помогите объяснить!</a:t>
            </a:r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404813"/>
            <a:ext cx="62801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2420938"/>
            <a:ext cx="759618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3789363"/>
            <a:ext cx="56165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16" descr="Howling Wol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260350"/>
            <a:ext cx="20002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7" descr="AN32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164388" y="981075"/>
            <a:ext cx="16192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18" descr="medved100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1989138"/>
            <a:ext cx="12017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 descr="a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1187450" y="2997200"/>
            <a:ext cx="704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20" descr="AN470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8038" y="4581525"/>
            <a:ext cx="25193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21" descr="AN162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443663" y="4508500"/>
            <a:ext cx="214471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  <p:bldP spid="4608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0" y="0"/>
            <a:ext cx="2627784" cy="3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1767500" y="1681633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Механическая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428625" y="2214563"/>
            <a:ext cx="4773613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6150114"/>
            <a:ext cx="6732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32,33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№15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85875" y="4643438"/>
            <a:ext cx="1285875" cy="8223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и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3929063" y="3929063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мощность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3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500166" cy="71438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3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744244" y="3562359"/>
            <a:ext cx="4470698" cy="1223963"/>
          </a:xfrm>
          <a:prstGeom prst="rect">
            <a:avLst/>
          </a:prstGeom>
          <a:solidFill>
            <a:srgbClr val="F9E3A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85918" y="0"/>
            <a:ext cx="3929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висит 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инерции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black">
          <a:xfrm>
            <a:off x="-32" y="2428913"/>
            <a:ext cx="7858180" cy="1142963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прямо пропорциональна приложенной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силе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прямо пропорциональна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пройденному пути.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black">
          <a:xfrm>
            <a:off x="2000264" y="1714488"/>
            <a:ext cx="3786182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Величина  работы</a:t>
            </a:r>
            <a:endParaRPr kumimoji="0" lang="ru-RU" sz="3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black">
          <a:xfrm>
            <a:off x="0" y="1071546"/>
            <a:ext cx="9144000" cy="6429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есть процесс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перемещения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D170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 действием  силы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286388"/>
            <a:ext cx="2452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скаляр… 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86322"/>
            <a:ext cx="3612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относительна…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9618" y="6007262"/>
            <a:ext cx="7951472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 Дж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соверш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= 1Н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=1м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726270" y="3760806"/>
            <a:ext cx="2417762" cy="2311400"/>
            <a:chOff x="4059" y="1888"/>
            <a:chExt cx="1523" cy="1456"/>
          </a:xfrm>
        </p:grpSpPr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4059" y="1888"/>
            <a:ext cx="664" cy="1456"/>
          </p:xfrm>
          <a:graphic>
            <a:graphicData uri="http://schemas.openxmlformats.org/presentationml/2006/ole">
              <p:oleObj spid="_x0000_s50180" name="Image" r:id="rId9" imgW="1053597" imgH="2311111" progId="">
                <p:embed/>
              </p:oleObj>
            </a:graphicData>
          </a:graphic>
        </p:graphicFrame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286" y="2614"/>
              <a:ext cx="408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785" y="2387"/>
              <a:ext cx="79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90101"/>
                  </a:solidFill>
                  <a:latin typeface="Times New Roman" pitchFamily="18" charset="0"/>
                </a:rPr>
                <a:t>F</a:t>
              </a:r>
              <a:r>
                <a:rPr lang="ru-RU" sz="2800" b="1" i="1" baseline="-25000">
                  <a:solidFill>
                    <a:srgbClr val="F90101"/>
                  </a:solidFill>
                  <a:latin typeface="Times New Roman" pitchFamily="18" charset="0"/>
                </a:rPr>
                <a:t>т</a:t>
              </a:r>
              <a:r>
                <a:rPr lang="ru-RU" sz="2800" b="1" i="1">
                  <a:solidFill>
                    <a:srgbClr val="F90101"/>
                  </a:solidFill>
                  <a:latin typeface="Times New Roman" pitchFamily="18" charset="0"/>
                </a:rPr>
                <a:t>=1Н</a:t>
              </a:r>
            </a:p>
          </p:txBody>
        </p:sp>
      </p:grp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429388" y="3984642"/>
            <a:ext cx="0" cy="1944688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none"/>
            <a:tailEnd type="stealth"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954726" y="4857760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90101"/>
                </a:solidFill>
                <a:latin typeface="Times New Roman" pitchFamily="18" charset="0"/>
              </a:rPr>
              <a:t>1м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4348" y="3500438"/>
            <a:ext cx="4643470" cy="14287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071546"/>
            <a:ext cx="9144000" cy="7858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7 L -1.66667E-6 -0.2834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2" grpId="0" animBg="1" autoUpdateAnimBg="0"/>
      <p:bldP spid="22534" grpId="0" build="p"/>
      <p:bldP spid="7" grpId="0" build="p" autoUpdateAnimBg="0"/>
      <p:bldP spid="8" grpId="0" animBg="1" autoUpdateAnimBg="0"/>
      <p:bldP spid="9" grpId="0" animBg="1" autoUpdateAnimBg="0"/>
      <p:bldP spid="11" grpId="0"/>
      <p:bldP spid="12" grpId="0"/>
      <p:bldP spid="13" grpId="0" animBg="1"/>
      <p:bldP spid="18" grpId="0" animBg="1"/>
      <p:bldP spid="19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500166" cy="71438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3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744244" y="3562359"/>
            <a:ext cx="4470698" cy="1223963"/>
          </a:xfrm>
          <a:prstGeom prst="rect">
            <a:avLst/>
          </a:prstGeom>
          <a:solidFill>
            <a:srgbClr val="F9E3A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85918" y="0"/>
            <a:ext cx="3929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висит 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инерции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black">
          <a:xfrm>
            <a:off x="-32" y="2428913"/>
            <a:ext cx="7858180" cy="1142963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прямо пропорциональна приложенной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силе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прямо пропорциональна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пройденному пути.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black">
          <a:xfrm>
            <a:off x="2000264" y="1714488"/>
            <a:ext cx="3786182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Величина  работы</a:t>
            </a:r>
            <a:endParaRPr kumimoji="0" lang="ru-RU" sz="3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black">
          <a:xfrm>
            <a:off x="0" y="1071546"/>
            <a:ext cx="9144000" cy="6429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есть процесс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перемещения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D170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 действием  силы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286388"/>
            <a:ext cx="2452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скаляр… 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86322"/>
            <a:ext cx="3612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относительна…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9618" y="6007262"/>
            <a:ext cx="7951472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 Дж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соверш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= 1Н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=1м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726270" y="3760806"/>
            <a:ext cx="2417762" cy="2311400"/>
            <a:chOff x="4059" y="1888"/>
            <a:chExt cx="1523" cy="1456"/>
          </a:xfrm>
        </p:grpSpPr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4059" y="1888"/>
            <a:ext cx="664" cy="1456"/>
          </p:xfrm>
          <a:graphic>
            <a:graphicData uri="http://schemas.openxmlformats.org/presentationml/2006/ole">
              <p:oleObj spid="_x0000_s80898" name="Image" r:id="rId9" imgW="1053597" imgH="2311111" progId="">
                <p:embed/>
              </p:oleObj>
            </a:graphicData>
          </a:graphic>
        </p:graphicFrame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286" y="2614"/>
              <a:ext cx="408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785" y="2387"/>
              <a:ext cx="79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90101"/>
                  </a:solidFill>
                  <a:latin typeface="Times New Roman" pitchFamily="18" charset="0"/>
                </a:rPr>
                <a:t>F</a:t>
              </a:r>
              <a:r>
                <a:rPr lang="ru-RU" sz="2800" b="1" i="1" baseline="-25000">
                  <a:solidFill>
                    <a:srgbClr val="F90101"/>
                  </a:solidFill>
                  <a:latin typeface="Times New Roman" pitchFamily="18" charset="0"/>
                </a:rPr>
                <a:t>т</a:t>
              </a:r>
              <a:r>
                <a:rPr lang="ru-RU" sz="2800" b="1" i="1">
                  <a:solidFill>
                    <a:srgbClr val="F90101"/>
                  </a:solidFill>
                  <a:latin typeface="Times New Roman" pitchFamily="18" charset="0"/>
                </a:rPr>
                <a:t>=1Н</a:t>
              </a:r>
            </a:p>
          </p:txBody>
        </p:sp>
      </p:grp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429388" y="3984642"/>
            <a:ext cx="0" cy="1944688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none"/>
            <a:tailEnd type="stealth"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954726" y="4857760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90101"/>
                </a:solidFill>
                <a:latin typeface="Times New Roman" pitchFamily="18" charset="0"/>
              </a:rPr>
              <a:t>1м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4348" y="3500438"/>
            <a:ext cx="4643470" cy="14287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071546"/>
            <a:ext cx="9144000" cy="7858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215306" y="0"/>
            <a:ext cx="928726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повтор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5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3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3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3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75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2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875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275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975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975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975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975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975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975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975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475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1975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475"/>
                            </p:stCondLst>
                            <p:childTnLst>
                              <p:par>
                                <p:cTn id="7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7 L -1.66667E-6 -0.283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2" grpId="0" animBg="1" autoUpdateAnimBg="0"/>
      <p:bldP spid="22534" grpId="0" build="p"/>
      <p:bldP spid="7" grpId="0" build="p" autoUpdateAnimBg="0"/>
      <p:bldP spid="8" grpId="0" animBg="1" autoUpdateAnimBg="0"/>
      <p:bldP spid="9" grpId="0" animBg="1" autoUpdateAnimBg="0"/>
      <p:bldP spid="11" grpId="0"/>
      <p:bldP spid="12" grpId="0"/>
      <p:bldP spid="13" grpId="0" animBg="1"/>
      <p:bldP spid="18" grpId="0" animBg="1"/>
      <p:bldP spid="19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79388" y="-211138"/>
            <a:ext cx="8964612" cy="1206501"/>
          </a:xfrm>
          <a:noFill/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38" y="949325"/>
            <a:ext cx="36877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954088"/>
            <a:ext cx="36877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9188" y="1068388"/>
            <a:ext cx="15478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49" name="Object 13"/>
          <p:cNvGraphicFramePr>
            <a:graphicFrameLocks noGrp="1" noChangeAspect="1"/>
          </p:cNvGraphicFramePr>
          <p:nvPr>
            <p:ph idx="4294967295"/>
          </p:nvPr>
        </p:nvGraphicFramePr>
        <p:xfrm>
          <a:off x="827088" y="2708275"/>
          <a:ext cx="876300" cy="889000"/>
        </p:xfrm>
        <a:graphic>
          <a:graphicData uri="http://schemas.openxmlformats.org/presentationml/2006/ole">
            <p:oleObj spid="_x0000_s3080" name="Image" r:id="rId11" imgW="875882" imgH="888889" progId="">
              <p:embed/>
            </p:oleObj>
          </a:graphicData>
        </a:graphic>
      </p:graphicFrame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1187450" y="3573463"/>
            <a:ext cx="71294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4119563" y="3465513"/>
            <a:ext cx="522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ru-RU" sz="40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989138"/>
            <a:ext cx="340201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58888" y="2708275"/>
            <a:ext cx="1368425" cy="457200"/>
            <a:chOff x="793" y="1706"/>
            <a:chExt cx="862" cy="288"/>
          </a:xfrm>
        </p:grpSpPr>
        <p:sp>
          <p:nvSpPr>
            <p:cNvPr id="3107" name="Line 19"/>
            <p:cNvSpPr>
              <a:spLocks noChangeShapeType="1"/>
            </p:cNvSpPr>
            <p:nvPr/>
          </p:nvSpPr>
          <p:spPr bwMode="auto">
            <a:xfrm>
              <a:off x="793" y="1979"/>
              <a:ext cx="862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Text Box 20"/>
            <p:cNvSpPr txBox="1">
              <a:spLocks noChangeArrowheads="1"/>
            </p:cNvSpPr>
            <p:nvPr/>
          </p:nvSpPr>
          <p:spPr bwMode="auto">
            <a:xfrm>
              <a:off x="1111" y="1706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90101"/>
                  </a:solidFill>
                </a:rPr>
                <a:t>F</a:t>
              </a:r>
              <a:endParaRPr lang="ru-RU" sz="2400" b="1" i="1">
                <a:solidFill>
                  <a:srgbClr val="F90101"/>
                </a:solidFill>
              </a:endParaRPr>
            </a:p>
          </p:txBody>
        </p:sp>
        <p:sp>
          <p:nvSpPr>
            <p:cNvPr id="3109" name="Line 21"/>
            <p:cNvSpPr>
              <a:spLocks noChangeShapeType="1"/>
            </p:cNvSpPr>
            <p:nvPr/>
          </p:nvSpPr>
          <p:spPr bwMode="auto">
            <a:xfrm>
              <a:off x="1202" y="1706"/>
              <a:ext cx="136" cy="0"/>
            </a:xfrm>
            <a:prstGeom prst="line">
              <a:avLst/>
            </a:prstGeom>
            <a:noFill/>
            <a:ln w="9525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9959" name="Object 23"/>
          <p:cNvGraphicFramePr>
            <a:graphicFrameLocks noChangeAspect="1"/>
          </p:cNvGraphicFramePr>
          <p:nvPr/>
        </p:nvGraphicFramePr>
        <p:xfrm>
          <a:off x="827088" y="3979863"/>
          <a:ext cx="876300" cy="889000"/>
        </p:xfrm>
        <a:graphic>
          <a:graphicData uri="http://schemas.openxmlformats.org/presentationml/2006/ole">
            <p:oleObj spid="_x0000_s3081" name="Image" r:id="rId13" imgW="875882" imgH="888889" progId="">
              <p:embed/>
            </p:oleObj>
          </a:graphicData>
        </a:graphic>
      </p:graphicFrame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1187450" y="4845050"/>
            <a:ext cx="71294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-107950" y="4365625"/>
            <a:ext cx="1368425" cy="457200"/>
            <a:chOff x="-68" y="2750"/>
            <a:chExt cx="862" cy="288"/>
          </a:xfrm>
        </p:grpSpPr>
        <p:sp>
          <p:nvSpPr>
            <p:cNvPr id="3104" name="Line 26"/>
            <p:cNvSpPr>
              <a:spLocks noChangeShapeType="1"/>
            </p:cNvSpPr>
            <p:nvPr/>
          </p:nvSpPr>
          <p:spPr bwMode="auto">
            <a:xfrm flipH="1">
              <a:off x="-68" y="3023"/>
              <a:ext cx="862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Text Box 27"/>
            <p:cNvSpPr txBox="1">
              <a:spLocks noChangeArrowheads="1"/>
            </p:cNvSpPr>
            <p:nvPr/>
          </p:nvSpPr>
          <p:spPr bwMode="auto">
            <a:xfrm>
              <a:off x="58" y="2750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90101"/>
                  </a:solidFill>
                </a:rPr>
                <a:t>F</a:t>
              </a:r>
              <a:r>
                <a:rPr lang="ru-RU" sz="2400" b="1" i="1" baseline="-25000">
                  <a:solidFill>
                    <a:srgbClr val="F90101"/>
                  </a:solidFill>
                </a:rPr>
                <a:t>тр</a:t>
              </a:r>
            </a:p>
          </p:txBody>
        </p:sp>
        <p:sp>
          <p:nvSpPr>
            <p:cNvPr id="3106" name="Line 28"/>
            <p:cNvSpPr>
              <a:spLocks noChangeShapeType="1"/>
            </p:cNvSpPr>
            <p:nvPr/>
          </p:nvSpPr>
          <p:spPr bwMode="auto">
            <a:xfrm>
              <a:off x="169" y="2750"/>
              <a:ext cx="136" cy="0"/>
            </a:xfrm>
            <a:prstGeom prst="line">
              <a:avLst/>
            </a:prstGeom>
            <a:noFill/>
            <a:ln w="9525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4140200" y="4724400"/>
            <a:ext cx="52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ru-RU" sz="40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67" name="Picture 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54438" y="1989138"/>
            <a:ext cx="371316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68" name="Object 32"/>
          <p:cNvGraphicFramePr>
            <a:graphicFrameLocks noChangeAspect="1"/>
          </p:cNvGraphicFramePr>
          <p:nvPr/>
        </p:nvGraphicFramePr>
        <p:xfrm>
          <a:off x="827088" y="5078413"/>
          <a:ext cx="876300" cy="889000"/>
        </p:xfrm>
        <a:graphic>
          <a:graphicData uri="http://schemas.openxmlformats.org/presentationml/2006/ole">
            <p:oleObj spid="_x0000_s3082" name="Image" r:id="rId15" imgW="875882" imgH="888889" progId="">
              <p:embed/>
            </p:oleObj>
          </a:graphicData>
        </a:graphic>
      </p:graphicFrame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1187450" y="5943600"/>
            <a:ext cx="71294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258888" y="5541963"/>
            <a:ext cx="623887" cy="936625"/>
            <a:chOff x="793" y="3491"/>
            <a:chExt cx="393" cy="590"/>
          </a:xfrm>
        </p:grpSpPr>
        <p:sp>
          <p:nvSpPr>
            <p:cNvPr id="3101" name="Line 35"/>
            <p:cNvSpPr>
              <a:spLocks noChangeShapeType="1"/>
            </p:cNvSpPr>
            <p:nvPr/>
          </p:nvSpPr>
          <p:spPr bwMode="auto">
            <a:xfrm flipH="1">
              <a:off x="793" y="3491"/>
              <a:ext cx="1" cy="453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Text Box 36"/>
            <p:cNvSpPr txBox="1">
              <a:spLocks noChangeArrowheads="1"/>
            </p:cNvSpPr>
            <p:nvPr/>
          </p:nvSpPr>
          <p:spPr bwMode="auto">
            <a:xfrm>
              <a:off x="839" y="3793"/>
              <a:ext cx="3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90101"/>
                  </a:solidFill>
                </a:rPr>
                <a:t>F</a:t>
              </a:r>
              <a:r>
                <a:rPr lang="ru-RU" sz="2400" b="1" i="1" baseline="-25000">
                  <a:solidFill>
                    <a:srgbClr val="F90101"/>
                  </a:solidFill>
                </a:rPr>
                <a:t>т</a:t>
              </a:r>
            </a:p>
          </p:txBody>
        </p:sp>
        <p:sp>
          <p:nvSpPr>
            <p:cNvPr id="3103" name="Line 37"/>
            <p:cNvSpPr>
              <a:spLocks noChangeShapeType="1"/>
            </p:cNvSpPr>
            <p:nvPr/>
          </p:nvSpPr>
          <p:spPr bwMode="auto">
            <a:xfrm>
              <a:off x="930" y="3793"/>
              <a:ext cx="136" cy="0"/>
            </a:xfrm>
            <a:prstGeom prst="line">
              <a:avLst/>
            </a:prstGeom>
            <a:noFill/>
            <a:ln w="9525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4140200" y="5822950"/>
            <a:ext cx="52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ru-RU" sz="40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76" name="Picture 4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588" y="1989138"/>
            <a:ext cx="29813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9" name="Picture 43" descr="4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05588" y="4868863"/>
            <a:ext cx="253841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0" name="AutoShape 44"/>
          <p:cNvSpPr>
            <a:spLocks noChangeArrowheads="1"/>
          </p:cNvSpPr>
          <p:nvPr/>
        </p:nvSpPr>
        <p:spPr bwMode="auto">
          <a:xfrm flipH="1">
            <a:off x="1547813" y="4649788"/>
            <a:ext cx="5038725" cy="2389187"/>
          </a:xfrm>
          <a:prstGeom prst="cloudCallout">
            <a:avLst>
              <a:gd name="adj1" fmla="val -76875"/>
              <a:gd name="adj2" fmla="val 10963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/>
              <a:t>Итак, если  сила и перемещение </a:t>
            </a:r>
            <a:r>
              <a:rPr lang="ru-RU" b="1" dirty="0" err="1"/>
              <a:t>сонаправлены</a:t>
            </a:r>
            <a:r>
              <a:rPr lang="ru-RU" b="1" dirty="0"/>
              <a:t>, то совершается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положительная</a:t>
            </a:r>
            <a:r>
              <a:rPr lang="ru-RU" b="1" dirty="0"/>
              <a:t> работа!</a:t>
            </a:r>
          </a:p>
        </p:txBody>
      </p:sp>
      <p:pic>
        <p:nvPicPr>
          <p:cNvPr id="39981" name="Picture 4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252413" y="3213100"/>
            <a:ext cx="4133851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3" name="AutoShape 47"/>
          <p:cNvSpPr>
            <a:spLocks noChangeArrowheads="1"/>
          </p:cNvSpPr>
          <p:nvPr/>
        </p:nvSpPr>
        <p:spPr bwMode="auto">
          <a:xfrm flipH="1">
            <a:off x="2286000" y="4192588"/>
            <a:ext cx="3490913" cy="2951162"/>
          </a:xfrm>
          <a:prstGeom prst="cloudCallout">
            <a:avLst>
              <a:gd name="adj1" fmla="val -133449"/>
              <a:gd name="adj2" fmla="val 11435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 сила и перемещение перпендикулярны друг другу, то работа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совершается!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84" name="Picture 4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06800" y="3222625"/>
            <a:ext cx="413385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5" name="AutoShape 49"/>
          <p:cNvSpPr>
            <a:spLocks noChangeArrowheads="1"/>
          </p:cNvSpPr>
          <p:nvPr/>
        </p:nvSpPr>
        <p:spPr bwMode="auto">
          <a:xfrm flipH="1">
            <a:off x="1512888" y="4572000"/>
            <a:ext cx="5038725" cy="2576513"/>
          </a:xfrm>
          <a:prstGeom prst="cloudCallout">
            <a:avLst>
              <a:gd name="adj1" fmla="val -76245"/>
              <a:gd name="adj2" fmla="val 12606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 сила и перемещение противоположно направлены, то совершается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отрицательная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работа!</a:t>
            </a:r>
          </a:p>
        </p:txBody>
      </p:sp>
      <p:pic>
        <p:nvPicPr>
          <p:cNvPr id="39986" name="Picture 5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732588" y="3222625"/>
            <a:ext cx="301783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51445E-7 L 0.77118 -0.001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33526E-6 L 0.7875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51445E-7 L 0.77118 -0.001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4798E-6 L 0.78351 -0.0018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0.77048 -0.0025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607E-6 L 0.7717 1.15607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animBg="1"/>
      <p:bldP spid="39952" grpId="1" animBg="1"/>
      <p:bldP spid="39953" grpId="0"/>
      <p:bldP spid="39953" grpId="1"/>
      <p:bldP spid="39960" grpId="0" animBg="1"/>
      <p:bldP spid="39960" grpId="1" animBg="1"/>
      <p:bldP spid="39966" grpId="0"/>
      <p:bldP spid="39966" grpId="1"/>
      <p:bldP spid="39969" grpId="0" animBg="1"/>
      <p:bldP spid="39969" grpId="1" animBg="1"/>
      <p:bldP spid="39974" grpId="0"/>
      <p:bldP spid="39974" grpId="1"/>
      <p:bldP spid="39980" grpId="0" animBg="1"/>
      <p:bldP spid="39980" grpId="1" animBg="1"/>
      <p:bldP spid="39983" grpId="0" animBg="1"/>
      <p:bldP spid="39983" grpId="1" animBg="1"/>
      <p:bldP spid="39985" grpId="0" animBg="1"/>
      <p:bldP spid="3998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1485347" y="5143512"/>
            <a:ext cx="943513" cy="116023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sym typeface="Symbol" pitchFamily="18" charset="2"/>
              </a:rPr>
              <a:t>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36528"/>
            <a:ext cx="36877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49" name="Object 13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876300" cy="889000"/>
        </p:xfrm>
        <a:graphic>
          <a:graphicData uri="http://schemas.openxmlformats.org/presentationml/2006/ole">
            <p:oleObj spid="_x0000_s81922" name="Image" r:id="rId10" imgW="875882" imgH="888889" progId="">
              <p:embed/>
            </p:oleObj>
          </a:graphicData>
        </a:graphic>
      </p:graphicFrame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928662" y="642918"/>
            <a:ext cx="71294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7429520" y="357166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00034" y="71414"/>
            <a:ext cx="1368425" cy="457200"/>
            <a:chOff x="793" y="1706"/>
            <a:chExt cx="862" cy="288"/>
          </a:xfrm>
        </p:grpSpPr>
        <p:sp>
          <p:nvSpPr>
            <p:cNvPr id="3107" name="Line 19"/>
            <p:cNvSpPr>
              <a:spLocks noChangeShapeType="1"/>
            </p:cNvSpPr>
            <p:nvPr/>
          </p:nvSpPr>
          <p:spPr bwMode="auto">
            <a:xfrm>
              <a:off x="793" y="1979"/>
              <a:ext cx="862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Text Box 20"/>
            <p:cNvSpPr txBox="1">
              <a:spLocks noChangeArrowheads="1"/>
            </p:cNvSpPr>
            <p:nvPr/>
          </p:nvSpPr>
          <p:spPr bwMode="auto">
            <a:xfrm>
              <a:off x="1111" y="1706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90101"/>
                  </a:solidFill>
                </a:rPr>
                <a:t>F</a:t>
              </a:r>
              <a:endParaRPr lang="ru-RU" sz="2400" b="1" i="1">
                <a:solidFill>
                  <a:srgbClr val="F90101"/>
                </a:solidFill>
              </a:endParaRPr>
            </a:p>
          </p:txBody>
        </p:sp>
        <p:sp>
          <p:nvSpPr>
            <p:cNvPr id="3109" name="Line 21"/>
            <p:cNvSpPr>
              <a:spLocks noChangeShapeType="1"/>
            </p:cNvSpPr>
            <p:nvPr/>
          </p:nvSpPr>
          <p:spPr bwMode="auto">
            <a:xfrm>
              <a:off x="1202" y="1706"/>
              <a:ext cx="136" cy="0"/>
            </a:xfrm>
            <a:prstGeom prst="line">
              <a:avLst/>
            </a:prstGeom>
            <a:noFill/>
            <a:ln w="9525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9959" name="Object 23"/>
          <p:cNvGraphicFramePr>
            <a:graphicFrameLocks noChangeAspect="1"/>
          </p:cNvGraphicFramePr>
          <p:nvPr/>
        </p:nvGraphicFramePr>
        <p:xfrm>
          <a:off x="981056" y="1428736"/>
          <a:ext cx="876300" cy="889000"/>
        </p:xfrm>
        <a:graphic>
          <a:graphicData uri="http://schemas.openxmlformats.org/presentationml/2006/ole">
            <p:oleObj spid="_x0000_s81923" name="Image" r:id="rId11" imgW="875882" imgH="888889" progId="">
              <p:embed/>
            </p:oleObj>
          </a:graphicData>
        </a:graphic>
      </p:graphicFrame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1643042" y="2357430"/>
            <a:ext cx="71294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-107950" y="1857364"/>
            <a:ext cx="1368425" cy="457200"/>
            <a:chOff x="-68" y="2750"/>
            <a:chExt cx="862" cy="288"/>
          </a:xfrm>
        </p:grpSpPr>
        <p:sp>
          <p:nvSpPr>
            <p:cNvPr id="3104" name="Line 26"/>
            <p:cNvSpPr>
              <a:spLocks noChangeShapeType="1"/>
            </p:cNvSpPr>
            <p:nvPr/>
          </p:nvSpPr>
          <p:spPr bwMode="auto">
            <a:xfrm flipH="1">
              <a:off x="-68" y="3023"/>
              <a:ext cx="862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Text Box 27"/>
            <p:cNvSpPr txBox="1">
              <a:spLocks noChangeArrowheads="1"/>
            </p:cNvSpPr>
            <p:nvPr/>
          </p:nvSpPr>
          <p:spPr bwMode="auto">
            <a:xfrm>
              <a:off x="58" y="2750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90101"/>
                  </a:solidFill>
                </a:rPr>
                <a:t>F</a:t>
              </a:r>
              <a:r>
                <a:rPr lang="ru-RU" sz="2400" b="1" i="1" baseline="-25000">
                  <a:solidFill>
                    <a:srgbClr val="F90101"/>
                  </a:solidFill>
                </a:rPr>
                <a:t>тр</a:t>
              </a:r>
            </a:p>
          </p:txBody>
        </p:sp>
        <p:sp>
          <p:nvSpPr>
            <p:cNvPr id="3106" name="Line 28"/>
            <p:cNvSpPr>
              <a:spLocks noChangeShapeType="1"/>
            </p:cNvSpPr>
            <p:nvPr/>
          </p:nvSpPr>
          <p:spPr bwMode="auto">
            <a:xfrm>
              <a:off x="169" y="2750"/>
              <a:ext cx="136" cy="0"/>
            </a:xfrm>
            <a:prstGeom prst="line">
              <a:avLst/>
            </a:prstGeom>
            <a:noFill/>
            <a:ln w="9525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9968" name="Object 32"/>
          <p:cNvGraphicFramePr>
            <a:graphicFrameLocks noChangeAspect="1"/>
          </p:cNvGraphicFramePr>
          <p:nvPr/>
        </p:nvGraphicFramePr>
        <p:xfrm>
          <a:off x="827088" y="2857496"/>
          <a:ext cx="876300" cy="889000"/>
        </p:xfrm>
        <a:graphic>
          <a:graphicData uri="http://schemas.openxmlformats.org/presentationml/2006/ole">
            <p:oleObj spid="_x0000_s81924" name="Image" r:id="rId12" imgW="875882" imgH="888889" progId="">
              <p:embed/>
            </p:oleObj>
          </a:graphicData>
        </a:graphic>
      </p:graphicFrame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1785918" y="3571876"/>
            <a:ext cx="71294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285852" y="3421069"/>
            <a:ext cx="623887" cy="936625"/>
            <a:chOff x="793" y="3491"/>
            <a:chExt cx="393" cy="590"/>
          </a:xfrm>
        </p:grpSpPr>
        <p:sp>
          <p:nvSpPr>
            <p:cNvPr id="3101" name="Line 35"/>
            <p:cNvSpPr>
              <a:spLocks noChangeShapeType="1"/>
            </p:cNvSpPr>
            <p:nvPr/>
          </p:nvSpPr>
          <p:spPr bwMode="auto">
            <a:xfrm flipH="1">
              <a:off x="793" y="3491"/>
              <a:ext cx="1" cy="453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Text Box 36"/>
            <p:cNvSpPr txBox="1">
              <a:spLocks noChangeArrowheads="1"/>
            </p:cNvSpPr>
            <p:nvPr/>
          </p:nvSpPr>
          <p:spPr bwMode="auto">
            <a:xfrm>
              <a:off x="839" y="3793"/>
              <a:ext cx="3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90101"/>
                  </a:solidFill>
                </a:rPr>
                <a:t>F</a:t>
              </a:r>
              <a:r>
                <a:rPr lang="ru-RU" sz="2400" b="1" i="1" baseline="-25000">
                  <a:solidFill>
                    <a:srgbClr val="F90101"/>
                  </a:solidFill>
                </a:rPr>
                <a:t>т</a:t>
              </a:r>
            </a:p>
          </p:txBody>
        </p:sp>
        <p:sp>
          <p:nvSpPr>
            <p:cNvPr id="3103" name="Line 37"/>
            <p:cNvSpPr>
              <a:spLocks noChangeShapeType="1"/>
            </p:cNvSpPr>
            <p:nvPr/>
          </p:nvSpPr>
          <p:spPr bwMode="auto">
            <a:xfrm>
              <a:off x="930" y="3793"/>
              <a:ext cx="136" cy="0"/>
            </a:xfrm>
            <a:prstGeom prst="line">
              <a:avLst/>
            </a:prstGeom>
            <a:noFill/>
            <a:ln w="9525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9981" name="Picture 4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24231" y="-32900"/>
            <a:ext cx="3490909" cy="139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4" name="Picture 4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0430" y="1329778"/>
            <a:ext cx="3071834" cy="13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6" name="Picture 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43307" y="2571744"/>
            <a:ext cx="2643206" cy="14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857620" y="714356"/>
            <a:ext cx="18738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помогает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00496" y="2214554"/>
            <a:ext cx="175560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мешает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71470" y="1500174"/>
            <a:ext cx="36877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71470" y="2928934"/>
            <a:ext cx="15478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3852893" y="3643314"/>
            <a:ext cx="2512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не…  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357158" y="5699221"/>
            <a:ext cx="841251" cy="63181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V="1">
            <a:off x="800607" y="4429852"/>
            <a:ext cx="2595482" cy="165420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3396089" y="4286256"/>
            <a:ext cx="0" cy="2286016"/>
          </a:xfrm>
          <a:prstGeom prst="line">
            <a:avLst/>
          </a:prstGeom>
          <a:noFill/>
          <a:ln w="571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rot="16200000">
            <a:off x="2120803" y="4797799"/>
            <a:ext cx="0" cy="259548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839735" y="4389644"/>
            <a:ext cx="0" cy="183226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rot="16200000">
            <a:off x="2079173" y="3103003"/>
            <a:ext cx="5746" cy="2602001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59"/>
          <p:cNvGrpSpPr/>
          <p:nvPr/>
        </p:nvGrpSpPr>
        <p:grpSpPr>
          <a:xfrm>
            <a:off x="3428992" y="4286256"/>
            <a:ext cx="654346" cy="1015663"/>
            <a:chOff x="4409135" y="5131370"/>
            <a:chExt cx="654346" cy="1015663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409135" y="5131370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4500562" y="5214950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Прямоугольник 60"/>
          <p:cNvSpPr/>
          <p:nvPr/>
        </p:nvSpPr>
        <p:spPr>
          <a:xfrm>
            <a:off x="1214414" y="6273225"/>
            <a:ext cx="18738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помогает</a:t>
            </a:r>
            <a:endParaRPr lang="ru-RU" sz="3200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61"/>
          <p:cNvGrpSpPr/>
          <p:nvPr/>
        </p:nvGrpSpPr>
        <p:grpSpPr>
          <a:xfrm>
            <a:off x="3428992" y="5413733"/>
            <a:ext cx="873957" cy="923330"/>
            <a:chOff x="4409135" y="5131370"/>
            <a:chExt cx="873957" cy="92333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4409135" y="5131370"/>
              <a:ext cx="873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4500562" y="5214950"/>
              <a:ext cx="500066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4"/>
          <p:cNvGrpSpPr/>
          <p:nvPr/>
        </p:nvGrpSpPr>
        <p:grpSpPr>
          <a:xfrm>
            <a:off x="71406" y="4357694"/>
            <a:ext cx="591493" cy="707886"/>
            <a:chOff x="4409135" y="5131370"/>
            <a:chExt cx="591493" cy="70788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4409135" y="5131370"/>
              <a:ext cx="4972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>
              <a:off x="4500562" y="5214950"/>
              <a:ext cx="500066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Прямоугольник 67"/>
          <p:cNvSpPr/>
          <p:nvPr/>
        </p:nvSpPr>
        <p:spPr>
          <a:xfrm>
            <a:off x="4143372" y="5500702"/>
            <a:ext cx="2079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4857752" y="4508510"/>
            <a:ext cx="3643338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51445E-7 L 0.77118 -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33526E-6 L 0.7875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51445E-7 L 0.77118 -0.001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4798E-6 L 0.78351 -0.0018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0.77048 -0.0025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607E-6 L 0.7717 1.15607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104 L -0.38941 0.03723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65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5" grpId="0" animBg="1"/>
      <p:bldP spid="39952" grpId="0" animBg="1"/>
      <p:bldP spid="39953" grpId="0"/>
      <p:bldP spid="39960" grpId="0" animBg="1"/>
      <p:bldP spid="39969" grpId="0" animBg="1"/>
      <p:bldP spid="38" grpId="0" animBg="1"/>
      <p:bldP spid="39" grpId="0" animBg="1"/>
      <p:bldP spid="40" grpId="0"/>
      <p:bldP spid="40" grpId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1" grpId="0" animBg="1"/>
      <p:bldP spid="68" grpId="0"/>
      <p:bldP spid="65556" grpId="0" animBg="1"/>
      <p:bldP spid="655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6" descr="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209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2714625" y="-269875"/>
            <a:ext cx="6429375" cy="2201863"/>
          </a:xfrm>
          <a:prstGeom prst="cloudCallout">
            <a:avLst>
              <a:gd name="adj1" fmla="val -66842"/>
              <a:gd name="adj2" fmla="val 36393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 единицу работы в СИ принимают  </a:t>
            </a:r>
            <a:r>
              <a:rPr lang="ru-RU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1Джоуль - работа</a:t>
            </a:r>
            <a:r>
              <a:rPr lang="ru-RU" sz="2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которую совершает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в 1 Н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пути, равном 1 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1543050"/>
            <a:ext cx="41052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516688" y="2924175"/>
            <a:ext cx="2417762" cy="2311400"/>
            <a:chOff x="4059" y="1888"/>
            <a:chExt cx="1523" cy="1456"/>
          </a:xfrm>
        </p:grpSpPr>
        <p:graphicFrame>
          <p:nvGraphicFramePr>
            <p:cNvPr id="4098" name="Object 9"/>
            <p:cNvGraphicFramePr>
              <a:graphicFrameLocks noChangeAspect="1"/>
            </p:cNvGraphicFramePr>
            <p:nvPr/>
          </p:nvGraphicFramePr>
          <p:xfrm>
            <a:off x="4059" y="1888"/>
            <a:ext cx="664" cy="1456"/>
          </p:xfrm>
          <a:graphic>
            <a:graphicData uri="http://schemas.openxmlformats.org/presentationml/2006/ole">
              <p:oleObj spid="_x0000_s4100" name="Image" r:id="rId7" imgW="1053597" imgH="2311111" progId="">
                <p:embed/>
              </p:oleObj>
            </a:graphicData>
          </a:graphic>
        </p:graphicFrame>
        <p:sp>
          <p:nvSpPr>
            <p:cNvPr id="4111" name="Line 11"/>
            <p:cNvSpPr>
              <a:spLocks noChangeShapeType="1"/>
            </p:cNvSpPr>
            <p:nvPr/>
          </p:nvSpPr>
          <p:spPr bwMode="auto">
            <a:xfrm>
              <a:off x="4286" y="2614"/>
              <a:ext cx="408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Text Box 12"/>
            <p:cNvSpPr txBox="1">
              <a:spLocks noChangeArrowheads="1"/>
            </p:cNvSpPr>
            <p:nvPr/>
          </p:nvSpPr>
          <p:spPr bwMode="auto">
            <a:xfrm>
              <a:off x="4785" y="2387"/>
              <a:ext cx="79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90101"/>
                  </a:solidFill>
                  <a:latin typeface="Times New Roman" pitchFamily="18" charset="0"/>
                </a:rPr>
                <a:t>F</a:t>
              </a:r>
              <a:r>
                <a:rPr lang="ru-RU" sz="2800" b="1" i="1" baseline="-25000">
                  <a:solidFill>
                    <a:srgbClr val="F90101"/>
                  </a:solidFill>
                  <a:latin typeface="Times New Roman" pitchFamily="18" charset="0"/>
                </a:rPr>
                <a:t>т</a:t>
              </a:r>
              <a:r>
                <a:rPr lang="ru-RU" sz="2800" b="1" i="1">
                  <a:solidFill>
                    <a:srgbClr val="F90101"/>
                  </a:solidFill>
                  <a:latin typeface="Times New Roman" pitchFamily="18" charset="0"/>
                </a:rPr>
                <a:t>=1Н</a:t>
              </a:r>
            </a:p>
          </p:txBody>
        </p:sp>
      </p:grpSp>
      <p:pic>
        <p:nvPicPr>
          <p:cNvPr id="4103" name="Picture 4" descr="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4562475"/>
            <a:ext cx="2339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AutoShape 6"/>
          <p:cNvSpPr>
            <a:spLocks noChangeArrowheads="1"/>
          </p:cNvSpPr>
          <p:nvPr/>
        </p:nvSpPr>
        <p:spPr bwMode="auto">
          <a:xfrm flipH="1">
            <a:off x="1143000" y="4357688"/>
            <a:ext cx="5184775" cy="2014537"/>
          </a:xfrm>
          <a:prstGeom prst="cloudCallout">
            <a:avLst>
              <a:gd name="adj1" fmla="val -79340"/>
              <a:gd name="adj2" fmla="val 53579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ведь работа – физическая величина, значит, нам нужно указать единицы ее измерения.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6011863" y="5157788"/>
            <a:ext cx="288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6156325" y="3213100"/>
            <a:ext cx="0" cy="19446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011863" y="3205163"/>
            <a:ext cx="288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580063" y="3789363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90101"/>
                </a:solidFill>
                <a:latin typeface="Times New Roman" pitchFamily="18" charset="0"/>
              </a:rPr>
              <a:t>1м</a:t>
            </a:r>
          </a:p>
        </p:txBody>
      </p: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75" y="2357438"/>
            <a:ext cx="587692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6238" y="3243263"/>
            <a:ext cx="61753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7 L -1.66667E-6 -0.28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9306E-6 L 0.07483 -0.230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1" grpId="1" animBg="1"/>
      <p:bldP spid="41990" grpId="0" animBg="1"/>
      <p:bldP spid="41990" grpId="1" animBg="1"/>
      <p:bldP spid="41998" grpId="0" animBg="1"/>
      <p:bldP spid="41998" grpId="1" animBg="1"/>
      <p:bldP spid="41999" grpId="0" animBg="1"/>
      <p:bldP spid="41999" grpId="1" animBg="1"/>
      <p:bldP spid="42000" grpId="0" animBg="1"/>
      <p:bldP spid="42000" grpId="1" animBg="1"/>
      <p:bldP spid="42001" grpId="0"/>
      <p:bldP spid="4200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716338"/>
            <a:ext cx="20447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Ins2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3716338"/>
            <a:ext cx="11969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786633">
            <a:off x="5219700" y="4365625"/>
            <a:ext cx="186213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3286125" y="-269875"/>
            <a:ext cx="5857875" cy="3138488"/>
          </a:xfrm>
          <a:prstGeom prst="cloudCallout">
            <a:avLst>
              <a:gd name="adj1" fmla="val -82874"/>
              <a:gd name="adj2" fmla="val 17458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Например. При перелете с большого пальца руки человека на указательный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комар совершает работу –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0, 000 000 000 000 000 000 000 000 001 Дж.</a:t>
            </a:r>
            <a:r>
              <a: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060700" y="-427038"/>
            <a:ext cx="6100763" cy="3513138"/>
          </a:xfrm>
          <a:prstGeom prst="cloudCallout">
            <a:avLst>
              <a:gd name="adj1" fmla="val -87360"/>
              <a:gd name="adj2" fmla="val 5187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Сердце человека за одно сокращение совершает приблизительно </a:t>
            </a:r>
            <a:r>
              <a:rPr lang="ru-RU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 Дж работы,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соответствует работе, совершенной при поднятии груза массой 10 кг на высоту 1 см.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4048" name="Picture 16" descr="65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2997200"/>
            <a:ext cx="26368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6350"/>
            <a:ext cx="27717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6821E-7 C -0.00642 -0.01156 -0.01284 -0.02289 -0.02725 -0.03145 C -0.04166 -0.04 -0.06927 -0.05434 -0.08645 -0.05179 C -0.10364 -0.04925 -0.12257 -0.02312 -0.13055 -0.01572 " pathEditMode="relative" ptsTypes="aaaA">
                                      <p:cBhvr>
                                        <p:cTn id="12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89 -0.01549 C -0.07135 -0.01479 -0.07483 -0.01479 -0.07813 -0.01341 C -0.0894 -0.00855 -0.07691 -0.00878 -0.08836 -0.00647 C -0.09444 -0.00531 -0.1007 -0.00485 -0.10695 -0.00416 C -0.12327 0.00255 -0.15782 0.00486 -0.15782 0.00486 C -0.23369 0.00232 -0.21424 0.02359 -0.23907 -0.02682 C -0.24219 -0.04323 -0.23855 -0.02913 -0.24757 -0.04716 C -0.25244 -0.05688 -0.25452 -0.07005 -0.25782 -0.08092 C -0.25973 -0.17503 -0.24497 -0.15399 -0.2816 -0.18936 C -0.31146 -0.18797 -0.3415 -0.18751 -0.37136 -0.18497 C -0.3849 -0.18381 -0.40053 -0.17341 -0.41372 -0.16901 C -0.42257 -0.16115 -0.42865 -0.16023 -0.43907 -0.1556 C -0.45764 -0.14728 -0.47587 -0.13826 -0.49514 -0.13294 C -0.50643 -0.13364 -0.51823 -0.1304 -0.529 -0.13526 C -0.54983 -0.14474 -0.55487 -0.19237 -0.56459 -0.21202 C -0.56858 -0.25433 -0.53785 -0.32162 -0.57987 -0.31352 C -0.61806 -0.27306 -0.67952 -0.30543 -0.72223 -0.30682 C -0.72327 -0.3126 -0.72882 -0.33248 -0.73073 -0.33641 C -0.73525 -0.34566 -0.74046 -0.35329 -0.74428 -0.36323 C -0.75209 -0.41387 -0.74775 -0.45063 -0.75105 -0.50774 C -0.75139 -0.51283 -0.75452 -0.51653 -0.75608 -0.52115 C -0.75799 -0.5267 -0.75869 -0.53433 -0.76112 -0.53919 C -0.76285 -0.54266 -0.76598 -0.54474 -0.76789 -0.5482 C -0.77587 -0.56231 -0.78438 -0.57965 -0.79671 -0.5889 C -0.8066 -0.5963 -0.82553 -0.6067 -0.8323 -0.61826 C -0.83941 -0.63029 -0.84671 -0.64023 -0.85782 -0.64531 C -0.87483 -0.66797 -0.86632 -0.67052 -0.86632 -0.71768 " pathEditMode="relative" ptsTypes="ffffffffffffffffffffffffffA">
                                      <p:cBhvr>
                                        <p:cTn id="19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40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44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44043" grpId="1" animBg="1"/>
      <p:bldP spid="440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6" descr="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84138"/>
            <a:ext cx="252095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AutoShape 17"/>
          <p:cNvSpPr>
            <a:spLocks noChangeArrowheads="1"/>
          </p:cNvSpPr>
          <p:nvPr/>
        </p:nvSpPr>
        <p:spPr bwMode="auto">
          <a:xfrm flipH="1">
            <a:off x="2857500" y="4365625"/>
            <a:ext cx="3714750" cy="2389188"/>
          </a:xfrm>
          <a:prstGeom prst="cloudCallout">
            <a:avLst>
              <a:gd name="adj1" fmla="val -97000"/>
              <a:gd name="adj2" fmla="val 39027"/>
            </a:avLst>
          </a:prstGeom>
          <a:gradFill rotWithShape="1">
            <a:gsLst>
              <a:gs pos="0">
                <a:srgbClr val="FFFF0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Но ведь работу можно сделать быстро и медленно!?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 rot="585829">
            <a:off x="2698750" y="591017"/>
            <a:ext cx="6156325" cy="3420130"/>
          </a:xfrm>
          <a:prstGeom prst="cloudCallout">
            <a:avLst>
              <a:gd name="adj1" fmla="val -75065"/>
              <a:gd name="adj2" fmla="val 9167"/>
            </a:avLst>
          </a:prstGeom>
          <a:gradFill rotWithShape="1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rIns="54000" anchor="ctr" anchorCtr="1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Да… Для описания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быстроты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выполнения работы  есть специальная физическая величина…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9663" y="4557713"/>
            <a:ext cx="168433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 animBg="1"/>
      <p:bldP spid="348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8572528" cy="2143116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величина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х-щая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скорость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ч.р. 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аботе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одну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секунду</a:t>
            </a:r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339933"/>
                </a:solidFill>
              </a:rPr>
              <a:t/>
            </a:r>
            <a:br>
              <a:rPr lang="en-US" sz="2800" dirty="0" smtClean="0">
                <a:solidFill>
                  <a:srgbClr val="339933"/>
                </a:solidFill>
              </a:rPr>
            </a:br>
            <a:endParaRPr lang="ru-RU" sz="2800" b="1" dirty="0" smtClean="0">
              <a:solidFill>
                <a:srgbClr val="339933"/>
              </a:solidFill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714532" y="1643055"/>
            <a:ext cx="7358062" cy="785813"/>
          </a:xfrm>
          <a:solidFill>
            <a:srgbClr val="F9E3A5"/>
          </a:solidFill>
        </p:spPr>
        <p:txBody>
          <a:bodyPr/>
          <a:lstStyle/>
          <a:p>
            <a:pPr algn="l" eaLnBrk="1" hangingPunct="1"/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Мощность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en-US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500034" y="3143248"/>
            <a:ext cx="447069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5429250" y="3000375"/>
            <a:ext cx="3429000" cy="1735138"/>
            <a:chOff x="4429124" y="5563371"/>
            <a:chExt cx="2143141" cy="1065290"/>
          </a:xfrm>
        </p:grpSpPr>
        <p:sp>
          <p:nvSpPr>
            <p:cNvPr id="13" name="TextBox 12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>
              <a:endCxn id="13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93265" y="5563371"/>
              <a:ext cx="605335" cy="6233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1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71438" y="5357826"/>
            <a:ext cx="2520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кВт час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499406" y="5357826"/>
            <a:ext cx="5644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1000Вт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3600с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3,6 МДж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42844" y="4755545"/>
            <a:ext cx="19383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1Вт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4714884"/>
            <a:ext cx="5367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соверш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1Дж</a:t>
            </a:r>
            <a:r>
              <a:rPr lang="ru-RU" sz="4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за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1с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42954" y="2285992"/>
            <a:ext cx="6357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– работа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</a:rPr>
              <a:t>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14942" y="3143248"/>
            <a:ext cx="3500462" cy="15716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100" y="0"/>
            <a:ext cx="6715172" cy="17144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1" grpId="0" build="p" autoUpdateAnimBg="0"/>
      <p:bldP spid="13322" grpId="0" autoUpdateAnimBg="0"/>
      <p:bldP spid="25612" grpId="0"/>
      <p:bldP spid="16" grpId="0"/>
      <p:bldP spid="17" grpId="0"/>
      <p:bldP spid="18" grpId="0"/>
      <p:bldP spid="19" grpId="0"/>
      <p:bldP spid="21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428604"/>
            <a:ext cx="6286544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lvl="0" indent="0" algn="ctr" eaLnBrk="1" hangingPunct="1">
              <a:lnSpc>
                <a:spcPts val="4500"/>
              </a:lnSpc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№15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/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§§53,54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4500"/>
              </a:lnSpc>
              <a:buNone/>
            </a:pP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Гр.№</a:t>
            </a:r>
            <a:r>
              <a:rPr lang="pt-BR" sz="3200" b="1" dirty="0" smtClean="0"/>
              <a:t> </a:t>
            </a: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500"/>
              </a:lnSpc>
              <a:buNone/>
            </a:pP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662</a:t>
            </a:r>
            <a:r>
              <a:rPr lang="pt-B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666 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667</a:t>
            </a:r>
            <a:r>
              <a:rPr lang="pt-B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668 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709</a:t>
            </a:r>
            <a:r>
              <a:rPr lang="pt-B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3600" b="1" i="1" dirty="0" smtClean="0">
                <a:latin typeface="Times New Roman" pitchFamily="18" charset="0"/>
                <a:cs typeface="Times New Roman" pitchFamily="18" charset="0"/>
              </a:rPr>
              <a:t>15 A 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-428652"/>
            <a:ext cx="7929563" cy="24288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величина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х-щая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 выполнения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работы,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ч.р. </a:t>
            </a:r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аботе за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одну секунду</a:t>
            </a:r>
            <a:endParaRPr lang="ru-RU" sz="2800" b="1" dirty="0" smtClean="0">
              <a:solidFill>
                <a:srgbClr val="000099"/>
              </a:solidFill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57188" y="2000250"/>
            <a:ext cx="7358062" cy="785813"/>
          </a:xfrm>
        </p:spPr>
        <p:txBody>
          <a:bodyPr/>
          <a:lstStyle/>
          <a:p>
            <a:pPr algn="l" eaLnBrk="1" hangingPunct="1"/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Мощность =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en-US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4286248" y="3000372"/>
            <a:ext cx="447069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cap="all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143636" y="4143380"/>
            <a:ext cx="27146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/>
              <a:t>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время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357158" y="2857496"/>
            <a:ext cx="3429000" cy="1735138"/>
            <a:chOff x="4429124" y="5563371"/>
            <a:chExt cx="2143141" cy="1065290"/>
          </a:xfrm>
        </p:grpSpPr>
        <p:sp>
          <p:nvSpPr>
            <p:cNvPr id="13" name="TextBox 12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>
              <a:endCxn id="13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93265" y="5563371"/>
              <a:ext cx="605335" cy="6233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1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1000100" y="0"/>
            <a:ext cx="6715172" cy="18573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2928934"/>
            <a:ext cx="3214710" cy="15716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215306" y="0"/>
            <a:ext cx="928726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повтор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 build="p"/>
      <p:bldP spid="13323" grpId="0"/>
      <p:bldP spid="1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950200" y="2428868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6002"/>
            <a:ext cx="9144000" cy="1328738"/>
          </a:xfrm>
        </p:spPr>
        <p:txBody>
          <a:bodyPr/>
          <a:lstStyle/>
          <a:p>
            <a:pPr eaLnBrk="1" hangingPunct="1"/>
            <a:r>
              <a:rPr lang="ru-RU" sz="2400" dirty="0" err="1" smtClean="0"/>
              <a:t>Лукашик</a:t>
            </a:r>
            <a:r>
              <a:rPr lang="ru-RU" sz="2400" dirty="0" smtClean="0"/>
              <a:t> № 667 </a:t>
            </a:r>
            <a:br>
              <a:rPr lang="ru-RU" sz="2400" dirty="0" smtClean="0"/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На полу стоит ящик массой 20 кг. Какую работу надо произвести, чтобы поднять ящик на высоту кузова автомашины, равную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1,5 м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? Какова мощность этой силы, если процесс длился 1 минуту?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31887"/>
            <a:ext cx="1928794" cy="2154237"/>
          </a:xfrm>
          <a:solidFill>
            <a:srgbClr val="F9E3A5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20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=1,5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1 мин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89948" y="1153462"/>
            <a:ext cx="5930403" cy="40401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1.Работа  это перемещение под действием силы  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движение равномерное т.к.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s=h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Работа силы руки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Дж, а мощность  всего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ватт.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943851" y="3284530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413750" y="3630618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950471" y="2192911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402669" y="1257293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8429652" y="1355710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593115" y="3784612"/>
            <a:ext cx="500066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211693"/>
            <a:ext cx="3286116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стр.29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210279" y="4214818"/>
            <a:ext cx="79087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500958" y="1743006"/>
            <a:ext cx="86231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0" grpId="0"/>
      <p:bldP spid="55301" grpId="0" build="p" animBg="1"/>
      <p:bldP spid="55302" grpId="0" uiExpand="1" build="p" animBg="1"/>
      <p:bldP spid="9" grpId="0"/>
      <p:bldP spid="11" grpId="0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27384"/>
            <a:ext cx="8929718" cy="2143140"/>
          </a:xfrm>
          <a:solidFill>
            <a:srgbClr val="F9E3A5"/>
          </a:solidFill>
        </p:spPr>
        <p:txBody>
          <a:bodyPr/>
          <a:lstStyle/>
          <a:p>
            <a:pPr marL="533400" indent="-533400" eaLnBrk="1" hangingPunct="1">
              <a:buNone/>
            </a:pP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15-2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работу,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совершаемую при </a:t>
            </a:r>
          </a:p>
          <a:p>
            <a:pPr marL="533400" indent="-533400" eaLnBrk="1" hangingPunct="1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поднятии груза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весом 8 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высоту 3 м.</a:t>
            </a:r>
          </a:p>
          <a:p>
            <a:pPr marL="533400" indent="-533400" eaLnBrk="1" hangingPunct="1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совершаемая силой в 8Н при поднятии груза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массой 0,8кг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равна 24 джоуля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212977"/>
            <a:ext cx="9144000" cy="1008111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15-3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работу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надо совершить, чтобы выбросить из ямы грунт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массой 200 кг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глубине ямы 2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метра.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52728" y="5229200"/>
            <a:ext cx="2591272" cy="1628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5215552"/>
            <a:ext cx="1080120" cy="1237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388424" y="5229200"/>
            <a:ext cx="0" cy="1224136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204864"/>
            <a:ext cx="2428870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54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54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5400" dirty="0">
              <a:solidFill>
                <a:srgbClr val="000099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7707193" y="2426717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8378254" y="2492896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7713813" y="1335098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546855" y="600869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601537" y="2564904"/>
            <a:ext cx="49885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8Н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393625" y="580618"/>
            <a:ext cx="49885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00392" y="1725316"/>
            <a:ext cx="329233" cy="300012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0" y="4941168"/>
            <a:ext cx="6588224" cy="1899592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выбросить из ямы грунт </a:t>
            </a:r>
            <a:r>
              <a:rPr lang="ru-RU" sz="28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массой </a:t>
            </a:r>
            <a:r>
              <a:rPr lang="ru-RU" sz="2800" b="1" i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200 кг  </a:t>
            </a:r>
            <a:r>
              <a:rPr lang="ru-RU" sz="28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при глубине ямы </a:t>
            </a:r>
            <a:r>
              <a:rPr lang="ru-RU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 метра,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надо  приложить силу в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2кН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 совершить </a:t>
            </a:r>
            <a:r>
              <a:rPr lang="ru-RU" sz="28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около 2 кДж. 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endParaRPr lang="ru-RU" sz="28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7180610" y="6321449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740352" y="6309320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V="1">
            <a:off x="7187230" y="5229830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020272" y="4149080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979954" y="6314504"/>
            <a:ext cx="62388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2кН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7686998" y="4177657"/>
            <a:ext cx="64633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73809" y="5620048"/>
            <a:ext cx="329233" cy="300012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8520111" y="5661248"/>
            <a:ext cx="47481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2м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4293096"/>
            <a:ext cx="2969083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4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2кН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400" b="1" kern="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1м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67944" y="2204864"/>
            <a:ext cx="2643672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4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8Н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400" b="1" kern="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3м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6578" y="0"/>
            <a:ext cx="235745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стр.29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animBg="1"/>
      <p:bldP spid="4" grpId="0" uiExpand="1" build="p" animBg="1"/>
      <p:bldP spid="5" grpId="0" uiExpand="1" animBg="1"/>
      <p:bldP spid="6" grpId="0" animBg="1"/>
      <p:bldP spid="9" grpId="0" animBg="1"/>
      <p:bldP spid="11" grpId="0"/>
      <p:bldP spid="13" grpId="0"/>
      <p:bldP spid="14" grpId="0" animBg="1"/>
      <p:bldP spid="15" grpId="0" animBg="1"/>
      <p:bldP spid="16" grpId="0" animBg="1"/>
      <p:bldP spid="17" grpId="0" uiExpand="1" build="p" animBg="1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6" cstate="print">
            <a:lum bright="-20000" contrast="40000"/>
          </a:blip>
          <a:srcRect l="18320" t="8357" r="18920" b="80670"/>
          <a:stretch>
            <a:fillRect/>
          </a:stretch>
        </p:blipFill>
        <p:spPr bwMode="auto">
          <a:xfrm>
            <a:off x="-36512" y="0"/>
            <a:ext cx="72866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29865" y="4168527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-236214" y="5024189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69850" y="5214950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V="1">
            <a:off x="-229594" y="3932570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/>
          <p:nvPr/>
        </p:nvPicPr>
        <p:blipFill>
          <a:blip r:embed="rId6" cstate="print">
            <a:lum bright="-20000" contrast="40000"/>
          </a:blip>
          <a:srcRect l="18320" t="22269" r="18920" b="61211"/>
          <a:stretch>
            <a:fillRect/>
          </a:stretch>
        </p:blipFill>
        <p:spPr bwMode="auto">
          <a:xfrm>
            <a:off x="-36512" y="836712"/>
            <a:ext cx="81369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>
            <a:lum bright="-20000" contrast="40000"/>
          </a:blip>
          <a:srcRect l="25002" t="52701" r="18920" b="40343"/>
          <a:stretch>
            <a:fillRect/>
          </a:stretch>
        </p:blipFill>
        <p:spPr bwMode="auto">
          <a:xfrm>
            <a:off x="467544" y="2276872"/>
            <a:ext cx="73448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99992" y="1700808"/>
            <a:ext cx="2664296" cy="288032"/>
          </a:xfrm>
          <a:prstGeom prst="rect">
            <a:avLst/>
          </a:prstGeom>
          <a:solidFill>
            <a:srgbClr val="F9E3A5">
              <a:alpha val="6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1916832"/>
            <a:ext cx="2376264" cy="288032"/>
          </a:xfrm>
          <a:prstGeom prst="rect">
            <a:avLst/>
          </a:prstGeom>
          <a:solidFill>
            <a:srgbClr val="F9E3A5">
              <a:alpha val="6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6" cstate="print">
            <a:lum bright="-20000" contrast="40000"/>
          </a:blip>
          <a:srcRect l="25762" t="59657" r="18920" b="35995"/>
          <a:stretch>
            <a:fillRect/>
          </a:stretch>
        </p:blipFill>
        <p:spPr bwMode="auto">
          <a:xfrm>
            <a:off x="683568" y="3068960"/>
            <a:ext cx="69986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lum bright="-20000" contrast="40000"/>
          </a:blip>
          <a:srcRect l="25762" t="64874" r="18920" b="29909"/>
          <a:stretch>
            <a:fillRect/>
          </a:stretch>
        </p:blipFill>
        <p:spPr bwMode="auto">
          <a:xfrm>
            <a:off x="971600" y="3861048"/>
            <a:ext cx="69127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64088" y="3429000"/>
            <a:ext cx="165618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88131" y="3404492"/>
            <a:ext cx="165618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∙</a:t>
            </a:r>
            <a:r>
              <a:rPr lang="en-US" sz="2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12360" y="3429000"/>
            <a:ext cx="144016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6" cstate="print">
            <a:lum bright="-20000" contrast="40000"/>
          </a:blip>
          <a:srcRect l="20542" t="72699" r="18920" b="8833"/>
          <a:stretch>
            <a:fillRect/>
          </a:stretch>
        </p:blipFill>
        <p:spPr bwMode="auto">
          <a:xfrm>
            <a:off x="1043608" y="4941168"/>
            <a:ext cx="78488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475656" y="4509120"/>
            <a:ext cx="165618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5816" y="4497245"/>
            <a:ext cx="1068245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∙</a:t>
            </a:r>
            <a:r>
              <a:rPr lang="en-US" sz="2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23928" y="4509878"/>
            <a:ext cx="370790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20000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∙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1,2м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30937" y="4485370"/>
            <a:ext cx="144016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5140" y="0"/>
            <a:ext cx="242886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Учебник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Стр.165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836712"/>
            <a:ext cx="165618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836712"/>
            <a:ext cx="5436096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1Джоуль - работа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которую совершает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в 1 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пути, равном 1 м.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502067" y="1137377"/>
            <a:ext cx="122413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03840" y="1124744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71600" y="2276872"/>
            <a:ext cx="6768752" cy="792088"/>
          </a:xfrm>
          <a:prstGeom prst="rect">
            <a:avLst/>
          </a:prstGeom>
          <a:solidFill>
            <a:srgbClr val="F9E3A5">
              <a:alpha val="6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-32" y="6396335"/>
            <a:ext cx="19288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ФотФСтр.30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993" y="3477284"/>
            <a:ext cx="709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1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58" y="3131106"/>
            <a:ext cx="714380" cy="36933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15-6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3929066"/>
            <a:ext cx="714380" cy="36933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15-7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2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2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2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 animBg="1"/>
      <p:bldP spid="13" grpId="0" animBg="1"/>
      <p:bldP spid="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9" grpId="0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414"/>
          <a:ext cx="9144000" cy="6406521"/>
        </p:xfrm>
        <a:graphic>
          <a:graphicData uri="http://schemas.openxmlformats.org/drawingml/2006/table">
            <a:tbl>
              <a:tblPr/>
              <a:tblGrid>
                <a:gridCol w="495300"/>
                <a:gridCol w="7891463"/>
                <a:gridCol w="757237"/>
              </a:tblGrid>
              <a:tr h="2524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  "Работа и мощность. Энергия."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- 1 (</a:t>
                      </a: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15(А)</a:t>
                      </a: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№ 24-2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Механическая работа.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ЦЕЛИ:.1. Создать условия для усвоения понятий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"работа, мощность, джоуль, ватт",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понимания закономерностей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и мощности.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4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1.Способствовать усвоению понятий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"работа, мощность, джоуль, ватт ", и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понимания закономерностей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работы и мощности.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Способствовать развитию умений описывать  физические процессы  и развивать умения решать типичные задачи.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УРО КА: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ДЕМОНСТРАЦИИ:1.Измерение  работы при перемещении тела.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2.Мощность механизмов.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</a:t>
                      </a: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АНИМАЦИЯ   ВСВ  15-7КЛ                        </a:t>
                      </a: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 УРОКА: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по ДЗ. гр №1.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проблемной ситуации: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Совершает ли  работу  штангист,  держащий штангу?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Эвристическая беседа по материалу темы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демонстрациями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F6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Повторение темы по ОК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обратная связь      стр.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стр.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Упр. 22  Упр.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Д.З</a:t>
                      </a:r>
                    </a:p>
                  </a:txBody>
                  <a:tcPr marL="63944" marR="6394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§§53,54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9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eaLnBrk="0" hangingPunct="0">
              <a:tabLst>
                <a:tab pos="1231900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1499" y="4243385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1766" y="785794"/>
            <a:ext cx="2317750" cy="2082812"/>
          </a:xfr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b="1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=8м </a:t>
            </a: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 мин=60с</a:t>
            </a:r>
          </a:p>
          <a:p>
            <a:pPr eaLnBrk="1" hangingPunct="1">
              <a:lnSpc>
                <a:spcPts val="25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кг/м</a:t>
            </a:r>
            <a:r>
              <a:rPr lang="ru-RU" sz="2000" b="1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43108" y="4071942"/>
            <a:ext cx="7000924" cy="928694"/>
          </a:xfrm>
          <a:solidFill>
            <a:srgbClr val="FFFF00">
              <a:alpha val="59000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Работа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силы руки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 почти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260 кДж,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её мощность  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4,32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552317" y="5067089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35049" y="5445122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571770" y="4007428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04812" y="3071810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15-8а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совершается при подъеме мраморной плиты объемом 1,2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высоту 8 м? Плотность мрамора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кг/м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2844" y="5386403"/>
            <a:ext cx="96693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32,4к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071538" y="3100387"/>
            <a:ext cx="96693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32,4к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428875" y="785794"/>
            <a:ext cx="6715125" cy="3143272"/>
          </a:xfrm>
          <a:prstGeom prst="rect">
            <a:avLst/>
          </a:prstGeom>
          <a:solidFill>
            <a:srgbClr val="00B0F0">
              <a:alpha val="25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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кг/м</a:t>
            </a:r>
            <a:r>
              <a:rPr kumimoji="0" lang="ru-RU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1,2 м</a:t>
            </a:r>
            <a:r>
              <a:rPr kumimoji="0" lang="ru-RU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3240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кг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(поэтому движение равномерное)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3240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9,8Н/кг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32,4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кН</a:t>
            </a: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32,4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кН</a:t>
            </a:r>
            <a:r>
              <a:rPr lang="ru-RU" sz="28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8м=259,2кДж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/t    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259200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Дж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4,32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2214546" y="5000636"/>
            <a:ext cx="6357982" cy="1071570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Работа </a:t>
            </a:r>
            <a:r>
              <a:rPr kumimoji="0" 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силы тяжести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составила почти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260 кДж,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её мощность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4,32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0892" y="785794"/>
            <a:ext cx="2143108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15-8а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стр.40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1472" y="3000372"/>
            <a:ext cx="28575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357290" y="5599129"/>
            <a:ext cx="285752" cy="158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p" animBg="1"/>
      <p:bldP spid="55302" grpId="0" build="p" animBg="1"/>
      <p:bldP spid="9" grpId="0"/>
      <p:bldP spid="11" grpId="0"/>
      <p:bldP spid="15" grpId="0" animBg="1"/>
      <p:bldP spid="16" grpId="0" animBg="1"/>
      <p:bldP spid="17" grpId="0" build="p" animBg="1"/>
      <p:bldP spid="1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75" y="4929188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1766" y="836712"/>
            <a:ext cx="2317750" cy="2440002"/>
          </a:xfr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b="1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=8м </a:t>
            </a: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=1мин=60с</a:t>
            </a:r>
          </a:p>
          <a:p>
            <a:pPr eaLnBrk="1" hangingPunct="1">
              <a:lnSpc>
                <a:spcPts val="2500"/>
              </a:lnSpc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=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5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в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b="1" baseline="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кг/м</a:t>
            </a:r>
            <a:r>
              <a:rPr lang="ru-RU" b="1" baseline="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000232" y="6072206"/>
            <a:ext cx="7143768" cy="714380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силы руки уменьшилась до 26 кДж, а её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кВт.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08026" y="5784850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77925" y="6130925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000504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15-8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Какая работа совершается при подъеме мраморной плиты объемом 1,2 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глубины  8 м?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85720" y="6029286"/>
            <a:ext cx="96693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32,4к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214414" y="3957584"/>
            <a:ext cx="96693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20,4к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4941168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2143076" y="4429132"/>
            <a:ext cx="7000924" cy="1643074"/>
          </a:xfrm>
          <a:prstGeom prst="rect">
            <a:avLst/>
          </a:prstGeom>
          <a:solidFill>
            <a:schemeClr val="bg1">
              <a:alpha val="12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  <a:buClr>
                <a:schemeClr val="hlink"/>
              </a:buClr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Найду работу силы Архимеда 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</a:pPr>
            <a:r>
              <a:rPr lang="ru-RU" sz="24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12000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8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м=96кДж.</a:t>
            </a:r>
          </a:p>
          <a:p>
            <a:pPr lvl="0">
              <a:spcBef>
                <a:spcPts val="0"/>
              </a:spcBef>
              <a:buClr>
                <a:schemeClr val="hlink"/>
              </a:buClr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7.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работу силы тяжести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32,4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Н8м= 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259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кДж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357290" y="4857760"/>
            <a:ext cx="77457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832480" y="4811065"/>
            <a:ext cx="799089" cy="352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1007379" y="5006327"/>
            <a:ext cx="500066" cy="1588"/>
          </a:xfrm>
          <a:prstGeom prst="straightConnector1">
            <a:avLst/>
          </a:prstGeom>
          <a:ln w="63500">
            <a:solidFill>
              <a:srgbClr val="0033CC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3286124"/>
            <a:ext cx="2143108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стр.40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23190" y="0"/>
            <a:ext cx="7092280" cy="442913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Найду массу плиты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0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·1,2 м</a:t>
            </a:r>
            <a:r>
              <a:rPr lang="ru-RU" sz="2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            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=3240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её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силу тяжести 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3240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32,4к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Найду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выталкивающую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силу   </a:t>
            </a:r>
            <a:r>
              <a:rPr lang="en-US" sz="2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400" b="1" kern="0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в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b="1" kern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kern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24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</a:pP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ru-RU" sz="2400" b="1" kern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400" b="1" kern="0" baseline="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кг/м</a:t>
            </a:r>
            <a:r>
              <a:rPr lang="ru-RU" sz="2400" kern="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Н/кг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 </a:t>
            </a:r>
            <a:r>
              <a:rPr lang="ru-RU" sz="24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kern="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b="1" kern="0" dirty="0" smtClean="0">
                <a:solidFill>
                  <a:srgbClr val="2B2B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12000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равномерного движения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р+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выт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руки 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kern="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32,4к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Н-</a:t>
            </a:r>
            <a:r>
              <a:rPr lang="ru-RU" sz="20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12к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20,4</a:t>
            </a: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кН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силы руки </a:t>
            </a:r>
            <a:r>
              <a:rPr lang="ru-RU" sz="28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20,4кН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=163кДж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Мощность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силы руки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/t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163к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Дж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2,7кВ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71472" y="4071942"/>
            <a:ext cx="28575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0034" y="5000636"/>
            <a:ext cx="285752" cy="1588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357290" y="6286520"/>
            <a:ext cx="285752" cy="158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0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1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p" animBg="1"/>
      <p:bldP spid="55302" grpId="0" build="p" animBg="1"/>
      <p:bldP spid="9" grpId="0"/>
      <p:bldP spid="11" grpId="0"/>
      <p:bldP spid="15" grpId="0" uiExpand="1" animBg="1"/>
      <p:bldP spid="16" grpId="0" uiExpand="1" animBg="1"/>
      <p:bldP spid="26" grpId="0" animBg="1"/>
      <p:bldP spid="27" grpId="0" build="p" animBg="1"/>
      <p:bldP spid="19" grpId="0" animBg="1"/>
      <p:bldP spid="17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75" y="4929188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1766" y="1060436"/>
            <a:ext cx="2317750" cy="2440002"/>
          </a:xfr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b="1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=8м </a:t>
            </a: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=1мин=60с</a:t>
            </a:r>
          </a:p>
          <a:p>
            <a:pPr eaLnBrk="1" hangingPunct="1">
              <a:lnSpc>
                <a:spcPts val="2500"/>
              </a:lnSpc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=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400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кг/м</a:t>
            </a:r>
            <a:r>
              <a:rPr lang="ru-RU" sz="2400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5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в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b="1" baseline="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кг/м</a:t>
            </a:r>
            <a:r>
              <a:rPr lang="ru-RU" b="1" baseline="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000232" y="5786454"/>
            <a:ext cx="7143768" cy="1071570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Работа силы руки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уменьшилась до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кДж,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её мощность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кВт.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08026" y="5784850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77925" y="6130925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000504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-29956"/>
            <a:ext cx="91440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Какая работа совершается при подъеме мраморной плиты объемом 1,2 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высоту 8 м?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будет равна работа, если эту плиту поднимать на ту же высоту в воде?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85720" y="6072206"/>
            <a:ext cx="96693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32,4к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214414" y="3957584"/>
            <a:ext cx="96693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20,4к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051720" y="0"/>
            <a:ext cx="7092280" cy="3960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Условие равномерного движения   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kern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2800" b="1" cap="all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Найду выталкивающую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силу   </a:t>
            </a:r>
            <a:r>
              <a:rPr lang="en-US" sz="2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cap="all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выт 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в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b="1" kern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kern="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2400" b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</a:pP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</a:t>
            </a:r>
            <a:r>
              <a:rPr lang="ru-RU" sz="2400" b="1" kern="0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кг/м</a:t>
            </a:r>
            <a:r>
              <a:rPr lang="ru-RU" sz="2400" kern="0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9,8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Н/кг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1,2 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kern="0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12000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3.И силу тяжести плиты  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3240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9,8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32,4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endParaRPr lang="ru-RU" sz="28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Сила руки 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выт 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32,4к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Н-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12к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20,4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кН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Работа силы руки </a:t>
            </a:r>
            <a:r>
              <a:rPr lang="ru-RU" sz="28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kern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20,4кН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8м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=163кДж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Мощность силы руки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/t 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163к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Дж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/60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c=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2,7кВ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4941168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2143076" y="4019314"/>
            <a:ext cx="7000924" cy="1785950"/>
          </a:xfrm>
          <a:prstGeom prst="rect">
            <a:avLst/>
          </a:prstGeom>
          <a:solidFill>
            <a:srgbClr val="00B0F0">
              <a:alpha val="12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 Найду работу силы Архимеда </a:t>
            </a:r>
          </a:p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ru-RU" sz="2400" b="1" kern="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12000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8м=96кДж.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8.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работу силы тяжести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mgs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- 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32,4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Н8м= </a:t>
            </a:r>
            <a:r>
              <a:rPr lang="ru-RU" sz="32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259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кДж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357290" y="4857760"/>
            <a:ext cx="77457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832480" y="4811065"/>
            <a:ext cx="799089" cy="352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1007379" y="5006327"/>
            <a:ext cx="500066" cy="1588"/>
          </a:xfrm>
          <a:prstGeom prst="straightConnector1">
            <a:avLst/>
          </a:prstGeom>
          <a:ln w="63500">
            <a:solidFill>
              <a:srgbClr val="0033CC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903640" y="-400110"/>
            <a:ext cx="324036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диагностики Стр. 10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p" animBg="1"/>
      <p:bldP spid="55302" grpId="0" build="p" animBg="1"/>
      <p:bldP spid="9" grpId="0"/>
      <p:bldP spid="11" grpId="0"/>
      <p:bldP spid="15" grpId="0" animBg="1"/>
      <p:bldP spid="16" grpId="0" animBg="1"/>
      <p:bldP spid="17" grpId="0" build="p" animBg="1"/>
      <p:bldP spid="26" grpId="0" animBg="1"/>
      <p:bldP spid="27" grpId="0" build="p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/>
          <a:lstStyle/>
          <a:p>
            <a:pPr algn="r" eaLnBrk="1" hangingPunct="1"/>
            <a:r>
              <a:rPr lang="ru-RU" sz="360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285875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№15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55,56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0738" y="107315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1661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3975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431087" cy="766762"/>
          </a:xfrm>
          <a:solidFill>
            <a:srgbClr val="92D050">
              <a:alpha val="36862"/>
            </a:srgbClr>
          </a:solidFill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каком из перечисленных случаев и какая  сила совершает работу?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57232"/>
            <a:ext cx="5214942" cy="730250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1.На нитке подвешен груз.</a:t>
            </a:r>
          </a:p>
        </p:txBody>
      </p:sp>
      <p:pic>
        <p:nvPicPr>
          <p:cNvPr id="28676" name="Picture 4" descr="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49287" y="-432594"/>
            <a:ext cx="6492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6512" y="164305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2.Спортсмен </a:t>
            </a:r>
            <a:r>
              <a:rPr lang="ru-RU" sz="32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 трамплина 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летит  </a:t>
            </a:r>
            <a:r>
              <a:rPr lang="ru-RU" sz="32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 воду.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2725" y="2465388"/>
            <a:ext cx="8858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Льдинка 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движется по гладкой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горизонтальной поверхности льда.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6512" y="3500442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Трактор </a:t>
            </a:r>
            <a:r>
              <a:rPr lang="ru-RU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тянет прицеп.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" y="4110038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Человек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стоя на месте держит на плечах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груз.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32" y="5237163"/>
            <a:ext cx="87153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6. Человек </a:t>
            </a:r>
            <a:r>
              <a:rPr lang="ru-RU" sz="32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поднимается вверх по лестнице.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32" y="5846763"/>
            <a:ext cx="8715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7. Человек  </a:t>
            </a:r>
            <a:r>
              <a:rPr lang="ru-RU" sz="3200" b="1" kern="0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идёт вниз  по лестнице.</a:t>
            </a:r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5857916" y="428604"/>
            <a:ext cx="3428992" cy="12144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положительна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работа отрицательная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равна нулю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000628" y="928670"/>
            <a:ext cx="57152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7429520" y="1714488"/>
            <a:ext cx="171448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Mg.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429388" y="2571744"/>
            <a:ext cx="57152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4786314" y="3571876"/>
            <a:ext cx="200026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174450" y="4175894"/>
            <a:ext cx="57152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7715272" y="5286388"/>
            <a:ext cx="142876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Mg.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786578" y="6286496"/>
            <a:ext cx="171448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Mg.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5603" grpId="0" build="p"/>
      <p:bldP spid="5" grpId="0" build="p"/>
      <p:bldP spid="6" grpId="0" build="p"/>
      <p:bldP spid="7" grpId="0" build="p"/>
      <p:bldP spid="8" grpId="0" build="p"/>
      <p:bldP spid="10" grpId="0" build="p"/>
      <p:bldP spid="11" grpId="0" build="p"/>
      <p:bldP spid="8294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8501090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гр1</a:t>
            </a:r>
          </a:p>
          <a:p>
            <a:pPr marL="0" indent="0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dirty="0" smtClean="0"/>
              <a:t> 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000000"/>
                </a:solidFill>
              </a:rPr>
              <a:t>152- 244,235,231,225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т6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два условия необходимы для совершения работы. 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перемещение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скорость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каких величин зависит совершённая работа? 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перемещение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скорость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принимают за единицу работы?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а)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 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Ньютон 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Паскаль 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Джоуль</a:t>
            </a:r>
          </a:p>
          <a:p>
            <a:pPr algn="ctr"/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85860"/>
            <a:ext cx="4572000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453140"/>
            <a:ext cx="4572000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4500570"/>
            <a:ext cx="228601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476672"/>
            <a:ext cx="6264696" cy="192882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Гр.№</a:t>
            </a:r>
            <a:r>
              <a:rPr lang="pt-BR" sz="3200" b="1" dirty="0" smtClean="0"/>
              <a:t> </a:t>
            </a: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615,614,612,611,609</a:t>
            </a:r>
          </a:p>
          <a:p>
            <a:pPr marL="0" indent="0" algn="ctr" eaLnBrk="1" hangingPunct="1">
              <a:lnSpc>
                <a:spcPts val="4500"/>
              </a:lnSpc>
              <a:buNone/>
            </a:pPr>
            <a:r>
              <a:rPr lang="pt-BR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A </a:t>
            </a:r>
            <a:endParaRPr lang="ru-RU" sz="48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 l="8203" t="14648" r="49609" b="12841"/>
          <a:stretch>
            <a:fillRect/>
          </a:stretch>
        </p:blipFill>
        <p:spPr bwMode="auto">
          <a:xfrm>
            <a:off x="0" y="0"/>
            <a:ext cx="67865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Совершает ли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работу  штангист,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держащий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штангу?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00" y="4941168"/>
            <a:ext cx="7143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диагностики , стр.9,10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3998" cy="6440489"/>
        </p:xfrm>
        <a:graphic>
          <a:graphicData uri="http://schemas.openxmlformats.org/drawingml/2006/table">
            <a:tbl>
              <a:tblPr/>
              <a:tblGrid>
                <a:gridCol w="452340"/>
                <a:gridCol w="637871"/>
                <a:gridCol w="904682"/>
                <a:gridCol w="973593"/>
                <a:gridCol w="927652"/>
                <a:gridCol w="925885"/>
                <a:gridCol w="925885"/>
                <a:gridCol w="690881"/>
                <a:gridCol w="925885"/>
                <a:gridCol w="1143220"/>
                <a:gridCol w="636104"/>
              </a:tblGrid>
              <a:tr h="261938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 9              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  "Работа и мощность. Энергия."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- 2 (з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т15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№ 25-1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Мощность 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ЦЕЛИ:1. Закрепить знания по теме №15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2. Развивать аудиальные и визуальные способности учащихся.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9338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Обобщить и систематизировать знания учащихся по теме №15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Организовать применение знаний в речевой и графической учебной практике.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Организовать применение знаний в измененных и нестандартных условиях при решении качественных задач.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Отработки знаний и умений по теме.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УРОКА: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репродуктивный в форме закрепления суждений и решения творческих задач.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ДЕМОНСТРАЦИИ:1. </a:t>
                      </a: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 УРОКА: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Д/З (гр.№2) и консультация по теме №15.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усвоения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аудиализация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-мощность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 визуализация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 задач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упр.36 (1,2,3,4) стр.112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упр.37(1,4,6) стр. 115.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15м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Д.З</a:t>
                      </a:r>
                    </a:p>
                  </a:txBody>
                  <a:tcPr marL="49161" marR="49161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№2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61" marR="49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91" marR="25491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91" marR="2549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91" marR="25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91" marR="25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91" marR="25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91" marR="25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91" marR="25491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91" marR="25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75" y="4929188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1766" y="836712"/>
            <a:ext cx="2317750" cy="2440002"/>
          </a:xfr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b="1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=8м </a:t>
            </a: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=1мин=60с</a:t>
            </a:r>
          </a:p>
          <a:p>
            <a:pPr eaLnBrk="1" hangingPunct="1">
              <a:lnSpc>
                <a:spcPts val="2500"/>
              </a:lnSpc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=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400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кг/м</a:t>
            </a:r>
            <a:r>
              <a:rPr lang="ru-RU" sz="2400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5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в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b="1" baseline="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кг/м</a:t>
            </a:r>
            <a:r>
              <a:rPr lang="ru-RU" b="1" baseline="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5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000232" y="5786454"/>
            <a:ext cx="7143768" cy="1071570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Работа силы руки уменьшилась до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кДж,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её мощность  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кВт.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08026" y="5784850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77925" y="6130925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000504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15-8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Какая работа совершается при подъеме мраморной плиты объемом 1,2 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глубины  8 м?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85720" y="6072206"/>
            <a:ext cx="96693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32,4к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214414" y="3957584"/>
            <a:ext cx="96693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20,4к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23190" y="0"/>
            <a:ext cx="7092280" cy="396044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Условие равномерного движения   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Найду выталкивающую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силу   </a:t>
            </a:r>
            <a:r>
              <a:rPr lang="en-US" sz="2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400" b="1" kern="0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в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b="1" kern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kern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24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</a:pP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400" b="1" kern="0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кг/м</a:t>
            </a:r>
            <a:r>
              <a:rPr lang="ru-RU" sz="2400" kern="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9,8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Н/кг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1,2 </a:t>
            </a:r>
            <a:r>
              <a:rPr lang="ru-RU" sz="24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kern="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b="1" kern="0" dirty="0" smtClean="0">
                <a:solidFill>
                  <a:srgbClr val="2B2B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12000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3.И силу тяжести плиты  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3240</a:t>
            </a:r>
            <a:r>
              <a:rPr lang="ru-RU" sz="24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8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9,8</a:t>
            </a:r>
            <a:r>
              <a:rPr lang="ru-RU" sz="24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32,4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endParaRPr lang="ru-RU" sz="2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Сила руки 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32,4к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Н-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12к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20,4</a:t>
            </a:r>
            <a:r>
              <a:rPr lang="ru-RU" sz="2800" kern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кН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Работа силы руки </a:t>
            </a:r>
            <a:r>
              <a:rPr lang="ru-RU" sz="28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20,4кН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=163кДж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Мощность силы руки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lang="en-US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/t 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163к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Дж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2,7кВ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4941168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2143076" y="3857628"/>
            <a:ext cx="7000924" cy="1928826"/>
          </a:xfrm>
          <a:prstGeom prst="rect">
            <a:avLst/>
          </a:prstGeom>
          <a:solidFill>
            <a:schemeClr val="bg1">
              <a:alpha val="12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 Найду работу силы Архимеда </a:t>
            </a:r>
          </a:p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ru-RU" sz="2400" b="1" kern="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12000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8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м=96кДж.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8.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работу силы тяжести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32,4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Н8м= 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259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кДж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357290" y="4857760"/>
            <a:ext cx="77457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832480" y="4811065"/>
            <a:ext cx="799089" cy="352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1007379" y="5006327"/>
            <a:ext cx="500066" cy="1588"/>
          </a:xfrm>
          <a:prstGeom prst="straightConnector1">
            <a:avLst/>
          </a:prstGeom>
          <a:ln w="63500">
            <a:solidFill>
              <a:srgbClr val="0033CC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3286124"/>
            <a:ext cx="2143108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стр.29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p" animBg="1"/>
      <p:bldP spid="55302" grpId="0" build="p" animBg="1"/>
      <p:bldP spid="9" grpId="0"/>
      <p:bldP spid="11" grpId="0"/>
      <p:bldP spid="15" grpId="0" animBg="1"/>
      <p:bldP spid="16" grpId="0" animBg="1"/>
      <p:bldP spid="17" grpId="0" build="p" animBg="1"/>
      <p:bldP spid="26" grpId="0" animBg="1"/>
      <p:bldP spid="27" grpId="0" build="p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0563" y="57150"/>
            <a:ext cx="1684337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1775" y="-71438"/>
            <a:ext cx="2771775" cy="23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143125"/>
            <a:ext cx="8643937" cy="44291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Прочитайте по справочнику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определения                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                                 механической  работы и 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мощности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обозначаются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мощность?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От каких величин зависят работа и 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Проговорите или запишите на черновике формулы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для расчета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мощности.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единицы измерения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мощности,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так же кратные и дольные единицы измерения.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 каких условиях совершается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7653" name="Picture 6" descr="1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285750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Примеры механической работы</a:t>
            </a:r>
          </a:p>
        </p:txBody>
      </p:sp>
      <p:graphicFrame>
        <p:nvGraphicFramePr>
          <p:cNvPr id="2765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14438" y="714375"/>
          <a:ext cx="876300" cy="889000"/>
        </p:xfrm>
        <a:graphic>
          <a:graphicData uri="http://schemas.openxmlformats.org/presentationml/2006/ole">
            <p:oleObj spid="_x0000_s5124" name="Image" r:id="rId5" imgW="875882" imgH="888889" progId="">
              <p:embed/>
            </p:oleObj>
          </a:graphicData>
        </a:graphic>
      </p:graphicFrame>
      <p:sp>
        <p:nvSpPr>
          <p:cNvPr id="5124" name="Oval 8"/>
          <p:cNvSpPr>
            <a:spLocks noChangeArrowheads="1"/>
          </p:cNvSpPr>
          <p:nvPr/>
        </p:nvSpPr>
        <p:spPr bwMode="auto">
          <a:xfrm>
            <a:off x="1187450" y="4918075"/>
            <a:ext cx="1008063" cy="144463"/>
          </a:xfrm>
          <a:prstGeom prst="ellipse">
            <a:avLst/>
          </a:prstGeom>
          <a:gradFill rotWithShape="1">
            <a:gsLst>
              <a:gs pos="0">
                <a:srgbClr val="C0C0C0">
                  <a:alpha val="62999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77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857625"/>
            <a:ext cx="20669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857625"/>
            <a:ext cx="2243138" cy="111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79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3881438"/>
            <a:ext cx="294481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2720975" y="4143375"/>
            <a:ext cx="679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chemeClr val="hlink"/>
                </a:solidFill>
                <a:latin typeface="Arial Black" pitchFamily="34" charset="0"/>
              </a:rPr>
              <a:t>х</a:t>
            </a:r>
          </a:p>
        </p:txBody>
      </p:sp>
      <p:pic>
        <p:nvPicPr>
          <p:cNvPr id="27682" name="Picture 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163" y="4286250"/>
            <a:ext cx="7207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1071563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5000636"/>
            <a:ext cx="845673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/>
                <a:solidFill>
                  <a:srgbClr val="F9010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когда сила тяжести совершает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5572140"/>
            <a:ext cx="845673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/>
                <a:solidFill>
                  <a:srgbClr val="F9010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Положительную работу?             </a:t>
            </a:r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285750" y="3786188"/>
            <a:ext cx="4000500" cy="46037"/>
          </a:xfrm>
          <a:prstGeom prst="line">
            <a:avLst/>
          </a:prstGeom>
          <a:noFill/>
          <a:ln w="136525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9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smtClean="0">
                <a:latin typeface="Times New Roman" pitchFamily="18" charset="0"/>
                <a:cs typeface="Times New Roman" pitchFamily="18" charset="0"/>
              </a:rPr>
              <a:t>Выразите работув джоулях :</a:t>
            </a:r>
          </a:p>
        </p:txBody>
      </p:sp>
      <p:sp>
        <p:nvSpPr>
          <p:cNvPr id="3072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262063"/>
            <a:ext cx="4186238" cy="52482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0,25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кДж=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кДж=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МДж=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МДж=</a:t>
            </a:r>
          </a:p>
        </p:txBody>
      </p:sp>
      <p:sp>
        <p:nvSpPr>
          <p:cNvPr id="3072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49700" y="1263650"/>
            <a:ext cx="392747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Дж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2200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Дж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150000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Дж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1200000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Дж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 build="p"/>
      <p:bldP spid="3072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635375" y="-269875"/>
            <a:ext cx="5508625" cy="2951163"/>
          </a:xfrm>
          <a:prstGeom prst="cloudCallout">
            <a:avLst>
              <a:gd name="adj1" fmla="val -92940"/>
              <a:gd name="adj2" fmla="val 13686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повседневной жизни словом </a:t>
            </a:r>
            <a:r>
              <a:rPr lang="ru-RU" sz="2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«работа»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называем любой полезный труд рабочего, учителя, ученика. Понятие работы в физике  более конкретное.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57463" y="4365625"/>
            <a:ext cx="2243138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72440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50622">
            <a:off x="6300788" y="4378325"/>
            <a:ext cx="1152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AutoShape 11"/>
          <p:cNvSpPr>
            <a:spLocks noChangeArrowheads="1"/>
          </p:cNvSpPr>
          <p:nvPr/>
        </p:nvSpPr>
        <p:spPr bwMode="auto">
          <a:xfrm flipH="1">
            <a:off x="4787900" y="2781300"/>
            <a:ext cx="4032250" cy="1366838"/>
          </a:xfrm>
          <a:prstGeom prst="cloudCallout">
            <a:avLst>
              <a:gd name="adj1" fmla="val -21264"/>
              <a:gd name="adj2" fmla="val 164981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 i="1"/>
              <a:t>Что такое механическая работа?</a:t>
            </a:r>
          </a:p>
        </p:txBody>
      </p:sp>
      <p:pic>
        <p:nvPicPr>
          <p:cNvPr id="14349" name="Picture 13" descr="man-sweepi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2060575"/>
            <a:ext cx="252095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baby1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3573463"/>
            <a:ext cx="890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baby16_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4797425"/>
            <a:ext cx="1168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6" descr="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5209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5549E-6 L 1.03489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7" grpId="0" animBg="1"/>
      <p:bldP spid="143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2558" y="320457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5844" y="302480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… +</a:t>
            </a:r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8720" y="347987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sz="2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50480" y="3531270"/>
            <a:ext cx="228601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44624"/>
            <a:ext cx="8940589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ИНЕРЦИЯ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явление сохранения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830442"/>
            <a:ext cx="417845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Бездеятельность</a:t>
            </a:r>
            <a:endParaRPr lang="ru-RU" sz="4000" u="sng" dirty="0">
              <a:solidFill>
                <a:srgbClr val="C0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6143636" y="1556792"/>
            <a:ext cx="928662" cy="1323439"/>
            <a:chOff x="6143636" y="5248833"/>
            <a:chExt cx="928662" cy="1323439"/>
          </a:xfrm>
          <a:solidFill>
            <a:srgbClr val="FFFF00"/>
          </a:solidFill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6143636" y="5248833"/>
              <a:ext cx="928662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 bwMode="auto">
            <a:xfrm flipV="1">
              <a:off x="6143636" y="5985002"/>
              <a:ext cx="792000" cy="27799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2"/>
          <p:cNvGrpSpPr/>
          <p:nvPr/>
        </p:nvGrpSpPr>
        <p:grpSpPr>
          <a:xfrm>
            <a:off x="7572396" y="1628230"/>
            <a:ext cx="1214446" cy="1323439"/>
            <a:chOff x="7572396" y="5320271"/>
            <a:chExt cx="1214446" cy="1323439"/>
          </a:xfrm>
          <a:solidFill>
            <a:srgbClr val="FFFF00"/>
          </a:solidFill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7572396" y="5320271"/>
              <a:ext cx="1214446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 flipV="1">
              <a:off x="7612302" y="6063832"/>
              <a:ext cx="792000" cy="27799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7092280" y="2060848"/>
            <a:ext cx="44435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build="p" animBg="1"/>
      <p:bldP spid="8" grpId="1" build="allAtOnce" animBg="1"/>
      <p:bldP spid="9" grpId="0" build="allAtOnce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16" descr="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209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AutoShape 17"/>
          <p:cNvSpPr>
            <a:spLocks noChangeArrowheads="1"/>
          </p:cNvSpPr>
          <p:nvPr/>
        </p:nvSpPr>
        <p:spPr bwMode="auto">
          <a:xfrm rot="534313" flipH="1">
            <a:off x="3046413" y="3844925"/>
            <a:ext cx="3714750" cy="2670175"/>
          </a:xfrm>
          <a:prstGeom prst="cloudCallout">
            <a:avLst>
              <a:gd name="adj1" fmla="val -94265"/>
              <a:gd name="adj2" fmla="val 28859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Теперь мы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знаем о механической работе?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2500313" y="404813"/>
            <a:ext cx="6643687" cy="2951162"/>
          </a:xfrm>
          <a:prstGeom prst="cloudCallout">
            <a:avLst>
              <a:gd name="adj1" fmla="val -69603"/>
              <a:gd name="adj2" fmla="val -7748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rIns="54000" anchor="ctr" anchorCtr="1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Нет.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определения работы нам нужно знать не только модуль силы и длину пути, но 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котором движется тело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8225" y="4557713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 animBg="1"/>
      <p:bldP spid="348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 l="2343" t="10254" r="3320" b="63379"/>
          <a:stretch>
            <a:fillRect/>
          </a:stretch>
        </p:blipFill>
        <p:spPr bwMode="auto">
          <a:xfrm>
            <a:off x="0" y="0"/>
            <a:ext cx="9144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500066" cy="461665"/>
          </a:xfrm>
          <a:prstGeom prst="rect">
            <a:avLst/>
          </a:prstGeom>
          <a:noFill/>
          <a:ln>
            <a:solidFill>
              <a:srgbClr val="5C4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256" y="2443831"/>
            <a:ext cx="3138493" cy="2214578"/>
            <a:chOff x="2880" y="11808"/>
            <a:chExt cx="2160" cy="1152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613413" y="3658277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27819" y="2515269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34520" y="3801153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901113" y="3731129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8257" y="3766141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7098" y="5017013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2081" y="4969325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3524" y="4874137"/>
            <a:ext cx="69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85720" y="4093032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0" y="2357430"/>
            <a:ext cx="2285984" cy="14350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0,6м/с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 l="2929" t="10254" r="2734" b="63379"/>
          <a:stretch>
            <a:fillRect/>
          </a:stretch>
        </p:blipFill>
        <p:spPr bwMode="auto">
          <a:xfrm>
            <a:off x="-32" y="-24"/>
            <a:ext cx="9144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9"/>
          <p:cNvGrpSpPr/>
          <p:nvPr/>
        </p:nvGrpSpPr>
        <p:grpSpPr>
          <a:xfrm>
            <a:off x="3071802" y="2000240"/>
            <a:ext cx="928662" cy="1323439"/>
            <a:chOff x="6143636" y="5248833"/>
            <a:chExt cx="928662" cy="1323439"/>
          </a:xfrm>
          <a:solidFill>
            <a:srgbClr val="FFFF00"/>
          </a:solidFill>
        </p:grpSpPr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6143636" y="5248833"/>
              <a:ext cx="928662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 bwMode="auto">
            <a:xfrm flipV="1">
              <a:off x="6143636" y="5985002"/>
              <a:ext cx="792000" cy="27799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22"/>
          <p:cNvGrpSpPr/>
          <p:nvPr/>
        </p:nvGrpSpPr>
        <p:grpSpPr>
          <a:xfrm>
            <a:off x="4500562" y="2071678"/>
            <a:ext cx="1214446" cy="1323439"/>
            <a:chOff x="7572396" y="5320271"/>
            <a:chExt cx="1214446" cy="1323439"/>
          </a:xfrm>
          <a:solidFill>
            <a:srgbClr val="FFFF00"/>
          </a:solidFill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7572396" y="5320271"/>
              <a:ext cx="1214446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flipV="1">
              <a:off x="7612302" y="6063832"/>
              <a:ext cx="792000" cy="27799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4020446" y="2428868"/>
            <a:ext cx="44435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500066" cy="461665"/>
          </a:xfrm>
          <a:prstGeom prst="rect">
            <a:avLst/>
          </a:prstGeom>
          <a:noFill/>
          <a:ln>
            <a:solidFill>
              <a:srgbClr val="5C4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951E-7 L -0.11997 -0.00092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0" grpId="2" animBg="1"/>
      <p:bldP spid="10" grpId="3" animBg="1"/>
      <p:bldP spid="10" grpId="4" animBg="1"/>
      <p:bldP spid="11" grpId="0"/>
      <p:bldP spid="11" grpId="1"/>
      <p:bldP spid="12" grpId="0"/>
      <p:bldP spid="13" grpId="0"/>
      <p:bldP spid="14" grpId="0"/>
      <p:bldP spid="15" grpId="0" animBg="1"/>
      <p:bldP spid="17" grpId="0" animBg="1"/>
      <p:bldP spid="18" grpId="0" build="allAtOnce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8" cstate="print"/>
          <a:srcRect l="3515" t="8056" r="4492" b="83155"/>
          <a:stretch>
            <a:fillRect/>
          </a:stretch>
        </p:blipFill>
        <p:spPr bwMode="auto">
          <a:xfrm>
            <a:off x="0" y="0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256" y="857232"/>
            <a:ext cx="3138493" cy="2214578"/>
            <a:chOff x="2880" y="11808"/>
            <a:chExt cx="2160" cy="1152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613413" y="2071678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27819" y="928670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34520" y="2214554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901113" y="2144530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8257" y="2179542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7098" y="3430414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2081" y="3382726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3524" y="3347477"/>
            <a:ext cx="69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1090" y="3929066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-32" y="928670"/>
            <a:ext cx="2285984" cy="14350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=780г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500066" cy="461665"/>
          </a:xfrm>
          <a:prstGeom prst="rect">
            <a:avLst/>
          </a:prstGeom>
          <a:noFill/>
          <a:ln>
            <a:solidFill>
              <a:srgbClr val="5C4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951E-7 L -0.11997 -0.00092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0" grpId="2" animBg="1"/>
      <p:bldP spid="10" grpId="3" animBg="1"/>
      <p:bldP spid="10" grpId="4" animBg="1"/>
      <p:bldP spid="11" grpId="0"/>
      <p:bldP spid="11" grpId="1"/>
      <p:bldP spid="12" grpId="0"/>
      <p:bldP spid="13" grpId="0"/>
      <p:bldP spid="14" grpId="0"/>
      <p:bldP spid="15" grpId="0" animBg="1"/>
      <p:bldP spid="17" grpId="0" animBg="1"/>
      <p:bldP spid="1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8" cstate="print"/>
          <a:srcRect l="2929" t="8056" r="3320" b="78028"/>
          <a:stretch>
            <a:fillRect/>
          </a:stretch>
        </p:blipFill>
        <p:spPr bwMode="auto">
          <a:xfrm>
            <a:off x="0" y="0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817582" y="1801457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8992" y="1912425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889152" y="1714488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58" y="114298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5338" y="1071546"/>
            <a:ext cx="928662" cy="928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0958" y="1071546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29190" y="1912425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6842250" y="1905644"/>
            <a:ext cx="2068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7215206" y="4286257"/>
            <a:ext cx="164304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7643802" y="3643314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251690" y="517843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143736" y="5364320"/>
            <a:ext cx="790581" cy="707886"/>
            <a:chOff x="5643570" y="500042"/>
            <a:chExt cx="790586" cy="707747"/>
          </a:xfrm>
        </p:grpSpPr>
        <p:sp>
          <p:nvSpPr>
            <p:cNvPr id="2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 стрелкой 28"/>
          <p:cNvCxnSpPr/>
          <p:nvPr/>
        </p:nvCxnSpPr>
        <p:spPr>
          <a:xfrm rot="5400000">
            <a:off x="7457630" y="4678368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7474378" y="3565910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143868" y="4786322"/>
            <a:ext cx="928694" cy="707886"/>
            <a:chOff x="5643564" y="500042"/>
            <a:chExt cx="928699" cy="707747"/>
          </a:xfrm>
        </p:grpSpPr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8215306" y="2857496"/>
            <a:ext cx="790581" cy="707886"/>
            <a:chOff x="5643570" y="500042"/>
            <a:chExt cx="790586" cy="707747"/>
          </a:xfrm>
        </p:grpSpPr>
        <p:sp>
          <p:nvSpPr>
            <p:cNvPr id="35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3214678" y="3214686"/>
            <a:ext cx="35004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06363" lvl="1" indent="0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равномерном движении вес тела по величине равен силе тяжести!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5"/>
          <p:cNvSpPr txBox="1">
            <a:spLocks noChangeArrowheads="1"/>
          </p:cNvSpPr>
          <p:nvPr/>
        </p:nvSpPr>
        <p:spPr bwMode="auto">
          <a:xfrm>
            <a:off x="-32" y="980728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7500кН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10мин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0"/>
            <a:ext cx="500066" cy="461665"/>
          </a:xfrm>
          <a:prstGeom prst="rect">
            <a:avLst/>
          </a:prstGeom>
          <a:noFill/>
          <a:ln>
            <a:solidFill>
              <a:srgbClr val="5C4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1" grpId="0"/>
      <p:bldP spid="23" grpId="0" animBg="1"/>
      <p:bldP spid="24" grpId="0" animBg="1"/>
      <p:bldP spid="37" grpId="0"/>
      <p:bldP spid="38" grpId="0" build="allAtOnce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7" cstate="print"/>
          <a:srcRect l="2344" t="10254" r="3320" b="68506"/>
          <a:stretch>
            <a:fillRect/>
          </a:stretch>
        </p:blipFill>
        <p:spPr bwMode="auto">
          <a:xfrm>
            <a:off x="0" y="0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00858" y="221455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5338" y="2143116"/>
            <a:ext cx="928662" cy="928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2143116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32" y="980728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7500кН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10мин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500066" cy="461665"/>
          </a:xfrm>
          <a:prstGeom prst="rect">
            <a:avLst/>
          </a:prstGeom>
          <a:noFill/>
          <a:ln>
            <a:solidFill>
              <a:srgbClr val="5C4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6" grpId="0" build="allAtOnce" animBg="1"/>
      <p:bldP spid="7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1986</TotalTime>
  <Words>2539</Words>
  <Application>Microsoft Office PowerPoint</Application>
  <PresentationFormat>Экран (4:3)</PresentationFormat>
  <Paragraphs>498</Paragraphs>
  <Slides>40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new_year4</vt:lpstr>
      <vt:lpstr>Image</vt:lpstr>
      <vt:lpstr>Слайд 1</vt:lpstr>
      <vt:lpstr>Домашнее задание.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Работа</vt:lpstr>
      <vt:lpstr>Работа</vt:lpstr>
      <vt:lpstr>Слайд 14</vt:lpstr>
      <vt:lpstr>Слайд 15</vt:lpstr>
      <vt:lpstr>Слайд 16</vt:lpstr>
      <vt:lpstr>Слайд 17</vt:lpstr>
      <vt:lpstr>Слайд 18</vt:lpstr>
      <vt:lpstr> мощность - величина х-щая скорость выполнения работы, ч.р.  Работе за одну секунду   </vt:lpstr>
      <vt:lpstr>Это мощность - величина х-щая скорость выполнения работы, ч.р.  Работе за одну секунду</vt:lpstr>
      <vt:lpstr>Лукашик № 667  На полу стоит ящик массой 20 кг. Какую работу надо произвести, чтобы поднять ящик на высоту кузова автомашины, равную 1,5 м? Какова мощность этой силы, если процесс длился 1 минуту?</vt:lpstr>
      <vt:lpstr>Решение задач</vt:lpstr>
      <vt:lpstr>Слайд 23</vt:lpstr>
      <vt:lpstr>Слайд 24</vt:lpstr>
      <vt:lpstr>Слайд 25</vt:lpstr>
      <vt:lpstr>Слайд 26</vt:lpstr>
      <vt:lpstr>Слайд 27</vt:lpstr>
      <vt:lpstr>Домашнее задание.</vt:lpstr>
      <vt:lpstr>В каком из перечисленных случаев и какая  сила совершает работу?</vt:lpstr>
      <vt:lpstr>Слайд 30</vt:lpstr>
      <vt:lpstr>Домашнее задание.</vt:lpstr>
      <vt:lpstr>Слайд 32</vt:lpstr>
      <vt:lpstr>Слайд 33</vt:lpstr>
      <vt:lpstr>Слайд 34</vt:lpstr>
      <vt:lpstr>Слайд 35</vt:lpstr>
      <vt:lpstr>Слайд 36</vt:lpstr>
      <vt:lpstr>Примеры механической работы</vt:lpstr>
      <vt:lpstr>Выразите работув джоулях :</vt:lpstr>
      <vt:lpstr>Слайд 39</vt:lpstr>
      <vt:lpstr>Слайд 40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151</cp:revision>
  <dcterms:created xsi:type="dcterms:W3CDTF">2008-12-14T04:17:18Z</dcterms:created>
  <dcterms:modified xsi:type="dcterms:W3CDTF">2020-03-25T03:04:59Z</dcterms:modified>
</cp:coreProperties>
</file>