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51" r:id="rId1"/>
  </p:sldMasterIdLst>
  <p:notesMasterIdLst>
    <p:notesMasterId r:id="rId20"/>
  </p:notesMasterIdLst>
  <p:sldIdLst>
    <p:sldId id="335" r:id="rId2"/>
    <p:sldId id="316" r:id="rId3"/>
    <p:sldId id="412" r:id="rId4"/>
    <p:sldId id="413" r:id="rId5"/>
    <p:sldId id="414" r:id="rId6"/>
    <p:sldId id="415" r:id="rId7"/>
    <p:sldId id="416" r:id="rId8"/>
    <p:sldId id="392" r:id="rId9"/>
    <p:sldId id="393" r:id="rId10"/>
    <p:sldId id="394" r:id="rId11"/>
    <p:sldId id="395" r:id="rId12"/>
    <p:sldId id="396" r:id="rId13"/>
    <p:sldId id="410" r:id="rId14"/>
    <p:sldId id="397" r:id="rId15"/>
    <p:sldId id="399" r:id="rId16"/>
    <p:sldId id="411" r:id="rId17"/>
    <p:sldId id="400" r:id="rId18"/>
    <p:sldId id="34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65D21"/>
    <a:srgbClr val="0014AC"/>
    <a:srgbClr val="FF9900"/>
    <a:srgbClr val="006600"/>
    <a:srgbClr val="FFFF00"/>
    <a:srgbClr val="FFCCCC"/>
    <a:srgbClr val="33CCFF"/>
    <a:srgbClr val="0066FF"/>
    <a:srgbClr val="FFFFFF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8" d="100"/>
          <a:sy n="48" d="100"/>
        </p:scale>
        <p:origin x="-1146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17.10.2017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39510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A3820B-7150-4465-9329-879E122C3E8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audio" Target="../media/audio5.wav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audio" Target="../media/audio1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3071810"/>
          <a:ext cx="9144000" cy="2560320"/>
        </p:xfrm>
        <a:graphic>
          <a:graphicData uri="http://schemas.openxmlformats.org/drawingml/2006/table">
            <a:tbl>
              <a:tblPr/>
              <a:tblGrid>
                <a:gridCol w="8286776"/>
                <a:gridCol w="857224"/>
              </a:tblGrid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400" u="none" strike="noStrike" dirty="0">
                          <a:latin typeface="Times New Roman"/>
                          <a:ea typeface="Times New Roman"/>
                        </a:rPr>
                        <a:t>Консультация по задачам гр. 6.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400" b="1" u="none" strike="noStrik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Эвристическая беседа по теме  №32 с демонстрациями и заполнением справочника № 5.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400" u="none" strike="noStrike" dirty="0">
                          <a:latin typeface="Times New Roman"/>
                          <a:ea typeface="Times New Roman"/>
                        </a:rPr>
                        <a:t>Повторение темы по опорному конспекту с акцентированием сложных мест.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400" u="none" strike="noStrike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2400" b="1" u="none" strike="noStrike" dirty="0">
                          <a:latin typeface="Times New Roman"/>
                          <a:ea typeface="Times New Roman"/>
                        </a:rPr>
                        <a:t>Первичная обратная связь по вопросам стр.209, 212.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20м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Д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З</a:t>
                      </a:r>
                      <a:r>
                        <a:rPr lang="en-US" sz="2400" b="1" dirty="0" smtClean="0"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$$ 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86,87,88. Т. 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77624"/>
            <a:ext cx="9144000" cy="2985433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- 7  (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 ) \1у25н\  №97.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\№35 \ .</a:t>
            </a:r>
            <a:endParaRPr kumimoji="0" lang="ru-RU" sz="11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Познакомиться   с 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к.ф. « 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lum bright="-10000" contrast="40000"/>
          </a:blip>
          <a:srcRect l="7031" t="25635" r="33203" b="23828"/>
          <a:stretch>
            <a:fillRect/>
          </a:stretch>
        </p:blipFill>
        <p:spPr bwMode="auto">
          <a:xfrm>
            <a:off x="-1" y="0"/>
            <a:ext cx="9187427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6273249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рис.3,3.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Положения Земли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иМарса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орбитах.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8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 l="30479" t="54840" r="37783" b="16388"/>
          <a:stretch>
            <a:fillRect/>
          </a:stretch>
        </p:blipFill>
        <p:spPr bwMode="auto">
          <a:xfrm>
            <a:off x="81972" y="500042"/>
            <a:ext cx="906202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2071670" y="1142984"/>
            <a:ext cx="2214578" cy="107157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7143768" y="500042"/>
            <a:ext cx="2000232" cy="128588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/>
          <a:srcRect l="55163" t="29713" r="27462" b="66456"/>
          <a:stretch>
            <a:fillRect/>
          </a:stretch>
        </p:blipFill>
        <p:spPr bwMode="auto">
          <a:xfrm>
            <a:off x="-1" y="-24"/>
            <a:ext cx="3929059" cy="785818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143372" y="4643446"/>
            <a:ext cx="5000628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Утром… 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вечером</a:t>
            </a:r>
            <a:endParaRPr lang="ru-RU" sz="4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 rot="18625473">
            <a:off x="-316085" y="2487997"/>
            <a:ext cx="3238730" cy="242501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4643438" y="2786058"/>
            <a:ext cx="242889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5857884" y="2500306"/>
            <a:ext cx="1571636" cy="15001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235897" y="2403459"/>
            <a:ext cx="852522" cy="1107996"/>
            <a:chOff x="4139952" y="2409679"/>
            <a:chExt cx="852522" cy="1107996"/>
          </a:xfrm>
        </p:grpSpPr>
        <p:sp>
          <p:nvSpPr>
            <p:cNvPr id="2" name="Овал 1"/>
            <p:cNvSpPr/>
            <p:nvPr/>
          </p:nvSpPr>
          <p:spPr bwMode="auto">
            <a:xfrm>
              <a:off x="4139952" y="2996952"/>
              <a:ext cx="504056" cy="504056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200386" y="2409679"/>
              <a:ext cx="79208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Овал 4"/>
          <p:cNvSpPr/>
          <p:nvPr/>
        </p:nvSpPr>
        <p:spPr bwMode="auto">
          <a:xfrm>
            <a:off x="2983632" y="1878732"/>
            <a:ext cx="2952328" cy="2808312"/>
          </a:xfrm>
          <a:prstGeom prst="ellipse">
            <a:avLst/>
          </a:prstGeom>
          <a:noFill/>
          <a:ln w="22225">
            <a:solidFill>
              <a:srgbClr val="0000FF"/>
            </a:solidFill>
            <a:prstDash val="dash"/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 bwMode="auto">
          <a:xfrm>
            <a:off x="2987824" y="3717032"/>
            <a:ext cx="144016" cy="144016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 bwMode="auto">
          <a:xfrm>
            <a:off x="1979712" y="908720"/>
            <a:ext cx="4968552" cy="4725144"/>
          </a:xfrm>
          <a:prstGeom prst="ellipse">
            <a:avLst/>
          </a:prstGeom>
          <a:noFill/>
          <a:ln w="22225">
            <a:solidFill>
              <a:srgbClr val="006600"/>
            </a:solidFill>
            <a:prstDash val="dash"/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4275024" y="5301208"/>
            <a:ext cx="674097" cy="564865"/>
            <a:chOff x="4128905" y="2859865"/>
            <a:chExt cx="792088" cy="646331"/>
          </a:xfrm>
        </p:grpSpPr>
        <p:sp>
          <p:nvSpPr>
            <p:cNvPr id="9" name="Овал 8"/>
            <p:cNvSpPr/>
            <p:nvPr/>
          </p:nvSpPr>
          <p:spPr bwMode="auto">
            <a:xfrm>
              <a:off x="4139952" y="2996952"/>
              <a:ext cx="504056" cy="504056"/>
            </a:xfrm>
            <a:prstGeom prst="ellips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28905" y="2859865"/>
              <a:ext cx="7920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Овал 10"/>
          <p:cNvSpPr/>
          <p:nvPr/>
        </p:nvSpPr>
        <p:spPr bwMode="auto">
          <a:xfrm>
            <a:off x="1259632" y="143464"/>
            <a:ext cx="6480720" cy="6264696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 bwMode="auto">
          <a:xfrm>
            <a:off x="7594671" y="2788253"/>
            <a:ext cx="280753" cy="31224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478726" y="0"/>
            <a:ext cx="24710" cy="652534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20"/>
          <p:cNvGrpSpPr/>
          <p:nvPr/>
        </p:nvGrpSpPr>
        <p:grpSpPr>
          <a:xfrm>
            <a:off x="1547664" y="2852936"/>
            <a:ext cx="1656184" cy="583169"/>
            <a:chOff x="6228183" y="1988841"/>
            <a:chExt cx="1731465" cy="360040"/>
          </a:xfrm>
        </p:grpSpPr>
        <p:sp>
          <p:nvSpPr>
            <p:cNvPr id="19" name="Прямоугольная выноска 18"/>
            <p:cNvSpPr/>
            <p:nvPr/>
          </p:nvSpPr>
          <p:spPr bwMode="auto">
            <a:xfrm>
              <a:off x="6228183" y="1988841"/>
              <a:ext cx="1731465" cy="360040"/>
            </a:xfrm>
            <a:prstGeom prst="wedgeRectCallout">
              <a:avLst>
                <a:gd name="adj1" fmla="val 40434"/>
                <a:gd name="adj2" fmla="val 98026"/>
              </a:avLst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61533" y="2046450"/>
              <a:ext cx="1656184" cy="2470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внутренние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21"/>
          <p:cNvGrpSpPr/>
          <p:nvPr/>
        </p:nvGrpSpPr>
        <p:grpSpPr>
          <a:xfrm>
            <a:off x="7487817" y="3356992"/>
            <a:ext cx="1332656" cy="583169"/>
            <a:chOff x="6228183" y="1988841"/>
            <a:chExt cx="1393231" cy="360040"/>
          </a:xfrm>
        </p:grpSpPr>
        <p:sp>
          <p:nvSpPr>
            <p:cNvPr id="23" name="Прямоугольная выноска 22"/>
            <p:cNvSpPr/>
            <p:nvPr/>
          </p:nvSpPr>
          <p:spPr bwMode="auto">
            <a:xfrm>
              <a:off x="6228183" y="1988841"/>
              <a:ext cx="1393231" cy="360040"/>
            </a:xfrm>
            <a:prstGeom prst="wedgeRectCallout">
              <a:avLst>
                <a:gd name="adj1" fmla="val -29336"/>
                <a:gd name="adj2" fmla="val -10397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61533" y="2046450"/>
              <a:ext cx="1284600" cy="2470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внешние</a:t>
              </a:r>
              <a:endParaRPr lang="ru-RU" sz="20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Группа 24"/>
          <p:cNvGrpSpPr/>
          <p:nvPr/>
        </p:nvGrpSpPr>
        <p:grpSpPr>
          <a:xfrm>
            <a:off x="2678526" y="1196752"/>
            <a:ext cx="1656184" cy="665809"/>
            <a:chOff x="6205951" y="1944385"/>
            <a:chExt cx="1731465" cy="411061"/>
          </a:xfrm>
        </p:grpSpPr>
        <p:sp>
          <p:nvSpPr>
            <p:cNvPr id="26" name="Прямоугольная выноска 25"/>
            <p:cNvSpPr/>
            <p:nvPr/>
          </p:nvSpPr>
          <p:spPr bwMode="auto">
            <a:xfrm>
              <a:off x="6205951" y="1944385"/>
              <a:ext cx="1731465" cy="411061"/>
            </a:xfrm>
            <a:prstGeom prst="wedgeRectCallout">
              <a:avLst>
                <a:gd name="adj1" fmla="val 59259"/>
                <a:gd name="adj2" fmla="val 50998"/>
              </a:avLst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32180" y="1949338"/>
              <a:ext cx="1656184" cy="3990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Верхнее соединение</a:t>
              </a:r>
              <a:endPara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27"/>
          <p:cNvGrpSpPr/>
          <p:nvPr/>
        </p:nvGrpSpPr>
        <p:grpSpPr>
          <a:xfrm>
            <a:off x="2699792" y="3993341"/>
            <a:ext cx="1656184" cy="720080"/>
            <a:chOff x="6205951" y="1937146"/>
            <a:chExt cx="1731465" cy="444567"/>
          </a:xfrm>
        </p:grpSpPr>
        <p:sp>
          <p:nvSpPr>
            <p:cNvPr id="29" name="Прямоугольная выноска 28"/>
            <p:cNvSpPr/>
            <p:nvPr/>
          </p:nvSpPr>
          <p:spPr bwMode="auto">
            <a:xfrm>
              <a:off x="6205951" y="1937146"/>
              <a:ext cx="1731465" cy="444567"/>
            </a:xfrm>
            <a:prstGeom prst="wedgeRectCallout">
              <a:avLst>
                <a:gd name="adj1" fmla="val 59259"/>
                <a:gd name="adj2" fmla="val 50998"/>
              </a:avLst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32180" y="1949338"/>
              <a:ext cx="1656184" cy="3990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нижнее соединение</a:t>
              </a:r>
              <a:endPara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Группа 30"/>
          <p:cNvGrpSpPr/>
          <p:nvPr/>
        </p:nvGrpSpPr>
        <p:grpSpPr>
          <a:xfrm>
            <a:off x="2483768" y="188640"/>
            <a:ext cx="1656184" cy="665809"/>
            <a:chOff x="6205951" y="1944385"/>
            <a:chExt cx="1731465" cy="411061"/>
          </a:xfrm>
        </p:grpSpPr>
        <p:sp>
          <p:nvSpPr>
            <p:cNvPr id="32" name="Прямоугольная выноска 31"/>
            <p:cNvSpPr/>
            <p:nvPr/>
          </p:nvSpPr>
          <p:spPr bwMode="auto">
            <a:xfrm>
              <a:off x="6205951" y="1944385"/>
              <a:ext cx="1731465" cy="411061"/>
            </a:xfrm>
            <a:prstGeom prst="wedgeRectCallout">
              <a:avLst>
                <a:gd name="adj1" fmla="val 71006"/>
                <a:gd name="adj2" fmla="val -58579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32180" y="1949338"/>
              <a:ext cx="1656184" cy="3990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Верхнее соединение</a:t>
              </a:r>
              <a:endParaRPr lang="ru-RU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Группа 33"/>
          <p:cNvGrpSpPr/>
          <p:nvPr/>
        </p:nvGrpSpPr>
        <p:grpSpPr>
          <a:xfrm>
            <a:off x="2339752" y="5949278"/>
            <a:ext cx="1656184" cy="737817"/>
            <a:chOff x="6205951" y="1899928"/>
            <a:chExt cx="1731465" cy="455518"/>
          </a:xfrm>
        </p:grpSpPr>
        <p:sp>
          <p:nvSpPr>
            <p:cNvPr id="35" name="Прямоугольная выноска 34"/>
            <p:cNvSpPr/>
            <p:nvPr/>
          </p:nvSpPr>
          <p:spPr bwMode="auto">
            <a:xfrm>
              <a:off x="6205951" y="1899928"/>
              <a:ext cx="1731465" cy="455518"/>
            </a:xfrm>
            <a:prstGeom prst="wedgeRectCallout">
              <a:avLst>
                <a:gd name="adj1" fmla="val 79937"/>
                <a:gd name="adj2" fmla="val 807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235900" y="1933963"/>
              <a:ext cx="1656184" cy="3990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противостояние</a:t>
              </a:r>
              <a:endParaRPr lang="ru-RU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7" name="Прямая соединительная линия 36"/>
          <p:cNvCxnSpPr/>
          <p:nvPr/>
        </p:nvCxnSpPr>
        <p:spPr>
          <a:xfrm flipH="1">
            <a:off x="4572000" y="3356992"/>
            <a:ext cx="1584176" cy="223224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915816" y="3645024"/>
            <a:ext cx="1512168" cy="194421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42"/>
          <p:cNvGrpSpPr/>
          <p:nvPr/>
        </p:nvGrpSpPr>
        <p:grpSpPr>
          <a:xfrm>
            <a:off x="5220072" y="2780928"/>
            <a:ext cx="1584176" cy="583169"/>
            <a:chOff x="6228184" y="1988841"/>
            <a:chExt cx="1056934" cy="360040"/>
          </a:xfrm>
        </p:grpSpPr>
        <p:sp>
          <p:nvSpPr>
            <p:cNvPr id="44" name="Прямоугольная выноска 43"/>
            <p:cNvSpPr/>
            <p:nvPr/>
          </p:nvSpPr>
          <p:spPr bwMode="auto">
            <a:xfrm>
              <a:off x="6228184" y="1988841"/>
              <a:ext cx="1056934" cy="360040"/>
            </a:xfrm>
            <a:prstGeom prst="wedgeRectCallout">
              <a:avLst>
                <a:gd name="adj1" fmla="val -15755"/>
                <a:gd name="adj2" fmla="val 149667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261536" y="2046449"/>
              <a:ext cx="975542" cy="2470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элонгация</a:t>
              </a:r>
              <a:endPara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6" name="Прямая соединительная линия 45"/>
          <p:cNvCxnSpPr/>
          <p:nvPr/>
        </p:nvCxnSpPr>
        <p:spPr>
          <a:xfrm flipH="1">
            <a:off x="2015280" y="5544126"/>
            <a:ext cx="5112568" cy="21602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47"/>
          <p:cNvGrpSpPr/>
          <p:nvPr/>
        </p:nvGrpSpPr>
        <p:grpSpPr>
          <a:xfrm>
            <a:off x="323528" y="5301208"/>
            <a:ext cx="1656184" cy="737817"/>
            <a:chOff x="6205951" y="1899928"/>
            <a:chExt cx="1731465" cy="455518"/>
          </a:xfrm>
        </p:grpSpPr>
        <p:sp>
          <p:nvSpPr>
            <p:cNvPr id="49" name="Прямоугольная выноска 48"/>
            <p:cNvSpPr/>
            <p:nvPr/>
          </p:nvSpPr>
          <p:spPr bwMode="auto">
            <a:xfrm>
              <a:off x="6205951" y="1899928"/>
              <a:ext cx="1731465" cy="455518"/>
            </a:xfrm>
            <a:prstGeom prst="wedgeRectCallout">
              <a:avLst>
                <a:gd name="adj1" fmla="val 79937"/>
                <a:gd name="adj2" fmla="val 807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235900" y="1933963"/>
              <a:ext cx="1656184" cy="3990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Восточная</a:t>
              </a:r>
            </a:p>
            <a:p>
              <a:pPr algn="ctr"/>
              <a:r>
                <a:rPr lang="ru-RU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квадратура</a:t>
              </a:r>
              <a:endParaRPr lang="ru-RU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Группа 50"/>
          <p:cNvGrpSpPr/>
          <p:nvPr/>
        </p:nvGrpSpPr>
        <p:grpSpPr>
          <a:xfrm>
            <a:off x="7236296" y="4725144"/>
            <a:ext cx="1656184" cy="737817"/>
            <a:chOff x="6205951" y="1899928"/>
            <a:chExt cx="1731465" cy="455518"/>
          </a:xfrm>
        </p:grpSpPr>
        <p:sp>
          <p:nvSpPr>
            <p:cNvPr id="52" name="Прямоугольная выноска 51"/>
            <p:cNvSpPr/>
            <p:nvPr/>
          </p:nvSpPr>
          <p:spPr bwMode="auto">
            <a:xfrm>
              <a:off x="6205951" y="1899928"/>
              <a:ext cx="1731465" cy="455518"/>
            </a:xfrm>
            <a:prstGeom prst="wedgeRectCallout">
              <a:avLst>
                <a:gd name="adj1" fmla="val -83944"/>
                <a:gd name="adj2" fmla="val 63152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35900" y="1933963"/>
              <a:ext cx="1656184" cy="3990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Западная</a:t>
              </a:r>
            </a:p>
            <a:p>
              <a:pPr algn="ctr"/>
              <a:r>
                <a:rPr lang="ru-RU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квадратура</a:t>
              </a:r>
              <a:endParaRPr lang="ru-RU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3075470" y="2291386"/>
            <a:ext cx="2664296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Утром…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вечером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 l="37948" t="58176" r="54796" b="35152"/>
          <a:stretch>
            <a:fillRect/>
          </a:stretch>
        </p:blipFill>
        <p:spPr bwMode="auto">
          <a:xfrm>
            <a:off x="0" y="71414"/>
            <a:ext cx="2071702" cy="1143008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 l="55499" t="56091" r="37783" b="38071"/>
          <a:stretch>
            <a:fillRect/>
          </a:stretch>
        </p:blipFill>
        <p:spPr bwMode="auto">
          <a:xfrm>
            <a:off x="7072330" y="0"/>
            <a:ext cx="1918228" cy="1000132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3" grpId="0" animBg="1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245011" y="2386788"/>
            <a:ext cx="852522" cy="1107996"/>
            <a:chOff x="4139952" y="2409679"/>
            <a:chExt cx="852522" cy="1107996"/>
          </a:xfrm>
        </p:grpSpPr>
        <p:sp>
          <p:nvSpPr>
            <p:cNvPr id="2" name="Овал 1"/>
            <p:cNvSpPr/>
            <p:nvPr/>
          </p:nvSpPr>
          <p:spPr bwMode="auto">
            <a:xfrm>
              <a:off x="4139952" y="2996952"/>
              <a:ext cx="504056" cy="504056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200386" y="2409679"/>
              <a:ext cx="79208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Овал 4"/>
          <p:cNvSpPr/>
          <p:nvPr/>
        </p:nvSpPr>
        <p:spPr bwMode="auto">
          <a:xfrm>
            <a:off x="2983632" y="1878732"/>
            <a:ext cx="2952328" cy="2808312"/>
          </a:xfrm>
          <a:prstGeom prst="ellipse">
            <a:avLst/>
          </a:prstGeom>
          <a:noFill/>
          <a:ln w="22225">
            <a:solidFill>
              <a:srgbClr val="0000FF"/>
            </a:solidFill>
            <a:prstDash val="dash"/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 bwMode="auto">
          <a:xfrm>
            <a:off x="1979712" y="908720"/>
            <a:ext cx="4968552" cy="4725144"/>
          </a:xfrm>
          <a:prstGeom prst="ellipse">
            <a:avLst/>
          </a:prstGeom>
          <a:noFill/>
          <a:ln w="22225">
            <a:solidFill>
              <a:srgbClr val="006600"/>
            </a:solidFill>
            <a:prstDash val="dash"/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1747531" y="2939606"/>
            <a:ext cx="674097" cy="564865"/>
            <a:chOff x="4131375" y="2880725"/>
            <a:chExt cx="792088" cy="646331"/>
          </a:xfrm>
        </p:grpSpPr>
        <p:sp>
          <p:nvSpPr>
            <p:cNvPr id="9" name="Овал 8"/>
            <p:cNvSpPr/>
            <p:nvPr/>
          </p:nvSpPr>
          <p:spPr bwMode="auto">
            <a:xfrm>
              <a:off x="4139952" y="2996952"/>
              <a:ext cx="504056" cy="504056"/>
            </a:xfrm>
            <a:prstGeom prst="ellips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31375" y="2880725"/>
              <a:ext cx="7920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Овал 10"/>
          <p:cNvSpPr/>
          <p:nvPr/>
        </p:nvSpPr>
        <p:spPr bwMode="auto">
          <a:xfrm>
            <a:off x="1259632" y="143464"/>
            <a:ext cx="6480720" cy="6264696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478726" y="0"/>
            <a:ext cx="24710" cy="652534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20"/>
          <p:cNvGrpSpPr/>
          <p:nvPr/>
        </p:nvGrpSpPr>
        <p:grpSpPr>
          <a:xfrm>
            <a:off x="2285984" y="1214422"/>
            <a:ext cx="1656184" cy="583169"/>
            <a:chOff x="6228183" y="1988841"/>
            <a:chExt cx="1731465" cy="360040"/>
          </a:xfrm>
        </p:grpSpPr>
        <p:sp>
          <p:nvSpPr>
            <p:cNvPr id="19" name="Прямоугольная выноска 18"/>
            <p:cNvSpPr/>
            <p:nvPr/>
          </p:nvSpPr>
          <p:spPr bwMode="auto">
            <a:xfrm>
              <a:off x="6228183" y="1988841"/>
              <a:ext cx="1731465" cy="360040"/>
            </a:xfrm>
            <a:prstGeom prst="wedgeRectCallout">
              <a:avLst>
                <a:gd name="adj1" fmla="val 40434"/>
                <a:gd name="adj2" fmla="val 98026"/>
              </a:avLst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61533" y="2046450"/>
              <a:ext cx="1656184" cy="2470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внутренние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21"/>
          <p:cNvGrpSpPr/>
          <p:nvPr/>
        </p:nvGrpSpPr>
        <p:grpSpPr>
          <a:xfrm>
            <a:off x="7487817" y="3356992"/>
            <a:ext cx="1332656" cy="583169"/>
            <a:chOff x="6228183" y="1988841"/>
            <a:chExt cx="1393231" cy="360040"/>
          </a:xfrm>
        </p:grpSpPr>
        <p:sp>
          <p:nvSpPr>
            <p:cNvPr id="23" name="Прямоугольная выноска 22"/>
            <p:cNvSpPr/>
            <p:nvPr/>
          </p:nvSpPr>
          <p:spPr bwMode="auto">
            <a:xfrm>
              <a:off x="6228183" y="1988841"/>
              <a:ext cx="1393231" cy="360040"/>
            </a:xfrm>
            <a:prstGeom prst="wedgeRectCallout">
              <a:avLst>
                <a:gd name="adj1" fmla="val -29336"/>
                <a:gd name="adj2" fmla="val -10397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61533" y="2046450"/>
              <a:ext cx="1284600" cy="2470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внешние</a:t>
              </a:r>
              <a:endParaRPr lang="ru-RU" sz="20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Группа 24"/>
          <p:cNvGrpSpPr/>
          <p:nvPr/>
        </p:nvGrpSpPr>
        <p:grpSpPr>
          <a:xfrm>
            <a:off x="7286644" y="0"/>
            <a:ext cx="1656184" cy="665809"/>
            <a:chOff x="6205951" y="1944385"/>
            <a:chExt cx="1731465" cy="411061"/>
          </a:xfrm>
        </p:grpSpPr>
        <p:sp>
          <p:nvSpPr>
            <p:cNvPr id="26" name="Прямоугольная выноска 25"/>
            <p:cNvSpPr/>
            <p:nvPr/>
          </p:nvSpPr>
          <p:spPr bwMode="auto">
            <a:xfrm>
              <a:off x="6205951" y="1944385"/>
              <a:ext cx="1731465" cy="411061"/>
            </a:xfrm>
            <a:prstGeom prst="wedgeRectCallout">
              <a:avLst>
                <a:gd name="adj1" fmla="val 59259"/>
                <a:gd name="adj2" fmla="val 50998"/>
              </a:avLst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32180" y="1949338"/>
              <a:ext cx="1656184" cy="3990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Верхнее соединение</a:t>
              </a:r>
              <a:endPara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27"/>
          <p:cNvGrpSpPr/>
          <p:nvPr/>
        </p:nvGrpSpPr>
        <p:grpSpPr>
          <a:xfrm>
            <a:off x="3500430" y="6137920"/>
            <a:ext cx="1656184" cy="720080"/>
            <a:chOff x="6205951" y="1937146"/>
            <a:chExt cx="1731465" cy="444567"/>
          </a:xfrm>
        </p:grpSpPr>
        <p:sp>
          <p:nvSpPr>
            <p:cNvPr id="29" name="Прямоугольная выноска 28"/>
            <p:cNvSpPr/>
            <p:nvPr/>
          </p:nvSpPr>
          <p:spPr bwMode="auto">
            <a:xfrm>
              <a:off x="6205951" y="1937146"/>
              <a:ext cx="1731465" cy="444567"/>
            </a:xfrm>
            <a:prstGeom prst="wedgeRectCallout">
              <a:avLst>
                <a:gd name="adj1" fmla="val 59259"/>
                <a:gd name="adj2" fmla="val 50998"/>
              </a:avLst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32180" y="1949338"/>
              <a:ext cx="1656184" cy="3990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нижнее соединение</a:t>
              </a:r>
              <a:endPara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Группа 30"/>
          <p:cNvGrpSpPr/>
          <p:nvPr/>
        </p:nvGrpSpPr>
        <p:grpSpPr>
          <a:xfrm>
            <a:off x="0" y="0"/>
            <a:ext cx="1656184" cy="665809"/>
            <a:chOff x="6205951" y="1944385"/>
            <a:chExt cx="1731465" cy="411061"/>
          </a:xfrm>
        </p:grpSpPr>
        <p:sp>
          <p:nvSpPr>
            <p:cNvPr id="32" name="Прямоугольная выноска 31"/>
            <p:cNvSpPr/>
            <p:nvPr/>
          </p:nvSpPr>
          <p:spPr bwMode="auto">
            <a:xfrm>
              <a:off x="6205951" y="1944385"/>
              <a:ext cx="1731465" cy="411061"/>
            </a:xfrm>
            <a:prstGeom prst="wedgeRectCallout">
              <a:avLst>
                <a:gd name="adj1" fmla="val 71006"/>
                <a:gd name="adj2" fmla="val -58579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32180" y="1949338"/>
              <a:ext cx="1656184" cy="3990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Верхнее соединение</a:t>
              </a:r>
              <a:endParaRPr lang="ru-RU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Группа 33"/>
          <p:cNvGrpSpPr/>
          <p:nvPr/>
        </p:nvGrpSpPr>
        <p:grpSpPr>
          <a:xfrm>
            <a:off x="0" y="4643446"/>
            <a:ext cx="1656184" cy="737817"/>
            <a:chOff x="6205951" y="1899928"/>
            <a:chExt cx="1731465" cy="455518"/>
          </a:xfrm>
        </p:grpSpPr>
        <p:sp>
          <p:nvSpPr>
            <p:cNvPr id="35" name="Прямоугольная выноска 34"/>
            <p:cNvSpPr/>
            <p:nvPr/>
          </p:nvSpPr>
          <p:spPr bwMode="auto">
            <a:xfrm>
              <a:off x="6205951" y="1899928"/>
              <a:ext cx="1731465" cy="455518"/>
            </a:xfrm>
            <a:prstGeom prst="wedgeRectCallout">
              <a:avLst>
                <a:gd name="adj1" fmla="val 79937"/>
                <a:gd name="adj2" fmla="val 807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235900" y="1933963"/>
              <a:ext cx="1656184" cy="3990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противостояние</a:t>
              </a:r>
              <a:endParaRPr lang="ru-RU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7" name="Прямая соединительная линия 36"/>
          <p:cNvCxnSpPr/>
          <p:nvPr/>
        </p:nvCxnSpPr>
        <p:spPr>
          <a:xfrm rot="10800000" flipV="1">
            <a:off x="1928794" y="1714488"/>
            <a:ext cx="2214578" cy="166074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000232" y="3357562"/>
            <a:ext cx="2428892" cy="164307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42"/>
          <p:cNvGrpSpPr/>
          <p:nvPr/>
        </p:nvGrpSpPr>
        <p:grpSpPr>
          <a:xfrm>
            <a:off x="7559824" y="1285860"/>
            <a:ext cx="1584176" cy="583169"/>
            <a:chOff x="6228184" y="1988841"/>
            <a:chExt cx="1056934" cy="360040"/>
          </a:xfrm>
        </p:grpSpPr>
        <p:sp>
          <p:nvSpPr>
            <p:cNvPr id="44" name="Прямоугольная выноска 43"/>
            <p:cNvSpPr/>
            <p:nvPr/>
          </p:nvSpPr>
          <p:spPr bwMode="auto">
            <a:xfrm>
              <a:off x="6228184" y="1988841"/>
              <a:ext cx="1056934" cy="360040"/>
            </a:xfrm>
            <a:prstGeom prst="wedgeRectCallout">
              <a:avLst>
                <a:gd name="adj1" fmla="val -15755"/>
                <a:gd name="adj2" fmla="val 149667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261536" y="2046449"/>
              <a:ext cx="975542" cy="2470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элонгация</a:t>
              </a:r>
              <a:endPara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6" name="Прямая соединительная линия 45"/>
          <p:cNvCxnSpPr/>
          <p:nvPr/>
        </p:nvCxnSpPr>
        <p:spPr>
          <a:xfrm flipH="1">
            <a:off x="2015280" y="5544126"/>
            <a:ext cx="5112568" cy="21602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47"/>
          <p:cNvGrpSpPr/>
          <p:nvPr/>
        </p:nvGrpSpPr>
        <p:grpSpPr>
          <a:xfrm>
            <a:off x="0" y="6120183"/>
            <a:ext cx="1656184" cy="737817"/>
            <a:chOff x="6205951" y="1899928"/>
            <a:chExt cx="1731465" cy="455518"/>
          </a:xfrm>
        </p:grpSpPr>
        <p:sp>
          <p:nvSpPr>
            <p:cNvPr id="49" name="Прямоугольная выноска 48"/>
            <p:cNvSpPr/>
            <p:nvPr/>
          </p:nvSpPr>
          <p:spPr bwMode="auto">
            <a:xfrm>
              <a:off x="6205951" y="1899928"/>
              <a:ext cx="1731465" cy="455518"/>
            </a:xfrm>
            <a:prstGeom prst="wedgeRectCallout">
              <a:avLst>
                <a:gd name="adj1" fmla="val 79937"/>
                <a:gd name="adj2" fmla="val 807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235900" y="1933963"/>
              <a:ext cx="1656184" cy="3990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Восточная</a:t>
              </a:r>
            </a:p>
            <a:p>
              <a:pPr algn="ctr"/>
              <a:r>
                <a:rPr lang="ru-RU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квадратура</a:t>
              </a:r>
              <a:endParaRPr lang="ru-RU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Группа 50"/>
          <p:cNvGrpSpPr/>
          <p:nvPr/>
        </p:nvGrpSpPr>
        <p:grpSpPr>
          <a:xfrm>
            <a:off x="7358082" y="6120183"/>
            <a:ext cx="1656184" cy="737817"/>
            <a:chOff x="6205951" y="1899928"/>
            <a:chExt cx="1731465" cy="455518"/>
          </a:xfrm>
        </p:grpSpPr>
        <p:sp>
          <p:nvSpPr>
            <p:cNvPr id="52" name="Прямоугольная выноска 51"/>
            <p:cNvSpPr/>
            <p:nvPr/>
          </p:nvSpPr>
          <p:spPr bwMode="auto">
            <a:xfrm>
              <a:off x="6205951" y="1899928"/>
              <a:ext cx="1731465" cy="455518"/>
            </a:xfrm>
            <a:prstGeom prst="wedgeRectCallout">
              <a:avLst>
                <a:gd name="adj1" fmla="val -83944"/>
                <a:gd name="adj2" fmla="val 63152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35900" y="1933963"/>
              <a:ext cx="1656184" cy="3990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Западная</a:t>
              </a:r>
            </a:p>
            <a:p>
              <a:pPr algn="ctr"/>
              <a:r>
                <a:rPr lang="ru-RU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квадратура</a:t>
              </a:r>
              <a:endParaRPr lang="ru-RU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7" name="Прямая соединительная линия 46"/>
          <p:cNvCxnSpPr/>
          <p:nvPr/>
        </p:nvCxnSpPr>
        <p:spPr>
          <a:xfrm rot="10800000" flipV="1">
            <a:off x="1237928" y="3143248"/>
            <a:ext cx="6548782" cy="144586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023"/>
            <a:ext cx="9143999" cy="646331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Синодический год -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2428868"/>
            <a:ext cx="9143999" cy="646331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Сидерический  год -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8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2852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Вопросы 11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Что называется конфигурацией планеты?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Какие планеты считаются внутренними, какие — внешними? 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В какой конфигурации может находиться любая планета? 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Какие планеты могут находиться в противостоянии? Какие — не могут? 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Назовите планеты, которые могут наблюдаться рядом с Луной во время её полнолуния.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8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№11</a:t>
            </a:r>
          </a:p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 9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Нарисуйте, как будут располагаться на своих орбитах Земля и планета: а) Меркурий — в нижнем соединении; б) Венера — в верхнем соединении; в) Юпитер — в противостоянии; г) Сатурн — в верхнем соединении. 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В какое время суток (утром или вечером) будет видна Венера, если она расположена так, как показано на рисунке 3.4,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 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Сравните условия видимости Марса в положениях, показанных на рисунках 3.4,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и 3.4,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Оцените, сколько примерно времени и когда (утром или вечером) может наблюдаться Венера, если она удалена к востоку от Солнца на 45°. 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Через какой промежуток времени встречаются на циферблате часов минутная и часовая стрелки? 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Звёздный период обращения Юпитера равен 12 годам. Через какой промежуток времени повторяются его противостояния?</a:t>
            </a:r>
          </a:p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78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lum bright="-10000" contrast="30000"/>
          </a:blip>
          <a:srcRect l="15234" t="19043" r="9179" b="56055"/>
          <a:stretch>
            <a:fillRect/>
          </a:stretch>
        </p:blipFill>
        <p:spPr bwMode="auto">
          <a:xfrm>
            <a:off x="0" y="3143248"/>
            <a:ext cx="914400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lum bright="-10000" contrast="30000"/>
          </a:blip>
          <a:srcRect l="13476" t="32959" r="12109" b="33349"/>
          <a:stretch>
            <a:fillRect/>
          </a:stretch>
        </p:blipFill>
        <p:spPr bwMode="auto">
          <a:xfrm>
            <a:off x="0" y="0"/>
            <a:ext cx="907262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778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42852"/>
          <a:ext cx="9143999" cy="4998720"/>
        </p:xfrm>
        <a:graphic>
          <a:graphicData uri="http://schemas.openxmlformats.org/drawingml/2006/table">
            <a:tbl>
              <a:tblPr/>
              <a:tblGrid>
                <a:gridCol w="8643966"/>
                <a:gridCol w="500033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Д.з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.  гр.8 (бр.3)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2.Консультация по материалу темы.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3. Закрепление  знаний по теме 32.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ru-RU" sz="16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аудиализация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а).Цепная ядерная реакция деления урана.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б).Ядерный реактор.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- визуализация.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4. Применение знаний в измененных ситуациях при ответе на следующие вопросы: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sym typeface="Symbol"/>
                        </a:rPr>
                        <a:t>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 Что является теплоносителем, замедлителем, поглотителем ? </a:t>
                      </a:r>
                      <a:r>
                        <a:rPr lang="ru-RU" sz="1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</a:rPr>
                        <a:t>(графит, кадмий, тяжелая вода, бор 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sym typeface="Symbol"/>
                        </a:rPr>
                        <a:t>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 Чем определяется величина критической массы?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sym typeface="Symbol"/>
                        </a:rPr>
                        <a:t>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 Энергию из ядра уносят 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</a:rPr>
                        <a:t>гамма-кванты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, осколки деления,  и нейтроны. У чего больше энергии?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sym typeface="Symbol"/>
                        </a:rPr>
                        <a:t>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 От чего зависит коэффициент размножения нейтронов?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5.  Упр. 10 (1,6,7 ) стр.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221/ </a:t>
                      </a:r>
                      <a:r>
                        <a:rPr lang="ru-RU" sz="24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упр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14 (1-7) </a:t>
                      </a:r>
                      <a:r>
                        <a:rPr lang="ru-RU" sz="24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стр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330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3м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7м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10м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Д.З.  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гр.8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(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-7146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58" y="357166"/>
            <a:ext cx="6715172" cy="364333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eaLnBrk="1" hangingPunct="1">
              <a:lnSpc>
                <a:spcPts val="4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4</a:t>
            </a:r>
          </a:p>
          <a:p>
            <a:pPr algn="ctr">
              <a:lnSpc>
                <a:spcPts val="4000"/>
              </a:lnSpc>
              <a:spcBef>
                <a:spcPts val="600"/>
              </a:spcBef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§§ 10,11,12</a:t>
            </a:r>
          </a:p>
          <a:p>
            <a:pPr>
              <a:lnSpc>
                <a:spcPts val="4000"/>
              </a:lnSpc>
              <a:spcBef>
                <a:spcPts val="600"/>
              </a:spcBef>
            </a:pP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Гр,  </a:t>
            </a:r>
            <a:r>
              <a:rPr lang="ru-RU" sz="4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бр№</a:t>
            </a:r>
            <a:endParaRPr lang="ru-RU" sz="4800" b="1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500"/>
                            </p:stCondLst>
                            <p:childTnLst>
                              <p:par>
                                <p:cTn id="87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0"/>
                            </p:stCondLst>
                            <p:childTnLst>
                              <p:par>
                                <p:cTn id="9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>
            <a:off x="0" y="714356"/>
            <a:ext cx="9144000" cy="1643074"/>
          </a:xfrm>
          <a:prstGeom prst="rect">
            <a:avLst/>
          </a:prstGeom>
          <a:solidFill>
            <a:schemeClr val="bg2"/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en-US" sz="6000" b="1" cap="sm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6000" b="1" cap="sm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6000" b="1" cap="small" dirty="0" smtClean="0">
                <a:latin typeface="Times New Roman" pitchFamily="18" charset="0"/>
                <a:cs typeface="Times New Roman" pitchFamily="18" charset="0"/>
              </a:rPr>
              <a:t>Практические основы </a:t>
            </a:r>
          </a:p>
          <a:p>
            <a:r>
              <a:rPr lang="ru-RU" sz="6000" b="1" cap="small" dirty="0" smtClean="0">
                <a:latin typeface="Times New Roman" pitchFamily="18" charset="0"/>
                <a:cs typeface="Times New Roman" pitchFamily="18" charset="0"/>
              </a:rPr>
              <a:t>Астрономии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§§3-9 </a:t>
            </a:r>
            <a:endParaRPr lang="ru-RU" sz="6000" b="1" cap="small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6273225"/>
            <a:ext cx="56435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астрономия </a:t>
            </a: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  стр.7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92881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Астрономия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3" name="WordArt 4"/>
          <p:cNvSpPr>
            <a:spLocks noChangeArrowheads="1" noChangeShapeType="1" noTextEdit="1"/>
          </p:cNvSpPr>
          <p:nvPr/>
        </p:nvSpPr>
        <p:spPr bwMode="gray">
          <a:xfrm rot="21183732">
            <a:off x="57534" y="2521967"/>
            <a:ext cx="8358246" cy="15716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kern="10" cap="small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14AC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14AC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0665506">
            <a:off x="227964" y="4966626"/>
            <a:ext cx="8358246" cy="7128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календарь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0"/>
            <a:ext cx="4857784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№4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§ 9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lum bright="-20000" contrast="40000"/>
          </a:blip>
          <a:srcRect t="11581" r="43243" b="9832"/>
          <a:stretch>
            <a:fillRect/>
          </a:stretch>
        </p:blipFill>
        <p:spPr bwMode="auto">
          <a:xfrm>
            <a:off x="0" y="785794"/>
            <a:ext cx="6500826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0"/>
            <a:ext cx="7786710" cy="477837"/>
          </a:xfrm>
          <a:prstGeom prst="rect">
            <a:avLst/>
          </a:prstGeom>
          <a:solidFill>
            <a:srgbClr val="FFFFFF"/>
          </a:solidFill>
          <a:ln w="76200" cmpd="tri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.№4  Определение долготы. Время.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Календари . § 9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78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2984"/>
            <a:ext cx="4857752" cy="830997"/>
          </a:xfrm>
          <a:prstGeom prst="rect">
            <a:avLst/>
          </a:prstGeom>
          <a:solidFill>
            <a:schemeClr val="bg2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Юлианский</a:t>
            </a: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N/4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4929190" cy="10772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Тропический год составляет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365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суток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46,1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928802"/>
            <a:ext cx="5357818" cy="58477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ошибку  3 суток за 400 лет. 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357562"/>
            <a:ext cx="5357818" cy="58477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 исключением тех, у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N/4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 </a:t>
            </a:r>
            <a:endParaRPr lang="ru-RU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571744"/>
            <a:ext cx="5572132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Григорианский</a:t>
            </a: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N/4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929066"/>
            <a:ext cx="5357818" cy="584775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1600 и 2000 гг. високосные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500570"/>
            <a:ext cx="5357818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1700, 1800 и 1900 гг. были простыми. 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63231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№9 Вопросы 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Чем объясняется введение поясной системы счёта времени? 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Почему в качестве единицы времени используется атомная секунда? 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В чём заключаются трудности составления точного календаря? 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Чем отличается счёт високосных лет по старому и новому стилю?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18630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 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 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На какую величину отличается время на ваших часах от всемирного времени? 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Определите по карте географическую долготу вашей школы. Вычислите местное время для этой долготы. На сколько оно отличается от времени, по которому вы живёте? 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Дата рождения Исаака Ньютона по новому стилю — 4 января 1643 г. Какова дата его рождения по старому стилю?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0" y="714356"/>
            <a:ext cx="4429124" cy="1428760"/>
          </a:xfrm>
          <a:prstGeom prst="rect">
            <a:avLst/>
          </a:prstGeom>
          <a:solidFill>
            <a:srgbClr val="92D050"/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en-US" sz="6600" cap="sm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6600" b="1" cap="sm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6600" b="1" cap="small" dirty="0" smtClean="0">
                <a:latin typeface="Times New Roman" pitchFamily="18" charset="0"/>
                <a:cs typeface="Times New Roman" pitchFamily="18" charset="0"/>
              </a:rPr>
              <a:t>Строение</a:t>
            </a:r>
          </a:p>
          <a:p>
            <a:r>
              <a:rPr lang="ru-RU" sz="6600" b="1" cap="small" dirty="0" smtClean="0">
                <a:latin typeface="Times New Roman" pitchFamily="18" charset="0"/>
                <a:cs typeface="Times New Roman" pitchFamily="18" charset="0"/>
              </a:rPr>
              <a:t>Солнечной</a:t>
            </a:r>
          </a:p>
          <a:p>
            <a:r>
              <a:rPr lang="ru-RU" sz="6600" b="1" cap="small" dirty="0" smtClean="0">
                <a:latin typeface="Times New Roman" pitchFamily="18" charset="0"/>
                <a:cs typeface="Times New Roman" pitchFamily="18" charset="0"/>
              </a:rPr>
              <a:t>Системы.</a:t>
            </a:r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§10-14</a:t>
            </a:r>
            <a:endParaRPr lang="ru-RU" sz="6600" b="1" cap="small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6273225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астрономия </a:t>
            </a: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физика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30718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Астрономия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50197" y="0"/>
            <a:ext cx="4774897" cy="83099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4.§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10,11</a:t>
            </a:r>
            <a:r>
              <a:rPr lang="ru-RU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 rot="20665506">
            <a:off x="57534" y="2164776"/>
            <a:ext cx="8358246" cy="15716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14AC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Гелиоцентризм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14AC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WordArt 4"/>
          <p:cNvSpPr>
            <a:spLocks noChangeArrowheads="1" noChangeShapeType="1" noTextEdit="1"/>
          </p:cNvSpPr>
          <p:nvPr/>
        </p:nvSpPr>
        <p:spPr bwMode="gray">
          <a:xfrm rot="20665506">
            <a:off x="570311" y="3879972"/>
            <a:ext cx="8473326" cy="19063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конфигурации  планет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Геоцентрическая и гелиоцентрическая системы.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928802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Вопросы  §10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В чём отличие системы Коперника от системы Птолемея? 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Какие выводы в пользу гелиоцентрической системы Коперника следовали из открытий, сделанных с помощью телескопа?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8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 bwMode="auto">
        <a:noFill/>
        <a:ln w="38100">
          <a:solidFill>
            <a:srgbClr val="0000FF"/>
          </a:solidFill>
          <a:round/>
          <a:headEnd/>
          <a:tailEnd type="triangle" w="med" len="med"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4605</TotalTime>
  <Words>405</Words>
  <Application>Microsoft Office PowerPoint</Application>
  <PresentationFormat>Экран (4:3)</PresentationFormat>
  <Paragraphs>143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Слайд 1</vt:lpstr>
      <vt:lpstr>Домашнее задание.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Student</cp:lastModifiedBy>
  <cp:revision>548</cp:revision>
  <dcterms:created xsi:type="dcterms:W3CDTF">2009-11-04T14:29:22Z</dcterms:created>
  <dcterms:modified xsi:type="dcterms:W3CDTF">2017-10-17T09:39:24Z</dcterms:modified>
</cp:coreProperties>
</file>