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20"/>
  </p:notesMasterIdLst>
  <p:sldIdLst>
    <p:sldId id="335" r:id="rId2"/>
    <p:sldId id="316" r:id="rId3"/>
    <p:sldId id="412" r:id="rId4"/>
    <p:sldId id="413" r:id="rId5"/>
    <p:sldId id="414" r:id="rId6"/>
    <p:sldId id="415" r:id="rId7"/>
    <p:sldId id="416" r:id="rId8"/>
    <p:sldId id="392" r:id="rId9"/>
    <p:sldId id="393" r:id="rId10"/>
    <p:sldId id="394" r:id="rId11"/>
    <p:sldId id="395" r:id="rId12"/>
    <p:sldId id="396" r:id="rId13"/>
    <p:sldId id="410" r:id="rId14"/>
    <p:sldId id="397" r:id="rId15"/>
    <p:sldId id="399" r:id="rId16"/>
    <p:sldId id="411" r:id="rId17"/>
    <p:sldId id="400" r:id="rId18"/>
    <p:sldId id="34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65D21"/>
    <a:srgbClr val="0014AC"/>
    <a:srgbClr val="FF9900"/>
    <a:srgbClr val="006600"/>
    <a:srgbClr val="FFFF00"/>
    <a:srgbClr val="FFCCCC"/>
    <a:srgbClr val="33CCFF"/>
    <a:srgbClr val="0066FF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8" d="100"/>
          <a:sy n="48" d="100"/>
        </p:scale>
        <p:origin x="-1146" y="-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4000" cy="25603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 №32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стр.209, 212.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86,87,88. Т.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624"/>
            <a:ext cx="9144000" cy="298543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\1у25н\  №97.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\№35 \ .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  с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к.ф. « 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 l="7031" t="25635" r="33203" b="23828"/>
          <a:stretch>
            <a:fillRect/>
          </a:stretch>
        </p:blipFill>
        <p:spPr bwMode="auto">
          <a:xfrm>
            <a:off x="-1" y="0"/>
            <a:ext cx="9187427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6273249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рис.3,3.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Положения Земли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иМарса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орбитах.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30479" t="54840" r="37783" b="16388"/>
          <a:stretch>
            <a:fillRect/>
          </a:stretch>
        </p:blipFill>
        <p:spPr bwMode="auto">
          <a:xfrm>
            <a:off x="81972" y="500042"/>
            <a:ext cx="906202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2071670" y="1142984"/>
            <a:ext cx="2214578" cy="107157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143768" y="500042"/>
            <a:ext cx="2000232" cy="12858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55163" t="29713" r="27462" b="66456"/>
          <a:stretch>
            <a:fillRect/>
          </a:stretch>
        </p:blipFill>
        <p:spPr bwMode="auto">
          <a:xfrm>
            <a:off x="-1" y="-24"/>
            <a:ext cx="3929059" cy="78581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143372" y="4643446"/>
            <a:ext cx="5000628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Утром…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вечером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 rot="18625473">
            <a:off x="-316085" y="2487997"/>
            <a:ext cx="3238730" cy="242501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4643438" y="2786058"/>
            <a:ext cx="242889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857884" y="2500306"/>
            <a:ext cx="1571636" cy="1500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235897" y="2403459"/>
            <a:ext cx="852522" cy="1107996"/>
            <a:chOff x="4139952" y="2409679"/>
            <a:chExt cx="852522" cy="1107996"/>
          </a:xfrm>
        </p:grpSpPr>
        <p:sp>
          <p:nvSpPr>
            <p:cNvPr id="2" name="Овал 1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200386" y="2409679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Овал 4"/>
          <p:cNvSpPr/>
          <p:nvPr/>
        </p:nvSpPr>
        <p:spPr bwMode="auto">
          <a:xfrm>
            <a:off x="2983632" y="1878732"/>
            <a:ext cx="2952328" cy="2808312"/>
          </a:xfrm>
          <a:prstGeom prst="ellipse">
            <a:avLst/>
          </a:prstGeom>
          <a:noFill/>
          <a:ln w="222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 bwMode="auto">
          <a:xfrm>
            <a:off x="2987824" y="3717032"/>
            <a:ext cx="144016" cy="144016"/>
          </a:xfrm>
          <a:prstGeom prst="ellipse">
            <a:avLst/>
          </a:prstGeom>
          <a:solidFill>
            <a:srgbClr val="FF9900"/>
          </a:solidFill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 bwMode="auto">
          <a:xfrm>
            <a:off x="1979712" y="908720"/>
            <a:ext cx="4968552" cy="4725144"/>
          </a:xfrm>
          <a:prstGeom prst="ellipse">
            <a:avLst/>
          </a:prstGeom>
          <a:noFill/>
          <a:ln w="22225">
            <a:solidFill>
              <a:srgbClr val="0066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275024" y="5301208"/>
            <a:ext cx="674097" cy="564865"/>
            <a:chOff x="4128905" y="2859865"/>
            <a:chExt cx="792088" cy="646331"/>
          </a:xfrm>
        </p:grpSpPr>
        <p:sp>
          <p:nvSpPr>
            <p:cNvPr id="9" name="Овал 8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28905" y="2859865"/>
              <a:ext cx="792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Овал 10"/>
          <p:cNvSpPr/>
          <p:nvPr/>
        </p:nvSpPr>
        <p:spPr bwMode="auto">
          <a:xfrm>
            <a:off x="1259632" y="143464"/>
            <a:ext cx="6480720" cy="6264696"/>
          </a:xfrm>
          <a:prstGeom prst="ellips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 bwMode="auto">
          <a:xfrm>
            <a:off x="7594671" y="2788253"/>
            <a:ext cx="280753" cy="31224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478726" y="0"/>
            <a:ext cx="24710" cy="65253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0"/>
          <p:cNvGrpSpPr/>
          <p:nvPr/>
        </p:nvGrpSpPr>
        <p:grpSpPr>
          <a:xfrm>
            <a:off x="1547664" y="2852936"/>
            <a:ext cx="1656184" cy="583169"/>
            <a:chOff x="6228183" y="1988841"/>
            <a:chExt cx="1731465" cy="360040"/>
          </a:xfrm>
        </p:grpSpPr>
        <p:sp>
          <p:nvSpPr>
            <p:cNvPr id="19" name="Прямоугольная выноска 18"/>
            <p:cNvSpPr/>
            <p:nvPr/>
          </p:nvSpPr>
          <p:spPr bwMode="auto">
            <a:xfrm>
              <a:off x="6228183" y="1988841"/>
              <a:ext cx="1731465" cy="360040"/>
            </a:xfrm>
            <a:prstGeom prst="wedgeRectCallout">
              <a:avLst>
                <a:gd name="adj1" fmla="val 40434"/>
                <a:gd name="adj2" fmla="val 98026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61533" y="2046450"/>
              <a:ext cx="1656184" cy="2470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внутренние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21"/>
          <p:cNvGrpSpPr/>
          <p:nvPr/>
        </p:nvGrpSpPr>
        <p:grpSpPr>
          <a:xfrm>
            <a:off x="7487817" y="3356992"/>
            <a:ext cx="1332656" cy="583169"/>
            <a:chOff x="6228183" y="1988841"/>
            <a:chExt cx="1393231" cy="360040"/>
          </a:xfrm>
        </p:grpSpPr>
        <p:sp>
          <p:nvSpPr>
            <p:cNvPr id="23" name="Прямоугольная выноска 22"/>
            <p:cNvSpPr/>
            <p:nvPr/>
          </p:nvSpPr>
          <p:spPr bwMode="auto">
            <a:xfrm>
              <a:off x="6228183" y="1988841"/>
              <a:ext cx="1393231" cy="360040"/>
            </a:xfrm>
            <a:prstGeom prst="wedgeRectCallout">
              <a:avLst>
                <a:gd name="adj1" fmla="val -29336"/>
                <a:gd name="adj2" fmla="val -10397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61533" y="2046450"/>
              <a:ext cx="1284600" cy="2470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внешние</a:t>
              </a:r>
              <a:endParaRPr lang="ru-RU" sz="2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24"/>
          <p:cNvGrpSpPr/>
          <p:nvPr/>
        </p:nvGrpSpPr>
        <p:grpSpPr>
          <a:xfrm>
            <a:off x="2678526" y="1196752"/>
            <a:ext cx="1656184" cy="665809"/>
            <a:chOff x="6205951" y="1944385"/>
            <a:chExt cx="1731465" cy="411061"/>
          </a:xfrm>
        </p:grpSpPr>
        <p:sp>
          <p:nvSpPr>
            <p:cNvPr id="26" name="Прямоугольная выноска 25"/>
            <p:cNvSpPr/>
            <p:nvPr/>
          </p:nvSpPr>
          <p:spPr bwMode="auto">
            <a:xfrm>
              <a:off x="6205951" y="1944385"/>
              <a:ext cx="1731465" cy="411061"/>
            </a:xfrm>
            <a:prstGeom prst="wedgeRectCallout">
              <a:avLst>
                <a:gd name="adj1" fmla="val 59259"/>
                <a:gd name="adj2" fmla="val 50998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Верхнее соединение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27"/>
          <p:cNvGrpSpPr/>
          <p:nvPr/>
        </p:nvGrpSpPr>
        <p:grpSpPr>
          <a:xfrm>
            <a:off x="2699792" y="3993341"/>
            <a:ext cx="1656184" cy="720080"/>
            <a:chOff x="6205951" y="1937146"/>
            <a:chExt cx="1731465" cy="444567"/>
          </a:xfrm>
        </p:grpSpPr>
        <p:sp>
          <p:nvSpPr>
            <p:cNvPr id="29" name="Прямоугольная выноска 28"/>
            <p:cNvSpPr/>
            <p:nvPr/>
          </p:nvSpPr>
          <p:spPr bwMode="auto">
            <a:xfrm>
              <a:off x="6205951" y="1937146"/>
              <a:ext cx="1731465" cy="444567"/>
            </a:xfrm>
            <a:prstGeom prst="wedgeRectCallout">
              <a:avLst>
                <a:gd name="adj1" fmla="val 59259"/>
                <a:gd name="adj2" fmla="val 50998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нижнее соединение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30"/>
          <p:cNvGrpSpPr/>
          <p:nvPr/>
        </p:nvGrpSpPr>
        <p:grpSpPr>
          <a:xfrm>
            <a:off x="2483768" y="188640"/>
            <a:ext cx="1656184" cy="665809"/>
            <a:chOff x="6205951" y="1944385"/>
            <a:chExt cx="1731465" cy="411061"/>
          </a:xfrm>
        </p:grpSpPr>
        <p:sp>
          <p:nvSpPr>
            <p:cNvPr id="32" name="Прямоугольная выноска 31"/>
            <p:cNvSpPr/>
            <p:nvPr/>
          </p:nvSpPr>
          <p:spPr bwMode="auto">
            <a:xfrm>
              <a:off x="6205951" y="1944385"/>
              <a:ext cx="1731465" cy="411061"/>
            </a:xfrm>
            <a:prstGeom prst="wedgeRectCallout">
              <a:avLst>
                <a:gd name="adj1" fmla="val 71006"/>
                <a:gd name="adj2" fmla="val -58579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Верхнее соединение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3"/>
          <p:cNvGrpSpPr/>
          <p:nvPr/>
        </p:nvGrpSpPr>
        <p:grpSpPr>
          <a:xfrm>
            <a:off x="2339752" y="5949278"/>
            <a:ext cx="1656184" cy="737817"/>
            <a:chOff x="6205951" y="1899928"/>
            <a:chExt cx="1731465" cy="455518"/>
          </a:xfrm>
        </p:grpSpPr>
        <p:sp>
          <p:nvSpPr>
            <p:cNvPr id="35" name="Прямоугольная выноска 34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79937"/>
                <a:gd name="adj2" fmla="val 807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противостояние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flipH="1">
            <a:off x="4572000" y="3356992"/>
            <a:ext cx="1584176" cy="223224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915816" y="3645024"/>
            <a:ext cx="1512168" cy="194421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42"/>
          <p:cNvGrpSpPr/>
          <p:nvPr/>
        </p:nvGrpSpPr>
        <p:grpSpPr>
          <a:xfrm>
            <a:off x="5220072" y="2780928"/>
            <a:ext cx="1584176" cy="583169"/>
            <a:chOff x="6228184" y="1988841"/>
            <a:chExt cx="1056934" cy="360040"/>
          </a:xfrm>
        </p:grpSpPr>
        <p:sp>
          <p:nvSpPr>
            <p:cNvPr id="44" name="Прямоугольная выноска 43"/>
            <p:cNvSpPr/>
            <p:nvPr/>
          </p:nvSpPr>
          <p:spPr bwMode="auto">
            <a:xfrm>
              <a:off x="6228184" y="1988841"/>
              <a:ext cx="1056934" cy="360040"/>
            </a:xfrm>
            <a:prstGeom prst="wedgeRectCallout">
              <a:avLst>
                <a:gd name="adj1" fmla="val -15755"/>
                <a:gd name="adj2" fmla="val 149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61536" y="2046449"/>
              <a:ext cx="975542" cy="2470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элонгация</a:t>
              </a:r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6" name="Прямая соединительная линия 45"/>
          <p:cNvCxnSpPr/>
          <p:nvPr/>
        </p:nvCxnSpPr>
        <p:spPr>
          <a:xfrm flipH="1">
            <a:off x="2015280" y="5544126"/>
            <a:ext cx="5112568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47"/>
          <p:cNvGrpSpPr/>
          <p:nvPr/>
        </p:nvGrpSpPr>
        <p:grpSpPr>
          <a:xfrm>
            <a:off x="323528" y="5301208"/>
            <a:ext cx="1656184" cy="737817"/>
            <a:chOff x="6205951" y="1899928"/>
            <a:chExt cx="1731465" cy="455518"/>
          </a:xfrm>
        </p:grpSpPr>
        <p:sp>
          <p:nvSpPr>
            <p:cNvPr id="49" name="Прямоугольная выноска 48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79937"/>
                <a:gd name="adj2" fmla="val 807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Восточная</a:t>
              </a:r>
            </a:p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квадратура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50"/>
          <p:cNvGrpSpPr/>
          <p:nvPr/>
        </p:nvGrpSpPr>
        <p:grpSpPr>
          <a:xfrm>
            <a:off x="7236296" y="4725144"/>
            <a:ext cx="1656184" cy="737817"/>
            <a:chOff x="6205951" y="1899928"/>
            <a:chExt cx="1731465" cy="455518"/>
          </a:xfrm>
        </p:grpSpPr>
        <p:sp>
          <p:nvSpPr>
            <p:cNvPr id="52" name="Прямоугольная выноска 51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-83944"/>
                <a:gd name="adj2" fmla="val 63152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Западная</a:t>
              </a:r>
            </a:p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квадратура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075470" y="2291386"/>
            <a:ext cx="26642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Утром…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вечером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37948" t="58176" r="54796" b="35152"/>
          <a:stretch>
            <a:fillRect/>
          </a:stretch>
        </p:blipFill>
        <p:spPr bwMode="auto">
          <a:xfrm>
            <a:off x="0" y="71414"/>
            <a:ext cx="2071702" cy="114300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55499" t="56091" r="37783" b="38071"/>
          <a:stretch>
            <a:fillRect/>
          </a:stretch>
        </p:blipFill>
        <p:spPr bwMode="auto">
          <a:xfrm>
            <a:off x="7072330" y="0"/>
            <a:ext cx="1918228" cy="1000132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3" grpId="0" animBg="1"/>
      <p:bldP spid="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245011" y="2386788"/>
            <a:ext cx="852522" cy="1107996"/>
            <a:chOff x="4139952" y="2409679"/>
            <a:chExt cx="852522" cy="1107996"/>
          </a:xfrm>
        </p:grpSpPr>
        <p:sp>
          <p:nvSpPr>
            <p:cNvPr id="2" name="Овал 1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200386" y="2409679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Овал 4"/>
          <p:cNvSpPr/>
          <p:nvPr/>
        </p:nvSpPr>
        <p:spPr bwMode="auto">
          <a:xfrm>
            <a:off x="2983632" y="1878732"/>
            <a:ext cx="2952328" cy="2808312"/>
          </a:xfrm>
          <a:prstGeom prst="ellipse">
            <a:avLst/>
          </a:prstGeom>
          <a:noFill/>
          <a:ln w="222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 bwMode="auto">
          <a:xfrm>
            <a:off x="1979712" y="908720"/>
            <a:ext cx="4968552" cy="4725144"/>
          </a:xfrm>
          <a:prstGeom prst="ellipse">
            <a:avLst/>
          </a:prstGeom>
          <a:noFill/>
          <a:ln w="22225">
            <a:solidFill>
              <a:srgbClr val="0066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1747531" y="2939606"/>
            <a:ext cx="674097" cy="564865"/>
            <a:chOff x="4131375" y="2880725"/>
            <a:chExt cx="792088" cy="646331"/>
          </a:xfrm>
        </p:grpSpPr>
        <p:sp>
          <p:nvSpPr>
            <p:cNvPr id="9" name="Овал 8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31375" y="2880725"/>
              <a:ext cx="792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Овал 10"/>
          <p:cNvSpPr/>
          <p:nvPr/>
        </p:nvSpPr>
        <p:spPr bwMode="auto">
          <a:xfrm>
            <a:off x="1259632" y="143464"/>
            <a:ext cx="6480720" cy="6264696"/>
          </a:xfrm>
          <a:prstGeom prst="ellips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478726" y="0"/>
            <a:ext cx="24710" cy="65253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0"/>
          <p:cNvGrpSpPr/>
          <p:nvPr/>
        </p:nvGrpSpPr>
        <p:grpSpPr>
          <a:xfrm>
            <a:off x="2285984" y="1214422"/>
            <a:ext cx="1656184" cy="583169"/>
            <a:chOff x="6228183" y="1988841"/>
            <a:chExt cx="1731465" cy="360040"/>
          </a:xfrm>
        </p:grpSpPr>
        <p:sp>
          <p:nvSpPr>
            <p:cNvPr id="19" name="Прямоугольная выноска 18"/>
            <p:cNvSpPr/>
            <p:nvPr/>
          </p:nvSpPr>
          <p:spPr bwMode="auto">
            <a:xfrm>
              <a:off x="6228183" y="1988841"/>
              <a:ext cx="1731465" cy="360040"/>
            </a:xfrm>
            <a:prstGeom prst="wedgeRectCallout">
              <a:avLst>
                <a:gd name="adj1" fmla="val 40434"/>
                <a:gd name="adj2" fmla="val 98026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61533" y="2046450"/>
              <a:ext cx="1656184" cy="2470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внутренние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21"/>
          <p:cNvGrpSpPr/>
          <p:nvPr/>
        </p:nvGrpSpPr>
        <p:grpSpPr>
          <a:xfrm>
            <a:off x="7487817" y="3356992"/>
            <a:ext cx="1332656" cy="583169"/>
            <a:chOff x="6228183" y="1988841"/>
            <a:chExt cx="1393231" cy="360040"/>
          </a:xfrm>
        </p:grpSpPr>
        <p:sp>
          <p:nvSpPr>
            <p:cNvPr id="23" name="Прямоугольная выноска 22"/>
            <p:cNvSpPr/>
            <p:nvPr/>
          </p:nvSpPr>
          <p:spPr bwMode="auto">
            <a:xfrm>
              <a:off x="6228183" y="1988841"/>
              <a:ext cx="1393231" cy="360040"/>
            </a:xfrm>
            <a:prstGeom prst="wedgeRectCallout">
              <a:avLst>
                <a:gd name="adj1" fmla="val -29336"/>
                <a:gd name="adj2" fmla="val -10397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61533" y="2046450"/>
              <a:ext cx="1284600" cy="2470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внешние</a:t>
              </a:r>
              <a:endParaRPr lang="ru-RU" sz="2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24"/>
          <p:cNvGrpSpPr/>
          <p:nvPr/>
        </p:nvGrpSpPr>
        <p:grpSpPr>
          <a:xfrm>
            <a:off x="7286644" y="0"/>
            <a:ext cx="1656184" cy="665809"/>
            <a:chOff x="6205951" y="1944385"/>
            <a:chExt cx="1731465" cy="411061"/>
          </a:xfrm>
        </p:grpSpPr>
        <p:sp>
          <p:nvSpPr>
            <p:cNvPr id="26" name="Прямоугольная выноска 25"/>
            <p:cNvSpPr/>
            <p:nvPr/>
          </p:nvSpPr>
          <p:spPr bwMode="auto">
            <a:xfrm>
              <a:off x="6205951" y="1944385"/>
              <a:ext cx="1731465" cy="411061"/>
            </a:xfrm>
            <a:prstGeom prst="wedgeRectCallout">
              <a:avLst>
                <a:gd name="adj1" fmla="val 59259"/>
                <a:gd name="adj2" fmla="val 50998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Верхнее соединение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27"/>
          <p:cNvGrpSpPr/>
          <p:nvPr/>
        </p:nvGrpSpPr>
        <p:grpSpPr>
          <a:xfrm>
            <a:off x="3500430" y="6137920"/>
            <a:ext cx="1656184" cy="720080"/>
            <a:chOff x="6205951" y="1937146"/>
            <a:chExt cx="1731465" cy="444567"/>
          </a:xfrm>
        </p:grpSpPr>
        <p:sp>
          <p:nvSpPr>
            <p:cNvPr id="29" name="Прямоугольная выноска 28"/>
            <p:cNvSpPr/>
            <p:nvPr/>
          </p:nvSpPr>
          <p:spPr bwMode="auto">
            <a:xfrm>
              <a:off x="6205951" y="1937146"/>
              <a:ext cx="1731465" cy="444567"/>
            </a:xfrm>
            <a:prstGeom prst="wedgeRectCallout">
              <a:avLst>
                <a:gd name="adj1" fmla="val 59259"/>
                <a:gd name="adj2" fmla="val 50998"/>
              </a:avLst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нижнее соединение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30"/>
          <p:cNvGrpSpPr/>
          <p:nvPr/>
        </p:nvGrpSpPr>
        <p:grpSpPr>
          <a:xfrm>
            <a:off x="0" y="0"/>
            <a:ext cx="1656184" cy="665809"/>
            <a:chOff x="6205951" y="1944385"/>
            <a:chExt cx="1731465" cy="411061"/>
          </a:xfrm>
        </p:grpSpPr>
        <p:sp>
          <p:nvSpPr>
            <p:cNvPr id="32" name="Прямоугольная выноска 31"/>
            <p:cNvSpPr/>
            <p:nvPr/>
          </p:nvSpPr>
          <p:spPr bwMode="auto">
            <a:xfrm>
              <a:off x="6205951" y="1944385"/>
              <a:ext cx="1731465" cy="411061"/>
            </a:xfrm>
            <a:prstGeom prst="wedgeRectCallout">
              <a:avLst>
                <a:gd name="adj1" fmla="val 71006"/>
                <a:gd name="adj2" fmla="val -58579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32180" y="1949338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Верхнее соединение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3"/>
          <p:cNvGrpSpPr/>
          <p:nvPr/>
        </p:nvGrpSpPr>
        <p:grpSpPr>
          <a:xfrm>
            <a:off x="0" y="4643446"/>
            <a:ext cx="1656184" cy="737817"/>
            <a:chOff x="6205951" y="1899928"/>
            <a:chExt cx="1731465" cy="455518"/>
          </a:xfrm>
        </p:grpSpPr>
        <p:sp>
          <p:nvSpPr>
            <p:cNvPr id="35" name="Прямоугольная выноска 34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79937"/>
                <a:gd name="adj2" fmla="val 807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противостояние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rot="10800000" flipV="1">
            <a:off x="1928794" y="1714488"/>
            <a:ext cx="2214578" cy="166074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000232" y="3357562"/>
            <a:ext cx="2428892" cy="164307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42"/>
          <p:cNvGrpSpPr/>
          <p:nvPr/>
        </p:nvGrpSpPr>
        <p:grpSpPr>
          <a:xfrm>
            <a:off x="7559824" y="1285860"/>
            <a:ext cx="1584176" cy="583169"/>
            <a:chOff x="6228184" y="1988841"/>
            <a:chExt cx="1056934" cy="360040"/>
          </a:xfrm>
        </p:grpSpPr>
        <p:sp>
          <p:nvSpPr>
            <p:cNvPr id="44" name="Прямоугольная выноска 43"/>
            <p:cNvSpPr/>
            <p:nvPr/>
          </p:nvSpPr>
          <p:spPr bwMode="auto">
            <a:xfrm>
              <a:off x="6228184" y="1988841"/>
              <a:ext cx="1056934" cy="360040"/>
            </a:xfrm>
            <a:prstGeom prst="wedgeRectCallout">
              <a:avLst>
                <a:gd name="adj1" fmla="val -15755"/>
                <a:gd name="adj2" fmla="val 149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61536" y="2046449"/>
              <a:ext cx="975542" cy="2470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элонгация</a:t>
              </a:r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6" name="Прямая соединительная линия 45"/>
          <p:cNvCxnSpPr/>
          <p:nvPr/>
        </p:nvCxnSpPr>
        <p:spPr>
          <a:xfrm flipH="1">
            <a:off x="2015280" y="5544126"/>
            <a:ext cx="5112568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47"/>
          <p:cNvGrpSpPr/>
          <p:nvPr/>
        </p:nvGrpSpPr>
        <p:grpSpPr>
          <a:xfrm>
            <a:off x="0" y="6120183"/>
            <a:ext cx="1656184" cy="737817"/>
            <a:chOff x="6205951" y="1899928"/>
            <a:chExt cx="1731465" cy="455518"/>
          </a:xfrm>
        </p:grpSpPr>
        <p:sp>
          <p:nvSpPr>
            <p:cNvPr id="49" name="Прямоугольная выноска 48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79937"/>
                <a:gd name="adj2" fmla="val 807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Восточная</a:t>
              </a:r>
            </a:p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квадратура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50"/>
          <p:cNvGrpSpPr/>
          <p:nvPr/>
        </p:nvGrpSpPr>
        <p:grpSpPr>
          <a:xfrm>
            <a:off x="7358082" y="6120183"/>
            <a:ext cx="1656184" cy="737817"/>
            <a:chOff x="6205951" y="1899928"/>
            <a:chExt cx="1731465" cy="455518"/>
          </a:xfrm>
        </p:grpSpPr>
        <p:sp>
          <p:nvSpPr>
            <p:cNvPr id="52" name="Прямоугольная выноска 51"/>
            <p:cNvSpPr/>
            <p:nvPr/>
          </p:nvSpPr>
          <p:spPr bwMode="auto">
            <a:xfrm>
              <a:off x="6205951" y="1899928"/>
              <a:ext cx="1731465" cy="455518"/>
            </a:xfrm>
            <a:prstGeom prst="wedgeRectCallout">
              <a:avLst>
                <a:gd name="adj1" fmla="val -83944"/>
                <a:gd name="adj2" fmla="val 63152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235900" y="1933963"/>
              <a:ext cx="1656184" cy="3990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Западная</a:t>
              </a:r>
            </a:p>
            <a:p>
              <a:pPr algn="ctr"/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квадратура</a:t>
              </a:r>
              <a:endPara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7" name="Прямая соединительная линия 46"/>
          <p:cNvCxnSpPr/>
          <p:nvPr/>
        </p:nvCxnSpPr>
        <p:spPr>
          <a:xfrm rot="10800000" flipV="1">
            <a:off x="1237928" y="3143248"/>
            <a:ext cx="6548782" cy="144586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023"/>
            <a:ext cx="9143999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Синодический год -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2428868"/>
            <a:ext cx="9143999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Сидерический  год -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2852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Вопросы 11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Что называется конфигурацией планеты?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планеты считаются внутренними, какие — внешними?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какой конфигурации может находиться любая планета?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планеты могут находиться в противостоянии? Какие — не могут?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Назовите планеты, которые могут наблюдаться рядом с Луной во время её полнолуния.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Нарисуйте, как будут располагаться на своих орбитах Земля и планета: а) Меркурий — в нижнем соединении; б) Венера — в верхнем соединении; в) Юпитер — в противостоянии; г) Сатурн — в верхнем соединении.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 какое время суток (утром или вечером) будет видна Венера, если она расположена так, как показано на рисунке 3.4,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Сравните условия видимости Марса в положениях, показанных на рисунках 3.4,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и 3.4,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Оцените, сколько примерно времени и когда (утром или вечером) может наблюдаться Венера, если она удалена к востоку от Солнца на 45°.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Через какой промежуток времени встречаются на циферблате часов минутная и часовая стрелки?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Звёздный период обращения Юпитера равен 12 годам. Через какой промежуток времени повторяются его противостояния?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15234" t="19043" r="9179" b="56055"/>
          <a:stretch>
            <a:fillRect/>
          </a:stretch>
        </p:blipFill>
        <p:spPr bwMode="auto">
          <a:xfrm>
            <a:off x="0" y="3143248"/>
            <a:ext cx="91440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lum bright="-10000" contrast="30000"/>
          </a:blip>
          <a:srcRect l="13476" t="32959" r="12109" b="33349"/>
          <a:stretch>
            <a:fillRect/>
          </a:stretch>
        </p:blipFill>
        <p:spPr bwMode="auto">
          <a:xfrm>
            <a:off x="0" y="0"/>
            <a:ext cx="907262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9987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а).Цепная ядерная реакция деления урана.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б).Ядерный реактор.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Что является теплоносителем, замедлителем, поглотителем ? </a:t>
                      </a:r>
                      <a:r>
                        <a:rPr lang="ru-RU" sz="1800" b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(графит, кадмий, тяжелая вода, бор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Чем определяется величина критической массы?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Энергию из ядра уносят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гамма-кванты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, осколки деления,  и нейтроны. У чего больше энергии?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От чего зависит коэффициент размножения нейтронов?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Упр. 10 (1,6,7 ) стр.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221/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14 (1-7)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330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4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10,11,12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6273225"/>
            <a:ext cx="5643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  стр.7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8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1183732">
            <a:off x="57534" y="2521967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cap="small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227964" y="4966626"/>
            <a:ext cx="8358246" cy="7128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0"/>
            <a:ext cx="4857784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20000" contrast="40000"/>
          </a:blip>
          <a:srcRect t="11581" r="43243" b="9832"/>
          <a:stretch>
            <a:fillRect/>
          </a:stretch>
        </p:blipFill>
        <p:spPr bwMode="auto">
          <a:xfrm>
            <a:off x="0" y="785794"/>
            <a:ext cx="650082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7786710" cy="477837"/>
          </a:xfrm>
          <a:prstGeom prst="rect">
            <a:avLst/>
          </a:prstGeom>
          <a:solidFill>
            <a:srgbClr val="FFFFFF"/>
          </a:solidFill>
          <a:ln w="76200" cmpd="tri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.№4  Определение долготы. Время.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Календари . § 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42984"/>
            <a:ext cx="4857752" cy="830997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Юлианский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N/4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4929190" cy="1077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Тропический год составляет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суток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46,1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928802"/>
            <a:ext cx="5357818" cy="58477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ошибку  3 суток за 400 лет. 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357562"/>
            <a:ext cx="5357818" cy="58477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 исключением тех, у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N/4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571744"/>
            <a:ext cx="557213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Григорианский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N/4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929066"/>
            <a:ext cx="5357818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1600 и 2000 гг. високосные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500570"/>
            <a:ext cx="53578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1700, 1800 и 1900 гг. были простыми. 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№9 Вопросы 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Чем объясняется введение поясной системы счёта времени?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Почему в качестве единицы времени используется атомная секунда?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В чём заключаются трудности составления точного календаря? 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Чем отличается счёт високосных лет по старому и новому стилю?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18630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 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На какую величину отличается время на ваших часах от всемирного времени? 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Определите по карте географическую долготу вашей школы. Вычислите местное время для этой долготы. На сколько оно отличается от времени, по которому вы живёте? 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Дата рождения Исаака Ньютона по новому стилю — 4 января 1643 г. Какова дата его рождения по старому стилю?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4429124" cy="142876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Солнечной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§10-14</a:t>
            </a:r>
            <a:endParaRPr lang="ru-RU" sz="66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0718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50197" y="0"/>
            <a:ext cx="4774897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4.§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10,11</a:t>
            </a:r>
            <a: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Гелиоцентризм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конфигурации  планет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Геоцентрическая и гелиоцентрическая системы.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28802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 §10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чём отличие системы Коперника от системы Птолемея?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выводы в пользу гелиоцентрической системы Коперника следовали из открытий, сделанных с помощью телескопа?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4605</TotalTime>
  <Words>405</Words>
  <Application>Microsoft Office PowerPoint</Application>
  <PresentationFormat>Экран (4:3)</PresentationFormat>
  <Paragraphs>143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Student</cp:lastModifiedBy>
  <cp:revision>548</cp:revision>
  <dcterms:created xsi:type="dcterms:W3CDTF">2009-11-04T14:29:22Z</dcterms:created>
  <dcterms:modified xsi:type="dcterms:W3CDTF">2017-10-17T09:39:24Z</dcterms:modified>
</cp:coreProperties>
</file>