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6"/>
  </p:notesMasterIdLst>
  <p:sldIdLst>
    <p:sldId id="385" r:id="rId2"/>
    <p:sldId id="372" r:id="rId3"/>
    <p:sldId id="397" r:id="rId4"/>
    <p:sldId id="390" r:id="rId5"/>
    <p:sldId id="316" r:id="rId6"/>
    <p:sldId id="380" r:id="rId7"/>
    <p:sldId id="392" r:id="rId8"/>
    <p:sldId id="387" r:id="rId9"/>
    <p:sldId id="388" r:id="rId10"/>
    <p:sldId id="381" r:id="rId11"/>
    <p:sldId id="404" r:id="rId12"/>
    <p:sldId id="389" r:id="rId13"/>
    <p:sldId id="396" r:id="rId14"/>
    <p:sldId id="411" r:id="rId15"/>
    <p:sldId id="399" r:id="rId16"/>
    <p:sldId id="410" r:id="rId17"/>
    <p:sldId id="386" r:id="rId18"/>
    <p:sldId id="409" r:id="rId19"/>
    <p:sldId id="394" r:id="rId20"/>
    <p:sldId id="395" r:id="rId21"/>
    <p:sldId id="377" r:id="rId22"/>
    <p:sldId id="379" r:id="rId23"/>
    <p:sldId id="400" r:id="rId24"/>
    <p:sldId id="4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0099"/>
    <a:srgbClr val="006600"/>
    <a:srgbClr val="003300"/>
    <a:srgbClr val="0014AC"/>
    <a:srgbClr val="66CCFF"/>
    <a:srgbClr val="220FB1"/>
    <a:srgbClr val="000000"/>
    <a:srgbClr val="365D21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55" autoAdjust="0"/>
    <p:restoredTop sz="94638" autoAdjust="0"/>
  </p:normalViewPr>
  <p:slideViewPr>
    <p:cSldViewPr>
      <p:cViewPr>
        <p:scale>
          <a:sx n="69" d="100"/>
          <a:sy n="69" d="100"/>
        </p:scale>
        <p:origin x="-122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42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2.wav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12" Type="http://schemas.openxmlformats.org/officeDocument/2006/relationships/hyperlink" Target="../../../../../dos/DOSBox-0.74/&#1071;&#1088;&#1083;&#1099;&#1082;%20&#1076;&#1083;&#1103;%20DOSBox.ln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11.wav"/><Relationship Id="rId5" Type="http://schemas.openxmlformats.org/officeDocument/2006/relationships/audio" Target="../media/audio7.wav"/><Relationship Id="rId10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8.wav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468880"/>
          <a:ext cx="9144000" cy="4389120"/>
        </p:xfrm>
        <a:graphic>
          <a:graphicData uri="http://schemas.openxmlformats.org/drawingml/2006/table">
            <a:tbl>
              <a:tblPr/>
              <a:tblGrid>
                <a:gridCol w="7994755"/>
                <a:gridCol w="1149245"/>
              </a:tblGrid>
              <a:tr h="3184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u="none" strike="noStrike" dirty="0" smtClean="0">
                          <a:latin typeface="Times New Roman"/>
                          <a:ea typeface="Times New Roman"/>
                        </a:rPr>
                        <a:t>Консультация </a:t>
                      </a: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по гр.8.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2.  Постановка проблемы: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«От чего зависит сила взаимодействия между зарядами? Гипотезу.»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3.  Эвристическая беседа по теме 10 с  решением поставленной проблемы, выкладкам на доске, демонстрациями и заполнением справочника № 3.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4. 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 Первичная обратная связь по вопросам из учебника  стр.97(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1,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2), стр.98(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1,2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,3),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стр. 102 (1,2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 -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СРсУ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пар.37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6.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ПРЗ.1,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2.стр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99.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стр. 257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Д.З. т.10 (пар.35 - 38). ПРЗ.2.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стр.99/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87,88,89,90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8858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3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32.        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/Т10/ ЗАКОН КУЛОНА.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Изучить закон Кулона, единицы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заряда, понятие «диэлектрическая проницаемость» и «электрическое поле».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ДОСТИЖЕНИЯ ПОСТАВЛЕННЫХ ЦЕЛЕЙ.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Зависимость силы взаимодействия зарядов от расстояния между зарядами и величины зарядов.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можно исп. гильзу и палочку)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«От </a:t>
            </a:r>
            <a:r>
              <a:rPr lang="ru-RU" sz="44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чего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зависит </a:t>
            </a:r>
            <a:r>
              <a:rPr lang="ru-RU" sz="44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сила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взаимодействия между зарядами? </a:t>
            </a:r>
            <a:r>
              <a:rPr lang="ru-RU" sz="4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Сформулируйте гипотезу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.»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3164148"/>
            <a:ext cx="3000396" cy="142876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28794" y="3891320"/>
            <a:ext cx="1234017" cy="609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  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857356" y="3143248"/>
            <a:ext cx="1948397" cy="71436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2000232" y="3857628"/>
            <a:ext cx="113168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84935">
            <a:off x="2834657" y="4285595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шары,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468032">
            <a:off x="6117261" y="3107851"/>
            <a:ext cx="2730999" cy="1386534"/>
            <a:chOff x="6270157" y="214290"/>
            <a:chExt cx="2730999" cy="1386534"/>
          </a:xfrm>
          <a:solidFill>
            <a:schemeClr val="bg1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6270157" y="714356"/>
              <a:ext cx="1315553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341727" y="214290"/>
              <a:ext cx="1659429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7907735" y="954493"/>
              <a:ext cx="851623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572887" y="1012168"/>
              <a:ext cx="1357322" cy="158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741644" y="3429000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1,2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5719" y="486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15" grpId="0"/>
      <p:bldP spid="15" grpId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548517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одинаково заряженных маленьких  шарика массой 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подвешены на шелковых нитях длиной по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одной точке.   Определить величину заряда каждого шарика, если они, оттолкнувшись,  разошлись на расстояние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2см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1454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ПРЗ№2,стр251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2786058"/>
            <a:ext cx="671514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2" y="3494790"/>
            <a:ext cx="3429024" cy="1384995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0=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0=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7"/>
          <p:cNvGrpSpPr/>
          <p:nvPr/>
        </p:nvGrpSpPr>
        <p:grpSpPr>
          <a:xfrm>
            <a:off x="172788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CC"/>
                </a:solidFill>
              </a:endParaRPr>
            </a:p>
          </p:txBody>
        </p:sp>
      </p:grp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-5160000" flipV="1">
            <a:off x="5547320" y="1217604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4857760"/>
            <a:ext cx="1857388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=0,01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85984" y="192880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5643570" y="198659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4036215" y="307799"/>
            <a:ext cx="1857388" cy="1643074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59698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905232" y="185604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822259" y="197667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5742304" y="2085326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 flipH="1" flipV="1">
            <a:off x="5779194" y="2044382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3"/>
          <p:cNvGrpSpPr/>
          <p:nvPr/>
        </p:nvGrpSpPr>
        <p:grpSpPr>
          <a:xfrm>
            <a:off x="6643701" y="5434"/>
            <a:ext cx="2378721" cy="1137566"/>
            <a:chOff x="4365610" y="4744445"/>
            <a:chExt cx="2510651" cy="1200761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580806" y="5165517"/>
              <a:ext cx="971409" cy="678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365610" y="4945074"/>
              <a:ext cx="1357201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80265" y="4744445"/>
              <a:ext cx="1495996" cy="603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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Прямая со стрелкой 89"/>
          <p:cNvCxnSpPr>
            <a:stCxn id="25" idx="6"/>
          </p:cNvCxnSpPr>
          <p:nvPr/>
        </p:nvCxnSpPr>
        <p:spPr>
          <a:xfrm>
            <a:off x="2500298" y="2000240"/>
            <a:ext cx="31432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428992" y="150017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70" name="Прямоугольный треугольник 69"/>
          <p:cNvSpPr/>
          <p:nvPr/>
        </p:nvSpPr>
        <p:spPr>
          <a:xfrm rot="16320000">
            <a:off x="2577723" y="1424942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5400000">
            <a:off x="2607852" y="1678372"/>
            <a:ext cx="785818" cy="79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Левая фигурная скобка 74"/>
          <p:cNvSpPr/>
          <p:nvPr/>
        </p:nvSpPr>
        <p:spPr>
          <a:xfrm rot="2694103">
            <a:off x="2929466" y="-287307"/>
            <a:ext cx="427548" cy="2404647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786050" y="357166"/>
            <a:ext cx="50006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 rot="16200000">
            <a:off x="3072342" y="1356758"/>
            <a:ext cx="427548" cy="1714512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214678" y="2385948"/>
            <a:ext cx="85725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85918" y="4857760"/>
            <a:ext cx="2000264" cy="58477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=0,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999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0" name="Группа 83"/>
          <p:cNvGrpSpPr/>
          <p:nvPr/>
        </p:nvGrpSpPr>
        <p:grpSpPr>
          <a:xfrm>
            <a:off x="6941333" y="1214425"/>
            <a:ext cx="1916949" cy="1000129"/>
            <a:chOff x="4830545" y="4794255"/>
            <a:chExt cx="2023268" cy="1055691"/>
          </a:xfrm>
        </p:grpSpPr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5385114" y="5312134"/>
              <a:ext cx="1468699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(2</a:t>
              </a:r>
              <a:r>
                <a:rPr lang="ru-RU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-2</a:t>
              </a:r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)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4830545" y="5025897"/>
              <a:ext cx="904800" cy="77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5357816" y="4794255"/>
              <a:ext cx="1269794" cy="52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28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6858016" y="2071678"/>
            <a:ext cx="22859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29124" y="3500438"/>
            <a:ext cx="4357718" cy="954107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2,25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,99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429124" y="4429132"/>
            <a:ext cx="3286148" cy="523220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00826" y="4929198"/>
            <a:ext cx="2286016" cy="523220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q=0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,7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-24"/>
            <a:ext cx="2643174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ПРЗ2, стр.305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10-1,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стр.22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" grpId="0" animBg="1"/>
      <p:bldP spid="1031" grpId="0" animBg="1"/>
      <p:bldP spid="5" grpId="0" animBg="1"/>
      <p:bldP spid="46" grpId="0" animBg="1"/>
      <p:bldP spid="66" grpId="0" animBg="1"/>
      <p:bldP spid="20" grpId="0" animBg="1"/>
      <p:bldP spid="7" grpId="0" animBg="1"/>
      <p:bldP spid="25" grpId="0" animBg="1"/>
      <p:bldP spid="58" grpId="0" animBg="1"/>
      <p:bldP spid="79" grpId="0" animBg="1"/>
      <p:bldP spid="79" grpId="1" animBg="1"/>
      <p:bldP spid="80" grpId="0" animBg="1"/>
      <p:bldP spid="83" grpId="0" animBg="1"/>
      <p:bldP spid="70" grpId="0" animBg="1"/>
      <p:bldP spid="75" grpId="0" animBg="1"/>
      <p:bldP spid="81" grpId="0" animBg="1"/>
      <p:bldP spid="82" grpId="0" animBg="1"/>
      <p:bldP spid="84" grpId="0" animBg="1"/>
      <p:bldP spid="89" grpId="0" animBg="1"/>
      <p:bldP spid="97" grpId="0"/>
      <p:bldP spid="98" grpId="0" animBg="1"/>
      <p:bldP spid="99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3000372"/>
            <a:ext cx="728664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68" y="4369172"/>
            <a:ext cx="4379732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=Р·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40"/>
          <p:cNvGrpSpPr/>
          <p:nvPr/>
        </p:nvGrpSpPr>
        <p:grpSpPr>
          <a:xfrm>
            <a:off x="642910" y="3714752"/>
            <a:ext cx="6572296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+Р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913913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480986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23928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54521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62"/>
          <p:cNvGrpSpPr/>
          <p:nvPr/>
        </p:nvGrpSpPr>
        <p:grpSpPr>
          <a:xfrm>
            <a:off x="7692316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69"/>
          <p:cNvGrpSpPr/>
          <p:nvPr/>
        </p:nvGrpSpPr>
        <p:grpSpPr>
          <a:xfrm>
            <a:off x="8143900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57"/>
          <p:cNvGrpSpPr/>
          <p:nvPr/>
        </p:nvGrpSpPr>
        <p:grpSpPr>
          <a:xfrm>
            <a:off x="248976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7773842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-5160000" flipV="1">
            <a:off x="5547320" y="1217604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0254" y="5605632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08089">
            <a:off x="5218779" y="6080651"/>
            <a:ext cx="18168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11746" y="4482870"/>
            <a:ext cx="174627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7429520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7858147" y="1643049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61"/>
          <p:cNvGrpSpPr/>
          <p:nvPr/>
        </p:nvGrpSpPr>
        <p:grpSpPr>
          <a:xfrm>
            <a:off x="6917976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285984" y="192880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5643570" y="2000240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2402455" y="142852"/>
            <a:ext cx="3383991" cy="1928826"/>
            <a:chOff x="2402455" y="142852"/>
            <a:chExt cx="3383991" cy="1928826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rot="16200000" flipH="1">
              <a:off x="4036215" y="321447"/>
              <a:ext cx="1857388" cy="1643074"/>
            </a:xfrm>
            <a:prstGeom prst="line">
              <a:avLst/>
            </a:prstGeom>
            <a:ln w="2857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2397224" y="148083"/>
              <a:ext cx="1836464" cy="1826002"/>
            </a:xfrm>
            <a:prstGeom prst="line">
              <a:avLst/>
            </a:prstGeom>
            <a:ln w="2857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59698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000232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643570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5742304" y="2085326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 flipH="1" flipV="1">
            <a:off x="5779194" y="2044382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5338247" y="-71462"/>
            <a:ext cx="3091405" cy="1357322"/>
            <a:chOff x="4214810" y="4643446"/>
            <a:chExt cx="3091405" cy="1357322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Прямая со стрелкой 89"/>
          <p:cNvCxnSpPr/>
          <p:nvPr/>
        </p:nvCxnSpPr>
        <p:spPr>
          <a:xfrm>
            <a:off x="2500298" y="2000240"/>
            <a:ext cx="3143272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428992" y="150017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-35719" y="486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uiExpand="1" build="p" animBg="1"/>
      <p:bldP spid="1031" grpId="0" animBg="1"/>
      <p:bldP spid="46" grpId="0" animBg="1"/>
      <p:bldP spid="65" grpId="0" animBg="1"/>
      <p:bldP spid="66" grpId="0" animBg="1"/>
      <p:bldP spid="20" grpId="0" animBg="1"/>
      <p:bldP spid="68" grpId="0" uiExpand="1" build="p" animBg="1"/>
      <p:bldP spid="8" grpId="0" animBg="1"/>
      <p:bldP spid="7" grpId="0" animBg="1"/>
      <p:bldP spid="1028" grpId="0" animBg="1"/>
      <p:bldP spid="48" grpId="0" animBg="1"/>
      <p:bldP spid="25" grpId="0" animBg="1"/>
      <p:bldP spid="58" grpId="0" animBg="1"/>
      <p:bldP spid="77" grpId="0"/>
      <p:bldP spid="78" grpId="0"/>
      <p:bldP spid="79" grpId="0" animBg="1"/>
      <p:bldP spid="80" grpId="0" animBg="1"/>
      <p:bldP spid="83" grpId="0" animBg="1"/>
      <p:bldP spid="92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786710" y="2467171"/>
            <a:ext cx="714380" cy="604639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8358214" y="192880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3071802" y="2428868"/>
            <a:ext cx="714380" cy="604639"/>
            <a:chOff x="846" y="9235"/>
            <a:chExt cx="366" cy="388"/>
          </a:xfrm>
        </p:grpSpPr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2428860" y="2143116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86182" y="2729900"/>
            <a:ext cx="4178147" cy="601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715008" y="269335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3570" y="214311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rot="-11760000" flipH="1" flipV="1">
            <a:off x="5965842" y="2553774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68"/>
          <p:cNvGrpSpPr/>
          <p:nvPr/>
        </p:nvGrpSpPr>
        <p:grpSpPr>
          <a:xfrm>
            <a:off x="6786578" y="2000240"/>
            <a:ext cx="928694" cy="646331"/>
            <a:chOff x="6643702" y="493018"/>
            <a:chExt cx="928694" cy="646331"/>
          </a:xfrm>
        </p:grpSpPr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Line 4"/>
          <p:cNvSpPr>
            <a:spLocks noChangeShapeType="1"/>
          </p:cNvSpPr>
          <p:nvPr/>
        </p:nvSpPr>
        <p:spPr bwMode="auto">
          <a:xfrm rot="-11760000" flipH="1" flipV="1">
            <a:off x="4608522" y="2567399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68"/>
          <p:cNvGrpSpPr/>
          <p:nvPr/>
        </p:nvGrpSpPr>
        <p:grpSpPr>
          <a:xfrm>
            <a:off x="4286248" y="1928802"/>
            <a:ext cx="928694" cy="646331"/>
            <a:chOff x="6643702" y="350142"/>
            <a:chExt cx="928694" cy="646331"/>
          </a:xfrm>
        </p:grpSpPr>
        <p:sp>
          <p:nvSpPr>
            <p:cNvPr id="10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68"/>
          <p:cNvGrpSpPr/>
          <p:nvPr/>
        </p:nvGrpSpPr>
        <p:grpSpPr>
          <a:xfrm>
            <a:off x="5500694" y="3000372"/>
            <a:ext cx="714380" cy="646331"/>
            <a:chOff x="6670998" y="421580"/>
            <a:chExt cx="714380" cy="646331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7000"/>
              </a:lnSpc>
              <a:spcAft>
                <a:spcPts val="1000"/>
              </a:spcAft>
            </a:pP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7000"/>
              </a:lnSpc>
              <a:spcAft>
                <a:spcPts val="1000"/>
              </a:spcAft>
            </a:pP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7000"/>
              </a:lnSpc>
              <a:spcAft>
                <a:spcPts val="1000"/>
              </a:spcAft>
            </a:pP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0" y="16631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10-2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latin typeface="Times New Roman"/>
                <a:ea typeface="Times New Roman"/>
              </a:rPr>
              <a:t>С какой силой действуют два одноименных  и равных заряда на третий,  помещенный посередине между ними?</a:t>
            </a:r>
          </a:p>
          <a:p>
            <a:pPr>
              <a:spcAft>
                <a:spcPts val="0"/>
              </a:spcAft>
            </a:pP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5429264"/>
            <a:ext cx="228598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10-2,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стр.22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4" grpId="0"/>
      <p:bldP spid="100" grpId="0" animBg="1"/>
      <p:bldP spid="101" grpId="0"/>
      <p:bldP spid="102" grpId="0" animBg="1"/>
      <p:bldP spid="106" grpId="0" animBg="1"/>
      <p:bldP spid="84" grpId="0" animBg="1"/>
      <p:bldP spid="8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5572140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0166" y="0"/>
            <a:ext cx="6496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Силу взаимодействия</a:t>
            </a:r>
            <a:endParaRPr lang="ru-RU" sz="4800" dirty="0"/>
          </a:p>
        </p:txBody>
      </p:sp>
      <p:grpSp>
        <p:nvGrpSpPr>
          <p:cNvPr id="2" name="Группа 41"/>
          <p:cNvGrpSpPr/>
          <p:nvPr/>
        </p:nvGrpSpPr>
        <p:grpSpPr>
          <a:xfrm>
            <a:off x="3071802" y="2182041"/>
            <a:ext cx="1514101" cy="2649961"/>
            <a:chOff x="1772015" y="2190382"/>
            <a:chExt cx="2799985" cy="2649961"/>
          </a:xfrm>
        </p:grpSpPr>
        <p:sp>
          <p:nvSpPr>
            <p:cNvPr id="1026" name="Oval 2"/>
            <p:cNvSpPr>
              <a:spLocks noChangeArrowheads="1"/>
            </p:cNvSpPr>
            <p:nvPr/>
          </p:nvSpPr>
          <p:spPr bwMode="auto">
            <a:xfrm>
              <a:off x="1772015" y="2190382"/>
              <a:ext cx="2799985" cy="2649961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Oval 2"/>
            <p:cNvSpPr>
              <a:spLocks noChangeArrowheads="1"/>
            </p:cNvSpPr>
            <p:nvPr/>
          </p:nvSpPr>
          <p:spPr bwMode="auto">
            <a:xfrm>
              <a:off x="2064627" y="2513185"/>
              <a:ext cx="2194656" cy="202602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6072198" y="3857628"/>
            <a:ext cx="448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86050" y="24771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86116" y="3429000"/>
            <a:ext cx="36433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026" idx="4"/>
          </p:cNvCxnSpPr>
          <p:nvPr/>
        </p:nvCxnSpPr>
        <p:spPr>
          <a:xfrm rot="5400000">
            <a:off x="2391637" y="3366019"/>
            <a:ext cx="2903200" cy="28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174130" y="337440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286512" y="2928934"/>
            <a:ext cx="1091448" cy="55082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786182" y="2500306"/>
            <a:ext cx="4357718" cy="2286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6182" y="2286016"/>
            <a:ext cx="5000660" cy="24288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6286512" y="3516295"/>
            <a:ext cx="1000132" cy="4842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2000" y="1571612"/>
            <a:ext cx="5000660" cy="24288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429124" y="3214686"/>
            <a:ext cx="4357718" cy="2286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6286512" y="3454719"/>
            <a:ext cx="2143140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57752" y="335756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3786182" y="2357430"/>
            <a:ext cx="2071702" cy="1928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026" idx="4"/>
          </p:cNvCxnSpPr>
          <p:nvPr/>
        </p:nvCxnSpPr>
        <p:spPr>
          <a:xfrm rot="5400000" flipH="1" flipV="1">
            <a:off x="3570364" y="2473042"/>
            <a:ext cx="2617448" cy="21004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7"/>
          <p:cNvSpPr>
            <a:spLocks noChangeShapeType="1"/>
          </p:cNvSpPr>
          <p:nvPr/>
        </p:nvSpPr>
        <p:spPr bwMode="auto">
          <a:xfrm flipV="1">
            <a:off x="4929190" y="2285992"/>
            <a:ext cx="928694" cy="11937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929190" y="3429001"/>
            <a:ext cx="1071570" cy="12144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5250661" y="3321843"/>
            <a:ext cx="2143140" cy="1928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500694" y="2000241"/>
            <a:ext cx="2071702" cy="1928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5000628" y="3474717"/>
            <a:ext cx="2000264" cy="45719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3" grpId="0"/>
      <p:bldP spid="36" grpId="0"/>
      <p:bldP spid="13" grpId="0" animBg="1"/>
      <p:bldP spid="21" grpId="0" animBg="1"/>
      <p:bldP spid="25" grpId="0" animBg="1"/>
      <p:bldP spid="38" grpId="0" animBg="1"/>
      <p:bldP spid="41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5998272"/>
              </p:ext>
            </p:extLst>
          </p:nvPr>
        </p:nvGraphicFramePr>
        <p:xfrm>
          <a:off x="395536" y="1700808"/>
          <a:ext cx="1808572" cy="1080120"/>
        </p:xfrm>
        <a:graphic>
          <a:graphicData uri="http://schemas.openxmlformats.org/presentationml/2006/ole">
            <p:oleObj spid="_x0000_s1042" name="Формула" r:id="rId4" imgW="685502" imgH="406224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7797245"/>
              </p:ext>
            </p:extLst>
          </p:nvPr>
        </p:nvGraphicFramePr>
        <p:xfrm>
          <a:off x="2771800" y="1677550"/>
          <a:ext cx="2451527" cy="876969"/>
        </p:xfrm>
        <a:graphic>
          <a:graphicData uri="http://schemas.openxmlformats.org/presentationml/2006/ole">
            <p:oleObj spid="_x0000_s1043" name="Формула" r:id="rId5" imgW="1168400" imgH="419100" progId="Equation.3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7384"/>
            <a:ext cx="912887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Кулона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Два заряда взаимодействуют друг с другом силами прямо пропорциональными произведению величин зарядов и обратно пропорциональными квадрату расстояния между их центрами.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0" y="4183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36512" y="2888170"/>
            <a:ext cx="916472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Справедливо только для точечных зарядов.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Кулон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заряд, проходящий через поперечное сечение проводника за 1 секунду при силе тока в 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14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Диэлектрическая проницаемость среды(</a:t>
            </a:r>
            <a:r>
              <a:rPr kumimoji="0" lang="ru-RU" sz="4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2800" i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показывает во сколько раз сила, взаимодействия в вакууме больше чем в данной среде.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96" cy="6858000"/>
            <a:chOff x="7072298" y="-4214866"/>
            <a:chExt cx="9144096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072298" y="-4214866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87074" y="642918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=3</a:t>
              </a:r>
              <a:r>
                <a:rPr lang="en-US" sz="6600" b="1" dirty="0" smtClean="0">
                  <a:solidFill>
                    <a:srgbClr val="FFFF00"/>
                  </a:solidFill>
                  <a:sym typeface="Symbol"/>
                </a:rPr>
                <a:t>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8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м/с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1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51060" t="10254" r="3320" b="19434"/>
          <a:stretch>
            <a:fillRect/>
          </a:stretch>
        </p:blipFill>
        <p:spPr bwMode="auto">
          <a:xfrm>
            <a:off x="-32" y="0"/>
            <a:ext cx="778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65709" t="87158" r="10435" b="6982"/>
          <a:stretch>
            <a:fillRect/>
          </a:stretch>
        </p:blipFill>
        <p:spPr bwMode="auto">
          <a:xfrm>
            <a:off x="5500694" y="5929330"/>
            <a:ext cx="40719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15001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№10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87-90, </a:t>
            </a:r>
            <a:endParaRPr lang="ru-RU" sz="4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/>
          <a:srcRect l="11133" t="54932" r="9765" b="27490"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528" y="194632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160634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00496" y="2747418"/>
            <a:ext cx="4178147" cy="601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929322" y="2710872"/>
            <a:ext cx="214314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rot="-11760000" flipH="1" flipV="1">
            <a:off x="6180156" y="2571292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8"/>
          <p:cNvGrpSpPr/>
          <p:nvPr/>
        </p:nvGrpSpPr>
        <p:grpSpPr>
          <a:xfrm>
            <a:off x="7000892" y="2017758"/>
            <a:ext cx="928694" cy="646331"/>
            <a:chOff x="6643702" y="493018"/>
            <a:chExt cx="928694" cy="646331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Line 4"/>
          <p:cNvSpPr>
            <a:spLocks noChangeShapeType="1"/>
          </p:cNvSpPr>
          <p:nvPr/>
        </p:nvSpPr>
        <p:spPr bwMode="auto">
          <a:xfrm rot="-11760000" flipH="1" flipV="1">
            <a:off x="4822836" y="2587322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68"/>
          <p:cNvGrpSpPr/>
          <p:nvPr/>
        </p:nvGrpSpPr>
        <p:grpSpPr>
          <a:xfrm>
            <a:off x="4500562" y="1946320"/>
            <a:ext cx="928694" cy="646331"/>
            <a:chOff x="6643702" y="350142"/>
            <a:chExt cx="928694" cy="646331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68"/>
          <p:cNvGrpSpPr/>
          <p:nvPr/>
        </p:nvGrpSpPr>
        <p:grpSpPr>
          <a:xfrm>
            <a:off x="5715008" y="3068421"/>
            <a:ext cx="714380" cy="646331"/>
            <a:chOff x="6670998" y="421580"/>
            <a:chExt cx="714380" cy="646331"/>
          </a:xfrm>
        </p:grpSpPr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3214678" y="2357430"/>
            <a:ext cx="714380" cy="763755"/>
            <a:chOff x="846" y="9235"/>
            <a:chExt cx="366" cy="388"/>
          </a:xfrm>
        </p:grpSpPr>
        <p:sp>
          <p:nvSpPr>
            <p:cNvPr id="26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8056444" y="2389514"/>
            <a:ext cx="714380" cy="763755"/>
            <a:chOff x="846" y="9235"/>
            <a:chExt cx="366" cy="388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5786446" y="2500306"/>
            <a:ext cx="429409" cy="500230"/>
            <a:chOff x="919" y="9235"/>
            <a:chExt cx="220" cy="321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919" y="9235"/>
              <a:ext cx="220" cy="32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955" y="9407"/>
              <a:ext cx="14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666526" y="1857364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00420" y="3357562"/>
            <a:ext cx="3091405" cy="1357322"/>
            <a:chOff x="4214810" y="4643446"/>
            <a:chExt cx="3091405" cy="1357322"/>
          </a:xfrm>
        </p:grpSpPr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5500694" y="5391518"/>
              <a:ext cx="1162579" cy="46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94711" y="4714884"/>
            <a:ext cx="3091405" cy="1357322"/>
            <a:chOff x="4214810" y="4643446"/>
            <a:chExt cx="3091405" cy="1357322"/>
          </a:xfrm>
        </p:grpSpPr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5500694" y="5391518"/>
              <a:ext cx="1162579" cy="46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23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4" grpId="0" animBg="1"/>
      <p:bldP spid="18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4709"/>
            <a:ext cx="9144000" cy="28007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latin typeface="Times New Roman"/>
                <a:ea typeface="Times New Roman"/>
              </a:rPr>
              <a:t>799. </a:t>
            </a:r>
            <a:r>
              <a:rPr lang="ru-RU" sz="4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В каком случае при сближении двух одноименных зарядов сила отталкивания уменьшается до нуля?</a:t>
            </a:r>
          </a:p>
        </p:txBody>
      </p:sp>
      <p:sp>
        <p:nvSpPr>
          <p:cNvPr id="6" name="Кольцо 5"/>
          <p:cNvSpPr/>
          <p:nvPr/>
        </p:nvSpPr>
        <p:spPr>
          <a:xfrm>
            <a:off x="1071538" y="2786058"/>
            <a:ext cx="1714512" cy="4071942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572264" y="4357694"/>
            <a:ext cx="714380" cy="1714512"/>
            <a:chOff x="1664" y="4813"/>
            <a:chExt cx="366" cy="87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12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834 L -0.54132 -0.008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000792" cy="285752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№10   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87-90,       гр2</a:t>
            </a:r>
            <a:endParaRPr lang="ru-RU" sz="4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buFont typeface="Wingdings" pitchFamily="2" charset="2"/>
              <a:buNone/>
            </a:pPr>
            <a:r>
              <a:rPr lang="da-DK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800" b="1" dirty="0" smtClean="0">
                <a:latin typeface="Times New Roman" pitchFamily="18" charset="0"/>
                <a:cs typeface="Times New Roman" pitchFamily="18" charset="0"/>
              </a:rPr>
              <a:t>685</a:t>
            </a:r>
            <a:r>
              <a:rPr lang="da-DK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686</a:t>
            </a:r>
            <a:r>
              <a:rPr lang="da-DK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800" b="1" dirty="0" smtClean="0">
                <a:latin typeface="Times New Roman" pitchFamily="18" charset="0"/>
                <a:cs typeface="Times New Roman" pitchFamily="18" charset="0"/>
              </a:rPr>
              <a:t>687</a:t>
            </a:r>
            <a:r>
              <a:rPr lang="da-DK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692</a:t>
            </a:r>
            <a:r>
              <a:rPr lang="da-DK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800" b="1" dirty="0" smtClean="0">
                <a:latin typeface="Times New Roman" pitchFamily="18" charset="0"/>
                <a:cs typeface="Times New Roman" pitchFamily="18" charset="0"/>
              </a:rPr>
              <a:t>695</a:t>
            </a:r>
            <a:r>
              <a:rPr lang="da-DK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улона</a:t>
            </a:r>
            <a:endParaRPr lang="en-US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0" y="0"/>
            <a:ext cx="9144000" cy="6934007"/>
            <a:chOff x="0" y="0"/>
            <a:chExt cx="9144000" cy="693400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ru-RU" sz="7200" b="1" dirty="0" err="1" smtClean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7200" b="1" baseline="-25000" dirty="0" err="1" smtClean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эл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l-GR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·m</a:t>
              </a:r>
              <a:r>
                <a:rPr lang="en-US" sz="72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R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r>
                <a: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0" y="4379462"/>
              <a:ext cx="9137636" cy="255454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lvl="0" indent="-457200">
                <a:buAutoNum type="arabicPeriod"/>
              </a:pP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Раскрасить ОК, припоминая урок.       – 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5мин</a:t>
              </a:r>
            </a:p>
            <a:p>
              <a:pPr marL="457200" lvl="0" indent="-457200">
                <a:buAutoNum type="arabicPeriod" startAt="2"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«Разбивка»  учебника                           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- 15 мин</a:t>
              </a:r>
            </a:p>
            <a:p>
              <a:pPr marL="457200" lvl="0" indent="-457200">
                <a:buAutoNum type="arabicPeriod" startAt="3"/>
              </a:pP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Рассказать тему, используя  «</a:t>
              </a:r>
              <a:r>
                <a:rPr lang="ru-RU" sz="3200" b="1" dirty="0" err="1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разбтвку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» -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8мин</a:t>
              </a:r>
            </a:p>
            <a:p>
              <a:pPr marL="457200" lvl="0" indent="-457200"/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4.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Рассказать тему  кому-то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                   </a:t>
              </a:r>
              <a:r>
                <a:rPr kumimoji="0" lang="ru-RU" sz="3200" b="1" i="0" u="none" strike="noStrike" cap="none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- 10мин</a:t>
              </a:r>
            </a:p>
            <a:p>
              <a:pPr marL="457200" lvl="0" indent="-457200"/>
              <a:r>
                <a:rPr lang="ru-RU" sz="3200" b="1" baseline="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5.</a:t>
              </a:r>
              <a:r>
                <a:rPr lang="ru-RU" sz="32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Припоминая рассказ восстановить  ОК.- </a:t>
              </a:r>
              <a:r>
                <a:rPr lang="ru-RU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5м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Хочешь уважать себя, не жалей!!</a:t>
              </a:r>
              <a:endPara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63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797. </a:t>
            </a:r>
            <a:r>
              <a:rPr lang="ru-RU" sz="3600" b="1" i="1" dirty="0" smtClean="0">
                <a:latin typeface="Times New Roman"/>
                <a:ea typeface="Times New Roman"/>
              </a:rPr>
              <a:t>Каково движение пылинки в поле одноименного заряда?</a:t>
            </a:r>
          </a:p>
          <a:p>
            <a:pPr>
              <a:spcAft>
                <a:spcPts val="0"/>
              </a:spcAft>
            </a:pPr>
            <a:endParaRPr lang="ru-RU" sz="36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816.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ОПИШИТЕ ПОВЕДЕНИЕ ГИЛЬЗЫ, ПОДВЕШЕННОЙ НА ПРОВОДЯЩЕЙ НИТИ, В ПОЛЕ ЗАРЯЖЕННОЙ ПАЛОЧКИ.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820. </a:t>
            </a: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Как определить заряжена ли гильза без дополнительных приспособлений?</a:t>
            </a:r>
          </a:p>
          <a:p>
            <a:pPr>
              <a:spcAft>
                <a:spcPts val="0"/>
              </a:spcAft>
            </a:pPr>
            <a:endParaRPr lang="ru-RU" sz="3600" b="1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822.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 будет действовать заряженная палочка на магнитную стрелку?</a:t>
            </a:r>
            <a:endParaRPr lang="ru-RU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2687236" y="2857495"/>
            <a:ext cx="3429023" cy="500066"/>
            <a:chOff x="2028" y="8721"/>
            <a:chExt cx="2085" cy="311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401616" y="857255"/>
            <a:ext cx="1714512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-300000" flipV="1">
            <a:off x="4191448" y="358230"/>
            <a:ext cx="45719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714744" y="1714488"/>
            <a:ext cx="357188" cy="357187"/>
            <a:chOff x="1783" y="8526"/>
            <a:chExt cx="366" cy="388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714876" y="1714488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4500562" y="1714488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ИЛИ 32"/>
          <p:cNvSpPr/>
          <p:nvPr/>
        </p:nvSpPr>
        <p:spPr>
          <a:xfrm>
            <a:off x="3500430" y="1714488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360000" flipH="1">
            <a:off x="4160955" y="2144536"/>
            <a:ext cx="72000" cy="86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9105247">
            <a:off x="-334855" y="1214445"/>
            <a:ext cx="419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мелкие.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35719" y="486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416 -0.106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5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82 -0.120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 animBg="1"/>
      <p:bldP spid="32" grpId="0" animBg="1"/>
      <p:bldP spid="33" grpId="0" animBg="1"/>
      <p:bldP spid="34" grpId="0" animBg="1"/>
      <p:bldP spid="36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649" name="Line 1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 flipH="1" flipV="1">
            <a:off x="182563" y="2141538"/>
            <a:ext cx="31750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057400"/>
          <a:ext cx="9143999" cy="4819357"/>
        </p:xfrm>
        <a:graphic>
          <a:graphicData uri="http://schemas.openxmlformats.org/drawingml/2006/table">
            <a:tbl>
              <a:tblPr/>
              <a:tblGrid>
                <a:gridCol w="2643174"/>
                <a:gridCol w="642942"/>
                <a:gridCol w="5857883"/>
              </a:tblGrid>
              <a:tr h="4431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№9. (бр.4)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.Консультация по теме 10.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Закон Кулона.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Электрическое поле.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Применение знаний темы для решения задач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Упр.7 (4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 5,6 )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стр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Стр.251ПРЗ 2,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Упр.16(1,3,4)стр.252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викторина.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u="sng" dirty="0">
                          <a:latin typeface="Times New Roman"/>
                          <a:ea typeface="Times New Roman"/>
                        </a:rPr>
                        <a:t>викторина.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796. С КАКОЙ СИЛОЙ ДЕЙСТВУЮТ ДВА ОДНОИМЕННЫХ  И РАВНЫХ ЗАРЯДА НА ТРЕТИЙ , ПОМЕЩЕННЫЙ ПОСЕРЕДИНЕ МЕЖДУ НИМИ?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797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Каково движение пылинки в поле одноименного заряда?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799.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В каком случае при сближении двух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одноименных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зарядов сила отталкивания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уменьшается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до нуля?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latin typeface="Times New Roman"/>
                          <a:ea typeface="Times New Roman"/>
                        </a:rPr>
                        <a:t>816.</a:t>
                      </a:r>
                      <a:r>
                        <a:rPr lang="ru-RU" sz="1800" i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0" dirty="0" smtClean="0">
                          <a:latin typeface="Times New Roman"/>
                          <a:ea typeface="Times New Roman"/>
                        </a:rPr>
                        <a:t>ОПИШИТЕ ПОВЕДЕНИЕ ГИЛЬЗЫ, ПОДВЕШЕННОЙ НА ПРОВОДЯЩЕЙ НИТИ, В ПОЛЕ ЗАРЯЖЕННОЙ ПАЛОЧКИ.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820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Как определить заряжена ли гильза без дополнительных приспособлений?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822. 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Как будет действовать заряженная палочка на магнитную стрелку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Д.З. гр. 9. (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- 4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33.        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/ЗТ10/ ЭЛЕКТРИЧЕСКОЕ ПОЛЕ.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10.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И РАВИТИЯ НАВЫКОВ РЕШЕНИЯ ЗАДАЧ ПО ТЕМЕ.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 l="4687" t="30762" r="25000" b="56787"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 l="4687" t="56396" r="25000" b="27490"/>
          <a:stretch>
            <a:fillRect/>
          </a:stretch>
        </p:blipFill>
        <p:spPr bwMode="auto">
          <a:xfrm>
            <a:off x="0" y="0"/>
            <a:ext cx="9144000" cy="15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786710" y="1609915"/>
            <a:ext cx="714380" cy="604639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8524046" y="127258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71802" y="1571612"/>
            <a:ext cx="714380" cy="604639"/>
            <a:chOff x="846" y="9235"/>
            <a:chExt cx="366" cy="388"/>
          </a:xfrm>
        </p:grpSpPr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2428860" y="128586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86182" y="1872644"/>
            <a:ext cx="4178147" cy="601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715008" y="178592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3570" y="128586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796.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 какой силой действуют два 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одноименных  и равных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заряда на третий,  помещенный п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осередине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между ними?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2285992"/>
            <a:ext cx="91440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799. </a:t>
            </a:r>
            <a:r>
              <a:rPr lang="ru-RU" sz="4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В каком случае при сближении двух одноименных зарядов сила отталкивания уменьшается до нуля?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919032"/>
            <a:ext cx="91440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«От 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чего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зависит 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ВЕЛИЧИНА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силы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взаимодействия между зарядами?   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Сформулируйте гипотезу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.»</a:t>
            </a:r>
            <a:endParaRPr lang="ru-RU" sz="4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№10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4" grpId="0"/>
      <p:bldP spid="100" grpId="0" animBg="1"/>
      <p:bldP spid="101" grpId="0"/>
      <p:bldP spid="82" grpId="0" build="p" animBg="1"/>
      <p:bldP spid="27" grpId="0" build="p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3500438"/>
            <a:ext cx="369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именные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4116084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85786" y="5143512"/>
            <a:ext cx="571504" cy="500066"/>
            <a:chOff x="13968" y="2736"/>
            <a:chExt cx="288" cy="288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10800000">
            <a:off x="214282" y="4565612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184052" y="4555162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782502" y="3643314"/>
            <a:ext cx="336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именные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571868" y="4490389"/>
            <a:ext cx="1714512" cy="1939031"/>
            <a:chOff x="11808" y="5904"/>
            <a:chExt cx="1152" cy="1440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429124" y="3714776"/>
            <a:ext cx="0" cy="21329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rot="240000">
            <a:off x="4377210" y="4573228"/>
            <a:ext cx="72000" cy="10800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6150114"/>
            <a:ext cx="419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4000" b="1" i="1" cap="all" dirty="0" smtClean="0">
                <a:latin typeface="Times New Roman" pitchFamily="18" charset="0"/>
                <a:cs typeface="Times New Roman" pitchFamily="18" charset="0"/>
              </a:rPr>
              <a:t>метр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43042" y="4143380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785918" y="5143512"/>
            <a:ext cx="571504" cy="500066"/>
            <a:chOff x="13968" y="2736"/>
            <a:chExt cx="288" cy="288"/>
          </a:xfrm>
        </p:grpSpPr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rot="10800000">
            <a:off x="54592" y="542926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357422" y="5429264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715008" y="4214818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7929586" y="4473274"/>
            <a:ext cx="571504" cy="500066"/>
            <a:chOff x="13968" y="2736"/>
            <a:chExt cx="288" cy="288"/>
          </a:xfrm>
        </p:grpSpPr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 flipV="1">
            <a:off x="6286512" y="4714884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7215206" y="471488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3929058" y="5214950"/>
            <a:ext cx="214314" cy="214314"/>
            <a:chOff x="13968" y="2736"/>
            <a:chExt cx="288" cy="288"/>
          </a:xfrm>
        </p:grpSpPr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4562475" y="5500702"/>
            <a:ext cx="214314" cy="214314"/>
            <a:chOff x="13968" y="2736"/>
            <a:chExt cx="288" cy="288"/>
          </a:xfrm>
        </p:grpSpPr>
        <p:sp>
          <p:nvSpPr>
            <p:cNvPr id="65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1781155" y="5143512"/>
            <a:ext cx="571504" cy="500066"/>
            <a:chOff x="13968" y="2736"/>
            <a:chExt cx="288" cy="288"/>
          </a:xfrm>
        </p:grpSpPr>
        <p:sp>
          <p:nvSpPr>
            <p:cNvPr id="68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«От </a:t>
            </a:r>
            <a:r>
              <a:rPr lang="ru-RU" sz="44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чего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зависит </a:t>
            </a:r>
            <a:r>
              <a:rPr lang="ru-RU" sz="4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ВЕЛИЧИНА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силы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взаимодействия между зарядами?   </a:t>
            </a:r>
            <a:r>
              <a:rPr lang="ru-RU" sz="4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Сформулируйте гипотезу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.»</a:t>
            </a:r>
            <a:endParaRPr lang="ru-RU" sz="4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7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№10</a:t>
            </a:r>
            <a:endParaRPr lang="ru-RU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2886E-6 L 0.21823 -0.1810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39" grpId="0"/>
      <p:bldP spid="4108" grpId="0" animBg="1"/>
      <p:bldP spid="4109" grpId="0" animBg="1"/>
      <p:bldP spid="4109" grpId="1" animBg="1"/>
      <p:bldP spid="52" grpId="0"/>
      <p:bldP spid="53" grpId="0"/>
      <p:bldP spid="59" grpId="0"/>
      <p:bldP spid="60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 rot="20311672">
            <a:off x="-42785" y="1604808"/>
            <a:ext cx="5000660" cy="7143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закон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6273225"/>
            <a:ext cx="55006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1581086" y="4597189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3500438"/>
            <a:ext cx="614366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электрическое.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2000232" y="2143116"/>
            <a:ext cx="7143768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Кулона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74"/>
          <p:cNvSpPr/>
          <p:nvPr/>
        </p:nvSpPr>
        <p:spPr>
          <a:xfrm>
            <a:off x="4286248" y="4664346"/>
            <a:ext cx="3000396" cy="142876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4"/>
            <a:ext cx="4506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статика –это…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0042"/>
            <a:ext cx="2963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Кулон 1785 г…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285720" y="1643050"/>
            <a:ext cx="2579706" cy="3231936"/>
            <a:chOff x="8651" y="2245"/>
            <a:chExt cx="1314" cy="2409"/>
          </a:xfrm>
        </p:grpSpPr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9070" y="2245"/>
              <a:ext cx="47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8651" y="2281"/>
              <a:ext cx="1314" cy="2373"/>
              <a:chOff x="8870" y="2304"/>
              <a:chExt cx="1314" cy="2373"/>
            </a:xfrm>
          </p:grpSpPr>
          <p:sp>
            <p:nvSpPr>
              <p:cNvPr id="32" name="AutoShape 6"/>
              <p:cNvSpPr>
                <a:spLocks noChangeArrowheads="1"/>
              </p:cNvSpPr>
              <p:nvPr/>
            </p:nvSpPr>
            <p:spPr bwMode="auto">
              <a:xfrm>
                <a:off x="8870" y="2339"/>
                <a:ext cx="1314" cy="2223"/>
              </a:xfrm>
              <a:prstGeom prst="can">
                <a:avLst>
                  <a:gd name="adj" fmla="val 42295"/>
                </a:avLst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9067" y="2674"/>
                <a:ext cx="0" cy="92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Oval 8"/>
              <p:cNvSpPr>
                <a:spLocks noChangeArrowheads="1"/>
              </p:cNvSpPr>
              <p:nvPr/>
            </p:nvSpPr>
            <p:spPr bwMode="auto">
              <a:xfrm>
                <a:off x="8951" y="3595"/>
                <a:ext cx="196" cy="20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>
                <a:off x="9504" y="2315"/>
                <a:ext cx="0" cy="144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Line 10"/>
              <p:cNvSpPr>
                <a:spLocks noChangeShapeType="1"/>
              </p:cNvSpPr>
              <p:nvPr/>
            </p:nvSpPr>
            <p:spPr bwMode="auto">
              <a:xfrm flipV="1">
                <a:off x="9343" y="3421"/>
                <a:ext cx="414" cy="5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Oval 11"/>
              <p:cNvSpPr>
                <a:spLocks noChangeArrowheads="1"/>
              </p:cNvSpPr>
              <p:nvPr/>
            </p:nvSpPr>
            <p:spPr bwMode="auto">
              <a:xfrm>
                <a:off x="9192" y="3918"/>
                <a:ext cx="196" cy="20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Oval 12"/>
              <p:cNvSpPr>
                <a:spLocks noChangeArrowheads="1"/>
              </p:cNvSpPr>
              <p:nvPr/>
            </p:nvSpPr>
            <p:spPr bwMode="auto">
              <a:xfrm>
                <a:off x="9710" y="3272"/>
                <a:ext cx="196" cy="207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13"/>
              <p:cNvSpPr>
                <a:spLocks noChangeShapeType="1"/>
              </p:cNvSpPr>
              <p:nvPr/>
            </p:nvSpPr>
            <p:spPr bwMode="auto">
              <a:xfrm>
                <a:off x="9043" y="3813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9262" y="4101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>
                <a:off x="9032" y="4216"/>
                <a:ext cx="207" cy="35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16"/>
              <p:cNvSpPr>
                <a:spLocks noChangeShapeType="1"/>
              </p:cNvSpPr>
              <p:nvPr/>
            </p:nvSpPr>
            <p:spPr bwMode="auto">
              <a:xfrm>
                <a:off x="9262" y="2304"/>
                <a:ext cx="4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3" name="Group 17"/>
              <p:cNvGrpSpPr>
                <a:grpSpLocks/>
              </p:cNvGrpSpPr>
              <p:nvPr/>
            </p:nvGrpSpPr>
            <p:grpSpPr bwMode="auto">
              <a:xfrm>
                <a:off x="9124" y="2465"/>
                <a:ext cx="703" cy="301"/>
                <a:chOff x="10852" y="3121"/>
                <a:chExt cx="703" cy="393"/>
              </a:xfrm>
            </p:grpSpPr>
            <p:grpSp>
              <p:nvGrpSpPr>
                <p:cNvPr id="44" name="Group 18"/>
                <p:cNvGrpSpPr>
                  <a:grpSpLocks/>
                </p:cNvGrpSpPr>
                <p:nvPr/>
              </p:nvGrpSpPr>
              <p:grpSpPr bwMode="auto">
                <a:xfrm>
                  <a:off x="10864" y="3167"/>
                  <a:ext cx="668" cy="323"/>
                  <a:chOff x="10841" y="3167"/>
                  <a:chExt cx="668" cy="323"/>
                </a:xfrm>
              </p:grpSpPr>
              <p:sp>
                <p:nvSpPr>
                  <p:cNvPr id="4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0841" y="3167"/>
                    <a:ext cx="668" cy="323"/>
                  </a:xfrm>
                  <a:prstGeom prst="ellipse">
                    <a:avLst/>
                  </a:prstGeom>
                  <a:noFill/>
                  <a:ln w="381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1197" y="3329"/>
                    <a:ext cx="31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5" name="Oval 21"/>
                <p:cNvSpPr>
                  <a:spLocks noChangeArrowheads="1"/>
                </p:cNvSpPr>
                <p:nvPr/>
              </p:nvSpPr>
              <p:spPr bwMode="auto">
                <a:xfrm>
                  <a:off x="10852" y="3121"/>
                  <a:ext cx="703" cy="393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2357423" y="1500174"/>
            <a:ext cx="571504" cy="58060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285852" y="4071942"/>
            <a:ext cx="324000" cy="21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148738" y="3268865"/>
            <a:ext cx="324000" cy="2315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071802" y="2143116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2571744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8" name="AutoShape 24"/>
          <p:cNvSpPr>
            <a:spLocks/>
          </p:cNvSpPr>
          <p:nvPr/>
        </p:nvSpPr>
        <p:spPr bwMode="auto">
          <a:xfrm>
            <a:off x="4929190" y="2143116"/>
            <a:ext cx="368285" cy="888992"/>
          </a:xfrm>
          <a:prstGeom prst="rightBrace">
            <a:avLst>
              <a:gd name="adj1" fmla="val 169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357818" y="2357430"/>
            <a:ext cx="178595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86116" y="3214686"/>
            <a:ext cx="1156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14678" y="3786190"/>
            <a:ext cx="1544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214942" y="3643314"/>
            <a:ext cx="1504978" cy="541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034" y="4429132"/>
            <a:ext cx="3674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24"/>
          <p:cNvSpPr>
            <a:spLocks/>
          </p:cNvSpPr>
          <p:nvPr/>
        </p:nvSpPr>
        <p:spPr bwMode="auto">
          <a:xfrm>
            <a:off x="4714876" y="3357562"/>
            <a:ext cx="368285" cy="888992"/>
          </a:xfrm>
          <a:prstGeom prst="rightBrace">
            <a:avLst>
              <a:gd name="adj1" fmla="val 16933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429256" y="5391518"/>
            <a:ext cx="1234017" cy="609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  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4214810" y="5000636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1,2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5357818" y="4643446"/>
            <a:ext cx="1948397" cy="71436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>
            <a:off x="5500694" y="5357826"/>
            <a:ext cx="113168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43108" y="5143512"/>
            <a:ext cx="191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20484935">
            <a:off x="6335119" y="5785793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шары,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929058" y="5857892"/>
            <a:ext cx="1636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похоже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 rot="468032">
            <a:off x="5867903" y="1036150"/>
            <a:ext cx="2730999" cy="1386534"/>
            <a:chOff x="6270157" y="214290"/>
            <a:chExt cx="2730999" cy="1386534"/>
          </a:xfrm>
          <a:solidFill>
            <a:schemeClr val="bg1"/>
          </a:solidFill>
        </p:grpSpPr>
        <p:sp>
          <p:nvSpPr>
            <p:cNvPr id="70" name="Прямоугольник 69"/>
            <p:cNvSpPr/>
            <p:nvPr/>
          </p:nvSpPr>
          <p:spPr>
            <a:xfrm>
              <a:off x="6270157" y="714356"/>
              <a:ext cx="1315553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341727" y="214290"/>
              <a:ext cx="1659429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7907735" y="954493"/>
              <a:ext cx="851623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572887" y="1012168"/>
              <a:ext cx="1357322" cy="158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0" y="-44349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2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6273225"/>
            <a:ext cx="3760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Физика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12" action="ppaction://hlinkfile"/>
              </a:rPr>
              <a:t>картинках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3" grpId="0"/>
      <p:bldP spid="4" grpId="0"/>
      <p:bldP spid="48" grpId="0" animBg="1"/>
      <p:bldP spid="26647" grpId="0" animBg="1"/>
      <p:bldP spid="28" grpId="0" animBg="1"/>
      <p:bldP spid="50" grpId="0"/>
      <p:bldP spid="51" grpId="0"/>
      <p:bldP spid="26648" grpId="0" animBg="1"/>
      <p:bldP spid="26649" grpId="0" animBg="1"/>
      <p:bldP spid="54" grpId="0"/>
      <p:bldP spid="55" grpId="0"/>
      <p:bldP spid="26650" grpId="0" animBg="1"/>
      <p:bldP spid="57" grpId="0" uiExpand="1" build="p" animBg="1" autoUpdateAnimBg="0"/>
      <p:bldP spid="58" grpId="0" animBg="1"/>
      <p:bldP spid="26655" grpId="0" animBg="1"/>
      <p:bldP spid="26655" grpId="1" animBg="1"/>
      <p:bldP spid="26656" grpId="0"/>
      <p:bldP spid="26656" grpId="1"/>
      <p:bldP spid="65" grpId="0" animBg="1"/>
      <p:bldP spid="65" grpId="1" animBg="1"/>
      <p:bldP spid="66" grpId="0" animBg="1"/>
      <p:bldP spid="67" grpId="0"/>
      <p:bldP spid="68" grpId="0"/>
      <p:bldP spid="69" grpId="0"/>
      <p:bldP spid="53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7158" y="1000108"/>
            <a:ext cx="1307550" cy="1214446"/>
            <a:chOff x="9216" y="8064"/>
            <a:chExt cx="576" cy="576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9216" y="8064"/>
              <a:ext cx="576" cy="5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360" y="8208"/>
              <a:ext cx="288" cy="288"/>
              <a:chOff x="9360" y="8784"/>
              <a:chExt cx="288" cy="288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9360" y="8928"/>
                <a:ext cx="288" cy="0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9504" y="8784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42977" y="448127"/>
            <a:ext cx="6192473" cy="1741726"/>
            <a:chOff x="8784" y="7856"/>
            <a:chExt cx="2736" cy="1024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 rot="-2031408">
              <a:off x="9638" y="7856"/>
              <a:ext cx="144" cy="1024"/>
              <a:chOff x="10105" y="7612"/>
              <a:chExt cx="288" cy="1024"/>
            </a:xfrm>
          </p:grpSpPr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10105" y="8348"/>
                <a:ext cx="288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flipV="1">
                <a:off x="10247" y="761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 rot="-1103291">
              <a:off x="10534" y="7916"/>
              <a:ext cx="143" cy="886"/>
              <a:chOff x="10080" y="7632"/>
              <a:chExt cx="288" cy="1008"/>
            </a:xfrm>
          </p:grpSpPr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10080" y="8352"/>
                <a:ext cx="288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 flipV="1">
                <a:off x="10224" y="763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 rot="-518950">
              <a:off x="11287" y="7924"/>
              <a:ext cx="196" cy="869"/>
              <a:chOff x="10123" y="7632"/>
              <a:chExt cx="196" cy="1013"/>
            </a:xfrm>
          </p:grpSpPr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>
                <a:off x="10123" y="8357"/>
                <a:ext cx="196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 flipV="1">
                <a:off x="10224" y="763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8784" y="7920"/>
              <a:ext cx="273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14414" y="2214554"/>
            <a:ext cx="6183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    ПОЛЕ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3357562"/>
            <a:ext cx="2155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Милликен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20695341">
            <a:off x="6595486" y="2247750"/>
            <a:ext cx="21392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материя                               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357422" y="4071942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еще…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530792" y="5815911"/>
            <a:ext cx="2668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 !!!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32" y="5786454"/>
            <a:ext cx="3055645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6"/>
          <p:cNvGrpSpPr/>
          <p:nvPr/>
        </p:nvGrpSpPr>
        <p:grpSpPr>
          <a:xfrm rot="492719">
            <a:off x="2603504" y="595550"/>
            <a:ext cx="443057" cy="1476925"/>
            <a:chOff x="8037869" y="708388"/>
            <a:chExt cx="443057" cy="1476925"/>
          </a:xfrm>
        </p:grpSpPr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Группа 27"/>
          <p:cNvGrpSpPr/>
          <p:nvPr/>
        </p:nvGrpSpPr>
        <p:grpSpPr>
          <a:xfrm rot="492719">
            <a:off x="4818083" y="595551"/>
            <a:ext cx="443057" cy="1476925"/>
            <a:chOff x="8037869" y="708388"/>
            <a:chExt cx="443057" cy="1476925"/>
          </a:xfrm>
        </p:grpSpPr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Группа 30"/>
          <p:cNvGrpSpPr/>
          <p:nvPr/>
        </p:nvGrpSpPr>
        <p:grpSpPr>
          <a:xfrm rot="492719">
            <a:off x="6746910" y="595550"/>
            <a:ext cx="443057" cy="1476925"/>
            <a:chOff x="8037869" y="708388"/>
            <a:chExt cx="443057" cy="1476925"/>
          </a:xfrm>
        </p:grpSpPr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1142976" y="554634"/>
            <a:ext cx="619247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357158" y="4071942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пополам…         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4111865" y="3905458"/>
            <a:ext cx="1643074" cy="1581841"/>
            <a:chOff x="11808" y="5904"/>
            <a:chExt cx="1152" cy="1440"/>
          </a:xfrm>
        </p:grpSpPr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4964909" y="3272721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4540493" y="4249122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357950" y="3918861"/>
            <a:ext cx="1643074" cy="1581841"/>
            <a:chOff x="11808" y="5904"/>
            <a:chExt cx="1152" cy="1440"/>
          </a:xfrm>
        </p:grpSpPr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7179487" y="3286124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rot="-3120000" flipH="1">
            <a:off x="6756084" y="4242359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929190" y="3272721"/>
            <a:ext cx="22860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285984" y="4572008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еще…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269138" y="5116216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еще!!!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357158" y="5669837"/>
            <a:ext cx="2132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29454" y="0"/>
            <a:ext cx="22145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9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0" grpId="0"/>
      <p:bldP spid="21" grpId="0"/>
      <p:bldP spid="2066" grpId="0"/>
      <p:bldP spid="23" grpId="0"/>
      <p:bldP spid="23" grpId="1"/>
      <p:bldP spid="24" grpId="0" animBg="1"/>
      <p:bldP spid="24" grpId="1" animBg="1"/>
      <p:bldP spid="34" grpId="0" animBg="1"/>
      <p:bldP spid="35" grpId="0"/>
      <p:bldP spid="41" grpId="0" animBg="1"/>
      <p:bldP spid="42" grpId="0" animBg="1"/>
      <p:bldP spid="42" grpId="1" animBg="1"/>
      <p:bldP spid="47" grpId="0" animBg="1"/>
      <p:bldP spid="48" grpId="0" animBg="1"/>
      <p:bldP spid="48" grpId="1" animBg="1"/>
      <p:bldP spid="50" grpId="0"/>
      <p:bldP spid="51" grpId="0"/>
      <p:bldP spid="52" grpId="0"/>
      <p:bldP spid="53" grpId="0" build="allAtOnce" animBg="1"/>
      <p:bldP spid="53" grpId="1" uiExpand="1" build="allAtOnce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77186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единица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заряда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AutoShape 1"/>
          <p:cNvSpPr>
            <a:spLocks noChangeArrowheads="1"/>
          </p:cNvSpPr>
          <p:nvPr/>
        </p:nvSpPr>
        <p:spPr bwMode="auto">
          <a:xfrm rot="16200000">
            <a:off x="5159372" y="-801710"/>
            <a:ext cx="1000132" cy="4032264"/>
          </a:xfrm>
          <a:prstGeom prst="can">
            <a:avLst>
              <a:gd name="adj" fmla="val 56417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03678" y="785794"/>
            <a:ext cx="3583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1с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12103">
            <a:off x="28295" y="1040148"/>
            <a:ext cx="3744936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1,6 10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0"/>
            <a:ext cx="2860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0420" y="2390776"/>
            <a:ext cx="3091405" cy="1357322"/>
            <a:chOff x="4214810" y="4643446"/>
            <a:chExt cx="3091405" cy="1357322"/>
          </a:xfrm>
        </p:grpSpPr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500694" y="5391518"/>
              <a:ext cx="1162579" cy="46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6992128" y="2369876"/>
            <a:ext cx="1651838" cy="1308023"/>
            <a:chOff x="11370" y="3511"/>
            <a:chExt cx="1129" cy="827"/>
          </a:xfrm>
        </p:grpSpPr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851" name="Group 11"/>
            <p:cNvGrpSpPr>
              <a:grpSpLocks/>
            </p:cNvGrpSpPr>
            <p:nvPr/>
          </p:nvGrpSpPr>
          <p:grpSpPr bwMode="auto">
            <a:xfrm>
              <a:off x="11370" y="3511"/>
              <a:ext cx="1129" cy="827"/>
              <a:chOff x="10875" y="3779"/>
              <a:chExt cx="902" cy="827"/>
            </a:xfrm>
          </p:grpSpPr>
          <p:sp>
            <p:nvSpPr>
              <p:cNvPr id="35852" name="Text Box 12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3" name="Text Box 13"/>
              <p:cNvSpPr txBox="1">
                <a:spLocks noChangeArrowheads="1"/>
              </p:cNvSpPr>
              <p:nvPr/>
            </p:nvSpPr>
            <p:spPr bwMode="auto">
              <a:xfrm>
                <a:off x="10914" y="4156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Кл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1406" y="5786454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681001" y="5572140"/>
            <a:ext cx="1676421" cy="966786"/>
            <a:chOff x="11367" y="3511"/>
            <a:chExt cx="1110" cy="812"/>
          </a:xfrm>
        </p:grpSpPr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857" name="Group 17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35858" name="Text Box 18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1</a:t>
                </a: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9" name="Text Box 19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" name="Прямоугольник 32"/>
          <p:cNvSpPr/>
          <p:nvPr/>
        </p:nvSpPr>
        <p:spPr>
          <a:xfrm rot="9935853" flipV="1">
            <a:off x="2520062" y="5456337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5143504" y="5272486"/>
            <a:ext cx="1369037" cy="955853"/>
            <a:chOff x="11396" y="3419"/>
            <a:chExt cx="1099" cy="919"/>
          </a:xfrm>
        </p:grpSpPr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862" name="Group 22"/>
            <p:cNvGrpSpPr>
              <a:grpSpLocks/>
            </p:cNvGrpSpPr>
            <p:nvPr/>
          </p:nvGrpSpPr>
          <p:grpSpPr bwMode="auto">
            <a:xfrm>
              <a:off x="11396" y="3419"/>
              <a:ext cx="1099" cy="919"/>
              <a:chOff x="10908" y="3687"/>
              <a:chExt cx="879" cy="919"/>
            </a:xfrm>
          </p:grpSpPr>
          <p:sp>
            <p:nvSpPr>
              <p:cNvPr id="35863" name="Text Box 23"/>
              <p:cNvSpPr txBox="1">
                <a:spLocks noChangeArrowheads="1"/>
              </p:cNvSpPr>
              <p:nvPr/>
            </p:nvSpPr>
            <p:spPr bwMode="auto">
              <a:xfrm>
                <a:off x="10923" y="3687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Кл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4" name="Text Box 24"/>
              <p:cNvSpPr txBox="1">
                <a:spLocks noChangeArrowheads="1"/>
              </p:cNvSpPr>
              <p:nvPr/>
            </p:nvSpPr>
            <p:spPr bwMode="auto">
              <a:xfrm>
                <a:off x="10908" y="4156"/>
                <a:ext cx="865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243660" y="2747966"/>
            <a:ext cx="1074752" cy="8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715574" y="2407622"/>
            <a:ext cx="1857388" cy="1230317"/>
            <a:chOff x="11367" y="3511"/>
            <a:chExt cx="1110" cy="812"/>
          </a:xfrm>
        </p:grpSpPr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11367" y="3511"/>
              <a:ext cx="1110" cy="812"/>
              <a:chOff x="10875" y="3779"/>
              <a:chExt cx="887" cy="812"/>
            </a:xfrm>
          </p:grpSpPr>
          <p:sp>
            <p:nvSpPr>
              <p:cNvPr id="35846" name="Text Box 6"/>
              <p:cNvSpPr txBox="1">
                <a:spLocks noChangeArrowheads="1"/>
              </p:cNvSpPr>
              <p:nvPr/>
            </p:nvSpPr>
            <p:spPr bwMode="auto">
              <a:xfrm>
                <a:off x="10875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10898" y="4141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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7" name="Загнутый угол 36"/>
          <p:cNvSpPr/>
          <p:nvPr/>
        </p:nvSpPr>
        <p:spPr>
          <a:xfrm>
            <a:off x="5357818" y="3500438"/>
            <a:ext cx="3786214" cy="1500198"/>
          </a:xfrm>
          <a:prstGeom prst="foldedCorner">
            <a:avLst/>
          </a:prstGeom>
          <a:solidFill>
            <a:srgbClr val="92D05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5429256" y="3571876"/>
            <a:ext cx="37147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взаимодействия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ctr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216628" y="2714620"/>
            <a:ext cx="1928826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9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-250065" y="3893347"/>
            <a:ext cx="2714644" cy="7858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4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4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4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58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841" grpId="0" animBg="1"/>
      <p:bldP spid="6" grpId="0"/>
      <p:bldP spid="9" grpId="0" animBg="1"/>
      <p:bldP spid="10" grpId="0"/>
      <p:bldP spid="35854" grpId="0"/>
      <p:bldP spid="33" grpId="0"/>
      <p:bldP spid="35842" grpId="0"/>
      <p:bldP spid="37" grpId="0" animBg="1"/>
      <p:bldP spid="37" grpId="1" animBg="1"/>
      <p:bldP spid="38" grpId="0" build="p"/>
      <p:bldP spid="35848" grpId="0" animBg="1"/>
      <p:bldP spid="358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285984" y="1071546"/>
            <a:ext cx="2928958" cy="128588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0"/>
            <a:ext cx="3375476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действует?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1406" y="571480"/>
            <a:ext cx="714380" cy="1714512"/>
            <a:chOff x="1664" y="4813"/>
            <a:chExt cx="366" cy="871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15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8286776" y="642918"/>
            <a:ext cx="714380" cy="1357322"/>
            <a:chOff x="1664" y="4813"/>
            <a:chExt cx="366" cy="871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428860" y="428604"/>
            <a:ext cx="214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Воздух?!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428604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мешает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285984" y="1000108"/>
            <a:ext cx="3091405" cy="1357322"/>
            <a:chOff x="4214810" y="4643446"/>
            <a:chExt cx="3091405" cy="1357322"/>
          </a:xfrm>
        </p:grpSpPr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 rot="20586618">
            <a:off x="5257714" y="1246491"/>
            <a:ext cx="2784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81(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57158" y="2357430"/>
            <a:ext cx="8358246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поле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первого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второй…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2857496"/>
            <a:ext cx="2982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два поля…</a:t>
            </a:r>
            <a:endParaRPr lang="ru-RU" sz="4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1142976" y="3439450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Почувствует…                                           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643438" y="3429000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мгновенно ??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1071538" y="4214818"/>
            <a:ext cx="34295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 rot="20791841">
            <a:off x="4191268" y="4245713"/>
            <a:ext cx="3033203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</a:t>
            </a:r>
            <a:r>
              <a:rPr lang="en-US" sz="4400" b="1" dirty="0" smtClean="0">
                <a:sym typeface="Symbol"/>
              </a:rPr>
              <a:t>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м/с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785786" y="928670"/>
            <a:ext cx="785818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7572396" y="928670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7153292" y="197444"/>
            <a:ext cx="847732" cy="1000132"/>
            <a:chOff x="7153292" y="197444"/>
            <a:chExt cx="847732" cy="1000132"/>
          </a:xfrm>
        </p:grpSpPr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7153292" y="197444"/>
              <a:ext cx="8477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flipV="1">
              <a:off x="7215206" y="285728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1139778" y="217488"/>
            <a:ext cx="857256" cy="785818"/>
            <a:chOff x="1071538" y="0"/>
            <a:chExt cx="857256" cy="785818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0" y="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59197" y="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7158" y="5429264"/>
            <a:ext cx="5992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Электрическое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это…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28992" y="6143644"/>
            <a:ext cx="4435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радиоволны (уже…еще…)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0" y="0"/>
            <a:ext cx="9144096" cy="6858000"/>
            <a:chOff x="7072298" y="-4214866"/>
            <a:chExt cx="9144096" cy="6858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7072298" y="-4214866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787074" y="642918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=3</a:t>
              </a:r>
              <a:r>
                <a:rPr lang="en-US" sz="6600" b="1" dirty="0" smtClean="0">
                  <a:solidFill>
                    <a:srgbClr val="FFFF00"/>
                  </a:solidFill>
                  <a:sym typeface="Symbol"/>
                </a:rPr>
                <a:t>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8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м/с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31 L 0.06754 -6.10546E-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9685E-6 L 0.07187 -0.0030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3108E-6 L -0.05972 0.00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1.39685E-6 L -0.05365 -1.39685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3" grpId="0" animBg="1"/>
      <p:bldP spid="22" grpId="0"/>
      <p:bldP spid="23" grpId="0"/>
      <p:bldP spid="29" grpId="0"/>
      <p:bldP spid="34823" grpId="0" build="allAtOnce" animBg="1"/>
      <p:bldP spid="31" grpId="0"/>
      <p:bldP spid="32" grpId="0"/>
      <p:bldP spid="33" grpId="0"/>
      <p:bldP spid="34" grpId="0"/>
      <p:bldP spid="35" grpId="0" animBg="1"/>
      <p:bldP spid="35" grpId="1" animBg="1"/>
      <p:bldP spid="45" grpId="0"/>
      <p:bldP spid="46" grpId="0"/>
      <p:bldP spid="48" grpId="0"/>
      <p:bldP spid="4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8391</TotalTime>
  <Words>1385</Words>
  <Application>Microsoft Office PowerPoint</Application>
  <PresentationFormat>Экран (4:3)</PresentationFormat>
  <Paragraphs>294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Формула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1049</cp:revision>
  <dcterms:created xsi:type="dcterms:W3CDTF">2009-11-04T14:29:22Z</dcterms:created>
  <dcterms:modified xsi:type="dcterms:W3CDTF">2021-01-17T09:36:54Z</dcterms:modified>
</cp:coreProperties>
</file>