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59"/>
  </p:notesMasterIdLst>
  <p:sldIdLst>
    <p:sldId id="331" r:id="rId2"/>
    <p:sldId id="393" r:id="rId3"/>
    <p:sldId id="398" r:id="rId4"/>
    <p:sldId id="256" r:id="rId5"/>
    <p:sldId id="337" r:id="rId6"/>
    <p:sldId id="335" r:id="rId7"/>
    <p:sldId id="336" r:id="rId8"/>
    <p:sldId id="339" r:id="rId9"/>
    <p:sldId id="422" r:id="rId10"/>
    <p:sldId id="421" r:id="rId11"/>
    <p:sldId id="423" r:id="rId12"/>
    <p:sldId id="338" r:id="rId13"/>
    <p:sldId id="373" r:id="rId14"/>
    <p:sldId id="360" r:id="rId15"/>
    <p:sldId id="377" r:id="rId16"/>
    <p:sldId id="361" r:id="rId17"/>
    <p:sldId id="346" r:id="rId18"/>
    <p:sldId id="343" r:id="rId19"/>
    <p:sldId id="340" r:id="rId20"/>
    <p:sldId id="365" r:id="rId21"/>
    <p:sldId id="344" r:id="rId22"/>
    <p:sldId id="345" r:id="rId23"/>
    <p:sldId id="347" r:id="rId24"/>
    <p:sldId id="348" r:id="rId25"/>
    <p:sldId id="349" r:id="rId26"/>
    <p:sldId id="362" r:id="rId27"/>
    <p:sldId id="350" r:id="rId28"/>
    <p:sldId id="351" r:id="rId29"/>
    <p:sldId id="353" r:id="rId30"/>
    <p:sldId id="354" r:id="rId31"/>
    <p:sldId id="355" r:id="rId32"/>
    <p:sldId id="356" r:id="rId33"/>
    <p:sldId id="357" r:id="rId34"/>
    <p:sldId id="358" r:id="rId35"/>
    <p:sldId id="359" r:id="rId36"/>
    <p:sldId id="363" r:id="rId37"/>
    <p:sldId id="364" r:id="rId38"/>
    <p:sldId id="366" r:id="rId39"/>
    <p:sldId id="367" r:id="rId40"/>
    <p:sldId id="368" r:id="rId41"/>
    <p:sldId id="372" r:id="rId42"/>
    <p:sldId id="374" r:id="rId43"/>
    <p:sldId id="375" r:id="rId44"/>
    <p:sldId id="376" r:id="rId45"/>
    <p:sldId id="369" r:id="rId46"/>
    <p:sldId id="378" r:id="rId47"/>
    <p:sldId id="379" r:id="rId48"/>
    <p:sldId id="405" r:id="rId49"/>
    <p:sldId id="406" r:id="rId50"/>
    <p:sldId id="407" r:id="rId51"/>
    <p:sldId id="424" r:id="rId52"/>
    <p:sldId id="425" r:id="rId53"/>
    <p:sldId id="426" r:id="rId54"/>
    <p:sldId id="427" r:id="rId55"/>
    <p:sldId id="428" r:id="rId56"/>
    <p:sldId id="429" r:id="rId57"/>
    <p:sldId id="430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00"/>
    <a:srgbClr val="F9E3A5"/>
    <a:srgbClr val="F90101"/>
    <a:srgbClr val="0000FF"/>
    <a:srgbClr val="000099"/>
    <a:srgbClr val="5C4600"/>
    <a:srgbClr val="8E6C00"/>
    <a:srgbClr val="0033CC"/>
    <a:srgbClr val="33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931" autoAdjust="0"/>
    <p:restoredTop sz="93805" autoAdjust="0"/>
  </p:normalViewPr>
  <p:slideViewPr>
    <p:cSldViewPr>
      <p:cViewPr>
        <p:scale>
          <a:sx n="89" d="100"/>
          <a:sy n="89" d="100"/>
        </p:scale>
        <p:origin x="-906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wmf"/><Relationship Id="rId1" Type="http://schemas.openxmlformats.org/officeDocument/2006/relationships/image" Target="../media/image8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846693D7-88DF-4F2F-B581-196637C2216A}" type="datetimeFigureOut">
              <a:rPr lang="ru-RU"/>
              <a:pPr>
                <a:defRPr/>
              </a:pPr>
              <a:t>23.11.2020</a:t>
            </a:fld>
            <a:endParaRPr lang="ru-RU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481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81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4B15717C-298D-4083-BA6F-E30A1CB358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47575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15717C-298D-4083-BA6F-E30A1CB358E9}" type="slidenum">
              <a:rPr lang="ru-RU" smtClean="0"/>
              <a:pPr>
                <a:defRPr/>
              </a:pPr>
              <a:t>54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7"/>
          <p:cNvSpPr>
            <a:spLocks noChangeArrowheads="1"/>
          </p:cNvSpPr>
          <p:nvPr/>
        </p:nvSpPr>
        <p:spPr bwMode="ltGray">
          <a:xfrm>
            <a:off x="-1588" y="5157788"/>
            <a:ext cx="9145588" cy="1708150"/>
          </a:xfrm>
          <a:prstGeom prst="rect">
            <a:avLst/>
          </a:prstGeom>
          <a:solidFill>
            <a:srgbClr val="FFFFE5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zh-CN" altLang="en-US">
              <a:ea typeface="宋体" pitchFamily="2" charset="-122"/>
            </a:endParaRPr>
          </a:p>
        </p:txBody>
      </p:sp>
      <p:sp>
        <p:nvSpPr>
          <p:cNvPr id="5" name="Rectangle 19"/>
          <p:cNvSpPr>
            <a:spLocks noChangeArrowheads="1"/>
          </p:cNvSpPr>
          <p:nvPr/>
        </p:nvSpPr>
        <p:spPr bwMode="ltGray">
          <a:xfrm>
            <a:off x="1270000" y="4933950"/>
            <a:ext cx="7874000" cy="223838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gray">
          <a:xfrm>
            <a:off x="3175" y="4935538"/>
            <a:ext cx="1282700" cy="222250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7" name="Rectangle 24"/>
          <p:cNvSpPr>
            <a:spLocks noChangeArrowheads="1"/>
          </p:cNvSpPr>
          <p:nvPr userDrawn="1"/>
        </p:nvSpPr>
        <p:spPr bwMode="invGray">
          <a:xfrm flipH="1">
            <a:off x="8221663" y="0"/>
            <a:ext cx="136525" cy="928688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8" name="Rectangle 25"/>
          <p:cNvSpPr>
            <a:spLocks noChangeArrowheads="1"/>
          </p:cNvSpPr>
          <p:nvPr/>
        </p:nvSpPr>
        <p:spPr bwMode="invGray">
          <a:xfrm>
            <a:off x="250825" y="260350"/>
            <a:ext cx="8569325" cy="439261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Rectangle 26"/>
          <p:cNvSpPr>
            <a:spLocks noChangeArrowheads="1"/>
          </p:cNvSpPr>
          <p:nvPr/>
        </p:nvSpPr>
        <p:spPr bwMode="invGray">
          <a:xfrm>
            <a:off x="7775575" y="908050"/>
            <a:ext cx="1368425" cy="1439863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0" name="Рисунок 15" descr="occupations_bike_repair_s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35888" y="928688"/>
            <a:ext cx="1428750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6" descr="science_machines.gif"/>
          <p:cNvPicPr>
            <a:picLocks noChangeAspect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4000500"/>
            <a:ext cx="3914775" cy="220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black">
          <a:xfrm>
            <a:off x="1752600" y="3733800"/>
            <a:ext cx="6019800" cy="3810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000"/>
            </a:lvl1pPr>
          </a:lstStyle>
          <a:p>
            <a:r>
              <a:rPr lang="ru-RU" altLang="zh-CN" smtClean="0"/>
              <a:t>Образец подзаголовка</a:t>
            </a:r>
            <a:endParaRPr lang="zh-CN" altLang="en-US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1981200"/>
            <a:ext cx="7239000" cy="1524000"/>
          </a:xfrm>
        </p:spPr>
        <p:txBody>
          <a:bodyPr/>
          <a:lstStyle>
            <a:lvl1pPr>
              <a:defRPr sz="4000" b="0"/>
            </a:lvl1pPr>
          </a:lstStyle>
          <a:p>
            <a:r>
              <a:rPr lang="ru-RU" altLang="zh-CN" dirty="0" smtClean="0"/>
              <a:t>Образец заголовка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8475" y="233363"/>
            <a:ext cx="2130425" cy="627697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33363"/>
            <a:ext cx="6238875" cy="62769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62063"/>
            <a:ext cx="4038600" cy="5248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381000" y="6505575"/>
            <a:ext cx="2514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www.wondershare.com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7010400" y="6477000"/>
            <a:ext cx="1828800" cy="22701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CN"/>
              <a:t>Company Name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9" name="Rectangle 15"/>
          <p:cNvSpPr>
            <a:spLocks noChangeArrowheads="1"/>
          </p:cNvSpPr>
          <p:nvPr/>
        </p:nvSpPr>
        <p:spPr bwMode="ltGray">
          <a:xfrm>
            <a:off x="0" y="981075"/>
            <a:ext cx="250825" cy="5891213"/>
          </a:xfrm>
          <a:prstGeom prst="rect">
            <a:avLst/>
          </a:prstGeom>
          <a:solidFill>
            <a:srgbClr val="339966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ltGray">
          <a:xfrm>
            <a:off x="0" y="0"/>
            <a:ext cx="1403350" cy="1247775"/>
          </a:xfrm>
          <a:prstGeom prst="rect">
            <a:avLst/>
          </a:prstGeom>
          <a:solidFill>
            <a:srgbClr val="F3C43F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2" name="Rectangle 18"/>
          <p:cNvSpPr>
            <a:spLocks noChangeArrowheads="1"/>
          </p:cNvSpPr>
          <p:nvPr/>
        </p:nvSpPr>
        <p:spPr bwMode="invGray">
          <a:xfrm>
            <a:off x="8820150" y="0"/>
            <a:ext cx="73025" cy="765175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3" name="Rectangle 19"/>
          <p:cNvSpPr>
            <a:spLocks noChangeArrowheads="1"/>
          </p:cNvSpPr>
          <p:nvPr/>
        </p:nvSpPr>
        <p:spPr bwMode="white">
          <a:xfrm>
            <a:off x="179388" y="134938"/>
            <a:ext cx="8785225" cy="773112"/>
          </a:xfrm>
          <a:prstGeom prst="rect">
            <a:avLst/>
          </a:prstGeom>
          <a:noFill/>
          <a:ln w="0" algn="ctr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44" name="Line 20"/>
          <p:cNvSpPr>
            <a:spLocks noChangeShapeType="1"/>
          </p:cNvSpPr>
          <p:nvPr/>
        </p:nvSpPr>
        <p:spPr bwMode="auto">
          <a:xfrm>
            <a:off x="468313" y="6481763"/>
            <a:ext cx="8424862" cy="0"/>
          </a:xfrm>
          <a:prstGeom prst="line">
            <a:avLst/>
          </a:prstGeom>
          <a:noFill/>
          <a:ln w="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62063"/>
            <a:ext cx="8229600" cy="524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invGray">
          <a:xfrm>
            <a:off x="1187450" y="908050"/>
            <a:ext cx="7956550" cy="144463"/>
          </a:xfrm>
          <a:prstGeom prst="rect">
            <a:avLst/>
          </a:prstGeom>
          <a:solidFill>
            <a:srgbClr val="FFCC00"/>
          </a:solidFill>
          <a:ln w="0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33" name="Rectangle 2"/>
          <p:cNvSpPr>
            <a:spLocks noGrp="1" noChangeArrowheads="1"/>
          </p:cNvSpPr>
          <p:nvPr>
            <p:ph type="title"/>
          </p:nvPr>
        </p:nvSpPr>
        <p:spPr bwMode="black">
          <a:xfrm>
            <a:off x="1547813" y="233363"/>
            <a:ext cx="7431087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58" r:id="rId2"/>
    <p:sldLayoutId id="2147483959" r:id="rId3"/>
    <p:sldLayoutId id="2147483960" r:id="rId4"/>
    <p:sldLayoutId id="2147483961" r:id="rId5"/>
    <p:sldLayoutId id="2147483962" r:id="rId6"/>
    <p:sldLayoutId id="2147483963" r:id="rId7"/>
    <p:sldLayoutId id="2147483964" r:id="rId8"/>
    <p:sldLayoutId id="2147483965" r:id="rId9"/>
    <p:sldLayoutId id="2147483966" r:id="rId10"/>
    <p:sldLayoutId id="2147483967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 b="1">
          <a:solidFill>
            <a:srgbClr val="000000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v"/>
        <a:defRPr sz="2800">
          <a:solidFill>
            <a:srgbClr val="339933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3C43F"/>
        </a:buClr>
        <a:buFont typeface="Wingdings" pitchFamily="2" charset="2"/>
        <a:buChar char="§"/>
        <a:defRPr sz="2800">
          <a:solidFill>
            <a:schemeClr val="tx1"/>
          </a:solidFill>
          <a:latin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Arial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charset="0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audio" Target="../media/audio8.wav"/><Relationship Id="rId3" Type="http://schemas.openxmlformats.org/officeDocument/2006/relationships/audio" Target="../media/audio4.wav"/><Relationship Id="rId7" Type="http://schemas.openxmlformats.org/officeDocument/2006/relationships/audio" Target="../media/audio1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7.wav"/><Relationship Id="rId9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gi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gif"/><Relationship Id="rId4" Type="http://schemas.openxmlformats.org/officeDocument/2006/relationships/image" Target="../media/image3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5" Type="http://schemas.openxmlformats.org/officeDocument/2006/relationships/image" Target="../media/image45.gif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gi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gif"/><Relationship Id="rId2" Type="http://schemas.openxmlformats.org/officeDocument/2006/relationships/image" Target="../media/image57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gif"/><Relationship Id="rId2" Type="http://schemas.openxmlformats.org/officeDocument/2006/relationships/image" Target="../media/image59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1.png"/><Relationship Id="rId4" Type="http://schemas.openxmlformats.org/officeDocument/2006/relationships/hyperlink" Target="&#1103;&#1081;&#1094;&#1086;%20&#1090;&#1088;&#1091;&#1076;&#1085;&#1086;%20&#1087;&#1088;&#1086;&#1082;&#1086;&#1083;&#1086;&#1090;&#1100;.mov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gif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H:\&#1042;&#1077;&#1088;&#1086;&#1085;&#1080;&#1082;&#1072;\2011\7\&#1044;&#1072;&#1074;&#1083;&#1077;&#1085;&#1080;&#1077;\&#1044;&#1072;&#1074;&#1083;&#1077;&#1085;&#1080;&#1077;\05%20&#1044;&#1086;&#1088;&#1086;&#1078;&#1082;&#1072;%205.wma" TargetMode="External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gif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gif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&#1083;&#1072;&#1084;&#1087;&#1086;&#1095;&#1082;&#1080;-&#1084;&#1086;&#1078;&#1085;&#1086;%20&#1089;&#1090;&#1086;&#1103;&#1090;&#1100;.mov" TargetMode="External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gif"/><Relationship Id="rId2" Type="http://schemas.openxmlformats.org/officeDocument/2006/relationships/image" Target="../media/image74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7.gif"/><Relationship Id="rId4" Type="http://schemas.openxmlformats.org/officeDocument/2006/relationships/image" Target="../media/image76.gi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hyperlink" Target="http://nv-magadan.narod.ru/lijnik.gif" TargetMode="External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jpeg"/><Relationship Id="rId5" Type="http://schemas.openxmlformats.org/officeDocument/2006/relationships/image" Target="../media/image82.jpeg"/><Relationship Id="rId4" Type="http://schemas.openxmlformats.org/officeDocument/2006/relationships/image" Target="../media/image8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7.jpeg"/><Relationship Id="rId4" Type="http://schemas.openxmlformats.org/officeDocument/2006/relationships/image" Target="../media/image86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90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5.wav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91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0.png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audio" Target="../media/audio7.wav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audio" Target="../media/audio5.wav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png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audio" Target="../media/audio5.wav"/><Relationship Id="rId4" Type="http://schemas.openxmlformats.org/officeDocument/2006/relationships/audio" Target="../media/audio8.wav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jpeg"/><Relationship Id="rId3" Type="http://schemas.openxmlformats.org/officeDocument/2006/relationships/audio" Target="../media/audio8.wav"/><Relationship Id="rId7" Type="http://schemas.openxmlformats.org/officeDocument/2006/relationships/image" Target="../media/image95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audio" Target="../media/audio10.wav"/><Relationship Id="rId4" Type="http://schemas.openxmlformats.org/officeDocument/2006/relationships/audio" Target="../media/audio5.wav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7.png"/><Relationship Id="rId4" Type="http://schemas.openxmlformats.org/officeDocument/2006/relationships/audio" Target="../media/audio5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2.wav"/><Relationship Id="rId4" Type="http://schemas.openxmlformats.org/officeDocument/2006/relationships/audio" Target="../media/audio8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5.wav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5.wav"/><Relationship Id="rId4" Type="http://schemas.openxmlformats.org/officeDocument/2006/relationships/audio" Target="../media/audio2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" y="1"/>
          <a:ext cx="9144000" cy="6811315"/>
        </p:xfrm>
        <a:graphic>
          <a:graphicData uri="http://schemas.openxmlformats.org/drawingml/2006/table">
            <a:tbl>
              <a:tblPr/>
              <a:tblGrid>
                <a:gridCol w="495474"/>
                <a:gridCol w="7891398"/>
                <a:gridCol w="757128"/>
              </a:tblGrid>
              <a:tr h="33383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</a:t>
                      </a:r>
                      <a:r>
                        <a:rPr lang="en-US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(II)     </a:t>
                      </a: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18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взаимодействие тел</a:t>
                      </a:r>
                      <a:r>
                        <a:rPr lang="ru-RU" sz="1800" b="1" cap="all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.»</a:t>
                      </a:r>
                      <a:r>
                        <a:rPr lang="en-US" sz="18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            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- 6 (т№9</a:t>
                      </a:r>
                      <a:r>
                        <a:rPr lang="ru-RU" sz="1200" b="1" i="1" u="sng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</a:t>
                      </a:r>
                      <a:r>
                        <a:rPr lang="en-US" sz="1200" b="1" i="1" u="sng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F/S</a:t>
                      </a:r>
                      <a:r>
                        <a:rPr lang="en-US" sz="1200" i="1" u="sng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  <a:r>
                        <a:rPr lang="ru-RU" sz="1800" b="1" i="1" u="sng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 № 23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836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</a:t>
                      </a:r>
                      <a:r>
                        <a:rPr lang="ru-RU" sz="28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Давление</a:t>
                      </a:r>
                      <a:r>
                        <a:rPr lang="ru-RU" sz="2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0397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 1. 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Создать условия для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восприятия понятий  </a:t>
                      </a:r>
                      <a:r>
                        <a:rPr lang="ru-RU" sz="1800" b="1">
                          <a:solidFill>
                            <a:srgbClr val="0000FF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"давление", единицы  его измерения,  примеры учета и использование.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83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способствовать </a:t>
                      </a: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восприятию материала темы №9.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83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</a:t>
                      </a:r>
                      <a:r>
                        <a:rPr lang="ru-RU" sz="1800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: </a:t>
                      </a: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изучения нового материала.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0397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</a:t>
                      </a: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0397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ДЕМОНСТРАЦИИ:   1.Зависимость давления твердого тела на опору от силы и площади.           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3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задачам гр.№3.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39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Создание проблемной ситуации: </a:t>
                      </a:r>
                      <a:r>
                        <a:rPr lang="ru-RU" sz="1800" b="1" i="0" dirty="0">
                          <a:solidFill>
                            <a:srgbClr val="F9010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охотники зимой ходят на лыжах? Почему у тракторов гусеницы?</a:t>
                      </a:r>
                      <a:endParaRPr lang="ru-RU" sz="1200" b="1" i="0" dirty="0">
                        <a:solidFill>
                          <a:srgbClr val="F9010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материалу темы</a:t>
                      </a:r>
                      <a:r>
                        <a:rPr lang="ru-RU" sz="16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9</a:t>
                      </a: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 демонстрациями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ОК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84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Первичная обратная связь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стр.68.  ??? №2,3,4,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стр.70  ??? №1,2,3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6.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Упр. 20 (2,3,4) стр.68  Упр. 21(1,2 – устно)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8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 i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§§ 33,34</a:t>
                      </a:r>
                      <a:endParaRPr lang="ru-RU" sz="12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12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 Box 2"/>
          <p:cNvSpPr txBox="1">
            <a:spLocks noChangeArrowheads="1"/>
          </p:cNvSpPr>
          <p:nvPr/>
        </p:nvSpPr>
        <p:spPr bwMode="auto">
          <a:xfrm>
            <a:off x="1643042" y="1857364"/>
            <a:ext cx="5616624" cy="64294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1. Вес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в покое равен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силе тяжести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 Box 2"/>
          <p:cNvSpPr txBox="1">
            <a:spLocks noChangeArrowheads="1"/>
          </p:cNvSpPr>
          <p:nvPr/>
        </p:nvSpPr>
        <p:spPr bwMode="auto">
          <a:xfrm>
            <a:off x="-32" y="3643314"/>
            <a:ext cx="7858180" cy="64294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2. Давление – это сила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действующая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algn="just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2"/>
          <p:cNvSpPr txBox="1"/>
          <p:nvPr/>
        </p:nvSpPr>
        <p:spPr>
          <a:xfrm>
            <a:off x="0" y="-24"/>
            <a:ext cx="9144000" cy="1077218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9-4.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Определить давление танка</a:t>
            </a:r>
            <a:r>
              <a:rPr lang="ru-RU" sz="32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массой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60т на землю, если площадь гусеницы равна 1,5 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3"/>
          <p:cNvSpPr txBox="1"/>
          <p:nvPr/>
        </p:nvSpPr>
        <p:spPr>
          <a:xfrm>
            <a:off x="0" y="1474761"/>
            <a:ext cx="17859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 = 60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</a:t>
            </a:r>
          </a:p>
          <a:p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 = 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,5м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142860" y="2428868"/>
            <a:ext cx="12795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0" y="2500306"/>
            <a:ext cx="1571604" cy="139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16"/>
          <p:cNvSpPr txBox="1"/>
          <p:nvPr/>
        </p:nvSpPr>
        <p:spPr>
          <a:xfrm>
            <a:off x="1666200" y="913139"/>
            <a:ext cx="1834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</a:t>
            </a:r>
          </a:p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60 000 кг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21"/>
          <p:cNvSpPr txBox="1"/>
          <p:nvPr/>
        </p:nvSpPr>
        <p:spPr>
          <a:xfrm>
            <a:off x="0" y="5808166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давление танка массой 60т на землю  составит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200 кПа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 descr="http://bse.sci-lib.com/pictures/20/01/205642679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983018" y="1628800"/>
            <a:ext cx="2143140" cy="1221590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611024" y="2774129"/>
            <a:ext cx="285752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rot="5400000">
            <a:off x="7251721" y="3392491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4"/>
          <p:cNvGrpSpPr>
            <a:grpSpLocks/>
          </p:cNvGrpSpPr>
          <p:nvPr/>
        </p:nvGrpSpPr>
        <p:grpSpPr bwMode="auto">
          <a:xfrm>
            <a:off x="7858148" y="3506932"/>
            <a:ext cx="714380" cy="707886"/>
            <a:chOff x="5643570" y="500042"/>
            <a:chExt cx="790586" cy="747502"/>
          </a:xfrm>
        </p:grpSpPr>
        <p:sp>
          <p:nvSpPr>
            <p:cNvPr id="1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47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7" name="Прямая со стрелкой 1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991726" y="2143115"/>
            <a:ext cx="1285887" cy="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>
            <a:off x="7403053" y="2772190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5400000">
            <a:off x="7419801" y="1659732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2"/>
          <p:cNvGrpSpPr>
            <a:grpSpLocks/>
          </p:cNvGrpSpPr>
          <p:nvPr/>
        </p:nvGrpSpPr>
        <p:grpSpPr bwMode="auto">
          <a:xfrm>
            <a:off x="8035794" y="2924944"/>
            <a:ext cx="928694" cy="707886"/>
            <a:chOff x="5643564" y="500042"/>
            <a:chExt cx="928699" cy="707747"/>
          </a:xfrm>
        </p:grpSpPr>
        <p:sp>
          <p:nvSpPr>
            <p:cNvPr id="25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22"/>
          <p:cNvGrpSpPr>
            <a:grpSpLocks/>
          </p:cNvGrpSpPr>
          <p:nvPr/>
        </p:nvGrpSpPr>
        <p:grpSpPr bwMode="auto">
          <a:xfrm>
            <a:off x="8262456" y="1036157"/>
            <a:ext cx="790581" cy="707886"/>
            <a:chOff x="5643570" y="500042"/>
            <a:chExt cx="790586" cy="707747"/>
          </a:xfrm>
        </p:grpSpPr>
        <p:sp>
          <p:nvSpPr>
            <p:cNvPr id="2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10"/>
          <p:cNvSpPr txBox="1">
            <a:spLocks noChangeArrowheads="1"/>
          </p:cNvSpPr>
          <p:nvPr/>
        </p:nvSpPr>
        <p:spPr bwMode="auto">
          <a:xfrm>
            <a:off x="1695670" y="2299519"/>
            <a:ext cx="136815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 =</a:t>
            </a:r>
            <a:endParaRPr lang="ru-RU" sz="4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10"/>
          <p:cNvSpPr txBox="1">
            <a:spLocks noChangeArrowheads="1"/>
          </p:cNvSpPr>
          <p:nvPr/>
        </p:nvSpPr>
        <p:spPr bwMode="auto">
          <a:xfrm>
            <a:off x="2762146" y="2252162"/>
            <a:ext cx="152581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10"/>
          <p:cNvSpPr txBox="1">
            <a:spLocks noChangeArrowheads="1"/>
          </p:cNvSpPr>
          <p:nvPr/>
        </p:nvSpPr>
        <p:spPr bwMode="auto">
          <a:xfrm>
            <a:off x="4071934" y="2348880"/>
            <a:ext cx="193033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60000кг</a:t>
            </a:r>
            <a:r>
              <a:rPr lang="ru-RU" sz="3600" b="1" cap="all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10"/>
          <p:cNvSpPr txBox="1">
            <a:spLocks noChangeArrowheads="1"/>
          </p:cNvSpPr>
          <p:nvPr/>
        </p:nvSpPr>
        <p:spPr bwMode="auto">
          <a:xfrm>
            <a:off x="5940152" y="2348880"/>
            <a:ext cx="1553630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Н/кг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4283968" y="2924944"/>
            <a:ext cx="2431172" cy="707886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=600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Группа 36"/>
          <p:cNvGrpSpPr/>
          <p:nvPr/>
        </p:nvGrpSpPr>
        <p:grpSpPr>
          <a:xfrm>
            <a:off x="611560" y="4524503"/>
            <a:ext cx="1512168" cy="1136745"/>
            <a:chOff x="3278724" y="1785926"/>
            <a:chExt cx="1452900" cy="1136745"/>
          </a:xfrm>
        </p:grpSpPr>
        <p:grpSp>
          <p:nvGrpSpPr>
            <p:cNvPr id="15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40" name="TextBox 39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1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39" name="Прямая соединительная линия 38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10"/>
          <p:cNvSpPr txBox="1">
            <a:spLocks noChangeArrowheads="1"/>
          </p:cNvSpPr>
          <p:nvPr/>
        </p:nvSpPr>
        <p:spPr bwMode="auto">
          <a:xfrm>
            <a:off x="1835696" y="4725144"/>
            <a:ext cx="50405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44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10"/>
          <p:cNvSpPr txBox="1">
            <a:spLocks noChangeArrowheads="1"/>
          </p:cNvSpPr>
          <p:nvPr/>
        </p:nvSpPr>
        <p:spPr bwMode="auto">
          <a:xfrm>
            <a:off x="2327492" y="4345329"/>
            <a:ext cx="245772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600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 bwMode="auto">
          <a:xfrm flipV="1">
            <a:off x="2660772" y="5124737"/>
            <a:ext cx="2592000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2428860" y="5229200"/>
            <a:ext cx="199912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1,5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5307846" y="4749854"/>
            <a:ext cx="3080578" cy="76944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=200</a:t>
            </a:r>
            <a:r>
              <a:rPr lang="ru-RU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000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4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"/>
          <p:cNvSpPr txBox="1">
            <a:spLocks noChangeArrowheads="1"/>
          </p:cNvSpPr>
          <p:nvPr/>
        </p:nvSpPr>
        <p:spPr bwMode="auto">
          <a:xfrm>
            <a:off x="6215074" y="6429396"/>
            <a:ext cx="2928926" cy="42862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9-4.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4" grpId="0" animBg="1"/>
      <p:bldP spid="5" grpId="0"/>
      <p:bldP spid="6" grpId="0"/>
      <p:bldP spid="8" grpId="0"/>
      <p:bldP spid="11" grpId="0" animBg="1"/>
      <p:bldP spid="13" grpId="0" animBg="1"/>
      <p:bldP spid="30" grpId="0"/>
      <p:bldP spid="31" grpId="0"/>
      <p:bldP spid="32" grpId="0"/>
      <p:bldP spid="33" grpId="0" animBg="1"/>
      <p:bldP spid="34" grpId="0" animBg="1"/>
      <p:bldP spid="43" grpId="0"/>
      <p:bldP spid="44" grpId="0"/>
      <p:bldP spid="46" grpId="0"/>
      <p:bldP spid="4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zh-CN" smtClean="0"/>
              <a:t>www.wondershare.com</a:t>
            </a:r>
            <a:endParaRPr lang="en-US" altLang="zh-CN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 cstate="print">
            <a:lum bright="-20000" contrast="60000"/>
          </a:blip>
          <a:srcRect t="3995" b="930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0" y="1196752"/>
            <a:ext cx="9144000" cy="566124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347864" y="1196752"/>
            <a:ext cx="4392488" cy="446449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4180428" y="5109894"/>
            <a:ext cx="381642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30000Па</a:t>
            </a:r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×</a:t>
            </a:r>
            <a:r>
              <a:rPr lang="ru-RU" sz="32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0,009 </a:t>
            </a:r>
            <a:r>
              <a:rPr lang="ru-RU" sz="32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r>
              <a:rPr lang="ru-RU" sz="3200" b="1" cap="all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99876" y="5085184"/>
            <a:ext cx="1440160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=540Н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32" y="5780782"/>
            <a:ext cx="9144000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тяжести как и вес спортсмена около 540Н, а его масса, т.е. инертность 54кг </a:t>
            </a:r>
            <a:endParaRPr lang="ru-RU" sz="32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5929322" y="785794"/>
            <a:ext cx="2928958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9-5,стр.17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18906 -0.00324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" y="-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0 0.45879 " pathEditMode="relative" rAng="0" ptsTypes="AA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22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8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6" grpId="2" animBg="1"/>
      <p:bldP spid="7" grpId="0" animBg="1"/>
      <p:bldP spid="7" grpId="1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00166" y="642918"/>
            <a:ext cx="6000792" cy="292895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тема №9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33-34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F/S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355,359,363,365,367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285776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2357422" y="0"/>
          <a:ext cx="5286412" cy="304800"/>
        </p:xfrm>
        <a:graphic>
          <a:graphicData uri="http://schemas.openxmlformats.org/drawingml/2006/table">
            <a:tbl>
              <a:tblPr/>
              <a:tblGrid>
                <a:gridCol w="460355"/>
                <a:gridCol w="701493"/>
                <a:gridCol w="767259"/>
                <a:gridCol w="784796"/>
                <a:gridCol w="784796"/>
                <a:gridCol w="784796"/>
                <a:gridCol w="378149"/>
                <a:gridCol w="624768"/>
              </a:tblGrid>
              <a:tr h="144780"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367*</a:t>
                      </a:r>
                      <a:endParaRPr lang="ru-RU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365*</a:t>
                      </a:r>
                      <a:endParaRPr lang="ru-RU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  <a:cs typeface="Times New Roman"/>
                        </a:rPr>
                        <a:t>363*</a:t>
                      </a:r>
                      <a:endParaRPr lang="ru-RU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Times New Roman"/>
                          <a:cs typeface="Times New Roman"/>
                        </a:rPr>
                        <a:t>359*</a:t>
                      </a:r>
                      <a:endParaRPr lang="ru-RU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Times New Roman"/>
                          <a:cs typeface="Times New Roman"/>
                        </a:rPr>
                        <a:t>355*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3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  <a:cs typeface="Times New Roman"/>
                        </a:rPr>
                        <a:t>F/S</a:t>
                      </a:r>
                      <a:endParaRPr lang="ru-RU" sz="3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000"/>
                            </p:stCondLst>
                            <p:childTnLst>
                              <p:par>
                                <p:cTn id="56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500"/>
                            </p:stCondLst>
                            <p:childTnLst>
                              <p:par>
                                <p:cTn id="7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000"/>
                            </p:stCondLst>
                            <p:childTnLst>
                              <p:par>
                                <p:cTn id="92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500"/>
                            </p:stCondLst>
                            <p:childTnLst>
                              <p:par>
                                <p:cTn id="99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0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Прямоугольник 41"/>
          <p:cNvSpPr/>
          <p:nvPr/>
        </p:nvSpPr>
        <p:spPr>
          <a:xfrm>
            <a:off x="5072066" y="3214686"/>
            <a:ext cx="3929090" cy="242889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85786" y="1571612"/>
            <a:ext cx="3929090" cy="4071966"/>
          </a:xfrm>
          <a:prstGeom prst="rect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785786" y="3214686"/>
            <a:ext cx="392909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750067" y="2107397"/>
            <a:ext cx="178595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2821769" y="2107397"/>
            <a:ext cx="178595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071538" y="928670"/>
            <a:ext cx="3286148" cy="35719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Равнобедренный треугольник 12"/>
          <p:cNvSpPr/>
          <p:nvPr/>
        </p:nvSpPr>
        <p:spPr>
          <a:xfrm>
            <a:off x="1357290" y="2928934"/>
            <a:ext cx="571504" cy="285752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авнобедренный треугольник 13"/>
          <p:cNvSpPr/>
          <p:nvPr/>
        </p:nvSpPr>
        <p:spPr>
          <a:xfrm>
            <a:off x="3428992" y="2928934"/>
            <a:ext cx="571504" cy="285752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 flipH="1" flipV="1">
            <a:off x="1285852" y="571480"/>
            <a:ext cx="7143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5400000" flipH="1" flipV="1">
            <a:off x="3357554" y="571480"/>
            <a:ext cx="7143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5072066" y="1571612"/>
            <a:ext cx="3929090" cy="4071966"/>
          </a:xfrm>
          <a:prstGeom prst="rect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>
            <a:off x="5072066" y="3214686"/>
            <a:ext cx="3929090" cy="0"/>
          </a:xfrm>
          <a:prstGeom prst="lin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>
            <a:off x="5107785" y="2464587"/>
            <a:ext cx="178595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7179487" y="2464587"/>
            <a:ext cx="178595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Прямоугольник 21"/>
          <p:cNvSpPr/>
          <p:nvPr/>
        </p:nvSpPr>
        <p:spPr>
          <a:xfrm>
            <a:off x="5429256" y="1285836"/>
            <a:ext cx="3286148" cy="35719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rot="5400000" flipH="1" flipV="1">
            <a:off x="5643570" y="928670"/>
            <a:ext cx="7143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7715272" y="928694"/>
            <a:ext cx="7143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Равнобедренный треугольник 27"/>
          <p:cNvSpPr/>
          <p:nvPr/>
        </p:nvSpPr>
        <p:spPr>
          <a:xfrm rot="10800000">
            <a:off x="5715008" y="285728"/>
            <a:ext cx="571504" cy="285752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10800000">
            <a:off x="7786710" y="285752"/>
            <a:ext cx="571504" cy="285752"/>
          </a:xfrm>
          <a:prstGeom prst="triangl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2428860" y="428604"/>
            <a:ext cx="571472" cy="500066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786578" y="785818"/>
            <a:ext cx="571472" cy="500066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2571736" y="285728"/>
            <a:ext cx="285752" cy="357190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6929454" y="642942"/>
            <a:ext cx="285752" cy="357190"/>
          </a:xfrm>
          <a:prstGeom prst="round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8" name="Прямая соединительная линия 37"/>
          <p:cNvCxnSpPr/>
          <p:nvPr/>
        </p:nvCxnSpPr>
        <p:spPr>
          <a:xfrm>
            <a:off x="6786578" y="642942"/>
            <a:ext cx="571504" cy="0"/>
          </a:xfrm>
          <a:prstGeom prst="line">
            <a:avLst/>
          </a:prstGeom>
          <a:ln w="762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>
            <a:off x="2428860" y="285728"/>
            <a:ext cx="571504" cy="0"/>
          </a:xfrm>
          <a:prstGeom prst="line">
            <a:avLst/>
          </a:prstGeom>
          <a:ln w="76200"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785786" y="3214686"/>
            <a:ext cx="3929090" cy="2428892"/>
          </a:xfrm>
          <a:prstGeom prst="rect">
            <a:avLst/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Управляющая кнопка: домой 29">
            <a:hlinkClick r:id="rId2" action="ppaction://hlinksldjump" highlightClick="1"/>
          </p:cNvPr>
          <p:cNvSpPr/>
          <p:nvPr/>
        </p:nvSpPr>
        <p:spPr>
          <a:xfrm>
            <a:off x="8604448" y="6381328"/>
            <a:ext cx="539552" cy="476672"/>
          </a:xfrm>
          <a:prstGeom prst="actionButtonHom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8889 " pathEditMode="relative" ptsTypes="AA">
                                      <p:cBhvr>
                                        <p:cTn id="8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8889 " pathEditMode="relative" ptsTypes="AA">
                                      <p:cBhvr>
                                        <p:cTn id="8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8889 " pathEditMode="relative" ptsTypes="AA">
                                      <p:cBhvr>
                                        <p:cTn id="8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8889 " pathEditMode="relative" ptsTypes="AA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8889 " pathEditMode="relative" ptsTypes="AA">
                                      <p:cBhvr>
                                        <p:cTn id="9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4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8889 " pathEditMode="relative" ptsTypes="AA">
                                      <p:cBhvr>
                                        <p:cTn id="9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8889 " pathEditMode="relative" ptsTypes="AA">
                                      <p:cBhvr>
                                        <p:cTn id="97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8889 " pathEditMode="relative" ptsTypes="AA">
                                      <p:cBhvr>
                                        <p:cTn id="99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8889 " pathEditMode="relative" ptsTypes="AA">
                                      <p:cBhvr>
                                        <p:cTn id="101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0.18889 " pathEditMode="relative" ptsTypes="AA">
                                      <p:cBhvr>
                                        <p:cTn id="10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3" grpId="0" animBg="1"/>
      <p:bldP spid="18" grpId="0" animBg="1"/>
      <p:bldP spid="22" grpId="0" animBg="1"/>
      <p:bldP spid="22" grpId="1" animBg="1"/>
      <p:bldP spid="28" grpId="0" animBg="1"/>
      <p:bldP spid="28" grpId="1" animBg="1"/>
      <p:bldP spid="29" grpId="0" animBg="1"/>
      <p:bldP spid="29" grpId="1" animBg="1"/>
      <p:bldP spid="32" grpId="0" animBg="1"/>
      <p:bldP spid="32" grpId="1" animBg="1"/>
      <p:bldP spid="34" grpId="0" animBg="1"/>
      <p:bldP spid="34" grpId="1" animBg="1"/>
      <p:bldP spid="4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929322" y="2500306"/>
            <a:ext cx="2833686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4274" name="Picture 2" descr="http://www.redkeds.net/i/post228/228.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214678" y="1643050"/>
            <a:ext cx="2562273" cy="1714513"/>
          </a:xfrm>
          <a:prstGeom prst="rect">
            <a:avLst/>
          </a:prstGeom>
          <a:noFill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86578" y="0"/>
            <a:ext cx="2214546" cy="2214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20" y="0"/>
            <a:ext cx="2259250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2643174" y="428604"/>
            <a:ext cx="4143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В какой обуви удобнее отправляться в поход?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43174" y="4071942"/>
            <a:ext cx="41434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Какой из лопат легче вскапывать грядки?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5400000">
            <a:off x="-645952" y="3932044"/>
            <a:ext cx="400648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42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PICT0037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0_30ff_c0a46501_XL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1162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antr_uch_voda[1]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sp>
        <p:nvSpPr>
          <p:cNvPr id="6" name="Управляющая кнопка: домой 5">
            <a:hlinkClick r:id="rId6" action="ppaction://hlinksldjump" highlightClick="1"/>
          </p:cNvPr>
          <p:cNvSpPr/>
          <p:nvPr/>
        </p:nvSpPr>
        <p:spPr>
          <a:xfrm>
            <a:off x="8532440" y="6237312"/>
            <a:ext cx="611560" cy="620688"/>
          </a:xfrm>
          <a:prstGeom prst="actionButtonHom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42844" y="0"/>
            <a:ext cx="3333747" cy="25003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3295650"/>
            <a:ext cx="3333750" cy="356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762500" y="1714488"/>
            <a:ext cx="43815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346462" y="0"/>
            <a:ext cx="2797538" cy="200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857488" y="142852"/>
            <a:ext cx="350046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 какому признаку объединены эти объекты?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286348" y="4350526"/>
            <a:ext cx="3857652" cy="2507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714480" y="1571612"/>
            <a:ext cx="3214710" cy="201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3582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u="sng" dirty="0" smtClean="0">
                <a:solidFill>
                  <a:srgbClr val="FF0000"/>
                </a:solidFill>
              </a:rPr>
              <a:t>Результат</a:t>
            </a:r>
            <a:r>
              <a:rPr lang="ru-RU" sz="2400" b="1" i="1" dirty="0" smtClean="0">
                <a:solidFill>
                  <a:srgbClr val="FF0000"/>
                </a:solidFill>
              </a:rPr>
              <a:t> действия силы </a:t>
            </a:r>
            <a:r>
              <a:rPr lang="ru-RU" sz="2400" b="1" i="1" dirty="0" smtClean="0"/>
              <a:t>зависит не только от ее </a:t>
            </a:r>
            <a:r>
              <a:rPr lang="ru-RU" sz="2400" b="1" i="1" dirty="0" smtClean="0">
                <a:solidFill>
                  <a:srgbClr val="FF0000"/>
                </a:solidFill>
              </a:rPr>
              <a:t>модуля</a:t>
            </a:r>
            <a:r>
              <a:rPr lang="ru-RU" sz="2400" b="1" i="1" dirty="0" smtClean="0"/>
              <a:t>, </a:t>
            </a:r>
            <a:r>
              <a:rPr lang="ru-RU" sz="2400" b="1" i="1" dirty="0" smtClean="0">
                <a:solidFill>
                  <a:srgbClr val="FF0000"/>
                </a:solidFill>
              </a:rPr>
              <a:t>направления</a:t>
            </a:r>
            <a:r>
              <a:rPr lang="ru-RU" sz="2400" b="1" i="1" dirty="0" smtClean="0"/>
              <a:t> и </a:t>
            </a:r>
            <a:r>
              <a:rPr lang="ru-RU" sz="2400" b="1" i="1" dirty="0" smtClean="0">
                <a:solidFill>
                  <a:srgbClr val="FF0000"/>
                </a:solidFill>
              </a:rPr>
              <a:t>точки приложения</a:t>
            </a:r>
            <a:r>
              <a:rPr lang="ru-RU" sz="2400" b="1" i="1" dirty="0" smtClean="0"/>
              <a:t>, но </a:t>
            </a:r>
            <a:r>
              <a:rPr lang="ru-RU" sz="2400" b="1" i="1" u="sng" dirty="0" smtClean="0">
                <a:solidFill>
                  <a:srgbClr val="7030A0"/>
                </a:solidFill>
              </a:rPr>
              <a:t>и от площади </a:t>
            </a:r>
            <a:r>
              <a:rPr lang="ru-RU" sz="2400" b="1" i="1" dirty="0" smtClean="0"/>
              <a:t>той </a:t>
            </a:r>
            <a:r>
              <a:rPr lang="ru-RU" sz="2400" b="1" i="1" u="sng" dirty="0" smtClean="0">
                <a:solidFill>
                  <a:srgbClr val="7030A0"/>
                </a:solidFill>
              </a:rPr>
              <a:t>поверхности</a:t>
            </a:r>
            <a:r>
              <a:rPr lang="ru-RU" sz="2400" b="1" i="1" dirty="0" smtClean="0">
                <a:solidFill>
                  <a:srgbClr val="7030A0"/>
                </a:solidFill>
              </a:rPr>
              <a:t>, </a:t>
            </a:r>
            <a:r>
              <a:rPr lang="ru-RU" sz="2400" b="1" i="1" u="sng" dirty="0" smtClean="0">
                <a:solidFill>
                  <a:srgbClr val="7030A0"/>
                </a:solidFill>
              </a:rPr>
              <a:t>перпендикулярно</a:t>
            </a:r>
            <a:r>
              <a:rPr lang="ru-RU" sz="2400" b="1" i="1" dirty="0" smtClean="0"/>
              <a:t> которой она действует.</a:t>
            </a:r>
            <a:endParaRPr lang="ru-RU" sz="2400" dirty="0"/>
          </a:p>
        </p:txBody>
      </p:sp>
      <p:pic>
        <p:nvPicPr>
          <p:cNvPr id="3" name="Рисунок 2" descr="lijnik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85720" y="1571612"/>
            <a:ext cx="3429024" cy="3429024"/>
          </a:xfrm>
          <a:prstGeom prst="rect">
            <a:avLst/>
          </a:prstGeom>
        </p:spPr>
      </p:pic>
      <p:pic>
        <p:nvPicPr>
          <p:cNvPr id="4" name="Рисунок 3" descr="dav.bmp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401457" y="1785926"/>
            <a:ext cx="3742543" cy="30003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00298" y="3929066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Чем больше площадь </a:t>
            </a:r>
            <a:r>
              <a:rPr lang="ru-RU" sz="2800" dirty="0" smtClean="0">
                <a:solidFill>
                  <a:srgbClr val="C00000"/>
                </a:solidFill>
              </a:rPr>
              <a:t>поверхности, на которую действует сила, </a:t>
            </a:r>
            <a:r>
              <a:rPr lang="ru-RU" sz="2800" b="1" dirty="0" smtClean="0">
                <a:solidFill>
                  <a:srgbClr val="C00000"/>
                </a:solidFill>
              </a:rPr>
              <a:t>тем меньше</a:t>
            </a:r>
            <a:r>
              <a:rPr lang="ru-RU" sz="2800" dirty="0" smtClean="0">
                <a:solidFill>
                  <a:srgbClr val="C00000"/>
                </a:solidFill>
              </a:rPr>
              <a:t> будет </a:t>
            </a:r>
            <a:r>
              <a:rPr lang="ru-RU" sz="2800" b="1" dirty="0" smtClean="0">
                <a:solidFill>
                  <a:srgbClr val="C00000"/>
                </a:solidFill>
              </a:rPr>
              <a:t>результат</a:t>
            </a:r>
            <a:r>
              <a:rPr lang="ru-RU" sz="2800" dirty="0" smtClean="0">
                <a:solidFill>
                  <a:srgbClr val="C00000"/>
                </a:solidFill>
              </a:rPr>
              <a:t> действующей силы.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7" name="Выноска-облако 6"/>
          <p:cNvSpPr/>
          <p:nvPr/>
        </p:nvSpPr>
        <p:spPr>
          <a:xfrm>
            <a:off x="1500166" y="3500438"/>
            <a:ext cx="6286544" cy="3071834"/>
          </a:xfrm>
          <a:prstGeom prst="cloudCallout">
            <a:avLst>
              <a:gd name="adj1" fmla="val 67472"/>
              <a:gd name="adj2" fmla="val 3648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13376" y="0"/>
            <a:ext cx="3730624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ккурица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500694" y="3571876"/>
            <a:ext cx="2714644" cy="30718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720" y="2000240"/>
            <a:ext cx="47863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Почему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наседке не приходится опасаться сломать скорлупу яиц тяжестью своего тела? И в то же время слабый птенчик, желая выйти из природной темницы, без труда пробивает клювиком скорлупу изнутри?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214290"/>
            <a:ext cx="5143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 никогда не задумывались над следующими вопросами?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цыплёнок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096250" y="5572140"/>
            <a:ext cx="1047750" cy="1047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85828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002060"/>
                </a:solidFill>
                <a:latin typeface="Monotype Corsiva" pitchFamily="66" charset="0"/>
              </a:rPr>
              <a:t>...Для того, чтобы усовершенствовать ум, </a:t>
            </a:r>
            <a:br>
              <a:rPr lang="ru-RU" sz="7200" b="1" dirty="0" smtClean="0">
                <a:solidFill>
                  <a:srgbClr val="002060"/>
                </a:solidFill>
                <a:latin typeface="Monotype Corsiva" pitchFamily="66" charset="0"/>
              </a:rPr>
            </a:br>
            <a:r>
              <a:rPr lang="ru-RU" sz="7200" b="1" dirty="0" smtClean="0">
                <a:solidFill>
                  <a:srgbClr val="002060"/>
                </a:solidFill>
                <a:latin typeface="Monotype Corsiva" pitchFamily="66" charset="0"/>
              </a:rPr>
              <a:t>надо больше размышлять, чем заучивать.</a:t>
            </a:r>
            <a:r>
              <a:rPr lang="ru-RU" sz="7200" b="1" dirty="0" smtClean="0">
                <a:latin typeface="Monotype Corsiva" pitchFamily="66" charset="0"/>
              </a:rPr>
              <a:t/>
            </a:r>
            <a:br>
              <a:rPr lang="ru-RU" sz="7200" b="1" dirty="0" smtClean="0">
                <a:latin typeface="Monotype Corsiva" pitchFamily="66" charset="0"/>
              </a:rPr>
            </a:br>
            <a:r>
              <a:rPr lang="ru-RU" dirty="0" smtClean="0"/>
              <a:t>                                                                                                           </a:t>
            </a:r>
            <a:r>
              <a:rPr lang="ru-RU" sz="48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Р.Декарт</a:t>
            </a:r>
            <a:endParaRPr lang="ru-RU" sz="4800" b="1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642918"/>
            <a:ext cx="7500958" cy="2643206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тема №9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 </a:t>
            </a:r>
            <a:r>
              <a:rPr lang="ru-RU" sz="4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33-34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F/S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355,359,363,365,367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285776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000"/>
                            </p:stCondLst>
                            <p:childTnLst>
                              <p:par>
                                <p:cTn id="5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50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10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-1" y="0"/>
            <a:ext cx="4857753" cy="4071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0"/>
            <a:ext cx="428624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071941"/>
            <a:ext cx="4857752" cy="2910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Рисунок 4" descr="челюсти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3571868" y="4001416"/>
            <a:ext cx="2762263" cy="28565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kupisport.ru/images/goods/gamak_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3000372"/>
            <a:ext cx="3171825" cy="3000376"/>
          </a:xfrm>
          <a:prstGeom prst="rect">
            <a:avLst/>
          </a:prstGeom>
          <a:noFill/>
        </p:spPr>
      </p:pic>
      <p:pic>
        <p:nvPicPr>
          <p:cNvPr id="7172" name="Picture 4" descr="http://www.im2000.ru/files/things/770_1389_superbi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3000396" cy="2571768"/>
          </a:xfrm>
          <a:prstGeom prst="rect">
            <a:avLst/>
          </a:prstGeom>
          <a:noFill/>
        </p:spPr>
      </p:pic>
      <p:pic>
        <p:nvPicPr>
          <p:cNvPr id="7174" name="Picture 6" descr="http://www.ekomebel.com/i/eko/cgoods_11_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00826" y="1"/>
            <a:ext cx="2643174" cy="3382044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71736" y="285728"/>
            <a:ext cx="442915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Почему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на простом табурете сидеть жёстко, в то время как на стуле, тоже деревянном, нисколько не жёстко?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929058" y="3929066"/>
            <a:ext cx="464347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Почему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мягко лежать в верёвочном гамаке, который сплетён из довольно твёрдых шнурков?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10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http://gabrielprk.by.ru/Image4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181356"/>
            <a:ext cx="5097868" cy="367664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2844" y="214290"/>
            <a:ext cx="59293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Почему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буря, которая летом валит живые деревья, часто не может свалить стоящее рядом сухое дерево без листьев, если оно не подгнило?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5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357950" y="357166"/>
            <a:ext cx="1500198" cy="150019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0628" y="2456795"/>
            <a:ext cx="40005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человеку, под которым провалился лёд, подходить нельзя. Для спасения ему бросают лестницу или длинную доску. </a:t>
            </a:r>
            <a:r>
              <a:rPr lang="ru-RU" sz="2800" u="sng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Почему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таким способом можно спасти провалившегося?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42910" y="500043"/>
            <a:ext cx="7215238" cy="144655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8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Давление.</a:t>
            </a:r>
            <a:r>
              <a:rPr lang="ru-RU" sz="8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ru-RU" sz="88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85918" y="2071678"/>
            <a:ext cx="7072362" cy="101566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C0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Единицы давления.</a:t>
            </a:r>
            <a:r>
              <a:rPr lang="ru-RU" sz="6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</a:t>
            </a:r>
            <a:endParaRPr lang="ru-RU" sz="60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3286124"/>
            <a:ext cx="8644030" cy="1754326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Способы уменьшения</a:t>
            </a:r>
          </a:p>
          <a:p>
            <a:r>
              <a:rPr lang="ru-RU" sz="5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и</a:t>
            </a:r>
            <a:r>
              <a:rPr lang="ru-RU" sz="54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B05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Comic Sans MS" pitchFamily="66" charset="0"/>
              </a:rPr>
              <a:t> увеличения давления. </a:t>
            </a:r>
            <a:endParaRPr lang="ru-RU" sz="5400" b="1" cap="all" spc="0" dirty="0">
              <a:ln/>
              <a:solidFill>
                <a:srgbClr val="00B050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929454" y="142852"/>
            <a:ext cx="1977433" cy="1166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2000232" y="214290"/>
            <a:ext cx="55721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Действие силы на поверхность тела характеризуется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давлением.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500042"/>
            <a:ext cx="1428756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857356" y="1428736"/>
            <a:ext cx="41434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Давление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- </a:t>
            </a:r>
            <a:r>
              <a:rPr kumimoji="0" lang="ru-RU" sz="240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charset="0"/>
              </a:rPr>
              <a:t>величина, равная отношению силы, действующей </a:t>
            </a:r>
            <a:r>
              <a:rPr kumimoji="0" lang="ru-RU" sz="2400" u="sng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charset="0"/>
              </a:rPr>
              <a:t>перпендикулярно</a:t>
            </a:r>
            <a:r>
              <a:rPr kumimoji="0" lang="ru-RU" sz="240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charset="0"/>
              </a:rPr>
              <a:t> поверхности, к площади этой поверхности.</a:t>
            </a:r>
          </a:p>
        </p:txBody>
      </p:sp>
      <p:pic>
        <p:nvPicPr>
          <p:cNvPr id="8" name="Рисунок 7" descr="dav1.bmp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6000760" y="1428736"/>
            <a:ext cx="2971800" cy="2266950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  <p:pic>
        <p:nvPicPr>
          <p:cNvPr id="9" name="Рисунок 8" descr="imgC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71472" y="3857628"/>
            <a:ext cx="3819525" cy="1390650"/>
          </a:xfrm>
          <a:prstGeom prst="rect">
            <a:avLst/>
          </a:prstGeom>
          <a:ln>
            <a:solidFill>
              <a:srgbClr val="FF0000"/>
            </a:solidFill>
          </a:ln>
        </p:spPr>
      </p:pic>
      <p:pic>
        <p:nvPicPr>
          <p:cNvPr id="23554" name="Picture 2" descr="http://www.aphor.su/portraits/pascal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429388" y="3857628"/>
            <a:ext cx="2500314" cy="2719093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85720" y="5572140"/>
            <a:ext cx="59293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За один паскаль принимается такое давление, которое  производит сила в 1 Н, действующая на поверхность площадью 1 м</a:t>
            </a:r>
            <a:r>
              <a:rPr lang="ru-RU" b="1" i="1" baseline="30000" dirty="0" smtClean="0"/>
              <a:t>2</a:t>
            </a:r>
            <a:r>
              <a:rPr lang="ru-RU" b="1" i="1" dirty="0" smtClean="0"/>
              <a:t> 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357430"/>
            <a:ext cx="4429156" cy="120032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Очень часто сила давления создаётся собственной силой тяжести тела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(весом тела).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 rot="16200000">
            <a:off x="4893471" y="2464587"/>
            <a:ext cx="642942" cy="1000132"/>
          </a:xfrm>
          <a:prstGeom prst="downArrow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301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786446" y="2071678"/>
            <a:ext cx="3143250" cy="1943100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28596" y="5214950"/>
            <a:ext cx="4786346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Сила давления</a:t>
            </a:r>
            <a:r>
              <a:rPr lang="ru-RU" sz="24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находится как: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3011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572132" y="4500570"/>
            <a:ext cx="3143272" cy="1571636"/>
          </a:xfrm>
          <a:prstGeom prst="rect">
            <a:avLst/>
          </a:prstGeom>
          <a:noFill/>
          <a:ln w="57150">
            <a:solidFill>
              <a:srgbClr val="FF0000"/>
            </a:solidFill>
            <a:prstDash val="solid"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2285984" y="214290"/>
            <a:ext cx="4786346" cy="4616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Кратные единицы измерения:</a:t>
            </a:r>
            <a:endParaRPr lang="ru-RU" sz="24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14612" y="642918"/>
            <a:ext cx="3929090" cy="138499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 гПа = 100 Па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 кПа = 1 000 Па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1 МПа = 1 000 000 Па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4348" y="3571876"/>
            <a:ext cx="30670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30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3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30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/>
      <p:bldP spid="8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0"/>
            <a:ext cx="4762500" cy="292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0" y="4214818"/>
            <a:ext cx="428625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929190" y="214290"/>
            <a:ext cx="37862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Какими ножницами портному работать лучше?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4348" y="3929066"/>
            <a:ext cx="42148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Почему ножницы нужно подавать тупыми концами вперёд?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ножницы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157898" y="1000108"/>
            <a:ext cx="1700382" cy="13573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0607rp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911558" y="1375325"/>
            <a:ext cx="6232442" cy="5482675"/>
          </a:xfrm>
          <a:prstGeom prst="rect">
            <a:avLst/>
          </a:prstGeom>
        </p:spPr>
      </p:pic>
      <p:pic>
        <p:nvPicPr>
          <p:cNvPr id="4" name="Рисунок 3" descr="фея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14348" y="3429000"/>
            <a:ext cx="2786050" cy="323082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357166"/>
            <a:ext cx="835824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Почему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каблучки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туфель девушки создают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большее давление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на землю, </a:t>
            </a:r>
            <a:r>
              <a:rPr lang="ru-RU" sz="2800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чем лапы слона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хотя весит она гораздо меньше?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14282" y="1571612"/>
            <a:ext cx="3571900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Сила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увеличилась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2 раза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000628" y="1571612"/>
            <a:ext cx="4000528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Давление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увеличилось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2 раза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2357430"/>
            <a:ext cx="3929090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увеличилась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4 раза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929190" y="2357430"/>
            <a:ext cx="4071966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Давление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уменьшилось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4 раза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4000496" y="2285992"/>
            <a:ext cx="1000132" cy="571504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42844" y="3286124"/>
            <a:ext cx="4071966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Давление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увеличилось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5 раз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4214818"/>
            <a:ext cx="4286248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Давление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уменьшилось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2,7 раза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628" y="3286124"/>
            <a:ext cx="4000528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Площадь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уменьшилась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5 раз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214942" y="4214818"/>
            <a:ext cx="3786214" cy="40011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0800000" scaled="1"/>
            <a:tileRect/>
          </a:gra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i="1" dirty="0" smtClean="0">
                <a:latin typeface="Arial" pitchFamily="34" charset="0"/>
                <a:cs typeface="Arial" pitchFamily="34" charset="0"/>
              </a:rPr>
              <a:t>Сила </a:t>
            </a:r>
            <a:r>
              <a:rPr lang="ru-RU" sz="20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уменьшилась</a:t>
            </a:r>
            <a:r>
              <a:rPr lang="ru-RU" sz="2000" i="1" dirty="0" smtClean="0">
                <a:latin typeface="Arial" pitchFamily="34" charset="0"/>
                <a:cs typeface="Arial" pitchFamily="34" charset="0"/>
              </a:rPr>
              <a:t> в 2,7 раза</a:t>
            </a:r>
            <a:endParaRPr lang="ru-RU" sz="2000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3714744" y="1500174"/>
            <a:ext cx="1357322" cy="571504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4071934" y="3214686"/>
            <a:ext cx="1000132" cy="571504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4357686" y="4143380"/>
            <a:ext cx="1000132" cy="571504"/>
          </a:xfrm>
          <a:prstGeom prst="rightArrow">
            <a:avLst/>
          </a:prstGeom>
          <a:solidFill>
            <a:srgbClr val="FFFF0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214678" y="4786322"/>
            <a:ext cx="30670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Рисунок 15" descr="молоток 2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072330" y="4929198"/>
            <a:ext cx="1556908" cy="1476378"/>
          </a:xfrm>
          <a:prstGeom prst="rect">
            <a:avLst/>
          </a:prstGeom>
        </p:spPr>
      </p:pic>
      <p:pic>
        <p:nvPicPr>
          <p:cNvPr id="17" name="Рисунок 16" descr="молоток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285720" y="5000636"/>
            <a:ext cx="1643074" cy="1521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8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5" grpId="0" animBg="1"/>
      <p:bldP spid="14" grpId="0" animBg="1"/>
      <p:bldP spid="1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7554" y="1500174"/>
            <a:ext cx="55721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... давление </a:t>
            </a:r>
            <a:r>
              <a:rPr lang="ru-RU" sz="2800" b="1" dirty="0" smtClean="0">
                <a:solidFill>
                  <a:srgbClr val="C00000"/>
                </a:solidFill>
              </a:rPr>
              <a:t>гусеничного трактора</a:t>
            </a:r>
            <a:r>
              <a:rPr lang="ru-RU" sz="2800" dirty="0" smtClean="0">
                <a:solidFill>
                  <a:srgbClr val="C00000"/>
                </a:solidFill>
              </a:rPr>
              <a:t> массой 6,7 тонны на почву составляет </a:t>
            </a:r>
            <a:r>
              <a:rPr lang="ru-RU" sz="2800" b="1" dirty="0" smtClean="0">
                <a:solidFill>
                  <a:srgbClr val="C00000"/>
                </a:solidFill>
              </a:rPr>
              <a:t>47 000 </a:t>
            </a:r>
            <a:r>
              <a:rPr lang="ru-RU" sz="2800" dirty="0" smtClean="0">
                <a:solidFill>
                  <a:srgbClr val="C00000"/>
                </a:solidFill>
              </a:rPr>
              <a:t>Па.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3286124"/>
            <a:ext cx="557216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... втыкая пальцем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иглу</a:t>
            </a:r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 или булавку в ткань, мы создаем давление около </a:t>
            </a:r>
            <a:r>
              <a:rPr lang="ru-RU" sz="28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100 000 000 </a:t>
            </a:r>
            <a:r>
              <a:rPr lang="ru-RU" sz="28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Па.</a:t>
            </a:r>
          </a:p>
          <a:p>
            <a:endParaRPr lang="ru-RU" sz="28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... когда жалит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оса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, то она оказывает на кожу человека давление </a:t>
            </a:r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30 000 000 000 </a:t>
            </a:r>
            <a:r>
              <a:rPr lang="ru-RU" sz="28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Па.</a:t>
            </a:r>
            <a:endParaRPr lang="ru-RU" sz="2800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4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214282" y="1000108"/>
            <a:ext cx="3084398" cy="2024071"/>
          </a:xfrm>
          <a:prstGeom prst="rect">
            <a:avLst/>
          </a:prstGeom>
        </p:spPr>
      </p:pic>
      <p:pic>
        <p:nvPicPr>
          <p:cNvPr id="7" name="Рисунок 6" descr="6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143636" y="3643314"/>
            <a:ext cx="2357454" cy="1833576"/>
          </a:xfrm>
          <a:prstGeom prst="rect">
            <a:avLst/>
          </a:prstGeom>
        </p:spPr>
      </p:pic>
      <p:sp>
        <p:nvSpPr>
          <p:cNvPr id="12" name="Выноска-облако 11"/>
          <p:cNvSpPr/>
          <p:nvPr/>
        </p:nvSpPr>
        <p:spPr>
          <a:xfrm>
            <a:off x="3000364" y="0"/>
            <a:ext cx="4929222" cy="1071546"/>
          </a:xfrm>
          <a:prstGeom prst="cloudCallout">
            <a:avLst>
              <a:gd name="adj1" fmla="val -84628"/>
              <a:gd name="adj2" fmla="val 623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786182" y="214290"/>
            <a:ext cx="386798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FF00"/>
                </a:solidFill>
              </a:rPr>
              <a:t>ПРЕДСТАВЬ СЕБЕ !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12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3411210"/>
            <a:ext cx="9144000" cy="1446550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«5»-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 вычисления и полный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развёрнутый ответ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8799" y="105297"/>
            <a:ext cx="9105201" cy="1938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«3» –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краткое условие,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эскиз, описано </a:t>
            </a:r>
            <a:r>
              <a:rPr kumimoji="0" lang="ru-RU" sz="400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 и записаны законы равномерного движения (покоя)!</a:t>
            </a:r>
            <a:endParaRPr kumimoji="0" lang="ru-RU" sz="400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2354041"/>
            <a:ext cx="8976752" cy="646331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«4»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выписаны все закономерности задачи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4143372" y="6286520"/>
          <a:ext cx="4500595" cy="219075"/>
        </p:xfrm>
        <a:graphic>
          <a:graphicData uri="http://schemas.openxmlformats.org/drawingml/2006/table">
            <a:tbl>
              <a:tblPr/>
              <a:tblGrid>
                <a:gridCol w="323950"/>
                <a:gridCol w="497495"/>
                <a:gridCol w="539917"/>
                <a:gridCol w="601622"/>
                <a:gridCol w="636331"/>
                <a:gridCol w="570770"/>
                <a:gridCol w="833015"/>
                <a:gridCol w="497495"/>
              </a:tblGrid>
              <a:tr h="21907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latin typeface="Times New Roman"/>
                        </a:rPr>
                        <a:t>гр3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/>
                        </a:rPr>
                        <a:t>342-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/>
                        </a:rPr>
                        <a:t>339-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/>
                        </a:rPr>
                        <a:t>336-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/>
                        </a:rPr>
                        <a:t>287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>
                          <a:latin typeface="Times New Roman"/>
                        </a:rPr>
                        <a:t>286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latin typeface="Times New Roman"/>
                        </a:rPr>
                        <a:t>т8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14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400" b="1" i="0" u="none" strike="noStrike" baseline="-25000" dirty="0" err="1">
                          <a:latin typeface="Times New Roman"/>
                        </a:rPr>
                        <a:t>тр,упр</a:t>
                      </a:r>
                      <a:endParaRPr lang="ru-RU" sz="14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1285852" y="5357826"/>
            <a:ext cx="6325001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Проверим задачи группы №3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E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413376" y="0"/>
            <a:ext cx="3730624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Рисунок 2" descr="ккурица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5500694" y="3571876"/>
            <a:ext cx="2714644" cy="307181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85720" y="2000240"/>
            <a:ext cx="478634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Почему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наседке не приходится опасаться сломать скорлупу яиц тяжестью своего тела? И в то же время слабый птенчик, желая выйти из природной темницы, без труда пробивает клювиком скорлупу изнутри?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214290"/>
            <a:ext cx="5143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Вспомним вопросы начала урока.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цыплёнок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8096250" y="5572140"/>
            <a:ext cx="1047750" cy="10477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71604" y="357166"/>
            <a:ext cx="63098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ПРОЧНА ЛИ ЯИЧНАЯ СКОРЛУПА 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785794"/>
            <a:ext cx="3500462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Если вылить содержимое яйца, а для опыта оставить скорлупу, то можно попробовать проткнуть ее иголкой изнутри и снаружи. Изнутри - легче, снаружи - тяжелее. Результат при одинаковых усилиях будет зависеть от формы скорлупы: выпуклая или вогнутая.</a:t>
            </a: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 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214942" y="928670"/>
            <a:ext cx="35719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Поэтому маленький цыплёнок легко разбивает скорлупу изнутри, а снаружи он защищён более надежно. Свойство выпуклых форм лучше выдерживать нагрузку позволяет архитекторам проектировать куполообразные крыши, мосты, потолки, т.к. они прочнее плоских!</a:t>
            </a:r>
          </a:p>
        </p:txBody>
      </p:sp>
      <p:pic>
        <p:nvPicPr>
          <p:cNvPr id="5" name="Рисунок 4" descr="14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3786182" y="1142984"/>
            <a:ext cx="1366845" cy="2425048"/>
          </a:xfrm>
          <a:prstGeom prst="rect">
            <a:avLst/>
          </a:prstGeom>
        </p:spPr>
      </p:pic>
      <p:pic>
        <p:nvPicPr>
          <p:cNvPr id="6" name="Рисунок 5" descr="цыплёнок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858016" y="4572008"/>
            <a:ext cx="1905006" cy="1905006"/>
          </a:xfrm>
          <a:prstGeom prst="rect">
            <a:avLst/>
          </a:prstGeom>
        </p:spPr>
      </p:pic>
      <p:pic>
        <p:nvPicPr>
          <p:cNvPr id="17409" name="Picture 1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1785918" y="3929066"/>
            <a:ext cx="3429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7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kupisport.ru/images/goods/gamak_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643182"/>
            <a:ext cx="3171825" cy="3000376"/>
          </a:xfrm>
          <a:prstGeom prst="rect">
            <a:avLst/>
          </a:prstGeom>
          <a:noFill/>
        </p:spPr>
      </p:pic>
      <p:pic>
        <p:nvPicPr>
          <p:cNvPr id="7172" name="Picture 4" descr="http://www.im2000.ru/files/things/770_1389_superbig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0"/>
            <a:ext cx="3000396" cy="2571768"/>
          </a:xfrm>
          <a:prstGeom prst="rect">
            <a:avLst/>
          </a:prstGeom>
          <a:noFill/>
        </p:spPr>
      </p:pic>
      <p:pic>
        <p:nvPicPr>
          <p:cNvPr id="7174" name="Picture 6" descr="http://www.ekomebel.com/i/eko/cgoods_11_1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00826" y="1"/>
            <a:ext cx="2643174" cy="3382044"/>
          </a:xfrm>
          <a:prstGeom prst="rect">
            <a:avLst/>
          </a:prstGeom>
          <a:noFill/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71736" y="285728"/>
            <a:ext cx="442915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Почему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на простом табурете сидеть жёстко, в то время как на стуле, тоже деревянном, нисколько не жёстко?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929058" y="3929066"/>
            <a:ext cx="464347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Почему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мягко лежать в верёвочном гамаке, который сплетён из довольно твёрдых шнурков?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500298" y="214290"/>
            <a:ext cx="4857784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Сиденье простого табурета плоско; наше тело соприкасается с ним лишь по небольшой поверхности, на которой и сосредоточивается вся тяжесть туловища. У стула же сиденье вогнутое; оно соприкасается с телом по большей поверхности; по этой поверхности и распределяется вес туловища: на единицу поверхности приходится меньший груз, меньшее давление.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8" name="Rectangle 2"/>
          <p:cNvSpPr>
            <a:spLocks noChangeArrowheads="1"/>
          </p:cNvSpPr>
          <p:nvPr/>
        </p:nvSpPr>
        <p:spPr bwMode="auto">
          <a:xfrm>
            <a:off x="3929058" y="3786190"/>
            <a:ext cx="4857751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Все дело здесь в более равномерном распределении давления.  Давление распределяется здесь по нижней поверхности тела довольно равномерно, так что на каждый квадратный сантиметр приходится всего несколько граммов...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10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" grpId="0"/>
      <p:bldP spid="1025" grpId="1"/>
      <p:bldP spid="1026" grpId="0"/>
      <p:bldP spid="1026" grpId="1"/>
      <p:bldP spid="7" grpId="0"/>
      <p:bldP spid="8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4" name="Picture 6" descr="http://gabrielprk.by.ru/Image4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181356"/>
            <a:ext cx="5097868" cy="367664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42844" y="214290"/>
            <a:ext cx="59293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u="sng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Почему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буря, которая летом валит живые деревья, часто не может свалить стоящее рядом сухое дерево без листьев, если оно не подгнило?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5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6357950" y="357166"/>
            <a:ext cx="1500198" cy="150019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000628" y="2456795"/>
            <a:ext cx="40005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 человеку, под которым провалился лёд, подходить нельзя. Для спасения ему бросают лестницу или длинную доску. </a:t>
            </a:r>
            <a:r>
              <a:rPr lang="ru-RU" sz="2800" u="sng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Почему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таким способом можно спасти провалившегося?</a:t>
            </a:r>
            <a:endParaRPr lang="ru-RU" sz="28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14282" y="357166"/>
            <a:ext cx="535785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У живого дерева есть листва, следовательно, дерево имеет достаточно большую общую поверхность. Сила ветра, действующая на дерево, большая. Сухое дерево не имеет листьев - площадь поверхности его мала, следовательно, и давление со стороны ветра - мало.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3714752"/>
            <a:ext cx="38576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 опоре человека на доску или лестницу его тяжесть распределяется на большую площадь и давление на кромку льда уменьшается.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4" grpId="0"/>
      <p:bldP spid="4" grpId="1"/>
      <p:bldP spid="6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07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500166" y="6215082"/>
            <a:ext cx="657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Лист растения Виктория </a:t>
            </a:r>
            <a:r>
              <a:rPr lang="ru-RU" sz="2800" i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круциана</a:t>
            </a:r>
            <a:r>
              <a:rPr lang="ru-RU" sz="2800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i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6" descr="J0336915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358082" y="4913312"/>
            <a:ext cx="1557338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214290"/>
            <a:ext cx="84296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Знания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 </a:t>
            </a:r>
            <a:r>
              <a:rPr lang="ru-RU" sz="2800" b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способах изменения давления </a:t>
            </a:r>
            <a:r>
              <a:rPr lang="ru-RU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очень широко используются и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природе</a:t>
            </a:r>
            <a:r>
              <a:rPr lang="ru-RU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, и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 деятельности человека</a:t>
            </a:r>
            <a:r>
              <a:rPr lang="ru-RU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6322" name="Picture 2" descr="http://wiki.pskovedu.ru/images/thumb/a/a9/119.jpg/300px-119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357422" y="2000240"/>
            <a:ext cx="4842242" cy="3857652"/>
          </a:xfrm>
          <a:prstGeom prst="rect">
            <a:avLst/>
          </a:prstGeom>
          <a:noFill/>
        </p:spPr>
      </p:pic>
      <p:pic>
        <p:nvPicPr>
          <p:cNvPr id="4" name="05 Дорожка 5.wma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email"/>
          <a:stretch>
            <a:fillRect/>
          </a:stretch>
        </p:blipFill>
        <p:spPr>
          <a:xfrm>
            <a:off x="4572000" y="507207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63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2410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2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59"/>
          <p:cNvGraphicFramePr>
            <a:graphicFrameLocks noGrp="1"/>
          </p:cNvGraphicFramePr>
          <p:nvPr/>
        </p:nvGraphicFramePr>
        <p:xfrm>
          <a:off x="357158" y="357166"/>
          <a:ext cx="8572560" cy="6236992"/>
        </p:xfrm>
        <a:graphic>
          <a:graphicData uri="http://schemas.openxmlformats.org/drawingml/2006/table">
            <a:tbl>
              <a:tblPr/>
              <a:tblGrid>
                <a:gridCol w="4286280"/>
                <a:gridCol w="4286280"/>
              </a:tblGrid>
              <a:tr h="1130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Уменьшение давления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Увеличение давления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066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Group 59"/>
          <p:cNvGraphicFramePr>
            <a:graphicFrameLocks noGrp="1"/>
          </p:cNvGraphicFramePr>
          <p:nvPr/>
        </p:nvGraphicFramePr>
        <p:xfrm>
          <a:off x="357158" y="357166"/>
          <a:ext cx="8572560" cy="6236992"/>
        </p:xfrm>
        <a:graphic>
          <a:graphicData uri="http://schemas.openxmlformats.org/drawingml/2006/table">
            <a:tbl>
              <a:tblPr/>
              <a:tblGrid>
                <a:gridCol w="4286280"/>
                <a:gridCol w="4286280"/>
              </a:tblGrid>
              <a:tr h="113038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Уменьшение давления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Увеличение давления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0660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Фундамент здания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Шасси самолета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Широкие шины автомобилей 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Гусеницы вездеходов, тракторов 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Лыжи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Шайбы под гайки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B05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Шпалы под рельсы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Топор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Нож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Гвозди, кнопки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Иголки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Зубы, когти,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клювы зверей 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Шипы,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колючки растений 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Жало осы</a:t>
                      </a:r>
                      <a:endParaRPr kumimoji="0" lang="ru-RU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5" name="Рисунок 4" descr="1287877096_znania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000892" y="785794"/>
            <a:ext cx="1857388" cy="17459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5000628" cy="3743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5286380" y="785794"/>
            <a:ext cx="37147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Удав не ядовит, но не менее опасен, чем ядовитые змеи. Почему?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381500" y="3781425"/>
            <a:ext cx="476250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0" y="3929066"/>
            <a:ext cx="42862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itchFamily="34" charset="0"/>
                <a:cs typeface="Arial" pitchFamily="34" charset="0"/>
              </a:rPr>
              <a:t>Пиранья, рыбка-невеличка, длиной всего 25 – 30 см держит в страхе всё живое в водах Амазонки. Как вы думаете почему?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61436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714876" y="1"/>
            <a:ext cx="442912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 descr="i0659rp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357554" y="1571612"/>
            <a:ext cx="2828916" cy="23574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www.mixnews.lv/uploads/media/image/2009/08/30/Lampa_medium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0800000">
            <a:off x="4572000" y="0"/>
            <a:ext cx="4357718" cy="3067050"/>
          </a:xfrm>
          <a:prstGeom prst="rect">
            <a:avLst/>
          </a:prstGeom>
          <a:noFill/>
        </p:spPr>
      </p:pic>
      <p:pic>
        <p:nvPicPr>
          <p:cNvPr id="8" name="Picture 2" descr="http://www.mixnews.lv/uploads/media/image/2009/08/30/Lampa_medium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12293536">
            <a:off x="4157811" y="3016302"/>
            <a:ext cx="4357718" cy="3067050"/>
          </a:xfrm>
          <a:prstGeom prst="rect">
            <a:avLst/>
          </a:prstGeom>
          <a:noFill/>
        </p:spPr>
      </p:pic>
      <p:pic>
        <p:nvPicPr>
          <p:cNvPr id="7" name="Picture 2" descr="http://www.mixnews.lv/uploads/media/image/2009/08/30/Lampa_medium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1097489">
            <a:off x="485849" y="3015628"/>
            <a:ext cx="4357718" cy="3067050"/>
          </a:xfrm>
          <a:prstGeom prst="rect">
            <a:avLst/>
          </a:prstGeom>
          <a:noFill/>
        </p:spPr>
      </p:pic>
      <p:pic>
        <p:nvPicPr>
          <p:cNvPr id="18434" name="Picture 2" descr="http://www.mixnews.lv/uploads/media/image/2009/08/30/Lampa_medium.pn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2610029">
            <a:off x="457236" y="1292976"/>
            <a:ext cx="4357718" cy="3067050"/>
          </a:xfrm>
          <a:prstGeom prst="rect">
            <a:avLst/>
          </a:prstGeom>
          <a:noFill/>
        </p:spPr>
      </p:pic>
      <p:sp>
        <p:nvSpPr>
          <p:cNvPr id="16386" name="AutoShape 2" descr="http://class-fizika.narod.ru/7_class/7_davl/14.gif"/>
          <p:cNvSpPr>
            <a:spLocks noChangeAspect="1" noChangeArrowheads="1"/>
          </p:cNvSpPr>
          <p:nvPr/>
        </p:nvSpPr>
        <p:spPr bwMode="auto">
          <a:xfrm>
            <a:off x="4572000" y="-2057400"/>
            <a:ext cx="590550" cy="1047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14282" y="285728"/>
            <a:ext cx="81508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charset="0"/>
              </a:rPr>
              <a:t>МОЖНО ЛИ СТОЯТЬ НА ЛАМПОЧКАХ ?</a:t>
            </a: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57422" y="928670"/>
            <a:ext cx="6500858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Если взять 4 маленьких стеклянных банки из-под майонеза, поставить их на пол, в каждую банку вставить обычную электрическую лампу накаливания цоколем вниз, сверху положить фанерку в виде квадрата так, чтобы банки располагались в углах фанерки (как ножки у стола) и осторожно встать на середину фанерки, то лампочки не лопнут! Такая конструкция выдерживает даже взрослого человека. Аналогичный опыт можно провести и с одной лампочкой, поставленной посредине!</a:t>
            </a:r>
            <a:b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</a:br>
            <a:r>
              <a:rPr kumimoji="0" lang="ru-RU" sz="20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Меры предосторожности: зашлифовать края банок, убрав все неровности, подошва обуви тоже должна максимально соприкасаться с фанерой (долой рифленую подошву), поверхность лампочек протереть, удалив возможные песчинки, и , конечно, подстелить что-нибудь , чтобы "в случае неудачи было мягче падать" и удобнее собирать осколки.</a:t>
            </a:r>
          </a:p>
        </p:txBody>
      </p:sp>
      <p:pic>
        <p:nvPicPr>
          <p:cNvPr id="11" name="Picture 6" descr="сап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2428868"/>
            <a:ext cx="2285984" cy="17144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7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770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8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0" dur="77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WordArt 4"/>
          <p:cNvSpPr>
            <a:spLocks noChangeArrowheads="1" noChangeShapeType="1" noTextEdit="1"/>
          </p:cNvSpPr>
          <p:nvPr/>
        </p:nvSpPr>
        <p:spPr bwMode="gray">
          <a:xfrm>
            <a:off x="214282" y="3357562"/>
            <a:ext cx="5572164" cy="71438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4000" b="1" cap="all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Сила</a:t>
            </a:r>
            <a:endParaRPr lang="ru-RU" sz="4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59832" y="6088559"/>
            <a:ext cx="608416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от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физика, </a:t>
            </a:r>
            <a:r>
              <a:rPr lang="ru-RU" sz="4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стр.15,16</a:t>
            </a:r>
            <a:endParaRPr lang="ru-RU" sz="44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7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85918" y="285728"/>
            <a:ext cx="4094069" cy="110799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 №9</a:t>
            </a:r>
            <a:endParaRPr lang="ru-RU" sz="6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867024">
            <a:off x="614675" y="4549815"/>
            <a:ext cx="7345362" cy="1194393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давления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FF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 rot="709840">
            <a:off x="432300" y="2030366"/>
            <a:ext cx="7345362" cy="79718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давление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0" grpId="0" animBg="1"/>
      <p:bldP spid="1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3" name="Picture 3" descr="C:\Program Files\1C Education\1CE3\common\tomcat\webapps\1CEduWeb\config-client\1c\images\nu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42875" cy="9525"/>
          </a:xfrm>
          <a:prstGeom prst="rect">
            <a:avLst/>
          </a:prstGeom>
          <a:noFill/>
        </p:spPr>
      </p:pic>
      <p:pic>
        <p:nvPicPr>
          <p:cNvPr id="51204" name="Picture 4" descr="C:\Program Files\1C Education\1CE3\common\tomcat\webapps\1CEduWeb\config-client\1c\images\nu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905000" cy="9525"/>
          </a:xfrm>
          <a:prstGeom prst="rect">
            <a:avLst/>
          </a:prstGeom>
          <a:noFill/>
        </p:spPr>
      </p:pic>
      <p:pic>
        <p:nvPicPr>
          <p:cNvPr id="51206" name="Picture 6" descr="C:\Program Files\1C Education\1CE3\common\tomcat\webapps\1CEduWeb\config-client\1c\images\nu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52400" cy="9525"/>
          </a:xfrm>
          <a:prstGeom prst="rect">
            <a:avLst/>
          </a:prstGeom>
          <a:noFill/>
        </p:spPr>
      </p:pic>
      <p:pic>
        <p:nvPicPr>
          <p:cNvPr id="51207" name="Picture 7" descr="C:\Program Files\1C Education\1CE3\common\tomcat\webapps\1CEduWeb\config-client\1c\images\nu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</p:spPr>
      </p:pic>
      <p:pic>
        <p:nvPicPr>
          <p:cNvPr id="51208" name="Picture 8" descr="C:\Program Files\1C Education\1CE3\common\tomcat\webapps\1CEduWeb\config-client\1c\images\nu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525" cy="9525"/>
          </a:xfrm>
          <a:prstGeom prst="rect">
            <a:avLst/>
          </a:prstGeom>
          <a:noFill/>
        </p:spPr>
      </p:pic>
      <p:pic>
        <p:nvPicPr>
          <p:cNvPr id="51209" name="Picture 9" descr="C:\Program Files\1C Education\1CE3\common\tomcat\webapps\1CEduWeb\config-client\1c\images\null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" cy="9525"/>
          </a:xfrm>
          <a:prstGeom prst="rect">
            <a:avLst/>
          </a:prstGeom>
          <a:noFill/>
        </p:spPr>
      </p:pic>
      <p:pic>
        <p:nvPicPr>
          <p:cNvPr id="9" name="Picture 20" descr="J0336914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85728"/>
            <a:ext cx="1423987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1714480" y="214290"/>
            <a:ext cx="7429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Что произойдет, если шарики в шариковых ручках будут делать меньшего размера? Почему?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00232" y="1214422"/>
            <a:ext cx="71437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Может ли быть человеку на каменном ложе так же комфортно, как и на пуховой перине?</a:t>
            </a:r>
          </a:p>
          <a:p>
            <a:pPr algn="ctr"/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На твердых камнях возлегает</a:t>
            </a:r>
            <a:b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И твердость оных презирает</a:t>
            </a:r>
            <a:b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Для крепости великих сил,</a:t>
            </a:r>
            <a:b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B0F0"/>
                </a:solidFill>
                <a:effectLst/>
                <a:latin typeface="Times New Roman" pitchFamily="18" charset="0"/>
                <a:cs typeface="Times New Roman" pitchFamily="18" charset="0"/>
              </a:rPr>
              <a:t>Считая их за мягкий ил...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cs typeface="Times New Roman" pitchFamily="18" charset="0"/>
              </a:rPr>
              <a:t>/М.В.Ломоносов/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3714752"/>
            <a:ext cx="49291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</a:rPr>
              <a:t> Вспомни " Принцессу на горошине", почему она испытывала неудобство, лежа на перине, под которой были положены горошины?</a:t>
            </a:r>
            <a:endParaRPr lang="ru-RU" b="1" dirty="0">
              <a:solidFill>
                <a:srgbClr val="000000"/>
              </a:solidFill>
            </a:endParaRPr>
          </a:p>
        </p:txBody>
      </p:sp>
      <p:pic>
        <p:nvPicPr>
          <p:cNvPr id="13" name="Рисунок 12" descr="7.gif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1000100" y="4850013"/>
            <a:ext cx="1428760" cy="2007987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4786314" y="5500702"/>
            <a:ext cx="4143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dirty="0" smtClean="0"/>
              <a:t> Почему при постройке дома все его стены выводят одновременно почти до одинаковой высоты?</a:t>
            </a:r>
            <a:endParaRPr lang="ru-RU" dirty="0"/>
          </a:p>
        </p:txBody>
      </p:sp>
      <p:pic>
        <p:nvPicPr>
          <p:cNvPr id="16" name="Рисунок 15" descr="8.gif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6929454" y="3643314"/>
            <a:ext cx="1057275" cy="14573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Давление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20" y="1857364"/>
            <a:ext cx="85725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Результат действия силы зависит не только от её модуля , но и от площади поверхности , перпендикулярно которой она действует.</a:t>
            </a:r>
            <a:endParaRPr lang="ru-RU" sz="4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 descr="Картинка 12 из 128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57290" y="1285860"/>
            <a:ext cx="6715172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risunok2[1]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4" name="Управляющая кнопка: домой 3">
            <a:hlinkClick r:id="rId3" action="ppaction://hlinksldjump" highlightClick="1"/>
          </p:cNvPr>
          <p:cNvSpPr/>
          <p:nvPr/>
        </p:nvSpPr>
        <p:spPr>
          <a:xfrm>
            <a:off x="8532440" y="6381328"/>
            <a:ext cx="611560" cy="476672"/>
          </a:xfrm>
          <a:prstGeom prst="actionButtonHom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285728"/>
            <a:ext cx="757242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</a:rPr>
              <a:t>Чем больше площадь опоры, тем меньше давление  производимое силой.</a:t>
            </a:r>
            <a:endParaRPr lang="ru-RU" sz="3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Рисунок 2" descr="mashynka_21_a_water_enl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000504"/>
            <a:ext cx="3934190" cy="2857496"/>
          </a:xfrm>
          <a:prstGeom prst="rect">
            <a:avLst/>
          </a:prstGeom>
        </p:spPr>
      </p:pic>
      <p:pic>
        <p:nvPicPr>
          <p:cNvPr id="4" name="Рисунок 3" descr="8438i_enl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4000504"/>
            <a:ext cx="4375800" cy="2676531"/>
          </a:xfrm>
          <a:prstGeom prst="rect">
            <a:avLst/>
          </a:prstGeom>
        </p:spPr>
      </p:pic>
      <p:pic>
        <p:nvPicPr>
          <p:cNvPr id="5" name="Рисунок 4" descr="igrushka_traktor_59_a_water_enl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3286124"/>
            <a:ext cx="4643470" cy="3431525"/>
          </a:xfrm>
          <a:prstGeom prst="rect">
            <a:avLst/>
          </a:prstGeom>
        </p:spPr>
      </p:pic>
      <p:pic>
        <p:nvPicPr>
          <p:cNvPr id="6" name="Рисунок 5" descr="p78375[1]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2143116"/>
            <a:ext cx="2638428" cy="3715028"/>
          </a:xfrm>
          <a:prstGeom prst="rect">
            <a:avLst/>
          </a:prstGeom>
        </p:spPr>
      </p:pic>
      <p:pic>
        <p:nvPicPr>
          <p:cNvPr id="7" name="Рисунок 6" descr="d2d4989387ba[1]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400000">
            <a:off x="4789277" y="2193715"/>
            <a:ext cx="4976826" cy="37326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0023-049-SHprits[1]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Рисунок 2" descr="1262632886_2[1]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kopy01[1]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mosquito_65147_7[1]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43174" y="500042"/>
            <a:ext cx="44196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Рефлексия: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2357422" y="1428736"/>
            <a:ext cx="47863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Тест:</a:t>
            </a:r>
            <a:r>
              <a:rPr kumimoji="0" lang="ru-RU" sz="1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«</a:t>
            </a:r>
            <a:r>
              <a:rPr kumimoji="0" lang="ru-RU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Давление твердых тел».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00100" y="1928802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Arial" pitchFamily="34" charset="0"/>
              </a:rPr>
              <a:t>Вариант 1</a:t>
            </a:r>
            <a:endParaRPr lang="ru-RU" dirty="0" smtClean="0"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15140" y="1928802"/>
            <a:ext cx="14269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latin typeface="Arial" pitchFamily="34" charset="0"/>
              </a:rPr>
              <a:t>Вариант 2</a:t>
            </a:r>
            <a:endParaRPr lang="ru-RU" dirty="0" smtClean="0">
              <a:latin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42976" y="2571744"/>
            <a:ext cx="12858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</a:rPr>
              <a:t> Б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</a:rPr>
              <a:t> Г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</a:rPr>
              <a:t> В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</a:rPr>
              <a:t> В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</a:rPr>
              <a:t> А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</a:rPr>
              <a:t> 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16" y="2428868"/>
            <a:ext cx="128588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</a:rPr>
              <a:t> А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</a:rPr>
              <a:t> А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</a:rPr>
              <a:t> Г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</a:rPr>
              <a:t> Б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</a:rPr>
              <a:t> В</a:t>
            </a:r>
          </a:p>
          <a:p>
            <a:pPr marL="342900" indent="-342900">
              <a:buClr>
                <a:schemeClr val="tx1"/>
              </a:buClr>
              <a:buFont typeface="+mj-lt"/>
              <a:buAutoNum type="arabicPeriod"/>
            </a:pPr>
            <a:r>
              <a:rPr lang="ru-RU" sz="4000" b="1" dirty="0" smtClean="0">
                <a:solidFill>
                  <a:srgbClr val="FF0000"/>
                </a:solidFill>
              </a:rPr>
              <a:t> 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0961" grpId="0"/>
      <p:bldP spid="4" grpId="0"/>
      <p:bldP spid="5" grpId="0"/>
      <p:bldP spid="6" grpId="0"/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428604"/>
            <a:ext cx="25717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Дано :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285720" y="1071546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m = ……</a:t>
            </a:r>
            <a:endParaRPr lang="ru-RU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85720" y="1785926"/>
            <a:ext cx="26432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 = ……..</a:t>
            </a:r>
            <a:endParaRPr lang="ru-RU" sz="2400" b="1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5400000">
            <a:off x="-35751" y="2250273"/>
            <a:ext cx="392909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0800000">
            <a:off x="0" y="2357430"/>
            <a:ext cx="1928794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357158" y="2643182"/>
            <a:ext cx="14287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Найти:</a:t>
            </a:r>
            <a:endParaRPr lang="ru-RU" sz="24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285720" y="3357562"/>
            <a:ext cx="1571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 =</a:t>
            </a:r>
            <a:r>
              <a:rPr lang="ru-RU" sz="2400" b="1" dirty="0" smtClean="0"/>
              <a:t> ?</a:t>
            </a:r>
            <a:r>
              <a:rPr lang="en-US" sz="2400" b="1" dirty="0" smtClean="0"/>
              <a:t> </a:t>
            </a:r>
            <a:endParaRPr lang="ru-RU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714744" y="428604"/>
            <a:ext cx="3571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Решение:</a:t>
            </a:r>
            <a:endParaRPr lang="ru-RU" sz="2400" b="1" dirty="0"/>
          </a:p>
        </p:txBody>
      </p:sp>
      <p:graphicFrame>
        <p:nvGraphicFramePr>
          <p:cNvPr id="14" name="Объект 13"/>
          <p:cNvGraphicFramePr>
            <a:graphicFrameLocks noChangeAspect="1"/>
          </p:cNvGraphicFramePr>
          <p:nvPr/>
        </p:nvGraphicFramePr>
        <p:xfrm>
          <a:off x="2051720" y="1700808"/>
          <a:ext cx="3000396" cy="1857388"/>
        </p:xfrm>
        <a:graphic>
          <a:graphicData uri="http://schemas.openxmlformats.org/presentationml/2006/ole">
            <p:oleObj spid="_x0000_s1026" name="Формула" r:id="rId3" imgW="507960" imgH="634680" progId="Equation.3">
              <p:embed/>
            </p:oleObj>
          </a:graphicData>
        </a:graphic>
      </p:graphicFrame>
      <p:sp>
        <p:nvSpPr>
          <p:cNvPr id="15" name="Правая фигурная скобка 14"/>
          <p:cNvSpPr/>
          <p:nvPr/>
        </p:nvSpPr>
        <p:spPr>
          <a:xfrm>
            <a:off x="4572000" y="1556792"/>
            <a:ext cx="857256" cy="1857388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6" name="Объект 15"/>
          <p:cNvGraphicFramePr>
            <a:graphicFrameLocks noChangeAspect="1"/>
          </p:cNvGraphicFramePr>
          <p:nvPr/>
        </p:nvGraphicFramePr>
        <p:xfrm>
          <a:off x="5436096" y="1268760"/>
          <a:ext cx="3357586" cy="2286016"/>
        </p:xfrm>
        <a:graphic>
          <a:graphicData uri="http://schemas.openxmlformats.org/presentationml/2006/ole">
            <p:oleObj spid="_x0000_s1027" name="Формула" r:id="rId4" imgW="69840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0" grpId="0"/>
      <p:bldP spid="11" grpId="0"/>
      <p:bldP spid="13" grpId="0"/>
      <p:bldP spid="1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0"/>
          <a:ext cx="9144000" cy="683999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  <a:gridCol w="914400"/>
              </a:tblGrid>
              <a:tr h="85500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499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500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500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500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500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500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55001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Овал 2"/>
          <p:cNvSpPr/>
          <p:nvPr/>
        </p:nvSpPr>
        <p:spPr>
          <a:xfrm>
            <a:off x="0" y="2214554"/>
            <a:ext cx="3143272" cy="242889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571604" y="2214554"/>
            <a:ext cx="1571636" cy="24288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572000" y="1571612"/>
            <a:ext cx="2071702" cy="364333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786282" y="1500174"/>
            <a:ext cx="4357718" cy="37147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Управляющая кнопка: домой 8">
            <a:hlinkClick r:id="rId2" action="ppaction://hlinksldjump" highlightClick="1"/>
          </p:cNvPr>
          <p:cNvSpPr/>
          <p:nvPr/>
        </p:nvSpPr>
        <p:spPr>
          <a:xfrm>
            <a:off x="8676456" y="6453336"/>
            <a:ext cx="467544" cy="404664"/>
          </a:xfrm>
          <a:prstGeom prst="actionButtonHom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7" grpId="0" animBg="1"/>
      <p:bldP spid="8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0"/>
            <a:ext cx="9144000" cy="571480"/>
          </a:xfrm>
          <a:prstGeom prst="rect">
            <a:avLst/>
          </a:prstGeo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45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 теме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№8    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гр3(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F)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356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358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344+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347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349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Char char="v"/>
              <a:tabLst/>
              <a:defRPr/>
            </a:pP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7" cstate="print"/>
          <a:srcRect l="52735" t="29297" r="10937" b="18701"/>
          <a:stretch>
            <a:fillRect/>
          </a:stretch>
        </p:blipFill>
        <p:spPr bwMode="auto">
          <a:xfrm>
            <a:off x="3357554" y="1091170"/>
            <a:ext cx="5786446" cy="5766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7" cstate="print"/>
          <a:srcRect l="8789" t="17578" r="10937" b="67041"/>
          <a:stretch>
            <a:fillRect/>
          </a:stretch>
        </p:blipFill>
        <p:spPr bwMode="auto">
          <a:xfrm>
            <a:off x="0" y="0"/>
            <a:ext cx="914400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Прямая со стрелкой 5"/>
          <p:cNvCxnSpPr/>
          <p:nvPr/>
        </p:nvCxnSpPr>
        <p:spPr>
          <a:xfrm>
            <a:off x="6046675" y="2805840"/>
            <a:ext cx="504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 rot="16200000" flipV="1">
            <a:off x="5498735" y="2326352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7"/>
          <p:cNvGrpSpPr/>
          <p:nvPr/>
        </p:nvGrpSpPr>
        <p:grpSpPr>
          <a:xfrm>
            <a:off x="6215074" y="3429000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0"/>
          <p:cNvGrpSpPr/>
          <p:nvPr/>
        </p:nvGrpSpPr>
        <p:grpSpPr>
          <a:xfrm>
            <a:off x="6143636" y="1752889"/>
            <a:ext cx="500066" cy="461665"/>
            <a:chOff x="3357554" y="2143116"/>
            <a:chExt cx="500066" cy="399800"/>
          </a:xfrm>
        </p:grpSpPr>
        <p:sp>
          <p:nvSpPr>
            <p:cNvPr id="12" name="TextBox 11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Группа 13"/>
          <p:cNvGrpSpPr/>
          <p:nvPr/>
        </p:nvGrpSpPr>
        <p:grpSpPr>
          <a:xfrm>
            <a:off x="5286380" y="2243072"/>
            <a:ext cx="571504" cy="400110"/>
            <a:chOff x="2000232" y="2494942"/>
            <a:chExt cx="571504" cy="400110"/>
          </a:xfrm>
        </p:grpSpPr>
        <p:sp>
          <p:nvSpPr>
            <p:cNvPr id="16" name="TextBox 15"/>
            <p:cNvSpPr txBox="1"/>
            <p:nvPr/>
          </p:nvSpPr>
          <p:spPr>
            <a:xfrm>
              <a:off x="2000232" y="2494942"/>
              <a:ext cx="571504" cy="400110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Прямая соединительная линия 16"/>
          <p:cNvCxnSpPr/>
          <p:nvPr/>
        </p:nvCxnSpPr>
        <p:spPr>
          <a:xfrm flipV="1">
            <a:off x="5500694" y="2796079"/>
            <a:ext cx="500066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5522800" y="3297710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18"/>
          <p:cNvGrpSpPr/>
          <p:nvPr/>
        </p:nvGrpSpPr>
        <p:grpSpPr>
          <a:xfrm>
            <a:off x="6429388" y="2857496"/>
            <a:ext cx="1284326" cy="523220"/>
            <a:chOff x="5929322" y="2428868"/>
            <a:chExt cx="1284326" cy="523220"/>
          </a:xfrm>
          <a:solidFill>
            <a:srgbClr val="F9E3A5"/>
          </a:solidFill>
        </p:grpSpPr>
        <p:sp>
          <p:nvSpPr>
            <p:cNvPr id="20" name="Прямоугольник 19"/>
            <p:cNvSpPr/>
            <p:nvPr/>
          </p:nvSpPr>
          <p:spPr>
            <a:xfrm>
              <a:off x="5929322" y="2428868"/>
              <a:ext cx="1284326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верёвки</a:t>
              </a:r>
              <a:endParaRPr lang="ru-RU" sz="2800" dirty="0"/>
            </a:p>
          </p:txBody>
        </p:sp>
        <p:cxnSp>
          <p:nvCxnSpPr>
            <p:cNvPr id="21" name="Прямая со стрелкой 20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2" name="Прямая со стрелкой 21"/>
          <p:cNvCxnSpPr/>
          <p:nvPr/>
        </p:nvCxnSpPr>
        <p:spPr>
          <a:xfrm>
            <a:off x="5903799" y="4948980"/>
            <a:ext cx="360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rot="16200000" flipV="1">
            <a:off x="5355859" y="4464679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23"/>
          <p:cNvGrpSpPr/>
          <p:nvPr/>
        </p:nvGrpSpPr>
        <p:grpSpPr>
          <a:xfrm>
            <a:off x="6000760" y="5753417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25" name="TextBox 24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Прямая со стрелкой 2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Группа 26"/>
          <p:cNvGrpSpPr/>
          <p:nvPr/>
        </p:nvGrpSpPr>
        <p:grpSpPr>
          <a:xfrm>
            <a:off x="5286380" y="3929066"/>
            <a:ext cx="500066" cy="461665"/>
            <a:chOff x="3357554" y="2143116"/>
            <a:chExt cx="500066" cy="399800"/>
          </a:xfrm>
          <a:solidFill>
            <a:srgbClr val="F9E3A5"/>
          </a:solidFill>
        </p:grpSpPr>
        <p:sp>
          <p:nvSpPr>
            <p:cNvPr id="28" name="TextBox 27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9" name="Прямая со стрелкой 2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7" name="Группа 29"/>
          <p:cNvGrpSpPr/>
          <p:nvPr/>
        </p:nvGrpSpPr>
        <p:grpSpPr>
          <a:xfrm>
            <a:off x="5143504" y="5100592"/>
            <a:ext cx="571504" cy="400110"/>
            <a:chOff x="2000232" y="2494942"/>
            <a:chExt cx="571504" cy="400110"/>
          </a:xfrm>
          <a:solidFill>
            <a:srgbClr val="F9E3A5"/>
          </a:solidFill>
        </p:grpSpPr>
        <p:sp>
          <p:nvSpPr>
            <p:cNvPr id="32" name="TextBox 31"/>
            <p:cNvSpPr txBox="1"/>
            <p:nvPr/>
          </p:nvSpPr>
          <p:spPr>
            <a:xfrm>
              <a:off x="2000232" y="2494942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3" name="Прямая соединительная линия 32"/>
          <p:cNvCxnSpPr/>
          <p:nvPr/>
        </p:nvCxnSpPr>
        <p:spPr>
          <a:xfrm flipV="1">
            <a:off x="5491068" y="4939219"/>
            <a:ext cx="36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 rot="16200000" flipV="1">
            <a:off x="5377232" y="5481489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34"/>
          <p:cNvGrpSpPr/>
          <p:nvPr/>
        </p:nvGrpSpPr>
        <p:grpSpPr>
          <a:xfrm>
            <a:off x="6072198" y="4286256"/>
            <a:ext cx="1284326" cy="523220"/>
            <a:chOff x="5929322" y="2428868"/>
            <a:chExt cx="1284326" cy="523220"/>
          </a:xfrm>
          <a:solidFill>
            <a:srgbClr val="F9E3A5"/>
          </a:solidFill>
        </p:grpSpPr>
        <p:sp>
          <p:nvSpPr>
            <p:cNvPr id="36" name="Прямоугольник 35"/>
            <p:cNvSpPr/>
            <p:nvPr/>
          </p:nvSpPr>
          <p:spPr>
            <a:xfrm>
              <a:off x="5929322" y="2428868"/>
              <a:ext cx="1284326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верёвки</a:t>
              </a:r>
              <a:endParaRPr lang="ru-RU" sz="2800" dirty="0"/>
            </a:p>
          </p:txBody>
        </p:sp>
        <p:cxnSp>
          <p:nvCxnSpPr>
            <p:cNvPr id="37" name="Прямая со стрелкой 36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785786" y="2143116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10"/>
          <p:cNvSpPr txBox="1">
            <a:spLocks noChangeArrowheads="1"/>
          </p:cNvSpPr>
          <p:nvPr/>
        </p:nvSpPr>
        <p:spPr bwMode="auto">
          <a:xfrm>
            <a:off x="1357290" y="1643050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15"/>
          <p:cNvSpPr txBox="1">
            <a:spLocks noChangeArrowheads="1"/>
          </p:cNvSpPr>
          <p:nvPr/>
        </p:nvSpPr>
        <p:spPr bwMode="auto">
          <a:xfrm>
            <a:off x="1357290" y="2370222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 bwMode="auto">
          <a:xfrm flipV="1">
            <a:off x="1571604" y="250030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3"/>
          <p:cNvSpPr txBox="1">
            <a:spLocks noChangeArrowheads="1"/>
          </p:cNvSpPr>
          <p:nvPr/>
        </p:nvSpPr>
        <p:spPr bwMode="auto">
          <a:xfrm>
            <a:off x="0" y="6286520"/>
            <a:ext cx="2857488" cy="571480"/>
          </a:xfrm>
          <a:prstGeom prst="rect">
            <a:avLst/>
          </a:prstGeo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45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РЗ к теме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№9     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8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15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0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000"/>
                            </p:stCondLst>
                            <p:childTnLst>
                              <p:par>
                                <p:cTn id="6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4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5000"/>
                            </p:stCondLst>
                            <p:childTnLst>
                              <p:par>
                                <p:cTn id="7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60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70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4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000"/>
                            </p:stCondLst>
                            <p:childTnLst>
                              <p:par>
                                <p:cTn id="1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38" grpId="0"/>
      <p:bldP spid="39" grpId="0"/>
      <p:bldP spid="40" grpId="0"/>
      <p:bldP spid="42" grpId="0" build="p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0" y="0"/>
            <a:ext cx="2857488" cy="571480"/>
          </a:xfrm>
          <a:prstGeom prst="rect">
            <a:avLst/>
          </a:prstGeo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ts val="45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РЗ к теме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№9     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48340" r="57226" b="18701"/>
          <a:stretch>
            <a:fillRect/>
          </a:stretch>
        </p:blipFill>
        <p:spPr bwMode="auto">
          <a:xfrm>
            <a:off x="2514585" y="1714512"/>
            <a:ext cx="6629415" cy="514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7" cstate="print"/>
          <a:srcRect l="8789" t="24902" r="12109" b="59717"/>
          <a:stretch>
            <a:fillRect/>
          </a:stretch>
        </p:blipFill>
        <p:spPr bwMode="auto">
          <a:xfrm>
            <a:off x="0" y="571480"/>
            <a:ext cx="9144000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7"/>
          <p:cNvGrpSpPr/>
          <p:nvPr/>
        </p:nvGrpSpPr>
        <p:grpSpPr>
          <a:xfrm>
            <a:off x="2928926" y="4857760"/>
            <a:ext cx="714380" cy="461665"/>
            <a:chOff x="3000364" y="4357694"/>
            <a:chExt cx="714380" cy="461665"/>
          </a:xfrm>
          <a:solidFill>
            <a:srgbClr val="F9E3A5"/>
          </a:solidFill>
        </p:grpSpPr>
        <p:sp>
          <p:nvSpPr>
            <p:cNvPr id="9" name="TextBox 8"/>
            <p:cNvSpPr txBox="1"/>
            <p:nvPr/>
          </p:nvSpPr>
          <p:spPr>
            <a:xfrm>
              <a:off x="3000364" y="4357694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000364" y="4429132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0"/>
          <p:cNvGrpSpPr/>
          <p:nvPr/>
        </p:nvGrpSpPr>
        <p:grpSpPr>
          <a:xfrm>
            <a:off x="3044164" y="2917875"/>
            <a:ext cx="527704" cy="461665"/>
            <a:chOff x="1329652" y="3194819"/>
            <a:chExt cx="527704" cy="484743"/>
          </a:xfrm>
        </p:grpSpPr>
        <p:sp>
          <p:nvSpPr>
            <p:cNvPr id="12" name="TextBox 11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" name="Прямая со стрелкой 6"/>
          <p:cNvCxnSpPr/>
          <p:nvPr/>
        </p:nvCxnSpPr>
        <p:spPr>
          <a:xfrm rot="16200000" flipV="1">
            <a:off x="2981979" y="352429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2998404" y="4573968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21"/>
          <p:cNvGrpSpPr/>
          <p:nvPr/>
        </p:nvGrpSpPr>
        <p:grpSpPr>
          <a:xfrm>
            <a:off x="4143372" y="4857760"/>
            <a:ext cx="714380" cy="461665"/>
            <a:chOff x="3571868" y="4308155"/>
            <a:chExt cx="714380" cy="461665"/>
          </a:xfrm>
          <a:solidFill>
            <a:srgbClr val="F9E3A5"/>
          </a:solidFill>
        </p:grpSpPr>
        <p:sp>
          <p:nvSpPr>
            <p:cNvPr id="23" name="TextBox 22"/>
            <p:cNvSpPr txBox="1"/>
            <p:nvPr/>
          </p:nvSpPr>
          <p:spPr>
            <a:xfrm>
              <a:off x="3571868" y="4308155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4" name="Прямая со стрелкой 23"/>
            <p:cNvCxnSpPr/>
            <p:nvPr/>
          </p:nvCxnSpPr>
          <p:spPr>
            <a:xfrm>
              <a:off x="3643306" y="4379593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24"/>
          <p:cNvGrpSpPr/>
          <p:nvPr/>
        </p:nvGrpSpPr>
        <p:grpSpPr>
          <a:xfrm>
            <a:off x="4187172" y="2967414"/>
            <a:ext cx="527704" cy="461665"/>
            <a:chOff x="1329652" y="3194819"/>
            <a:chExt cx="527704" cy="484743"/>
          </a:xfrm>
        </p:grpSpPr>
        <p:sp>
          <p:nvSpPr>
            <p:cNvPr id="26" name="TextBox 25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8" name="Прямая со стрелкой 27"/>
          <p:cNvCxnSpPr/>
          <p:nvPr/>
        </p:nvCxnSpPr>
        <p:spPr>
          <a:xfrm rot="16200000" flipV="1">
            <a:off x="3624921" y="357383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rot="16200000" flipV="1">
            <a:off x="3641346" y="4623507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29"/>
          <p:cNvGrpSpPr/>
          <p:nvPr/>
        </p:nvGrpSpPr>
        <p:grpSpPr>
          <a:xfrm>
            <a:off x="6517251" y="4500570"/>
            <a:ext cx="714380" cy="461665"/>
            <a:chOff x="3571868" y="4308155"/>
            <a:chExt cx="714380" cy="461665"/>
          </a:xfrm>
          <a:solidFill>
            <a:srgbClr val="F9E3A5"/>
          </a:solidFill>
        </p:grpSpPr>
        <p:sp>
          <p:nvSpPr>
            <p:cNvPr id="31" name="TextBox 30"/>
            <p:cNvSpPr txBox="1"/>
            <p:nvPr/>
          </p:nvSpPr>
          <p:spPr>
            <a:xfrm>
              <a:off x="3571868" y="4308155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 стрелкой 31"/>
            <p:cNvCxnSpPr/>
            <p:nvPr/>
          </p:nvCxnSpPr>
          <p:spPr>
            <a:xfrm>
              <a:off x="3643306" y="4379593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32"/>
          <p:cNvGrpSpPr/>
          <p:nvPr/>
        </p:nvGrpSpPr>
        <p:grpSpPr>
          <a:xfrm>
            <a:off x="6561051" y="2610224"/>
            <a:ext cx="527704" cy="461665"/>
            <a:chOff x="1329652" y="3194819"/>
            <a:chExt cx="527704" cy="484743"/>
          </a:xfrm>
        </p:grpSpPr>
        <p:sp>
          <p:nvSpPr>
            <p:cNvPr id="34" name="TextBox 33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Прямая со стрелкой 35"/>
          <p:cNvCxnSpPr/>
          <p:nvPr/>
        </p:nvCxnSpPr>
        <p:spPr>
          <a:xfrm rot="16200000" flipV="1">
            <a:off x="5998800" y="321664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 rot="16200000" flipV="1">
            <a:off x="6015225" y="4266317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37"/>
          <p:cNvGrpSpPr/>
          <p:nvPr/>
        </p:nvGrpSpPr>
        <p:grpSpPr>
          <a:xfrm>
            <a:off x="7946011" y="4467718"/>
            <a:ext cx="714380" cy="461665"/>
            <a:chOff x="3571868" y="4308155"/>
            <a:chExt cx="714380" cy="461665"/>
          </a:xfrm>
          <a:solidFill>
            <a:srgbClr val="F9E3A5"/>
          </a:solidFill>
        </p:grpSpPr>
        <p:sp>
          <p:nvSpPr>
            <p:cNvPr id="39" name="TextBox 38"/>
            <p:cNvSpPr txBox="1"/>
            <p:nvPr/>
          </p:nvSpPr>
          <p:spPr>
            <a:xfrm>
              <a:off x="3571868" y="4308155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3643306" y="4379593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40"/>
          <p:cNvGrpSpPr/>
          <p:nvPr/>
        </p:nvGrpSpPr>
        <p:grpSpPr>
          <a:xfrm>
            <a:off x="7989811" y="2577372"/>
            <a:ext cx="527704" cy="461665"/>
            <a:chOff x="1329652" y="3194819"/>
            <a:chExt cx="527704" cy="484743"/>
          </a:xfrm>
        </p:grpSpPr>
        <p:sp>
          <p:nvSpPr>
            <p:cNvPr id="42" name="TextBox 41"/>
            <p:cNvSpPr txBox="1"/>
            <p:nvPr/>
          </p:nvSpPr>
          <p:spPr>
            <a:xfrm>
              <a:off x="1357290" y="3194819"/>
              <a:ext cx="500066" cy="484743"/>
            </a:xfrm>
            <a:prstGeom prst="rect">
              <a:avLst/>
            </a:prstGeom>
            <a:solidFill>
              <a:srgbClr val="F9E3A5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3" name="Прямая со стрелкой 42"/>
            <p:cNvCxnSpPr/>
            <p:nvPr/>
          </p:nvCxnSpPr>
          <p:spPr>
            <a:xfrm>
              <a:off x="1329652" y="3252036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4" name="Прямая со стрелкой 43"/>
          <p:cNvCxnSpPr/>
          <p:nvPr/>
        </p:nvCxnSpPr>
        <p:spPr>
          <a:xfrm rot="16200000" flipV="1">
            <a:off x="7427560" y="3183794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rot="16200000" flipV="1">
            <a:off x="7443985" y="4233465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>
            <a:spLocks noChangeArrowheads="1"/>
          </p:cNvSpPr>
          <p:nvPr/>
        </p:nvSpPr>
        <p:spPr bwMode="auto">
          <a:xfrm>
            <a:off x="571472" y="3043487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10"/>
          <p:cNvSpPr txBox="1">
            <a:spLocks noChangeArrowheads="1"/>
          </p:cNvSpPr>
          <p:nvPr/>
        </p:nvSpPr>
        <p:spPr bwMode="auto">
          <a:xfrm>
            <a:off x="1142976" y="2543421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15"/>
          <p:cNvSpPr txBox="1">
            <a:spLocks noChangeArrowheads="1"/>
          </p:cNvSpPr>
          <p:nvPr/>
        </p:nvSpPr>
        <p:spPr bwMode="auto">
          <a:xfrm>
            <a:off x="1142976" y="3270593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 bwMode="auto">
          <a:xfrm flipV="1">
            <a:off x="1357290" y="3400677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0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000"/>
                            </p:stCondLst>
                            <p:childTnLst>
                              <p:par>
                                <p:cTn id="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100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500"/>
                            </p:stCondLst>
                            <p:childTnLst>
                              <p:par>
                                <p:cTn id="8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250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5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1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46" grpId="0"/>
      <p:bldP spid="47" grpId="0"/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Куб 7"/>
          <p:cNvSpPr/>
          <p:nvPr/>
        </p:nvSpPr>
        <p:spPr>
          <a:xfrm>
            <a:off x="214282" y="2500306"/>
            <a:ext cx="5429288" cy="1000132"/>
          </a:xfrm>
          <a:prstGeom prst="cube">
            <a:avLst>
              <a:gd name="adj" fmla="val 70790"/>
            </a:avLst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8" name="Группа 27"/>
          <p:cNvGrpSpPr/>
          <p:nvPr/>
        </p:nvGrpSpPr>
        <p:grpSpPr>
          <a:xfrm>
            <a:off x="857224" y="785794"/>
            <a:ext cx="1071570" cy="2214578"/>
            <a:chOff x="857224" y="785794"/>
            <a:chExt cx="1071570" cy="2214578"/>
          </a:xfrm>
        </p:grpSpPr>
        <p:sp>
          <p:nvSpPr>
            <p:cNvPr id="2" name="Куб 1"/>
            <p:cNvSpPr/>
            <p:nvPr/>
          </p:nvSpPr>
          <p:spPr>
            <a:xfrm>
              <a:off x="857224" y="785794"/>
              <a:ext cx="1071570" cy="2214578"/>
            </a:xfrm>
            <a:prstGeom prst="cub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TextBox 8"/>
            <p:cNvSpPr txBox="1">
              <a:spLocks noChangeArrowheads="1"/>
            </p:cNvSpPr>
            <p:nvPr/>
          </p:nvSpPr>
          <p:spPr bwMode="auto">
            <a:xfrm>
              <a:off x="1000100" y="1571612"/>
              <a:ext cx="500066" cy="7914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endParaRPr lang="ru-R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2571736" y="2000240"/>
            <a:ext cx="2214578" cy="1071570"/>
            <a:chOff x="2571736" y="2000240"/>
            <a:chExt cx="2214578" cy="1071570"/>
          </a:xfrm>
        </p:grpSpPr>
        <p:sp>
          <p:nvSpPr>
            <p:cNvPr id="3" name="Куб 2"/>
            <p:cNvSpPr/>
            <p:nvPr/>
          </p:nvSpPr>
          <p:spPr>
            <a:xfrm rot="16200000">
              <a:off x="3143240" y="1428736"/>
              <a:ext cx="1071570" cy="2214578"/>
            </a:xfrm>
            <a:prstGeom prst="cube">
              <a:avLst>
                <a:gd name="adj" fmla="val 26274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TextBox 8"/>
            <p:cNvSpPr txBox="1">
              <a:spLocks noChangeArrowheads="1"/>
            </p:cNvSpPr>
            <p:nvPr/>
          </p:nvSpPr>
          <p:spPr bwMode="auto">
            <a:xfrm>
              <a:off x="3571868" y="2143116"/>
              <a:ext cx="556814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b="1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б</a:t>
              </a:r>
              <a:endParaRPr lang="ru-RU" sz="4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071670" y="629647"/>
            <a:ext cx="7072330" cy="584775"/>
          </a:xfrm>
          <a:prstGeom prst="rect">
            <a:avLst/>
          </a:prstGeom>
          <a:solidFill>
            <a:srgbClr val="F90101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каком случае вес кирпича больше?</a:t>
            </a:r>
            <a:endParaRPr lang="ru-RU" sz="3600" dirty="0"/>
          </a:p>
        </p:txBody>
      </p:sp>
      <p:cxnSp>
        <p:nvCxnSpPr>
          <p:cNvPr id="20" name="Прямая со стрелкой 19"/>
          <p:cNvCxnSpPr/>
          <p:nvPr/>
        </p:nvCxnSpPr>
        <p:spPr>
          <a:xfrm rot="5400000">
            <a:off x="822302" y="3606798"/>
            <a:ext cx="1071563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22"/>
          <p:cNvGrpSpPr>
            <a:grpSpLocks/>
          </p:cNvGrpSpPr>
          <p:nvPr/>
        </p:nvGrpSpPr>
        <p:grpSpPr bwMode="auto">
          <a:xfrm>
            <a:off x="1352525" y="4052885"/>
            <a:ext cx="790581" cy="707886"/>
            <a:chOff x="5643570" y="500042"/>
            <a:chExt cx="790586" cy="707747"/>
          </a:xfrm>
        </p:grpSpPr>
        <p:sp>
          <p:nvSpPr>
            <p:cNvPr id="22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Прямая со стрелкой 23"/>
          <p:cNvCxnSpPr/>
          <p:nvPr/>
        </p:nvCxnSpPr>
        <p:spPr>
          <a:xfrm rot="5400000">
            <a:off x="3036880" y="3678236"/>
            <a:ext cx="1071563" cy="1587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Группа 22"/>
          <p:cNvGrpSpPr>
            <a:grpSpLocks/>
          </p:cNvGrpSpPr>
          <p:nvPr/>
        </p:nvGrpSpPr>
        <p:grpSpPr bwMode="auto">
          <a:xfrm>
            <a:off x="3571868" y="4000504"/>
            <a:ext cx="790581" cy="707886"/>
            <a:chOff x="5643570" y="500042"/>
            <a:chExt cx="790586" cy="707747"/>
          </a:xfrm>
        </p:grpSpPr>
        <p:sp>
          <p:nvSpPr>
            <p:cNvPr id="2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71438" y="4572008"/>
            <a:ext cx="8715404" cy="1077218"/>
          </a:xfrm>
          <a:prstGeom prst="rect">
            <a:avLst/>
          </a:prstGeom>
          <a:solidFill>
            <a:schemeClr val="accent1">
              <a:lumMod val="60000"/>
              <a:lumOff val="40000"/>
              <a:alpha val="38823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 в каком случае </a:t>
            </a:r>
            <a:r>
              <a:rPr lang="ru-RU" sz="32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кирпич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сильнее продавит ПЕСОК?</a:t>
            </a:r>
            <a:endParaRPr lang="ru-RU" sz="3600" dirty="0"/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42844" y="5572140"/>
            <a:ext cx="7643866" cy="1200329"/>
          </a:xfrm>
          <a:prstGeom prst="rect">
            <a:avLst/>
          </a:prstGeom>
          <a:solidFill>
            <a:srgbClr val="FFFF00">
              <a:alpha val="38823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</a:pP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Результат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 действия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зависит и от </a:t>
            </a:r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ПЛОЩАДИ!!!</a:t>
            </a:r>
            <a:endParaRPr lang="ru-RU" sz="3600" b="1" dirty="0">
              <a:solidFill>
                <a:srgbClr val="F901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30" grpId="0" animBg="1"/>
      <p:bldP spid="31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-1"/>
          <a:ext cx="9144000" cy="6858003"/>
        </p:xfrm>
        <a:graphic>
          <a:graphicData uri="http://schemas.openxmlformats.org/drawingml/2006/table">
            <a:tbl>
              <a:tblPr/>
              <a:tblGrid>
                <a:gridCol w="495474"/>
                <a:gridCol w="7891398"/>
                <a:gridCol w="757128"/>
              </a:tblGrid>
              <a:tr h="4135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раздел </a:t>
                      </a:r>
                      <a:r>
                        <a:rPr lang="en-US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(II)     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«</a:t>
                      </a:r>
                      <a:r>
                        <a:rPr lang="ru-RU" sz="2000" b="1" cap="all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взаимодействие тел.»</a:t>
                      </a:r>
                      <a:r>
                        <a:rPr lang="en-US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</a:t>
                      </a:r>
                      <a:r>
                        <a:rPr lang="en-US" sz="20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</a:t>
                      </a:r>
                      <a:r>
                        <a:rPr lang="en-US" sz="2000" b="1" i="1" u="sng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- 7 (</a:t>
                      </a:r>
                      <a:r>
                        <a:rPr lang="ru-RU" sz="2000" b="1" i="1" u="sng" dirty="0" err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</a:t>
                      </a:r>
                      <a:r>
                        <a:rPr lang="ru-RU" sz="2000" b="1" i="1" u="sng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т7,8,9) № 24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354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ТЕМА: </a:t>
                      </a: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Давление твердых тел</a:t>
                      </a: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27096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ЦЕЛИ:1.Создать условия для обобщения знаний по разделу( т№7,8,9).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         2. Выделить и повторить основные знания по разделу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35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Задачи:</a:t>
                      </a: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Записать вопросы и проговорить ответы на вопросы зачета №1.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35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ТИп УРОКА:</a:t>
                      </a:r>
                      <a:r>
                        <a:rPr lang="ru-RU" sz="20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обобщающий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3548">
                <a:tc gridSpan="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ВИД УРО КА: </a:t>
                      </a: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135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ХОД УРОКА: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5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гр.№3.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542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оформить расчетную задачу.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краткое условие с переводом величин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рисунок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вычисление с анализом ответа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- полный развернутый ответ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5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упражнения на 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  <a:sym typeface="Symbol"/>
                        </a:rPr>
                        <a:t>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и </a:t>
                      </a:r>
                      <a:r>
                        <a:rPr lang="en-US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v</a:t>
                      </a:r>
                      <a:r>
                        <a:rPr lang="ru-RU" sz="14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5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i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вопросы к зачету.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20м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35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ru-RU" sz="1800" i="1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подг. к зачету №2</a:t>
                      </a:r>
                      <a:endParaRPr lang="ru-RU" sz="14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14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357422" y="142852"/>
            <a:ext cx="5715000" cy="563562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736"/>
            <a:ext cx="7500958" cy="207170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Гр3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342- 339- 336- 287 286 </a:t>
            </a:r>
          </a:p>
          <a:p>
            <a:pPr marL="0" indent="0" algn="ctr" eaLnBrk="1" hangingPunct="1">
              <a:lnSpc>
                <a:spcPts val="5000"/>
              </a:lnSpc>
              <a:spcBef>
                <a:spcPts val="0"/>
              </a:spcBef>
              <a:buNone/>
            </a:pPr>
            <a:r>
              <a:rPr lang="ru-RU" sz="3200" dirty="0" smtClean="0">
                <a:solidFill>
                  <a:srgbClr val="FF0000"/>
                </a:solidFill>
              </a:rPr>
              <a:t> </a:t>
            </a:r>
            <a:r>
              <a:rPr lang="ru-RU" sz="3200" b="1" dirty="0" err="1" smtClean="0"/>
              <a:t>F</a:t>
            </a:r>
            <a:r>
              <a:rPr lang="ru-RU" sz="3200" b="1" baseline="-25000" dirty="0" err="1" smtClean="0"/>
              <a:t>тр,упр</a:t>
            </a:r>
            <a:r>
              <a:rPr lang="ru-RU" sz="3200" dirty="0" smtClean="0"/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484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-285776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788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43636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7000"/>
                            </p:stCondLst>
                            <p:childTnLst>
                              <p:par>
                                <p:cTn id="4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8500"/>
                            </p:stCondLst>
                            <p:childTnLst>
                              <p:par>
                                <p:cTn id="59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500"/>
                            </p:stCondLst>
                            <p:childTnLst>
                              <p:par>
                                <p:cTn id="6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2000"/>
                            </p:stCondLst>
                            <p:childTnLst>
                              <p:par>
                                <p:cTn id="7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10547" t="12451" r="66016" b="53125"/>
          <a:stretch>
            <a:fillRect/>
          </a:stretch>
        </p:blipFill>
        <p:spPr bwMode="auto">
          <a:xfrm>
            <a:off x="285720" y="0"/>
            <a:ext cx="2857488" cy="335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5" cstate="print"/>
          <a:srcRect l="39258" t="12451" r="11523" b="65576"/>
          <a:stretch>
            <a:fillRect/>
          </a:stretch>
        </p:blipFill>
        <p:spPr bwMode="auto">
          <a:xfrm>
            <a:off x="3143176" y="0"/>
            <a:ext cx="600082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7"/>
          <p:cNvGrpSpPr/>
          <p:nvPr/>
        </p:nvGrpSpPr>
        <p:grpSpPr>
          <a:xfrm>
            <a:off x="714348" y="2028758"/>
            <a:ext cx="571504" cy="400110"/>
            <a:chOff x="2000232" y="2704737"/>
            <a:chExt cx="571504" cy="400110"/>
          </a:xfrm>
          <a:solidFill>
            <a:srgbClr val="F9E3A5"/>
          </a:solidFill>
        </p:grpSpPr>
        <p:sp>
          <p:nvSpPr>
            <p:cNvPr id="10" name="TextBox 9"/>
            <p:cNvSpPr txBox="1"/>
            <p:nvPr/>
          </p:nvSpPr>
          <p:spPr>
            <a:xfrm>
              <a:off x="2000232" y="2704737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2000232" y="2746069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единительная линия 10"/>
          <p:cNvCxnSpPr/>
          <p:nvPr/>
        </p:nvCxnSpPr>
        <p:spPr>
          <a:xfrm flipV="1">
            <a:off x="857224" y="2543364"/>
            <a:ext cx="500066" cy="28380"/>
          </a:xfrm>
          <a:prstGeom prst="line">
            <a:avLst/>
          </a:prstGeom>
          <a:ln w="50800">
            <a:solidFill>
              <a:srgbClr val="FF00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3643314"/>
            <a:ext cx="914400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МОТОРА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Из-за взаимодействия молекул колеса и дороги, с какой силой колесо толкнёт дорогу, с такой же силой и дорога толкнёт колесо с машиной, т.е. это  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сила трения покоя.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11"/>
          <p:cNvGrpSpPr/>
          <p:nvPr/>
        </p:nvGrpSpPr>
        <p:grpSpPr>
          <a:xfrm>
            <a:off x="4958902" y="2500306"/>
            <a:ext cx="3542188" cy="923330"/>
            <a:chOff x="2857488" y="1142984"/>
            <a:chExt cx="3542188" cy="923330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2857488" y="1142984"/>
              <a:ext cx="3542188" cy="923330"/>
            </a:xfrm>
            <a:prstGeom prst="rect">
              <a:avLst/>
            </a:prstGeom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" name="Line 2"/>
            <p:cNvSpPr>
              <a:spLocks noChangeShapeType="1"/>
            </p:cNvSpPr>
            <p:nvPr/>
          </p:nvSpPr>
          <p:spPr bwMode="auto">
            <a:xfrm>
              <a:off x="4384982" y="1769080"/>
              <a:ext cx="360000" cy="18000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71406" y="6429396"/>
          <a:ext cx="4143371" cy="357166"/>
        </p:xfrm>
        <a:graphic>
          <a:graphicData uri="http://schemas.openxmlformats.org/drawingml/2006/table">
            <a:tbl>
              <a:tblPr/>
              <a:tblGrid>
                <a:gridCol w="354756"/>
                <a:gridCol w="544804"/>
                <a:gridCol w="591260"/>
                <a:gridCol w="658833"/>
                <a:gridCol w="696842"/>
                <a:gridCol w="625047"/>
                <a:gridCol w="127025"/>
                <a:gridCol w="544804"/>
              </a:tblGrid>
              <a:tr h="35716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342-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339-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600" b="1" i="0" u="none" strike="noStrike" baseline="-25000" dirty="0" err="1">
                          <a:latin typeface="Times New Roman"/>
                        </a:rPr>
                        <a:t>тр,упр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 l="39258" t="34424" r="11523" b="47998"/>
          <a:stretch>
            <a:fillRect/>
          </a:stretch>
        </p:blipFill>
        <p:spPr bwMode="auto">
          <a:xfrm>
            <a:off x="3143176" y="0"/>
            <a:ext cx="6000824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/>
          <a:srcRect l="14648" t="54932" r="64844" b="4785"/>
          <a:stretch>
            <a:fillRect/>
          </a:stretch>
        </p:blipFill>
        <p:spPr bwMode="auto">
          <a:xfrm>
            <a:off x="0" y="0"/>
            <a:ext cx="2500330" cy="3929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 стрелкой 3"/>
          <p:cNvCxnSpPr/>
          <p:nvPr/>
        </p:nvCxnSpPr>
        <p:spPr>
          <a:xfrm>
            <a:off x="1000100" y="1675134"/>
            <a:ext cx="972000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16200000" flipV="1">
            <a:off x="498075" y="1073505"/>
            <a:ext cx="1021304" cy="17253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1071538" y="2610145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8"/>
          <p:cNvGrpSpPr/>
          <p:nvPr/>
        </p:nvGrpSpPr>
        <p:grpSpPr>
          <a:xfrm>
            <a:off x="1714480" y="1071546"/>
            <a:ext cx="714380" cy="461665"/>
            <a:chOff x="3357554" y="2143116"/>
            <a:chExt cx="714380" cy="399800"/>
          </a:xfrm>
        </p:grpSpPr>
        <p:sp>
          <p:nvSpPr>
            <p:cNvPr id="10" name="TextBox 9"/>
            <p:cNvSpPr txBox="1"/>
            <p:nvPr/>
          </p:nvSpPr>
          <p:spPr>
            <a:xfrm>
              <a:off x="3357554" y="2143116"/>
              <a:ext cx="714380" cy="3998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1"/>
          <p:cNvGrpSpPr/>
          <p:nvPr/>
        </p:nvGrpSpPr>
        <p:grpSpPr>
          <a:xfrm>
            <a:off x="1071538" y="314246"/>
            <a:ext cx="571504" cy="400110"/>
            <a:chOff x="2000232" y="2557342"/>
            <a:chExt cx="571504" cy="400110"/>
          </a:xfrm>
          <a:solidFill>
            <a:srgbClr val="F9E3A5"/>
          </a:solidFill>
        </p:grpSpPr>
        <p:sp>
          <p:nvSpPr>
            <p:cNvPr id="14" name="TextBox 13"/>
            <p:cNvSpPr txBox="1"/>
            <p:nvPr/>
          </p:nvSpPr>
          <p:spPr>
            <a:xfrm>
              <a:off x="2000232" y="2557342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 rot="21360000">
              <a:off x="2000362" y="2573147"/>
              <a:ext cx="360000" cy="30106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478100" y="2213791"/>
            <a:ext cx="1044000" cy="0"/>
          </a:xfrm>
          <a:prstGeom prst="straightConnector1">
            <a:avLst/>
          </a:prstGeom>
          <a:ln w="762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21"/>
          <p:cNvGrpSpPr/>
          <p:nvPr/>
        </p:nvGrpSpPr>
        <p:grpSpPr>
          <a:xfrm>
            <a:off x="3428992" y="3857628"/>
            <a:ext cx="3542188" cy="923330"/>
            <a:chOff x="2857488" y="1142984"/>
            <a:chExt cx="3542188" cy="923330"/>
          </a:xfrm>
          <a:solidFill>
            <a:srgbClr val="FFFF00"/>
          </a:solidFill>
        </p:grpSpPr>
        <p:sp>
          <p:nvSpPr>
            <p:cNvPr id="23" name="Прямоугольник 22"/>
            <p:cNvSpPr/>
            <p:nvPr/>
          </p:nvSpPr>
          <p:spPr>
            <a:xfrm>
              <a:off x="2857488" y="1142984"/>
              <a:ext cx="3542188" cy="92333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F90101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Line 2"/>
            <p:cNvSpPr>
              <a:spLocks noChangeShapeType="1"/>
            </p:cNvSpPr>
            <p:nvPr/>
          </p:nvSpPr>
          <p:spPr bwMode="auto">
            <a:xfrm>
              <a:off x="4384982" y="1769080"/>
              <a:ext cx="360000" cy="18000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20" name="Таблица 19"/>
          <p:cNvGraphicFramePr>
            <a:graphicFrameLocks noGrp="1"/>
          </p:cNvGraphicFramePr>
          <p:nvPr/>
        </p:nvGraphicFramePr>
        <p:xfrm>
          <a:off x="71406" y="6429396"/>
          <a:ext cx="4143371" cy="357166"/>
        </p:xfrm>
        <a:graphic>
          <a:graphicData uri="http://schemas.openxmlformats.org/drawingml/2006/table">
            <a:tbl>
              <a:tblPr/>
              <a:tblGrid>
                <a:gridCol w="354756"/>
                <a:gridCol w="544804"/>
                <a:gridCol w="591260"/>
                <a:gridCol w="658833"/>
                <a:gridCol w="696842"/>
                <a:gridCol w="625047"/>
                <a:gridCol w="127025"/>
                <a:gridCol w="544804"/>
              </a:tblGrid>
              <a:tr h="35716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342-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339-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600" b="1" i="0" u="none" strike="noStrike" baseline="-25000" dirty="0" err="1">
                          <a:latin typeface="Times New Roman"/>
                        </a:rPr>
                        <a:t>тр,упр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3857620" y="3272853"/>
            <a:ext cx="20002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786050" y="1643050"/>
            <a:ext cx="635795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Книга покоится, т.к. сумма сил, действующих на него равна нулю!!!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86314" y="5987497"/>
            <a:ext cx="435768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Значит  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=1,5Н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2786050" y="2428868"/>
            <a:ext cx="6357950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масса книги 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300гр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значит сила тяжести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=0,3кг·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9,8Н/кг=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3Н</a:t>
            </a:r>
            <a:endParaRPr lang="ru-RU" sz="24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72132" y="3286124"/>
            <a:ext cx="92869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3Н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14282" y="4853156"/>
            <a:ext cx="8929718" cy="584775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Пусть  коэффициент трения </a:t>
            </a:r>
            <a:r>
              <a:rPr lang="en-US" sz="32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=0,5 ,  тогда  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=0,5·</a:t>
            </a:r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500826" y="5396227"/>
            <a:ext cx="2643174" cy="523220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Т.е.   </a:t>
            </a:r>
            <a:r>
              <a:rPr lang="en-US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F90101"/>
                </a:solidFill>
                <a:latin typeface="Times New Roman" pitchFamily="18" charset="0"/>
                <a:cs typeface="Times New Roman" pitchFamily="18" charset="0"/>
              </a:rPr>
              <a:t>=1,5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3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/>
      <p:bldP spid="28" grpId="0" animBg="1"/>
      <p:bldP spid="29" grpId="0" animBg="1"/>
      <p:bldP spid="30" grpId="0" animBg="1"/>
      <p:bldP spid="31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 l="39258" t="27100" r="11523" b="51660"/>
          <a:stretch>
            <a:fillRect/>
          </a:stretch>
        </p:blipFill>
        <p:spPr bwMode="auto">
          <a:xfrm>
            <a:off x="0" y="0"/>
            <a:ext cx="6000792" cy="2071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6" cstate="print"/>
          <a:srcRect l="39258" t="48340" r="38476" b="47997"/>
          <a:stretch>
            <a:fillRect/>
          </a:stretch>
        </p:blipFill>
        <p:spPr bwMode="auto">
          <a:xfrm>
            <a:off x="4714876" y="4143380"/>
            <a:ext cx="2714676" cy="357190"/>
          </a:xfrm>
          <a:prstGeom prst="rect">
            <a:avLst/>
          </a:prstGeom>
          <a:noFill/>
          <a:ln w="57150">
            <a:solidFill>
              <a:srgbClr val="C00000"/>
            </a:solidFill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6" cstate="print"/>
          <a:srcRect l="50977" t="44678" r="11523" b="51660"/>
          <a:stretch>
            <a:fillRect/>
          </a:stretch>
        </p:blipFill>
        <p:spPr bwMode="auto">
          <a:xfrm>
            <a:off x="0" y="2714620"/>
            <a:ext cx="4572000" cy="35719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  <a:effectLst/>
        </p:spPr>
      </p:pic>
      <p:grpSp>
        <p:nvGrpSpPr>
          <p:cNvPr id="2" name="Группа 7"/>
          <p:cNvGrpSpPr/>
          <p:nvPr/>
        </p:nvGrpSpPr>
        <p:grpSpPr>
          <a:xfrm>
            <a:off x="7215206" y="2428868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9" name="TextBox 8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22"/>
          <p:cNvGrpSpPr/>
          <p:nvPr/>
        </p:nvGrpSpPr>
        <p:grpSpPr>
          <a:xfrm>
            <a:off x="5601812" y="3071810"/>
            <a:ext cx="3542188" cy="923330"/>
            <a:chOff x="2857488" y="1142984"/>
            <a:chExt cx="3542188" cy="923330"/>
          </a:xfrm>
          <a:solidFill>
            <a:srgbClr val="92D050"/>
          </a:solidFill>
        </p:grpSpPr>
        <p:sp>
          <p:nvSpPr>
            <p:cNvPr id="24" name="Прямоугольник 23"/>
            <p:cNvSpPr/>
            <p:nvPr/>
          </p:nvSpPr>
          <p:spPr>
            <a:xfrm>
              <a:off x="2857488" y="1142984"/>
              <a:ext cx="3542188" cy="92333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54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тр.п</a:t>
              </a:r>
              <a:r>
                <a:rPr lang="ru-RU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  <a:sym typeface="Symbol"/>
                </a:rPr>
                <a:t></a:t>
              </a:r>
              <a:r>
                <a:rPr lang="en-US" sz="5400" b="1" dirty="0" smtClean="0"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5400" b="1" baseline="-25000" dirty="0" err="1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5400" b="1" dirty="0" smtClean="0">
                  <a:solidFill>
                    <a:srgbClr val="008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5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Line 2"/>
            <p:cNvSpPr>
              <a:spLocks noChangeShapeType="1"/>
            </p:cNvSpPr>
            <p:nvPr/>
          </p:nvSpPr>
          <p:spPr bwMode="auto">
            <a:xfrm>
              <a:off x="4384982" y="1769080"/>
              <a:ext cx="360000" cy="18000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endParaRPr lang="ru-RU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 rot="20291345">
            <a:off x="5352698" y="2149494"/>
            <a:ext cx="342902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 rot="20291345">
            <a:off x="6466595" y="1363905"/>
            <a:ext cx="952701" cy="76838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V="1">
            <a:off x="6517916" y="2316526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0800000" flipV="1">
            <a:off x="7000892" y="1571612"/>
            <a:ext cx="428628" cy="214314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13"/>
          <p:cNvGrpSpPr/>
          <p:nvPr/>
        </p:nvGrpSpPr>
        <p:grpSpPr>
          <a:xfrm rot="20672254">
            <a:off x="7272633" y="536318"/>
            <a:ext cx="1428760" cy="624764"/>
            <a:chOff x="2000232" y="2570156"/>
            <a:chExt cx="571504" cy="624764"/>
          </a:xfrm>
          <a:solidFill>
            <a:srgbClr val="F9E3A5"/>
          </a:solidFill>
        </p:grpSpPr>
        <p:sp>
          <p:nvSpPr>
            <p:cNvPr id="16" name="TextBox 15"/>
            <p:cNvSpPr txBox="1"/>
            <p:nvPr/>
          </p:nvSpPr>
          <p:spPr>
            <a:xfrm>
              <a:off x="2000232" y="2671700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тр. покоя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Прямоугольник 29"/>
          <p:cNvSpPr/>
          <p:nvPr/>
        </p:nvSpPr>
        <p:spPr>
          <a:xfrm>
            <a:off x="571472" y="4534921"/>
            <a:ext cx="342902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465935" y="3714752"/>
            <a:ext cx="952701" cy="76838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2" name="Прямая со стрелкой 31"/>
          <p:cNvCxnSpPr/>
          <p:nvPr/>
        </p:nvCxnSpPr>
        <p:spPr>
          <a:xfrm rot="16200000" flipV="1">
            <a:off x="1442009" y="4645406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32"/>
          <p:cNvGrpSpPr/>
          <p:nvPr/>
        </p:nvGrpSpPr>
        <p:grpSpPr>
          <a:xfrm>
            <a:off x="2071670" y="4714884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34" name="TextBox 33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5" name="Прямая со стрелкой 34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6" name="Прямая со стрелкой 35"/>
          <p:cNvCxnSpPr/>
          <p:nvPr/>
        </p:nvCxnSpPr>
        <p:spPr>
          <a:xfrm rot="16200000" flipV="1">
            <a:off x="1533926" y="3752430"/>
            <a:ext cx="806990" cy="17254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37"/>
          <p:cNvGrpSpPr/>
          <p:nvPr/>
        </p:nvGrpSpPr>
        <p:grpSpPr>
          <a:xfrm>
            <a:off x="2071670" y="3214686"/>
            <a:ext cx="642942" cy="571504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39" name="TextBox 38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0" name="Прямая со стрелкой 39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TextBox 40"/>
          <p:cNvSpPr txBox="1"/>
          <p:nvPr/>
        </p:nvSpPr>
        <p:spPr>
          <a:xfrm>
            <a:off x="0" y="357166"/>
            <a:ext cx="635795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Ящик двигается равномерно, т.к. сумма сил, действующих на него равна нулю!!! 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20291345">
            <a:off x="5525446" y="6011805"/>
            <a:ext cx="3429024" cy="1428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 rot="20291345">
            <a:off x="6609471" y="5221557"/>
            <a:ext cx="952701" cy="768383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4" name="Прямая со стрелкой 43"/>
          <p:cNvCxnSpPr/>
          <p:nvPr/>
        </p:nvCxnSpPr>
        <p:spPr>
          <a:xfrm rot="16200000" flipV="1">
            <a:off x="6539824" y="6074165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Группа 44"/>
          <p:cNvGrpSpPr/>
          <p:nvPr/>
        </p:nvGrpSpPr>
        <p:grpSpPr>
          <a:xfrm>
            <a:off x="7215206" y="6143644"/>
            <a:ext cx="714380" cy="461665"/>
            <a:chOff x="2714612" y="4429132"/>
            <a:chExt cx="714380" cy="461665"/>
          </a:xfrm>
          <a:solidFill>
            <a:srgbClr val="F9E3A5"/>
          </a:solidFill>
        </p:grpSpPr>
        <p:sp>
          <p:nvSpPr>
            <p:cNvPr id="46" name="TextBox 4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7" name="Прямая со стрелкой 4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8" name="Прямая со стрелкой 47"/>
          <p:cNvCxnSpPr/>
          <p:nvPr/>
        </p:nvCxnSpPr>
        <p:spPr>
          <a:xfrm rot="16200000" flipV="1">
            <a:off x="6463148" y="5038314"/>
            <a:ext cx="806990" cy="303006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0"/>
          <p:cNvGrpSpPr/>
          <p:nvPr/>
        </p:nvGrpSpPr>
        <p:grpSpPr>
          <a:xfrm>
            <a:off x="6143636" y="857232"/>
            <a:ext cx="500066" cy="357190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12" name="TextBox 11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3" name="Прямая со стрелкой 1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Группа 48"/>
          <p:cNvGrpSpPr/>
          <p:nvPr/>
        </p:nvGrpSpPr>
        <p:grpSpPr>
          <a:xfrm>
            <a:off x="6929454" y="4429132"/>
            <a:ext cx="642942" cy="571504"/>
            <a:chOff x="3357554" y="2143116"/>
            <a:chExt cx="714380" cy="461665"/>
          </a:xfrm>
          <a:solidFill>
            <a:srgbClr val="F9E3A5"/>
          </a:solidFill>
        </p:grpSpPr>
        <p:sp>
          <p:nvSpPr>
            <p:cNvPr id="50" name="TextBox 49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1" name="Прямая со стрелкой 50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2" name="Прямая соединительная линия 51"/>
          <p:cNvCxnSpPr/>
          <p:nvPr/>
        </p:nvCxnSpPr>
        <p:spPr>
          <a:xfrm rot="10800000" flipV="1">
            <a:off x="7072330" y="5357826"/>
            <a:ext cx="428628" cy="214314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Группа 52"/>
          <p:cNvGrpSpPr/>
          <p:nvPr/>
        </p:nvGrpSpPr>
        <p:grpSpPr>
          <a:xfrm rot="20672254">
            <a:off x="7415509" y="4679722"/>
            <a:ext cx="1428760" cy="624764"/>
            <a:chOff x="2000232" y="2570156"/>
            <a:chExt cx="571504" cy="624764"/>
          </a:xfrm>
          <a:solidFill>
            <a:srgbClr val="F9E3A5"/>
          </a:solidFill>
        </p:grpSpPr>
        <p:sp>
          <p:nvSpPr>
            <p:cNvPr id="54" name="TextBox 53"/>
            <p:cNvSpPr txBox="1"/>
            <p:nvPr/>
          </p:nvSpPr>
          <p:spPr>
            <a:xfrm>
              <a:off x="2000232" y="2671700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тр. покоя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5" name="Прямая со стрелкой 5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Прямоугольник 55"/>
          <p:cNvSpPr/>
          <p:nvPr/>
        </p:nvSpPr>
        <p:spPr>
          <a:xfrm>
            <a:off x="1428728" y="1699248"/>
            <a:ext cx="4572032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TextBox 56"/>
          <p:cNvSpPr txBox="1"/>
          <p:nvPr/>
        </p:nvSpPr>
        <p:spPr>
          <a:xfrm>
            <a:off x="0" y="5357826"/>
            <a:ext cx="6357950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Сила трения компенсирует скатывающую составляющую силы тяжести!!!</a:t>
            </a:r>
            <a:endParaRPr lang="ru-RU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0" y="6273225"/>
            <a:ext cx="1857356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0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rot="16200000" flipV="1">
            <a:off x="6463148" y="1252100"/>
            <a:ext cx="806990" cy="303006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9" name="Таблица 58"/>
          <p:cNvGraphicFramePr>
            <a:graphicFrameLocks noGrp="1"/>
          </p:cNvGraphicFramePr>
          <p:nvPr/>
        </p:nvGraphicFramePr>
        <p:xfrm>
          <a:off x="2357422" y="6429396"/>
          <a:ext cx="4143371" cy="357166"/>
        </p:xfrm>
        <a:graphic>
          <a:graphicData uri="http://schemas.openxmlformats.org/drawingml/2006/table">
            <a:tbl>
              <a:tblPr/>
              <a:tblGrid>
                <a:gridCol w="354756"/>
                <a:gridCol w="544804"/>
                <a:gridCol w="591260"/>
                <a:gridCol w="658833"/>
                <a:gridCol w="696842"/>
                <a:gridCol w="625047"/>
                <a:gridCol w="127025"/>
                <a:gridCol w="544804"/>
              </a:tblGrid>
              <a:tr h="35716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342-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339-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 dirty="0">
                          <a:latin typeface="Times New Roman"/>
                        </a:rPr>
                        <a:t>336-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600" b="1" i="0" u="none" strike="noStrike" baseline="-25000" dirty="0" err="1">
                          <a:latin typeface="Times New Roman"/>
                        </a:rPr>
                        <a:t>тр,упр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3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30" grpId="0" animBg="1"/>
      <p:bldP spid="31" grpId="0" animBg="1"/>
      <p:bldP spid="41" grpId="0" animBg="1"/>
      <p:bldP spid="42" grpId="0" animBg="1"/>
      <p:bldP spid="43" grpId="0" animBg="1"/>
      <p:bldP spid="57" grpId="0" animBg="1"/>
      <p:bldP spid="58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12451" r="11523" b="76654"/>
          <a:stretch>
            <a:fillRect/>
          </a:stretch>
        </p:blipFill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 стрелкой 3"/>
          <p:cNvCxnSpPr/>
          <p:nvPr/>
        </p:nvCxnSpPr>
        <p:spPr>
          <a:xfrm rot="16200000" flipV="1">
            <a:off x="4355727" y="1930762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4"/>
          <p:cNvGrpSpPr/>
          <p:nvPr/>
        </p:nvGrpSpPr>
        <p:grpSpPr>
          <a:xfrm>
            <a:off x="4980750" y="3457462"/>
            <a:ext cx="714380" cy="461665"/>
            <a:chOff x="2714612" y="4429132"/>
            <a:chExt cx="714380" cy="461665"/>
          </a:xfrm>
        </p:grpSpPr>
        <p:sp>
          <p:nvSpPr>
            <p:cNvPr id="6" name="TextBox 5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Прямая со стрелкой 6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0"/>
          <p:cNvGrpSpPr/>
          <p:nvPr/>
        </p:nvGrpSpPr>
        <p:grpSpPr>
          <a:xfrm>
            <a:off x="4071934" y="1285860"/>
            <a:ext cx="571504" cy="467772"/>
            <a:chOff x="1928794" y="2570156"/>
            <a:chExt cx="571504" cy="467772"/>
          </a:xfrm>
        </p:grpSpPr>
        <p:sp>
          <p:nvSpPr>
            <p:cNvPr id="13" name="TextBox 12"/>
            <p:cNvSpPr txBox="1"/>
            <p:nvPr/>
          </p:nvSpPr>
          <p:spPr>
            <a:xfrm>
              <a:off x="1928794" y="2637818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5" name="Прямая со стрелкой 14"/>
          <p:cNvCxnSpPr/>
          <p:nvPr/>
        </p:nvCxnSpPr>
        <p:spPr>
          <a:xfrm rot="16200000" flipV="1">
            <a:off x="4385544" y="2965919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-32" y="1255552"/>
            <a:ext cx="2428892" cy="143885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m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=686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32" y="3929066"/>
            <a:ext cx="9072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Парашютист двигается равномерно, т.к. сумма сил, действующих на него равна нулю!!!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Овал 21"/>
          <p:cNvSpPr/>
          <p:nvPr/>
        </p:nvSpPr>
        <p:spPr>
          <a:xfrm>
            <a:off x="4812032" y="2357430"/>
            <a:ext cx="142876" cy="142876"/>
          </a:xfrm>
          <a:prstGeom prst="ellipse">
            <a:avLst/>
          </a:prstGeom>
          <a:solidFill>
            <a:srgbClr val="000000"/>
          </a:solidFill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715140" y="4357694"/>
            <a:ext cx="2214578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0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71868" y="4844489"/>
            <a:ext cx="3071834" cy="584775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= 686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</a:t>
            </a: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0" y="5455523"/>
            <a:ext cx="9144000" cy="83099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Парашютист двигается равномерно, т.к.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сила трения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компенсирует силу тяжести и равна почти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700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71406" y="6429396"/>
          <a:ext cx="4143371" cy="357166"/>
        </p:xfrm>
        <a:graphic>
          <a:graphicData uri="http://schemas.openxmlformats.org/drawingml/2006/table">
            <a:tbl>
              <a:tblPr/>
              <a:tblGrid>
                <a:gridCol w="354756"/>
                <a:gridCol w="544804"/>
                <a:gridCol w="591260"/>
                <a:gridCol w="658833"/>
                <a:gridCol w="696842"/>
                <a:gridCol w="625047"/>
                <a:gridCol w="127025"/>
                <a:gridCol w="544804"/>
              </a:tblGrid>
              <a:tr h="35716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342-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339-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600" b="1" i="0" u="none" strike="noStrike" baseline="-25000" dirty="0" err="1">
                          <a:latin typeface="Times New Roman"/>
                        </a:rPr>
                        <a:t>тр,упр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3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3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3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3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3" grpId="0" animBg="1"/>
      <p:bldP spid="24" grpId="0" animBg="1"/>
      <p:bldP spid="25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22567" r="11523" b="63425"/>
          <a:stretch>
            <a:fillRect/>
          </a:stretch>
        </p:blipFill>
        <p:spPr bwMode="auto">
          <a:xfrm>
            <a:off x="0" y="0"/>
            <a:ext cx="9144000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7" cstate="print"/>
          <a:srcRect l="13476" t="51270" r="41406" b="33349"/>
          <a:stretch>
            <a:fillRect/>
          </a:stretch>
        </p:blipFill>
        <p:spPr bwMode="auto">
          <a:xfrm>
            <a:off x="2714612" y="2071678"/>
            <a:ext cx="550072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4" name="Прямая со стрелкой 3"/>
          <p:cNvCxnSpPr/>
          <p:nvPr/>
        </p:nvCxnSpPr>
        <p:spPr>
          <a:xfrm>
            <a:off x="4903667" y="2662964"/>
            <a:ext cx="1212858" cy="2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 rot="16200000" flipV="1">
            <a:off x="4355727" y="2183476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5"/>
          <p:cNvGrpSpPr/>
          <p:nvPr/>
        </p:nvGrpSpPr>
        <p:grpSpPr>
          <a:xfrm>
            <a:off x="5000628" y="3467401"/>
            <a:ext cx="714380" cy="461665"/>
            <a:chOff x="2714612" y="4429132"/>
            <a:chExt cx="714380" cy="461665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8"/>
          <p:cNvGrpSpPr/>
          <p:nvPr/>
        </p:nvGrpSpPr>
        <p:grpSpPr>
          <a:xfrm>
            <a:off x="5000628" y="1610013"/>
            <a:ext cx="714380" cy="533103"/>
            <a:chOff x="3357554" y="2143116"/>
            <a:chExt cx="714380" cy="461665"/>
          </a:xfrm>
        </p:grpSpPr>
        <p:sp>
          <p:nvSpPr>
            <p:cNvPr id="10" name="TextBox 9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" name="Прямая со стрелкой 10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1"/>
          <p:cNvGrpSpPr/>
          <p:nvPr/>
        </p:nvGrpSpPr>
        <p:grpSpPr>
          <a:xfrm>
            <a:off x="4214810" y="1962684"/>
            <a:ext cx="571504" cy="400110"/>
            <a:chOff x="2000232" y="2528824"/>
            <a:chExt cx="571504" cy="400110"/>
          </a:xfrm>
        </p:grpSpPr>
        <p:cxnSp>
          <p:nvCxnSpPr>
            <p:cNvPr id="13" name="Прямая со стрелкой 12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5" name="Прямая соединительная линия 14"/>
          <p:cNvCxnSpPr/>
          <p:nvPr/>
        </p:nvCxnSpPr>
        <p:spPr>
          <a:xfrm flipV="1">
            <a:off x="4357686" y="2653203"/>
            <a:ext cx="500066" cy="28380"/>
          </a:xfrm>
          <a:prstGeom prst="line">
            <a:avLst/>
          </a:prstGeom>
          <a:ln w="762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V="1">
            <a:off x="4391539" y="2945545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16"/>
          <p:cNvGrpSpPr/>
          <p:nvPr/>
        </p:nvGrpSpPr>
        <p:grpSpPr>
          <a:xfrm>
            <a:off x="5929322" y="2714620"/>
            <a:ext cx="1840632" cy="523220"/>
            <a:chOff x="5929322" y="2428868"/>
            <a:chExt cx="1840632" cy="523220"/>
          </a:xfrm>
          <a:solidFill>
            <a:schemeClr val="bg2">
              <a:lumMod val="90000"/>
            </a:schemeClr>
          </a:solidFill>
        </p:grpSpPr>
        <p:sp>
          <p:nvSpPr>
            <p:cNvPr id="18" name="Прямоугольник 17"/>
            <p:cNvSpPr/>
            <p:nvPr/>
          </p:nvSpPr>
          <p:spPr>
            <a:xfrm>
              <a:off x="5929322" y="2428868"/>
              <a:ext cx="1840632" cy="523220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30000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динамометра</a:t>
              </a:r>
              <a:endParaRPr lang="ru-RU" sz="2800" dirty="0"/>
            </a:p>
          </p:txBody>
        </p:sp>
        <p:cxnSp>
          <p:nvCxnSpPr>
            <p:cNvPr id="19" name="Прямая со стрелкой 18"/>
            <p:cNvCxnSpPr/>
            <p:nvPr/>
          </p:nvCxnSpPr>
          <p:spPr>
            <a:xfrm>
              <a:off x="5929322" y="250030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1" name="Таблица 20"/>
          <p:cNvGraphicFramePr>
            <a:graphicFrameLocks noGrp="1"/>
          </p:cNvGraphicFramePr>
          <p:nvPr/>
        </p:nvGraphicFramePr>
        <p:xfrm>
          <a:off x="71406" y="6500834"/>
          <a:ext cx="4143371" cy="357166"/>
        </p:xfrm>
        <a:graphic>
          <a:graphicData uri="http://schemas.openxmlformats.org/drawingml/2006/table">
            <a:tbl>
              <a:tblPr/>
              <a:tblGrid>
                <a:gridCol w="354756"/>
                <a:gridCol w="544804"/>
                <a:gridCol w="591260"/>
                <a:gridCol w="658833"/>
                <a:gridCol w="696842"/>
                <a:gridCol w="625047"/>
                <a:gridCol w="127025"/>
                <a:gridCol w="544804"/>
              </a:tblGrid>
              <a:tr h="35716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342-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339-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600" b="1" i="0" u="none" strike="noStrike" baseline="-25000" dirty="0" err="1">
                          <a:latin typeface="Times New Roman"/>
                        </a:rPr>
                        <a:t>тр,упр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2" name="Picture 4" descr="E:\лицей\класс\для анимашек\трение 2\IMG_002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4572008"/>
            <a:ext cx="9144000" cy="1790026"/>
          </a:xfrm>
          <a:prstGeom prst="rect">
            <a:avLst/>
          </a:prstGeom>
          <a:noFill/>
        </p:spPr>
      </p:pic>
      <p:cxnSp>
        <p:nvCxnSpPr>
          <p:cNvPr id="23" name="Прямая со стрелкой 22"/>
          <p:cNvCxnSpPr/>
          <p:nvPr/>
        </p:nvCxnSpPr>
        <p:spPr>
          <a:xfrm>
            <a:off x="4857752" y="2643182"/>
            <a:ext cx="504000" cy="2"/>
          </a:xfrm>
          <a:prstGeom prst="straightConnector1">
            <a:avLst/>
          </a:prstGeom>
          <a:ln w="57150">
            <a:solidFill>
              <a:srgbClr val="F9010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0" y="3905912"/>
            <a:ext cx="9144000" cy="646331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равномерное,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т.к.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30000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5643602" y="4572008"/>
            <a:ext cx="2571736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дин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=4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9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29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 cstate="print"/>
          <a:srcRect l="22851" t="24170" r="51074" b="33349"/>
          <a:stretch>
            <a:fillRect/>
          </a:stretch>
        </p:blipFill>
        <p:spPr bwMode="auto">
          <a:xfrm>
            <a:off x="857224" y="1500174"/>
            <a:ext cx="2071702" cy="270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 cstate="print"/>
          <a:srcRect l="8789" t="36575" r="11523" b="49463"/>
          <a:stretch>
            <a:fillRect/>
          </a:stretch>
        </p:blipFill>
        <p:spPr bwMode="auto">
          <a:xfrm>
            <a:off x="0" y="0"/>
            <a:ext cx="9144000" cy="1281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 l="48027" t="24170" r="25000" b="33349"/>
          <a:stretch>
            <a:fillRect/>
          </a:stretch>
        </p:blipFill>
        <p:spPr bwMode="auto">
          <a:xfrm>
            <a:off x="7000892" y="1500174"/>
            <a:ext cx="2143108" cy="2700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71406" y="6429396"/>
          <a:ext cx="4143371" cy="357166"/>
        </p:xfrm>
        <a:graphic>
          <a:graphicData uri="http://schemas.openxmlformats.org/drawingml/2006/table">
            <a:tbl>
              <a:tblPr/>
              <a:tblGrid>
                <a:gridCol w="354756"/>
                <a:gridCol w="544804"/>
                <a:gridCol w="591260"/>
                <a:gridCol w="658833"/>
                <a:gridCol w="696842"/>
                <a:gridCol w="625047"/>
                <a:gridCol w="127025"/>
                <a:gridCol w="544804"/>
              </a:tblGrid>
              <a:tr h="357166"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 dirty="0">
                          <a:latin typeface="Times New Roman"/>
                        </a:rPr>
                        <a:t>3</a:t>
                      </a:r>
                    </a:p>
                  </a:txBody>
                  <a:tcPr marL="0" marR="0" marT="0" marB="0">
                    <a:lnL>
                      <a:noFill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342-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339-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600" b="0" i="0" u="none" strike="noStrike">
                          <a:latin typeface="Times New Roman"/>
                        </a:rPr>
                        <a:t>336-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287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0" i="0" u="none" strike="noStrike">
                          <a:latin typeface="Times New Roman"/>
                        </a:rPr>
                        <a:t>286</a:t>
                      </a: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600" b="1" i="0" u="none" strike="noStrike">
                          <a:latin typeface="Times New Roman"/>
                        </a:rPr>
                        <a:t>8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1600" b="1" i="0" u="none" strike="noStrike" dirty="0">
                          <a:latin typeface="Times New Roman"/>
                        </a:rPr>
                        <a:t>F</a:t>
                      </a:r>
                      <a:r>
                        <a:rPr lang="ru-RU" sz="1600" b="1" i="0" u="none" strike="noStrike" baseline="-25000" dirty="0" err="1">
                          <a:latin typeface="Times New Roman"/>
                        </a:rPr>
                        <a:t>тр,упр</a:t>
                      </a:r>
                      <a:endParaRPr lang="ru-RU" sz="16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" name="Группа 8"/>
          <p:cNvGrpSpPr/>
          <p:nvPr/>
        </p:nvGrpSpPr>
        <p:grpSpPr>
          <a:xfrm>
            <a:off x="1071538" y="2000241"/>
            <a:ext cx="500066" cy="461665"/>
            <a:chOff x="3357554" y="2143116"/>
            <a:chExt cx="500066" cy="497248"/>
          </a:xfrm>
          <a:solidFill>
            <a:schemeClr val="bg2">
              <a:lumMod val="90000"/>
            </a:schemeClr>
          </a:solidFill>
        </p:grpSpPr>
        <p:sp>
          <p:nvSpPr>
            <p:cNvPr id="7" name="TextBox 6"/>
            <p:cNvSpPr txBox="1"/>
            <p:nvPr/>
          </p:nvSpPr>
          <p:spPr>
            <a:xfrm>
              <a:off x="3357554" y="2143116"/>
              <a:ext cx="500066" cy="49724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9" name="Прямая соединительная линия 8"/>
          <p:cNvCxnSpPr/>
          <p:nvPr/>
        </p:nvCxnSpPr>
        <p:spPr>
          <a:xfrm flipV="1">
            <a:off x="1500166" y="2643182"/>
            <a:ext cx="500066" cy="28380"/>
          </a:xfrm>
          <a:prstGeom prst="line">
            <a:avLst/>
          </a:prstGeom>
          <a:ln w="50800">
            <a:solidFill>
              <a:srgbClr val="0000FF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V="1">
            <a:off x="1785918" y="2800344"/>
            <a:ext cx="500066" cy="28380"/>
          </a:xfrm>
          <a:prstGeom prst="line">
            <a:avLst/>
          </a:prstGeom>
          <a:ln w="50800">
            <a:solidFill>
              <a:srgbClr val="0000FF"/>
            </a:solidFill>
            <a:headEnd type="none" w="lg" len="med"/>
            <a:tailEnd type="stealth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8"/>
          <p:cNvGrpSpPr/>
          <p:nvPr/>
        </p:nvGrpSpPr>
        <p:grpSpPr>
          <a:xfrm>
            <a:off x="2071670" y="2895897"/>
            <a:ext cx="500066" cy="461665"/>
            <a:chOff x="3357554" y="2143116"/>
            <a:chExt cx="500066" cy="399800"/>
          </a:xfrm>
          <a:solidFill>
            <a:schemeClr val="bg2">
              <a:lumMod val="90000"/>
            </a:schemeClr>
          </a:solidFill>
        </p:grpSpPr>
        <p:sp>
          <p:nvSpPr>
            <p:cNvPr id="13" name="TextBox 12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 стрелкой 13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Прямоугольник 15"/>
          <p:cNvSpPr/>
          <p:nvPr/>
        </p:nvSpPr>
        <p:spPr>
          <a:xfrm>
            <a:off x="2928926" y="1714488"/>
            <a:ext cx="3437992" cy="92333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54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тр.ск</a:t>
            </a:r>
            <a:r>
              <a:rPr lang="ru-RU" sz="54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5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rot="16200000" flipV="1">
            <a:off x="1592339" y="2836761"/>
            <a:ext cx="600678" cy="70644"/>
          </a:xfrm>
          <a:prstGeom prst="line">
            <a:avLst/>
          </a:prstGeom>
          <a:ln w="50800">
            <a:solidFill>
              <a:srgbClr val="F90101"/>
            </a:solidFill>
            <a:headEnd type="none" w="lg" len="med"/>
            <a:tailEnd type="stealth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8"/>
          <p:cNvGrpSpPr/>
          <p:nvPr/>
        </p:nvGrpSpPr>
        <p:grpSpPr>
          <a:xfrm>
            <a:off x="1785918" y="1928802"/>
            <a:ext cx="500066" cy="461665"/>
            <a:chOff x="3357554" y="2143116"/>
            <a:chExt cx="500066" cy="399800"/>
          </a:xfrm>
          <a:solidFill>
            <a:schemeClr val="bg2">
              <a:lumMod val="90000"/>
            </a:schemeClr>
          </a:solidFill>
        </p:grpSpPr>
        <p:sp>
          <p:nvSpPr>
            <p:cNvPr id="22" name="TextBox 21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3" name="Прямая со стрелкой 22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Прямая соединительная линия 23"/>
          <p:cNvCxnSpPr/>
          <p:nvPr/>
        </p:nvCxnSpPr>
        <p:spPr>
          <a:xfrm rot="16200000" flipV="1">
            <a:off x="7807445" y="2836761"/>
            <a:ext cx="600678" cy="70644"/>
          </a:xfrm>
          <a:prstGeom prst="line">
            <a:avLst/>
          </a:prstGeom>
          <a:ln w="50800">
            <a:solidFill>
              <a:srgbClr val="F90101"/>
            </a:solidFill>
            <a:headEnd type="none" w="lg" len="med"/>
            <a:tailEnd type="stealth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8"/>
          <p:cNvGrpSpPr/>
          <p:nvPr/>
        </p:nvGrpSpPr>
        <p:grpSpPr>
          <a:xfrm>
            <a:off x="7858148" y="2000240"/>
            <a:ext cx="500066" cy="461665"/>
            <a:chOff x="3357554" y="2143116"/>
            <a:chExt cx="500066" cy="399800"/>
          </a:xfrm>
          <a:solidFill>
            <a:schemeClr val="bg2">
              <a:lumMod val="90000"/>
            </a:schemeClr>
          </a:solidFill>
        </p:grpSpPr>
        <p:sp>
          <p:nvSpPr>
            <p:cNvPr id="26" name="TextBox 25"/>
            <p:cNvSpPr txBox="1"/>
            <p:nvPr/>
          </p:nvSpPr>
          <p:spPr>
            <a:xfrm>
              <a:off x="3357554" y="2143116"/>
              <a:ext cx="500066" cy="39980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9010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TextBox 27"/>
          <p:cNvSpPr txBox="1"/>
          <p:nvPr/>
        </p:nvSpPr>
        <p:spPr>
          <a:xfrm>
            <a:off x="0" y="4429132"/>
            <a:ext cx="9144000" cy="954107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4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с разведенной  пилой  нет реакции со боков, значит и трение только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снизу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285720" y="1857364"/>
            <a:ext cx="392905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кнопка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 от 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ДАВЛ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2643182"/>
            <a:ext cx="726532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результат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действия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И  от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S</a:t>
            </a:r>
            <a:r>
              <a:rPr kumimoji="0" lang="ru-RU" sz="36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ОПОРЫ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Равнобедренный треугольник 3"/>
          <p:cNvSpPr/>
          <p:nvPr/>
        </p:nvSpPr>
        <p:spPr>
          <a:xfrm rot="16200000">
            <a:off x="4857752" y="-500090"/>
            <a:ext cx="500066" cy="2643206"/>
          </a:xfrm>
          <a:prstGeom prst="triangle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428992" y="214290"/>
            <a:ext cx="357190" cy="1214446"/>
          </a:xfrm>
          <a:prstGeom prst="rect">
            <a:avLst/>
          </a:prstGeom>
          <a:solidFill>
            <a:srgbClr val="0066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429388" y="214290"/>
            <a:ext cx="357190" cy="1214446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 rot="7629370">
            <a:off x="4378998" y="707344"/>
            <a:ext cx="500066" cy="1643074"/>
          </a:xfrm>
          <a:prstGeom prst="down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14282" y="3571876"/>
            <a:ext cx="2919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давление 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210478" y="3517284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3254488" y="3071810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5"/>
          <p:cNvSpPr txBox="1">
            <a:spLocks noChangeArrowheads="1"/>
          </p:cNvSpPr>
          <p:nvPr/>
        </p:nvSpPr>
        <p:spPr bwMode="auto">
          <a:xfrm>
            <a:off x="3271334" y="3742048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 bwMode="auto">
          <a:xfrm flipV="1">
            <a:off x="3111612" y="3929066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1214414" y="4572008"/>
            <a:ext cx="607525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3600" b="1" dirty="0" smtClean="0">
                <a:solidFill>
                  <a:srgbClr val="F9010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ч.р.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действующей на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4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000628" y="3643314"/>
            <a:ext cx="1643074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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Па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=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0"/>
          <p:cNvSpPr txBox="1">
            <a:spLocks noChangeArrowheads="1"/>
          </p:cNvSpPr>
          <p:nvPr/>
        </p:nvSpPr>
        <p:spPr bwMode="auto">
          <a:xfrm>
            <a:off x="6500826" y="3286124"/>
            <a:ext cx="88998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1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 bwMode="auto">
          <a:xfrm flipV="1">
            <a:off x="6572264" y="4000504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5"/>
          <p:cNvSpPr txBox="1">
            <a:spLocks noChangeArrowheads="1"/>
          </p:cNvSpPr>
          <p:nvPr/>
        </p:nvSpPr>
        <p:spPr bwMode="auto">
          <a:xfrm>
            <a:off x="6470332" y="3874005"/>
            <a:ext cx="121444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baseline="30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endParaRPr lang="ru-RU" sz="4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14282" y="3214686"/>
            <a:ext cx="4786346" cy="142876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1" grpId="0"/>
      <p:bldP spid="3" grpId="0"/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3" grpId="0"/>
      <p:bldP spid="5122" grpId="0"/>
      <p:bldP spid="15" grpId="0"/>
      <p:bldP spid="17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000100" y="1357298"/>
            <a:ext cx="2502608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лыжи        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танк  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фундамент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шины    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5929322" y="1428736"/>
            <a:ext cx="1436355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оса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Гвоздь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нож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9010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F9010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5"/>
          <p:cNvSpPr txBox="1">
            <a:spLocks noChangeArrowheads="1"/>
          </p:cNvSpPr>
          <p:nvPr/>
        </p:nvSpPr>
        <p:spPr bwMode="auto">
          <a:xfrm>
            <a:off x="1428728" y="428604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5"/>
          <p:cNvSpPr txBox="1">
            <a:spLocks noChangeArrowheads="1"/>
          </p:cNvSpPr>
          <p:nvPr/>
        </p:nvSpPr>
        <p:spPr bwMode="auto">
          <a:xfrm>
            <a:off x="5929322" y="642918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14348" y="3500438"/>
            <a:ext cx="2919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давление 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2066" y="3429000"/>
            <a:ext cx="291945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давление 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40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4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4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400"/>
                                        <p:tgtEl>
                                          <p:spTgt spid="40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4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4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400"/>
                                        <p:tgtEl>
                                          <p:spTgt spid="40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4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4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400"/>
                                        <p:tgtEl>
                                          <p:spTgt spid="40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C7010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4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7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7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" grpId="0" build="p"/>
      <p:bldP spid="3" grpId="0"/>
      <p:bldP spid="4" grpId="0"/>
      <p:bldP spid="4" grpId="1"/>
      <p:bldP spid="5" grpId="0"/>
      <p:bldP spid="5" grpId="1"/>
      <p:bldP spid="6" grpId="0"/>
      <p:bldP spid="6" grpId="1"/>
      <p:bldP spid="7" grpId="0"/>
      <p:bldP spid="7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71406" y="5842361"/>
            <a:ext cx="1285884" cy="101566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60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6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Куб 2"/>
          <p:cNvSpPr/>
          <p:nvPr/>
        </p:nvSpPr>
        <p:spPr>
          <a:xfrm>
            <a:off x="0" y="4071942"/>
            <a:ext cx="3571868" cy="107157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Куб 1"/>
          <p:cNvSpPr/>
          <p:nvPr/>
        </p:nvSpPr>
        <p:spPr>
          <a:xfrm>
            <a:off x="714348" y="571480"/>
            <a:ext cx="1714512" cy="4214842"/>
          </a:xfrm>
          <a:prstGeom prst="cub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428860" y="928670"/>
            <a:ext cx="93302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0"/>
          <p:cNvSpPr txBox="1">
            <a:spLocks noChangeArrowheads="1"/>
          </p:cNvSpPr>
          <p:nvPr/>
        </p:nvSpPr>
        <p:spPr bwMode="auto">
          <a:xfrm>
            <a:off x="3000364" y="428604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6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5"/>
          <p:cNvSpPr txBox="1">
            <a:spLocks noChangeArrowheads="1"/>
          </p:cNvSpPr>
          <p:nvPr/>
        </p:nvSpPr>
        <p:spPr bwMode="auto">
          <a:xfrm>
            <a:off x="3000364" y="1155776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единительная линия 6"/>
          <p:cNvCxnSpPr/>
          <p:nvPr/>
        </p:nvCxnSpPr>
        <p:spPr bwMode="auto">
          <a:xfrm flipV="1">
            <a:off x="3214678" y="1323838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214810" y="915022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rot="5400000">
            <a:off x="822302" y="5327804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22"/>
          <p:cNvGrpSpPr>
            <a:grpSpLocks/>
          </p:cNvGrpSpPr>
          <p:nvPr/>
        </p:nvGrpSpPr>
        <p:grpSpPr bwMode="auto">
          <a:xfrm>
            <a:off x="714348" y="5357826"/>
            <a:ext cx="790581" cy="707886"/>
            <a:chOff x="5643570" y="500042"/>
            <a:chExt cx="790586" cy="707747"/>
          </a:xfrm>
        </p:grpSpPr>
        <p:sp>
          <p:nvSpPr>
            <p:cNvPr id="11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12" name="Прямая со стрелкой 11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0"/>
          <p:cNvSpPr txBox="1">
            <a:spLocks noChangeArrowheads="1"/>
          </p:cNvSpPr>
          <p:nvPr/>
        </p:nvSpPr>
        <p:spPr bwMode="auto">
          <a:xfrm>
            <a:off x="4500562" y="357166"/>
            <a:ext cx="84670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</a:t>
            </a:r>
            <a:endParaRPr lang="ru-RU" sz="6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5"/>
          <p:cNvSpPr txBox="1">
            <a:spLocks noChangeArrowheads="1"/>
          </p:cNvSpPr>
          <p:nvPr/>
        </p:nvSpPr>
        <p:spPr bwMode="auto">
          <a:xfrm>
            <a:off x="4643438" y="1127453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 bwMode="auto">
          <a:xfrm flipV="1">
            <a:off x="4786314" y="1323838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786446" y="928670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0"/>
          <p:cNvSpPr txBox="1">
            <a:spLocks noChangeArrowheads="1"/>
          </p:cNvSpPr>
          <p:nvPr/>
        </p:nvSpPr>
        <p:spPr bwMode="auto">
          <a:xfrm>
            <a:off x="6072198" y="285728"/>
            <a:ext cx="12105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endParaRPr lang="ru-RU" sz="6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 bwMode="auto">
          <a:xfrm flipV="1">
            <a:off x="6215074" y="1285860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5"/>
          <p:cNvSpPr txBox="1">
            <a:spLocks noChangeArrowheads="1"/>
          </p:cNvSpPr>
          <p:nvPr/>
        </p:nvSpPr>
        <p:spPr bwMode="auto">
          <a:xfrm>
            <a:off x="6357950" y="1214422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7286644" y="870880"/>
            <a:ext cx="571504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715272" y="444981"/>
            <a:ext cx="14287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4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44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 bwMode="auto">
          <a:xfrm flipV="1">
            <a:off x="7786710" y="1323838"/>
            <a:ext cx="1032262" cy="28596"/>
          </a:xfrm>
          <a:prstGeom prst="line">
            <a:avLst/>
          </a:prstGeom>
          <a:ln w="6350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15"/>
          <p:cNvSpPr txBox="1">
            <a:spLocks noChangeArrowheads="1"/>
          </p:cNvSpPr>
          <p:nvPr/>
        </p:nvSpPr>
        <p:spPr bwMode="auto">
          <a:xfrm>
            <a:off x="7980980" y="1125282"/>
            <a:ext cx="92869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54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ru-RU" sz="6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b="1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8215338" y="428604"/>
            <a:ext cx="428628" cy="1571636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687712" y="2000240"/>
            <a:ext cx="128588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7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7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017738" y="2022167"/>
            <a:ext cx="1799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</a:t>
            </a:r>
            <a:r>
              <a:rPr lang="en-US" sz="7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7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72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-1571668" y="2857496"/>
            <a:ext cx="3714776" cy="1588"/>
          </a:xfrm>
          <a:prstGeom prst="straightConnector1">
            <a:avLst/>
          </a:prstGeom>
          <a:ln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14282" y="2214554"/>
            <a:ext cx="7143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ru-RU" sz="48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572132" y="2107253"/>
            <a:ext cx="3571900" cy="12144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982581" y="3821492"/>
            <a:ext cx="1285884" cy="1200329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7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7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071802" y="4054291"/>
            <a:ext cx="557213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1000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/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9,8Н/кг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·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10м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7143768" y="4643446"/>
            <a:ext cx="2000232" cy="707886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142976" y="3429000"/>
            <a:ext cx="8001024" cy="584775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9-1.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 воды на глубине 10м  равно 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1500198" y="5487431"/>
            <a:ext cx="8001024" cy="584775"/>
          </a:xfrm>
          <a:prstGeom prst="rect">
            <a:avLst/>
          </a:prstGeom>
          <a:solidFill>
            <a:schemeClr val="bg1"/>
          </a:solidFill>
          <a:ln>
            <a:solidFill>
              <a:srgbClr val="FFFF00"/>
            </a:solidFill>
          </a:ln>
        </p:spPr>
        <p:txBody>
          <a:bodyPr wrap="square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9-2.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Давление в ртути на глубине 760 мм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1214414" y="6072206"/>
            <a:ext cx="614366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13600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кг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/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0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·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9,8Н/кг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·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sym typeface="Symbol" pitchFamily="18" charset="2"/>
              </a:rPr>
              <a:t>0,76м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4000" b="1" baseline="30000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7143768" y="6150114"/>
            <a:ext cx="2000232" cy="707886"/>
          </a:xfrm>
          <a:prstGeom prst="rect">
            <a:avLst/>
          </a:prstGeom>
          <a:solidFill>
            <a:srgbClr val="FFFF00"/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103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"/>
                            </p:stCondLst>
                            <p:childTnLst>
                              <p:par>
                                <p:cTn id="3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500"/>
                            </p:stCondLst>
                            <p:childTnLst>
                              <p:par>
                                <p:cTn id="9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6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  <p:bldP spid="3" grpId="0" animBg="1"/>
      <p:bldP spid="2" grpId="0" animBg="1"/>
      <p:bldP spid="4" grpId="0"/>
      <p:bldP spid="5" grpId="0"/>
      <p:bldP spid="6" grpId="0"/>
      <p:bldP spid="8" grpId="0"/>
      <p:bldP spid="13" grpId="0"/>
      <p:bldP spid="14" grpId="0"/>
      <p:bldP spid="16" grpId="0"/>
      <p:bldP spid="17" grpId="0"/>
      <p:bldP spid="19" grpId="0"/>
      <p:bldP spid="20" grpId="0"/>
      <p:bldP spid="22" grpId="0"/>
      <p:bldP spid="24" grpId="0"/>
      <p:bldP spid="25" grpId="0" animBg="1"/>
      <p:bldP spid="26" grpId="0"/>
      <p:bldP spid="27" grpId="0"/>
      <p:bldP spid="27" grpId="1"/>
      <p:bldP spid="30" grpId="0"/>
      <p:bldP spid="31" grpId="0" animBg="1"/>
      <p:bldP spid="35" grpId="0" animBg="1"/>
      <p:bldP spid="36" grpId="0" animBg="1"/>
      <p:bldP spid="37" grpId="0" animBg="1"/>
      <p:bldP spid="32" grpId="0" animBg="1"/>
      <p:bldP spid="38" grpId="0" animBg="1"/>
      <p:bldP spid="40" grpId="0" animBg="1"/>
      <p:bldP spid="4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1000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9-3.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Какова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площадь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подошв обуви мальчика, если его масса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48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кг</a:t>
            </a:r>
            <a:r>
              <a:rPr kumimoji="0" lang="ru-RU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он оказывает давление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1,5 кПа?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Куб 3"/>
          <p:cNvSpPr/>
          <p:nvPr/>
        </p:nvSpPr>
        <p:spPr>
          <a:xfrm>
            <a:off x="6858016" y="2500307"/>
            <a:ext cx="2285984" cy="357190"/>
          </a:xfrm>
          <a:prstGeom prst="cube">
            <a:avLst>
              <a:gd name="adj" fmla="val 85815"/>
            </a:avLst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уб 4"/>
          <p:cNvSpPr/>
          <p:nvPr/>
        </p:nvSpPr>
        <p:spPr>
          <a:xfrm>
            <a:off x="7429520" y="1857364"/>
            <a:ext cx="928694" cy="857256"/>
          </a:xfrm>
          <a:prstGeom prst="cub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>
            <a:off x="7037408" y="3392484"/>
            <a:ext cx="1071563" cy="158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22"/>
          <p:cNvGrpSpPr>
            <a:grpSpLocks/>
          </p:cNvGrpSpPr>
          <p:nvPr/>
        </p:nvGrpSpPr>
        <p:grpSpPr bwMode="auto">
          <a:xfrm>
            <a:off x="7853385" y="3578370"/>
            <a:ext cx="790581" cy="707886"/>
            <a:chOff x="5643570" y="500042"/>
            <a:chExt cx="790586" cy="707747"/>
          </a:xfrm>
        </p:grpSpPr>
        <p:sp>
          <p:nvSpPr>
            <p:cNvPr id="8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ru-RU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Р</a:t>
              </a:r>
              <a:endParaRPr lang="ru-RU" sz="2800" b="1" dirty="0">
                <a:solidFill>
                  <a:srgbClr val="FF0000"/>
                </a:solidFill>
              </a:endParaRPr>
            </a:p>
          </p:txBody>
        </p:sp>
        <p:cxnSp>
          <p:nvCxnSpPr>
            <p:cNvPr id="9" name="Прямая со стрелкой 8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FF00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45"/>
          <p:cNvGrpSpPr/>
          <p:nvPr/>
        </p:nvGrpSpPr>
        <p:grpSpPr>
          <a:xfrm>
            <a:off x="214282" y="3863891"/>
            <a:ext cx="1452900" cy="1136745"/>
            <a:chOff x="3278724" y="1785926"/>
            <a:chExt cx="1452900" cy="1136745"/>
          </a:xfrm>
        </p:grpSpPr>
        <p:grpSp>
          <p:nvGrpSpPr>
            <p:cNvPr id="7" name="Группа 41"/>
            <p:cNvGrpSpPr/>
            <p:nvPr/>
          </p:nvGrpSpPr>
          <p:grpSpPr>
            <a:xfrm>
              <a:off x="3278724" y="1785926"/>
              <a:ext cx="1452900" cy="1136745"/>
              <a:chOff x="3318032" y="1701217"/>
              <a:chExt cx="1452900" cy="1136745"/>
            </a:xfrm>
          </p:grpSpPr>
          <p:sp>
            <p:nvSpPr>
              <p:cNvPr id="16" name="TextBox 15"/>
              <p:cNvSpPr txBox="1">
                <a:spLocks noChangeArrowheads="1"/>
              </p:cNvSpPr>
              <p:nvPr/>
            </p:nvSpPr>
            <p:spPr bwMode="auto">
              <a:xfrm>
                <a:off x="3318032" y="1932993"/>
                <a:ext cx="933026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ru-RU" sz="28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" name="TextBox 10"/>
              <p:cNvSpPr txBox="1">
                <a:spLocks noChangeArrowheads="1"/>
              </p:cNvSpPr>
              <p:nvPr/>
            </p:nvSpPr>
            <p:spPr bwMode="auto">
              <a:xfrm>
                <a:off x="3857620" y="1701217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</a:t>
                </a:r>
                <a:r>
                  <a:rPr lang="en-US" sz="3200" b="1" dirty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" name="TextBox 15"/>
              <p:cNvSpPr txBox="1">
                <a:spLocks noChangeArrowheads="1"/>
              </p:cNvSpPr>
              <p:nvPr/>
            </p:nvSpPr>
            <p:spPr bwMode="auto">
              <a:xfrm>
                <a:off x="3842238" y="2191631"/>
                <a:ext cx="928694" cy="6463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32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32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32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19" name="Прямая соединительная линия 18"/>
            <p:cNvCxnSpPr/>
            <p:nvPr/>
          </p:nvCxnSpPr>
          <p:spPr bwMode="auto">
            <a:xfrm rot="-300000">
              <a:off x="3857620" y="2314589"/>
              <a:ext cx="571504" cy="42841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46"/>
          <p:cNvGrpSpPr/>
          <p:nvPr/>
        </p:nvGrpSpPr>
        <p:grpSpPr>
          <a:xfrm>
            <a:off x="1341524" y="3858994"/>
            <a:ext cx="1325790" cy="1013403"/>
            <a:chOff x="5603664" y="1844093"/>
            <a:chExt cx="1325790" cy="1013403"/>
          </a:xfrm>
        </p:grpSpPr>
        <p:sp>
          <p:nvSpPr>
            <p:cNvPr id="20" name="TextBox 19"/>
            <p:cNvSpPr txBox="1">
              <a:spLocks noChangeArrowheads="1"/>
            </p:cNvSpPr>
            <p:nvPr/>
          </p:nvSpPr>
          <p:spPr bwMode="auto">
            <a:xfrm>
              <a:off x="5603664" y="2148476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1" name="Группа 42"/>
            <p:cNvGrpSpPr/>
            <p:nvPr/>
          </p:nvGrpSpPr>
          <p:grpSpPr>
            <a:xfrm>
              <a:off x="5892061" y="1844093"/>
              <a:ext cx="1037393" cy="1013403"/>
              <a:chOff x="5892061" y="1844093"/>
              <a:chExt cx="1037393" cy="1013403"/>
            </a:xfrm>
          </p:grpSpPr>
          <p:sp>
            <p:nvSpPr>
              <p:cNvPr id="21" name="TextBox 10"/>
              <p:cNvSpPr txBox="1">
                <a:spLocks noChangeArrowheads="1"/>
              </p:cNvSpPr>
              <p:nvPr/>
            </p:nvSpPr>
            <p:spPr bwMode="auto">
              <a:xfrm>
                <a:off x="5892061" y="1844093"/>
                <a:ext cx="537327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 Р</a:t>
                </a:r>
                <a:endParaRPr lang="ru-RU" sz="3200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2" name="TextBox 15"/>
              <p:cNvSpPr txBox="1">
                <a:spLocks noChangeArrowheads="1"/>
              </p:cNvSpPr>
              <p:nvPr/>
            </p:nvSpPr>
            <p:spPr bwMode="auto">
              <a:xfrm>
                <a:off x="6000760" y="2272721"/>
                <a:ext cx="928694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339933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3" name="Прямая соединительная линия 22"/>
              <p:cNvCxnSpPr/>
              <p:nvPr/>
            </p:nvCxnSpPr>
            <p:spPr bwMode="auto">
              <a:xfrm rot="120000" flipV="1">
                <a:off x="5929635" y="2368101"/>
                <a:ext cx="612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" name="Группа 48"/>
          <p:cNvGrpSpPr/>
          <p:nvPr/>
        </p:nvGrpSpPr>
        <p:grpSpPr>
          <a:xfrm>
            <a:off x="2238686" y="3872265"/>
            <a:ext cx="1064340" cy="965119"/>
            <a:chOff x="6786578" y="1701217"/>
            <a:chExt cx="1064340" cy="965119"/>
          </a:xfrm>
        </p:grpSpPr>
        <p:grpSp>
          <p:nvGrpSpPr>
            <p:cNvPr id="13" name="Группа 47"/>
            <p:cNvGrpSpPr/>
            <p:nvPr/>
          </p:nvGrpSpPr>
          <p:grpSpPr>
            <a:xfrm>
              <a:off x="7119628" y="1701217"/>
              <a:ext cx="731290" cy="965119"/>
              <a:chOff x="6993662" y="1701217"/>
              <a:chExt cx="731290" cy="965119"/>
            </a:xfrm>
          </p:grpSpPr>
          <p:sp>
            <p:nvSpPr>
              <p:cNvPr id="24" name="TextBox 10"/>
              <p:cNvSpPr txBox="1">
                <a:spLocks noChangeArrowheads="1"/>
              </p:cNvSpPr>
              <p:nvPr/>
            </p:nvSpPr>
            <p:spPr bwMode="auto">
              <a:xfrm>
                <a:off x="6993662" y="1701217"/>
                <a:ext cx="731290" cy="5847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3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m</a:t>
                </a:r>
                <a:r>
                  <a:rPr lang="en-US" sz="32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g</a:t>
                </a:r>
                <a:endParaRPr lang="ru-RU" sz="32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25" name="Прямая соединительная линия 24"/>
              <p:cNvCxnSpPr/>
              <p:nvPr/>
            </p:nvCxnSpPr>
            <p:spPr bwMode="auto">
              <a:xfrm rot="120000" flipV="1">
                <a:off x="7000892" y="2214554"/>
                <a:ext cx="648000" cy="28596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Box 15"/>
              <p:cNvSpPr txBox="1">
                <a:spLocks noChangeArrowheads="1"/>
              </p:cNvSpPr>
              <p:nvPr/>
            </p:nvSpPr>
            <p:spPr bwMode="auto">
              <a:xfrm>
                <a:off x="6993662" y="2143116"/>
                <a:ext cx="71438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S</a:t>
                </a:r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endPara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8" name="TextBox 27"/>
            <p:cNvSpPr txBox="1">
              <a:spLocks noChangeArrowheads="1"/>
            </p:cNvSpPr>
            <p:nvPr/>
          </p:nvSpPr>
          <p:spPr bwMode="auto">
            <a:xfrm>
              <a:off x="6786578" y="2000240"/>
              <a:ext cx="571504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0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20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4" name="Группа 51"/>
          <p:cNvGrpSpPr/>
          <p:nvPr/>
        </p:nvGrpSpPr>
        <p:grpSpPr>
          <a:xfrm>
            <a:off x="5500694" y="3726337"/>
            <a:ext cx="1622612" cy="996921"/>
            <a:chOff x="3571868" y="3189564"/>
            <a:chExt cx="1622612" cy="1049390"/>
          </a:xfrm>
        </p:grpSpPr>
        <p:sp>
          <p:nvSpPr>
            <p:cNvPr id="29" name="TextBox 15"/>
            <p:cNvSpPr txBox="1">
              <a:spLocks noChangeArrowheads="1"/>
            </p:cNvSpPr>
            <p:nvPr/>
          </p:nvSpPr>
          <p:spPr bwMode="auto">
            <a:xfrm>
              <a:off x="3571868" y="3500438"/>
              <a:ext cx="928694" cy="5507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TextBox 29"/>
            <p:cNvSpPr txBox="1">
              <a:spLocks noChangeArrowheads="1"/>
            </p:cNvSpPr>
            <p:nvPr/>
          </p:nvSpPr>
          <p:spPr bwMode="auto">
            <a:xfrm>
              <a:off x="3978320" y="3445748"/>
              <a:ext cx="571504" cy="7694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44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2" name="Прямая соединительная линия 31"/>
            <p:cNvCxnSpPr/>
            <p:nvPr/>
          </p:nvCxnSpPr>
          <p:spPr bwMode="auto">
            <a:xfrm rot="60000" flipV="1">
              <a:off x="4438480" y="3787172"/>
              <a:ext cx="756000" cy="28596"/>
            </a:xfrm>
            <a:prstGeom prst="line">
              <a:avLst/>
            </a:prstGeom>
            <a:ln w="28575">
              <a:solidFill>
                <a:srgbClr val="000000"/>
              </a:solidFill>
            </a:ln>
            <a:scene3d>
              <a:camera prst="orthographicFront">
                <a:rot lat="0" lon="0" rev="2154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TextBox 32"/>
            <p:cNvSpPr txBox="1">
              <a:spLocks noChangeArrowheads="1"/>
            </p:cNvSpPr>
            <p:nvPr/>
          </p:nvSpPr>
          <p:spPr bwMode="auto">
            <a:xfrm>
              <a:off x="4572000" y="3715734"/>
              <a:ext cx="51779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ru-RU" sz="28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TextBox 10"/>
            <p:cNvSpPr txBox="1">
              <a:spLocks noChangeArrowheads="1"/>
            </p:cNvSpPr>
            <p:nvPr/>
          </p:nvSpPr>
          <p:spPr bwMode="auto">
            <a:xfrm>
              <a:off x="4429124" y="3189564"/>
              <a:ext cx="731290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m</a:t>
              </a:r>
              <a:r>
                <a:rPr lang="en-US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  <a:sym typeface="Symbol" pitchFamily="18" charset="2"/>
                </a:rPr>
                <a:t>g</a:t>
              </a:r>
              <a:endParaRPr lang="ru-RU" sz="32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5" name="Группа 53"/>
          <p:cNvGrpSpPr/>
          <p:nvPr/>
        </p:nvGrpSpPr>
        <p:grpSpPr>
          <a:xfrm>
            <a:off x="5635196" y="4818236"/>
            <a:ext cx="3365960" cy="896780"/>
            <a:chOff x="5563758" y="4714884"/>
            <a:chExt cx="3365960" cy="896780"/>
          </a:xfrm>
        </p:grpSpPr>
        <p:grpSp>
          <p:nvGrpSpPr>
            <p:cNvPr id="27" name="Группа 49"/>
            <p:cNvGrpSpPr/>
            <p:nvPr/>
          </p:nvGrpSpPr>
          <p:grpSpPr>
            <a:xfrm>
              <a:off x="5924168" y="4714884"/>
              <a:ext cx="1925606" cy="896780"/>
              <a:chOff x="5715008" y="3425004"/>
              <a:chExt cx="1925606" cy="896780"/>
            </a:xfrm>
          </p:grpSpPr>
          <p:sp>
            <p:nvSpPr>
              <p:cNvPr id="34" name="TextBox 33"/>
              <p:cNvSpPr txBox="1">
                <a:spLocks noChangeArrowheads="1"/>
              </p:cNvSpPr>
              <p:nvPr/>
            </p:nvSpPr>
            <p:spPr bwMode="auto">
              <a:xfrm>
                <a:off x="5715008" y="3500438"/>
                <a:ext cx="571504" cy="769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TextBox 10"/>
              <p:cNvSpPr txBox="1">
                <a:spLocks noChangeArrowheads="1"/>
              </p:cNvSpPr>
              <p:nvPr/>
            </p:nvSpPr>
            <p:spPr bwMode="auto">
              <a:xfrm>
                <a:off x="6080572" y="3425004"/>
                <a:ext cx="156004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48кг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9,8</a:t>
                </a:r>
                <a:r>
                  <a:rPr lang="ru-RU" sz="20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 pitchFamily="18" charset="2"/>
                  </a:rPr>
                  <a:t>Н/кг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37" name="Прямая соединительная линия 36"/>
              <p:cNvCxnSpPr/>
              <p:nvPr/>
            </p:nvCxnSpPr>
            <p:spPr bwMode="auto">
              <a:xfrm rot="60000" flipV="1">
                <a:off x="6224660" y="3857628"/>
                <a:ext cx="990546" cy="44362"/>
              </a:xfrm>
              <a:prstGeom prst="line">
                <a:avLst/>
              </a:prstGeom>
              <a:ln w="28575">
                <a:solidFill>
                  <a:srgbClr val="000000"/>
                </a:solidFill>
              </a:ln>
              <a:scene3d>
                <a:camera prst="orthographicFront">
                  <a:rot lat="0" lon="0" rev="2154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TextBox 37"/>
              <p:cNvSpPr txBox="1">
                <a:spLocks noChangeArrowheads="1"/>
              </p:cNvSpPr>
              <p:nvPr/>
            </p:nvSpPr>
            <p:spPr bwMode="auto">
              <a:xfrm>
                <a:off x="6127870" y="3921674"/>
                <a:ext cx="1357322" cy="4001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1500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Н/м</a:t>
                </a:r>
                <a:r>
                  <a:rPr lang="ru-RU" sz="20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1" name="Группа 50"/>
            <p:cNvGrpSpPr/>
            <p:nvPr/>
          </p:nvGrpSpPr>
          <p:grpSpPr>
            <a:xfrm>
              <a:off x="7429520" y="4786322"/>
              <a:ext cx="1500198" cy="769441"/>
              <a:chOff x="4714876" y="4714884"/>
              <a:chExt cx="1500198" cy="769441"/>
            </a:xfrm>
          </p:grpSpPr>
          <p:sp>
            <p:nvSpPr>
              <p:cNvPr id="39" name="TextBox 38"/>
              <p:cNvSpPr txBox="1">
                <a:spLocks noChangeArrowheads="1"/>
              </p:cNvSpPr>
              <p:nvPr/>
            </p:nvSpPr>
            <p:spPr bwMode="auto">
              <a:xfrm>
                <a:off x="4714876" y="4714884"/>
                <a:ext cx="571504" cy="7694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4400" dirty="0" smtClean="0"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0" name="TextBox 39"/>
              <p:cNvSpPr txBox="1">
                <a:spLocks noChangeArrowheads="1"/>
              </p:cNvSpPr>
              <p:nvPr/>
            </p:nvSpPr>
            <p:spPr bwMode="auto">
              <a:xfrm>
                <a:off x="5143504" y="4791682"/>
                <a:ext cx="1071570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ru-RU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0,30</a:t>
                </a:r>
                <a:r>
                  <a:rPr lang="ru-RU" sz="2000" b="1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м</a:t>
                </a:r>
                <a:r>
                  <a:rPr lang="ru-RU" sz="2000" b="1" baseline="30000" dirty="0" smtClean="0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2000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53" name="TextBox 15"/>
            <p:cNvSpPr txBox="1">
              <a:spLocks noChangeArrowheads="1"/>
            </p:cNvSpPr>
            <p:nvPr/>
          </p:nvSpPr>
          <p:spPr bwMode="auto">
            <a:xfrm>
              <a:off x="5563758" y="4873526"/>
              <a:ext cx="928694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339933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S</a:t>
              </a:r>
              <a:r>
                <a:rPr lang="ru-RU" sz="3200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Прямоугольник 54"/>
          <p:cNvSpPr/>
          <p:nvPr/>
        </p:nvSpPr>
        <p:spPr>
          <a:xfrm>
            <a:off x="-32" y="1000108"/>
            <a:ext cx="2214578" cy="2000548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=48кг</a:t>
            </a:r>
          </a:p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p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 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sym typeface="Symbol" pitchFamily="18" charset="2"/>
              </a:rPr>
              <a:t>,5</a:t>
            </a:r>
            <a:r>
              <a:rPr lang="ru-RU" sz="36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кПа</a:t>
            </a:r>
          </a:p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0" name="Прямая со стрелкой 69"/>
          <p:cNvCxnSpPr/>
          <p:nvPr/>
        </p:nvCxnSpPr>
        <p:spPr>
          <a:xfrm rot="5400000">
            <a:off x="7243348" y="2892418"/>
            <a:ext cx="1071563" cy="1587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 rot="5400000">
            <a:off x="7260096" y="1779960"/>
            <a:ext cx="1071563" cy="1587"/>
          </a:xfrm>
          <a:prstGeom prst="straightConnector1">
            <a:avLst/>
          </a:prstGeom>
          <a:ln w="76200">
            <a:solidFill>
              <a:srgbClr val="0000FF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" name="Группа 22"/>
          <p:cNvGrpSpPr>
            <a:grpSpLocks/>
          </p:cNvGrpSpPr>
          <p:nvPr/>
        </p:nvGrpSpPr>
        <p:grpSpPr bwMode="auto">
          <a:xfrm>
            <a:off x="7929586" y="3000372"/>
            <a:ext cx="928694" cy="707886"/>
            <a:chOff x="5643564" y="500042"/>
            <a:chExt cx="928699" cy="707747"/>
          </a:xfrm>
        </p:grpSpPr>
        <p:sp>
          <p:nvSpPr>
            <p:cNvPr id="73" name="TextBox 23"/>
            <p:cNvSpPr txBox="1">
              <a:spLocks noChangeArrowheads="1"/>
            </p:cNvSpPr>
            <p:nvPr/>
          </p:nvSpPr>
          <p:spPr bwMode="auto">
            <a:xfrm>
              <a:off x="5643564" y="500042"/>
              <a:ext cx="928699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</a:endParaRPr>
            </a:p>
          </p:txBody>
        </p:sp>
        <p:cxnSp>
          <p:nvCxnSpPr>
            <p:cNvPr id="74" name="Прямая со стрелкой 73"/>
            <p:cNvCxnSpPr/>
            <p:nvPr/>
          </p:nvCxnSpPr>
          <p:spPr>
            <a:xfrm>
              <a:off x="6000759" y="641303"/>
              <a:ext cx="428627" cy="1587"/>
            </a:xfrm>
            <a:prstGeom prst="straightConnector1">
              <a:avLst/>
            </a:prstGeom>
            <a:ln w="41275">
              <a:solidFill>
                <a:srgbClr val="006600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22"/>
          <p:cNvGrpSpPr>
            <a:grpSpLocks/>
          </p:cNvGrpSpPr>
          <p:nvPr/>
        </p:nvGrpSpPr>
        <p:grpSpPr bwMode="auto">
          <a:xfrm>
            <a:off x="8001024" y="1071546"/>
            <a:ext cx="790581" cy="707886"/>
            <a:chOff x="5643570" y="500042"/>
            <a:chExt cx="790586" cy="707747"/>
          </a:xfrm>
        </p:grpSpPr>
        <p:sp>
          <p:nvSpPr>
            <p:cNvPr id="76" name="TextBox 23"/>
            <p:cNvSpPr txBox="1">
              <a:spLocks noChangeArrowheads="1"/>
            </p:cNvSpPr>
            <p:nvPr/>
          </p:nvSpPr>
          <p:spPr bwMode="auto">
            <a:xfrm>
              <a:off x="5643570" y="500042"/>
              <a:ext cx="790586" cy="70774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800" b="1" dirty="0">
                <a:solidFill>
                  <a:srgbClr val="0000FF"/>
                </a:solidFill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5715008" y="571466"/>
              <a:ext cx="428628" cy="1587"/>
            </a:xfrm>
            <a:prstGeom prst="straightConnector1">
              <a:avLst/>
            </a:prstGeom>
            <a:ln w="41275">
              <a:solidFill>
                <a:srgbClr val="0000FF"/>
              </a:solidFill>
              <a:tailEnd type="stealth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9" name="Прямоугольник 78"/>
          <p:cNvSpPr/>
          <p:nvPr/>
        </p:nvSpPr>
        <p:spPr>
          <a:xfrm>
            <a:off x="2069390" y="1000108"/>
            <a:ext cx="5286412" cy="830997"/>
          </a:xfrm>
          <a:prstGeom prst="rect">
            <a:avLst/>
          </a:prstGeom>
          <a:solidFill>
            <a:srgbClr val="F9E3A5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1.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Найду силу тяжести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мальчика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на Земле и его вес в равновесии</a:t>
            </a:r>
            <a:endParaRPr lang="ru-RU" sz="2400" dirty="0">
              <a:solidFill>
                <a:srgbClr val="000000"/>
              </a:solidFill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3500430" y="4080316"/>
            <a:ext cx="22188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Выразим ….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642910" y="5000636"/>
            <a:ext cx="5351658" cy="523220"/>
          </a:xfrm>
          <a:prstGeom prst="rect">
            <a:avLst/>
          </a:prstGeom>
          <a:solidFill>
            <a:srgbClr val="F9E3A5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подставим численные значения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664772"/>
            <a:ext cx="9144000" cy="1193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: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площадь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опоры мальчика составляет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0,30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что соответствует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300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см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10"/>
          <p:cNvSpPr txBox="1">
            <a:spLocks noChangeArrowheads="1"/>
          </p:cNvSpPr>
          <p:nvPr/>
        </p:nvSpPr>
        <p:spPr bwMode="auto">
          <a:xfrm>
            <a:off x="2143108" y="1714488"/>
            <a:ext cx="112500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Р=</a:t>
            </a:r>
            <a:endParaRPr lang="ru-RU" sz="4000" dirty="0">
              <a:solidFill>
                <a:srgbClr val="33993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10"/>
          <p:cNvSpPr txBox="1">
            <a:spLocks noChangeArrowheads="1"/>
          </p:cNvSpPr>
          <p:nvPr/>
        </p:nvSpPr>
        <p:spPr bwMode="auto">
          <a:xfrm>
            <a:off x="2910920" y="1643050"/>
            <a:ext cx="14572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en-US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g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= 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10"/>
          <p:cNvSpPr txBox="1">
            <a:spLocks noChangeArrowheads="1"/>
          </p:cNvSpPr>
          <p:nvPr/>
        </p:nvSpPr>
        <p:spPr bwMode="auto">
          <a:xfrm>
            <a:off x="3982490" y="1730976"/>
            <a:ext cx="138531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48кг</a:t>
            </a:r>
            <a:r>
              <a:rPr lang="ru-RU" sz="3600" b="1" cap="all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×</a:t>
            </a:r>
            <a:endParaRPr lang="ru-RU" sz="3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10"/>
          <p:cNvSpPr txBox="1">
            <a:spLocks noChangeArrowheads="1"/>
          </p:cNvSpPr>
          <p:nvPr/>
        </p:nvSpPr>
        <p:spPr bwMode="auto">
          <a:xfrm>
            <a:off x="5201496" y="1730976"/>
            <a:ext cx="2156586" cy="5847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9,8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Н/</a:t>
            </a: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r>
              <a:rPr lang="ru-RU" sz="32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lang="ru-RU" sz="32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 Box 2"/>
          <p:cNvSpPr txBox="1">
            <a:spLocks noChangeArrowheads="1"/>
          </p:cNvSpPr>
          <p:nvPr/>
        </p:nvSpPr>
        <p:spPr bwMode="auto">
          <a:xfrm>
            <a:off x="0" y="2928934"/>
            <a:ext cx="7358114" cy="1000132"/>
          </a:xfrm>
          <a:prstGeom prst="rect">
            <a:avLst/>
          </a:prstGeom>
          <a:solidFill>
            <a:srgbClr val="F9E3A5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Давление – это сила действующая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на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  в качестве силы выступает вес мальчика</a:t>
            </a:r>
            <a:endParaRPr lang="ru-RU" sz="2800" b="1" baseline="30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457200" marR="106363" lvl="1" indent="0" defTabSz="914400" rtl="0" eaLnBrk="1" fontAlgn="base" latinLnBrk="0" hangingPunct="1">
              <a:lnSpc>
                <a:spcPct val="113000"/>
              </a:lnSpc>
              <a:spcBef>
                <a:spcPts val="1525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15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5429256" y="2292486"/>
            <a:ext cx="1571636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C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=470</a:t>
            </a:r>
            <a:r>
              <a:rPr lang="ru-RU" sz="3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sz="3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Скругленный прямоугольник 64"/>
          <p:cNvSpPr/>
          <p:nvPr/>
        </p:nvSpPr>
        <p:spPr>
          <a:xfrm>
            <a:off x="5580506" y="3857628"/>
            <a:ext cx="1643074" cy="92869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6215074" y="6429396"/>
            <a:ext cx="2928926" cy="42862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9-3.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стр.15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8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9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3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4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" dur="3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26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1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2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" dur="3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5" grpId="0" animBg="1"/>
      <p:bldP spid="79" grpId="0" animBg="1"/>
      <p:bldP spid="80" grpId="0"/>
      <p:bldP spid="81" grpId="0" animBg="1"/>
      <p:bldP spid="82" grpId="0"/>
      <p:bldP spid="59" grpId="0"/>
      <p:bldP spid="60" grpId="0"/>
      <p:bldP spid="61" grpId="0"/>
      <p:bldP spid="62" grpId="0" animBg="1"/>
      <p:bldP spid="64" grpId="0" animBg="1"/>
      <p:bldP spid="63" grpId="0" animBg="1"/>
      <p:bldP spid="65" grpId="0" animBg="1"/>
    </p:bldLst>
  </p:timing>
</p:sld>
</file>

<file path=ppt/theme/theme1.xml><?xml version="1.0" encoding="utf-8"?>
<a:theme xmlns:a="http://schemas.openxmlformats.org/drawingml/2006/main" name="new_year4">
  <a:themeElements>
    <a:clrScheme name="new year4 3">
      <a:dk1>
        <a:srgbClr val="1A1A70"/>
      </a:dk1>
      <a:lt1>
        <a:srgbClr val="FFFFFF"/>
      </a:lt1>
      <a:dk2>
        <a:srgbClr val="243D8C"/>
      </a:dk2>
      <a:lt2>
        <a:srgbClr val="DDDDDD"/>
      </a:lt2>
      <a:accent1>
        <a:srgbClr val="3E78C6"/>
      </a:accent1>
      <a:accent2>
        <a:srgbClr val="84A1E8"/>
      </a:accent2>
      <a:accent3>
        <a:srgbClr val="FFFFFF"/>
      </a:accent3>
      <a:accent4>
        <a:srgbClr val="14145F"/>
      </a:accent4>
      <a:accent5>
        <a:srgbClr val="AFBEDF"/>
      </a:accent5>
      <a:accent6>
        <a:srgbClr val="7791D2"/>
      </a:accent6>
      <a:hlink>
        <a:srgbClr val="90B54D"/>
      </a:hlink>
      <a:folHlink>
        <a:srgbClr val="F3C43F"/>
      </a:folHlink>
    </a:clrScheme>
    <a:fontScheme name="new year4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grpFill/>
        <a:ln w="25400">
          <a:solidFill>
            <a:srgbClr val="006600"/>
          </a:solidFill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>
    <a:extraClrScheme>
      <a:clrScheme name="new year4 1">
        <a:dk1>
          <a:srgbClr val="1D4940"/>
        </a:dk1>
        <a:lt1>
          <a:srgbClr val="FFFFFF"/>
        </a:lt1>
        <a:dk2>
          <a:srgbClr val="3F716F"/>
        </a:dk2>
        <a:lt2>
          <a:srgbClr val="DDDDDD"/>
        </a:lt2>
        <a:accent1>
          <a:srgbClr val="669E86"/>
        </a:accent1>
        <a:accent2>
          <a:srgbClr val="A2CAB4"/>
        </a:accent2>
        <a:accent3>
          <a:srgbClr val="FFFFFF"/>
        </a:accent3>
        <a:accent4>
          <a:srgbClr val="173D35"/>
        </a:accent4>
        <a:accent5>
          <a:srgbClr val="B8CCC3"/>
        </a:accent5>
        <a:accent6>
          <a:srgbClr val="92B7A3"/>
        </a:accent6>
        <a:hlink>
          <a:srgbClr val="8CA35F"/>
        </a:hlink>
        <a:folHlink>
          <a:srgbClr val="C1B05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2">
        <a:dk1>
          <a:srgbClr val="2D4473"/>
        </a:dk1>
        <a:lt1>
          <a:srgbClr val="FFFFFF"/>
        </a:lt1>
        <a:dk2>
          <a:srgbClr val="2B6185"/>
        </a:dk2>
        <a:lt2>
          <a:srgbClr val="D3D9DD"/>
        </a:lt2>
        <a:accent1>
          <a:srgbClr val="638AA1"/>
        </a:accent1>
        <a:accent2>
          <a:srgbClr val="8CA8B5"/>
        </a:accent2>
        <a:accent3>
          <a:srgbClr val="FFFFFF"/>
        </a:accent3>
        <a:accent4>
          <a:srgbClr val="253961"/>
        </a:accent4>
        <a:accent5>
          <a:srgbClr val="B7C4CD"/>
        </a:accent5>
        <a:accent6>
          <a:srgbClr val="7E98A4"/>
        </a:accent6>
        <a:hlink>
          <a:srgbClr val="6FA2E7"/>
        </a:hlink>
        <a:folHlink>
          <a:srgbClr val="99C25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w year4 3">
        <a:dk1>
          <a:srgbClr val="1A1A70"/>
        </a:dk1>
        <a:lt1>
          <a:srgbClr val="FFFFFF"/>
        </a:lt1>
        <a:dk2>
          <a:srgbClr val="243D8C"/>
        </a:dk2>
        <a:lt2>
          <a:srgbClr val="DDDDDD"/>
        </a:lt2>
        <a:accent1>
          <a:srgbClr val="3E78C6"/>
        </a:accent1>
        <a:accent2>
          <a:srgbClr val="84A1E8"/>
        </a:accent2>
        <a:accent3>
          <a:srgbClr val="FFFFFF"/>
        </a:accent3>
        <a:accent4>
          <a:srgbClr val="14145F"/>
        </a:accent4>
        <a:accent5>
          <a:srgbClr val="AFBEDF"/>
        </a:accent5>
        <a:accent6>
          <a:srgbClr val="7791D2"/>
        </a:accent6>
        <a:hlink>
          <a:srgbClr val="90B54D"/>
        </a:hlink>
        <a:folHlink>
          <a:srgbClr val="F3C43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new_year4</Template>
  <TotalTime>4362</TotalTime>
  <Words>2290</Words>
  <Application>Microsoft Office PowerPoint</Application>
  <PresentationFormat>Экран (4:3)</PresentationFormat>
  <Paragraphs>463</Paragraphs>
  <Slides>57</Slides>
  <Notes>1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59" baseType="lpstr">
      <vt:lpstr>new_year4</vt:lpstr>
      <vt:lpstr>Формула</vt:lpstr>
      <vt:lpstr>Слайд 1</vt:lpstr>
      <vt:lpstr>Домашнее задание.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Домашнее задание.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Давление 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Домашнее задание.</vt:lpstr>
      <vt:lpstr>Слайд 52</vt:lpstr>
      <vt:lpstr>Слайд 53</vt:lpstr>
      <vt:lpstr>Слайд 54</vt:lpstr>
      <vt:lpstr>Слайд 55</vt:lpstr>
      <vt:lpstr>Слайд 56</vt:lpstr>
      <vt:lpstr>Слайд 57</vt:lpstr>
    </vt:vector>
  </TitlesOfParts>
  <Company>2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Knt</cp:lastModifiedBy>
  <cp:revision>422</cp:revision>
  <dcterms:created xsi:type="dcterms:W3CDTF">2008-12-14T04:17:18Z</dcterms:created>
  <dcterms:modified xsi:type="dcterms:W3CDTF">2020-11-23T10:09:41Z</dcterms:modified>
</cp:coreProperties>
</file>