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sldIdLst>
    <p:sldId id="331" r:id="rId2"/>
    <p:sldId id="393" r:id="rId3"/>
    <p:sldId id="398" r:id="rId4"/>
    <p:sldId id="256" r:id="rId5"/>
    <p:sldId id="337" r:id="rId6"/>
    <p:sldId id="335" r:id="rId7"/>
    <p:sldId id="336" r:id="rId8"/>
    <p:sldId id="339" r:id="rId9"/>
    <p:sldId id="422" r:id="rId10"/>
    <p:sldId id="421" r:id="rId11"/>
    <p:sldId id="423" r:id="rId12"/>
    <p:sldId id="338" r:id="rId13"/>
    <p:sldId id="373" r:id="rId14"/>
    <p:sldId id="360" r:id="rId15"/>
    <p:sldId id="377" r:id="rId16"/>
    <p:sldId id="361" r:id="rId17"/>
    <p:sldId id="346" r:id="rId18"/>
    <p:sldId id="343" r:id="rId19"/>
    <p:sldId id="340" r:id="rId20"/>
    <p:sldId id="365" r:id="rId21"/>
    <p:sldId id="344" r:id="rId22"/>
    <p:sldId id="345" r:id="rId23"/>
    <p:sldId id="347" r:id="rId24"/>
    <p:sldId id="348" r:id="rId25"/>
    <p:sldId id="349" r:id="rId26"/>
    <p:sldId id="362" r:id="rId27"/>
    <p:sldId id="350" r:id="rId28"/>
    <p:sldId id="351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3" r:id="rId37"/>
    <p:sldId id="364" r:id="rId38"/>
    <p:sldId id="366" r:id="rId39"/>
    <p:sldId id="367" r:id="rId40"/>
    <p:sldId id="368" r:id="rId41"/>
    <p:sldId id="372" r:id="rId42"/>
    <p:sldId id="374" r:id="rId43"/>
    <p:sldId id="375" r:id="rId44"/>
    <p:sldId id="376" r:id="rId45"/>
    <p:sldId id="369" r:id="rId46"/>
    <p:sldId id="378" r:id="rId47"/>
    <p:sldId id="379" r:id="rId48"/>
    <p:sldId id="405" r:id="rId49"/>
    <p:sldId id="406" r:id="rId50"/>
    <p:sldId id="407" r:id="rId51"/>
    <p:sldId id="424" r:id="rId52"/>
    <p:sldId id="425" r:id="rId53"/>
    <p:sldId id="426" r:id="rId54"/>
    <p:sldId id="427" r:id="rId55"/>
    <p:sldId id="428" r:id="rId56"/>
    <p:sldId id="429" r:id="rId57"/>
    <p:sldId id="43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F9E3A5"/>
    <a:srgbClr val="F90101"/>
    <a:srgbClr val="0000FF"/>
    <a:srgbClr val="000099"/>
    <a:srgbClr val="5C4600"/>
    <a:srgbClr val="8E6C00"/>
    <a:srgbClr val="0033CC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3805" autoAdjust="0"/>
  </p:normalViewPr>
  <p:slideViewPr>
    <p:cSldViewPr>
      <p:cViewPr>
        <p:scale>
          <a:sx n="89" d="100"/>
          <a:sy n="89" d="100"/>
        </p:scale>
        <p:origin x="-90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757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hyperlink" Target="&#1103;&#1081;&#1094;&#1086;%20&#1090;&#1088;&#1091;&#1076;&#1085;&#1086;%20&#1087;&#1088;&#1086;&#1082;&#1086;&#1083;&#1086;&#1090;&#1100;.m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77;&#1088;&#1086;&#1085;&#1080;&#1082;&#1072;\2011\7\&#1044;&#1072;&#1074;&#1083;&#1077;&#1085;&#1080;&#1077;\&#1044;&#1072;&#1074;&#1083;&#1077;&#1085;&#1080;&#1077;\05%20&#1044;&#1086;&#1088;&#1086;&#1078;&#1082;&#1072;%205.wma" TargetMode="Externa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&#1083;&#1072;&#1084;&#1087;&#1086;&#1095;&#1082;&#1080;-&#1084;&#1086;&#1078;&#1085;&#1086;%20&#1089;&#1090;&#1086;&#1103;&#1090;&#1100;.mov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gif"/><Relationship Id="rId4" Type="http://schemas.openxmlformats.org/officeDocument/2006/relationships/image" Target="../media/image7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nv-magadan.narod.ru/lijnik.gif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audio" Target="../media/audio7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audio" Target="../media/audio5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audio" Target="../media/audio8.wav"/><Relationship Id="rId7" Type="http://schemas.openxmlformats.org/officeDocument/2006/relationships/image" Target="../media/image9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audio" Target="../media/audio10.wav"/><Relationship Id="rId4" Type="http://schemas.openxmlformats.org/officeDocument/2006/relationships/audio" Target="../media/audio5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7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1"/>
          <a:ext cx="9144000" cy="6811315"/>
        </p:xfrm>
        <a:graphic>
          <a:graphicData uri="http://schemas.openxmlformats.org/drawingml/2006/table">
            <a:tbl>
              <a:tblPr/>
              <a:tblGrid>
                <a:gridCol w="495474"/>
                <a:gridCol w="7891398"/>
                <a:gridCol w="757128"/>
              </a:tblGrid>
              <a:tr h="33383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(II)    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взаимодействие тел</a:t>
                      </a:r>
                      <a:r>
                        <a:rPr lang="ru-RU" sz="1800" b="1" cap="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.»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- 6 (т№9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1200" b="1" i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F/S</a:t>
                      </a:r>
                      <a:r>
                        <a:rPr lang="en-US" sz="1200" i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3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Давление</a:t>
                      </a: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3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 1. 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Создать условия для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восприятия понятий 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"давление", единицы  его измерения,  примеры учета и использование.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3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способствовать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восприятию материала темы №9.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3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</a:t>
                      </a:r>
                      <a:r>
                        <a:rPr lang="ru-RU" sz="1800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изучения нового материала.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3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3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   1.Зависимость давления твердого тела на опору от силы и площади.         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гр.№3.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ситуации: </a:t>
                      </a:r>
                      <a:r>
                        <a:rPr lang="ru-RU" sz="1800" b="1" i="0" dirty="0">
                          <a:solidFill>
                            <a:srgbClr val="F9010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охотники зимой ходят на лыжах? Почему у тракторов гусеницы?</a:t>
                      </a:r>
                      <a:endParaRPr lang="ru-RU" sz="1200" b="1" i="0" dirty="0">
                        <a:solidFill>
                          <a:srgbClr val="F9010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</a:t>
                      </a: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</a:t>
                      </a: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демонстрациями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связь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стр.68.  ??? №2,3,4,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стр.70  ??? №1,2,3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 20 (2,3,4) стр.68  Упр. 21(1,2 – устно)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§§ 33,34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643042" y="1857364"/>
            <a:ext cx="5616624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 Вес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покое равен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силе тяжести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-32" y="3643314"/>
            <a:ext cx="7858180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Давление – это сила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действующая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0" y="-24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9-4.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Определить давление танка</a:t>
            </a:r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массой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60т на землю, если площадь гусеницы равна 1,5 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0" y="1474761"/>
            <a:ext cx="178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= 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= 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,5м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42860" y="2428868"/>
            <a:ext cx="127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2500306"/>
            <a:ext cx="1571604" cy="1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6"/>
          <p:cNvSpPr txBox="1"/>
          <p:nvPr/>
        </p:nvSpPr>
        <p:spPr>
          <a:xfrm>
            <a:off x="1666200" y="913139"/>
            <a:ext cx="1834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60 000 кг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0" y="5808166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давление танка массой 60т на землю  составит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200 кПа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bse.sci-lib.com/pictures/20/01/20564267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83018" y="1628800"/>
            <a:ext cx="2143140" cy="1221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611024" y="2774129"/>
            <a:ext cx="28575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251721" y="3392491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7858148" y="3506932"/>
            <a:ext cx="714380" cy="707886"/>
            <a:chOff x="5643570" y="500042"/>
            <a:chExt cx="790586" cy="747502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47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991726" y="2143115"/>
            <a:ext cx="1285887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7403053" y="2772190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7419801" y="1659732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035794" y="2924944"/>
            <a:ext cx="928694" cy="707886"/>
            <a:chOff x="5643564" y="500042"/>
            <a:chExt cx="928699" cy="707747"/>
          </a:xfrm>
        </p:grpSpPr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8262456" y="1036157"/>
            <a:ext cx="790581" cy="707886"/>
            <a:chOff x="5643570" y="500042"/>
            <a:chExt cx="790586" cy="707747"/>
          </a:xfrm>
        </p:grpSpPr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1695670" y="2299519"/>
            <a:ext cx="13681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 =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2762146" y="2252162"/>
            <a:ext cx="1525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071934" y="2348880"/>
            <a:ext cx="1930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60000кг</a:t>
            </a:r>
            <a:r>
              <a:rPr lang="ru-RU" sz="3600" b="1" cap="all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940152" y="2348880"/>
            <a:ext cx="155363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83968" y="2924944"/>
            <a:ext cx="243117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=600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36"/>
          <p:cNvGrpSpPr/>
          <p:nvPr/>
        </p:nvGrpSpPr>
        <p:grpSpPr>
          <a:xfrm>
            <a:off x="611560" y="4524503"/>
            <a:ext cx="1512168" cy="1136745"/>
            <a:chOff x="3278724" y="1785926"/>
            <a:chExt cx="1452900" cy="1136745"/>
          </a:xfrm>
        </p:grpSpPr>
        <p:grpSp>
          <p:nvGrpSpPr>
            <p:cNvPr id="15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835696" y="4725144"/>
            <a:ext cx="5040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2327492" y="4345329"/>
            <a:ext cx="24577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 flipV="1">
            <a:off x="2660772" y="5124737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28860" y="5229200"/>
            <a:ext cx="19991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07846" y="4749854"/>
            <a:ext cx="308057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215074" y="6429396"/>
            <a:ext cx="2928926" cy="4286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9-4.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" grpId="0" animBg="1"/>
      <p:bldP spid="5" grpId="0"/>
      <p:bldP spid="6" grpId="0"/>
      <p:bldP spid="8" grpId="0"/>
      <p:bldP spid="11" grpId="0" animBg="1"/>
      <p:bldP spid="13" grpId="0" animBg="1"/>
      <p:bldP spid="30" grpId="0"/>
      <p:bldP spid="31" grpId="0"/>
      <p:bldP spid="32" grpId="0"/>
      <p:bldP spid="33" grpId="0" animBg="1"/>
      <p:bldP spid="34" grpId="0" animBg="1"/>
      <p:bldP spid="43" grpId="0"/>
      <p:bldP spid="44" grpId="0"/>
      <p:bldP spid="46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www.wondershare.com</a:t>
            </a:r>
            <a:endParaRPr lang="en-US" altLang="zh-C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 t="3995" b="93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196752"/>
            <a:ext cx="439248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80428" y="5109894"/>
            <a:ext cx="38164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30000Па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×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0,009 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9876" y="5085184"/>
            <a:ext cx="144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=540Н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5780782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тяжести как и вес спортсмена около 540Н, а его масса, т.е. инертность 54кг 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929322" y="785794"/>
            <a:ext cx="2928958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9-5,стр.17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18906 -0.0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4587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тема №9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33-34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F/S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355,359,363,365,367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6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357422" y="0"/>
          <a:ext cx="5286412" cy="304800"/>
        </p:xfrm>
        <a:graphic>
          <a:graphicData uri="http://schemas.openxmlformats.org/drawingml/2006/table">
            <a:tbl>
              <a:tblPr/>
              <a:tblGrid>
                <a:gridCol w="460355"/>
                <a:gridCol w="701493"/>
                <a:gridCol w="767259"/>
                <a:gridCol w="784796"/>
                <a:gridCol w="784796"/>
                <a:gridCol w="784796"/>
                <a:gridCol w="378149"/>
                <a:gridCol w="624768"/>
              </a:tblGrid>
              <a:tr h="144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367*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365*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363*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359*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355*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F/S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072066" y="3214686"/>
            <a:ext cx="3929090" cy="24288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71612"/>
            <a:ext cx="3929090" cy="4071966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5786" y="3214686"/>
            <a:ext cx="392909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750067" y="2107397"/>
            <a:ext cx="1785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821769" y="2107397"/>
            <a:ext cx="1785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71538" y="928670"/>
            <a:ext cx="3286148" cy="3571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357290" y="2928934"/>
            <a:ext cx="571504" cy="28575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428992" y="2928934"/>
            <a:ext cx="571504" cy="28575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1285852" y="571480"/>
            <a:ext cx="7143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3357554" y="571480"/>
            <a:ext cx="7143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072066" y="1571612"/>
            <a:ext cx="3929090" cy="4071966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72066" y="3214686"/>
            <a:ext cx="392909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107785" y="2464587"/>
            <a:ext cx="1785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179487" y="2464587"/>
            <a:ext cx="17859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429256" y="1285836"/>
            <a:ext cx="3286148" cy="3571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643570" y="928670"/>
            <a:ext cx="7143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7715272" y="928694"/>
            <a:ext cx="7143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бедренный треугольник 27"/>
          <p:cNvSpPr/>
          <p:nvPr/>
        </p:nvSpPr>
        <p:spPr>
          <a:xfrm rot="10800000">
            <a:off x="5715008" y="285728"/>
            <a:ext cx="571504" cy="28575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0800000">
            <a:off x="7786710" y="285752"/>
            <a:ext cx="571504" cy="28575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28860" y="428604"/>
            <a:ext cx="571472" cy="50006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86578" y="785818"/>
            <a:ext cx="571472" cy="50006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71736" y="285728"/>
            <a:ext cx="285752" cy="35719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29454" y="642942"/>
            <a:ext cx="285752" cy="35719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786578" y="642942"/>
            <a:ext cx="571504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428860" y="285728"/>
            <a:ext cx="571504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85786" y="3214686"/>
            <a:ext cx="3929090" cy="24288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9 " pathEditMode="relative" ptsTypes="AA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animBg="1"/>
      <p:bldP spid="18" grpId="0" animBg="1"/>
      <p:bldP spid="22" grpId="0" animBg="1"/>
      <p:bldP spid="22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4" grpId="0" animBg="1"/>
      <p:bldP spid="34" grpId="1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2500306"/>
            <a:ext cx="283368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 descr="http://www.redkeds.net/i/post228/228.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643050"/>
            <a:ext cx="2562273" cy="171451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0"/>
            <a:ext cx="2214546" cy="22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0"/>
            <a:ext cx="22592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43174" y="42860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какой обуви удобнее отправляться в поход?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4071942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Какой из лопат легче вскапывать грядки?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-645952" y="3932044"/>
            <a:ext cx="400648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003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30ff_c0a46501_XL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162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ntr_uch_voda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532440" y="6237312"/>
            <a:ext cx="611560" cy="620688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3333747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95650"/>
            <a:ext cx="33337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2500" y="1714488"/>
            <a:ext cx="4381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46462" y="0"/>
            <a:ext cx="279753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488" y="142852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 какому признаку объединены эти объекты?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48" y="4350526"/>
            <a:ext cx="3857652" cy="250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14480" y="1571612"/>
            <a:ext cx="3214710" cy="20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Результат</a:t>
            </a:r>
            <a:r>
              <a:rPr lang="ru-RU" sz="2400" b="1" i="1" dirty="0" smtClean="0">
                <a:solidFill>
                  <a:srgbClr val="FF0000"/>
                </a:solidFill>
              </a:rPr>
              <a:t> действия силы </a:t>
            </a:r>
            <a:r>
              <a:rPr lang="ru-RU" sz="2400" b="1" i="1" dirty="0" smtClean="0"/>
              <a:t>зависит не только от ее </a:t>
            </a:r>
            <a:r>
              <a:rPr lang="ru-RU" sz="2400" b="1" i="1" dirty="0" smtClean="0">
                <a:solidFill>
                  <a:srgbClr val="FF0000"/>
                </a:solidFill>
              </a:rPr>
              <a:t>модуля</a:t>
            </a:r>
            <a:r>
              <a:rPr lang="ru-RU" sz="2400" b="1" i="1" dirty="0" smtClean="0"/>
              <a:t>, </a:t>
            </a:r>
            <a:r>
              <a:rPr lang="ru-RU" sz="2400" b="1" i="1" dirty="0" smtClean="0">
                <a:solidFill>
                  <a:srgbClr val="FF0000"/>
                </a:solidFill>
              </a:rPr>
              <a:t>направления</a:t>
            </a:r>
            <a:r>
              <a:rPr lang="ru-RU" sz="2400" b="1" i="1" dirty="0" smtClean="0"/>
              <a:t> и </a:t>
            </a:r>
            <a:r>
              <a:rPr lang="ru-RU" sz="2400" b="1" i="1" dirty="0" smtClean="0">
                <a:solidFill>
                  <a:srgbClr val="FF0000"/>
                </a:solidFill>
              </a:rPr>
              <a:t>точки приложения</a:t>
            </a:r>
            <a:r>
              <a:rPr lang="ru-RU" sz="2400" b="1" i="1" dirty="0" smtClean="0"/>
              <a:t>, но </a:t>
            </a:r>
            <a:r>
              <a:rPr lang="ru-RU" sz="2400" b="1" i="1" u="sng" dirty="0" smtClean="0">
                <a:solidFill>
                  <a:srgbClr val="7030A0"/>
                </a:solidFill>
              </a:rPr>
              <a:t>и от площади </a:t>
            </a:r>
            <a:r>
              <a:rPr lang="ru-RU" sz="2400" b="1" i="1" dirty="0" smtClean="0"/>
              <a:t>той </a:t>
            </a:r>
            <a:r>
              <a:rPr lang="ru-RU" sz="2400" b="1" i="1" u="sng" dirty="0" smtClean="0">
                <a:solidFill>
                  <a:srgbClr val="7030A0"/>
                </a:solidFill>
              </a:rPr>
              <a:t>поверхности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u="sng" dirty="0" smtClean="0">
                <a:solidFill>
                  <a:srgbClr val="7030A0"/>
                </a:solidFill>
              </a:rPr>
              <a:t>перпендикулярно</a:t>
            </a:r>
            <a:r>
              <a:rPr lang="ru-RU" sz="2400" b="1" i="1" dirty="0" smtClean="0"/>
              <a:t> которой она действует.</a:t>
            </a:r>
            <a:endParaRPr lang="ru-RU" sz="2400" dirty="0"/>
          </a:p>
        </p:txBody>
      </p:sp>
      <p:pic>
        <p:nvPicPr>
          <p:cNvPr id="3" name="Рисунок 2" descr="lijnik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571612"/>
            <a:ext cx="3429024" cy="3429024"/>
          </a:xfrm>
          <a:prstGeom prst="rect">
            <a:avLst/>
          </a:prstGeom>
        </p:spPr>
      </p:pic>
      <p:pic>
        <p:nvPicPr>
          <p:cNvPr id="4" name="Рисунок 3" descr="dav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01457" y="1785926"/>
            <a:ext cx="3742543" cy="30003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0298" y="392906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Чем больше площадь </a:t>
            </a:r>
            <a:r>
              <a:rPr lang="ru-RU" sz="2800" dirty="0" smtClean="0">
                <a:solidFill>
                  <a:srgbClr val="C00000"/>
                </a:solidFill>
              </a:rPr>
              <a:t>поверхности, на которую действует сила, </a:t>
            </a:r>
            <a:r>
              <a:rPr lang="ru-RU" sz="2800" b="1" dirty="0" smtClean="0">
                <a:solidFill>
                  <a:srgbClr val="C00000"/>
                </a:solidFill>
              </a:rPr>
              <a:t>тем меньше</a:t>
            </a:r>
            <a:r>
              <a:rPr lang="ru-RU" sz="2800" dirty="0" smtClean="0">
                <a:solidFill>
                  <a:srgbClr val="C00000"/>
                </a:solidFill>
              </a:rPr>
              <a:t> будет </a:t>
            </a:r>
            <a:r>
              <a:rPr lang="ru-RU" sz="2800" b="1" dirty="0" smtClean="0">
                <a:solidFill>
                  <a:srgbClr val="C00000"/>
                </a:solidFill>
              </a:rPr>
              <a:t>результат</a:t>
            </a:r>
            <a:r>
              <a:rPr lang="ru-RU" sz="2800" dirty="0" smtClean="0">
                <a:solidFill>
                  <a:srgbClr val="C00000"/>
                </a:solidFill>
              </a:rPr>
              <a:t> действующей силы.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500166" y="3500438"/>
            <a:ext cx="6286544" cy="3071834"/>
          </a:xfrm>
          <a:prstGeom prst="cloudCallout">
            <a:avLst>
              <a:gd name="adj1" fmla="val 67472"/>
              <a:gd name="adj2" fmla="val 364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3376" y="0"/>
            <a:ext cx="373062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ккурица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3571876"/>
            <a:ext cx="2714644" cy="3071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000240"/>
            <a:ext cx="4786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Почему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наседке не приходится опасаться сломать скорлупу яиц тяжестью своего тела? И в то же время слабый птенчик, желая выйти из природной темницы, без труда пробивает клювиком скорлупу изнутри?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никогда не задумывались над следующими вопросами?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цыплёнок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96250" y="5572140"/>
            <a:ext cx="104775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8582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...Для того, чтобы усовершенствовать ум, </a:t>
            </a:r>
            <a:b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надо больше размышлять, чем заучивать.</a:t>
            </a:r>
            <a:r>
              <a:rPr lang="ru-RU" sz="7200" b="1" dirty="0" smtClean="0">
                <a:latin typeface="Monotype Corsiva" pitchFamily="66" charset="0"/>
              </a:rPr>
              <a:t/>
            </a:r>
            <a:br>
              <a:rPr lang="ru-RU" sz="7200" b="1" dirty="0" smtClean="0">
                <a:latin typeface="Monotype Corsiva" pitchFamily="66" charset="0"/>
              </a:rPr>
            </a:br>
            <a:r>
              <a:rPr lang="ru-RU" dirty="0" smtClean="0"/>
              <a:t>                                                                                                           </a:t>
            </a:r>
            <a:r>
              <a:rPr lang="ru-RU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Р.Декарт</a:t>
            </a:r>
            <a:endParaRPr lang="ru-RU" sz="4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6432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тема №9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33-34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F/S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355,359,363,365,367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6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857753" cy="407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71941"/>
            <a:ext cx="4857752" cy="29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челюсти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8" y="4001416"/>
            <a:ext cx="2762263" cy="28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upisport.ru/images/goods/gamak_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00372"/>
            <a:ext cx="3171825" cy="3000376"/>
          </a:xfrm>
          <a:prstGeom prst="rect">
            <a:avLst/>
          </a:prstGeom>
          <a:noFill/>
        </p:spPr>
      </p:pic>
      <p:pic>
        <p:nvPicPr>
          <p:cNvPr id="7172" name="Picture 4" descr="http://www.im2000.ru/files/things/770_1389_super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00396" cy="2571768"/>
          </a:xfrm>
          <a:prstGeom prst="rect">
            <a:avLst/>
          </a:prstGeom>
          <a:noFill/>
        </p:spPr>
      </p:pic>
      <p:pic>
        <p:nvPicPr>
          <p:cNvPr id="7174" name="Picture 6" descr="http://www.ekomebel.com/i/eko/cgoods_11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1"/>
            <a:ext cx="2643174" cy="338204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36" y="285728"/>
            <a:ext cx="4429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Почему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на простом табурете сидеть жёстко, в то время как на стуле, тоже деревянном, нисколько не жёстко?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29058" y="3929066"/>
            <a:ext cx="46434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Почему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мягко лежать в верёвочном гамаке, который сплетён из довольно твёрдых шнурков?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gabrielprk.by.ru/Image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81356"/>
            <a:ext cx="5097868" cy="36766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59293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Почему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буря, которая летом валит живые деревья, часто не может свалить стоящее рядом сухое дерево без листьев, если оно не подгнило?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57166"/>
            <a:ext cx="1500198" cy="15001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628" y="2456795"/>
            <a:ext cx="40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человеку, под которым провалился лёд, подходить нельзя. Для спасения ему бросают лестницу или длинную доску.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Почему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таким способом можно спасти провалившегося?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3"/>
            <a:ext cx="7215238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Давление.</a:t>
            </a:r>
            <a:r>
              <a:rPr lang="ru-RU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071678"/>
            <a:ext cx="7072362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Единицы давления.</a:t>
            </a: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86124"/>
            <a:ext cx="8644030" cy="17543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Способы уменьшения</a:t>
            </a:r>
          </a:p>
          <a:p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увеличения давления. 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142852"/>
            <a:ext cx="1977433" cy="11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000232" y="214290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Действие силы на поверхность тела характеризуется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давлением.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00042"/>
            <a:ext cx="14287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57356" y="1428736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Давление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величина, равная отношению силы, действующей </a:t>
            </a:r>
            <a:r>
              <a:rPr kumimoji="0" lang="ru-RU" sz="240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перпендикулярно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 поверхности, к площади этой поверхности.</a:t>
            </a:r>
          </a:p>
        </p:txBody>
      </p:sp>
      <p:pic>
        <p:nvPicPr>
          <p:cNvPr id="8" name="Рисунок 7" descr="dav1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1428736"/>
            <a:ext cx="2971800" cy="22669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Рисунок 8" descr="imgC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3857628"/>
            <a:ext cx="3819525" cy="13906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554" name="Picture 2" descr="http://www.aphor.su/portraits/pasca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3857628"/>
            <a:ext cx="2500314" cy="271909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5572140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За один паскаль принимается такое давление, которое  производит сила в 1 Н, действующая на поверхность площадью 1 м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357430"/>
            <a:ext cx="4429156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Очень часто сила давления создаётся собственной силой тяжести тела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(весом тела).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6200000">
            <a:off x="4893471" y="2464587"/>
            <a:ext cx="642942" cy="10001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071678"/>
            <a:ext cx="3143250" cy="1943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214950"/>
            <a:ext cx="478634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Сила давления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находится как: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4500570"/>
            <a:ext cx="3143272" cy="15716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85984" y="214290"/>
            <a:ext cx="478634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Кратные единицы измерения: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642918"/>
            <a:ext cx="392909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 гПа = 100 Па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 кПа = 1 000 Па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 МПа = 1 000 000 Па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571876"/>
            <a:ext cx="30670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4762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4214818"/>
            <a:ext cx="4286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29190" y="214290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Какими ножницами портному работать лучше?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929066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ножницы нужно подавать тупыми концами вперёд?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ножницы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57898" y="1000108"/>
            <a:ext cx="170038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0607rp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11558" y="1375325"/>
            <a:ext cx="6232442" cy="5482675"/>
          </a:xfrm>
          <a:prstGeom prst="rect">
            <a:avLst/>
          </a:prstGeom>
        </p:spPr>
      </p:pic>
      <p:pic>
        <p:nvPicPr>
          <p:cNvPr id="4" name="Рисунок 3" descr="фея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3429000"/>
            <a:ext cx="2786050" cy="3230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каблучки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туфель девушки создают </a:t>
            </a:r>
            <a:r>
              <a:rPr lang="ru-RU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большее давление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 землю, </a:t>
            </a:r>
            <a:r>
              <a:rPr lang="ru-RU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чем лапы слона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хотя весит она гораздо меньше?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71612"/>
            <a:ext cx="35719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Сила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571612"/>
            <a:ext cx="400052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357430"/>
            <a:ext cx="392909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4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357430"/>
            <a:ext cx="4071966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4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000496" y="2285992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3286124"/>
            <a:ext cx="4071966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5 раз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214818"/>
            <a:ext cx="428624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Давление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уменьшилось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2,7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3286124"/>
            <a:ext cx="400052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5 раз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4214818"/>
            <a:ext cx="378621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Сила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уменьшилась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 2,7 раза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14744" y="1500174"/>
            <a:ext cx="135732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71934" y="3214686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357686" y="4143380"/>
            <a:ext cx="1000132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4786322"/>
            <a:ext cx="30670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молоток 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0" y="4929198"/>
            <a:ext cx="1556908" cy="1476378"/>
          </a:xfrm>
          <a:prstGeom prst="rect">
            <a:avLst/>
          </a:prstGeom>
        </p:spPr>
      </p:pic>
      <p:pic>
        <p:nvPicPr>
          <p:cNvPr id="17" name="Рисунок 16" descr="молоток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5000636"/>
            <a:ext cx="1643074" cy="152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1500174"/>
            <a:ext cx="5572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... давление </a:t>
            </a:r>
            <a:r>
              <a:rPr lang="ru-RU" sz="2800" b="1" dirty="0" smtClean="0">
                <a:solidFill>
                  <a:srgbClr val="C00000"/>
                </a:solidFill>
              </a:rPr>
              <a:t>гусеничного трактора</a:t>
            </a:r>
            <a:r>
              <a:rPr lang="ru-RU" sz="2800" dirty="0" smtClean="0">
                <a:solidFill>
                  <a:srgbClr val="C00000"/>
                </a:solidFill>
              </a:rPr>
              <a:t> массой 6,7 тонны на почву составляет </a:t>
            </a:r>
            <a:r>
              <a:rPr lang="ru-RU" sz="2800" b="1" dirty="0" smtClean="0">
                <a:solidFill>
                  <a:srgbClr val="C00000"/>
                </a:solidFill>
              </a:rPr>
              <a:t>47 000 </a:t>
            </a:r>
            <a:r>
              <a:rPr lang="ru-RU" sz="2800" dirty="0" smtClean="0">
                <a:solidFill>
                  <a:srgbClr val="C00000"/>
                </a:solidFill>
              </a:rPr>
              <a:t>Па.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286124"/>
            <a:ext cx="55721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... втыкая пальцем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иглу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или булавку в ткань, мы создаем давление около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100 000 000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Па.</a:t>
            </a:r>
          </a:p>
          <a:p>
            <a:endPara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... когда жалит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оса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то она оказывает на кожу человека давление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30 000 000 000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Па.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000108"/>
            <a:ext cx="3084398" cy="2024071"/>
          </a:xfrm>
          <a:prstGeom prst="rect">
            <a:avLst/>
          </a:prstGeom>
        </p:spPr>
      </p:pic>
      <p:pic>
        <p:nvPicPr>
          <p:cNvPr id="7" name="Рисунок 6" descr="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3643314"/>
            <a:ext cx="2357454" cy="1833576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3000364" y="0"/>
            <a:ext cx="4929222" cy="1071546"/>
          </a:xfrm>
          <a:prstGeom prst="cloudCallout">
            <a:avLst>
              <a:gd name="adj1" fmla="val -84628"/>
              <a:gd name="adj2" fmla="val 62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214290"/>
            <a:ext cx="386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ПРЕДСТАВЬ СЕБЕ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411210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 вычисления и полный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105297"/>
            <a:ext cx="9105201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 и записаны законы равномерного движения (покоя)!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54041"/>
            <a:ext cx="897675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143372" y="6286520"/>
          <a:ext cx="4500595" cy="219075"/>
        </p:xfrm>
        <a:graphic>
          <a:graphicData uri="http://schemas.openxmlformats.org/drawingml/2006/table">
            <a:tbl>
              <a:tblPr/>
              <a:tblGrid>
                <a:gridCol w="323950"/>
                <a:gridCol w="497495"/>
                <a:gridCol w="539917"/>
                <a:gridCol w="601622"/>
                <a:gridCol w="636331"/>
                <a:gridCol w="570770"/>
                <a:gridCol w="833015"/>
                <a:gridCol w="497495"/>
              </a:tblGrid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гр3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т8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4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85852" y="5357826"/>
            <a:ext cx="6325001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Проверим задачи группы №3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3376" y="0"/>
            <a:ext cx="373062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ккурица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3571876"/>
            <a:ext cx="2714644" cy="3071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000240"/>
            <a:ext cx="4786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Почему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наседке не приходится опасаться сломать скорлупу яиц тяжестью своего тела? И в то же время слабый птенчик, желая выйти из природной темницы, без труда пробивает клювиком скорлупу изнутри?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Вспомним вопросы начала урока.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цыплёнок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96250" y="5572140"/>
            <a:ext cx="104775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6309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ПРОЧНА ЛИ ЯИЧНАЯ СКОРЛУПА 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35004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Если вылить содержимое яйца, а для опыта оставить скорлупу, то можно попробовать проткнуть ее иголкой изнутри и снаружи. Изнутри - легче, снаружи - тяжелее. Результат при одинаковых усилиях будет зависеть от формы скорлупы: выпуклая или вогнутая.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928670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Поэтому маленький цыплёнок легко разбивает скорлупу изнутри, а снаружи он защищён более надежно. Свойство выпуклых форм лучше выдерживать нагрузку позволяет архитекторам проектировать куполообразные крыши, мосты, потолки, т.к. они прочнее плоских!</a:t>
            </a:r>
          </a:p>
        </p:txBody>
      </p:sp>
      <p:pic>
        <p:nvPicPr>
          <p:cNvPr id="5" name="Рисунок 4" descr="1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86182" y="1142984"/>
            <a:ext cx="1366845" cy="2425048"/>
          </a:xfrm>
          <a:prstGeom prst="rect">
            <a:avLst/>
          </a:prstGeom>
        </p:spPr>
      </p:pic>
      <p:pic>
        <p:nvPicPr>
          <p:cNvPr id="6" name="Рисунок 5" descr="цыплёнок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16" y="4572008"/>
            <a:ext cx="1905006" cy="1905006"/>
          </a:xfrm>
          <a:prstGeom prst="rect">
            <a:avLst/>
          </a:prstGeom>
        </p:spPr>
      </p:pic>
      <p:pic>
        <p:nvPicPr>
          <p:cNvPr id="17409" name="Picture 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3929066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upisport.ru/images/goods/gamak_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643182"/>
            <a:ext cx="3171825" cy="3000376"/>
          </a:xfrm>
          <a:prstGeom prst="rect">
            <a:avLst/>
          </a:prstGeom>
          <a:noFill/>
        </p:spPr>
      </p:pic>
      <p:pic>
        <p:nvPicPr>
          <p:cNvPr id="7172" name="Picture 4" descr="http://www.im2000.ru/files/things/770_1389_super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00396" cy="2571768"/>
          </a:xfrm>
          <a:prstGeom prst="rect">
            <a:avLst/>
          </a:prstGeom>
          <a:noFill/>
        </p:spPr>
      </p:pic>
      <p:pic>
        <p:nvPicPr>
          <p:cNvPr id="7174" name="Picture 6" descr="http://www.ekomebel.com/i/eko/cgoods_11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1"/>
            <a:ext cx="2643174" cy="338204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36" y="285728"/>
            <a:ext cx="4429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Почему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на простом табурете сидеть жёстко, в то время как на стуле, тоже деревянном, нисколько не жёстко?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29058" y="3929066"/>
            <a:ext cx="46434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Почему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мягко лежать в верёвочном гамаке, который сплетён из довольно твёрдых шнурков?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00298" y="214290"/>
            <a:ext cx="485778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Сиденье простого табурета плоско; наше тело соприкасается с ним лишь по небольшой поверхности, на которой и сосредоточивается вся тяжесть туловища. У стула же сиденье вогнутое; оно соприкасается с телом по большей поверхности; по этой поверхности и распределяется вес туловища: на единицу поверхности приходится меньший груз, меньшее давление.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29058" y="3786190"/>
            <a:ext cx="48577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Все дело здесь в более равномерном распределении давления.  Давление распределяется здесь по нижней поверхности тела довольно равномерно, так что на каждый квадратный сантиметр приходится всего несколько граммов...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5" grpId="1"/>
      <p:bldP spid="1026" grpId="0"/>
      <p:bldP spid="1026" grpId="1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gabrielprk.by.ru/Image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81356"/>
            <a:ext cx="5097868" cy="36766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59293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Почему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буря, которая летом валит живые деревья, часто не может свалить стоящее рядом сухое дерево без листьев, если оно не подгнило?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57166"/>
            <a:ext cx="1500198" cy="15001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628" y="2456795"/>
            <a:ext cx="40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человеку, под которым провалился лёд, подходить нельзя. Для спасения ему бросают лестницу или длинную доску.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Почему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таким способом можно спасти провалившегося?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357166"/>
            <a:ext cx="53578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 живого дерева есть листва, следовательно, дерево имеет достаточно большую общую поверхность. Сила ветра, действующая на дерево, большая. Сухое дерево не имеет листьев - площадь поверхности его мала, следовательно, и давление со стороны ветра - мало.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714752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опоре человека на доску или лестницу его тяжесть распределяется на большую площадь и давление на кромку льда уменьшается.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621508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Лист растения Виктория </a:t>
            </a:r>
            <a:r>
              <a:rPr lang="ru-RU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круциана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J033691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913312"/>
            <a:ext cx="15573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Знания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способах изменения давления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очень широко используются и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природе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и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деятельности человека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http://wiki.pskovedu.ru/images/thumb/a/a9/119.jpg/300px-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000240"/>
            <a:ext cx="4842242" cy="3857652"/>
          </a:xfrm>
          <a:prstGeom prst="rect">
            <a:avLst/>
          </a:prstGeom>
          <a:noFill/>
        </p:spPr>
      </p:pic>
      <p:pic>
        <p:nvPicPr>
          <p:cNvPr id="4" name="05 Дорожка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572000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1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9"/>
          <p:cNvGraphicFramePr>
            <a:graphicFrameLocks noGrp="1"/>
          </p:cNvGraphicFramePr>
          <p:nvPr/>
        </p:nvGraphicFramePr>
        <p:xfrm>
          <a:off x="357158" y="357166"/>
          <a:ext cx="8572560" cy="6236992"/>
        </p:xfrm>
        <a:graphic>
          <a:graphicData uri="http://schemas.openxmlformats.org/drawingml/2006/table">
            <a:tbl>
              <a:tblPr/>
              <a:tblGrid>
                <a:gridCol w="4286280"/>
                <a:gridCol w="4286280"/>
              </a:tblGrid>
              <a:tr h="1130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давления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давления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59"/>
          <p:cNvGraphicFramePr>
            <a:graphicFrameLocks noGrp="1"/>
          </p:cNvGraphicFramePr>
          <p:nvPr/>
        </p:nvGraphicFramePr>
        <p:xfrm>
          <a:off x="357158" y="357166"/>
          <a:ext cx="8572560" cy="6236992"/>
        </p:xfrm>
        <a:graphic>
          <a:graphicData uri="http://schemas.openxmlformats.org/drawingml/2006/table">
            <a:tbl>
              <a:tblPr/>
              <a:tblGrid>
                <a:gridCol w="4286280"/>
                <a:gridCol w="4286280"/>
              </a:tblGrid>
              <a:tr h="1130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давления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давления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Фундамент здания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Шасси самолета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Широкие шины автомобилей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Гусеницы вездеходов, тракторов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Лыжи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Шайбы под гайки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Шпалы под рельсы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Топор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Нож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Гвозди, кнопки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Иголки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Зубы, когти,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клювы зверей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Шипы,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колючки растений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Жало осы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 descr="1287877096_znani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00892" y="785794"/>
            <a:ext cx="1857388" cy="1745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5000628" cy="374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86380" y="785794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Удав не ядовит, но не менее опасен, чем ядовитые змеи. Почему?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1500" y="3781425"/>
            <a:ext cx="47625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929066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Пиранья, рыбка-невеличка, длиной всего 25 – 30 см держит в страхе всё живое в водах Амазонки. Как вы думаете почему?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i0659rp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7554" y="1571612"/>
            <a:ext cx="2828916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xnews.lv/uploads/media/image/2009/08/30/Lampa_mediu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4572000" y="0"/>
            <a:ext cx="4357718" cy="3067050"/>
          </a:xfrm>
          <a:prstGeom prst="rect">
            <a:avLst/>
          </a:prstGeom>
          <a:noFill/>
        </p:spPr>
      </p:pic>
      <p:pic>
        <p:nvPicPr>
          <p:cNvPr id="8" name="Picture 2" descr="http://www.mixnews.lv/uploads/media/image/2009/08/30/Lampa_mediu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2293536">
            <a:off x="4157811" y="3016302"/>
            <a:ext cx="4357718" cy="3067050"/>
          </a:xfrm>
          <a:prstGeom prst="rect">
            <a:avLst/>
          </a:prstGeom>
          <a:noFill/>
        </p:spPr>
      </p:pic>
      <p:pic>
        <p:nvPicPr>
          <p:cNvPr id="7" name="Picture 2" descr="http://www.mixnews.lv/uploads/media/image/2009/08/30/Lampa_mediu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97489">
            <a:off x="485849" y="3015628"/>
            <a:ext cx="4357718" cy="3067050"/>
          </a:xfrm>
          <a:prstGeom prst="rect">
            <a:avLst/>
          </a:prstGeom>
          <a:noFill/>
        </p:spPr>
      </p:pic>
      <p:pic>
        <p:nvPicPr>
          <p:cNvPr id="18434" name="Picture 2" descr="http://www.mixnews.lv/uploads/media/image/2009/08/30/Lampa_mediu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610029">
            <a:off x="457236" y="1292976"/>
            <a:ext cx="4357718" cy="3067050"/>
          </a:xfrm>
          <a:prstGeom prst="rect">
            <a:avLst/>
          </a:prstGeom>
          <a:noFill/>
        </p:spPr>
      </p:pic>
      <p:sp>
        <p:nvSpPr>
          <p:cNvPr id="16386" name="AutoShape 2" descr="http://class-fizika.narod.ru/7_class/7_davl/14.gif"/>
          <p:cNvSpPr>
            <a:spLocks noChangeAspect="1" noChangeArrowheads="1"/>
          </p:cNvSpPr>
          <p:nvPr/>
        </p:nvSpPr>
        <p:spPr bwMode="auto">
          <a:xfrm>
            <a:off x="4572000" y="-2057400"/>
            <a:ext cx="590550" cy="1047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150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МОЖНО ЛИ СТОЯТЬ НА ЛАМПОЧКАХ 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57422" y="928670"/>
            <a:ext cx="650085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Если взять 4 маленьких стеклянных банки из-под майонеза, поставить их на пол, в каждую банку вставить обычную электрическую лампу накаливания цоколем вниз, сверху положить фанерку в виде квадрата так, чтобы банки располагались в углах фанерки (как ножки у стола) и осторожно встать на середину фанерки, то лампочки не лопнут! Такая конструкция выдерживает даже взрослого человека. Аналогичный опыт можно провести и с одной лампочкой, поставленной посредине!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Меры предосторожности: зашлифовать края банок, убрав все неровности, подошва обуви тоже должна максимально соприкасаться с фанерой (долой рифленую подошву), поверхность лампочек протереть, удалив возможные песчинки, и , конечно, подстелить что-нибудь , чтобы "в случае неудачи было мягче падать" и удобнее собирать осколки.</a:t>
            </a:r>
          </a:p>
        </p:txBody>
      </p:sp>
      <p:pic>
        <p:nvPicPr>
          <p:cNvPr id="11" name="Picture 6" descr="сап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28868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214282" y="3357562"/>
            <a:ext cx="5572164" cy="7143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sz="4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6088559"/>
            <a:ext cx="608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стр.15,16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85728"/>
            <a:ext cx="409406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 №9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67024">
            <a:off x="614675" y="4549815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давления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709840">
            <a:off x="432300" y="2030366"/>
            <a:ext cx="7345362" cy="79718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Program Files\1C Education\1CE3\common\tomcat\webapps\1CEduWeb\config-client\1c\images\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9525"/>
          </a:xfrm>
          <a:prstGeom prst="rect">
            <a:avLst/>
          </a:prstGeom>
          <a:noFill/>
        </p:spPr>
      </p:pic>
      <p:pic>
        <p:nvPicPr>
          <p:cNvPr id="51204" name="Picture 4" descr="C:\Program Files\1C Education\1CE3\common\tomcat\webapps\1CEduWeb\config-client\1c\images\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9525"/>
          </a:xfrm>
          <a:prstGeom prst="rect">
            <a:avLst/>
          </a:prstGeom>
          <a:noFill/>
        </p:spPr>
      </p:pic>
      <p:pic>
        <p:nvPicPr>
          <p:cNvPr id="51206" name="Picture 6" descr="C:\Program Files\1C Education\1CE3\common\tomcat\webapps\1CEduWeb\config-client\1c\images\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" cy="9525"/>
          </a:xfrm>
          <a:prstGeom prst="rect">
            <a:avLst/>
          </a:prstGeom>
          <a:noFill/>
        </p:spPr>
      </p:pic>
      <p:pic>
        <p:nvPicPr>
          <p:cNvPr id="51207" name="Picture 7" descr="C:\Program Files\1C Education\1CE3\common\tomcat\webapps\1CEduWeb\config-client\1c\images\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1208" name="Picture 8" descr="C:\Program Files\1C Education\1CE3\common\tomcat\webapps\1CEduWeb\config-client\1c\images\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1209" name="Picture 9" descr="C:\Program Files\1C Education\1CE3\common\tomcat\webapps\1CEduWeb\config-client\1c\images\n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</p:spPr>
      </p:pic>
      <p:pic>
        <p:nvPicPr>
          <p:cNvPr id="9" name="Picture 20" descr="J033691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14239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14480" y="214290"/>
            <a:ext cx="742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Что произойдет, если шарики в шариковых ручках будут делать меньшего размера? Почему?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1214422"/>
            <a:ext cx="7143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Может ли быть человеку на каменном ложе так же комфортно, как и на пуховой перине?</a:t>
            </a:r>
          </a:p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На твердых камнях возлегает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И твердость оных презирает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крепости великих сил,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Считая их за мягкий ил...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/М.В.Ломоносов/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714752"/>
            <a:ext cx="4929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Вспомни " Принцессу на горошине", почему она испытывала неудобство, лежа на перине, под которой были положены горошины?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3" name="Рисунок 12" descr="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4850013"/>
            <a:ext cx="1428760" cy="20079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86314" y="5500702"/>
            <a:ext cx="4143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Почему при постройке дома все его стены выводят одновременно почти до одинаковой высоты?</a:t>
            </a:r>
            <a:endParaRPr lang="ru-RU" dirty="0"/>
          </a:p>
        </p:txBody>
      </p:sp>
      <p:pic>
        <p:nvPicPr>
          <p:cNvPr id="16" name="Рисунок 15" descr="8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29454" y="3643314"/>
            <a:ext cx="105727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Давление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857364"/>
            <a:ext cx="8572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действия силы зависит не только от её модуля , но и от площади поверхности , перпендикулярно которой она действует.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ртинка 12 из 12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671517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sunok2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Чем больше площадь опоры, тем меньше давление  производимое силой.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mashynka_21_a_water_enl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4"/>
            <a:ext cx="3934190" cy="2857496"/>
          </a:xfrm>
          <a:prstGeom prst="rect">
            <a:avLst/>
          </a:prstGeom>
        </p:spPr>
      </p:pic>
      <p:pic>
        <p:nvPicPr>
          <p:cNvPr id="4" name="Рисунок 3" descr="8438i_enl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0504"/>
            <a:ext cx="4375800" cy="2676531"/>
          </a:xfrm>
          <a:prstGeom prst="rect">
            <a:avLst/>
          </a:prstGeom>
        </p:spPr>
      </p:pic>
      <p:pic>
        <p:nvPicPr>
          <p:cNvPr id="5" name="Рисунок 4" descr="igrushka_traktor_59_a_water_enl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6124"/>
            <a:ext cx="4643470" cy="3431525"/>
          </a:xfrm>
          <a:prstGeom prst="rect">
            <a:avLst/>
          </a:prstGeom>
        </p:spPr>
      </p:pic>
      <p:pic>
        <p:nvPicPr>
          <p:cNvPr id="6" name="Рисунок 5" descr="p78375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143116"/>
            <a:ext cx="2638428" cy="3715028"/>
          </a:xfrm>
          <a:prstGeom prst="rect">
            <a:avLst/>
          </a:prstGeom>
        </p:spPr>
      </p:pic>
      <p:pic>
        <p:nvPicPr>
          <p:cNvPr id="7" name="Рисунок 6" descr="d2d4989387ba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789277" y="2193715"/>
            <a:ext cx="4976826" cy="3732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3-049-SHprits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62632886_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kopy01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mosquito_65147_7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00042"/>
            <a:ext cx="4419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357422" y="1428736"/>
            <a:ext cx="4786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Тест: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Давление твердых тел».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928802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</a:rPr>
              <a:t>Вариант 1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1928802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</a:rPr>
              <a:t>Вариант 2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571744"/>
            <a:ext cx="1285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Б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Г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В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В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А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6" y="2428868"/>
            <a:ext cx="1285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А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А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Г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Б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В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</a:rPr>
              <a:t>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61" grpId="0"/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Дано 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 = ……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 = ……..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35751" y="2250273"/>
            <a:ext cx="3929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0" y="2357430"/>
            <a:ext cx="19287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58" y="264318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Найти: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335756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 =</a:t>
            </a:r>
            <a:r>
              <a:rPr lang="ru-RU" sz="2400" b="1" dirty="0" smtClean="0"/>
              <a:t> ?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42860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Решение:</a:t>
            </a:r>
            <a:endParaRPr lang="ru-RU" sz="2400" b="1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051720" y="1700808"/>
          <a:ext cx="3000396" cy="1857388"/>
        </p:xfrm>
        <a:graphic>
          <a:graphicData uri="http://schemas.openxmlformats.org/presentationml/2006/ole">
            <p:oleObj spid="_x0000_s1026" name="Формула" r:id="rId3" imgW="507960" imgH="634680" progId="Equation.3">
              <p:embed/>
            </p:oleObj>
          </a:graphicData>
        </a:graphic>
      </p:graphicFrame>
      <p:sp>
        <p:nvSpPr>
          <p:cNvPr id="15" name="Правая фигурная скобка 14"/>
          <p:cNvSpPr/>
          <p:nvPr/>
        </p:nvSpPr>
        <p:spPr>
          <a:xfrm>
            <a:off x="4572000" y="1556792"/>
            <a:ext cx="857256" cy="18573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436096" y="1268760"/>
          <a:ext cx="3357586" cy="2286016"/>
        </p:xfrm>
        <a:graphic>
          <a:graphicData uri="http://schemas.openxmlformats.org/presentationml/2006/ole">
            <p:oleObj spid="_x0000_s1027" name="Формула" r:id="rId4" imgW="698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/>
      <p:bldP spid="13" grpId="0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39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8550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0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0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0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0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0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0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0" y="2214554"/>
            <a:ext cx="3143272" cy="24288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214554"/>
            <a:ext cx="1571636" cy="2428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571612"/>
            <a:ext cx="2071702" cy="3643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282" y="1500174"/>
            <a:ext cx="4357718" cy="37147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467544" cy="40466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теме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№8   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гр3(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356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358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344+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347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349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l="52735" t="29297" r="10937" b="18701"/>
          <a:stretch>
            <a:fillRect/>
          </a:stretch>
        </p:blipFill>
        <p:spPr bwMode="auto">
          <a:xfrm>
            <a:off x="3357554" y="1091170"/>
            <a:ext cx="5786446" cy="57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8789" t="17578" r="10937" b="67041"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6046675" y="2805840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5498735" y="2326352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6215074" y="3429000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"/>
          <p:cNvGrpSpPr/>
          <p:nvPr/>
        </p:nvGrpSpPr>
        <p:grpSpPr>
          <a:xfrm>
            <a:off x="6143636" y="1752889"/>
            <a:ext cx="500066" cy="461665"/>
            <a:chOff x="3357554" y="2143116"/>
            <a:chExt cx="500066" cy="399800"/>
          </a:xfrm>
        </p:grpSpPr>
        <p:sp>
          <p:nvSpPr>
            <p:cNvPr id="12" name="TextBox 11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/>
          <p:nvPr/>
        </p:nvGrpSpPr>
        <p:grpSpPr>
          <a:xfrm>
            <a:off x="5286380" y="2243072"/>
            <a:ext cx="571504" cy="400110"/>
            <a:chOff x="2000232" y="2494942"/>
            <a:chExt cx="571504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2000232" y="2494942"/>
              <a:ext cx="571504" cy="40011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 flipV="1">
            <a:off x="5500694" y="2796079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5522800" y="32977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8"/>
          <p:cNvGrpSpPr/>
          <p:nvPr/>
        </p:nvGrpSpPr>
        <p:grpSpPr>
          <a:xfrm>
            <a:off x="6429388" y="2857496"/>
            <a:ext cx="1284326" cy="523220"/>
            <a:chOff x="5929322" y="2428868"/>
            <a:chExt cx="1284326" cy="523220"/>
          </a:xfrm>
          <a:solidFill>
            <a:srgbClr val="F9E3A5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5929322" y="2428868"/>
              <a:ext cx="128432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верёвки</a:t>
              </a:r>
              <a:endParaRPr lang="ru-RU" sz="2800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>
            <a:off x="5903799" y="4948980"/>
            <a:ext cx="360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5355859" y="446467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23"/>
          <p:cNvGrpSpPr/>
          <p:nvPr/>
        </p:nvGrpSpPr>
        <p:grpSpPr>
          <a:xfrm>
            <a:off x="6000760" y="5753417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25" name="TextBox 2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6"/>
          <p:cNvGrpSpPr/>
          <p:nvPr/>
        </p:nvGrpSpPr>
        <p:grpSpPr>
          <a:xfrm>
            <a:off x="5286380" y="3929066"/>
            <a:ext cx="500066" cy="461665"/>
            <a:chOff x="3357554" y="2143116"/>
            <a:chExt cx="500066" cy="399800"/>
          </a:xfrm>
          <a:solidFill>
            <a:srgbClr val="F9E3A5"/>
          </a:solidFill>
        </p:grpSpPr>
        <p:sp>
          <p:nvSpPr>
            <p:cNvPr id="28" name="TextBox 27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9"/>
          <p:cNvGrpSpPr/>
          <p:nvPr/>
        </p:nvGrpSpPr>
        <p:grpSpPr>
          <a:xfrm>
            <a:off x="5143504" y="5100592"/>
            <a:ext cx="571504" cy="400110"/>
            <a:chOff x="2000232" y="2494942"/>
            <a:chExt cx="571504" cy="400110"/>
          </a:xfrm>
          <a:solidFill>
            <a:srgbClr val="F9E3A5"/>
          </a:solidFill>
        </p:grpSpPr>
        <p:sp>
          <p:nvSpPr>
            <p:cNvPr id="32" name="TextBox 31"/>
            <p:cNvSpPr txBox="1"/>
            <p:nvPr/>
          </p:nvSpPr>
          <p:spPr>
            <a:xfrm>
              <a:off x="2000232" y="24949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5491068" y="4939219"/>
            <a:ext cx="36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5377232" y="5481489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34"/>
          <p:cNvGrpSpPr/>
          <p:nvPr/>
        </p:nvGrpSpPr>
        <p:grpSpPr>
          <a:xfrm>
            <a:off x="6072198" y="4286256"/>
            <a:ext cx="1284326" cy="523220"/>
            <a:chOff x="5929322" y="2428868"/>
            <a:chExt cx="1284326" cy="523220"/>
          </a:xfrm>
          <a:solidFill>
            <a:srgbClr val="F9E3A5"/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5929322" y="2428868"/>
              <a:ext cx="128432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верёвки</a:t>
              </a:r>
              <a:endParaRPr lang="ru-RU" sz="2800" dirty="0"/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85786" y="214311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1357290" y="1643050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1357290" y="2370222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 flipV="1">
            <a:off x="1571604" y="250030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6286520"/>
            <a:ext cx="2857488" cy="5714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РЗ к теме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№9     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8" grpId="0"/>
      <p:bldP spid="39" grpId="0"/>
      <p:bldP spid="40" grpId="0"/>
      <p:bldP spid="42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2857488" cy="5714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РЗ к теме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№9     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48340" r="57226" b="18701"/>
          <a:stretch>
            <a:fillRect/>
          </a:stretch>
        </p:blipFill>
        <p:spPr bwMode="auto">
          <a:xfrm>
            <a:off x="2514585" y="1714512"/>
            <a:ext cx="662941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/>
          <a:srcRect l="8789" t="24902" r="12109" b="59717"/>
          <a:stretch>
            <a:fillRect/>
          </a:stretch>
        </p:blipFill>
        <p:spPr bwMode="auto">
          <a:xfrm>
            <a:off x="0" y="571480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7"/>
          <p:cNvGrpSpPr/>
          <p:nvPr/>
        </p:nvGrpSpPr>
        <p:grpSpPr>
          <a:xfrm>
            <a:off x="2928926" y="4857760"/>
            <a:ext cx="714380" cy="461665"/>
            <a:chOff x="3000364" y="4357694"/>
            <a:chExt cx="714380" cy="46166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3000364" y="4357694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000364" y="4429132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"/>
          <p:cNvGrpSpPr/>
          <p:nvPr/>
        </p:nvGrpSpPr>
        <p:grpSpPr>
          <a:xfrm>
            <a:off x="3044164" y="2917875"/>
            <a:ext cx="527704" cy="461665"/>
            <a:chOff x="1329652" y="3194819"/>
            <a:chExt cx="527704" cy="484743"/>
          </a:xfrm>
        </p:grpSpPr>
        <p:sp>
          <p:nvSpPr>
            <p:cNvPr id="12" name="TextBox 11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Прямая со стрелкой 6"/>
          <p:cNvCxnSpPr/>
          <p:nvPr/>
        </p:nvCxnSpPr>
        <p:spPr>
          <a:xfrm rot="16200000" flipV="1">
            <a:off x="2981979" y="352429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2998404" y="4573968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1"/>
          <p:cNvGrpSpPr/>
          <p:nvPr/>
        </p:nvGrpSpPr>
        <p:grpSpPr>
          <a:xfrm>
            <a:off x="4143372" y="4857760"/>
            <a:ext cx="714380" cy="461665"/>
            <a:chOff x="3571868" y="4308155"/>
            <a:chExt cx="714380" cy="461665"/>
          </a:xfrm>
          <a:solidFill>
            <a:srgbClr val="F9E3A5"/>
          </a:solidFill>
        </p:grpSpPr>
        <p:sp>
          <p:nvSpPr>
            <p:cNvPr id="23" name="TextBox 22"/>
            <p:cNvSpPr txBox="1"/>
            <p:nvPr/>
          </p:nvSpPr>
          <p:spPr>
            <a:xfrm>
              <a:off x="3571868" y="4308155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3643306" y="4379593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4"/>
          <p:cNvGrpSpPr/>
          <p:nvPr/>
        </p:nvGrpSpPr>
        <p:grpSpPr>
          <a:xfrm>
            <a:off x="4187172" y="2967414"/>
            <a:ext cx="527704" cy="461665"/>
            <a:chOff x="1329652" y="3194819"/>
            <a:chExt cx="527704" cy="484743"/>
          </a:xfrm>
        </p:grpSpPr>
        <p:sp>
          <p:nvSpPr>
            <p:cNvPr id="26" name="TextBox 25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Прямая со стрелкой 27"/>
          <p:cNvCxnSpPr/>
          <p:nvPr/>
        </p:nvCxnSpPr>
        <p:spPr>
          <a:xfrm rot="16200000" flipV="1">
            <a:off x="3624921" y="357383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V="1">
            <a:off x="3641346" y="4623507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9"/>
          <p:cNvGrpSpPr/>
          <p:nvPr/>
        </p:nvGrpSpPr>
        <p:grpSpPr>
          <a:xfrm>
            <a:off x="6517251" y="4500570"/>
            <a:ext cx="714380" cy="461665"/>
            <a:chOff x="3571868" y="4308155"/>
            <a:chExt cx="714380" cy="461665"/>
          </a:xfrm>
          <a:solidFill>
            <a:srgbClr val="F9E3A5"/>
          </a:solidFill>
        </p:grpSpPr>
        <p:sp>
          <p:nvSpPr>
            <p:cNvPr id="31" name="TextBox 30"/>
            <p:cNvSpPr txBox="1"/>
            <p:nvPr/>
          </p:nvSpPr>
          <p:spPr>
            <a:xfrm>
              <a:off x="3571868" y="4308155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3643306" y="4379593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32"/>
          <p:cNvGrpSpPr/>
          <p:nvPr/>
        </p:nvGrpSpPr>
        <p:grpSpPr>
          <a:xfrm>
            <a:off x="6561051" y="2610224"/>
            <a:ext cx="527704" cy="461665"/>
            <a:chOff x="1329652" y="3194819"/>
            <a:chExt cx="527704" cy="484743"/>
          </a:xfrm>
        </p:grpSpPr>
        <p:sp>
          <p:nvSpPr>
            <p:cNvPr id="34" name="TextBox 33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Прямая со стрелкой 35"/>
          <p:cNvCxnSpPr/>
          <p:nvPr/>
        </p:nvCxnSpPr>
        <p:spPr>
          <a:xfrm rot="16200000" flipV="1">
            <a:off x="5998800" y="321664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V="1">
            <a:off x="6015225" y="4266317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37"/>
          <p:cNvGrpSpPr/>
          <p:nvPr/>
        </p:nvGrpSpPr>
        <p:grpSpPr>
          <a:xfrm>
            <a:off x="7946011" y="4467718"/>
            <a:ext cx="714380" cy="461665"/>
            <a:chOff x="3571868" y="4308155"/>
            <a:chExt cx="714380" cy="461665"/>
          </a:xfrm>
          <a:solidFill>
            <a:srgbClr val="F9E3A5"/>
          </a:solidFill>
        </p:grpSpPr>
        <p:sp>
          <p:nvSpPr>
            <p:cNvPr id="39" name="TextBox 38"/>
            <p:cNvSpPr txBox="1"/>
            <p:nvPr/>
          </p:nvSpPr>
          <p:spPr>
            <a:xfrm>
              <a:off x="3571868" y="4308155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643306" y="4379593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40"/>
          <p:cNvGrpSpPr/>
          <p:nvPr/>
        </p:nvGrpSpPr>
        <p:grpSpPr>
          <a:xfrm>
            <a:off x="7989811" y="2577372"/>
            <a:ext cx="527704" cy="461665"/>
            <a:chOff x="1329652" y="3194819"/>
            <a:chExt cx="527704" cy="484743"/>
          </a:xfrm>
        </p:grpSpPr>
        <p:sp>
          <p:nvSpPr>
            <p:cNvPr id="42" name="TextBox 41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16200000" flipV="1">
            <a:off x="7427560" y="3183794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V="1">
            <a:off x="7443985" y="423346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71472" y="3043487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1142976" y="2543421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1142976" y="327059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1357290" y="3400677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уб 7"/>
          <p:cNvSpPr/>
          <p:nvPr/>
        </p:nvSpPr>
        <p:spPr>
          <a:xfrm>
            <a:off x="214282" y="2500306"/>
            <a:ext cx="5429288" cy="1000132"/>
          </a:xfrm>
          <a:prstGeom prst="cube">
            <a:avLst>
              <a:gd name="adj" fmla="val 7079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857224" y="785794"/>
            <a:ext cx="1071570" cy="2214578"/>
            <a:chOff x="857224" y="785794"/>
            <a:chExt cx="1071570" cy="2214578"/>
          </a:xfrm>
        </p:grpSpPr>
        <p:sp>
          <p:nvSpPr>
            <p:cNvPr id="2" name="Куб 1"/>
            <p:cNvSpPr/>
            <p:nvPr/>
          </p:nvSpPr>
          <p:spPr>
            <a:xfrm>
              <a:off x="857224" y="785794"/>
              <a:ext cx="1071570" cy="221457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1000100" y="1571612"/>
              <a:ext cx="500066" cy="79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571736" y="2000240"/>
            <a:ext cx="2214578" cy="1071570"/>
            <a:chOff x="2571736" y="2000240"/>
            <a:chExt cx="2214578" cy="1071570"/>
          </a:xfrm>
        </p:grpSpPr>
        <p:sp>
          <p:nvSpPr>
            <p:cNvPr id="3" name="Куб 2"/>
            <p:cNvSpPr/>
            <p:nvPr/>
          </p:nvSpPr>
          <p:spPr>
            <a:xfrm rot="16200000">
              <a:off x="3143240" y="1428736"/>
              <a:ext cx="1071570" cy="2214578"/>
            </a:xfrm>
            <a:prstGeom prst="cube">
              <a:avLst>
                <a:gd name="adj" fmla="val 262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3571868" y="2143116"/>
              <a:ext cx="55681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1670" y="629647"/>
            <a:ext cx="7072330" cy="584775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каком случае вес кирпича больше?</a:t>
            </a:r>
            <a:endParaRPr lang="ru-RU" sz="36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822302" y="3606798"/>
            <a:ext cx="107156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2"/>
          <p:cNvGrpSpPr>
            <a:grpSpLocks/>
          </p:cNvGrpSpPr>
          <p:nvPr/>
        </p:nvGrpSpPr>
        <p:grpSpPr bwMode="auto">
          <a:xfrm>
            <a:off x="1352525" y="4052885"/>
            <a:ext cx="790581" cy="707886"/>
            <a:chOff x="5643570" y="500042"/>
            <a:chExt cx="790586" cy="707747"/>
          </a:xfrm>
        </p:grpSpPr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/>
          <p:nvPr/>
        </p:nvCxnSpPr>
        <p:spPr>
          <a:xfrm rot="5400000">
            <a:off x="3036880" y="3678236"/>
            <a:ext cx="107156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2"/>
          <p:cNvGrpSpPr>
            <a:grpSpLocks/>
          </p:cNvGrpSpPr>
          <p:nvPr/>
        </p:nvGrpSpPr>
        <p:grpSpPr bwMode="auto">
          <a:xfrm>
            <a:off x="3571868" y="4000504"/>
            <a:ext cx="790581" cy="707886"/>
            <a:chOff x="5643570" y="500042"/>
            <a:chExt cx="790586" cy="707747"/>
          </a:xfrm>
        </p:grpSpPr>
        <p:sp>
          <p:nvSpPr>
            <p:cNvPr id="2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438" y="4572008"/>
            <a:ext cx="8715404" cy="1077218"/>
          </a:xfrm>
          <a:prstGeom prst="rect">
            <a:avLst/>
          </a:prstGeom>
          <a:solidFill>
            <a:schemeClr val="accent1">
              <a:lumMod val="60000"/>
              <a:lumOff val="40000"/>
              <a:alpha val="38823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в каком случае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кирпич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сильнее продавит ПЕСОК?</a:t>
            </a:r>
            <a:endParaRPr lang="ru-RU" sz="36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42844" y="5572140"/>
            <a:ext cx="7643866" cy="1200329"/>
          </a:xfrm>
          <a:prstGeom prst="rect">
            <a:avLst/>
          </a:prstGeom>
          <a:solidFill>
            <a:srgbClr val="FFFF00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действия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зависит и от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ПЛОЩАДИ!!!</a:t>
            </a:r>
            <a:endParaRPr lang="ru-RU" sz="36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0" grpId="0" animBg="1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1"/>
          <a:ext cx="9144000" cy="6858003"/>
        </p:xfrm>
        <a:graphic>
          <a:graphicData uri="http://schemas.openxmlformats.org/drawingml/2006/table">
            <a:tbl>
              <a:tblPr/>
              <a:tblGrid>
                <a:gridCol w="495474"/>
                <a:gridCol w="7891398"/>
                <a:gridCol w="757128"/>
              </a:tblGrid>
              <a:tr h="4135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(II)    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взаимодействие тел.»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en-US" sz="2000" b="1" i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- 7 (</a:t>
                      </a:r>
                      <a:r>
                        <a:rPr lang="ru-RU" sz="2000" b="1" i="1" u="sng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т7,8,9) № 24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5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Давление твердых тел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70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обобщения знаний по разделу( т№7,8,9).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2. Выделить и повторить основные знания по разделу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5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Записать вопросы и проговорить ответы на вопросы зачета №1.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5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20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обобщающий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5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 </a:t>
                      </a: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гр.№3.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оформить расчетную задачу.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краткое условие с переводом величин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рисунок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вычисление с анализом ответа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полный развернутый ответ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упражнения на 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вопросы к зачету.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подг. к зачету №2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736"/>
            <a:ext cx="7500958" cy="20717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Гр3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342- 339- 336- 287 286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/>
              <a:t>F</a:t>
            </a:r>
            <a:r>
              <a:rPr lang="ru-RU" sz="3200" b="1" baseline="-25000" dirty="0" err="1" smtClean="0"/>
              <a:t>тр,упр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6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0547" t="12451" r="66016" b="53125"/>
          <a:stretch>
            <a:fillRect/>
          </a:stretch>
        </p:blipFill>
        <p:spPr bwMode="auto">
          <a:xfrm>
            <a:off x="285720" y="0"/>
            <a:ext cx="28574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39258" t="12451" r="11523" b="65576"/>
          <a:stretch>
            <a:fillRect/>
          </a:stretch>
        </p:blipFill>
        <p:spPr bwMode="auto">
          <a:xfrm>
            <a:off x="3143176" y="0"/>
            <a:ext cx="60008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7"/>
          <p:cNvGrpSpPr/>
          <p:nvPr/>
        </p:nvGrpSpPr>
        <p:grpSpPr>
          <a:xfrm>
            <a:off x="714348" y="2028758"/>
            <a:ext cx="571504" cy="400110"/>
            <a:chOff x="2000232" y="2704737"/>
            <a:chExt cx="571504" cy="400110"/>
          </a:xfrm>
          <a:solidFill>
            <a:srgbClr val="F9E3A5"/>
          </a:solidFill>
        </p:grpSpPr>
        <p:sp>
          <p:nvSpPr>
            <p:cNvPr id="10" name="TextBox 9"/>
            <p:cNvSpPr txBox="1"/>
            <p:nvPr/>
          </p:nvSpPr>
          <p:spPr>
            <a:xfrm>
              <a:off x="2000232" y="2704737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000232" y="2746069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857224" y="2543364"/>
            <a:ext cx="500066" cy="28380"/>
          </a:xfrm>
          <a:prstGeom prst="line">
            <a:avLst/>
          </a:prstGeom>
          <a:ln w="50800">
            <a:solidFill>
              <a:srgbClr val="FF00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643314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Из-за взаимодействия молекул колеса и дороги, с какой силой колесо толкнёт дорогу, с такой же силой и дорога толкнёт колесо с машиной, т.е. это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трения покоя.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4958902" y="2500306"/>
            <a:ext cx="3542188" cy="923330"/>
            <a:chOff x="2857488" y="1142984"/>
            <a:chExt cx="3542188" cy="92333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1406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39258" t="34424" r="11523" b="47998"/>
          <a:stretch>
            <a:fillRect/>
          </a:stretch>
        </p:blipFill>
        <p:spPr bwMode="auto">
          <a:xfrm>
            <a:off x="3143176" y="0"/>
            <a:ext cx="60008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4648" t="54932" r="64844" b="4785"/>
          <a:stretch>
            <a:fillRect/>
          </a:stretch>
        </p:blipFill>
        <p:spPr bwMode="auto">
          <a:xfrm>
            <a:off x="0" y="0"/>
            <a:ext cx="25003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1000100" y="1675134"/>
            <a:ext cx="972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V="1">
            <a:off x="498075" y="1073505"/>
            <a:ext cx="1021304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1071538" y="2610145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8"/>
          <p:cNvGrpSpPr/>
          <p:nvPr/>
        </p:nvGrpSpPr>
        <p:grpSpPr>
          <a:xfrm>
            <a:off x="1714480" y="1071546"/>
            <a:ext cx="714380" cy="461665"/>
            <a:chOff x="3357554" y="2143116"/>
            <a:chExt cx="714380" cy="399800"/>
          </a:xfrm>
        </p:grpSpPr>
        <p:sp>
          <p:nvSpPr>
            <p:cNvPr id="10" name="TextBox 9"/>
            <p:cNvSpPr txBox="1"/>
            <p:nvPr/>
          </p:nvSpPr>
          <p:spPr>
            <a:xfrm>
              <a:off x="3357554" y="2143116"/>
              <a:ext cx="714380" cy="39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1"/>
          <p:cNvGrpSpPr/>
          <p:nvPr/>
        </p:nvGrpSpPr>
        <p:grpSpPr>
          <a:xfrm>
            <a:off x="1071538" y="314246"/>
            <a:ext cx="571504" cy="400110"/>
            <a:chOff x="2000232" y="2557342"/>
            <a:chExt cx="571504" cy="400110"/>
          </a:xfrm>
          <a:solidFill>
            <a:srgbClr val="F9E3A5"/>
          </a:solidFill>
        </p:grpSpPr>
        <p:sp>
          <p:nvSpPr>
            <p:cNvPr id="14" name="TextBox 13"/>
            <p:cNvSpPr txBox="1"/>
            <p:nvPr/>
          </p:nvSpPr>
          <p:spPr>
            <a:xfrm>
              <a:off x="2000232" y="25573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rot="21360000">
              <a:off x="2000362" y="2573147"/>
              <a:ext cx="360000" cy="30106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478100" y="2213791"/>
            <a:ext cx="1044000" cy="0"/>
          </a:xfrm>
          <a:prstGeom prst="straightConnector1">
            <a:avLst/>
          </a:prstGeom>
          <a:ln w="762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21"/>
          <p:cNvGrpSpPr/>
          <p:nvPr/>
        </p:nvGrpSpPr>
        <p:grpSpPr>
          <a:xfrm>
            <a:off x="3428992" y="3857628"/>
            <a:ext cx="3542188" cy="923330"/>
            <a:chOff x="2857488" y="1142984"/>
            <a:chExt cx="3542188" cy="923330"/>
          </a:xfrm>
          <a:solidFill>
            <a:srgbClr val="FFFF00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F9010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1406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857620" y="3272853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6050" y="1643050"/>
            <a:ext cx="63579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Книга покоится, т.к. сумма сил, действующих на него равна нулю!!!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5987497"/>
            <a:ext cx="4357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=1,5Н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6050" y="2428868"/>
            <a:ext cx="635795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масса книги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300гр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значит сила тяжести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=0,3кг·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9,8Н/кг=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3Н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132" y="3286124"/>
            <a:ext cx="9286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3Н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282" y="4853156"/>
            <a:ext cx="892971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 коэффициент трения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=0,5 ,  тогда 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=0,5·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0826" y="5396227"/>
            <a:ext cx="2643174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Т.е.   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=1,5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39258" t="27100" r="11523" b="51660"/>
          <a:stretch>
            <a:fillRect/>
          </a:stretch>
        </p:blipFill>
        <p:spPr bwMode="auto">
          <a:xfrm>
            <a:off x="0" y="0"/>
            <a:ext cx="600079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39258" t="48340" r="38476" b="47997"/>
          <a:stretch>
            <a:fillRect/>
          </a:stretch>
        </p:blipFill>
        <p:spPr bwMode="auto">
          <a:xfrm>
            <a:off x="4714876" y="4143380"/>
            <a:ext cx="2714676" cy="35719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l="50977" t="44678" r="11523" b="51660"/>
          <a:stretch>
            <a:fillRect/>
          </a:stretch>
        </p:blipFill>
        <p:spPr bwMode="auto">
          <a:xfrm>
            <a:off x="0" y="2714620"/>
            <a:ext cx="4572000" cy="3571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grpSp>
        <p:nvGrpSpPr>
          <p:cNvPr id="2" name="Группа 7"/>
          <p:cNvGrpSpPr/>
          <p:nvPr/>
        </p:nvGrpSpPr>
        <p:grpSpPr>
          <a:xfrm>
            <a:off x="7215206" y="2428868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2"/>
          <p:cNvGrpSpPr/>
          <p:nvPr/>
        </p:nvGrpSpPr>
        <p:grpSpPr>
          <a:xfrm>
            <a:off x="5601812" y="3071810"/>
            <a:ext cx="3542188" cy="923330"/>
            <a:chOff x="2857488" y="1142984"/>
            <a:chExt cx="3542188" cy="923330"/>
          </a:xfrm>
          <a:solidFill>
            <a:srgbClr val="92D050"/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 rot="20291345">
            <a:off x="5352698" y="2149494"/>
            <a:ext cx="342902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20291345">
            <a:off x="6466595" y="1363905"/>
            <a:ext cx="952701" cy="76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517916" y="2316526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7000892" y="1571612"/>
            <a:ext cx="428628" cy="214314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3"/>
          <p:cNvGrpSpPr/>
          <p:nvPr/>
        </p:nvGrpSpPr>
        <p:grpSpPr>
          <a:xfrm rot="20672254">
            <a:off x="7272633" y="536318"/>
            <a:ext cx="1428760" cy="624764"/>
            <a:chOff x="2000232" y="2570156"/>
            <a:chExt cx="571504" cy="624764"/>
          </a:xfrm>
          <a:solidFill>
            <a:srgbClr val="F9E3A5"/>
          </a:solidFill>
        </p:grpSpPr>
        <p:sp>
          <p:nvSpPr>
            <p:cNvPr id="16" name="TextBox 15"/>
            <p:cNvSpPr txBox="1"/>
            <p:nvPr/>
          </p:nvSpPr>
          <p:spPr>
            <a:xfrm>
              <a:off x="2000232" y="2671700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тр. покоя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571472" y="4534921"/>
            <a:ext cx="342902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65935" y="3714752"/>
            <a:ext cx="952701" cy="76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V="1">
            <a:off x="1442009" y="4645406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32"/>
          <p:cNvGrpSpPr/>
          <p:nvPr/>
        </p:nvGrpSpPr>
        <p:grpSpPr>
          <a:xfrm>
            <a:off x="2071670" y="4714884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34" name="TextBox 33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Прямая со стрелкой 35"/>
          <p:cNvCxnSpPr/>
          <p:nvPr/>
        </p:nvCxnSpPr>
        <p:spPr>
          <a:xfrm rot="16200000" flipV="1">
            <a:off x="1533926" y="3752430"/>
            <a:ext cx="806990" cy="17254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37"/>
          <p:cNvGrpSpPr/>
          <p:nvPr/>
        </p:nvGrpSpPr>
        <p:grpSpPr>
          <a:xfrm>
            <a:off x="2071670" y="3214686"/>
            <a:ext cx="642942" cy="571504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39" name="TextBox 3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357166"/>
            <a:ext cx="63579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Ящик двигается равномерно, т.к. сумма сил, действующих на него равна нулю!!!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0291345">
            <a:off x="5525446" y="6011805"/>
            <a:ext cx="342902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20291345">
            <a:off x="6609471" y="5221557"/>
            <a:ext cx="952701" cy="76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rot="16200000" flipV="1">
            <a:off x="6539824" y="607416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4"/>
          <p:cNvGrpSpPr/>
          <p:nvPr/>
        </p:nvGrpSpPr>
        <p:grpSpPr>
          <a:xfrm>
            <a:off x="7215206" y="6143644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46" name="TextBox 4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16200000" flipV="1">
            <a:off x="6463148" y="5038314"/>
            <a:ext cx="806990" cy="303006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0"/>
          <p:cNvGrpSpPr/>
          <p:nvPr/>
        </p:nvGrpSpPr>
        <p:grpSpPr>
          <a:xfrm>
            <a:off x="6143636" y="857232"/>
            <a:ext cx="500066" cy="357190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12" name="TextBox 11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48"/>
          <p:cNvGrpSpPr/>
          <p:nvPr/>
        </p:nvGrpSpPr>
        <p:grpSpPr>
          <a:xfrm>
            <a:off x="6929454" y="4429132"/>
            <a:ext cx="642942" cy="571504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50" name="TextBox 49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7072330" y="5357826"/>
            <a:ext cx="428628" cy="214314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52"/>
          <p:cNvGrpSpPr/>
          <p:nvPr/>
        </p:nvGrpSpPr>
        <p:grpSpPr>
          <a:xfrm rot="20672254">
            <a:off x="7415509" y="4679722"/>
            <a:ext cx="1428760" cy="624764"/>
            <a:chOff x="2000232" y="2570156"/>
            <a:chExt cx="571504" cy="624764"/>
          </a:xfrm>
          <a:solidFill>
            <a:srgbClr val="F9E3A5"/>
          </a:solidFill>
        </p:grpSpPr>
        <p:sp>
          <p:nvSpPr>
            <p:cNvPr id="54" name="TextBox 53"/>
            <p:cNvSpPr txBox="1"/>
            <p:nvPr/>
          </p:nvSpPr>
          <p:spPr>
            <a:xfrm>
              <a:off x="2000232" y="2671700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тр. покоя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1428728" y="1699248"/>
            <a:ext cx="457203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0" y="5357826"/>
            <a:ext cx="63579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трения компенсирует скатывающую составляющую силы тяжести!!!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6273225"/>
            <a:ext cx="1857356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V="1">
            <a:off x="6463148" y="1252100"/>
            <a:ext cx="806990" cy="303006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2357422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  <p:bldP spid="41" grpId="0" animBg="1"/>
      <p:bldP spid="42" grpId="0" animBg="1"/>
      <p:bldP spid="43" grpId="0" animBg="1"/>
      <p:bldP spid="57" grpId="0" animBg="1"/>
      <p:bldP spid="5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12451" r="11523" b="76654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6200000" flipV="1">
            <a:off x="4355727" y="1930762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"/>
          <p:cNvGrpSpPr/>
          <p:nvPr/>
        </p:nvGrpSpPr>
        <p:grpSpPr>
          <a:xfrm>
            <a:off x="4980750" y="3457462"/>
            <a:ext cx="714380" cy="461665"/>
            <a:chOff x="2714612" y="4429132"/>
            <a:chExt cx="71438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"/>
          <p:cNvGrpSpPr/>
          <p:nvPr/>
        </p:nvGrpSpPr>
        <p:grpSpPr>
          <a:xfrm>
            <a:off x="4071934" y="1285860"/>
            <a:ext cx="571504" cy="467772"/>
            <a:chOff x="1928794" y="2570156"/>
            <a:chExt cx="571504" cy="467772"/>
          </a:xfrm>
        </p:grpSpPr>
        <p:sp>
          <p:nvSpPr>
            <p:cNvPr id="13" name="TextBox 12"/>
            <p:cNvSpPr txBox="1"/>
            <p:nvPr/>
          </p:nvSpPr>
          <p:spPr>
            <a:xfrm>
              <a:off x="1928794" y="263781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4385544" y="2965919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32" y="1255552"/>
            <a:ext cx="2428892" cy="14388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=686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2" y="3929066"/>
            <a:ext cx="907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Парашютист двигается равномерно, т.к. сумма сил, действующих на него равна нулю!!!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812032" y="2357430"/>
            <a:ext cx="142876" cy="14287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4357694"/>
            <a:ext cx="2214578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0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868" y="4844489"/>
            <a:ext cx="3071834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686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455523"/>
            <a:ext cx="914400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Парашютист двигается равномерно, т.к.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 трения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компенсирует силу тяжести и равна почти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1406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  <p:bldP spid="24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22567" r="11523" b="63425"/>
          <a:stretch>
            <a:fillRect/>
          </a:stretch>
        </p:blipFill>
        <p:spPr bwMode="auto">
          <a:xfrm>
            <a:off x="0" y="0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13476" t="51270" r="41406" b="33349"/>
          <a:stretch>
            <a:fillRect/>
          </a:stretch>
        </p:blipFill>
        <p:spPr bwMode="auto">
          <a:xfrm>
            <a:off x="2714612" y="2071678"/>
            <a:ext cx="55007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4903667" y="2662964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V="1">
            <a:off x="4355727" y="218347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5000628" y="3467401"/>
            <a:ext cx="714380" cy="461665"/>
            <a:chOff x="2714612" y="4429132"/>
            <a:chExt cx="71438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8"/>
          <p:cNvGrpSpPr/>
          <p:nvPr/>
        </p:nvGrpSpPr>
        <p:grpSpPr>
          <a:xfrm>
            <a:off x="5000628" y="1610013"/>
            <a:ext cx="714380" cy="533103"/>
            <a:chOff x="3357554" y="2143116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1"/>
          <p:cNvGrpSpPr/>
          <p:nvPr/>
        </p:nvGrpSpPr>
        <p:grpSpPr>
          <a:xfrm>
            <a:off x="4214810" y="1962684"/>
            <a:ext cx="571504" cy="400110"/>
            <a:chOff x="2000232" y="2528824"/>
            <a:chExt cx="571504" cy="400110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 flipV="1">
            <a:off x="4357686" y="2653203"/>
            <a:ext cx="500066" cy="28380"/>
          </a:xfrm>
          <a:prstGeom prst="line">
            <a:avLst/>
          </a:prstGeom>
          <a:ln w="762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4391539" y="294554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6"/>
          <p:cNvGrpSpPr/>
          <p:nvPr/>
        </p:nvGrpSpPr>
        <p:grpSpPr>
          <a:xfrm>
            <a:off x="5929322" y="2714620"/>
            <a:ext cx="1840632" cy="523220"/>
            <a:chOff x="5929322" y="2428868"/>
            <a:chExt cx="1840632" cy="523220"/>
          </a:xfrm>
          <a:solidFill>
            <a:schemeClr val="bg2">
              <a:lumMod val="90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1406" y="6500834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72008"/>
            <a:ext cx="9144000" cy="1790026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>
            <a:off x="4857752" y="2643182"/>
            <a:ext cx="504000" cy="2"/>
          </a:xfrm>
          <a:prstGeom prst="straightConnector1">
            <a:avLst/>
          </a:prstGeom>
          <a:ln w="5715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3905912"/>
            <a:ext cx="91440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равномерное,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т.к.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643602" y="4572008"/>
            <a:ext cx="257173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22851" t="24170" r="51074" b="33349"/>
          <a:stretch>
            <a:fillRect/>
          </a:stretch>
        </p:blipFill>
        <p:spPr bwMode="auto">
          <a:xfrm>
            <a:off x="857224" y="1500174"/>
            <a:ext cx="2071702" cy="27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36575" r="11523" b="49463"/>
          <a:stretch>
            <a:fillRect/>
          </a:stretch>
        </p:blipFill>
        <p:spPr bwMode="auto">
          <a:xfrm>
            <a:off x="0" y="0"/>
            <a:ext cx="9144000" cy="128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48027" t="24170" r="25000" b="33349"/>
          <a:stretch>
            <a:fillRect/>
          </a:stretch>
        </p:blipFill>
        <p:spPr bwMode="auto">
          <a:xfrm>
            <a:off x="7000892" y="1500174"/>
            <a:ext cx="2143108" cy="27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8"/>
          <p:cNvGrpSpPr/>
          <p:nvPr/>
        </p:nvGrpSpPr>
        <p:grpSpPr>
          <a:xfrm>
            <a:off x="1071538" y="2000241"/>
            <a:ext cx="500066" cy="461665"/>
            <a:chOff x="3357554" y="2143116"/>
            <a:chExt cx="500066" cy="497248"/>
          </a:xfrm>
          <a:solidFill>
            <a:schemeClr val="bg2">
              <a:lumMod val="9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3357554" y="2143116"/>
              <a:ext cx="500066" cy="4972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единительная линия 8"/>
          <p:cNvCxnSpPr/>
          <p:nvPr/>
        </p:nvCxnSpPr>
        <p:spPr>
          <a:xfrm flipV="1">
            <a:off x="1500166" y="2643182"/>
            <a:ext cx="500066" cy="28380"/>
          </a:xfrm>
          <a:prstGeom prst="line">
            <a:avLst/>
          </a:prstGeom>
          <a:ln w="50800">
            <a:solidFill>
              <a:srgbClr val="0000FF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785918" y="2800344"/>
            <a:ext cx="500066" cy="28380"/>
          </a:xfrm>
          <a:prstGeom prst="line">
            <a:avLst/>
          </a:prstGeom>
          <a:ln w="50800">
            <a:solidFill>
              <a:srgbClr val="0000FF"/>
            </a:solidFill>
            <a:headEnd type="none" w="lg" len="med"/>
            <a:tailEnd type="stealth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8"/>
          <p:cNvGrpSpPr/>
          <p:nvPr/>
        </p:nvGrpSpPr>
        <p:grpSpPr>
          <a:xfrm>
            <a:off x="2071670" y="2895897"/>
            <a:ext cx="500066" cy="461665"/>
            <a:chOff x="3357554" y="2143116"/>
            <a:chExt cx="500066" cy="399800"/>
          </a:xfrm>
          <a:solidFill>
            <a:schemeClr val="bg2">
              <a:lumMod val="9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928926" y="1714488"/>
            <a:ext cx="3437992" cy="92333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тр.ск</a:t>
            </a:r>
            <a:r>
              <a:rPr lang="ru-RU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1592339" y="2836761"/>
            <a:ext cx="600678" cy="70644"/>
          </a:xfrm>
          <a:prstGeom prst="line">
            <a:avLst/>
          </a:prstGeom>
          <a:ln w="50800">
            <a:solidFill>
              <a:srgbClr val="F90101"/>
            </a:solidFill>
            <a:headEnd type="none" w="lg" len="med"/>
            <a:tailEnd type="stealth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8"/>
          <p:cNvGrpSpPr/>
          <p:nvPr/>
        </p:nvGrpSpPr>
        <p:grpSpPr>
          <a:xfrm>
            <a:off x="1785918" y="1928802"/>
            <a:ext cx="500066" cy="461665"/>
            <a:chOff x="3357554" y="2143116"/>
            <a:chExt cx="500066" cy="399800"/>
          </a:xfrm>
          <a:solidFill>
            <a:schemeClr val="bg2">
              <a:lumMod val="90000"/>
            </a:schemeClr>
          </a:solidFill>
        </p:grpSpPr>
        <p:sp>
          <p:nvSpPr>
            <p:cNvPr id="22" name="TextBox 21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7807445" y="2836761"/>
            <a:ext cx="600678" cy="70644"/>
          </a:xfrm>
          <a:prstGeom prst="line">
            <a:avLst/>
          </a:prstGeom>
          <a:ln w="50800">
            <a:solidFill>
              <a:srgbClr val="F90101"/>
            </a:solidFill>
            <a:headEnd type="none" w="lg" len="med"/>
            <a:tailEnd type="stealth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8"/>
          <p:cNvGrpSpPr/>
          <p:nvPr/>
        </p:nvGrpSpPr>
        <p:grpSpPr>
          <a:xfrm>
            <a:off x="7858148" y="2000240"/>
            <a:ext cx="500066" cy="461665"/>
            <a:chOff x="3357554" y="2143116"/>
            <a:chExt cx="500066" cy="399800"/>
          </a:xfrm>
          <a:solidFill>
            <a:schemeClr val="bg2">
              <a:lumMod val="90000"/>
            </a:schemeClr>
          </a:solidFill>
        </p:grpSpPr>
        <p:sp>
          <p:nvSpPr>
            <p:cNvPr id="26" name="TextBox 25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0" y="4429132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 разведенной  пилой  нет реакции со боков, значит и трение только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снизу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857364"/>
            <a:ext cx="3929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кнопка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от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643182"/>
            <a:ext cx="7265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 от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ОПОРЫ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4857752" y="-500090"/>
            <a:ext cx="500066" cy="2643206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14290"/>
            <a:ext cx="357190" cy="121444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214290"/>
            <a:ext cx="357190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7629370">
            <a:off x="4378998" y="707344"/>
            <a:ext cx="500066" cy="164307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876"/>
            <a:ext cx="291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0478" y="3517284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254488" y="3071810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271334" y="3742048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3111612" y="392906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14414" y="4572008"/>
            <a:ext cx="60752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ч.р.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действующей на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4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00628" y="3643314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500826" y="3286124"/>
            <a:ext cx="889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6572264" y="4000504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470332" y="3874005"/>
            <a:ext cx="1214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3214686"/>
            <a:ext cx="4786346" cy="1428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3" grpId="0"/>
      <p:bldP spid="5122" grpId="0"/>
      <p:bldP spid="15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1357298"/>
            <a:ext cx="25026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лыжи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танк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фундамент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шины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29322" y="1428736"/>
            <a:ext cx="143635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Гвоздь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428728" y="428604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5929322" y="642918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500438"/>
            <a:ext cx="291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429000"/>
            <a:ext cx="291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7010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406" y="5842361"/>
            <a:ext cx="1285884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0" y="4071942"/>
            <a:ext cx="3571868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уб 1"/>
          <p:cNvSpPr/>
          <p:nvPr/>
        </p:nvSpPr>
        <p:spPr>
          <a:xfrm>
            <a:off x="714348" y="571480"/>
            <a:ext cx="1714512" cy="421484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8860" y="928670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000364" y="428604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000364" y="1155776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3214678" y="1323838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4810" y="91502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822302" y="532780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714348" y="5357826"/>
            <a:ext cx="790581" cy="707886"/>
            <a:chOff x="5643570" y="500042"/>
            <a:chExt cx="790586" cy="707747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00562" y="357166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643438" y="112745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4786314" y="1323838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86446" y="92867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072198" y="285728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6215074" y="128586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357950" y="1214422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86644" y="87088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72" y="444981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 flipV="1">
            <a:off x="7786710" y="1323838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7980980" y="1125282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15338" y="428604"/>
            <a:ext cx="428628" cy="1571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687712" y="2000240"/>
            <a:ext cx="1285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7738" y="2022167"/>
            <a:ext cx="1799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7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7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7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-1571668" y="2857496"/>
            <a:ext cx="3714776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282" y="221455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572132" y="2107253"/>
            <a:ext cx="3571900" cy="12144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82581" y="3821492"/>
            <a:ext cx="1285884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71802" y="4054291"/>
            <a:ext cx="55721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/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9,8Н/кг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·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10м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143768" y="4643446"/>
            <a:ext cx="2000232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42976" y="3429000"/>
            <a:ext cx="8001024" cy="58477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9-1.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 воды на глубине 10м  равно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00198" y="5487431"/>
            <a:ext cx="8001024" cy="58477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9-2.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 в ртути на глубине 760 мм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4414" y="6072206"/>
            <a:ext cx="61436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13600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/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9,8Н/кг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·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0,76м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143768" y="6150114"/>
            <a:ext cx="2000232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 animBg="1"/>
      <p:bldP spid="2" grpId="0" animBg="1"/>
      <p:bldP spid="4" grpId="0"/>
      <p:bldP spid="5" grpId="0"/>
      <p:bldP spid="6" grpId="0"/>
      <p:bldP spid="8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4" grpId="0"/>
      <p:bldP spid="25" grpId="0" animBg="1"/>
      <p:bldP spid="26" grpId="0"/>
      <p:bldP spid="27" grpId="0"/>
      <p:bldP spid="27" grpId="1"/>
      <p:bldP spid="30" grpId="0"/>
      <p:bldP spid="31" grpId="0" animBg="1"/>
      <p:bldP spid="35" grpId="0" animBg="1"/>
      <p:bldP spid="36" grpId="0" animBg="1"/>
      <p:bldP spid="37" grpId="0" animBg="1"/>
      <p:bldP spid="32" grpId="0" animBg="1"/>
      <p:bldP spid="38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9-3.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подошв обуви мальчика, если его масса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48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он оказывает давление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1,5 кПа?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6858016" y="2500307"/>
            <a:ext cx="2285984" cy="35719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7429520" y="1857364"/>
            <a:ext cx="928694" cy="85725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7037408" y="339248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853385" y="3578370"/>
            <a:ext cx="790581" cy="707886"/>
            <a:chOff x="5643570" y="500042"/>
            <a:chExt cx="790586" cy="707747"/>
          </a:xfrm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5"/>
          <p:cNvGrpSpPr/>
          <p:nvPr/>
        </p:nvGrpSpPr>
        <p:grpSpPr>
          <a:xfrm>
            <a:off x="214282" y="3863891"/>
            <a:ext cx="1452900" cy="1136745"/>
            <a:chOff x="3278724" y="1785926"/>
            <a:chExt cx="1452900" cy="1136745"/>
          </a:xfrm>
        </p:grpSpPr>
        <p:grpSp>
          <p:nvGrpSpPr>
            <p:cNvPr id="7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46"/>
          <p:cNvGrpSpPr/>
          <p:nvPr/>
        </p:nvGrpSpPr>
        <p:grpSpPr>
          <a:xfrm>
            <a:off x="1341524" y="3858994"/>
            <a:ext cx="1325790" cy="1013403"/>
            <a:chOff x="5603664" y="1844093"/>
            <a:chExt cx="1325790" cy="1013403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42"/>
            <p:cNvGrpSpPr/>
            <p:nvPr/>
          </p:nvGrpSpPr>
          <p:grpSpPr>
            <a:xfrm>
              <a:off x="5892061" y="1844093"/>
              <a:ext cx="1037393" cy="1013403"/>
              <a:chOff x="5892061" y="1844093"/>
              <a:chExt cx="1037393" cy="1013403"/>
            </a:xfrm>
          </p:grpSpPr>
          <p:sp>
            <p:nvSpPr>
              <p:cNvPr id="21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92869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Группа 48"/>
          <p:cNvGrpSpPr/>
          <p:nvPr/>
        </p:nvGrpSpPr>
        <p:grpSpPr>
          <a:xfrm>
            <a:off x="2238686" y="3872265"/>
            <a:ext cx="1064340" cy="965119"/>
            <a:chOff x="6786578" y="1701217"/>
            <a:chExt cx="1064340" cy="965119"/>
          </a:xfrm>
        </p:grpSpPr>
        <p:grpSp>
          <p:nvGrpSpPr>
            <p:cNvPr id="13" name="Группа 47"/>
            <p:cNvGrpSpPr/>
            <p:nvPr/>
          </p:nvGrpSpPr>
          <p:grpSpPr>
            <a:xfrm>
              <a:off x="7119628" y="1701217"/>
              <a:ext cx="731290" cy="965119"/>
              <a:chOff x="6993662" y="1701217"/>
              <a:chExt cx="731290" cy="965119"/>
            </a:xfrm>
          </p:grpSpPr>
          <p:sp>
            <p:nvSpPr>
              <p:cNvPr id="24" name="TextBox 10"/>
              <p:cNvSpPr txBox="1">
                <a:spLocks noChangeArrowheads="1"/>
              </p:cNvSpPr>
              <p:nvPr/>
            </p:nvSpPr>
            <p:spPr bwMode="auto">
              <a:xfrm>
                <a:off x="6993662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6993662" y="2143116"/>
                <a:ext cx="71438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51"/>
          <p:cNvGrpSpPr/>
          <p:nvPr/>
        </p:nvGrpSpPr>
        <p:grpSpPr>
          <a:xfrm>
            <a:off x="5500694" y="3726337"/>
            <a:ext cx="1622612" cy="996921"/>
            <a:chOff x="3571868" y="3189564"/>
            <a:chExt cx="1622612" cy="1049390"/>
          </a:xfrm>
        </p:grpSpPr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3571868" y="3500438"/>
              <a:ext cx="928694" cy="550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978320" y="3445748"/>
              <a:ext cx="5715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60000" flipV="1">
              <a:off x="4438480" y="3787172"/>
              <a:ext cx="756000" cy="28596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572000" y="3715734"/>
              <a:ext cx="5177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0"/>
            <p:cNvSpPr txBox="1">
              <a:spLocks noChangeArrowheads="1"/>
            </p:cNvSpPr>
            <p:nvPr/>
          </p:nvSpPr>
          <p:spPr bwMode="auto">
            <a:xfrm>
              <a:off x="4429124" y="3189564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53"/>
          <p:cNvGrpSpPr/>
          <p:nvPr/>
        </p:nvGrpSpPr>
        <p:grpSpPr>
          <a:xfrm>
            <a:off x="5635196" y="4818236"/>
            <a:ext cx="3365960" cy="896780"/>
            <a:chOff x="5563758" y="4714884"/>
            <a:chExt cx="3365960" cy="896780"/>
          </a:xfrm>
        </p:grpSpPr>
        <p:grpSp>
          <p:nvGrpSpPr>
            <p:cNvPr id="27" name="Группа 49"/>
            <p:cNvGrpSpPr/>
            <p:nvPr/>
          </p:nvGrpSpPr>
          <p:grpSpPr>
            <a:xfrm>
              <a:off x="5924168" y="4714884"/>
              <a:ext cx="1925606" cy="896780"/>
              <a:chOff x="5715008" y="3425004"/>
              <a:chExt cx="1925606" cy="896780"/>
            </a:xfrm>
          </p:grpSpPr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5715008" y="3500438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10"/>
              <p:cNvSpPr txBox="1">
                <a:spLocks noChangeArrowheads="1"/>
              </p:cNvSpPr>
              <p:nvPr/>
            </p:nvSpPr>
            <p:spPr bwMode="auto">
              <a:xfrm>
                <a:off x="6080572" y="3425004"/>
                <a:ext cx="156004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48кг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9,8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Н/кг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 bwMode="auto">
              <a:xfrm rot="60000" flipV="1">
                <a:off x="6224660" y="3857628"/>
                <a:ext cx="990546" cy="4436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6127870" y="3921674"/>
                <a:ext cx="13573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1500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Н/м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Группа 50"/>
            <p:cNvGrpSpPr/>
            <p:nvPr/>
          </p:nvGrpSpPr>
          <p:grpSpPr>
            <a:xfrm>
              <a:off x="7429520" y="4786322"/>
              <a:ext cx="1500198" cy="769441"/>
              <a:chOff x="4714876" y="4714884"/>
              <a:chExt cx="1500198" cy="769441"/>
            </a:xfrm>
          </p:grpSpPr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4714876" y="4714884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5143504" y="4791682"/>
                <a:ext cx="107157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0,30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563758" y="4873526"/>
              <a:ext cx="9286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32" y="1000108"/>
            <a:ext cx="2214578" cy="200054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=48кг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,5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кПа</a:t>
            </a:r>
          </a:p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7243348" y="2892418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7260096" y="1779960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22"/>
          <p:cNvGrpSpPr>
            <a:grpSpLocks/>
          </p:cNvGrpSpPr>
          <p:nvPr/>
        </p:nvGrpSpPr>
        <p:grpSpPr bwMode="auto">
          <a:xfrm>
            <a:off x="7929586" y="3000372"/>
            <a:ext cx="928694" cy="707886"/>
            <a:chOff x="5643564" y="500042"/>
            <a:chExt cx="928699" cy="707747"/>
          </a:xfrm>
        </p:grpSpPr>
        <p:sp>
          <p:nvSpPr>
            <p:cNvPr id="73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22"/>
          <p:cNvGrpSpPr>
            <a:grpSpLocks/>
          </p:cNvGrpSpPr>
          <p:nvPr/>
        </p:nvGrpSpPr>
        <p:grpSpPr bwMode="auto">
          <a:xfrm>
            <a:off x="8001024" y="1071546"/>
            <a:ext cx="790581" cy="707886"/>
            <a:chOff x="5643570" y="500042"/>
            <a:chExt cx="790586" cy="707747"/>
          </a:xfrm>
        </p:grpSpPr>
        <p:sp>
          <p:nvSpPr>
            <p:cNvPr id="7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Прямоугольник 78"/>
          <p:cNvSpPr/>
          <p:nvPr/>
        </p:nvSpPr>
        <p:spPr>
          <a:xfrm>
            <a:off x="2069390" y="1000108"/>
            <a:ext cx="5286412" cy="83099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Найду силу тяжести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мальчика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Земле и его вес в равновесии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0430" y="4080316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Выразим ….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42910" y="5000636"/>
            <a:ext cx="5351658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площадь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опоры мальчика составляет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 соответствует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2143108" y="1714488"/>
            <a:ext cx="11250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Р=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10"/>
          <p:cNvSpPr txBox="1">
            <a:spLocks noChangeArrowheads="1"/>
          </p:cNvSpPr>
          <p:nvPr/>
        </p:nvSpPr>
        <p:spPr bwMode="auto">
          <a:xfrm>
            <a:off x="2910920" y="1643050"/>
            <a:ext cx="1457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10"/>
          <p:cNvSpPr txBox="1">
            <a:spLocks noChangeArrowheads="1"/>
          </p:cNvSpPr>
          <p:nvPr/>
        </p:nvSpPr>
        <p:spPr bwMode="auto">
          <a:xfrm>
            <a:off x="3982490" y="1730976"/>
            <a:ext cx="1385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48кг</a:t>
            </a: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10"/>
          <p:cNvSpPr txBox="1">
            <a:spLocks noChangeArrowheads="1"/>
          </p:cNvSpPr>
          <p:nvPr/>
        </p:nvSpPr>
        <p:spPr bwMode="auto">
          <a:xfrm>
            <a:off x="5201496" y="1730976"/>
            <a:ext cx="215658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0" y="2928934"/>
            <a:ext cx="7358114" cy="100013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– это сила действующая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 в качестве силы выступает вес мальчика</a:t>
            </a:r>
            <a:endParaRPr lang="ru-RU" sz="2800" b="1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429256" y="2292486"/>
            <a:ext cx="157163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=470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580506" y="3857628"/>
            <a:ext cx="1643074" cy="9286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6215074" y="6429396"/>
            <a:ext cx="2928926" cy="4286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9-3.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5" grpId="0" animBg="1"/>
      <p:bldP spid="79" grpId="0" animBg="1"/>
      <p:bldP spid="80" grpId="0"/>
      <p:bldP spid="81" grpId="0" animBg="1"/>
      <p:bldP spid="82" grpId="0"/>
      <p:bldP spid="59" grpId="0"/>
      <p:bldP spid="60" grpId="0"/>
      <p:bldP spid="61" grpId="0"/>
      <p:bldP spid="62" grpId="0" animBg="1"/>
      <p:bldP spid="64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grpFill/>
        <a:ln w="25400">
          <a:solidFill>
            <a:srgbClr val="0066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4362</TotalTime>
  <Words>2290</Words>
  <Application>Microsoft Office PowerPoint</Application>
  <PresentationFormat>Экран (4:3)</PresentationFormat>
  <Paragraphs>463</Paragraphs>
  <Slides>57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new_year4</vt:lpstr>
      <vt:lpstr>Формула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Давление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Домашнее задание.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422</cp:revision>
  <dcterms:created xsi:type="dcterms:W3CDTF">2008-12-14T04:17:18Z</dcterms:created>
  <dcterms:modified xsi:type="dcterms:W3CDTF">2020-11-23T10:09:41Z</dcterms:modified>
</cp:coreProperties>
</file>