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3"/>
  </p:notesMasterIdLst>
  <p:sldIdLst>
    <p:sldId id="308" r:id="rId2"/>
    <p:sldId id="289" r:id="rId3"/>
    <p:sldId id="316" r:id="rId4"/>
    <p:sldId id="315" r:id="rId5"/>
    <p:sldId id="312" r:id="rId6"/>
    <p:sldId id="314" r:id="rId7"/>
    <p:sldId id="318" r:id="rId8"/>
    <p:sldId id="306" r:id="rId9"/>
    <p:sldId id="331" r:id="rId10"/>
    <p:sldId id="333" r:id="rId11"/>
    <p:sldId id="332" r:id="rId12"/>
    <p:sldId id="330" r:id="rId13"/>
    <p:sldId id="299" r:id="rId14"/>
    <p:sldId id="300" r:id="rId15"/>
    <p:sldId id="301" r:id="rId16"/>
    <p:sldId id="302" r:id="rId17"/>
    <p:sldId id="317" r:id="rId18"/>
    <p:sldId id="303" r:id="rId19"/>
    <p:sldId id="304" r:id="rId20"/>
    <p:sldId id="307" r:id="rId21"/>
    <p:sldId id="305" r:id="rId22"/>
    <p:sldId id="311" r:id="rId23"/>
    <p:sldId id="329" r:id="rId24"/>
    <p:sldId id="319" r:id="rId25"/>
    <p:sldId id="298" r:id="rId26"/>
    <p:sldId id="322" r:id="rId27"/>
    <p:sldId id="323" r:id="rId28"/>
    <p:sldId id="327" r:id="rId29"/>
    <p:sldId id="324" r:id="rId30"/>
    <p:sldId id="325" r:id="rId31"/>
    <p:sldId id="32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006600"/>
    <a:srgbClr val="66FF99"/>
    <a:srgbClr val="66FFFF"/>
    <a:srgbClr val="0033CC"/>
    <a:srgbClr val="FFCCCC"/>
    <a:srgbClr val="CCFFCC"/>
    <a:srgbClr val="365D21"/>
    <a:srgbClr val="000000"/>
    <a:srgbClr val="220F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1" autoAdjust="0"/>
  </p:normalViewPr>
  <p:slideViewPr>
    <p:cSldViewPr>
      <p:cViewPr>
        <p:scale>
          <a:sx n="58" d="100"/>
          <a:sy n="58" d="100"/>
        </p:scale>
        <p:origin x="-96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927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34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11.wav"/><Relationship Id="rId5" Type="http://schemas.openxmlformats.org/officeDocument/2006/relationships/audio" Target="../media/audio9.wav"/><Relationship Id="rId10" Type="http://schemas.openxmlformats.org/officeDocument/2006/relationships/audio" Target="../media/audio7.wav"/><Relationship Id="rId4" Type="http://schemas.openxmlformats.org/officeDocument/2006/relationships/audio" Target="../media/audio5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12" Type="http://schemas.openxmlformats.org/officeDocument/2006/relationships/hyperlink" Target="&#1090;23-11&#1082;&#1083;%20%20&#1057;&#1058;&#1054;%2011%20&#1082;&#1083;.pp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slide" Target="slide20.xml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9.wav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../../../&#1092;&#1080;&#1083;&#1100;&#1084;&#1099;%2011&#1082;&#1083;/&#1086;&#1087;&#1090;&#1080;&#1082;&#1072;/&#1089;&#1090;&#1086;%202%20&#1074;%2020%20&#1084;&#1080;&#1085;.avi" TargetMode="External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hyperlink" Target="../../../&#1092;&#1080;&#1083;&#1100;&#1084;&#1099;%2011&#1082;&#1083;/&#1057;&#1058;&#1054;%202&#1072;%2020%20&#1084;&#1080;&#1085;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7.jpeg"/><Relationship Id="rId5" Type="http://schemas.openxmlformats.org/officeDocument/2006/relationships/audio" Target="../media/audio9.wav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../../&#1092;&#1080;&#1083;&#1100;&#1084;&#1099;%2011&#1082;&#1083;/&#1086;&#1087;&#1090;&#1080;&#1082;&#1072;/&#1057;&#1058;&#1054;%201%2018%20&#1084;&#1080;&#1085;.avi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hyperlink" Target="../../../&#1092;&#1080;&#1083;&#1100;&#1084;&#1099;%2011&#1082;&#1083;/&#1086;&#1087;&#1090;&#1080;&#1082;&#1072;/&#1057;&#1058;&#1054;%201%2018%20&#1084;&#1080;&#1085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0738051"/>
              </p:ext>
            </p:extLst>
          </p:nvPr>
        </p:nvGraphicFramePr>
        <p:xfrm>
          <a:off x="-10585" y="1988840"/>
          <a:ext cx="9144000" cy="4358640"/>
        </p:xfrm>
        <a:graphic>
          <a:graphicData uri="http://schemas.openxmlformats.org/drawingml/2006/table">
            <a:tbl>
              <a:tblPr/>
              <a:tblGrid>
                <a:gridCol w="3430457"/>
                <a:gridCol w="504056"/>
                <a:gridCol w="5209487"/>
              </a:tblGrid>
              <a:tr h="2952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1.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ДЗ. Гр4.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2.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Консультация по теме №23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3. 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с рисунками и выкладками в тетради.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опыт Майкельсона и его следствия;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 Относительность одновременности и промежутков времени.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4.(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Решение задач по данной теме   бригадным способом в режиме ( звучит вопрос,  2 мин. Обсуждения, один в бригаде оформляет ответ на листке, а остальные слушают следующий ? ,  в конце листы с ответами бригадиры несут в следующую бригаду, а учитель озвучивает правильные ответы)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ИЛИ  работа по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***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17м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4.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-Два автомобиля движутся в одном направлении со скоростями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400" b="1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4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 Чему равна скорость фар первого автомобиля относительно второго?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Две ракеты ...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ИЛИ ***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(упр.7(1,3)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2.Когда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законы ЧТО становятся классическими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3. Относительность  промежутков времени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(упр.7(2,4) 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№11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2.В </a:t>
                      </a:r>
                      <a:r>
                        <a:rPr lang="ru-RU" sz="16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чем отличие в представлениях  о пространстве и времени в ЧТО и </a:t>
                      </a:r>
                      <a:r>
                        <a:rPr lang="ru-RU" sz="1600" b="1" dirty="0" err="1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классич</a:t>
                      </a:r>
                      <a:r>
                        <a:rPr lang="ru-RU" sz="1600" b="1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. Физике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?)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3. Как опыт Майкельсона  определил</a:t>
                      </a:r>
                      <a:r>
                        <a:rPr lang="ru-RU" sz="1600" b="1" baseline="0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 необходимость  постулатов СТО?</a:t>
                      </a:r>
                      <a:endParaRPr lang="ru-RU" sz="16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Оформить 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л.р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 5.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цветн. карандашами.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гр.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(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8206" y="-99392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4 (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IVc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\2у18н\  №70.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\З.Т23 \ ПРИНЦИП ОТНОСИТЕЛЬНОСТИ В КЛАССИЧЕСКОЙ И РЕЛЯТИВИСТСКОЙ ФИЗИКЕ.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учащихся по данной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им провести первичную экспертизу их знаний по данной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аудиальные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коммуникативные навыки.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133" t="7324" r="6836" b="15039"/>
          <a:stretch>
            <a:fillRect/>
          </a:stretch>
        </p:blipFill>
        <p:spPr bwMode="auto">
          <a:xfrm>
            <a:off x="0" y="0"/>
            <a:ext cx="9057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5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5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52021" y="428604"/>
            <a:ext cx="2805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0" y="4786322"/>
            <a:ext cx="1143008" cy="1857388"/>
            <a:chOff x="4357686" y="2071678"/>
            <a:chExt cx="1571636" cy="1974545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286248" y="501140"/>
            <a:ext cx="1771882" cy="641844"/>
            <a:chOff x="4199" y="6241"/>
            <a:chExt cx="901" cy="289"/>
          </a:xfrm>
        </p:grpSpPr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06"/>
          <p:cNvGrpSpPr/>
          <p:nvPr/>
        </p:nvGrpSpPr>
        <p:grpSpPr>
          <a:xfrm>
            <a:off x="-77130" y="4028400"/>
            <a:ext cx="1785950" cy="574224"/>
            <a:chOff x="6215074" y="3642182"/>
            <a:chExt cx="1785950" cy="574224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6500826" y="4214818"/>
              <a:ext cx="642942" cy="158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215074" y="3642182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=30км/с</a:t>
              </a:r>
              <a:endParaRPr lang="ru-RU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786050" y="2786058"/>
            <a:ext cx="30797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6"/>
          <p:cNvGrpSpPr/>
          <p:nvPr/>
        </p:nvGrpSpPr>
        <p:grpSpPr>
          <a:xfrm>
            <a:off x="295564" y="1701258"/>
            <a:ext cx="71438" cy="1006598"/>
            <a:chOff x="367034" y="3741536"/>
            <a:chExt cx="71438" cy="1006598"/>
          </a:xfrm>
        </p:grpSpPr>
        <p:sp>
          <p:nvSpPr>
            <p:cNvPr id="45" name="Line 23"/>
            <p:cNvSpPr>
              <a:spLocks noChangeShapeType="1"/>
            </p:cNvSpPr>
            <p:nvPr/>
          </p:nvSpPr>
          <p:spPr bwMode="auto">
            <a:xfrm rot="10800000" flipH="1">
              <a:off x="438472" y="3773868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rot="10800000" flipH="1">
              <a:off x="367034" y="3741536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71470" y="132426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4500530" y="1727759"/>
            <a:ext cx="71438" cy="1006598"/>
            <a:chOff x="7054" y="2551"/>
            <a:chExt cx="46" cy="467"/>
          </a:xfrm>
        </p:grpSpPr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2857488" y="5072074"/>
            <a:ext cx="2928958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51276" y="40719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 flipH="1">
            <a:off x="5827466" y="4500570"/>
            <a:ext cx="71438" cy="1006598"/>
            <a:chOff x="7054" y="2551"/>
            <a:chExt cx="46" cy="467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 rot="10800000" flipH="1">
            <a:off x="1714480" y="4500570"/>
            <a:ext cx="71438" cy="1006598"/>
            <a:chOff x="7054" y="2551"/>
            <a:chExt cx="46" cy="467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71538" y="46434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9657" y="186395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=  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85786" y="928670"/>
            <a:ext cx="517389" cy="1701954"/>
            <a:chOff x="1710" y="4200"/>
            <a:chExt cx="306" cy="840"/>
          </a:xfrm>
        </p:grpSpPr>
        <p:sp>
          <p:nvSpPr>
            <p:cNvPr id="72" name="Oval 12"/>
            <p:cNvSpPr>
              <a:spLocks noChangeArrowheads="1"/>
            </p:cNvSpPr>
            <p:nvPr/>
          </p:nvSpPr>
          <p:spPr bwMode="auto">
            <a:xfrm>
              <a:off x="1788" y="4200"/>
              <a:ext cx="144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1860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>
              <a:off x="1860" y="435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15"/>
            <p:cNvSpPr>
              <a:spLocks noChangeShapeType="1"/>
            </p:cNvSpPr>
            <p:nvPr/>
          </p:nvSpPr>
          <p:spPr bwMode="auto">
            <a:xfrm flipH="1">
              <a:off x="1716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1872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H="1">
              <a:off x="1710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 flipH="1">
              <a:off x="1872" y="4554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1710" y="4560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>
            <a:off x="428564" y="2212966"/>
            <a:ext cx="400052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28596" y="3768037"/>
            <a:ext cx="5286412" cy="18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14050" y="2498718"/>
            <a:ext cx="400052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2430851" y="638177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71968" y="158488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 flipH="1" flipV="1">
            <a:off x="2501658" y="1979065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 flipH="1" flipV="1">
            <a:off x="3778329" y="3508292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2"/>
          <p:cNvGrpSpPr>
            <a:grpSpLocks/>
          </p:cNvGrpSpPr>
          <p:nvPr/>
        </p:nvGrpSpPr>
        <p:grpSpPr bwMode="auto">
          <a:xfrm flipH="1">
            <a:off x="4500562" y="3000372"/>
            <a:ext cx="71438" cy="1006598"/>
            <a:chOff x="7054" y="2551"/>
            <a:chExt cx="46" cy="467"/>
          </a:xfrm>
        </p:grpSpPr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98"/>
          <p:cNvGrpSpPr/>
          <p:nvPr/>
        </p:nvGrpSpPr>
        <p:grpSpPr>
          <a:xfrm>
            <a:off x="285720" y="3000372"/>
            <a:ext cx="71438" cy="1006598"/>
            <a:chOff x="367034" y="3741536"/>
            <a:chExt cx="71438" cy="1006598"/>
          </a:xfrm>
        </p:grpSpPr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rot="10800000" flipH="1">
              <a:off x="438472" y="3773868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 rot="10800000" flipH="1">
              <a:off x="367034" y="3741536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143240" y="3286124"/>
            <a:ext cx="242889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v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157020" y="4263102"/>
            <a:ext cx="278608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983275" y="4610472"/>
            <a:ext cx="214314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-v)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143372" y="564357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804997" y="6174491"/>
            <a:ext cx="3338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28860" y="242886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000760" y="3071810"/>
            <a:ext cx="14287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14546" y="378619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29520" y="4000504"/>
            <a:ext cx="107157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14744" y="1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2в. Относительность расстояний</a:t>
            </a:r>
            <a:endParaRPr lang="ru-RU" sz="2800" b="1" dirty="0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>
            <a:off x="3286910" y="4356900"/>
            <a:ext cx="257176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>
            <a:off x="5304210" y="4749809"/>
            <a:ext cx="107157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995896" y="5643578"/>
            <a:ext cx="32059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1/(1 – v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rot="5400000">
            <a:off x="500828" y="4356900"/>
            <a:ext cx="257176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H="1">
            <a:off x="4357686" y="6072206"/>
            <a:ext cx="571504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6200000" flipH="1">
            <a:off x="236353" y="1093617"/>
            <a:ext cx="5572164" cy="5072098"/>
          </a:xfrm>
          <a:prstGeom prst="straightConnector1">
            <a:avLst/>
          </a:prstGeom>
          <a:ln w="285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044259" y="6099502"/>
            <a:ext cx="1771882" cy="641844"/>
            <a:chOff x="4199" y="6241"/>
            <a:chExt cx="901" cy="289"/>
          </a:xfrm>
        </p:grpSpPr>
        <p:sp>
          <p:nvSpPr>
            <p:cNvPr id="110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3428991" y="1000108"/>
            <a:ext cx="5715009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Уменьшаются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направлении движения.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990450" y="6457914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42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947E-6 L 0.15781 -0.00047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0 " pathEditMode="relative" ptsTypes="AA">
                                      <p:cBhvr>
                                        <p:cTn id="10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283 0.00416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0 " pathEditMode="relative" ptsTypes="AA">
                                      <p:cBhvr>
                                        <p:cTn id="1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6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0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0" dur="3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1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9" grpId="0" animBg="1"/>
      <p:bldP spid="49" grpId="0"/>
      <p:bldP spid="57" grpId="0"/>
      <p:bldP spid="57" grpId="1"/>
      <p:bldP spid="65" grpId="0"/>
      <p:bldP spid="65" grpId="1"/>
      <p:bldP spid="70" grpId="0" animBg="1" autoUpdateAnimBg="0"/>
      <p:bldP spid="70" grpId="1" animBg="1"/>
      <p:bldP spid="93" grpId="0"/>
      <p:bldP spid="1038" grpId="0" animBg="1"/>
      <p:bldP spid="103" grpId="0" animBg="1" autoUpdateAnimBg="0"/>
      <p:bldP spid="1039" grpId="0" animBg="1"/>
      <p:bldP spid="105" grpId="0" animBg="1"/>
      <p:bldP spid="108" grpId="0"/>
      <p:bldP spid="104" grpId="0"/>
      <p:bldP spid="106" grpId="0" animBg="1"/>
      <p:bldP spid="115" grpId="0"/>
      <p:bldP spid="115" grpId="1"/>
      <p:bldP spid="116" grpId="0" animBg="1"/>
      <p:bldP spid="117" grpId="0"/>
      <p:bldP spid="122" grpId="0" animBg="1" autoUpdateAnimBg="0"/>
      <p:bldP spid="102" grpId="0" animBg="1"/>
      <p:bldP spid="10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8"/>
          <p:cNvSpPr>
            <a:spLocks noChangeArrowheads="1"/>
          </p:cNvSpPr>
          <p:nvPr/>
        </p:nvSpPr>
        <p:spPr bwMode="auto">
          <a:xfrm rot="2260407">
            <a:off x="5091576" y="1656438"/>
            <a:ext cx="303919" cy="62575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-71470" y="658158"/>
            <a:ext cx="4857752" cy="3071834"/>
          </a:xfrm>
          <a:prstGeom prst="rect">
            <a:avLst/>
          </a:prstGeom>
          <a:solidFill>
            <a:schemeClr val="bg1"/>
          </a:solidFill>
          <a:ln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 rot="2260407">
            <a:off x="2139105" y="1691648"/>
            <a:ext cx="303919" cy="62575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14282" y="1857933"/>
            <a:ext cx="319008" cy="205669"/>
            <a:chOff x="9377" y="1900"/>
            <a:chExt cx="496" cy="507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436558" y="2060685"/>
            <a:ext cx="2155" cy="1241306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587176" y="1934765"/>
            <a:ext cx="3996217" cy="2917"/>
            <a:chOff x="4718" y="2863"/>
            <a:chExt cx="1854" cy="2"/>
          </a:xfrm>
        </p:grpSpPr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4718" y="2864"/>
              <a:ext cx="1854" cy="1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4994" y="2865"/>
              <a:ext cx="76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6105" y="2863"/>
              <a:ext cx="76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2419314" y="2061422"/>
            <a:ext cx="2146835" cy="2918"/>
            <a:chOff x="5568" y="2949"/>
            <a:chExt cx="996" cy="2"/>
          </a:xfrm>
        </p:grpSpPr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H="1">
              <a:off x="5568" y="2949"/>
              <a:ext cx="996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5837" y="2951"/>
              <a:ext cx="76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205924" y="797499"/>
            <a:ext cx="252" cy="1140660"/>
            <a:chOff x="2205924" y="797499"/>
            <a:chExt cx="252" cy="1140660"/>
          </a:xfrm>
        </p:grpSpPr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2205924" y="797499"/>
              <a:ext cx="0" cy="11406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2206176" y="1077558"/>
              <a:ext cx="0" cy="1341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267744" y="764704"/>
            <a:ext cx="0" cy="2469485"/>
            <a:chOff x="2354651" y="775619"/>
            <a:chExt cx="0" cy="246948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2354651" y="775619"/>
              <a:ext cx="0" cy="246948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2354651" y="1436385"/>
              <a:ext cx="0" cy="13419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 rot="6104117">
            <a:off x="1964709" y="2940831"/>
            <a:ext cx="650555" cy="754410"/>
            <a:chOff x="8343" y="1577"/>
            <a:chExt cx="1051" cy="572"/>
          </a:xfrm>
        </p:grpSpPr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8343" y="1577"/>
              <a:ext cx="1051" cy="572"/>
              <a:chOff x="8343" y="1577"/>
              <a:chExt cx="1051" cy="572"/>
            </a:xfrm>
          </p:grpSpPr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 flipH="1">
                <a:off x="8343" y="1600"/>
                <a:ext cx="10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H="1">
                <a:off x="8731" y="1577"/>
                <a:ext cx="663" cy="5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Arc 34"/>
              <p:cNvSpPr>
                <a:spLocks/>
              </p:cNvSpPr>
              <p:nvPr/>
            </p:nvSpPr>
            <p:spPr bwMode="auto">
              <a:xfrm flipH="1" flipV="1">
                <a:off x="8617" y="1577"/>
                <a:ext cx="274" cy="453"/>
              </a:xfrm>
              <a:custGeom>
                <a:avLst/>
                <a:gdLst>
                  <a:gd name="G0" fmla="+- 0 0 0"/>
                  <a:gd name="G1" fmla="+- 21427 0 0"/>
                  <a:gd name="G2" fmla="+- 21600 0 0"/>
                  <a:gd name="T0" fmla="*/ 2731 w 21600"/>
                  <a:gd name="T1" fmla="*/ 0 h 21427"/>
                  <a:gd name="T2" fmla="*/ 21600 w 21600"/>
                  <a:gd name="T3" fmla="*/ 21427 h 21427"/>
                  <a:gd name="T4" fmla="*/ 0 w 21600"/>
                  <a:gd name="T5" fmla="*/ 21427 h 2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27" fill="none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</a:path>
                  <a:path w="21600" h="21427" stroke="0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  <a:lnTo>
                      <a:pt x="0" y="2142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8675" y="1739"/>
              <a:ext cx="150" cy="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720" y="-91440"/>
            <a:ext cx="44291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1.Опыт Майкельсона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4357686" y="1285860"/>
            <a:ext cx="428628" cy="964449"/>
            <a:chOff x="4357686" y="1285860"/>
            <a:chExt cx="428628" cy="964449"/>
          </a:xfrm>
        </p:grpSpPr>
        <p:grpSp>
          <p:nvGrpSpPr>
            <p:cNvPr id="1043" name="Group 19"/>
            <p:cNvGrpSpPr>
              <a:grpSpLocks/>
            </p:cNvGrpSpPr>
            <p:nvPr/>
          </p:nvGrpSpPr>
          <p:grpSpPr bwMode="auto">
            <a:xfrm flipH="1">
              <a:off x="4615725" y="1569122"/>
              <a:ext cx="99151" cy="681187"/>
              <a:chOff x="7054" y="2551"/>
              <a:chExt cx="46" cy="467"/>
            </a:xfrm>
          </p:grpSpPr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7100" y="2551"/>
                <a:ext cx="0" cy="452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7054" y="2566"/>
                <a:ext cx="0" cy="452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357686" y="1285860"/>
              <a:ext cx="428628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з2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635806" y="548680"/>
            <a:ext cx="1420606" cy="400110"/>
            <a:chOff x="1635806" y="548680"/>
            <a:chExt cx="1420606" cy="400110"/>
          </a:xfrm>
        </p:grpSpPr>
        <p:grpSp>
          <p:nvGrpSpPr>
            <p:cNvPr id="1046" name="Group 22"/>
            <p:cNvGrpSpPr>
              <a:grpSpLocks/>
            </p:cNvGrpSpPr>
            <p:nvPr/>
          </p:nvGrpSpPr>
          <p:grpSpPr bwMode="auto">
            <a:xfrm rot="16200000" flipH="1">
              <a:off x="2105556" y="234822"/>
              <a:ext cx="67098" cy="1006598"/>
              <a:chOff x="7054" y="2551"/>
              <a:chExt cx="46" cy="467"/>
            </a:xfrm>
          </p:grpSpPr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>
                <a:off x="7100" y="2551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7054" y="2566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627784" y="548680"/>
              <a:ext cx="428628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з1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637666" y="2226412"/>
            <a:ext cx="4071966" cy="1631216"/>
          </a:xfrm>
          <a:prstGeom prst="rect">
            <a:avLst/>
          </a:prstGeom>
          <a:solidFill>
            <a:srgbClr val="FFFF00">
              <a:alpha val="3058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(т.Пифагора)</a:t>
            </a:r>
            <a:r>
              <a:rPr lang="ru-RU" sz="3200" dirty="0" smtClean="0"/>
              <a:t>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5149299" y="218792"/>
            <a:ext cx="1879354" cy="16980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7046884" y="235265"/>
            <a:ext cx="1831293" cy="16815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7026996" y="230762"/>
            <a:ext cx="1657" cy="168156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 rot="19158388">
            <a:off x="5286380" y="806996"/>
            <a:ext cx="10001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с·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2507804">
            <a:off x="7929079" y="987423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/2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10800000" flipH="1" flipV="1">
            <a:off x="5104912" y="1922792"/>
            <a:ext cx="1939282" cy="7108"/>
          </a:xfrm>
          <a:prstGeom prst="line">
            <a:avLst/>
          </a:prstGeom>
          <a:ln w="190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072330" y="1928802"/>
            <a:ext cx="1785950" cy="15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143768" y="101266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3863950"/>
            <a:ext cx="4472584" cy="1077218"/>
          </a:xfrm>
          <a:prstGeom prst="rect">
            <a:avLst/>
          </a:prstGeom>
          <a:solidFill>
            <a:srgbClr val="66FFFF">
              <a:alpha val="30588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Symbol"/>
              <a:buChar char="t"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)=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6701020" y="3231024"/>
            <a:ext cx="1771882" cy="641844"/>
            <a:chOff x="5232" y="6537"/>
            <a:chExt cx="901" cy="289"/>
          </a:xfrm>
        </p:grpSpPr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 flipV="1">
              <a:off x="5280" y="6537"/>
              <a:ext cx="49" cy="2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>
              <a:off x="5316" y="6549"/>
              <a:ext cx="81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 flipH="1" flipV="1">
              <a:off x="5232" y="6681"/>
              <a:ext cx="49" cy="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3" name="TextBox 72"/>
          <p:cNvSpPr txBox="1"/>
          <p:nvPr/>
        </p:nvSpPr>
        <p:spPr>
          <a:xfrm rot="19658752">
            <a:off x="2592864" y="870575"/>
            <a:ext cx="1247686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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4803575"/>
            <a:ext cx="9358346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  повороте  системы на 90 градусов </a:t>
            </a:r>
            <a:r>
              <a:rPr lang="ru-RU" sz="2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лучи меняются местами,  а значит  интерференционные полосы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ДОЛЖНЫ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смещаться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!!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500034" y="3187648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42844" y="259299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=30км/с</a:t>
            </a:r>
            <a:endParaRPr lang="ru-RU" sz="2800" b="1" dirty="0"/>
          </a:p>
        </p:txBody>
      </p:sp>
      <p:sp>
        <p:nvSpPr>
          <p:cNvPr id="85" name="Овал 84"/>
          <p:cNvSpPr/>
          <p:nvPr/>
        </p:nvSpPr>
        <p:spPr>
          <a:xfrm>
            <a:off x="2623592" y="3049910"/>
            <a:ext cx="1224136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49"/>
          <p:cNvGrpSpPr/>
          <p:nvPr/>
        </p:nvGrpSpPr>
        <p:grpSpPr>
          <a:xfrm>
            <a:off x="2771800" y="3284984"/>
            <a:ext cx="792088" cy="565804"/>
            <a:chOff x="5572132" y="4857760"/>
            <a:chExt cx="714380" cy="1285884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572132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786446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000760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215074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4788024" y="-71462"/>
            <a:ext cx="1420606" cy="369332"/>
            <a:chOff x="1635806" y="548680"/>
            <a:chExt cx="1420606" cy="369332"/>
          </a:xfrm>
        </p:grpSpPr>
        <p:grpSp>
          <p:nvGrpSpPr>
            <p:cNvPr id="94" name="Group 22"/>
            <p:cNvGrpSpPr>
              <a:grpSpLocks/>
            </p:cNvGrpSpPr>
            <p:nvPr/>
          </p:nvGrpSpPr>
          <p:grpSpPr bwMode="auto">
            <a:xfrm rot="16200000" flipH="1">
              <a:off x="2105556" y="234822"/>
              <a:ext cx="67098" cy="1006598"/>
              <a:chOff x="7054" y="2551"/>
              <a:chExt cx="46" cy="467"/>
            </a:xfrm>
          </p:grpSpPr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7100" y="2551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7054" y="2566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0014AC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2627784" y="548680"/>
              <a:ext cx="428628" cy="3693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4889748" y="3208986"/>
            <a:ext cx="3522194" cy="72008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101033" y="4418062"/>
            <a:ext cx="3384376" cy="485006"/>
          </a:xfrm>
          <a:prstGeom prst="roundRect">
            <a:avLst/>
          </a:prstGeom>
          <a:noFill/>
          <a:ln w="5715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49"/>
          <p:cNvGrpSpPr/>
          <p:nvPr/>
        </p:nvGrpSpPr>
        <p:grpSpPr>
          <a:xfrm>
            <a:off x="2886354" y="2745084"/>
            <a:ext cx="792088" cy="565804"/>
            <a:chOff x="5572132" y="4857760"/>
            <a:chExt cx="714380" cy="128588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5572132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5786446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000760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6215074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5357818" y="1893560"/>
            <a:ext cx="321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луча </a:t>
            </a:r>
            <a:endParaRPr lang="ru-RU" sz="2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857356" y="3857628"/>
            <a:ext cx="2816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Ход синего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луча </a:t>
            </a:r>
            <a:endParaRPr lang="ru-RU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0" y="5615905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только механические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но и электромагнитные явления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всех инерциальных системах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происходят ОДИНАКОВО!!!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-71470" y="2119962"/>
            <a:ext cx="4483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будто Земля покоится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3" name="Прямоугольный треугольник 82"/>
          <p:cNvSpPr/>
          <p:nvPr/>
        </p:nvSpPr>
        <p:spPr>
          <a:xfrm rot="16200000">
            <a:off x="5283760" y="170714"/>
            <a:ext cx="1643075" cy="1821668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857884" y="1500174"/>
            <a:ext cx="7858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90450" y="6594885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40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0.00602 L 0.16649 0.0060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9427 -0.0076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5 -0.00764 L 0.40121 -0.0076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49 0.01065 L 0.35538 0.0060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4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4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4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4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4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4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4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0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1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4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2" dur="2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4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2" grpId="2" animBg="1"/>
      <p:bldP spid="42" grpId="0" animBg="1"/>
      <p:bldP spid="1042" grpId="0" animBg="1"/>
      <p:bldP spid="1033" grpId="0" animBg="1"/>
      <p:bldP spid="37" grpId="0" build="p" animBg="1" autoUpdateAnimBg="0"/>
      <p:bldP spid="43" grpId="0" build="p" animBg="1" autoUpdateAnimBg="0"/>
      <p:bldP spid="1064" grpId="0" animBg="1"/>
      <p:bldP spid="1065" grpId="0" animBg="1"/>
      <p:bldP spid="56" grpId="0" animBg="1"/>
      <p:bldP spid="57" grpId="0"/>
      <p:bldP spid="66" grpId="0"/>
      <p:bldP spid="67" grpId="0" build="p" animBg="1" autoUpdateAnimBg="0"/>
      <p:bldP spid="73" grpId="0" animBg="1"/>
      <p:bldP spid="74" grpId="0" build="p" animBg="1" advAuto="0"/>
      <p:bldP spid="77" grpId="0"/>
      <p:bldP spid="77" grpId="1"/>
      <p:bldP spid="85" grpId="0" animBg="1"/>
      <p:bldP spid="98" grpId="0" animBg="1"/>
      <p:bldP spid="98" grpId="1" animBg="1"/>
      <p:bldP spid="99" grpId="0" animBg="1"/>
      <p:bldP spid="99" grpId="1" animBg="1"/>
      <p:bldP spid="80" grpId="0"/>
      <p:bldP spid="81" grpId="0"/>
      <p:bldP spid="68" grpId="0" uiExpand="1" build="p" animBg="1" autoUpdateAnimBg="0" advAuto="0"/>
      <p:bldP spid="68" grpId="1" build="allAtOnce" animBg="1"/>
      <p:bldP spid="68" grpId="2" build="allAtOnce" animBg="1"/>
      <p:bldP spid="82" grpId="0"/>
      <p:bldP spid="83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6202" y="0"/>
            <a:ext cx="392909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2а. Относительность  одновремённости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811612" y="285728"/>
            <a:ext cx="5046668" cy="1752607"/>
          </a:xfrm>
          <a:prstGeom prst="homePlate">
            <a:avLst>
              <a:gd name="adj" fmla="val 2216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261083" y="681013"/>
            <a:ext cx="2357454" cy="876305"/>
            <a:chOff x="864" y="3682"/>
            <a:chExt cx="1705" cy="621"/>
          </a:xfrm>
        </p:grpSpPr>
        <p:sp>
          <p:nvSpPr>
            <p:cNvPr id="2052" name="Freeform 4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5" name="Group 7"/>
          <p:cNvGrpSpPr>
            <a:grpSpLocks/>
          </p:cNvGrpSpPr>
          <p:nvPr/>
        </p:nvGrpSpPr>
        <p:grpSpPr bwMode="auto">
          <a:xfrm flipH="1">
            <a:off x="3914768" y="691402"/>
            <a:ext cx="2346313" cy="876305"/>
            <a:chOff x="864" y="3682"/>
            <a:chExt cx="1705" cy="621"/>
          </a:xfrm>
        </p:grpSpPr>
        <p:sp>
          <p:nvSpPr>
            <p:cNvPr id="2056" name="Freeform 8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5958007" y="301603"/>
            <a:ext cx="517389" cy="1701954"/>
            <a:chOff x="1710" y="4200"/>
            <a:chExt cx="306" cy="840"/>
          </a:xfrm>
        </p:grpSpPr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1788" y="4200"/>
              <a:ext cx="144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860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1860" y="435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H="1">
              <a:off x="1716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1872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H="1">
              <a:off x="1710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flipH="1">
              <a:off x="1872" y="4554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1710" y="4560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874394" y="1109641"/>
            <a:ext cx="92075" cy="90488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8689974" y="1109641"/>
            <a:ext cx="92075" cy="90488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43338" y="2143116"/>
            <a:ext cx="53578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 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4000496" y="2857496"/>
            <a:ext cx="4746628" cy="1422409"/>
          </a:xfrm>
          <a:prstGeom prst="homePlate">
            <a:avLst>
              <a:gd name="adj" fmla="val 22229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29058" y="3500438"/>
            <a:ext cx="271845" cy="23500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8572528" y="3429000"/>
            <a:ext cx="276612" cy="23500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6044902" y="2857496"/>
            <a:ext cx="581840" cy="1385301"/>
            <a:chOff x="1710" y="4200"/>
            <a:chExt cx="306" cy="840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8" y="4200"/>
              <a:ext cx="144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860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1860" y="435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1716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1872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 flipH="1">
              <a:off x="1710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H="1">
              <a:off x="1872" y="4554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1710" y="4560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2" name="Group 34"/>
          <p:cNvGrpSpPr>
            <a:grpSpLocks/>
          </p:cNvGrpSpPr>
          <p:nvPr/>
        </p:nvGrpSpPr>
        <p:grpSpPr bwMode="auto">
          <a:xfrm>
            <a:off x="7286644" y="3286124"/>
            <a:ext cx="1450428" cy="713267"/>
            <a:chOff x="864" y="3682"/>
            <a:chExt cx="1705" cy="621"/>
          </a:xfrm>
        </p:grpSpPr>
        <p:sp>
          <p:nvSpPr>
            <p:cNvPr id="2083" name="Freeform 35"/>
            <p:cNvSpPr>
              <a:spLocks/>
            </p:cNvSpPr>
            <p:nvPr/>
          </p:nvSpPr>
          <p:spPr bwMode="auto">
            <a:xfrm flipV="1">
              <a:off x="1168" y="3974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1860" y="3682"/>
              <a:ext cx="709" cy="329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864" y="3710"/>
              <a:ext cx="340" cy="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34"/>
                </a:cxn>
                <a:cxn ang="0">
                  <a:pos x="104" y="57"/>
                </a:cxn>
                <a:cxn ang="0">
                  <a:pos x="196" y="149"/>
                </a:cxn>
                <a:cxn ang="0">
                  <a:pos x="271" y="236"/>
                </a:cxn>
                <a:cxn ang="0">
                  <a:pos x="294" y="265"/>
                </a:cxn>
                <a:cxn ang="0">
                  <a:pos x="305" y="282"/>
                </a:cxn>
                <a:cxn ang="0">
                  <a:pos x="340" y="305"/>
                </a:cxn>
              </a:cxnLst>
              <a:rect l="0" t="0" r="r" b="b"/>
              <a:pathLst>
                <a:path w="340" h="305">
                  <a:moveTo>
                    <a:pt x="0" y="0"/>
                  </a:moveTo>
                  <a:cubicBezTo>
                    <a:pt x="23" y="7"/>
                    <a:pt x="30" y="24"/>
                    <a:pt x="52" y="34"/>
                  </a:cubicBezTo>
                  <a:cubicBezTo>
                    <a:pt x="114" y="61"/>
                    <a:pt x="63" y="32"/>
                    <a:pt x="104" y="57"/>
                  </a:cubicBezTo>
                  <a:cubicBezTo>
                    <a:pt x="128" y="96"/>
                    <a:pt x="163" y="119"/>
                    <a:pt x="196" y="149"/>
                  </a:cubicBezTo>
                  <a:cubicBezTo>
                    <a:pt x="228" y="177"/>
                    <a:pt x="248" y="203"/>
                    <a:pt x="271" y="236"/>
                  </a:cubicBezTo>
                  <a:cubicBezTo>
                    <a:pt x="281" y="269"/>
                    <a:pt x="268" y="239"/>
                    <a:pt x="294" y="265"/>
                  </a:cubicBezTo>
                  <a:cubicBezTo>
                    <a:pt x="299" y="270"/>
                    <a:pt x="300" y="278"/>
                    <a:pt x="305" y="282"/>
                  </a:cubicBezTo>
                  <a:cubicBezTo>
                    <a:pt x="316" y="291"/>
                    <a:pt x="340" y="305"/>
                    <a:pt x="340" y="30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4000496" y="3286124"/>
            <a:ext cx="3300271" cy="725634"/>
            <a:chOff x="576" y="5472"/>
            <a:chExt cx="1560" cy="438"/>
          </a:xfrm>
        </p:grpSpPr>
        <p:grpSp>
          <p:nvGrpSpPr>
            <p:cNvPr id="2087" name="Group 39"/>
            <p:cNvGrpSpPr>
              <a:grpSpLocks/>
            </p:cNvGrpSpPr>
            <p:nvPr/>
          </p:nvGrpSpPr>
          <p:grpSpPr bwMode="auto">
            <a:xfrm flipH="1">
              <a:off x="576" y="5472"/>
              <a:ext cx="864" cy="432"/>
              <a:chOff x="864" y="3682"/>
              <a:chExt cx="1705" cy="621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 flipV="1">
                <a:off x="1168" y="3974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1860" y="3682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864" y="3710"/>
                <a:ext cx="340" cy="3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34"/>
                  </a:cxn>
                  <a:cxn ang="0">
                    <a:pos x="104" y="57"/>
                  </a:cxn>
                  <a:cxn ang="0">
                    <a:pos x="196" y="149"/>
                  </a:cxn>
                  <a:cxn ang="0">
                    <a:pos x="271" y="236"/>
                  </a:cxn>
                  <a:cxn ang="0">
                    <a:pos x="294" y="265"/>
                  </a:cxn>
                  <a:cxn ang="0">
                    <a:pos x="305" y="282"/>
                  </a:cxn>
                  <a:cxn ang="0">
                    <a:pos x="340" y="305"/>
                  </a:cxn>
                </a:cxnLst>
                <a:rect l="0" t="0" r="r" b="b"/>
                <a:pathLst>
                  <a:path w="340" h="305">
                    <a:moveTo>
                      <a:pt x="0" y="0"/>
                    </a:moveTo>
                    <a:cubicBezTo>
                      <a:pt x="23" y="7"/>
                      <a:pt x="30" y="24"/>
                      <a:pt x="52" y="34"/>
                    </a:cubicBezTo>
                    <a:cubicBezTo>
                      <a:pt x="114" y="61"/>
                      <a:pt x="63" y="32"/>
                      <a:pt x="104" y="57"/>
                    </a:cubicBezTo>
                    <a:cubicBezTo>
                      <a:pt x="128" y="96"/>
                      <a:pt x="163" y="119"/>
                      <a:pt x="196" y="149"/>
                    </a:cubicBezTo>
                    <a:cubicBezTo>
                      <a:pt x="228" y="177"/>
                      <a:pt x="248" y="203"/>
                      <a:pt x="271" y="236"/>
                    </a:cubicBezTo>
                    <a:cubicBezTo>
                      <a:pt x="281" y="269"/>
                      <a:pt x="268" y="239"/>
                      <a:pt x="294" y="265"/>
                    </a:cubicBezTo>
                    <a:cubicBezTo>
                      <a:pt x="299" y="270"/>
                      <a:pt x="300" y="278"/>
                      <a:pt x="305" y="282"/>
                    </a:cubicBezTo>
                    <a:cubicBezTo>
                      <a:pt x="316" y="291"/>
                      <a:pt x="340" y="305"/>
                      <a:pt x="340" y="305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 flipH="1">
              <a:off x="1272" y="5478"/>
              <a:ext cx="864" cy="432"/>
              <a:chOff x="864" y="3682"/>
              <a:chExt cx="1705" cy="621"/>
            </a:xfrm>
          </p:grpSpPr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 flipV="1">
                <a:off x="1168" y="3974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1860" y="3682"/>
                <a:ext cx="709" cy="329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864" y="3710"/>
                <a:ext cx="340" cy="3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34"/>
                  </a:cxn>
                  <a:cxn ang="0">
                    <a:pos x="104" y="57"/>
                  </a:cxn>
                  <a:cxn ang="0">
                    <a:pos x="196" y="149"/>
                  </a:cxn>
                  <a:cxn ang="0">
                    <a:pos x="271" y="236"/>
                  </a:cxn>
                  <a:cxn ang="0">
                    <a:pos x="294" y="265"/>
                  </a:cxn>
                  <a:cxn ang="0">
                    <a:pos x="305" y="282"/>
                  </a:cxn>
                  <a:cxn ang="0">
                    <a:pos x="340" y="305"/>
                  </a:cxn>
                </a:cxnLst>
                <a:rect l="0" t="0" r="r" b="b"/>
                <a:pathLst>
                  <a:path w="340" h="305">
                    <a:moveTo>
                      <a:pt x="0" y="0"/>
                    </a:moveTo>
                    <a:cubicBezTo>
                      <a:pt x="23" y="7"/>
                      <a:pt x="30" y="24"/>
                      <a:pt x="52" y="34"/>
                    </a:cubicBezTo>
                    <a:cubicBezTo>
                      <a:pt x="114" y="61"/>
                      <a:pt x="63" y="32"/>
                      <a:pt x="104" y="57"/>
                    </a:cubicBezTo>
                    <a:cubicBezTo>
                      <a:pt x="128" y="96"/>
                      <a:pt x="163" y="119"/>
                      <a:pt x="196" y="149"/>
                    </a:cubicBezTo>
                    <a:cubicBezTo>
                      <a:pt x="228" y="177"/>
                      <a:pt x="248" y="203"/>
                      <a:pt x="271" y="236"/>
                    </a:cubicBezTo>
                    <a:cubicBezTo>
                      <a:pt x="281" y="269"/>
                      <a:pt x="268" y="239"/>
                      <a:pt x="294" y="265"/>
                    </a:cubicBezTo>
                    <a:cubicBezTo>
                      <a:pt x="299" y="270"/>
                      <a:pt x="300" y="278"/>
                      <a:pt x="305" y="282"/>
                    </a:cubicBezTo>
                    <a:cubicBezTo>
                      <a:pt x="316" y="291"/>
                      <a:pt x="340" y="305"/>
                      <a:pt x="340" y="305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2571736" y="4357694"/>
            <a:ext cx="657226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 к наблюдателю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лучи пришли одновременно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А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должна  загореться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раньше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чем  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857224" y="3214686"/>
            <a:ext cx="1143008" cy="1857388"/>
            <a:chOff x="4357686" y="2071678"/>
            <a:chExt cx="1571636" cy="1974545"/>
          </a:xfrm>
        </p:grpSpPr>
        <p:sp>
          <p:nvSpPr>
            <p:cNvPr id="55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857620" y="121442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72528" y="371475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00496" y="371475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58214" y="121442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2428860" y="3357562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000232" y="271462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=30км/с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000108"/>
            <a:ext cx="796255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Одновременность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пространственно разделённых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событий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относительна !!!</a:t>
            </a:r>
            <a:r>
              <a:rPr lang="ru-RU" sz="3200" b="1" dirty="0" smtClean="0">
                <a:solidFill>
                  <a:srgbClr val="FF0000"/>
                </a:solidFill>
              </a:rPr>
              <a:t>   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90450" y="6457914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41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3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8353E-6 L 0.11129 0.0034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0833E-6 L 0.10226 0.0006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00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0" grpId="0" animBg="1"/>
      <p:bldP spid="2068" grpId="0" animBg="1"/>
      <p:bldP spid="2068" grpId="1" animBg="1"/>
      <p:bldP spid="2069" grpId="0" animBg="1"/>
      <p:bldP spid="2069" grpId="1" animBg="1"/>
      <p:bldP spid="26" grpId="0" uiExpand="1" build="p" animBg="1" autoUpdateAnimBg="0"/>
      <p:bldP spid="2070" grpId="0" animBg="1"/>
      <p:bldP spid="2070" grpId="1" animBg="1"/>
      <p:bldP spid="2071" grpId="0" animBg="1"/>
      <p:bldP spid="2071" grpId="1" animBg="1"/>
      <p:bldP spid="2072" grpId="0" animBg="1"/>
      <p:bldP spid="2072" grpId="1" animBg="1"/>
      <p:bldP spid="53" grpId="0" uiExpand="1" build="p" animBg="1" autoUpdateAnimBg="0"/>
      <p:bldP spid="73" grpId="0"/>
      <p:bldP spid="74" grpId="0"/>
      <p:bldP spid="75" grpId="0"/>
      <p:bldP spid="76" grpId="0"/>
      <p:bldP spid="78" grpId="0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2б. Относительность промежутков времени.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286644" y="785794"/>
            <a:ext cx="1143008" cy="1857388"/>
            <a:chOff x="4357686" y="2071678"/>
            <a:chExt cx="1571636" cy="1974545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22"/>
          <p:cNvGrpSpPr>
            <a:grpSpLocks/>
          </p:cNvGrpSpPr>
          <p:nvPr/>
        </p:nvGrpSpPr>
        <p:grpSpPr bwMode="auto">
          <a:xfrm rot="16200000" flipH="1">
            <a:off x="930181" y="282495"/>
            <a:ext cx="71438" cy="1078036"/>
            <a:chOff x="7054" y="2551"/>
            <a:chExt cx="46" cy="467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1367768" y="1561134"/>
            <a:ext cx="517389" cy="1701954"/>
            <a:chOff x="1710" y="4200"/>
            <a:chExt cx="306" cy="840"/>
          </a:xfrm>
        </p:grpSpPr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788" y="4200"/>
              <a:ext cx="144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860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860" y="435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716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1872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>
              <a:off x="1710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H="1">
              <a:off x="1872" y="4554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1710" y="4560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7" name="Прямая со стрелкой 46"/>
          <p:cNvCxnSpPr/>
          <p:nvPr/>
        </p:nvCxnSpPr>
        <p:spPr>
          <a:xfrm rot="5400000" flipH="1" flipV="1">
            <a:off x="-573250" y="2071678"/>
            <a:ext cx="2500330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-310168" y="2106541"/>
            <a:ext cx="2500330" cy="71438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57224" y="272457"/>
            <a:ext cx="18573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flipV="1">
            <a:off x="3428992" y="857232"/>
            <a:ext cx="1879354" cy="16980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>
            <a:off x="5326577" y="843372"/>
            <a:ext cx="1831293" cy="16815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5306689" y="843372"/>
            <a:ext cx="1657" cy="168156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3" name="Group 22"/>
          <p:cNvGrpSpPr>
            <a:grpSpLocks/>
          </p:cNvGrpSpPr>
          <p:nvPr/>
        </p:nvGrpSpPr>
        <p:grpSpPr bwMode="auto">
          <a:xfrm rot="16200000" flipH="1">
            <a:off x="3470114" y="387482"/>
            <a:ext cx="67098" cy="1006598"/>
            <a:chOff x="7054" y="2551"/>
            <a:chExt cx="46" cy="467"/>
          </a:xfrm>
        </p:grpSpPr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 rot="19158388">
            <a:off x="3715251" y="1337556"/>
            <a:ext cx="100013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с·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2507804">
            <a:off x="6139455" y="155676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/2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352023" y="2541412"/>
            <a:ext cx="1785950" cy="15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37577" y="2469974"/>
            <a:ext cx="92869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64965" y="1421268"/>
            <a:ext cx="35719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474332" y="2530026"/>
            <a:ext cx="1785950" cy="15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22"/>
          <p:cNvGrpSpPr>
            <a:grpSpLocks/>
          </p:cNvGrpSpPr>
          <p:nvPr/>
        </p:nvGrpSpPr>
        <p:grpSpPr bwMode="auto">
          <a:xfrm rot="5400000" flipH="1">
            <a:off x="3447182" y="2168746"/>
            <a:ext cx="71438" cy="1006598"/>
            <a:chOff x="7054" y="2551"/>
            <a:chExt cx="46" cy="467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5" name="Group 22"/>
          <p:cNvGrpSpPr>
            <a:grpSpLocks/>
          </p:cNvGrpSpPr>
          <p:nvPr/>
        </p:nvGrpSpPr>
        <p:grpSpPr bwMode="auto">
          <a:xfrm rot="5400000" flipH="1">
            <a:off x="5322420" y="2102450"/>
            <a:ext cx="71438" cy="1006598"/>
            <a:chOff x="7054" y="2551"/>
            <a:chExt cx="46" cy="467"/>
          </a:xfrm>
        </p:grpSpPr>
        <p:sp>
          <p:nvSpPr>
            <p:cNvPr id="66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Group 22"/>
          <p:cNvGrpSpPr>
            <a:grpSpLocks/>
          </p:cNvGrpSpPr>
          <p:nvPr/>
        </p:nvGrpSpPr>
        <p:grpSpPr bwMode="auto">
          <a:xfrm rot="5400000" flipH="1">
            <a:off x="775970" y="2923130"/>
            <a:ext cx="71438" cy="1006598"/>
            <a:chOff x="7054" y="2551"/>
            <a:chExt cx="46" cy="467"/>
          </a:xfrm>
        </p:grpSpPr>
        <p:sp>
          <p:nvSpPr>
            <p:cNvPr id="69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14282" y="17859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86050" y="2714620"/>
            <a:ext cx="6143668" cy="584775"/>
          </a:xfrm>
          <a:prstGeom prst="rect">
            <a:avLst/>
          </a:prstGeom>
          <a:solidFill>
            <a:srgbClr val="FFCCCC">
              <a:alpha val="3058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(т.Пифагора)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43"/>
          <p:cNvGrpSpPr>
            <a:grpSpLocks/>
          </p:cNvGrpSpPr>
          <p:nvPr/>
        </p:nvGrpSpPr>
        <p:grpSpPr bwMode="auto">
          <a:xfrm>
            <a:off x="7229274" y="3357562"/>
            <a:ext cx="1771882" cy="641844"/>
            <a:chOff x="4199" y="6241"/>
            <a:chExt cx="901" cy="289"/>
          </a:xfrm>
        </p:grpSpPr>
        <p:sp>
          <p:nvSpPr>
            <p:cNvPr id="77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572132" y="4103372"/>
            <a:ext cx="3571868" cy="682950"/>
            <a:chOff x="5201972" y="3871696"/>
            <a:chExt cx="3571868" cy="682950"/>
          </a:xfrm>
        </p:grpSpPr>
        <p:sp>
          <p:nvSpPr>
            <p:cNvPr id="80" name="TextBox 79"/>
            <p:cNvSpPr txBox="1"/>
            <p:nvPr/>
          </p:nvSpPr>
          <p:spPr>
            <a:xfrm>
              <a:off x="5201972" y="3871696"/>
              <a:ext cx="3571868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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</a:t>
              </a:r>
              <a:r>
                <a:rPr lang="ru-RU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/  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1 -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1" name="Group 43"/>
            <p:cNvGrpSpPr>
              <a:grpSpLocks/>
            </p:cNvGrpSpPr>
            <p:nvPr/>
          </p:nvGrpSpPr>
          <p:grpSpPr bwMode="auto">
            <a:xfrm>
              <a:off x="6858016" y="3912802"/>
              <a:ext cx="1771882" cy="641844"/>
              <a:chOff x="5232" y="6537"/>
              <a:chExt cx="901" cy="289"/>
            </a:xfrm>
          </p:grpSpPr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 flipV="1">
                <a:off x="5280" y="6537"/>
                <a:ext cx="49" cy="27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5316" y="6549"/>
                <a:ext cx="817" cy="1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 flipH="1" flipV="1">
                <a:off x="5232" y="6681"/>
                <a:ext cx="49" cy="145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5" name="TextBox 84"/>
          <p:cNvSpPr txBox="1"/>
          <p:nvPr/>
        </p:nvSpPr>
        <p:spPr>
          <a:xfrm>
            <a:off x="6457045" y="5014285"/>
            <a:ext cx="257308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6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6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6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/>
          </a:p>
        </p:txBody>
      </p:sp>
      <p:sp>
        <p:nvSpPr>
          <p:cNvPr id="88" name="TextBox 87"/>
          <p:cNvSpPr txBox="1"/>
          <p:nvPr/>
        </p:nvSpPr>
        <p:spPr>
          <a:xfrm>
            <a:off x="0" y="4568619"/>
            <a:ext cx="378618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Ex. 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0  ,    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v-?   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21299686">
            <a:off x="190254" y="5332363"/>
            <a:ext cx="259736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v = 0,87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км/с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ый треугольник 89"/>
          <p:cNvSpPr/>
          <p:nvPr/>
        </p:nvSpPr>
        <p:spPr>
          <a:xfrm rot="16200000">
            <a:off x="3570854" y="767936"/>
            <a:ext cx="1643075" cy="1821668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786050" y="221455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2844" y="297333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0" y="5000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14678" y="42860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330522" y="21431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6786578" y="714356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786446" y="21429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=30км/с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29256" y="342900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)/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86" name="TextBox 85"/>
          <p:cNvSpPr txBox="1"/>
          <p:nvPr/>
        </p:nvSpPr>
        <p:spPr>
          <a:xfrm>
            <a:off x="3857620" y="5780782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Парадокс близнецов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3546463"/>
            <a:ext cx="535781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Какова скорость системы, если время замедлилось вдвое?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990450" y="6457914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11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0574E-7 L 0.19566 -0.0078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518E-6 L 0.1566 -0.00555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085E-6 L 0.11806 -0.0034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2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6772E-7 L 0.19757 -0.0057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00"/>
                            </p:stCondLst>
                            <p:childTnLst>
                              <p:par>
                                <p:cTn id="20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49" grpId="1" autoUpdateAnimBg="0"/>
      <p:bldP spid="50" grpId="0" animBg="1"/>
      <p:bldP spid="51" grpId="0" animBg="1"/>
      <p:bldP spid="56" grpId="0" animBg="1"/>
      <p:bldP spid="57" grpId="0"/>
      <p:bldP spid="59" grpId="0" animBg="1"/>
      <p:bldP spid="60" grpId="0" animBg="1"/>
      <p:bldP spid="72" grpId="0"/>
      <p:bldP spid="71" grpId="0" uiExpand="1" build="p" animBg="1" autoUpdateAnimBg="0"/>
      <p:bldP spid="85" grpId="0" animBg="1"/>
      <p:bldP spid="88" grpId="0" animBg="1"/>
      <p:bldP spid="89" grpId="0" animBg="1"/>
      <p:bldP spid="89" grpId="1" animBg="1"/>
      <p:bldP spid="90" grpId="0" animBg="1"/>
      <p:bldP spid="92" grpId="0"/>
      <p:bldP spid="93" grpId="0"/>
      <p:bldP spid="94" grpId="0"/>
      <p:bldP spid="95" grpId="0"/>
      <p:bldP spid="95" grpId="1"/>
      <p:bldP spid="96" grpId="0"/>
      <p:bldP spid="96" grpId="1"/>
      <p:bldP spid="98" grpId="0"/>
      <p:bldP spid="99" grpId="0"/>
      <p:bldP spid="99" grpId="1"/>
      <p:bldP spid="86" grpId="0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52021" y="428604"/>
            <a:ext cx="2805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4786322"/>
            <a:ext cx="1143008" cy="1857388"/>
            <a:chOff x="4357686" y="2071678"/>
            <a:chExt cx="1571636" cy="1974545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4286248" y="501140"/>
            <a:ext cx="1771882" cy="641844"/>
            <a:chOff x="4199" y="6241"/>
            <a:chExt cx="901" cy="289"/>
          </a:xfrm>
        </p:grpSpPr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-77130" y="4028400"/>
            <a:ext cx="1785950" cy="574224"/>
            <a:chOff x="6215074" y="3642182"/>
            <a:chExt cx="1785950" cy="574224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6500826" y="4214818"/>
              <a:ext cx="642942" cy="158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215074" y="3642182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=30км/с</a:t>
              </a:r>
              <a:endParaRPr lang="ru-RU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786050" y="2786058"/>
            <a:ext cx="30797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295564" y="1701258"/>
            <a:ext cx="71438" cy="1006598"/>
            <a:chOff x="367034" y="3741536"/>
            <a:chExt cx="71438" cy="1006598"/>
          </a:xfrm>
        </p:grpSpPr>
        <p:sp>
          <p:nvSpPr>
            <p:cNvPr id="45" name="Line 23"/>
            <p:cNvSpPr>
              <a:spLocks noChangeShapeType="1"/>
            </p:cNvSpPr>
            <p:nvPr/>
          </p:nvSpPr>
          <p:spPr bwMode="auto">
            <a:xfrm rot="10800000" flipH="1">
              <a:off x="438472" y="3773868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rot="10800000" flipH="1">
              <a:off x="367034" y="3741536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71470" y="132426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22"/>
          <p:cNvGrpSpPr>
            <a:grpSpLocks/>
          </p:cNvGrpSpPr>
          <p:nvPr/>
        </p:nvGrpSpPr>
        <p:grpSpPr bwMode="auto">
          <a:xfrm flipH="1">
            <a:off x="4500530" y="1727759"/>
            <a:ext cx="71438" cy="1006598"/>
            <a:chOff x="7054" y="2551"/>
            <a:chExt cx="46" cy="467"/>
          </a:xfrm>
        </p:grpSpPr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2857488" y="5072074"/>
            <a:ext cx="2928958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51276" y="40719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22"/>
          <p:cNvGrpSpPr>
            <a:grpSpLocks/>
          </p:cNvGrpSpPr>
          <p:nvPr/>
        </p:nvGrpSpPr>
        <p:grpSpPr bwMode="auto">
          <a:xfrm flipH="1">
            <a:off x="5827466" y="4500570"/>
            <a:ext cx="71438" cy="1006598"/>
            <a:chOff x="7054" y="2551"/>
            <a:chExt cx="46" cy="467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22"/>
          <p:cNvGrpSpPr>
            <a:grpSpLocks/>
          </p:cNvGrpSpPr>
          <p:nvPr/>
        </p:nvGrpSpPr>
        <p:grpSpPr bwMode="auto">
          <a:xfrm rot="10800000" flipH="1">
            <a:off x="1714480" y="4500570"/>
            <a:ext cx="71438" cy="1006598"/>
            <a:chOff x="7054" y="2551"/>
            <a:chExt cx="46" cy="467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71538" y="46434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9657" y="186395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=  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" name="Group 11"/>
          <p:cNvGrpSpPr>
            <a:grpSpLocks/>
          </p:cNvGrpSpPr>
          <p:nvPr/>
        </p:nvGrpSpPr>
        <p:grpSpPr bwMode="auto">
          <a:xfrm>
            <a:off x="785786" y="928670"/>
            <a:ext cx="517389" cy="1701954"/>
            <a:chOff x="1710" y="4200"/>
            <a:chExt cx="306" cy="840"/>
          </a:xfrm>
        </p:grpSpPr>
        <p:sp>
          <p:nvSpPr>
            <p:cNvPr id="72" name="Oval 12"/>
            <p:cNvSpPr>
              <a:spLocks noChangeArrowheads="1"/>
            </p:cNvSpPr>
            <p:nvPr/>
          </p:nvSpPr>
          <p:spPr bwMode="auto">
            <a:xfrm>
              <a:off x="1788" y="4200"/>
              <a:ext cx="144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1860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>
              <a:off x="1860" y="435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15"/>
            <p:cNvSpPr>
              <a:spLocks noChangeShapeType="1"/>
            </p:cNvSpPr>
            <p:nvPr/>
          </p:nvSpPr>
          <p:spPr bwMode="auto">
            <a:xfrm flipH="1">
              <a:off x="1716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1872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H="1">
              <a:off x="1710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 flipH="1">
              <a:off x="1872" y="4554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1710" y="4560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>
            <a:off x="428564" y="2212966"/>
            <a:ext cx="400052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28596" y="3768037"/>
            <a:ext cx="5286412" cy="18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14050" y="2498718"/>
            <a:ext cx="400052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2430851" y="638177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71968" y="158488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 flipH="1" flipV="1">
            <a:off x="2501658" y="1979065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 flipH="1" flipV="1">
            <a:off x="3778329" y="3508292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22"/>
          <p:cNvGrpSpPr>
            <a:grpSpLocks/>
          </p:cNvGrpSpPr>
          <p:nvPr/>
        </p:nvGrpSpPr>
        <p:grpSpPr bwMode="auto">
          <a:xfrm flipH="1">
            <a:off x="4500562" y="3000372"/>
            <a:ext cx="71438" cy="1006598"/>
            <a:chOff x="7054" y="2551"/>
            <a:chExt cx="46" cy="467"/>
          </a:xfrm>
        </p:grpSpPr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285720" y="3000372"/>
            <a:ext cx="71438" cy="1006598"/>
            <a:chOff x="367034" y="3741536"/>
            <a:chExt cx="71438" cy="1006598"/>
          </a:xfrm>
        </p:grpSpPr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rot="10800000" flipH="1">
              <a:off x="438472" y="3773868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 rot="10800000" flipH="1">
              <a:off x="367034" y="3741536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143240" y="3286124"/>
            <a:ext cx="242889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v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157020" y="4263102"/>
            <a:ext cx="278608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983275" y="4610472"/>
            <a:ext cx="214314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-v)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143372" y="564357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804997" y="6174491"/>
            <a:ext cx="3338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28860" y="242886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000760" y="3071810"/>
            <a:ext cx="14287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14546" y="378619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29520" y="4000504"/>
            <a:ext cx="107157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14744" y="1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2в. Относительность расстояний</a:t>
            </a:r>
            <a:endParaRPr lang="ru-RU" sz="2800" b="1" dirty="0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>
            <a:off x="3286910" y="4356900"/>
            <a:ext cx="257176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>
            <a:off x="5304210" y="4749809"/>
            <a:ext cx="107157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995896" y="5643578"/>
            <a:ext cx="32059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1/(1 – v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rot="5400000">
            <a:off x="500828" y="4356900"/>
            <a:ext cx="257176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H="1">
            <a:off x="4357686" y="6072206"/>
            <a:ext cx="571504" cy="5715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6200000" flipH="1">
            <a:off x="236353" y="1093617"/>
            <a:ext cx="5572164" cy="5072098"/>
          </a:xfrm>
          <a:prstGeom prst="straightConnector1">
            <a:avLst/>
          </a:prstGeom>
          <a:ln w="285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43"/>
          <p:cNvGrpSpPr>
            <a:grpSpLocks/>
          </p:cNvGrpSpPr>
          <p:nvPr/>
        </p:nvGrpSpPr>
        <p:grpSpPr bwMode="auto">
          <a:xfrm>
            <a:off x="6044259" y="6099502"/>
            <a:ext cx="1771882" cy="641844"/>
            <a:chOff x="4199" y="6241"/>
            <a:chExt cx="901" cy="289"/>
          </a:xfrm>
        </p:grpSpPr>
        <p:sp>
          <p:nvSpPr>
            <p:cNvPr id="110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3428991" y="1000108"/>
            <a:ext cx="5715009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Уменьшаются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направлении движения.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990450" y="6457914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42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947E-6 L 0.15781 -0.00047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0 " pathEditMode="relative" ptsTypes="AA">
                                      <p:cBhvr>
                                        <p:cTn id="10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283 0.00416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0 " pathEditMode="relative" ptsTypes="AA">
                                      <p:cBhvr>
                                        <p:cTn id="11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6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6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0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0" dur="3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1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9" grpId="0" animBg="1"/>
      <p:bldP spid="49" grpId="0"/>
      <p:bldP spid="57" grpId="0"/>
      <p:bldP spid="57" grpId="1"/>
      <p:bldP spid="65" grpId="0"/>
      <p:bldP spid="65" grpId="1"/>
      <p:bldP spid="70" grpId="1" animBg="1" autoUpdateAnimBg="0"/>
      <p:bldP spid="70" grpId="2" animBg="1"/>
      <p:bldP spid="93" grpId="0"/>
      <p:bldP spid="1038" grpId="0" animBg="1"/>
      <p:bldP spid="103" grpId="0" animBg="1" autoUpdateAnimBg="0"/>
      <p:bldP spid="1039" grpId="0" animBg="1"/>
      <p:bldP spid="105" grpId="0" animBg="1"/>
      <p:bldP spid="108" grpId="0"/>
      <p:bldP spid="104" grpId="0"/>
      <p:bldP spid="106" grpId="0" animBg="1"/>
      <p:bldP spid="115" grpId="0"/>
      <p:bldP spid="115" grpId="1"/>
      <p:bldP spid="116" grpId="0" animBg="1"/>
      <p:bldP spid="117" grpId="0"/>
      <p:bldP spid="122" grpId="0" animBg="1" autoUpdateAnimBg="0"/>
      <p:bldP spid="102" grpId="0" animBg="1"/>
      <p:bldP spid="10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4786322"/>
            <a:ext cx="1143008" cy="1857388"/>
            <a:chOff x="4357686" y="2071678"/>
            <a:chExt cx="1571636" cy="1974545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06"/>
          <p:cNvGrpSpPr/>
          <p:nvPr/>
        </p:nvGrpSpPr>
        <p:grpSpPr>
          <a:xfrm>
            <a:off x="-77130" y="4028400"/>
            <a:ext cx="1785950" cy="574224"/>
            <a:chOff x="6215074" y="3642182"/>
            <a:chExt cx="1785950" cy="574224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6500826" y="4214818"/>
              <a:ext cx="642942" cy="158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215074" y="3642182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=30км/с</a:t>
              </a:r>
              <a:endParaRPr lang="ru-RU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786050" y="2762904"/>
            <a:ext cx="30797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6"/>
          <p:cNvGrpSpPr/>
          <p:nvPr/>
        </p:nvGrpSpPr>
        <p:grpSpPr>
          <a:xfrm>
            <a:off x="295564" y="1701258"/>
            <a:ext cx="71438" cy="1006598"/>
            <a:chOff x="367034" y="3741536"/>
            <a:chExt cx="71438" cy="1006598"/>
          </a:xfrm>
        </p:grpSpPr>
        <p:sp>
          <p:nvSpPr>
            <p:cNvPr id="45" name="Line 23"/>
            <p:cNvSpPr>
              <a:spLocks noChangeShapeType="1"/>
            </p:cNvSpPr>
            <p:nvPr/>
          </p:nvSpPr>
          <p:spPr bwMode="auto">
            <a:xfrm rot="10800000" flipH="1">
              <a:off x="438472" y="3773868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rot="10800000" flipH="1">
              <a:off x="367034" y="3741536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71470" y="132426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4500530" y="1727759"/>
            <a:ext cx="71438" cy="1006598"/>
            <a:chOff x="7054" y="2551"/>
            <a:chExt cx="46" cy="467"/>
          </a:xfrm>
        </p:grpSpPr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2857488" y="5072074"/>
            <a:ext cx="2928958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51276" y="40719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 flipH="1">
            <a:off x="5827466" y="4500570"/>
            <a:ext cx="71438" cy="1006598"/>
            <a:chOff x="7054" y="2551"/>
            <a:chExt cx="46" cy="467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 rot="10800000" flipH="1">
            <a:off x="1714480" y="4500570"/>
            <a:ext cx="71438" cy="1006598"/>
            <a:chOff x="7054" y="2551"/>
            <a:chExt cx="46" cy="467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71538" y="46434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5720" y="186395"/>
            <a:ext cx="2159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85786" y="928670"/>
            <a:ext cx="517389" cy="1701954"/>
            <a:chOff x="1710" y="4200"/>
            <a:chExt cx="306" cy="840"/>
          </a:xfrm>
        </p:grpSpPr>
        <p:sp>
          <p:nvSpPr>
            <p:cNvPr id="72" name="Oval 12"/>
            <p:cNvSpPr>
              <a:spLocks noChangeArrowheads="1"/>
            </p:cNvSpPr>
            <p:nvPr/>
          </p:nvSpPr>
          <p:spPr bwMode="auto">
            <a:xfrm>
              <a:off x="1788" y="4200"/>
              <a:ext cx="144" cy="14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1860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>
              <a:off x="1860" y="435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15"/>
            <p:cNvSpPr>
              <a:spLocks noChangeShapeType="1"/>
            </p:cNvSpPr>
            <p:nvPr/>
          </p:nvSpPr>
          <p:spPr bwMode="auto">
            <a:xfrm flipH="1">
              <a:off x="1716" y="4752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1872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H="1">
              <a:off x="1710" y="4416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 flipH="1">
              <a:off x="1872" y="4554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1710" y="4560"/>
              <a:ext cx="144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>
            <a:off x="428564" y="2212966"/>
            <a:ext cx="400052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28596" y="3768037"/>
            <a:ext cx="5286412" cy="18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14050" y="2498718"/>
            <a:ext cx="400052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2430851" y="638177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571968" y="158488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 flipH="1" flipV="1">
            <a:off x="2501658" y="1979065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 flipH="1" flipV="1">
            <a:off x="3778329" y="3508292"/>
            <a:ext cx="5831" cy="41335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2"/>
          <p:cNvGrpSpPr>
            <a:grpSpLocks/>
          </p:cNvGrpSpPr>
          <p:nvPr/>
        </p:nvGrpSpPr>
        <p:grpSpPr bwMode="auto">
          <a:xfrm flipH="1">
            <a:off x="4500562" y="3000372"/>
            <a:ext cx="71438" cy="1006598"/>
            <a:chOff x="7054" y="2551"/>
            <a:chExt cx="46" cy="467"/>
          </a:xfrm>
        </p:grpSpPr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98"/>
          <p:cNvGrpSpPr/>
          <p:nvPr/>
        </p:nvGrpSpPr>
        <p:grpSpPr>
          <a:xfrm>
            <a:off x="285720" y="3000372"/>
            <a:ext cx="71438" cy="1006598"/>
            <a:chOff x="367034" y="3741536"/>
            <a:chExt cx="71438" cy="1006598"/>
          </a:xfrm>
        </p:grpSpPr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rot="10800000" flipH="1">
              <a:off x="438472" y="3773868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 rot="10800000" flipH="1">
              <a:off x="367034" y="3741536"/>
              <a:ext cx="0" cy="97426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143240" y="3286124"/>
            <a:ext cx="221457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v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983275" y="4610472"/>
            <a:ext cx="214314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(c-v)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en-US" sz="28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(c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143372" y="5643578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090881" y="6174491"/>
            <a:ext cx="3338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28860" y="242886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000760" y="3071810"/>
            <a:ext cx="14287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вперёд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14546" y="378619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29520" y="4000504"/>
            <a:ext cx="107157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71736" y="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2в. Относительность расстояний</a:t>
            </a:r>
            <a:endParaRPr lang="ru-RU" sz="2800" b="1" dirty="0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>
            <a:off x="3286910" y="4356900"/>
            <a:ext cx="2571768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995896" y="5643578"/>
            <a:ext cx="32059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1/(1 – v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330143" y="6099502"/>
            <a:ext cx="1771882" cy="641844"/>
            <a:chOff x="4199" y="6241"/>
            <a:chExt cx="901" cy="289"/>
          </a:xfrm>
        </p:grpSpPr>
        <p:sp>
          <p:nvSpPr>
            <p:cNvPr id="110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3428991" y="1071546"/>
            <a:ext cx="5715009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Уменьшаются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направлении движения.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42976" y="5657671"/>
            <a:ext cx="259736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v = 0,87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км/с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0" y="4689471"/>
            <a:ext cx="535781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Какова скорость системы, если длина уменьшилась вдвое?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157020" y="4263102"/>
            <a:ext cx="248668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v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94915" y="486771"/>
            <a:ext cx="280586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229142" y="501140"/>
            <a:ext cx="1771882" cy="641844"/>
            <a:chOff x="4199" y="6241"/>
            <a:chExt cx="901" cy="2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009544" y="5641380"/>
            <a:ext cx="32059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1/(1 – v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4357686" y="6072206"/>
            <a:ext cx="1857388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00034" y="714356"/>
            <a:ext cx="6286544" cy="5643602"/>
          </a:xfrm>
          <a:prstGeom prst="straightConnector1">
            <a:avLst/>
          </a:prstGeom>
          <a:ln w="285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947E-6 L 0.15781 -0.00047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0 " pathEditMode="relative" ptsTypes="AA">
                                      <p:cBhvr>
                                        <p:cTn id="109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283 0.0041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5 0 " pathEditMode="relative" ptsTypes="AA"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7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0 " pathEditMode="relative" ptsTypes="AA">
                                      <p:cBhvr>
                                        <p:cTn id="1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30886 0.09074 " pathEditMode="relative" rAng="0" ptsTypes="AA">
                                      <p:cBhvr>
                                        <p:cTn id="2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/>
      <p:bldP spid="57" grpId="0"/>
      <p:bldP spid="57" grpId="1"/>
      <p:bldP spid="65" grpId="0"/>
      <p:bldP spid="65" grpId="1"/>
      <p:bldP spid="70" grpId="0" build="allAtOnce" animBg="1" autoUpdateAnimBg="0"/>
      <p:bldP spid="70" grpId="1" uiExpand="1" build="p" animBg="1"/>
      <p:bldP spid="93" grpId="0"/>
      <p:bldP spid="1038" grpId="0" animBg="1"/>
      <p:bldP spid="1039" grpId="0" animBg="1"/>
      <p:bldP spid="105" grpId="0" animBg="1"/>
      <p:bldP spid="108" grpId="0"/>
      <p:bldP spid="104" grpId="0"/>
      <p:bldP spid="106" grpId="0" animBg="1"/>
      <p:bldP spid="115" grpId="0"/>
      <p:bldP spid="115" grpId="1"/>
      <p:bldP spid="116" grpId="0" animBg="1"/>
      <p:bldP spid="117" grpId="0"/>
      <p:bldP spid="122" grpId="0" animBg="1" autoUpdateAnimBg="0"/>
      <p:bldP spid="102" grpId="0" animBg="1"/>
      <p:bldP spid="102" grpId="1" animBg="1"/>
      <p:bldP spid="91" grpId="0" animBg="1"/>
      <p:bldP spid="91" grpId="1" animBg="1"/>
      <p:bldP spid="96" grpId="0" animBg="1"/>
      <p:bldP spid="103" grpId="0" animBg="1" autoUpdateAnimBg="0"/>
      <p:bldP spid="2049" grpId="0" build="allAtOnce" animBg="1"/>
      <p:bldP spid="2049" grpId="1" uiExpand="1" build="p" animBg="1"/>
      <p:bldP spid="114" grpId="0" animBg="1" autoUpdateAnimBg="0"/>
      <p:bldP spid="1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29520" y="214290"/>
            <a:ext cx="1428744" cy="1785950"/>
            <a:chOff x="3600" y="5472"/>
            <a:chExt cx="330" cy="840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3678" y="5472"/>
              <a:ext cx="144" cy="144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3750" y="6024"/>
              <a:ext cx="144" cy="28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750" y="5622"/>
              <a:ext cx="0" cy="432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606" y="6024"/>
              <a:ext cx="144" cy="28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88" y="5472"/>
              <a:ext cx="42" cy="21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3600" y="5688"/>
              <a:ext cx="144" cy="144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600" y="5832"/>
              <a:ext cx="144" cy="144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774" y="5688"/>
              <a:ext cx="144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117390" y="950899"/>
            <a:ext cx="2455872" cy="1049341"/>
          </a:xfrm>
          <a:prstGeom prst="foldedCorner">
            <a:avLst>
              <a:gd name="adj" fmla="val 12500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32722" y="716332"/>
            <a:ext cx="7857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290682" y="4500570"/>
            <a:ext cx="1424326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455845" y="928476"/>
            <a:ext cx="2258434" cy="1143202"/>
            <a:chOff x="10380" y="2331"/>
            <a:chExt cx="795" cy="600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0380" y="2331"/>
              <a:ext cx="72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0403" y="2583"/>
              <a:ext cx="7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1+ </a:t>
              </a: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/c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2955906" y="1500174"/>
            <a:ext cx="1143008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32" y="2214554"/>
            <a:ext cx="4929190" cy="646331"/>
          </a:xfrm>
          <a:prstGeom prst="rect">
            <a:avLst/>
          </a:prstGeom>
          <a:gradFill>
            <a:gsLst>
              <a:gs pos="61000">
                <a:schemeClr val="accent1">
                  <a:lumMod val="20000"/>
                  <a:lumOff val="80000"/>
                  <a:alpha val="14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v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2г.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Релятивистский </a:t>
            </a:r>
            <a:r>
              <a:rPr lang="ru-RU" sz="2800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сложения скоростей.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3426" y="107154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v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6170" y="100010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29124" y="3000372"/>
            <a:ext cx="2428892" cy="646331"/>
          </a:xfrm>
          <a:prstGeom prst="rect">
            <a:avLst/>
          </a:prstGeom>
          <a:gradFill>
            <a:gsLst>
              <a:gs pos="61000">
                <a:schemeClr val="accent1">
                  <a:lumMod val="20000"/>
                  <a:lumOff val="80000"/>
                  <a:alpha val="14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v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786190"/>
            <a:ext cx="6715172" cy="646331"/>
          </a:xfrm>
          <a:prstGeom prst="rect">
            <a:avLst/>
          </a:prstGeom>
          <a:gradFill>
            <a:gsLst>
              <a:gs pos="61000">
                <a:schemeClr val="accent1">
                  <a:lumMod val="20000"/>
                  <a:lumOff val="80000"/>
                  <a:alpha val="14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v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4714884"/>
            <a:ext cx="178595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v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2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714580" y="5572140"/>
            <a:ext cx="642942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Новая теория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должна включать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старую как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частный случай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42844" y="357166"/>
            <a:ext cx="1143008" cy="1857388"/>
            <a:chOff x="4357686" y="2071678"/>
            <a:chExt cx="1571636" cy="1974545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4909703" y="2285992"/>
              <a:ext cx="623452" cy="306163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5221429" y="3459616"/>
              <a:ext cx="350703" cy="32657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5221429" y="2512498"/>
              <a:ext cx="0" cy="91848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4857751" y="3459616"/>
              <a:ext cx="363677" cy="2551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5747482" y="2339570"/>
              <a:ext cx="181840" cy="44648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 flipV="1">
              <a:off x="4357686" y="2571744"/>
              <a:ext cx="837766" cy="193903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H="1">
              <a:off x="4357686" y="2285992"/>
              <a:ext cx="357191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5272312" y="2773372"/>
              <a:ext cx="623452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4857752" y="3714752"/>
              <a:ext cx="214314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H="1">
              <a:off x="5286380" y="3786190"/>
              <a:ext cx="285752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4857752" y="2143116"/>
              <a:ext cx="155846" cy="16881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5072066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flipH="1">
              <a:off x="5357818" y="2071678"/>
              <a:ext cx="71438" cy="21431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H="1">
              <a:off x="5500694" y="2214554"/>
              <a:ext cx="142876" cy="14287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H="1">
              <a:off x="4857752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5286380" y="4000504"/>
              <a:ext cx="214314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2564381" y="2786058"/>
            <a:ext cx="1934583" cy="1143202"/>
            <a:chOff x="10478" y="2331"/>
            <a:chExt cx="681" cy="600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0657" y="2331"/>
              <a:ext cx="37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0478" y="2583"/>
              <a:ext cx="68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1+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cc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/c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2928926" y="3355974"/>
            <a:ext cx="1143008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6"/>
          <p:cNvGrpSpPr>
            <a:grpSpLocks/>
          </p:cNvGrpSpPr>
          <p:nvPr/>
        </p:nvGrpSpPr>
        <p:grpSpPr bwMode="auto">
          <a:xfrm>
            <a:off x="2500298" y="4429132"/>
            <a:ext cx="3070902" cy="1143202"/>
            <a:chOff x="10478" y="2331"/>
            <a:chExt cx="1081" cy="600"/>
          </a:xfrm>
        </p:grpSpPr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0783" y="2331"/>
              <a:ext cx="50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478" y="2583"/>
              <a:ext cx="108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1+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900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300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000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>
            <a:off x="2864843" y="4999048"/>
            <a:ext cx="2376000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3229918" y="5046356"/>
            <a:ext cx="2143140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0" y="6457890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42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29" grpId="0"/>
      <p:bldP spid="20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0" grpId="1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0721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Релятивистская динамика.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" y="500042"/>
            <a:ext cx="4714908" cy="523220"/>
          </a:xfrm>
          <a:prstGeom prst="rect">
            <a:avLst/>
          </a:prstGeom>
          <a:blipFill dpi="0" rotWithShape="1">
            <a:blip r:embed="rId10" cstate="print">
              <a:alphaModFix amt="37000"/>
            </a:blip>
            <a:srcRect/>
            <a:tile tx="-2540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1кг,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ym typeface="Symbol"/>
              </a:rPr>
              <a:t>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1м/с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142908" y="1477020"/>
            <a:ext cx="3429024" cy="2134028"/>
            <a:chOff x="-142908" y="1477020"/>
            <a:chExt cx="3429024" cy="2134028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-142908" y="1477020"/>
              <a:ext cx="2929122" cy="2134028"/>
              <a:chOff x="142844" y="1834210"/>
              <a:chExt cx="2929122" cy="213402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2844" y="2839911"/>
                <a:ext cx="714380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b="1" baseline="-25000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800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571636" y="1928802"/>
                <a:ext cx="2500330" cy="1751019"/>
                <a:chOff x="6000924" y="1963732"/>
                <a:chExt cx="2500330" cy="1751019"/>
              </a:xfrm>
            </p:grpSpPr>
            <p:grpSp>
              <p:nvGrpSpPr>
                <p:cNvPr id="1026" name="Group 2"/>
                <p:cNvGrpSpPr>
                  <a:grpSpLocks/>
                </p:cNvGrpSpPr>
                <p:nvPr/>
              </p:nvGrpSpPr>
              <p:grpSpPr bwMode="auto">
                <a:xfrm>
                  <a:off x="6000924" y="2166914"/>
                  <a:ext cx="2500330" cy="1547837"/>
                  <a:chOff x="5324" y="1872"/>
                  <a:chExt cx="1728" cy="1296"/>
                </a:xfrm>
              </p:grpSpPr>
              <p:sp>
                <p:nvSpPr>
                  <p:cNvPr id="1027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5324" y="3024"/>
                    <a:ext cx="172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28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68" y="1872"/>
                    <a:ext cx="0" cy="129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9" name="Arc 5"/>
                <p:cNvSpPr>
                  <a:spLocks/>
                </p:cNvSpPr>
                <p:nvPr/>
              </p:nvSpPr>
              <p:spPr bwMode="auto">
                <a:xfrm flipV="1">
                  <a:off x="6238001" y="2249482"/>
                  <a:ext cx="1691585" cy="8858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>
                  <a:off x="8003518" y="1963732"/>
                  <a:ext cx="0" cy="154783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285720" y="1834210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408516" y="3445018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786050" y="30003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00662" y="1000108"/>
            <a:ext cx="36433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 v - ?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1571612"/>
            <a:ext cx="314327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масса покоя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786446" y="3429000"/>
            <a:ext cx="2428892" cy="2143140"/>
            <a:chOff x="4357686" y="3571876"/>
            <a:chExt cx="2428892" cy="2143140"/>
          </a:xfrm>
        </p:grpSpPr>
        <p:sp>
          <p:nvSpPr>
            <p:cNvPr id="31" name="Овал 30"/>
            <p:cNvSpPr/>
            <p:nvPr/>
          </p:nvSpPr>
          <p:spPr>
            <a:xfrm>
              <a:off x="4357686" y="3571876"/>
              <a:ext cx="2428892" cy="2143140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357686" y="4500570"/>
              <a:ext cx="2428892" cy="2857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1" name="Rectangle 17">
            <a:hlinkClick r:id="rId11" action="ppaction://hlinksldjump" tooltip="циклотрон"/>
          </p:cNvPr>
          <p:cNvSpPr>
            <a:spLocks noChangeArrowheads="1"/>
          </p:cNvSpPr>
          <p:nvPr/>
        </p:nvSpPr>
        <p:spPr bwMode="auto">
          <a:xfrm>
            <a:off x="4857752" y="2977218"/>
            <a:ext cx="4500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action="ppaction://hlinkpres?slideindex=4&amp;slidetitle=Презентация PowerPoint"/>
              </a:rPr>
              <a:t>СИНХРОФАЗОТРОН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43042" y="4071942"/>
            <a:ext cx="142876" cy="142876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19453447">
            <a:off x="1086866" y="4069911"/>
            <a:ext cx="99189" cy="328842"/>
          </a:xfrm>
          <a:prstGeom prst="ellipse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 rot="12339329">
            <a:off x="6189657" y="3561725"/>
            <a:ext cx="1852458" cy="1925991"/>
            <a:chOff x="3396280" y="3521486"/>
            <a:chExt cx="1528141" cy="1557970"/>
          </a:xfrm>
        </p:grpSpPr>
        <p:sp>
          <p:nvSpPr>
            <p:cNvPr id="39" name="Дуга 38"/>
            <p:cNvSpPr/>
            <p:nvPr/>
          </p:nvSpPr>
          <p:spPr>
            <a:xfrm>
              <a:off x="3786182" y="3929066"/>
              <a:ext cx="1071570" cy="1071570"/>
            </a:xfrm>
            <a:prstGeom prst="arc">
              <a:avLst>
                <a:gd name="adj1" fmla="val 3017107"/>
                <a:gd name="adj2" fmla="val 19758708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 rot="4648118">
              <a:off x="3381366" y="3536400"/>
              <a:ext cx="1557970" cy="1528141"/>
            </a:xfrm>
            <a:prstGeom prst="arc">
              <a:avLst>
                <a:gd name="adj1" fmla="val 3814257"/>
                <a:gd name="adj2" fmla="val 19886428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Содержимое 36">
            <a:hlinkClick r:id="rId12" action="ppaction://hlinkpres?slideindex=1&amp;slidetitle="/>
          </p:cNvPr>
          <p:cNvSpPr txBox="1">
            <a:spLocks/>
          </p:cNvSpPr>
          <p:nvPr/>
        </p:nvSpPr>
        <p:spPr>
          <a:xfrm>
            <a:off x="0" y="3571876"/>
            <a:ext cx="60721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по окружности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4000504"/>
            <a:ext cx="40004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Почему?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4357694"/>
            <a:ext cx="25003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Bqv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857760"/>
            <a:ext cx="30003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357826"/>
            <a:ext cx="33575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5786454"/>
            <a:ext cx="335758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273225"/>
            <a:ext cx="33575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929058" y="5500702"/>
            <a:ext cx="5000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растет из-за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472" y="107154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мера инертности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2132" y="1500174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v=0.87c)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260к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км/с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500430" y="6273225"/>
            <a:ext cx="5643570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меняется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const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но???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14876" y="357166"/>
            <a:ext cx="3357554" cy="646331"/>
          </a:xfrm>
          <a:prstGeom prst="rect">
            <a:avLst/>
          </a:prstGeom>
          <a:blipFill dpi="0" rotWithShape="1">
            <a:blip r:embed="rId10" cstate="print">
              <a:alphaModFix amt="37000"/>
            </a:blip>
            <a:srcRect/>
            <a:tile tx="-2540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) ?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!?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2"/>
          <p:cNvSpPr>
            <a:spLocks noChangeArrowheads="1"/>
          </p:cNvSpPr>
          <p:nvPr/>
        </p:nvSpPr>
        <p:spPr bwMode="auto">
          <a:xfrm>
            <a:off x="2428860" y="2165345"/>
            <a:ext cx="2098682" cy="835027"/>
          </a:xfrm>
          <a:prstGeom prst="foldedCorner">
            <a:avLst>
              <a:gd name="adj" fmla="val 12500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929190" y="2000240"/>
            <a:ext cx="4214842" cy="584775"/>
          </a:xfrm>
          <a:prstGeom prst="rect">
            <a:avLst/>
          </a:prstGeom>
          <a:gradFill>
            <a:gsLst>
              <a:gs pos="61000">
                <a:schemeClr val="accent1">
                  <a:lumMod val="20000"/>
                  <a:lumOff val="80000"/>
                  <a:alpha val="14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Ex.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86644" y="2500306"/>
            <a:ext cx="15001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428860" y="2014680"/>
            <a:ext cx="2468392" cy="1200005"/>
            <a:chOff x="5963" y="937"/>
            <a:chExt cx="1167" cy="831"/>
          </a:xfrm>
        </p:grpSpPr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963" y="1152"/>
              <a:ext cx="73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m=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6235" y="937"/>
              <a:ext cx="895" cy="831"/>
              <a:chOff x="2811" y="3358"/>
              <a:chExt cx="895" cy="831"/>
            </a:xfrm>
          </p:grpSpPr>
          <p:grpSp>
            <p:nvGrpSpPr>
              <p:cNvPr id="1034" name="Group 10"/>
              <p:cNvGrpSpPr>
                <a:grpSpLocks/>
              </p:cNvGrpSpPr>
              <p:nvPr/>
            </p:nvGrpSpPr>
            <p:grpSpPr bwMode="auto">
              <a:xfrm>
                <a:off x="2811" y="3358"/>
                <a:ext cx="895" cy="831"/>
                <a:chOff x="11406" y="3532"/>
                <a:chExt cx="1082" cy="802"/>
              </a:xfrm>
            </p:grpSpPr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36" name="Group 12"/>
                <p:cNvGrpSpPr>
                  <a:grpSpLocks/>
                </p:cNvGrpSpPr>
                <p:nvPr/>
              </p:nvGrpSpPr>
              <p:grpSpPr bwMode="auto">
                <a:xfrm>
                  <a:off x="11406" y="3532"/>
                  <a:ext cx="1082" cy="802"/>
                  <a:chOff x="10898" y="3800"/>
                  <a:chExt cx="864" cy="802"/>
                </a:xfrm>
              </p:grpSpPr>
              <p:sp>
                <p:nvSpPr>
                  <p:cNvPr id="103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33" y="3800"/>
                    <a:ext cx="616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r>
                      <a: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52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endParaRPr kumimoji="0" lang="ru-RU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2936" y="377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29" y="3742"/>
                <a:ext cx="58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8000960" y="0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43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1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7" grpId="0" animBg="1"/>
      <p:bldP spid="28" grpId="0" animBg="1"/>
      <p:bldP spid="1041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1043" grpId="0"/>
      <p:bldP spid="1043" grpId="1"/>
      <p:bldP spid="46" grpId="0"/>
      <p:bldP spid="47" grpId="0"/>
      <p:bldP spid="47" grpId="1"/>
      <p:bldP spid="49" grpId="0" animBg="1"/>
      <p:bldP spid="49" grpId="1" animBg="1"/>
      <p:bldP spid="57" grpId="0" animBg="1"/>
      <p:bldP spid="58" grpId="0" animBg="1"/>
      <p:bldP spid="58" grpId="1" animBg="1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11  класс  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71480"/>
            <a:ext cx="8686800" cy="1357322"/>
          </a:xfrm>
        </p:spPr>
        <p:txBody>
          <a:bodyPr/>
          <a:lstStyle/>
          <a:p>
            <a:r>
              <a:rPr lang="ru-RU" sz="1200" b="1" u="sng" cap="all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\ т23\  Опыт Майкельсона . Постулаты  ЧТО.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Повторить классический принцип относительности.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Рассмотреть опыт Майкельсона с точки зрения скорости движения Земли вокруг солнца.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Сформулировать принцип относительности Эйнштейна.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Показать, что новые теории включают в себя старые как частный случай.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навыки учащихся работы в лекционном режиме.</a:t>
            </a:r>
            <a:endParaRPr lang="ru-RU" sz="1200" b="1" cap="all" dirty="0" smtClean="0"/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работы в лекционном режиме.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Записать план всей темы.</a:t>
            </a:r>
            <a:endParaRPr lang="ru-RU" sz="1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1) Опыт Майкельсона. Постулаты   ЧТО.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2) Следствия из постулатов ЧТО: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а) Относительность одновременности;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б) Относительность промежутков времени; (парадокс близнецов)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в) Относительность расстояний;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г) Релятивистский закон сложения скоростей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Релятивистская динамика.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Взаимосвязь массы и энергии.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1в</a:t>
            </a:r>
            <a:r>
              <a:rPr lang="ru-RU" sz="1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(упр.7(1,3) Когда законы ЧТО становятся классическими?)</a:t>
            </a:r>
          </a:p>
          <a:p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r>
              <a:rPr lang="ru-RU" sz="1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(упр.7(2,4) В чем отличие в представлениях  о пространстве и времени в ЧТО и классической Физике?)</a:t>
            </a:r>
            <a:endParaRPr lang="ru-RU" sz="1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rot="16200000" flipV="1">
            <a:off x="3823494" y="3391694"/>
            <a:ext cx="1071563" cy="3175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Хорда 8"/>
          <p:cNvSpPr/>
          <p:nvPr/>
        </p:nvSpPr>
        <p:spPr>
          <a:xfrm rot="16200000">
            <a:off x="1143000" y="1000126"/>
            <a:ext cx="4714875" cy="6286500"/>
          </a:xfrm>
          <a:prstGeom prst="chord">
            <a:avLst>
              <a:gd name="adj1" fmla="val 5212823"/>
              <a:gd name="adj2" fmla="val 16457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5400000">
            <a:off x="1214437" y="-500062"/>
            <a:ext cx="4714875" cy="6286500"/>
          </a:xfrm>
          <a:prstGeom prst="chord">
            <a:avLst>
              <a:gd name="adj1" fmla="val 5212823"/>
              <a:gd name="adj2" fmla="val 16455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8813" y="0"/>
            <a:ext cx="2143125" cy="2071688"/>
            <a:chOff x="1783" y="8526"/>
            <a:chExt cx="366" cy="388"/>
          </a:xfrm>
        </p:grpSpPr>
        <p:sp>
          <p:nvSpPr>
            <p:cNvPr id="3179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1111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1111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Блок-схема: ИЛИ 14"/>
          <p:cNvSpPr/>
          <p:nvPr/>
        </p:nvSpPr>
        <p:spPr>
          <a:xfrm>
            <a:off x="1285875" y="4143375"/>
            <a:ext cx="2071688" cy="2071688"/>
          </a:xfrm>
          <a:prstGeom prst="flowChartOr">
            <a:avLst/>
          </a:prstGeom>
          <a:solidFill>
            <a:schemeClr val="bg1">
              <a:alpha val="0"/>
            </a:schemeClr>
          </a:solidFill>
          <a:ln w="1238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ИЛИ 15"/>
          <p:cNvSpPr/>
          <p:nvPr/>
        </p:nvSpPr>
        <p:spPr>
          <a:xfrm>
            <a:off x="4143375" y="3929063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ИЛИ 16"/>
          <p:cNvSpPr/>
          <p:nvPr/>
        </p:nvSpPr>
        <p:spPr>
          <a:xfrm rot="299156">
            <a:off x="4143375" y="257175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ИЛИ 17"/>
          <p:cNvSpPr/>
          <p:nvPr/>
        </p:nvSpPr>
        <p:spPr>
          <a:xfrm>
            <a:off x="2087563" y="2587625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2286000" y="2000250"/>
            <a:ext cx="2066925" cy="1666875"/>
          </a:xfrm>
          <a:prstGeom prst="arc">
            <a:avLst>
              <a:gd name="adj1" fmla="val 10751781"/>
              <a:gd name="adj2" fmla="val 13979"/>
            </a:avLst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4537869" y="3391694"/>
            <a:ext cx="1071563" cy="3175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5189934" y="3391694"/>
            <a:ext cx="1071563" cy="3175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5002213" y="2573337"/>
            <a:ext cx="2643188" cy="68263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716088" y="3427412"/>
            <a:ext cx="1143000" cy="3175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016001" y="3400425"/>
            <a:ext cx="1143000" cy="3175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58776" y="3400425"/>
            <a:ext cx="1143000" cy="3175"/>
          </a:xfrm>
          <a:prstGeom prst="line">
            <a:avLst/>
          </a:prstGeom>
          <a:ln w="952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1581150" y="1300163"/>
            <a:ext cx="3500438" cy="3140075"/>
          </a:xfrm>
          <a:prstGeom prst="arc">
            <a:avLst>
              <a:gd name="adj1" fmla="val 10852367"/>
              <a:gd name="adj2" fmla="val 27682"/>
            </a:avLst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Дуга 30"/>
          <p:cNvSpPr/>
          <p:nvPr/>
        </p:nvSpPr>
        <p:spPr>
          <a:xfrm>
            <a:off x="928688" y="749300"/>
            <a:ext cx="4786312" cy="4259263"/>
          </a:xfrm>
          <a:prstGeom prst="arc">
            <a:avLst>
              <a:gd name="adj1" fmla="val 10852367"/>
              <a:gd name="adj2" fmla="val 27682"/>
            </a:avLst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Дуга 31"/>
          <p:cNvSpPr/>
          <p:nvPr/>
        </p:nvSpPr>
        <p:spPr>
          <a:xfrm rot="10800000">
            <a:off x="2297113" y="2870200"/>
            <a:ext cx="2786062" cy="2143125"/>
          </a:xfrm>
          <a:prstGeom prst="arc">
            <a:avLst>
              <a:gd name="adj1" fmla="val 10751781"/>
              <a:gd name="adj2" fmla="val 13979"/>
            </a:avLst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Дуга 32"/>
          <p:cNvSpPr/>
          <p:nvPr/>
        </p:nvSpPr>
        <p:spPr>
          <a:xfrm rot="10800000">
            <a:off x="1571625" y="2251075"/>
            <a:ext cx="4143375" cy="3286125"/>
          </a:xfrm>
          <a:prstGeom prst="arc">
            <a:avLst>
              <a:gd name="adj1" fmla="val 10852367"/>
              <a:gd name="adj2" fmla="val 27682"/>
            </a:avLst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Дуга 33"/>
          <p:cNvSpPr/>
          <p:nvPr/>
        </p:nvSpPr>
        <p:spPr>
          <a:xfrm rot="10800000">
            <a:off x="928688" y="1785938"/>
            <a:ext cx="5357812" cy="4286250"/>
          </a:xfrm>
          <a:prstGeom prst="arc">
            <a:avLst>
              <a:gd name="adj1" fmla="val 10852367"/>
              <a:gd name="adj2" fmla="val 27682"/>
            </a:avLst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ИЛИ 40"/>
          <p:cNvSpPr/>
          <p:nvPr/>
        </p:nvSpPr>
        <p:spPr>
          <a:xfrm>
            <a:off x="2103438" y="391318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2716213" y="2570162"/>
            <a:ext cx="1143000" cy="3175"/>
          </a:xfrm>
          <a:prstGeom prst="line">
            <a:avLst/>
          </a:prstGeom>
          <a:ln w="76200">
            <a:solidFill>
              <a:srgbClr val="1921C5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3073400" y="4498975"/>
            <a:ext cx="1000125" cy="3175"/>
          </a:xfrm>
          <a:prstGeom prst="line">
            <a:avLst/>
          </a:prstGeom>
          <a:ln w="76200">
            <a:solidFill>
              <a:srgbClr val="1921C5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TextBox 48"/>
          <p:cNvSpPr txBox="1">
            <a:spLocks noChangeArrowheads="1"/>
          </p:cNvSpPr>
          <p:nvPr/>
        </p:nvSpPr>
        <p:spPr bwMode="auto">
          <a:xfrm>
            <a:off x="5072063" y="0"/>
            <a:ext cx="407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ЦИКЛОТРОН</a:t>
            </a:r>
          </a:p>
        </p:txBody>
      </p:sp>
      <p:sp>
        <p:nvSpPr>
          <p:cNvPr id="31770" name="TextBox 50"/>
          <p:cNvSpPr txBox="1">
            <a:spLocks noChangeArrowheads="1"/>
          </p:cNvSpPr>
          <p:nvPr/>
        </p:nvSpPr>
        <p:spPr bwMode="auto">
          <a:xfrm>
            <a:off x="6440488" y="2786063"/>
            <a:ext cx="2930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ускоряющий промежуток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29000" y="4286250"/>
            <a:ext cx="2143125" cy="2071688"/>
            <a:chOff x="1783" y="8526"/>
            <a:chExt cx="366" cy="388"/>
          </a:xfrm>
        </p:grpSpPr>
        <p:sp>
          <p:nvSpPr>
            <p:cNvPr id="3179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1111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1111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" name="Блок-схема: ИЛИ 54"/>
          <p:cNvSpPr/>
          <p:nvPr/>
        </p:nvSpPr>
        <p:spPr>
          <a:xfrm>
            <a:off x="3286125" y="357188"/>
            <a:ext cx="2071688" cy="2071687"/>
          </a:xfrm>
          <a:prstGeom prst="flowChartOr">
            <a:avLst/>
          </a:prstGeom>
          <a:solidFill>
            <a:schemeClr val="bg1">
              <a:alpha val="0"/>
            </a:schemeClr>
          </a:solidFill>
          <a:ln w="1238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ИЛИ 10"/>
          <p:cNvSpPr/>
          <p:nvPr/>
        </p:nvSpPr>
        <p:spPr>
          <a:xfrm>
            <a:off x="6072188" y="3929063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2478502">
            <a:off x="4244975" y="4522788"/>
            <a:ext cx="815975" cy="833437"/>
            <a:chOff x="7108" y="3188"/>
            <a:chExt cx="207" cy="207"/>
          </a:xfrm>
        </p:grpSpPr>
        <p:sp>
          <p:nvSpPr>
            <p:cNvPr id="3179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 rot="2478502">
            <a:off x="1816100" y="1379538"/>
            <a:ext cx="815975" cy="833437"/>
            <a:chOff x="7108" y="3188"/>
            <a:chExt cx="207" cy="207"/>
          </a:xfrm>
        </p:grpSpPr>
        <p:sp>
          <p:nvSpPr>
            <p:cNvPr id="3179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 rot="2478502">
            <a:off x="1458913" y="4308475"/>
            <a:ext cx="815975" cy="833438"/>
            <a:chOff x="7108" y="3188"/>
            <a:chExt cx="207" cy="207"/>
          </a:xfrm>
        </p:grpSpPr>
        <p:sp>
          <p:nvSpPr>
            <p:cNvPr id="3179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" name="Блок-схема: ИЛИ 63"/>
          <p:cNvSpPr/>
          <p:nvPr/>
        </p:nvSpPr>
        <p:spPr>
          <a:xfrm>
            <a:off x="714375" y="257175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ИЛИ 64"/>
          <p:cNvSpPr/>
          <p:nvPr/>
        </p:nvSpPr>
        <p:spPr>
          <a:xfrm>
            <a:off x="4841875" y="3833813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ИЛИ 65"/>
          <p:cNvSpPr/>
          <p:nvPr/>
        </p:nvSpPr>
        <p:spPr>
          <a:xfrm>
            <a:off x="4857750" y="2595563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ИЛИ 66"/>
          <p:cNvSpPr/>
          <p:nvPr/>
        </p:nvSpPr>
        <p:spPr>
          <a:xfrm>
            <a:off x="1357313" y="257175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ИЛИ 67"/>
          <p:cNvSpPr/>
          <p:nvPr/>
        </p:nvSpPr>
        <p:spPr>
          <a:xfrm>
            <a:off x="1397000" y="384175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ИЛИ 68"/>
          <p:cNvSpPr/>
          <p:nvPr/>
        </p:nvSpPr>
        <p:spPr>
          <a:xfrm>
            <a:off x="5500688" y="3841750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ИЛИ 69"/>
          <p:cNvSpPr/>
          <p:nvPr/>
        </p:nvSpPr>
        <p:spPr>
          <a:xfrm>
            <a:off x="5500688" y="264318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 rot="2478502">
            <a:off x="4459288" y="1379538"/>
            <a:ext cx="815975" cy="833437"/>
            <a:chOff x="7108" y="3188"/>
            <a:chExt cx="207" cy="207"/>
          </a:xfrm>
        </p:grpSpPr>
        <p:sp>
          <p:nvSpPr>
            <p:cNvPr id="3178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Группа 59"/>
          <p:cNvGrpSpPr>
            <a:grpSpLocks/>
          </p:cNvGrpSpPr>
          <p:nvPr/>
        </p:nvGrpSpPr>
        <p:grpSpPr bwMode="auto">
          <a:xfrm>
            <a:off x="3429000" y="5222875"/>
            <a:ext cx="895350" cy="646113"/>
            <a:chOff x="5319718" y="1357298"/>
            <a:chExt cx="895356" cy="646331"/>
          </a:xfrm>
        </p:grpSpPr>
        <p:sp>
          <p:nvSpPr>
            <p:cNvPr id="31787" name="TextBox 3"/>
            <p:cNvSpPr txBox="1">
              <a:spLocks noChangeArrowheads="1"/>
            </p:cNvSpPr>
            <p:nvPr/>
          </p:nvSpPr>
          <p:spPr bwMode="auto">
            <a:xfrm>
              <a:off x="5572132" y="1357298"/>
              <a:ext cx="6429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CCFF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25000">
                  <a:solidFill>
                    <a:srgbClr val="00CC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rot="10800000">
              <a:off x="5319718" y="1412880"/>
              <a:ext cx="714380" cy="1588"/>
            </a:xfrm>
            <a:prstGeom prst="line">
              <a:avLst/>
            </a:prstGeom>
            <a:ln w="76200">
              <a:solidFill>
                <a:srgbClr val="00CC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Блок-схема: ИЛИ 71"/>
          <p:cNvSpPr/>
          <p:nvPr/>
        </p:nvSpPr>
        <p:spPr>
          <a:xfrm>
            <a:off x="769938" y="3857625"/>
            <a:ext cx="428625" cy="357188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0017 -0.193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463 L -0.06146 -0.07755 C -0.07431 -0.09607 -0.09341 -0.10625 -0.11355 -0.10625 C -0.13629 -0.10625 -0.15452 -0.09607 -0.16736 -0.07755 L -0.22848 0.00463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2.77778E-7 0.1680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2524 L 0.07864 0.08518 C 0.09566 0.11064 0.12101 0.12615 0.14757 0.12615 C 0.1776 0.12615 0.20173 0.11064 0.21875 0.08518 L 0.3 -0.02524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7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278 -0.1826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10503 -0.1618 C -0.12708 -0.19837 -0.16006 -0.21921 -0.19461 -0.21921 C -0.23385 -0.21921 -0.26527 -0.19837 -0.28732 -0.1618 L -0.39288 -4.81481E-6 " pathEditMode="relative" rAng="-10800000" ptsTypes="FffFF">
                                      <p:cBhvr>
                                        <p:cTn id="1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-0.00122 -0.08495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50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0746 0.1692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1597 L 0.12535 0.15255 C 0.15104 0.19121 0.18941 0.21297 0.22934 0.21297 C 0.275 0.21297 0.31163 0.19121 0.33733 0.15255 L 0.4599 -0.01597 " pathEditMode="relative" rAng="0" ptsTypes="FffFF">
                                      <p:cBhvr>
                                        <p:cTn id="2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14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00104 0.08519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0.16805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4323 -0.22732 C -0.17326 -0.2794 -0.21806 -0.30649 -0.26493 -0.30649 C -0.31858 -0.30649 -0.36111 -0.2794 -0.39115 -0.22732 L -0.53455 4.44444E-6 " pathEditMode="relative" rAng="0" ptsTypes="FffFF">
                                      <p:cBhvr>
                                        <p:cTn id="25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15764 0.25926 C 0.1908 0.31805 0.24028 0.35115 0.29201 0.35115 C 0.35087 0.35115 0.39792 0.31805 0.43108 0.25926 L 0.58924 4.07407E-6 " pathEditMode="relative" rAng="0" ptsTypes="FffFF">
                                      <p:cBhvr>
                                        <p:cTn id="2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000"/>
                            </p:stCondLst>
                            <p:childTnLst>
                              <p:par>
                                <p:cTn id="3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500"/>
                            </p:stCondLst>
                            <p:childTnLst>
                              <p:par>
                                <p:cTn id="3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713 L 0.00399 -0.61597 " pathEditMode="relative" rAng="0" ptsTypes="AA">
                                      <p:cBhvr>
                                        <p:cTn id="3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41" grpId="0" animBg="1"/>
      <p:bldP spid="41" grpId="1" animBg="1"/>
      <p:bldP spid="41" grpId="2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  <p:bldP spid="11" grpId="0" animBg="1"/>
      <p:bldP spid="11" grpId="1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29294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Взаимосвязь массы и энергии.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34606"/>
            <a:ext cx="68580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1000кг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(вода)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500042"/>
            <a:ext cx="121444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285860"/>
            <a:ext cx="17145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вводит  понятие массы покоя и энергии покоя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14554"/>
            <a:ext cx="20716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701349"/>
            <a:ext cx="50006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дефект  масс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14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2214554"/>
            <a:ext cx="650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факт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существования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этого тела !!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14686"/>
            <a:ext cx="4357686" cy="12054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энергия в систему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084" y="857232"/>
            <a:ext cx="58579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 масса связана с энергией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328612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сохранения массы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378619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сохранения  энергии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575609">
            <a:off x="4784356" y="3210042"/>
            <a:ext cx="402322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сохранения  материи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00" y="542926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Q=cm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4200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589319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 (3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4,7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8" y="5446637"/>
            <a:ext cx="203609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642687">
            <a:off x="7771391" y="6019700"/>
            <a:ext cx="125922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500042"/>
            <a:ext cx="17145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 =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428604"/>
            <a:ext cx="135732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 , 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94" y="1285860"/>
            <a:ext cx="450056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Эйнштейн постулирует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0960" y="0"/>
            <a:ext cx="11430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 43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3" dur="2000" tmFilter="0, 0; .2, .5; .8, .5; 1, 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1000" autoRev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10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uiExpand="1" build="p" animBg="1"/>
      <p:bldP spid="6" grpId="0" animBg="1"/>
      <p:bldP spid="7" grpId="0"/>
      <p:bldP spid="8" grpId="0" build="allAtOnce" animBg="1"/>
      <p:bldP spid="8" grpId="1" uiExpand="1" build="p" bldLvl="2" animBg="1"/>
      <p:bldP spid="9" grpId="0" build="allAtOnce" animBg="1"/>
      <p:bldP spid="9" grpId="1" uiExpand="1" build="p" animBg="1"/>
      <p:bldP spid="10" grpId="0"/>
      <p:bldP spid="11" grpId="0" uiExpand="1" build="p" animBg="1"/>
      <p:bldP spid="12" grpId="0" animBg="1"/>
      <p:bldP spid="13" grpId="0"/>
      <p:bldP spid="14" grpId="0"/>
      <p:bldP spid="15" grpId="0" build="allAtOnce" animBg="1"/>
      <p:bldP spid="15" grpId="1" build="p" animBg="1"/>
      <p:bldP spid="15" grpId="2" uiExpand="1" build="allAtOnce" animBg="1"/>
      <p:bldP spid="15" grpId="3" build="allAtOnce" animBg="1"/>
      <p:bldP spid="16" grpId="0"/>
      <p:bldP spid="17" grpId="0"/>
      <p:bldP spid="18" grpId="0" animBg="1"/>
      <p:bldP spid="20" grpId="0" animBg="1"/>
      <p:bldP spid="20" grpId="1" animBg="1"/>
      <p:bldP spid="19" grpId="0" uiExpand="1" build="p" animBg="1"/>
      <p:bldP spid="21" grpId="0" uiExpand="1" build="p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39359" y="1264308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843925" y="1651472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1406" y="95222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60016" y="1402686"/>
            <a:ext cx="816394" cy="63006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21159106">
            <a:off x="862435" y="1998574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НЕВОЗМОЖНО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отличить  поведение тел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ускоренной системе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 тяготения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1714488"/>
            <a:ext cx="55006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эквивалентности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78747" y="500042"/>
            <a:ext cx="993781" cy="3103554"/>
            <a:chOff x="6677982" y="1706708"/>
            <a:chExt cx="1422409" cy="4746628"/>
          </a:xfrm>
        </p:grpSpPr>
        <p:sp>
          <p:nvSpPr>
            <p:cNvPr id="2" name="AutoShape 22"/>
            <p:cNvSpPr>
              <a:spLocks noChangeArrowheads="1"/>
            </p:cNvSpPr>
            <p:nvPr/>
          </p:nvSpPr>
          <p:spPr bwMode="auto">
            <a:xfrm rot="16200000">
              <a:off x="5015873" y="3368817"/>
              <a:ext cx="4746628" cy="1422409"/>
            </a:xfrm>
            <a:prstGeom prst="homePlate">
              <a:avLst>
                <a:gd name="adj" fmla="val 2222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7286644" y="6221829"/>
              <a:ext cx="220943" cy="207567"/>
            </a:xfrm>
            <a:prstGeom prst="ellipse">
              <a:avLst/>
            </a:prstGeom>
            <a:solidFill>
              <a:srgbClr val="00FF00"/>
            </a:solidFill>
            <a:ln w="412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0034" y="3786190"/>
            <a:ext cx="806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материальных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643446"/>
            <a:ext cx="5299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событий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нет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57826"/>
            <a:ext cx="9144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 ещё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т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еория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тносительности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8" action="ppaction://hlinkfile"/>
          </p:cNvPr>
          <p:cNvSpPr txBox="1"/>
          <p:nvPr/>
        </p:nvSpPr>
        <p:spPr>
          <a:xfrm>
            <a:off x="5357818" y="6334804"/>
            <a:ext cx="3786182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Фильм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СТО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20 мин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 uiExpand="1" build="p" animBg="1" autoUpdateAnimBg="0"/>
      <p:bldP spid="10" grpId="1" build="allAtOnce" animBg="1"/>
      <p:bldP spid="11" grpId="0" uiExpand="1" build="p" animBg="1" autoUpdateAnimBg="0"/>
      <p:bldP spid="11" grpId="1" uiExpand="1" build="allAtOnce" animBg="1"/>
      <p:bldP spid="14" grpId="0"/>
      <p:bldP spid="14" grpId="1"/>
      <p:bldP spid="15" grpId="0"/>
      <p:bldP spid="15" grpId="1"/>
      <p:bldP spid="16" grpId="0" animBg="1"/>
      <p:bldP spid="17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FF99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7"/>
          <a:srcRect l="25545" t="20030" r="26295" b="76261"/>
          <a:stretch>
            <a:fillRect/>
          </a:stretch>
        </p:blipFill>
        <p:spPr bwMode="auto">
          <a:xfrm>
            <a:off x="0" y="-24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7"/>
          <a:srcRect l="25545" t="24268" r="26295" b="69904"/>
          <a:stretch>
            <a:fillRect/>
          </a:stretch>
        </p:blipFill>
        <p:spPr bwMode="auto">
          <a:xfrm>
            <a:off x="0" y="642918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7"/>
          <a:srcRect l="25545" t="30625" r="26295" b="62488"/>
          <a:stretch>
            <a:fillRect/>
          </a:stretch>
        </p:blipFill>
        <p:spPr bwMode="auto">
          <a:xfrm>
            <a:off x="0" y="1643050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09361" y="1071546"/>
            <a:ext cx="280586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7443588" y="1085915"/>
            <a:ext cx="1771882" cy="641844"/>
            <a:chOff x="4199" y="6241"/>
            <a:chExt cx="901" cy="2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00694" y="2214554"/>
            <a:ext cx="3571868" cy="686339"/>
            <a:chOff x="5201972" y="3868307"/>
            <a:chExt cx="3571868" cy="686339"/>
          </a:xfrm>
        </p:grpSpPr>
        <p:sp>
          <p:nvSpPr>
            <p:cNvPr id="16" name="TextBox 15"/>
            <p:cNvSpPr txBox="1"/>
            <p:nvPr/>
          </p:nvSpPr>
          <p:spPr>
            <a:xfrm>
              <a:off x="5201972" y="3868307"/>
              <a:ext cx="3571868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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</a:t>
              </a:r>
              <a:r>
                <a:rPr lang="ru-RU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/  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1 -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32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6858003" y="3912802"/>
              <a:ext cx="1771880" cy="641844"/>
              <a:chOff x="5232" y="6537"/>
              <a:chExt cx="901" cy="289"/>
            </a:xfrm>
          </p:grpSpPr>
          <p:sp>
            <p:nvSpPr>
              <p:cNvPr id="18" name="Line 44"/>
              <p:cNvSpPr>
                <a:spLocks noChangeShapeType="1"/>
              </p:cNvSpPr>
              <p:nvPr/>
            </p:nvSpPr>
            <p:spPr bwMode="auto">
              <a:xfrm flipV="1">
                <a:off x="5280" y="6537"/>
                <a:ext cx="49" cy="27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45"/>
              <p:cNvSpPr>
                <a:spLocks noChangeShapeType="1"/>
              </p:cNvSpPr>
              <p:nvPr/>
            </p:nvSpPr>
            <p:spPr bwMode="auto">
              <a:xfrm>
                <a:off x="5316" y="6549"/>
                <a:ext cx="817" cy="1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46"/>
              <p:cNvSpPr>
                <a:spLocks noChangeShapeType="1"/>
              </p:cNvSpPr>
              <p:nvPr/>
            </p:nvSpPr>
            <p:spPr bwMode="auto">
              <a:xfrm flipH="1" flipV="1">
                <a:off x="5232" y="6681"/>
                <a:ext cx="49" cy="145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0" y="3000372"/>
            <a:ext cx="9144000" cy="571504"/>
            <a:chOff x="0" y="3929066"/>
            <a:chExt cx="9144000" cy="571504"/>
          </a:xfrm>
        </p:grpSpPr>
        <p:pic>
          <p:nvPicPr>
            <p:cNvPr id="6" name="Рисунок 5"/>
            <p:cNvPicPr/>
            <p:nvPr/>
          </p:nvPicPr>
          <p:blipFill>
            <a:blip r:embed="rId7"/>
            <a:srcRect l="25545" t="45989" r="26295" b="49773"/>
            <a:stretch>
              <a:fillRect/>
            </a:stretch>
          </p:blipFill>
          <p:spPr bwMode="auto">
            <a:xfrm>
              <a:off x="0" y="3929066"/>
              <a:ext cx="914400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0" y="3929066"/>
              <a:ext cx="642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4.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3929066"/>
            <a:ext cx="9144000" cy="1357322"/>
            <a:chOff x="0" y="4393449"/>
            <a:chExt cx="9144000" cy="1357322"/>
          </a:xfrm>
        </p:grpSpPr>
        <p:pic>
          <p:nvPicPr>
            <p:cNvPr id="7" name="Рисунок 6"/>
            <p:cNvPicPr/>
            <p:nvPr/>
          </p:nvPicPr>
          <p:blipFill>
            <a:blip r:embed="rId7"/>
            <a:srcRect l="25545" t="49697" r="26295" b="40237"/>
            <a:stretch>
              <a:fillRect/>
            </a:stretch>
          </p:blipFill>
          <p:spPr bwMode="auto">
            <a:xfrm>
              <a:off x="0" y="4393449"/>
              <a:ext cx="91440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0" y="4500570"/>
              <a:ext cx="642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5.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5536457"/>
            <a:ext cx="9144000" cy="892939"/>
            <a:chOff x="0" y="5965061"/>
            <a:chExt cx="9144000" cy="892939"/>
          </a:xfrm>
        </p:grpSpPr>
        <p:pic>
          <p:nvPicPr>
            <p:cNvPr id="8" name="Рисунок 7"/>
            <p:cNvPicPr/>
            <p:nvPr/>
          </p:nvPicPr>
          <p:blipFill>
            <a:blip r:embed="rId7"/>
            <a:srcRect l="25545" t="60558" r="26295" b="32820"/>
            <a:stretch>
              <a:fillRect/>
            </a:stretch>
          </p:blipFill>
          <p:spPr bwMode="auto">
            <a:xfrm>
              <a:off x="0" y="5965061"/>
              <a:ext cx="9144000" cy="89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0" y="5988626"/>
              <a:ext cx="642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6.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032830" y="3357562"/>
            <a:ext cx="753880" cy="6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903946" y="3143248"/>
            <a:ext cx="1349687" cy="6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608154" y="3684374"/>
            <a:ext cx="1535846" cy="6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7715272" y="3643314"/>
            <a:ext cx="12331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072198" y="4929198"/>
            <a:ext cx="280586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Group 43"/>
          <p:cNvGrpSpPr>
            <a:grpSpLocks/>
          </p:cNvGrpSpPr>
          <p:nvPr/>
        </p:nvGrpSpPr>
        <p:grpSpPr bwMode="auto">
          <a:xfrm>
            <a:off x="7306425" y="4857760"/>
            <a:ext cx="1771882" cy="641844"/>
            <a:chOff x="4199" y="6241"/>
            <a:chExt cx="901" cy="2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4247" y="6241"/>
              <a:ext cx="49" cy="277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>
              <a:off x="4283" y="6253"/>
              <a:ext cx="817" cy="1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46"/>
            <p:cNvSpPr>
              <a:spLocks noChangeShapeType="1"/>
            </p:cNvSpPr>
            <p:nvPr/>
          </p:nvSpPr>
          <p:spPr bwMode="auto">
            <a:xfrm flipH="1" flipV="1">
              <a:off x="4199" y="6385"/>
              <a:ext cx="49" cy="145"/>
            </a:xfrm>
            <a:prstGeom prst="line">
              <a:avLst/>
            </a:prstGeom>
            <a:grp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00924" y="0"/>
            <a:ext cx="20716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056346" y="5572140"/>
            <a:ext cx="1349687" cy="6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760554" y="6113266"/>
            <a:ext cx="1535846" cy="6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7867672" y="6072206"/>
            <a:ext cx="12331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072330" y="5792576"/>
            <a:ext cx="753880" cy="6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0" grpId="1" build="p" animBg="1"/>
      <p:bldP spid="27" grpId="0"/>
      <p:bldP spid="28" grpId="0"/>
      <p:bldP spid="29" grpId="0"/>
      <p:bldP spid="31" grpId="0" build="allAtOnce" animBg="1"/>
      <p:bldP spid="31" grpId="1" build="p" animBg="1"/>
      <p:bldP spid="36" grpId="0" build="allAtOnce" animBg="1"/>
      <p:bldP spid="36" grpId="1" build="p" bldLvl="2" animBg="1"/>
      <p:bldP spid="37" grpId="0"/>
      <p:bldP spid="38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такое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еория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тносительности? 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1в)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(упр.11(1,3)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Когда законы ЧТО становятся классическими?</a:t>
            </a:r>
          </a:p>
          <a:p>
            <a:endParaRPr lang="ru-RU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2в)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(упр.11(2,3)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гр.№3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чем отличие в представлениях  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пространстве и времени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ЧТО и классической физике?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388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9293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 3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Движение  электрона  в магнитном поле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03382" y="401797"/>
            <a:ext cx="214314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</a:rPr>
              <a:t>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                                                       </a:t>
            </a:r>
            <a:r>
              <a:rPr lang="ru-RU" sz="2000" dirty="0" smtClean="0">
                <a:latin typeface="Arial" pitchFamily="34" charset="0"/>
              </a:rPr>
              <a:t>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4" name="Arc 2"/>
          <p:cNvSpPr>
            <a:spLocks/>
          </p:cNvSpPr>
          <p:nvPr/>
        </p:nvSpPr>
        <p:spPr bwMode="auto">
          <a:xfrm>
            <a:off x="6572264" y="571480"/>
            <a:ext cx="1344623" cy="145574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572396" y="1285860"/>
            <a:ext cx="285752" cy="285752"/>
            <a:chOff x="3643306" y="1357298"/>
            <a:chExt cx="1217305" cy="930452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3643306" y="1357298"/>
              <a:ext cx="1217305" cy="930452"/>
            </a:xfrm>
            <a:prstGeom prst="ellipse">
              <a:avLst/>
            </a:prstGeom>
            <a:solidFill>
              <a:srgbClr val="FFFFFF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3786182" y="1857364"/>
              <a:ext cx="874938" cy="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0" name="Прямая со стрелкой 19"/>
          <p:cNvCxnSpPr/>
          <p:nvPr/>
        </p:nvCxnSpPr>
        <p:spPr>
          <a:xfrm rot="10800000" flipV="1">
            <a:off x="6858016" y="1357298"/>
            <a:ext cx="357190" cy="285752"/>
          </a:xfrm>
          <a:prstGeom prst="straightConnector1">
            <a:avLst/>
          </a:prstGeom>
          <a:ln w="38100">
            <a:solidFill>
              <a:srgbClr val="0014A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6474786" y="1407448"/>
            <a:ext cx="569341" cy="461665"/>
            <a:chOff x="6286512" y="3500438"/>
            <a:chExt cx="569341" cy="461665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6286512" y="364331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355787" y="350043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baseline="-25000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rot="5400000" flipH="1" flipV="1">
            <a:off x="5913304" y="1129129"/>
            <a:ext cx="1428760" cy="571504"/>
          </a:xfrm>
          <a:prstGeom prst="straightConnector1">
            <a:avLst/>
          </a:prstGeom>
          <a:ln w="38100" cmpd="sng">
            <a:solidFill>
              <a:srgbClr val="365D2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82645" y="564114"/>
            <a:ext cx="2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715272" y="2214554"/>
            <a:ext cx="392362" cy="369332"/>
            <a:chOff x="8284613" y="702214"/>
            <a:chExt cx="392362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284613" y="70221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8314486" y="744229"/>
              <a:ext cx="3624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rot="16200000" flipV="1">
            <a:off x="7436448" y="977163"/>
            <a:ext cx="529939" cy="285752"/>
          </a:xfrm>
          <a:prstGeom prst="straightConnector1">
            <a:avLst/>
          </a:prstGeom>
          <a:ln w="57150">
            <a:solidFill>
              <a:srgbClr val="365D2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7537224" y="571480"/>
            <a:ext cx="392362" cy="369332"/>
            <a:chOff x="8284613" y="702214"/>
            <a:chExt cx="392362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8284613" y="70221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8314486" y="744229"/>
              <a:ext cx="36248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490420" y="1500174"/>
            <a:ext cx="1107526" cy="1078128"/>
            <a:chOff x="6490420" y="1500174"/>
            <a:chExt cx="1107526" cy="1078128"/>
          </a:xfrm>
        </p:grpSpPr>
        <p:cxnSp>
          <p:nvCxnSpPr>
            <p:cNvPr id="19" name="Прямая со стрелкой 18"/>
            <p:cNvCxnSpPr/>
            <p:nvPr/>
          </p:nvCxnSpPr>
          <p:spPr>
            <a:xfrm rot="10800000" flipV="1">
              <a:off x="6643703" y="1500174"/>
              <a:ext cx="954243" cy="6429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6490420" y="2178192"/>
              <a:ext cx="571504" cy="400110"/>
              <a:chOff x="7500958" y="285728"/>
              <a:chExt cx="571504" cy="40011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500958" y="285728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Л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>
                <a:off x="7500958" y="310608"/>
                <a:ext cx="428628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Содержимое 36"/>
          <p:cNvSpPr txBox="1">
            <a:spLocks/>
          </p:cNvSpPr>
          <p:nvPr/>
        </p:nvSpPr>
        <p:spPr>
          <a:xfrm>
            <a:off x="928662" y="3000372"/>
            <a:ext cx="6215074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Что? Как?</a:t>
            </a:r>
          </a:p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 двигается по окружности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143380"/>
            <a:ext cx="621507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Почему?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5984" y="4786322"/>
            <a:ext cx="34289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Bqv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/>
              <a:t>/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6072206"/>
            <a:ext cx="878684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28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0,2Тл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1,6•10 </a:t>
            </a:r>
            <a:r>
              <a:rPr lang="ru-RU" sz="2800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–19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Кл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9,1·10 </a:t>
            </a:r>
            <a:r>
              <a:rPr lang="ru-RU" sz="2800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–31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кг=7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/с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 rot="19899233">
            <a:off x="6115768" y="4054008"/>
            <a:ext cx="27804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2,6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3240" y="5429264"/>
            <a:ext cx="25717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1571604" y="857232"/>
            <a:ext cx="3214710" cy="2169825"/>
          </a:xfrm>
          <a:prstGeom prst="rect">
            <a:avLst/>
          </a:prstGeom>
          <a:gradFill>
            <a:gsLst>
              <a:gs pos="0">
                <a:schemeClr val="accent4">
                  <a:tint val="30000"/>
                  <a:satMod val="250000"/>
                  <a:alpha val="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2Тл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27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7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9,1·10 </a:t>
            </a:r>
            <a:r>
              <a:rPr lang="ru-RU" sz="2700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–31</a:t>
            </a:r>
            <a:r>
              <a:rPr lang="ru-RU" sz="27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кг;</a:t>
            </a:r>
            <a:r>
              <a:rPr lang="ru-RU" sz="27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7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7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1,6•10 </a:t>
            </a:r>
            <a:r>
              <a:rPr lang="ru-RU" sz="2700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–19</a:t>
            </a:r>
            <a:r>
              <a:rPr lang="ru-RU" sz="27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</a:p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7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7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0,0002м </a:t>
            </a:r>
            <a:r>
              <a:rPr lang="ru-RU" sz="27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50" grpId="0" animBg="1"/>
      <p:bldP spid="44" grpId="0" animBg="1"/>
      <p:bldP spid="4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1" t="10902" r="11375" b="65370"/>
          <a:stretch/>
        </p:blipFill>
        <p:spPr bwMode="auto">
          <a:xfrm>
            <a:off x="11008" y="0"/>
            <a:ext cx="9025488" cy="22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01" t="35871" r="17539" b="54510"/>
          <a:stretch/>
        </p:blipFill>
        <p:spPr bwMode="auto">
          <a:xfrm>
            <a:off x="15944" y="2255520"/>
            <a:ext cx="9020552" cy="10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3" t="45527" r="10813" b="40401"/>
          <a:stretch/>
        </p:blipFill>
        <p:spPr bwMode="auto">
          <a:xfrm>
            <a:off x="11008" y="3345944"/>
            <a:ext cx="9132992" cy="13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3" t="65475" r="10813" b="16674"/>
          <a:stretch/>
        </p:blipFill>
        <p:spPr bwMode="auto">
          <a:xfrm>
            <a:off x="18568" y="5169625"/>
            <a:ext cx="9125432" cy="171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83768" y="2255520"/>
            <a:ext cx="1368152" cy="5147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2255520"/>
            <a:ext cx="2376264" cy="51473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51" t="59598" r="44453" b="35202"/>
          <a:stretch/>
        </p:blipFill>
        <p:spPr bwMode="auto">
          <a:xfrm>
            <a:off x="6516216" y="4077072"/>
            <a:ext cx="2606161" cy="89523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1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53" t="9780" r="10125" b="83146"/>
          <a:stretch/>
        </p:blipFill>
        <p:spPr bwMode="auto">
          <a:xfrm>
            <a:off x="-108520" y="-32360"/>
            <a:ext cx="9019536" cy="67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23619" r="10125" b="46241"/>
          <a:stretch/>
        </p:blipFill>
        <p:spPr bwMode="auto">
          <a:xfrm>
            <a:off x="15944" y="831776"/>
            <a:ext cx="9156224" cy="28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60401" r="10125" b="27992"/>
          <a:stretch/>
        </p:blipFill>
        <p:spPr bwMode="auto">
          <a:xfrm>
            <a:off x="-34712" y="4053840"/>
            <a:ext cx="9178712" cy="110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06" t="72554" r="39163" b="13723"/>
          <a:stretch/>
        </p:blipFill>
        <p:spPr bwMode="auto">
          <a:xfrm>
            <a:off x="2051720" y="5436875"/>
            <a:ext cx="2295932" cy="130449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06" t="85845" r="39163"/>
          <a:stretch/>
        </p:blipFill>
        <p:spPr bwMode="auto">
          <a:xfrm>
            <a:off x="5841816" y="5512486"/>
            <a:ext cx="2295932" cy="134551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4" t="53494" r="36001" b="41055"/>
          <a:stretch/>
        </p:blipFill>
        <p:spPr bwMode="auto">
          <a:xfrm>
            <a:off x="3404552" y="3517384"/>
            <a:ext cx="3002280" cy="51816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28" t="17536" r="37022" b="77519"/>
          <a:stretch/>
        </p:blipFill>
        <p:spPr bwMode="auto">
          <a:xfrm>
            <a:off x="6406832" y="366624"/>
            <a:ext cx="2773680" cy="47008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19" t="18738" r="9090" b="75094"/>
          <a:stretch/>
        </p:blipFill>
        <p:spPr bwMode="auto">
          <a:xfrm>
            <a:off x="8072224" y="-43368"/>
            <a:ext cx="1108288" cy="60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19" t="53772" r="9090" b="40916"/>
          <a:stretch/>
        </p:blipFill>
        <p:spPr bwMode="auto">
          <a:xfrm>
            <a:off x="6516216" y="3532624"/>
            <a:ext cx="110828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19" t="74487" r="9090" b="19614"/>
          <a:stretch/>
        </p:blipFill>
        <p:spPr bwMode="auto">
          <a:xfrm>
            <a:off x="827584" y="5651843"/>
            <a:ext cx="1108288" cy="5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19" t="86588" r="10350" b="7513"/>
          <a:stretch/>
        </p:blipFill>
        <p:spPr bwMode="auto">
          <a:xfrm>
            <a:off x="8172400" y="5871160"/>
            <a:ext cx="954768" cy="5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972584" y="1480592"/>
            <a:ext cx="156682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5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003403"/>
              </p:ext>
            </p:extLst>
          </p:nvPr>
        </p:nvGraphicFramePr>
        <p:xfrm>
          <a:off x="0" y="980724"/>
          <a:ext cx="9143999" cy="3942272"/>
        </p:xfrm>
        <a:graphic>
          <a:graphicData uri="http://schemas.openxmlformats.org/drawingml/2006/table">
            <a:tbl>
              <a:tblPr/>
              <a:tblGrid>
                <a:gridCol w="464520"/>
                <a:gridCol w="787667"/>
                <a:gridCol w="848255"/>
                <a:gridCol w="651340"/>
                <a:gridCol w="807862"/>
                <a:gridCol w="686684"/>
                <a:gridCol w="772519"/>
                <a:gridCol w="727077"/>
                <a:gridCol w="772519"/>
                <a:gridCol w="706881"/>
                <a:gridCol w="605897"/>
                <a:gridCol w="1312778"/>
              </a:tblGrid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к№4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3/т23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4/т23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5/т23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6/т24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7/т25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8/т25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904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1438*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1444*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355/</a:t>
                      </a:r>
                      <a:r>
                        <a:rPr lang="ru-RU" sz="18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ст</a:t>
                      </a:r>
                      <a:endParaRPr lang="ru-RU" sz="1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красн-важн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1224*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1440*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1447*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349/ст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006600"/>
                          </a:solidFill>
                          <a:effectLst/>
                          <a:latin typeface="Times New Roman"/>
                        </a:rPr>
                        <a:t>зел-кач</a:t>
                      </a:r>
                      <a:endParaRPr lang="ru-RU" sz="10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1442*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1449*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350/ст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син</a:t>
                      </a:r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-повтор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935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846/Q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430/д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828/ТД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err="1">
                          <a:effectLst/>
                          <a:latin typeface="Times New Roman"/>
                        </a:rPr>
                        <a:t>черн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-по теме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946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848/Q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432/д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832/ТД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/>
                        </a:rPr>
                        <a:t>1486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Демкович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Кул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кк/*Ом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Что!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что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ЭМИ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спектры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СЭИ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hv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ф.эф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5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5" t="9460" r="11625" b="27855"/>
          <a:stretch/>
        </p:blipFill>
        <p:spPr bwMode="auto">
          <a:xfrm>
            <a:off x="158080" y="0"/>
            <a:ext cx="8991600" cy="59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6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5794"/>
            <a:ext cx="914400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1.Когда законы ЧТО становятся классическими?</a:t>
            </a:r>
          </a:p>
          <a:p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2.В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отличие в представлениях  о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пространстве и времени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ЧТО и классической физике?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(упр.11(1,2,3)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0" t="9920" r="12750" b="78049"/>
          <a:stretch/>
        </p:blipFill>
        <p:spPr bwMode="auto">
          <a:xfrm>
            <a:off x="-49208" y="-27384"/>
            <a:ext cx="9157712" cy="114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0" t="22906" r="12750" b="58016"/>
          <a:stretch/>
        </p:blipFill>
        <p:spPr bwMode="auto">
          <a:xfrm>
            <a:off x="0" y="1124744"/>
            <a:ext cx="9108504" cy="18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0" t="42970" r="12750" b="36583"/>
          <a:stretch/>
        </p:blipFill>
        <p:spPr bwMode="auto">
          <a:xfrm>
            <a:off x="0" y="2925492"/>
            <a:ext cx="9144000" cy="19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62457" r="38598" b="30601"/>
          <a:stretch/>
        </p:blipFill>
        <p:spPr bwMode="auto">
          <a:xfrm>
            <a:off x="3930784" y="4713272"/>
            <a:ext cx="5177720" cy="6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0" t="69028" r="12750" b="16137"/>
          <a:stretch/>
        </p:blipFill>
        <p:spPr bwMode="auto">
          <a:xfrm>
            <a:off x="-5368" y="5373216"/>
            <a:ext cx="9149368" cy="151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41042" r="12500"/>
          <a:stretch/>
        </p:blipFill>
        <p:spPr bwMode="auto">
          <a:xfrm>
            <a:off x="0" y="179040"/>
            <a:ext cx="9037820" cy="57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-24"/>
            <a:ext cx="9144000" cy="407194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000" b="1" u="sng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\ т23\  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Майкельсона . Постулаты  ЧТО.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1) Опыт Майкельсона. Постулаты   ЧТО.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Следствия из постулатов ЧТО: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Относительность одновременности;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Относительность промежутков времени;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(парадокс близнецов)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Относительность расстояний;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Релятивистский закон сложения скоростей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Релятивистская динамика.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Взаимосвязь массы и энергии.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3380"/>
            <a:ext cx="9144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(упр.7(1,3)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законы ЧТО становятся классическими?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1,2.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(упр.7(2,4)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чем отличие в представлениях  о пространстве и времени в ЧТО и классической физике?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7146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166"/>
            <a:ext cx="7572396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§§ 75-79, КИГстр.238</a:t>
            </a:r>
          </a:p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Упр№10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40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-41830" y="1392351"/>
            <a:ext cx="8358246" cy="12961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специальная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365D21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6143644"/>
            <a:ext cx="5786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стр.40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981966"/>
            <a:ext cx="8358246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094563" y="4509120"/>
            <a:ext cx="7049437" cy="158476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относительности</a:t>
            </a:r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7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57158" y="571480"/>
            <a:ext cx="7215238" cy="1214446"/>
          </a:xfrm>
          <a:prstGeom prst="homePlate">
            <a:avLst>
              <a:gd name="adj" fmla="val 2216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86182" y="641330"/>
            <a:ext cx="1214446" cy="1588"/>
          </a:xfrm>
          <a:prstGeom prst="straightConnector1">
            <a:avLst/>
          </a:prstGeom>
          <a:ln w="38100">
            <a:solidFill>
              <a:srgbClr val="0014A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8992" y="4667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=60км/ч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572264" y="642918"/>
            <a:ext cx="532540" cy="1000132"/>
            <a:chOff x="4143372" y="2071678"/>
            <a:chExt cx="675416" cy="115834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383342" y="2857496"/>
              <a:ext cx="28951" cy="217917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214810" y="2428868"/>
              <a:ext cx="171194" cy="237930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4214810" y="2643182"/>
              <a:ext cx="142876" cy="1428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4214810" y="3071810"/>
              <a:ext cx="201026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143372" y="2143116"/>
              <a:ext cx="143443" cy="4892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214810" y="2071678"/>
              <a:ext cx="142861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357686" y="2071678"/>
              <a:ext cx="116878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429124" y="2071678"/>
              <a:ext cx="123370" cy="104314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4245199" y="3158586"/>
              <a:ext cx="84437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4214810" y="2143116"/>
              <a:ext cx="603978" cy="1082632"/>
              <a:chOff x="4230147" y="2132054"/>
              <a:chExt cx="603978" cy="1082632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4230147" y="2132054"/>
                <a:ext cx="340052" cy="188306"/>
              </a:xfrm>
              <a:prstGeom prst="ellipse">
                <a:avLst/>
              </a:prstGeom>
              <a:solidFill>
                <a:srgbClr val="FF6600"/>
              </a:solidFill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4400173" y="2853893"/>
                <a:ext cx="191285" cy="20086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400173" y="2271367"/>
                <a:ext cx="0" cy="564918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>
                <a:off x="4587337" y="2560682"/>
                <a:ext cx="246788" cy="60299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4411096" y="2431818"/>
                <a:ext cx="176241" cy="200302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flipH="1">
                <a:off x="4435599" y="3054752"/>
                <a:ext cx="155859" cy="131814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 flipV="1">
                <a:off x="4435599" y="3186566"/>
                <a:ext cx="116894" cy="2812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5" name="Прямая со стрелкой 24"/>
          <p:cNvCxnSpPr/>
          <p:nvPr/>
        </p:nvCxnSpPr>
        <p:spPr>
          <a:xfrm>
            <a:off x="4572000" y="1428736"/>
            <a:ext cx="642942" cy="1588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4810" y="85723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=5км/ч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132" y="177265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178592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65км/ч</a:t>
            </a:r>
            <a:endParaRPr lang="ru-RU" sz="3200" dirty="0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1785918" y="2643182"/>
            <a:ext cx="7215238" cy="1214446"/>
          </a:xfrm>
          <a:prstGeom prst="homePlate">
            <a:avLst>
              <a:gd name="adj" fmla="val 2216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643306" y="2809212"/>
            <a:ext cx="1214446" cy="1588"/>
          </a:xfrm>
          <a:prstGeom prst="straightConnector1">
            <a:avLst/>
          </a:prstGeom>
          <a:ln w="38100">
            <a:solidFill>
              <a:srgbClr val="0014A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86116" y="221455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=60км/ч</a:t>
            </a:r>
            <a:endParaRPr lang="ru-RU" sz="2800" b="1" dirty="0">
              <a:solidFill>
                <a:srgbClr val="0014AC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 flipH="1">
            <a:off x="1857356" y="2714620"/>
            <a:ext cx="642942" cy="1000132"/>
            <a:chOff x="4143372" y="2071678"/>
            <a:chExt cx="675416" cy="1158346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4383342" y="2857496"/>
              <a:ext cx="28951" cy="217917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H="1">
              <a:off x="4214810" y="2428868"/>
              <a:ext cx="171194" cy="237930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4214810" y="2643182"/>
              <a:ext cx="142876" cy="1428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4214810" y="3071810"/>
              <a:ext cx="201026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4143372" y="2143116"/>
              <a:ext cx="143443" cy="4892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4214810" y="2071678"/>
              <a:ext cx="142861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4357686" y="2071678"/>
              <a:ext cx="116878" cy="60376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4429124" y="2071678"/>
              <a:ext cx="123370" cy="104314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H="1" flipV="1">
              <a:off x="4245199" y="3158586"/>
              <a:ext cx="84437" cy="71438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214810" y="2143116"/>
              <a:ext cx="603978" cy="1082632"/>
              <a:chOff x="4230147" y="2132054"/>
              <a:chExt cx="603978" cy="1082632"/>
            </a:xfrm>
          </p:grpSpPr>
          <p:sp>
            <p:nvSpPr>
              <p:cNvPr id="44" name="Oval 3"/>
              <p:cNvSpPr>
                <a:spLocks noChangeArrowheads="1"/>
              </p:cNvSpPr>
              <p:nvPr/>
            </p:nvSpPr>
            <p:spPr bwMode="auto">
              <a:xfrm>
                <a:off x="4230147" y="2132054"/>
                <a:ext cx="340052" cy="188306"/>
              </a:xfrm>
              <a:prstGeom prst="ellipse">
                <a:avLst/>
              </a:prstGeom>
              <a:solidFill>
                <a:srgbClr val="FF6600"/>
              </a:solidFill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4400173" y="2853893"/>
                <a:ext cx="191285" cy="20086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>
                <a:off x="4400173" y="2271367"/>
                <a:ext cx="0" cy="564918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flipH="1">
                <a:off x="4587337" y="2560682"/>
                <a:ext cx="246788" cy="60299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4411096" y="2431818"/>
                <a:ext cx="176241" cy="200302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flipH="1">
                <a:off x="4435599" y="3054752"/>
                <a:ext cx="155859" cy="131814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 flipV="1">
                <a:off x="4435599" y="3186566"/>
                <a:ext cx="116894" cy="28120"/>
              </a:xfrm>
              <a:prstGeom prst="line">
                <a:avLst/>
              </a:prstGeom>
              <a:noFill/>
              <a:ln w="508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5143504" y="400050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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15140" y="403735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55км/ч</a:t>
            </a:r>
            <a:endParaRPr lang="ru-RU" sz="32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rot="10800000">
            <a:off x="3500430" y="3643314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143240" y="312009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 км/ч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285720" y="4649940"/>
            <a:ext cx="8501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попробуем со светом…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>
            <a:hlinkClick r:id="rId8" action="ppaction://hlinkfile"/>
          </p:cNvPr>
          <p:cNvSpPr/>
          <p:nvPr/>
        </p:nvSpPr>
        <p:spPr>
          <a:xfrm>
            <a:off x="0" y="6273225"/>
            <a:ext cx="2857488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 18мин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6" grpId="0"/>
      <p:bldP spid="28" grpId="0"/>
      <p:bldP spid="29" grpId="0"/>
      <p:bldP spid="29" grpId="1"/>
      <p:bldP spid="30" grpId="0" animBg="1"/>
      <p:bldP spid="32" grpId="0"/>
      <p:bldP spid="51" grpId="0"/>
      <p:bldP spid="52" grpId="0"/>
      <p:bldP spid="54" grpId="0"/>
      <p:bldP spid="54" grpId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Rectangle 17"/>
          <p:cNvSpPr>
            <a:spLocks noChangeArrowheads="1"/>
          </p:cNvSpPr>
          <p:nvPr/>
        </p:nvSpPr>
        <p:spPr bwMode="auto">
          <a:xfrm rot="2260407">
            <a:off x="4179552" y="2427503"/>
            <a:ext cx="205930" cy="1021563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-125341"/>
            <a:ext cx="5357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ИНТЕРФЕРОМЕТР 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85918" y="2655088"/>
            <a:ext cx="373527" cy="333377"/>
            <a:chOff x="9377" y="1900"/>
            <a:chExt cx="496" cy="507"/>
          </a:xfrm>
        </p:grpSpPr>
        <p:sp>
          <p:nvSpPr>
            <p:cNvPr id="33795" name="Line 3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33797" name="Line 5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9" name="Line 7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22768" y="2864093"/>
            <a:ext cx="4691229" cy="1225"/>
            <a:chOff x="4718" y="5683131"/>
            <a:chExt cx="1854" cy="97433"/>
          </a:xfrm>
        </p:grpSpPr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4718" y="5683131"/>
              <a:ext cx="1854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4994" y="568511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6105" y="5780564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375274" y="2976559"/>
            <a:ext cx="2519714" cy="11906"/>
            <a:chOff x="5568" y="2945"/>
            <a:chExt cx="996" cy="4"/>
          </a:xfrm>
        </p:grpSpPr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H="1">
              <a:off x="5568" y="2949"/>
              <a:ext cx="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5837" y="294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 flipH="1">
            <a:off x="6955684" y="2181216"/>
            <a:ext cx="116571" cy="1112052"/>
            <a:chOff x="7054" y="2551"/>
            <a:chExt cx="46" cy="467"/>
          </a:xfrm>
        </p:grpSpPr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 rot="16200000" flipH="1">
            <a:off x="4108823" y="248841"/>
            <a:ext cx="109538" cy="1183447"/>
            <a:chOff x="7054" y="2551"/>
            <a:chExt cx="46" cy="467"/>
          </a:xfrm>
        </p:grpSpPr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7100" y="2551"/>
              <a:ext cx="0" cy="452"/>
            </a:xfrm>
            <a:prstGeom prst="line">
              <a:avLst/>
            </a:prstGeom>
            <a:noFill/>
            <a:ln w="7620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7054" y="2566"/>
              <a:ext cx="0" cy="452"/>
            </a:xfrm>
            <a:prstGeom prst="line">
              <a:avLst/>
            </a:prstGeom>
            <a:noFill/>
            <a:ln w="76200">
              <a:solidFill>
                <a:srgbClr val="0014AC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41"/>
          <p:cNvGrpSpPr/>
          <p:nvPr/>
        </p:nvGrpSpPr>
        <p:grpSpPr>
          <a:xfrm>
            <a:off x="4191693" y="876921"/>
            <a:ext cx="11488" cy="1980000"/>
            <a:chOff x="4158240" y="816656"/>
            <a:chExt cx="11488" cy="1862151"/>
          </a:xfrm>
        </p:grpSpPr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4169728" y="816656"/>
              <a:ext cx="0" cy="1862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V="1">
              <a:off x="4158240" y="1378729"/>
              <a:ext cx="0" cy="2190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4318330" y="885807"/>
            <a:ext cx="1785" cy="4031485"/>
            <a:chOff x="4318330" y="885807"/>
            <a:chExt cx="1785" cy="4031485"/>
          </a:xfrm>
        </p:grpSpPr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4320115" y="885807"/>
              <a:ext cx="0" cy="40314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V="1">
              <a:off x="4318330" y="1964521"/>
              <a:ext cx="0" cy="2190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 rot="6104117">
            <a:off x="3690524" y="4945795"/>
            <a:ext cx="1065615" cy="886332"/>
            <a:chOff x="8343" y="1577"/>
            <a:chExt cx="1051" cy="572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8343" y="1577"/>
              <a:ext cx="1051" cy="572"/>
              <a:chOff x="8343" y="1577"/>
              <a:chExt cx="1051" cy="572"/>
            </a:xfrm>
          </p:grpSpPr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H="1">
                <a:off x="8343" y="1600"/>
                <a:ext cx="10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4" name="Line 32"/>
              <p:cNvSpPr>
                <a:spLocks noChangeShapeType="1"/>
              </p:cNvSpPr>
              <p:nvPr/>
            </p:nvSpPr>
            <p:spPr bwMode="auto">
              <a:xfrm flipH="1">
                <a:off x="8731" y="1577"/>
                <a:ext cx="663" cy="5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5" name="Arc 33"/>
              <p:cNvSpPr>
                <a:spLocks/>
              </p:cNvSpPr>
              <p:nvPr/>
            </p:nvSpPr>
            <p:spPr bwMode="auto">
              <a:xfrm flipH="1" flipV="1">
                <a:off x="8617" y="1577"/>
                <a:ext cx="274" cy="453"/>
              </a:xfrm>
              <a:custGeom>
                <a:avLst/>
                <a:gdLst>
                  <a:gd name="G0" fmla="+- 0 0 0"/>
                  <a:gd name="G1" fmla="+- 21427 0 0"/>
                  <a:gd name="G2" fmla="+- 21600 0 0"/>
                  <a:gd name="T0" fmla="*/ 2731 w 21600"/>
                  <a:gd name="T1" fmla="*/ 0 h 21427"/>
                  <a:gd name="T2" fmla="*/ 21600 w 21600"/>
                  <a:gd name="T3" fmla="*/ 21427 h 21427"/>
                  <a:gd name="T4" fmla="*/ 0 w 21600"/>
                  <a:gd name="T5" fmla="*/ 21427 h 2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27" fill="none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</a:path>
                  <a:path w="21600" h="21427" stroke="0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  <a:lnTo>
                      <a:pt x="0" y="21427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826" name="Oval 34"/>
            <p:cNvSpPr>
              <a:spLocks noChangeArrowheads="1"/>
            </p:cNvSpPr>
            <p:nvPr/>
          </p:nvSpPr>
          <p:spPr bwMode="auto">
            <a:xfrm>
              <a:off x="8675" y="1739"/>
              <a:ext cx="150" cy="19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786314" y="357166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0014AC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1285860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rgbClr val="00B050"/>
              </a:solidFill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 rot="16200000">
            <a:off x="3313671" y="4054912"/>
            <a:ext cx="2124000" cy="11906"/>
            <a:chOff x="5568" y="2945"/>
            <a:chExt cx="996" cy="4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5568" y="2949"/>
              <a:ext cx="9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5837" y="294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Овал 43"/>
          <p:cNvSpPr/>
          <p:nvPr/>
        </p:nvSpPr>
        <p:spPr>
          <a:xfrm>
            <a:off x="5000628" y="4786322"/>
            <a:ext cx="1928826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49"/>
          <p:cNvGrpSpPr/>
          <p:nvPr/>
        </p:nvGrpSpPr>
        <p:grpSpPr>
          <a:xfrm>
            <a:off x="5572132" y="4857760"/>
            <a:ext cx="714380" cy="1285884"/>
            <a:chOff x="5572132" y="4857760"/>
            <a:chExt cx="714380" cy="128588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572132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786446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000760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215074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50"/>
          <p:cNvGrpSpPr/>
          <p:nvPr/>
        </p:nvGrpSpPr>
        <p:grpSpPr>
          <a:xfrm>
            <a:off x="5691079" y="3616480"/>
            <a:ext cx="714380" cy="1285884"/>
            <a:chOff x="5572132" y="4857760"/>
            <a:chExt cx="714380" cy="128588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572132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786446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000760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215074" y="4857760"/>
              <a:ext cx="71438" cy="128588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 rot="952844">
            <a:off x="5686652" y="3409603"/>
            <a:ext cx="34327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точностью до 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958375" y="3357562"/>
            <a:ext cx="285752" cy="1588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6429356" y="4286256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0,4мкм</a:t>
            </a:r>
          </a:p>
        </p:txBody>
      </p:sp>
      <p:sp>
        <p:nvSpPr>
          <p:cNvPr id="57" name="Прямоугольник 56">
            <a:hlinkClick r:id="rId9" action="ppaction://hlinkfile"/>
          </p:cNvPr>
          <p:cNvSpPr/>
          <p:nvPr/>
        </p:nvSpPr>
        <p:spPr>
          <a:xfrm>
            <a:off x="0" y="6273225"/>
            <a:ext cx="2857488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 18мин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579 L 0.03108 0.001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793" grpId="0"/>
      <p:bldP spid="44" grpId="0" animBg="1"/>
      <p:bldP spid="56" grpId="0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445" t="11719" r="9765" b="12109"/>
          <a:stretch>
            <a:fillRect/>
          </a:stretch>
        </p:blipFill>
        <p:spPr bwMode="auto">
          <a:xfrm>
            <a:off x="0" y="0"/>
            <a:ext cx="9144000" cy="66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5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4031</TotalTime>
  <Words>1953</Words>
  <Application>Microsoft Office PowerPoint</Application>
  <PresentationFormat>Экран (4:3)</PresentationFormat>
  <Paragraphs>441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Уроки физики    Вторушина С.В.  11  класс   </vt:lpstr>
      <vt:lpstr>Слайд 3</vt:lpstr>
      <vt:lpstr>Слайд 4</vt:lpstr>
      <vt:lpstr>Домашнее задание.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431</cp:revision>
  <dcterms:created xsi:type="dcterms:W3CDTF">2009-11-04T14:29:22Z</dcterms:created>
  <dcterms:modified xsi:type="dcterms:W3CDTF">2019-02-10T05:35:22Z</dcterms:modified>
</cp:coreProperties>
</file>