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3"/>
  </p:notesMasterIdLst>
  <p:sldIdLst>
    <p:sldId id="308" r:id="rId2"/>
    <p:sldId id="289" r:id="rId3"/>
    <p:sldId id="316" r:id="rId4"/>
    <p:sldId id="315" r:id="rId5"/>
    <p:sldId id="312" r:id="rId6"/>
    <p:sldId id="314" r:id="rId7"/>
    <p:sldId id="318" r:id="rId8"/>
    <p:sldId id="306" r:id="rId9"/>
    <p:sldId id="331" r:id="rId10"/>
    <p:sldId id="333" r:id="rId11"/>
    <p:sldId id="332" r:id="rId12"/>
    <p:sldId id="330" r:id="rId13"/>
    <p:sldId id="299" r:id="rId14"/>
    <p:sldId id="300" r:id="rId15"/>
    <p:sldId id="301" r:id="rId16"/>
    <p:sldId id="302" r:id="rId17"/>
    <p:sldId id="317" r:id="rId18"/>
    <p:sldId id="303" r:id="rId19"/>
    <p:sldId id="304" r:id="rId20"/>
    <p:sldId id="307" r:id="rId21"/>
    <p:sldId id="305" r:id="rId22"/>
    <p:sldId id="311" r:id="rId23"/>
    <p:sldId id="329" r:id="rId24"/>
    <p:sldId id="319" r:id="rId25"/>
    <p:sldId id="298" r:id="rId26"/>
    <p:sldId id="322" r:id="rId27"/>
    <p:sldId id="323" r:id="rId28"/>
    <p:sldId id="327" r:id="rId29"/>
    <p:sldId id="324" r:id="rId30"/>
    <p:sldId id="325" r:id="rId31"/>
    <p:sldId id="326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006600"/>
    <a:srgbClr val="66FF99"/>
    <a:srgbClr val="66FFFF"/>
    <a:srgbClr val="0033CC"/>
    <a:srgbClr val="FFCCCC"/>
    <a:srgbClr val="CCFFCC"/>
    <a:srgbClr val="365D21"/>
    <a:srgbClr val="000000"/>
    <a:srgbClr val="220FB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31" autoAdjust="0"/>
  </p:normalViewPr>
  <p:slideViewPr>
    <p:cSldViewPr>
      <p:cViewPr>
        <p:scale>
          <a:sx n="58" d="100"/>
          <a:sy n="58" d="100"/>
        </p:scale>
        <p:origin x="-960" y="-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4" d="100"/>
        <a:sy n="144" d="100"/>
      </p:scale>
      <p:origin x="0" y="9270"/>
    </p:cViewPr>
  </p:sorterViewPr>
  <p:notesViewPr>
    <p:cSldViewPr>
      <p:cViewPr varScale="1">
        <p:scale>
          <a:sx n="59" d="100"/>
          <a:sy n="59" d="100"/>
        </p:scale>
        <p:origin x="-174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1340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9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11" Type="http://schemas.openxmlformats.org/officeDocument/2006/relationships/audio" Target="../media/audio11.wav"/><Relationship Id="rId5" Type="http://schemas.openxmlformats.org/officeDocument/2006/relationships/audio" Target="../media/audio9.wav"/><Relationship Id="rId10" Type="http://schemas.openxmlformats.org/officeDocument/2006/relationships/audio" Target="../media/audio7.wav"/><Relationship Id="rId4" Type="http://schemas.openxmlformats.org/officeDocument/2006/relationships/audio" Target="../media/audio5.wav"/><Relationship Id="rId9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6.wav"/><Relationship Id="rId9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9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12" Type="http://schemas.openxmlformats.org/officeDocument/2006/relationships/hyperlink" Target="&#1090;23-11&#1082;&#1083;%20%20&#1057;&#1058;&#1054;%2011%20&#1082;&#1083;.ppt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slide" Target="slide20.xml"/><Relationship Id="rId5" Type="http://schemas.openxmlformats.org/officeDocument/2006/relationships/audio" Target="../media/audio2.wav"/><Relationship Id="rId10" Type="http://schemas.openxmlformats.org/officeDocument/2006/relationships/image" Target="../media/image12.jpeg"/><Relationship Id="rId4" Type="http://schemas.openxmlformats.org/officeDocument/2006/relationships/audio" Target="../media/audio9.wav"/><Relationship Id="rId9" Type="http://schemas.openxmlformats.org/officeDocument/2006/relationships/audio" Target="../media/audio1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9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../../../&#1092;&#1080;&#1083;&#1100;&#1084;&#1099;%2011&#1082;&#1083;/&#1086;&#1087;&#1090;&#1080;&#1082;&#1072;/&#1089;&#1090;&#1086;%202%20&#1074;%2020%20&#1084;&#1080;&#1085;.avi" TargetMode="External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hyperlink" Target="../../../&#1092;&#1080;&#1083;&#1100;&#1084;&#1099;%2011&#1082;&#1083;/&#1057;&#1058;&#1054;%202&#1072;%2020%20&#1084;&#1080;&#1085;.avi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3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11.wav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8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7.jpeg"/><Relationship Id="rId5" Type="http://schemas.openxmlformats.org/officeDocument/2006/relationships/audio" Target="../media/audio9.wav"/><Relationship Id="rId10" Type="http://schemas.openxmlformats.org/officeDocument/2006/relationships/image" Target="../media/image6.jpeg"/><Relationship Id="rId4" Type="http://schemas.openxmlformats.org/officeDocument/2006/relationships/audio" Target="../media/audio2.wav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../../../&#1092;&#1080;&#1083;&#1100;&#1084;&#1099;%2011&#1082;&#1083;/&#1086;&#1087;&#1090;&#1080;&#1082;&#1072;/&#1057;&#1058;&#1054;%201%2018%20&#1084;&#1080;&#1085;.avi" TargetMode="External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openxmlformats.org/officeDocument/2006/relationships/hyperlink" Target="../../../&#1092;&#1080;&#1083;&#1100;&#1084;&#1099;%2011&#1082;&#1083;/&#1086;&#1087;&#1090;&#1080;&#1082;&#1072;/&#1057;&#1058;&#1054;%201%2018%20&#1084;&#1080;&#1085;.avi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60738051"/>
              </p:ext>
            </p:extLst>
          </p:nvPr>
        </p:nvGraphicFramePr>
        <p:xfrm>
          <a:off x="-10585" y="1988840"/>
          <a:ext cx="9144000" cy="4358640"/>
        </p:xfrm>
        <a:graphic>
          <a:graphicData uri="http://schemas.openxmlformats.org/drawingml/2006/table">
            <a:tbl>
              <a:tblPr/>
              <a:tblGrid>
                <a:gridCol w="3430457"/>
                <a:gridCol w="504056"/>
                <a:gridCol w="5209487"/>
              </a:tblGrid>
              <a:tr h="29523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1. 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ДЗ. Гр4.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2. 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Консультация по теме №23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3. 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с рисунками и выкладками в тетради.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- опыт Майкельсона и его следствия;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- Относительность одновременности и промежутков времени.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4.(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Решение задач по данной теме   бригадным способом в режиме ( звучит вопрос,  2 мин. Обсуждения, один в бригаде оформляет ответ на листке, а остальные слушают следующий ? ,  в конце листы с ответами бригадиры несут в следующую бригаду, а учитель озвучивает правильные ответы)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ИЛИ  работа по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***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17м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4.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-Два автомобиля движутся в одном направлении со скоростями 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400" b="1" baseline="-25000" dirty="0"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и 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4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.  Чему равна скорость фар первого автомобиля относительно второго?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Две ракеты ...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ИЛИ ***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(упр.7(1,3)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2.Когда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законы ЧТО становятся классическими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?)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3. Относительность  промежутков времени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в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(упр.7(2,4) </a:t>
                      </a: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№11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2.В </a:t>
                      </a:r>
                      <a:r>
                        <a:rPr lang="ru-RU" sz="16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чем отличие в представлениях  о пространстве и времени в ЧТО и </a:t>
                      </a:r>
                      <a:r>
                        <a:rPr lang="ru-RU" sz="1600" b="1" dirty="0" err="1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классич</a:t>
                      </a:r>
                      <a:r>
                        <a:rPr lang="ru-RU" sz="16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. Физике</a:t>
                      </a: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?)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3. Как опыт Майкельсона  определил</a:t>
                      </a:r>
                      <a:r>
                        <a:rPr lang="ru-RU" sz="1600" b="1" baseline="0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 необходимость  постулатов СТО?</a:t>
                      </a:r>
                      <a:endParaRPr lang="ru-RU" sz="16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7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Оформить 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л.р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. 5.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цветн. карандашами.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гр.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5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(</a:t>
                      </a: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8206" y="-99392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4 (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\2у18н\  №70.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\З.Т23 \ ПРИНЦИП ОТНОСИТЕЛЬНОСТИ В КЛАССИЧЕСКОЙ И РЕЛЯТИВИСТСКОЙ ФИЗИКЕ.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учащихся по данной теме.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Помочь им провести первичную экспертизу их знаний по данной теме.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аудиальные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коммуникативные навыки.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1133" t="7324" r="6836" b="15039"/>
          <a:stretch>
            <a:fillRect/>
          </a:stretch>
        </p:blipFill>
        <p:spPr bwMode="auto">
          <a:xfrm>
            <a:off x="0" y="0"/>
            <a:ext cx="90577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4591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4591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52021" y="428604"/>
            <a:ext cx="28058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0" y="4786322"/>
            <a:ext cx="1143008" cy="1857388"/>
            <a:chOff x="4357686" y="2071678"/>
            <a:chExt cx="1571636" cy="1974545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909703" y="2285992"/>
              <a:ext cx="623452" cy="306163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>
              <a:off x="5221429" y="3459616"/>
              <a:ext cx="350703" cy="32657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5221429" y="2512498"/>
              <a:ext cx="0" cy="91848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4857751" y="3459616"/>
              <a:ext cx="363677" cy="2551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5747482" y="2339570"/>
              <a:ext cx="181840" cy="44648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 flipV="1">
              <a:off x="4357686" y="2571744"/>
              <a:ext cx="837766" cy="193903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>
              <a:off x="4357686" y="2285992"/>
              <a:ext cx="357191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5272312" y="2773372"/>
              <a:ext cx="623452" cy="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7"/>
            <p:cNvSpPr>
              <a:spLocks noChangeShapeType="1"/>
            </p:cNvSpPr>
            <p:nvPr/>
          </p:nvSpPr>
          <p:spPr bwMode="auto">
            <a:xfrm>
              <a:off x="4857752" y="3714752"/>
              <a:ext cx="214314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 flipH="1">
              <a:off x="5286380" y="3786190"/>
              <a:ext cx="285752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4857752" y="2143116"/>
              <a:ext cx="155846" cy="16881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5072066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9"/>
            <p:cNvSpPr>
              <a:spLocks noChangeShapeType="1"/>
            </p:cNvSpPr>
            <p:nvPr/>
          </p:nvSpPr>
          <p:spPr bwMode="auto">
            <a:xfrm flipH="1">
              <a:off x="5357818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H="1">
              <a:off x="5500694" y="2214554"/>
              <a:ext cx="142876" cy="1428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9"/>
            <p:cNvSpPr>
              <a:spLocks noChangeShapeType="1"/>
            </p:cNvSpPr>
            <p:nvPr/>
          </p:nvSpPr>
          <p:spPr bwMode="auto">
            <a:xfrm flipH="1">
              <a:off x="4857752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 flipH="1" flipV="1">
              <a:off x="5286380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4286248" y="501140"/>
            <a:ext cx="1771882" cy="641844"/>
            <a:chOff x="4199" y="6241"/>
            <a:chExt cx="901" cy="289"/>
          </a:xfrm>
        </p:grpSpPr>
        <p:sp>
          <p:nvSpPr>
            <p:cNvPr id="30" name="Line 44"/>
            <p:cNvSpPr>
              <a:spLocks noChangeShapeType="1"/>
            </p:cNvSpPr>
            <p:nvPr/>
          </p:nvSpPr>
          <p:spPr bwMode="auto">
            <a:xfrm flipV="1">
              <a:off x="4247" y="6241"/>
              <a:ext cx="49" cy="277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45"/>
            <p:cNvSpPr>
              <a:spLocks noChangeShapeType="1"/>
            </p:cNvSpPr>
            <p:nvPr/>
          </p:nvSpPr>
          <p:spPr bwMode="auto">
            <a:xfrm>
              <a:off x="4283" y="6253"/>
              <a:ext cx="817" cy="1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46"/>
            <p:cNvSpPr>
              <a:spLocks noChangeShapeType="1"/>
            </p:cNvSpPr>
            <p:nvPr/>
          </p:nvSpPr>
          <p:spPr bwMode="auto">
            <a:xfrm flipH="1" flipV="1">
              <a:off x="4199" y="6385"/>
              <a:ext cx="49" cy="145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06"/>
          <p:cNvGrpSpPr/>
          <p:nvPr/>
        </p:nvGrpSpPr>
        <p:grpSpPr>
          <a:xfrm>
            <a:off x="-77130" y="4028400"/>
            <a:ext cx="1785950" cy="574224"/>
            <a:chOff x="6215074" y="3642182"/>
            <a:chExt cx="1785950" cy="574224"/>
          </a:xfrm>
        </p:grpSpPr>
        <p:cxnSp>
          <p:nvCxnSpPr>
            <p:cNvPr id="37" name="Прямая со стрелкой 36"/>
            <p:cNvCxnSpPr/>
            <p:nvPr/>
          </p:nvCxnSpPr>
          <p:spPr>
            <a:xfrm>
              <a:off x="6500826" y="4214818"/>
              <a:ext cx="642942" cy="1588"/>
            </a:xfrm>
            <a:prstGeom prst="straightConnector1">
              <a:avLst/>
            </a:prstGeom>
            <a:ln w="38100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215074" y="3642182"/>
              <a:ext cx="17859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=30км/с</a:t>
              </a:r>
              <a:endParaRPr lang="ru-RU" sz="2800" b="1" dirty="0">
                <a:solidFill>
                  <a:srgbClr val="0033CC"/>
                </a:solidFill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2786050" y="2786058"/>
            <a:ext cx="307974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lang="en-US" sz="28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lang="ru-RU" sz="28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86"/>
          <p:cNvGrpSpPr/>
          <p:nvPr/>
        </p:nvGrpSpPr>
        <p:grpSpPr>
          <a:xfrm>
            <a:off x="295564" y="1701258"/>
            <a:ext cx="71438" cy="1006598"/>
            <a:chOff x="367034" y="3741536"/>
            <a:chExt cx="71438" cy="1006598"/>
          </a:xfrm>
        </p:grpSpPr>
        <p:sp>
          <p:nvSpPr>
            <p:cNvPr id="45" name="Line 23"/>
            <p:cNvSpPr>
              <a:spLocks noChangeShapeType="1"/>
            </p:cNvSpPr>
            <p:nvPr/>
          </p:nvSpPr>
          <p:spPr bwMode="auto">
            <a:xfrm rot="10800000" flipH="1">
              <a:off x="438472" y="3773868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4"/>
            <p:cNvSpPr>
              <a:spLocks noChangeShapeType="1"/>
            </p:cNvSpPr>
            <p:nvPr/>
          </p:nvSpPr>
          <p:spPr bwMode="auto">
            <a:xfrm rot="10800000" flipH="1">
              <a:off x="367034" y="3741536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-71470" y="1324261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 flipH="1">
            <a:off x="4500530" y="1727759"/>
            <a:ext cx="71438" cy="1006598"/>
            <a:chOff x="7054" y="2551"/>
            <a:chExt cx="46" cy="467"/>
          </a:xfrm>
        </p:grpSpPr>
        <p:sp>
          <p:nvSpPr>
            <p:cNvPr id="51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6" name="Прямая со стрелкой 55"/>
          <p:cNvCxnSpPr/>
          <p:nvPr/>
        </p:nvCxnSpPr>
        <p:spPr>
          <a:xfrm>
            <a:off x="2857488" y="5072074"/>
            <a:ext cx="2928958" cy="1588"/>
          </a:xfrm>
          <a:prstGeom prst="straightConnector1">
            <a:avLst/>
          </a:prstGeom>
          <a:ln w="635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51276" y="407194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2"/>
          <p:cNvGrpSpPr>
            <a:grpSpLocks/>
          </p:cNvGrpSpPr>
          <p:nvPr/>
        </p:nvGrpSpPr>
        <p:grpSpPr bwMode="auto">
          <a:xfrm flipH="1">
            <a:off x="5827466" y="4500570"/>
            <a:ext cx="71438" cy="1006598"/>
            <a:chOff x="7054" y="2551"/>
            <a:chExt cx="46" cy="467"/>
          </a:xfrm>
        </p:grpSpPr>
        <p:sp>
          <p:nvSpPr>
            <p:cNvPr id="59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 rot="10800000" flipH="1">
            <a:off x="1714480" y="4500570"/>
            <a:ext cx="71438" cy="1006598"/>
            <a:chOff x="7054" y="2551"/>
            <a:chExt cx="46" cy="467"/>
          </a:xfrm>
        </p:grpSpPr>
        <p:sp>
          <p:nvSpPr>
            <p:cNvPr id="63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1071538" y="464344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59657" y="186395"/>
            <a:ext cx="235745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=  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785786" y="928670"/>
            <a:ext cx="517389" cy="1701954"/>
            <a:chOff x="1710" y="4200"/>
            <a:chExt cx="306" cy="840"/>
          </a:xfrm>
        </p:grpSpPr>
        <p:sp>
          <p:nvSpPr>
            <p:cNvPr id="72" name="Oval 12"/>
            <p:cNvSpPr>
              <a:spLocks noChangeArrowheads="1"/>
            </p:cNvSpPr>
            <p:nvPr/>
          </p:nvSpPr>
          <p:spPr bwMode="auto">
            <a:xfrm>
              <a:off x="1788" y="4200"/>
              <a:ext cx="144" cy="14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Line 13"/>
            <p:cNvSpPr>
              <a:spLocks noChangeShapeType="1"/>
            </p:cNvSpPr>
            <p:nvPr/>
          </p:nvSpPr>
          <p:spPr bwMode="auto">
            <a:xfrm>
              <a:off x="1860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Line 14"/>
            <p:cNvSpPr>
              <a:spLocks noChangeShapeType="1"/>
            </p:cNvSpPr>
            <p:nvPr/>
          </p:nvSpPr>
          <p:spPr bwMode="auto">
            <a:xfrm>
              <a:off x="1860" y="4350"/>
              <a:ext cx="0" cy="4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Line 15"/>
            <p:cNvSpPr>
              <a:spLocks noChangeShapeType="1"/>
            </p:cNvSpPr>
            <p:nvPr/>
          </p:nvSpPr>
          <p:spPr bwMode="auto">
            <a:xfrm flipH="1">
              <a:off x="1716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Line 16"/>
            <p:cNvSpPr>
              <a:spLocks noChangeShapeType="1"/>
            </p:cNvSpPr>
            <p:nvPr/>
          </p:nvSpPr>
          <p:spPr bwMode="auto">
            <a:xfrm>
              <a:off x="1872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7"/>
            <p:cNvSpPr>
              <a:spLocks noChangeShapeType="1"/>
            </p:cNvSpPr>
            <p:nvPr/>
          </p:nvSpPr>
          <p:spPr bwMode="auto">
            <a:xfrm flipH="1">
              <a:off x="1710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18"/>
            <p:cNvSpPr>
              <a:spLocks noChangeShapeType="1"/>
            </p:cNvSpPr>
            <p:nvPr/>
          </p:nvSpPr>
          <p:spPr bwMode="auto">
            <a:xfrm flipH="1">
              <a:off x="1872" y="4554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Line 19"/>
            <p:cNvSpPr>
              <a:spLocks noChangeShapeType="1"/>
            </p:cNvSpPr>
            <p:nvPr/>
          </p:nvSpPr>
          <p:spPr bwMode="auto">
            <a:xfrm>
              <a:off x="1710" y="4560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80" name="Прямая со стрелкой 79"/>
          <p:cNvCxnSpPr/>
          <p:nvPr/>
        </p:nvCxnSpPr>
        <p:spPr>
          <a:xfrm>
            <a:off x="428564" y="2212966"/>
            <a:ext cx="4000528" cy="1588"/>
          </a:xfrm>
          <a:prstGeom prst="straightConnector1">
            <a:avLst/>
          </a:prstGeom>
          <a:ln w="38100">
            <a:solidFill>
              <a:srgbClr val="FF0000"/>
            </a:solidFill>
            <a:headEnd type="none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428596" y="3768037"/>
            <a:ext cx="5286412" cy="181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414050" y="2498718"/>
            <a:ext cx="4000528" cy="1588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lg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5400000" flipH="1" flipV="1">
            <a:off x="2430851" y="638177"/>
            <a:ext cx="5831" cy="41335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4571968" y="1584883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rot="5400000" flipH="1" flipV="1">
            <a:off x="2501658" y="1979065"/>
            <a:ext cx="5831" cy="41335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rot="5400000" flipH="1" flipV="1">
            <a:off x="3778329" y="3508292"/>
            <a:ext cx="5831" cy="41335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22"/>
          <p:cNvGrpSpPr>
            <a:grpSpLocks/>
          </p:cNvGrpSpPr>
          <p:nvPr/>
        </p:nvGrpSpPr>
        <p:grpSpPr bwMode="auto">
          <a:xfrm flipH="1">
            <a:off x="4500562" y="3000372"/>
            <a:ext cx="71438" cy="1006598"/>
            <a:chOff x="7054" y="2551"/>
            <a:chExt cx="46" cy="467"/>
          </a:xfrm>
        </p:grpSpPr>
        <p:sp>
          <p:nvSpPr>
            <p:cNvPr id="97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8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Группа 98"/>
          <p:cNvGrpSpPr/>
          <p:nvPr/>
        </p:nvGrpSpPr>
        <p:grpSpPr>
          <a:xfrm>
            <a:off x="285720" y="3000372"/>
            <a:ext cx="71438" cy="1006598"/>
            <a:chOff x="367034" y="3741536"/>
            <a:chExt cx="71438" cy="1006598"/>
          </a:xfrm>
        </p:grpSpPr>
        <p:sp>
          <p:nvSpPr>
            <p:cNvPr id="100" name="Line 23"/>
            <p:cNvSpPr>
              <a:spLocks noChangeShapeType="1"/>
            </p:cNvSpPr>
            <p:nvPr/>
          </p:nvSpPr>
          <p:spPr bwMode="auto">
            <a:xfrm rot="10800000" flipH="1">
              <a:off x="438472" y="3773868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24"/>
            <p:cNvSpPr>
              <a:spLocks noChangeShapeType="1"/>
            </p:cNvSpPr>
            <p:nvPr/>
          </p:nvSpPr>
          <p:spPr bwMode="auto">
            <a:xfrm rot="10800000" flipH="1">
              <a:off x="367034" y="3741536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3143240" y="3286124"/>
            <a:ext cx="242889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v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4157020" y="4263102"/>
            <a:ext cx="278608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 v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6983275" y="4610472"/>
            <a:ext cx="2143140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-v)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v)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143372" y="5643578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804997" y="6174491"/>
            <a:ext cx="33389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   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428860" y="242886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106" name="TextBox 105"/>
          <p:cNvSpPr txBox="1"/>
          <p:nvPr/>
        </p:nvSpPr>
        <p:spPr>
          <a:xfrm>
            <a:off x="6000760" y="3071810"/>
            <a:ext cx="142876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вперёд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214546" y="378619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7429520" y="4000504"/>
            <a:ext cx="107157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714744" y="1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2в. Относительность расстояний</a:t>
            </a:r>
            <a:endParaRPr lang="ru-RU" sz="2800" b="1" dirty="0"/>
          </a:p>
        </p:txBody>
      </p:sp>
      <p:cxnSp>
        <p:nvCxnSpPr>
          <p:cNvPr id="119" name="Прямая соединительная линия 118"/>
          <p:cNvCxnSpPr/>
          <p:nvPr/>
        </p:nvCxnSpPr>
        <p:spPr>
          <a:xfrm rot="5400000">
            <a:off x="3286910" y="4356900"/>
            <a:ext cx="2571768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rot="5400000">
            <a:off x="5304210" y="4749809"/>
            <a:ext cx="107157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95896" y="5643578"/>
            <a:ext cx="320592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1/(1 – v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/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 rot="5400000">
            <a:off x="500828" y="4356900"/>
            <a:ext cx="2571768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rot="16200000" flipH="1">
            <a:off x="4357686" y="6072206"/>
            <a:ext cx="571504" cy="57150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rot="16200000" flipH="1">
            <a:off x="236353" y="1093617"/>
            <a:ext cx="5572164" cy="5072098"/>
          </a:xfrm>
          <a:prstGeom prst="straightConnector1">
            <a:avLst/>
          </a:prstGeom>
          <a:ln w="285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43"/>
          <p:cNvGrpSpPr>
            <a:grpSpLocks/>
          </p:cNvGrpSpPr>
          <p:nvPr/>
        </p:nvGrpSpPr>
        <p:grpSpPr bwMode="auto">
          <a:xfrm>
            <a:off x="6044259" y="6099502"/>
            <a:ext cx="1771882" cy="641844"/>
            <a:chOff x="4199" y="6241"/>
            <a:chExt cx="901" cy="289"/>
          </a:xfrm>
        </p:grpSpPr>
        <p:sp>
          <p:nvSpPr>
            <p:cNvPr id="110" name="Line 44"/>
            <p:cNvSpPr>
              <a:spLocks noChangeShapeType="1"/>
            </p:cNvSpPr>
            <p:nvPr/>
          </p:nvSpPr>
          <p:spPr bwMode="auto">
            <a:xfrm flipV="1">
              <a:off x="4247" y="6241"/>
              <a:ext cx="49" cy="277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" name="Line 45"/>
            <p:cNvSpPr>
              <a:spLocks noChangeShapeType="1"/>
            </p:cNvSpPr>
            <p:nvPr/>
          </p:nvSpPr>
          <p:spPr bwMode="auto">
            <a:xfrm>
              <a:off x="4283" y="6253"/>
              <a:ext cx="817" cy="1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" name="Line 46"/>
            <p:cNvSpPr>
              <a:spLocks noChangeShapeType="1"/>
            </p:cNvSpPr>
            <p:nvPr/>
          </p:nvSpPr>
          <p:spPr bwMode="auto">
            <a:xfrm flipH="1" flipV="1">
              <a:off x="4199" y="6385"/>
              <a:ext cx="49" cy="145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" name="Rectangle 1"/>
          <p:cNvSpPr>
            <a:spLocks noChangeArrowheads="1"/>
          </p:cNvSpPr>
          <p:nvPr/>
        </p:nvSpPr>
        <p:spPr bwMode="auto">
          <a:xfrm>
            <a:off x="3428991" y="1000108"/>
            <a:ext cx="5715009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Уменьшаются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направлении движения.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990450" y="6457914"/>
            <a:ext cx="11430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42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96947E-6 L 0.15781 -0.00047 " pathEditMode="relative" rAng="0" ptsTypes="AA">
                                      <p:cBhvr>
                                        <p:cTn id="10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3385 0 " pathEditMode="relative" ptsTypes="AA">
                                      <p:cBhvr>
                                        <p:cTn id="106" dur="3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0.1283 0.00416 " pathEditMode="relative" rAng="0" ptsTypes="AA">
                                      <p:cBhvr>
                                        <p:cTn id="108" dur="3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2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3385 0 " pathEditMode="relative" ptsTypes="AA">
                                      <p:cBhvr>
                                        <p:cTn id="1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4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6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68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70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7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7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0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0" dur="30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1" dur="150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"/>
                            </p:stCondLst>
                            <p:childTnLst>
                              <p:par>
                                <p:cTn id="23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6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9" grpId="0" animBg="1"/>
      <p:bldP spid="49" grpId="0"/>
      <p:bldP spid="57" grpId="0"/>
      <p:bldP spid="57" grpId="1"/>
      <p:bldP spid="65" grpId="0"/>
      <p:bldP spid="65" grpId="1"/>
      <p:bldP spid="70" grpId="0" animBg="1" autoUpdateAnimBg="0"/>
      <p:bldP spid="70" grpId="1" animBg="1"/>
      <p:bldP spid="93" grpId="0"/>
      <p:bldP spid="1038" grpId="0" animBg="1"/>
      <p:bldP spid="103" grpId="0" animBg="1" autoUpdateAnimBg="0"/>
      <p:bldP spid="1039" grpId="0" animBg="1"/>
      <p:bldP spid="105" grpId="0" animBg="1"/>
      <p:bldP spid="108" grpId="0"/>
      <p:bldP spid="104" grpId="0"/>
      <p:bldP spid="106" grpId="0" animBg="1"/>
      <p:bldP spid="115" grpId="0"/>
      <p:bldP spid="115" grpId="1"/>
      <p:bldP spid="116" grpId="0" animBg="1"/>
      <p:bldP spid="117" grpId="0"/>
      <p:bldP spid="122" grpId="0" animBg="1" autoUpdateAnimBg="0"/>
      <p:bldP spid="102" grpId="0" animBg="1"/>
      <p:bldP spid="10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18"/>
          <p:cNvSpPr>
            <a:spLocks noChangeArrowheads="1"/>
          </p:cNvSpPr>
          <p:nvPr/>
        </p:nvSpPr>
        <p:spPr bwMode="auto">
          <a:xfrm rot="2260407">
            <a:off x="5091576" y="1656438"/>
            <a:ext cx="303919" cy="62575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-71470" y="658158"/>
            <a:ext cx="4857752" cy="3071834"/>
          </a:xfrm>
          <a:prstGeom prst="rect">
            <a:avLst/>
          </a:prstGeom>
          <a:solidFill>
            <a:schemeClr val="bg1"/>
          </a:solidFill>
          <a:ln cmpd="dbl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 rot="2260407">
            <a:off x="2139105" y="1691648"/>
            <a:ext cx="303919" cy="62575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214282" y="1857933"/>
            <a:ext cx="319008" cy="205669"/>
            <a:chOff x="9377" y="1900"/>
            <a:chExt cx="496" cy="507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 rot="19221798" flipV="1">
              <a:off x="9412" y="1923"/>
              <a:ext cx="414" cy="48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9377" y="1900"/>
              <a:ext cx="496" cy="484"/>
              <a:chOff x="9377" y="1900"/>
              <a:chExt cx="496" cy="484"/>
            </a:xfrm>
          </p:grpSpPr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rot="2960152" flipV="1">
                <a:off x="9424" y="1912"/>
                <a:ext cx="414" cy="48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 flipV="1">
                <a:off x="9424" y="1900"/>
                <a:ext cx="414" cy="48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 rot="16200000" flipV="1">
                <a:off x="9412" y="1912"/>
                <a:ext cx="414" cy="48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2436558" y="2060685"/>
            <a:ext cx="2155" cy="1241306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587176" y="1934765"/>
            <a:ext cx="3996217" cy="2917"/>
            <a:chOff x="4718" y="2863"/>
            <a:chExt cx="1854" cy="2"/>
          </a:xfrm>
        </p:grpSpPr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V="1">
              <a:off x="4718" y="2864"/>
              <a:ext cx="1854" cy="1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4994" y="2865"/>
              <a:ext cx="76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6105" y="2863"/>
              <a:ext cx="76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8" name="Group 14"/>
          <p:cNvGrpSpPr>
            <a:grpSpLocks/>
          </p:cNvGrpSpPr>
          <p:nvPr/>
        </p:nvGrpSpPr>
        <p:grpSpPr bwMode="auto">
          <a:xfrm>
            <a:off x="2419314" y="2061422"/>
            <a:ext cx="2146835" cy="2918"/>
            <a:chOff x="5568" y="2949"/>
            <a:chExt cx="996" cy="2"/>
          </a:xfrm>
        </p:grpSpPr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 flipH="1">
              <a:off x="5568" y="2949"/>
              <a:ext cx="996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5837" y="2951"/>
              <a:ext cx="76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2205924" y="797499"/>
            <a:ext cx="252" cy="1140660"/>
            <a:chOff x="2205924" y="797499"/>
            <a:chExt cx="252" cy="1140660"/>
          </a:xfrm>
        </p:grpSpPr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2205924" y="797499"/>
              <a:ext cx="0" cy="114066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V="1">
              <a:off x="2206176" y="1077558"/>
              <a:ext cx="0" cy="13419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2267744" y="764704"/>
            <a:ext cx="0" cy="2469485"/>
            <a:chOff x="2354651" y="775619"/>
            <a:chExt cx="0" cy="246948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2354651" y="775619"/>
              <a:ext cx="0" cy="2469485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flipV="1">
              <a:off x="2354651" y="1436385"/>
              <a:ext cx="0" cy="134195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4" name="Group 30"/>
          <p:cNvGrpSpPr>
            <a:grpSpLocks/>
          </p:cNvGrpSpPr>
          <p:nvPr/>
        </p:nvGrpSpPr>
        <p:grpSpPr bwMode="auto">
          <a:xfrm rot="6104117">
            <a:off x="1964709" y="2940831"/>
            <a:ext cx="650555" cy="754410"/>
            <a:chOff x="8343" y="1577"/>
            <a:chExt cx="1051" cy="572"/>
          </a:xfrm>
        </p:grpSpPr>
        <p:grpSp>
          <p:nvGrpSpPr>
            <p:cNvPr id="1055" name="Group 31"/>
            <p:cNvGrpSpPr>
              <a:grpSpLocks/>
            </p:cNvGrpSpPr>
            <p:nvPr/>
          </p:nvGrpSpPr>
          <p:grpSpPr bwMode="auto">
            <a:xfrm>
              <a:off x="8343" y="1577"/>
              <a:ext cx="1051" cy="572"/>
              <a:chOff x="8343" y="1577"/>
              <a:chExt cx="1051" cy="572"/>
            </a:xfrm>
          </p:grpSpPr>
          <p:sp>
            <p:nvSpPr>
              <p:cNvPr id="1056" name="Line 32"/>
              <p:cNvSpPr>
                <a:spLocks noChangeShapeType="1"/>
              </p:cNvSpPr>
              <p:nvPr/>
            </p:nvSpPr>
            <p:spPr bwMode="auto">
              <a:xfrm flipH="1">
                <a:off x="8343" y="1600"/>
                <a:ext cx="102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7" name="Line 33"/>
              <p:cNvSpPr>
                <a:spLocks noChangeShapeType="1"/>
              </p:cNvSpPr>
              <p:nvPr/>
            </p:nvSpPr>
            <p:spPr bwMode="auto">
              <a:xfrm flipH="1">
                <a:off x="8731" y="1577"/>
                <a:ext cx="663" cy="57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8" name="Arc 34"/>
              <p:cNvSpPr>
                <a:spLocks/>
              </p:cNvSpPr>
              <p:nvPr/>
            </p:nvSpPr>
            <p:spPr bwMode="auto">
              <a:xfrm flipH="1" flipV="1">
                <a:off x="8617" y="1577"/>
                <a:ext cx="274" cy="453"/>
              </a:xfrm>
              <a:custGeom>
                <a:avLst/>
                <a:gdLst>
                  <a:gd name="G0" fmla="+- 0 0 0"/>
                  <a:gd name="G1" fmla="+- 21427 0 0"/>
                  <a:gd name="G2" fmla="+- 21600 0 0"/>
                  <a:gd name="T0" fmla="*/ 2731 w 21600"/>
                  <a:gd name="T1" fmla="*/ 0 h 21427"/>
                  <a:gd name="T2" fmla="*/ 21600 w 21600"/>
                  <a:gd name="T3" fmla="*/ 21427 h 21427"/>
                  <a:gd name="T4" fmla="*/ 0 w 21600"/>
                  <a:gd name="T5" fmla="*/ 21427 h 2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427" fill="none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</a:path>
                  <a:path w="21600" h="21427" stroke="0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  <a:lnTo>
                      <a:pt x="0" y="21427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8675" y="1739"/>
              <a:ext cx="150" cy="19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45720" y="-91440"/>
            <a:ext cx="442912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1.Опыт Майкельсона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Группа 68"/>
          <p:cNvGrpSpPr/>
          <p:nvPr/>
        </p:nvGrpSpPr>
        <p:grpSpPr>
          <a:xfrm>
            <a:off x="4357686" y="1285860"/>
            <a:ext cx="428628" cy="964449"/>
            <a:chOff x="4357686" y="1285860"/>
            <a:chExt cx="428628" cy="964449"/>
          </a:xfrm>
        </p:grpSpPr>
        <p:grpSp>
          <p:nvGrpSpPr>
            <p:cNvPr id="1043" name="Group 19"/>
            <p:cNvGrpSpPr>
              <a:grpSpLocks/>
            </p:cNvGrpSpPr>
            <p:nvPr/>
          </p:nvGrpSpPr>
          <p:grpSpPr bwMode="auto">
            <a:xfrm flipH="1">
              <a:off x="4615725" y="1569122"/>
              <a:ext cx="99151" cy="681187"/>
              <a:chOff x="7054" y="2551"/>
              <a:chExt cx="46" cy="467"/>
            </a:xfrm>
          </p:grpSpPr>
          <p:sp>
            <p:nvSpPr>
              <p:cNvPr id="1044" name="Line 20"/>
              <p:cNvSpPr>
                <a:spLocks noChangeShapeType="1"/>
              </p:cNvSpPr>
              <p:nvPr/>
            </p:nvSpPr>
            <p:spPr bwMode="auto">
              <a:xfrm>
                <a:off x="7100" y="2551"/>
                <a:ext cx="0" cy="452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b="1">
                  <a:solidFill>
                    <a:srgbClr val="006600"/>
                  </a:solidFill>
                </a:endParaRPr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>
                <a:off x="7054" y="2566"/>
                <a:ext cx="0" cy="452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b="1">
                  <a:solidFill>
                    <a:srgbClr val="006600"/>
                  </a:solidFill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4357686" y="1285860"/>
              <a:ext cx="428628" cy="400110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з2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1635806" y="548680"/>
            <a:ext cx="1420606" cy="400110"/>
            <a:chOff x="1635806" y="548680"/>
            <a:chExt cx="1420606" cy="400110"/>
          </a:xfrm>
        </p:grpSpPr>
        <p:grpSp>
          <p:nvGrpSpPr>
            <p:cNvPr id="1046" name="Group 22"/>
            <p:cNvGrpSpPr>
              <a:grpSpLocks/>
            </p:cNvGrpSpPr>
            <p:nvPr/>
          </p:nvGrpSpPr>
          <p:grpSpPr bwMode="auto">
            <a:xfrm rot="16200000" flipH="1">
              <a:off x="2105556" y="234822"/>
              <a:ext cx="67098" cy="1006598"/>
              <a:chOff x="7054" y="2551"/>
              <a:chExt cx="46" cy="467"/>
            </a:xfrm>
          </p:grpSpPr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>
                <a:off x="7100" y="2551"/>
                <a:ext cx="0" cy="452"/>
              </a:xfrm>
              <a:prstGeom prst="line">
                <a:avLst/>
              </a:prstGeom>
              <a:noFill/>
              <a:ln w="3810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auto">
              <a:xfrm>
                <a:off x="7054" y="2566"/>
                <a:ext cx="0" cy="452"/>
              </a:xfrm>
              <a:prstGeom prst="line">
                <a:avLst/>
              </a:prstGeom>
              <a:noFill/>
              <a:ln w="38100">
                <a:solidFill>
                  <a:srgbClr val="0014AC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2627784" y="548680"/>
              <a:ext cx="428628" cy="40011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з1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4637666" y="2226412"/>
            <a:ext cx="4071966" cy="1631216"/>
          </a:xfrm>
          <a:prstGeom prst="rect">
            <a:avLst/>
          </a:prstGeom>
          <a:solidFill>
            <a:srgbClr val="FFFF00">
              <a:alpha val="3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(т.Пифагора)</a:t>
            </a:r>
            <a:r>
              <a:rPr lang="ru-RU" sz="3200" dirty="0" smtClean="0"/>
              <a:t> 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/4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4" name="Line 40"/>
          <p:cNvSpPr>
            <a:spLocks noChangeShapeType="1"/>
          </p:cNvSpPr>
          <p:nvPr/>
        </p:nvSpPr>
        <p:spPr bwMode="auto">
          <a:xfrm flipV="1">
            <a:off x="5149299" y="218792"/>
            <a:ext cx="1879354" cy="169804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" name="Line 41"/>
          <p:cNvSpPr>
            <a:spLocks noChangeShapeType="1"/>
          </p:cNvSpPr>
          <p:nvPr/>
        </p:nvSpPr>
        <p:spPr bwMode="auto">
          <a:xfrm>
            <a:off x="7046884" y="235265"/>
            <a:ext cx="1831293" cy="168156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6" name="Line 42"/>
          <p:cNvSpPr>
            <a:spLocks noChangeShapeType="1"/>
          </p:cNvSpPr>
          <p:nvPr/>
        </p:nvSpPr>
        <p:spPr bwMode="auto">
          <a:xfrm>
            <a:off x="7026996" y="230762"/>
            <a:ext cx="1657" cy="1681567"/>
          </a:xfrm>
          <a:prstGeom prst="line">
            <a:avLst/>
          </a:prstGeom>
          <a:noFill/>
          <a:ln w="635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 rot="19158388">
            <a:off x="5286380" y="806996"/>
            <a:ext cx="100013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с·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 rot="2507804">
            <a:off x="7929079" y="987423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с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>/2</a:t>
            </a:r>
            <a:endParaRPr lang="ru-RU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rot="10800000" flipH="1" flipV="1">
            <a:off x="5104912" y="1922792"/>
            <a:ext cx="1939282" cy="7108"/>
          </a:xfrm>
          <a:prstGeom prst="line">
            <a:avLst/>
          </a:prstGeom>
          <a:ln w="190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7072330" y="1928802"/>
            <a:ext cx="1785950" cy="1588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143768" y="1012666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572000" y="3863950"/>
            <a:ext cx="4472584" cy="1077218"/>
          </a:xfrm>
          <a:prstGeom prst="rect">
            <a:avLst/>
          </a:prstGeom>
          <a:solidFill>
            <a:srgbClr val="66FFFF">
              <a:alpha val="30588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Symbol"/>
              <a:buChar char="t"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)+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)=</a:t>
            </a:r>
          </a:p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grpSp>
        <p:nvGrpSpPr>
          <p:cNvPr id="1067" name="Group 43"/>
          <p:cNvGrpSpPr>
            <a:grpSpLocks/>
          </p:cNvGrpSpPr>
          <p:nvPr/>
        </p:nvGrpSpPr>
        <p:grpSpPr bwMode="auto">
          <a:xfrm>
            <a:off x="6701020" y="3231024"/>
            <a:ext cx="1771882" cy="641844"/>
            <a:chOff x="5232" y="6537"/>
            <a:chExt cx="901" cy="289"/>
          </a:xfrm>
        </p:grpSpPr>
        <p:sp>
          <p:nvSpPr>
            <p:cNvPr id="1068" name="Line 44"/>
            <p:cNvSpPr>
              <a:spLocks noChangeShapeType="1"/>
            </p:cNvSpPr>
            <p:nvPr/>
          </p:nvSpPr>
          <p:spPr bwMode="auto">
            <a:xfrm flipV="1">
              <a:off x="5280" y="6537"/>
              <a:ext cx="49" cy="27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9" name="Line 45"/>
            <p:cNvSpPr>
              <a:spLocks noChangeShapeType="1"/>
            </p:cNvSpPr>
            <p:nvPr/>
          </p:nvSpPr>
          <p:spPr bwMode="auto">
            <a:xfrm>
              <a:off x="5316" y="6549"/>
              <a:ext cx="817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0" name="Line 46"/>
            <p:cNvSpPr>
              <a:spLocks noChangeShapeType="1"/>
            </p:cNvSpPr>
            <p:nvPr/>
          </p:nvSpPr>
          <p:spPr bwMode="auto">
            <a:xfrm flipH="1" flipV="1">
              <a:off x="5232" y="6681"/>
              <a:ext cx="49" cy="1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3" name="TextBox 72"/>
          <p:cNvSpPr txBox="1"/>
          <p:nvPr/>
        </p:nvSpPr>
        <p:spPr>
          <a:xfrm rot="19658752">
            <a:off x="2592864" y="870575"/>
            <a:ext cx="1247686" cy="70788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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0" y="4803575"/>
            <a:ext cx="9358346" cy="861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   повороте  системы на 90 градусов </a:t>
            </a:r>
            <a:r>
              <a:rPr lang="ru-RU" sz="2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синий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лучи меняются местами,  а значит  интерференционные полосы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ДОЛЖНЫ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смещаться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!!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500034" y="3187648"/>
            <a:ext cx="642942" cy="1588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142844" y="2592990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=30км/с</a:t>
            </a:r>
            <a:endParaRPr lang="ru-RU" sz="2800" b="1" dirty="0"/>
          </a:p>
        </p:txBody>
      </p:sp>
      <p:sp>
        <p:nvSpPr>
          <p:cNvPr id="85" name="Овал 84"/>
          <p:cNvSpPr/>
          <p:nvPr/>
        </p:nvSpPr>
        <p:spPr>
          <a:xfrm>
            <a:off x="2623592" y="3049910"/>
            <a:ext cx="1224136" cy="100811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1" name="Группа 49"/>
          <p:cNvGrpSpPr/>
          <p:nvPr/>
        </p:nvGrpSpPr>
        <p:grpSpPr>
          <a:xfrm>
            <a:off x="2771800" y="3284984"/>
            <a:ext cx="792088" cy="565804"/>
            <a:chOff x="5572132" y="4857760"/>
            <a:chExt cx="714380" cy="1285884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5572132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786446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6000760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215074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" name="Группа 92"/>
          <p:cNvGrpSpPr/>
          <p:nvPr/>
        </p:nvGrpSpPr>
        <p:grpSpPr>
          <a:xfrm>
            <a:off x="4788024" y="-71462"/>
            <a:ext cx="1420606" cy="369332"/>
            <a:chOff x="1635806" y="548680"/>
            <a:chExt cx="1420606" cy="369332"/>
          </a:xfrm>
        </p:grpSpPr>
        <p:grpSp>
          <p:nvGrpSpPr>
            <p:cNvPr id="94" name="Group 22"/>
            <p:cNvGrpSpPr>
              <a:grpSpLocks/>
            </p:cNvGrpSpPr>
            <p:nvPr/>
          </p:nvGrpSpPr>
          <p:grpSpPr bwMode="auto">
            <a:xfrm rot="16200000" flipH="1">
              <a:off x="2105556" y="234822"/>
              <a:ext cx="67098" cy="1006598"/>
              <a:chOff x="7054" y="2551"/>
              <a:chExt cx="46" cy="467"/>
            </a:xfrm>
          </p:grpSpPr>
          <p:sp>
            <p:nvSpPr>
              <p:cNvPr id="96" name="Line 23"/>
              <p:cNvSpPr>
                <a:spLocks noChangeShapeType="1"/>
              </p:cNvSpPr>
              <p:nvPr/>
            </p:nvSpPr>
            <p:spPr bwMode="auto">
              <a:xfrm>
                <a:off x="7100" y="2551"/>
                <a:ext cx="0" cy="452"/>
              </a:xfrm>
              <a:prstGeom prst="line">
                <a:avLst/>
              </a:prstGeom>
              <a:noFill/>
              <a:ln w="3810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7" name="Line 24"/>
              <p:cNvSpPr>
                <a:spLocks noChangeShapeType="1"/>
              </p:cNvSpPr>
              <p:nvPr/>
            </p:nvSpPr>
            <p:spPr bwMode="auto">
              <a:xfrm>
                <a:off x="7054" y="2566"/>
                <a:ext cx="0" cy="452"/>
              </a:xfrm>
              <a:prstGeom prst="line">
                <a:avLst/>
              </a:prstGeom>
              <a:noFill/>
              <a:ln w="38100">
                <a:solidFill>
                  <a:srgbClr val="0014AC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5" name="TextBox 94"/>
            <p:cNvSpPr txBox="1"/>
            <p:nvPr/>
          </p:nvSpPr>
          <p:spPr>
            <a:xfrm>
              <a:off x="2627784" y="548680"/>
              <a:ext cx="428628" cy="36933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з1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Скругленный прямоугольник 97"/>
          <p:cNvSpPr/>
          <p:nvPr/>
        </p:nvSpPr>
        <p:spPr>
          <a:xfrm>
            <a:off x="4889748" y="3208986"/>
            <a:ext cx="3522194" cy="720080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5101033" y="4418062"/>
            <a:ext cx="3384376" cy="485006"/>
          </a:xfrm>
          <a:prstGeom prst="roundRect">
            <a:avLst/>
          </a:prstGeom>
          <a:noFill/>
          <a:ln w="5715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0" name="Группа 49"/>
          <p:cNvGrpSpPr/>
          <p:nvPr/>
        </p:nvGrpSpPr>
        <p:grpSpPr>
          <a:xfrm>
            <a:off x="2886354" y="2745084"/>
            <a:ext cx="792088" cy="565804"/>
            <a:chOff x="5572132" y="4857760"/>
            <a:chExt cx="714380" cy="1285884"/>
          </a:xfrm>
        </p:grpSpPr>
        <p:sp>
          <p:nvSpPr>
            <p:cNvPr id="101" name="Прямоугольник 100"/>
            <p:cNvSpPr/>
            <p:nvPr/>
          </p:nvSpPr>
          <p:spPr>
            <a:xfrm>
              <a:off x="5572132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5786446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6000760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Прямоугольник 103"/>
            <p:cNvSpPr/>
            <p:nvPr/>
          </p:nvSpPr>
          <p:spPr>
            <a:xfrm>
              <a:off x="6215074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0" name="Прямоугольник 79"/>
          <p:cNvSpPr/>
          <p:nvPr/>
        </p:nvSpPr>
        <p:spPr>
          <a:xfrm>
            <a:off x="5357818" y="1893560"/>
            <a:ext cx="32177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луча </a:t>
            </a:r>
            <a:endParaRPr lang="ru-RU" sz="2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1857356" y="3857628"/>
            <a:ext cx="2816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Ход синего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луча </a:t>
            </a:r>
            <a:endParaRPr lang="ru-RU" sz="2800" dirty="0"/>
          </a:p>
        </p:txBody>
      </p:sp>
      <p:sp>
        <p:nvSpPr>
          <p:cNvPr id="68" name="TextBox 67"/>
          <p:cNvSpPr txBox="1"/>
          <p:nvPr/>
        </p:nvSpPr>
        <p:spPr>
          <a:xfrm>
            <a:off x="0" y="5615905"/>
            <a:ext cx="9144000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только механические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но и электромагнитные явления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всех инерциальных системах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происходят ОДИНАКОВО!!!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-71470" y="2119962"/>
            <a:ext cx="4483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будто Земля покоится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83" name="Прямоугольный треугольник 82"/>
          <p:cNvSpPr/>
          <p:nvPr/>
        </p:nvSpPr>
        <p:spPr>
          <a:xfrm rot="16200000">
            <a:off x="5283760" y="170714"/>
            <a:ext cx="1643075" cy="1821668"/>
          </a:xfrm>
          <a:prstGeom prst="rtTriangl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5857884" y="1500174"/>
            <a:ext cx="78581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990450" y="6594885"/>
            <a:ext cx="11430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 40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2 0.00602 L 0.16649 0.00602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19427 -0.00764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5 -0.00764 L 0.40121 -0.00764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49 0.01065 L 0.35538 0.00602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4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4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4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4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4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4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1" dur="5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2" dur="5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5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8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9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5" dur="5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6" dur="5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5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0" dur="5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1" dur="5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5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8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34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8" dur="2000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0" dur="2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1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95  E" pathEditMode="relative" ptsTypes="">
                                      <p:cBhvr>
                                        <p:cTn id="302" dur="2000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3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95  E" pathEditMode="relative" ptsTypes="">
                                      <p:cBhvr>
                                        <p:cTn id="304" dur="2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2" grpId="1" animBg="1"/>
      <p:bldP spid="92" grpId="2" animBg="1"/>
      <p:bldP spid="42" grpId="0" animBg="1"/>
      <p:bldP spid="1042" grpId="0" animBg="1"/>
      <p:bldP spid="1033" grpId="0" animBg="1"/>
      <p:bldP spid="37" grpId="0" build="p" animBg="1" autoUpdateAnimBg="0"/>
      <p:bldP spid="43" grpId="0" build="p" animBg="1" autoUpdateAnimBg="0"/>
      <p:bldP spid="1064" grpId="0" animBg="1"/>
      <p:bldP spid="1065" grpId="0" animBg="1"/>
      <p:bldP spid="56" grpId="0" animBg="1"/>
      <p:bldP spid="57" grpId="0"/>
      <p:bldP spid="66" grpId="0"/>
      <p:bldP spid="67" grpId="0" build="p" animBg="1" autoUpdateAnimBg="0"/>
      <p:bldP spid="73" grpId="0" animBg="1"/>
      <p:bldP spid="74" grpId="0" build="p" animBg="1" advAuto="0"/>
      <p:bldP spid="77" grpId="0"/>
      <p:bldP spid="77" grpId="1"/>
      <p:bldP spid="85" grpId="0" animBg="1"/>
      <p:bldP spid="98" grpId="0" animBg="1"/>
      <p:bldP spid="98" grpId="1" animBg="1"/>
      <p:bldP spid="99" grpId="0" animBg="1"/>
      <p:bldP spid="99" grpId="1" animBg="1"/>
      <p:bldP spid="80" grpId="0"/>
      <p:bldP spid="81" grpId="0"/>
      <p:bldP spid="68" grpId="0" uiExpand="1" build="p" animBg="1" autoUpdateAnimBg="0" advAuto="0"/>
      <p:bldP spid="68" grpId="1" build="allAtOnce" animBg="1"/>
      <p:bldP spid="68" grpId="2" build="allAtOnce" animBg="1"/>
      <p:bldP spid="82" grpId="0"/>
      <p:bldP spid="83" grpId="0" animBg="1"/>
      <p:bldP spid="6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46202" y="0"/>
            <a:ext cx="392909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2а. Относительность  одновремённости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3811612" y="285728"/>
            <a:ext cx="5046668" cy="1752607"/>
          </a:xfrm>
          <a:prstGeom prst="homePlate">
            <a:avLst>
              <a:gd name="adj" fmla="val 22164"/>
            </a:avLst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6261083" y="681013"/>
            <a:ext cx="2357454" cy="876305"/>
            <a:chOff x="864" y="3682"/>
            <a:chExt cx="1705" cy="621"/>
          </a:xfrm>
        </p:grpSpPr>
        <p:sp>
          <p:nvSpPr>
            <p:cNvPr id="2052" name="Freeform 4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55" name="Group 7"/>
          <p:cNvGrpSpPr>
            <a:grpSpLocks/>
          </p:cNvGrpSpPr>
          <p:nvPr/>
        </p:nvGrpSpPr>
        <p:grpSpPr bwMode="auto">
          <a:xfrm flipH="1">
            <a:off x="3914768" y="691402"/>
            <a:ext cx="2346313" cy="876305"/>
            <a:chOff x="864" y="3682"/>
            <a:chExt cx="1705" cy="621"/>
          </a:xfrm>
        </p:grpSpPr>
        <p:sp>
          <p:nvSpPr>
            <p:cNvPr id="2056" name="Freeform 8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8" name="Freeform 10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59" name="Group 11"/>
          <p:cNvGrpSpPr>
            <a:grpSpLocks/>
          </p:cNvGrpSpPr>
          <p:nvPr/>
        </p:nvGrpSpPr>
        <p:grpSpPr bwMode="auto">
          <a:xfrm>
            <a:off x="5958007" y="301603"/>
            <a:ext cx="517389" cy="1701954"/>
            <a:chOff x="1710" y="4200"/>
            <a:chExt cx="306" cy="840"/>
          </a:xfrm>
        </p:grpSpPr>
        <p:sp>
          <p:nvSpPr>
            <p:cNvPr id="2060" name="Oval 12"/>
            <p:cNvSpPr>
              <a:spLocks noChangeArrowheads="1"/>
            </p:cNvSpPr>
            <p:nvPr/>
          </p:nvSpPr>
          <p:spPr bwMode="auto">
            <a:xfrm>
              <a:off x="1788" y="4200"/>
              <a:ext cx="144" cy="14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>
              <a:off x="1860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2" name="Line 14"/>
            <p:cNvSpPr>
              <a:spLocks noChangeShapeType="1"/>
            </p:cNvSpPr>
            <p:nvPr/>
          </p:nvSpPr>
          <p:spPr bwMode="auto">
            <a:xfrm>
              <a:off x="1860" y="4350"/>
              <a:ext cx="0" cy="4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3" name="Line 15"/>
            <p:cNvSpPr>
              <a:spLocks noChangeShapeType="1"/>
            </p:cNvSpPr>
            <p:nvPr/>
          </p:nvSpPr>
          <p:spPr bwMode="auto">
            <a:xfrm flipH="1">
              <a:off x="1716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4" name="Line 16"/>
            <p:cNvSpPr>
              <a:spLocks noChangeShapeType="1"/>
            </p:cNvSpPr>
            <p:nvPr/>
          </p:nvSpPr>
          <p:spPr bwMode="auto">
            <a:xfrm>
              <a:off x="1872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5" name="Line 17"/>
            <p:cNvSpPr>
              <a:spLocks noChangeShapeType="1"/>
            </p:cNvSpPr>
            <p:nvPr/>
          </p:nvSpPr>
          <p:spPr bwMode="auto">
            <a:xfrm flipH="1">
              <a:off x="1710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 flipH="1">
              <a:off x="1872" y="4554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1710" y="4560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8" name="AutoShape 20"/>
          <p:cNvSpPr>
            <a:spLocks noChangeArrowheads="1"/>
          </p:cNvSpPr>
          <p:nvPr/>
        </p:nvSpPr>
        <p:spPr bwMode="auto">
          <a:xfrm>
            <a:off x="3874394" y="1109641"/>
            <a:ext cx="92075" cy="90488"/>
          </a:xfrm>
          <a:prstGeom prst="irregularSeal1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AutoShape 21"/>
          <p:cNvSpPr>
            <a:spLocks noChangeArrowheads="1"/>
          </p:cNvSpPr>
          <p:nvPr/>
        </p:nvSpPr>
        <p:spPr bwMode="auto">
          <a:xfrm>
            <a:off x="8689974" y="1109641"/>
            <a:ext cx="92075" cy="90488"/>
          </a:xfrm>
          <a:prstGeom prst="irregularSeal1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643338" y="2143116"/>
            <a:ext cx="535781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одновременно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с 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2070" name="AutoShape 22"/>
          <p:cNvSpPr>
            <a:spLocks noChangeArrowheads="1"/>
          </p:cNvSpPr>
          <p:nvPr/>
        </p:nvSpPr>
        <p:spPr bwMode="auto">
          <a:xfrm>
            <a:off x="4000496" y="2857496"/>
            <a:ext cx="4746628" cy="1422409"/>
          </a:xfrm>
          <a:prstGeom prst="homePlate">
            <a:avLst>
              <a:gd name="adj" fmla="val 22229"/>
            </a:avLst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1" name="AutoShape 23"/>
          <p:cNvSpPr>
            <a:spLocks noChangeArrowheads="1"/>
          </p:cNvSpPr>
          <p:nvPr/>
        </p:nvSpPr>
        <p:spPr bwMode="auto">
          <a:xfrm>
            <a:off x="3929058" y="3500438"/>
            <a:ext cx="271845" cy="235005"/>
          </a:xfrm>
          <a:prstGeom prst="irregularSeal1">
            <a:avLst/>
          </a:prstGeom>
          <a:solidFill>
            <a:srgbClr val="FF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24"/>
          <p:cNvSpPr>
            <a:spLocks noChangeArrowheads="1"/>
          </p:cNvSpPr>
          <p:nvPr/>
        </p:nvSpPr>
        <p:spPr bwMode="auto">
          <a:xfrm>
            <a:off x="8572528" y="3429000"/>
            <a:ext cx="276612" cy="235005"/>
          </a:xfrm>
          <a:prstGeom prst="irregularSeal1">
            <a:avLst/>
          </a:prstGeom>
          <a:solidFill>
            <a:srgbClr val="FF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73" name="Group 25"/>
          <p:cNvGrpSpPr>
            <a:grpSpLocks/>
          </p:cNvGrpSpPr>
          <p:nvPr/>
        </p:nvGrpSpPr>
        <p:grpSpPr bwMode="auto">
          <a:xfrm>
            <a:off x="6044902" y="2857496"/>
            <a:ext cx="581840" cy="1385301"/>
            <a:chOff x="1710" y="4200"/>
            <a:chExt cx="306" cy="840"/>
          </a:xfrm>
        </p:grpSpPr>
        <p:sp>
          <p:nvSpPr>
            <p:cNvPr id="2074" name="Oval 26"/>
            <p:cNvSpPr>
              <a:spLocks noChangeArrowheads="1"/>
            </p:cNvSpPr>
            <p:nvPr/>
          </p:nvSpPr>
          <p:spPr bwMode="auto">
            <a:xfrm>
              <a:off x="1788" y="4200"/>
              <a:ext cx="144" cy="14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5" name="Line 27"/>
            <p:cNvSpPr>
              <a:spLocks noChangeShapeType="1"/>
            </p:cNvSpPr>
            <p:nvPr/>
          </p:nvSpPr>
          <p:spPr bwMode="auto">
            <a:xfrm>
              <a:off x="1860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>
              <a:off x="1860" y="4350"/>
              <a:ext cx="0" cy="4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7" name="Line 29"/>
            <p:cNvSpPr>
              <a:spLocks noChangeShapeType="1"/>
            </p:cNvSpPr>
            <p:nvPr/>
          </p:nvSpPr>
          <p:spPr bwMode="auto">
            <a:xfrm flipH="1">
              <a:off x="1716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1872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9" name="Line 31"/>
            <p:cNvSpPr>
              <a:spLocks noChangeShapeType="1"/>
            </p:cNvSpPr>
            <p:nvPr/>
          </p:nvSpPr>
          <p:spPr bwMode="auto">
            <a:xfrm flipH="1">
              <a:off x="1710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0" name="Line 32"/>
            <p:cNvSpPr>
              <a:spLocks noChangeShapeType="1"/>
            </p:cNvSpPr>
            <p:nvPr/>
          </p:nvSpPr>
          <p:spPr bwMode="auto">
            <a:xfrm flipH="1">
              <a:off x="1872" y="4554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>
              <a:off x="1710" y="4560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82" name="Group 34"/>
          <p:cNvGrpSpPr>
            <a:grpSpLocks/>
          </p:cNvGrpSpPr>
          <p:nvPr/>
        </p:nvGrpSpPr>
        <p:grpSpPr bwMode="auto">
          <a:xfrm>
            <a:off x="7286644" y="3286124"/>
            <a:ext cx="1450428" cy="713267"/>
            <a:chOff x="864" y="3682"/>
            <a:chExt cx="1705" cy="621"/>
          </a:xfrm>
        </p:grpSpPr>
        <p:sp>
          <p:nvSpPr>
            <p:cNvPr id="2083" name="Freeform 35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4" name="Freeform 36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5" name="Freeform 37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86" name="Group 38"/>
          <p:cNvGrpSpPr>
            <a:grpSpLocks/>
          </p:cNvGrpSpPr>
          <p:nvPr/>
        </p:nvGrpSpPr>
        <p:grpSpPr bwMode="auto">
          <a:xfrm>
            <a:off x="4000496" y="3286124"/>
            <a:ext cx="3300271" cy="725634"/>
            <a:chOff x="576" y="5472"/>
            <a:chExt cx="1560" cy="438"/>
          </a:xfrm>
        </p:grpSpPr>
        <p:grpSp>
          <p:nvGrpSpPr>
            <p:cNvPr id="2087" name="Group 39"/>
            <p:cNvGrpSpPr>
              <a:grpSpLocks/>
            </p:cNvGrpSpPr>
            <p:nvPr/>
          </p:nvGrpSpPr>
          <p:grpSpPr bwMode="auto">
            <a:xfrm flipH="1">
              <a:off x="576" y="5472"/>
              <a:ext cx="864" cy="432"/>
              <a:chOff x="864" y="3682"/>
              <a:chExt cx="1705" cy="621"/>
            </a:xfrm>
          </p:grpSpPr>
          <p:sp>
            <p:nvSpPr>
              <p:cNvPr id="2088" name="Freeform 40"/>
              <p:cNvSpPr>
                <a:spLocks/>
              </p:cNvSpPr>
              <p:nvPr/>
            </p:nvSpPr>
            <p:spPr bwMode="auto">
              <a:xfrm flipV="1">
                <a:off x="1168" y="3974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9" name="Freeform 41"/>
              <p:cNvSpPr>
                <a:spLocks/>
              </p:cNvSpPr>
              <p:nvPr/>
            </p:nvSpPr>
            <p:spPr bwMode="auto">
              <a:xfrm>
                <a:off x="1860" y="3682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90" name="Freeform 42"/>
              <p:cNvSpPr>
                <a:spLocks/>
              </p:cNvSpPr>
              <p:nvPr/>
            </p:nvSpPr>
            <p:spPr bwMode="auto">
              <a:xfrm>
                <a:off x="864" y="3710"/>
                <a:ext cx="340" cy="30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2" y="34"/>
                  </a:cxn>
                  <a:cxn ang="0">
                    <a:pos x="104" y="57"/>
                  </a:cxn>
                  <a:cxn ang="0">
                    <a:pos x="196" y="149"/>
                  </a:cxn>
                  <a:cxn ang="0">
                    <a:pos x="271" y="236"/>
                  </a:cxn>
                  <a:cxn ang="0">
                    <a:pos x="294" y="265"/>
                  </a:cxn>
                  <a:cxn ang="0">
                    <a:pos x="305" y="282"/>
                  </a:cxn>
                  <a:cxn ang="0">
                    <a:pos x="340" y="305"/>
                  </a:cxn>
                </a:cxnLst>
                <a:rect l="0" t="0" r="r" b="b"/>
                <a:pathLst>
                  <a:path w="340" h="305">
                    <a:moveTo>
                      <a:pt x="0" y="0"/>
                    </a:moveTo>
                    <a:cubicBezTo>
                      <a:pt x="23" y="7"/>
                      <a:pt x="30" y="24"/>
                      <a:pt x="52" y="34"/>
                    </a:cubicBezTo>
                    <a:cubicBezTo>
                      <a:pt x="114" y="61"/>
                      <a:pt x="63" y="32"/>
                      <a:pt x="104" y="57"/>
                    </a:cubicBezTo>
                    <a:cubicBezTo>
                      <a:pt x="128" y="96"/>
                      <a:pt x="163" y="119"/>
                      <a:pt x="196" y="149"/>
                    </a:cubicBezTo>
                    <a:cubicBezTo>
                      <a:pt x="228" y="177"/>
                      <a:pt x="248" y="203"/>
                      <a:pt x="271" y="236"/>
                    </a:cubicBezTo>
                    <a:cubicBezTo>
                      <a:pt x="281" y="269"/>
                      <a:pt x="268" y="239"/>
                      <a:pt x="294" y="265"/>
                    </a:cubicBezTo>
                    <a:cubicBezTo>
                      <a:pt x="299" y="270"/>
                      <a:pt x="300" y="278"/>
                      <a:pt x="305" y="282"/>
                    </a:cubicBezTo>
                    <a:cubicBezTo>
                      <a:pt x="316" y="291"/>
                      <a:pt x="340" y="305"/>
                      <a:pt x="340" y="305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91" name="Group 43"/>
            <p:cNvGrpSpPr>
              <a:grpSpLocks/>
            </p:cNvGrpSpPr>
            <p:nvPr/>
          </p:nvGrpSpPr>
          <p:grpSpPr bwMode="auto">
            <a:xfrm flipH="1">
              <a:off x="1272" y="5478"/>
              <a:ext cx="864" cy="432"/>
              <a:chOff x="864" y="3682"/>
              <a:chExt cx="1705" cy="621"/>
            </a:xfrm>
          </p:grpSpPr>
          <p:sp>
            <p:nvSpPr>
              <p:cNvPr id="2092" name="Freeform 44"/>
              <p:cNvSpPr>
                <a:spLocks/>
              </p:cNvSpPr>
              <p:nvPr/>
            </p:nvSpPr>
            <p:spPr bwMode="auto">
              <a:xfrm flipV="1">
                <a:off x="1168" y="3974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93" name="Freeform 45"/>
              <p:cNvSpPr>
                <a:spLocks/>
              </p:cNvSpPr>
              <p:nvPr/>
            </p:nvSpPr>
            <p:spPr bwMode="auto">
              <a:xfrm>
                <a:off x="1860" y="3682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94" name="Freeform 46"/>
              <p:cNvSpPr>
                <a:spLocks/>
              </p:cNvSpPr>
              <p:nvPr/>
            </p:nvSpPr>
            <p:spPr bwMode="auto">
              <a:xfrm>
                <a:off x="864" y="3710"/>
                <a:ext cx="340" cy="30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2" y="34"/>
                  </a:cxn>
                  <a:cxn ang="0">
                    <a:pos x="104" y="57"/>
                  </a:cxn>
                  <a:cxn ang="0">
                    <a:pos x="196" y="149"/>
                  </a:cxn>
                  <a:cxn ang="0">
                    <a:pos x="271" y="236"/>
                  </a:cxn>
                  <a:cxn ang="0">
                    <a:pos x="294" y="265"/>
                  </a:cxn>
                  <a:cxn ang="0">
                    <a:pos x="305" y="282"/>
                  </a:cxn>
                  <a:cxn ang="0">
                    <a:pos x="340" y="305"/>
                  </a:cxn>
                </a:cxnLst>
                <a:rect l="0" t="0" r="r" b="b"/>
                <a:pathLst>
                  <a:path w="340" h="305">
                    <a:moveTo>
                      <a:pt x="0" y="0"/>
                    </a:moveTo>
                    <a:cubicBezTo>
                      <a:pt x="23" y="7"/>
                      <a:pt x="30" y="24"/>
                      <a:pt x="52" y="34"/>
                    </a:cubicBezTo>
                    <a:cubicBezTo>
                      <a:pt x="114" y="61"/>
                      <a:pt x="63" y="32"/>
                      <a:pt x="104" y="57"/>
                    </a:cubicBezTo>
                    <a:cubicBezTo>
                      <a:pt x="128" y="96"/>
                      <a:pt x="163" y="119"/>
                      <a:pt x="196" y="149"/>
                    </a:cubicBezTo>
                    <a:cubicBezTo>
                      <a:pt x="228" y="177"/>
                      <a:pt x="248" y="203"/>
                      <a:pt x="271" y="236"/>
                    </a:cubicBezTo>
                    <a:cubicBezTo>
                      <a:pt x="281" y="269"/>
                      <a:pt x="268" y="239"/>
                      <a:pt x="294" y="265"/>
                    </a:cubicBezTo>
                    <a:cubicBezTo>
                      <a:pt x="299" y="270"/>
                      <a:pt x="300" y="278"/>
                      <a:pt x="305" y="282"/>
                    </a:cubicBezTo>
                    <a:cubicBezTo>
                      <a:pt x="316" y="291"/>
                      <a:pt x="340" y="305"/>
                      <a:pt x="340" y="305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2571736" y="4357694"/>
            <a:ext cx="6572264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Чтобы  к наблюдателю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лучи пришли одновременно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А  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должна  загореться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раньше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чем  в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grpSp>
        <p:nvGrpSpPr>
          <p:cNvPr id="54" name="Группа 53"/>
          <p:cNvGrpSpPr/>
          <p:nvPr/>
        </p:nvGrpSpPr>
        <p:grpSpPr>
          <a:xfrm>
            <a:off x="857224" y="3214686"/>
            <a:ext cx="1143008" cy="1857388"/>
            <a:chOff x="4357686" y="2071678"/>
            <a:chExt cx="1571636" cy="1974545"/>
          </a:xfrm>
        </p:grpSpPr>
        <p:sp>
          <p:nvSpPr>
            <p:cNvPr id="55" name="Oval 3"/>
            <p:cNvSpPr>
              <a:spLocks noChangeArrowheads="1"/>
            </p:cNvSpPr>
            <p:nvPr/>
          </p:nvSpPr>
          <p:spPr bwMode="auto">
            <a:xfrm>
              <a:off x="4909703" y="2285992"/>
              <a:ext cx="623452" cy="306163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Line 4"/>
            <p:cNvSpPr>
              <a:spLocks noChangeShapeType="1"/>
            </p:cNvSpPr>
            <p:nvPr/>
          </p:nvSpPr>
          <p:spPr bwMode="auto">
            <a:xfrm>
              <a:off x="5221429" y="3459616"/>
              <a:ext cx="350703" cy="32657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Line 5"/>
            <p:cNvSpPr>
              <a:spLocks noChangeShapeType="1"/>
            </p:cNvSpPr>
            <p:nvPr/>
          </p:nvSpPr>
          <p:spPr bwMode="auto">
            <a:xfrm>
              <a:off x="5221429" y="2512498"/>
              <a:ext cx="0" cy="91848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6"/>
            <p:cNvSpPr>
              <a:spLocks noChangeShapeType="1"/>
            </p:cNvSpPr>
            <p:nvPr/>
          </p:nvSpPr>
          <p:spPr bwMode="auto">
            <a:xfrm flipH="1">
              <a:off x="4857751" y="3459616"/>
              <a:ext cx="363677" cy="2551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7"/>
            <p:cNvSpPr>
              <a:spLocks noChangeShapeType="1"/>
            </p:cNvSpPr>
            <p:nvPr/>
          </p:nvSpPr>
          <p:spPr bwMode="auto">
            <a:xfrm>
              <a:off x="5747482" y="2339570"/>
              <a:ext cx="181840" cy="44648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8"/>
            <p:cNvSpPr>
              <a:spLocks noChangeShapeType="1"/>
            </p:cNvSpPr>
            <p:nvPr/>
          </p:nvSpPr>
          <p:spPr bwMode="auto">
            <a:xfrm flipH="1" flipV="1">
              <a:off x="4357686" y="2571744"/>
              <a:ext cx="837766" cy="193903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9"/>
            <p:cNvSpPr>
              <a:spLocks noChangeShapeType="1"/>
            </p:cNvSpPr>
            <p:nvPr/>
          </p:nvSpPr>
          <p:spPr bwMode="auto">
            <a:xfrm flipH="1">
              <a:off x="4357686" y="2285992"/>
              <a:ext cx="357191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10"/>
            <p:cNvSpPr>
              <a:spLocks noChangeShapeType="1"/>
            </p:cNvSpPr>
            <p:nvPr/>
          </p:nvSpPr>
          <p:spPr bwMode="auto">
            <a:xfrm>
              <a:off x="5272312" y="2773372"/>
              <a:ext cx="623452" cy="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Line 7"/>
            <p:cNvSpPr>
              <a:spLocks noChangeShapeType="1"/>
            </p:cNvSpPr>
            <p:nvPr/>
          </p:nvSpPr>
          <p:spPr bwMode="auto">
            <a:xfrm>
              <a:off x="4857752" y="3714752"/>
              <a:ext cx="214314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Line 7"/>
            <p:cNvSpPr>
              <a:spLocks noChangeShapeType="1"/>
            </p:cNvSpPr>
            <p:nvPr/>
          </p:nvSpPr>
          <p:spPr bwMode="auto">
            <a:xfrm flipH="1">
              <a:off x="5286380" y="3786190"/>
              <a:ext cx="285752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Line 9"/>
            <p:cNvSpPr>
              <a:spLocks noChangeShapeType="1"/>
            </p:cNvSpPr>
            <p:nvPr/>
          </p:nvSpPr>
          <p:spPr bwMode="auto">
            <a:xfrm>
              <a:off x="4857752" y="2143116"/>
              <a:ext cx="155846" cy="16881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Line 9"/>
            <p:cNvSpPr>
              <a:spLocks noChangeShapeType="1"/>
            </p:cNvSpPr>
            <p:nvPr/>
          </p:nvSpPr>
          <p:spPr bwMode="auto">
            <a:xfrm>
              <a:off x="5072066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Line 9"/>
            <p:cNvSpPr>
              <a:spLocks noChangeShapeType="1"/>
            </p:cNvSpPr>
            <p:nvPr/>
          </p:nvSpPr>
          <p:spPr bwMode="auto">
            <a:xfrm flipH="1">
              <a:off x="5357818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Line 9"/>
            <p:cNvSpPr>
              <a:spLocks noChangeShapeType="1"/>
            </p:cNvSpPr>
            <p:nvPr/>
          </p:nvSpPr>
          <p:spPr bwMode="auto">
            <a:xfrm flipH="1">
              <a:off x="5500694" y="2214554"/>
              <a:ext cx="142876" cy="1428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Line 9"/>
            <p:cNvSpPr>
              <a:spLocks noChangeShapeType="1"/>
            </p:cNvSpPr>
            <p:nvPr/>
          </p:nvSpPr>
          <p:spPr bwMode="auto">
            <a:xfrm flipH="1">
              <a:off x="4857752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Line 9"/>
            <p:cNvSpPr>
              <a:spLocks noChangeShapeType="1"/>
            </p:cNvSpPr>
            <p:nvPr/>
          </p:nvSpPr>
          <p:spPr bwMode="auto">
            <a:xfrm flipH="1" flipV="1">
              <a:off x="5286380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3857620" y="1214422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572528" y="3714752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000496" y="3714752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358214" y="1214422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2428860" y="3357562"/>
            <a:ext cx="642942" cy="1588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2000232" y="2714620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=30км/с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1000108"/>
            <a:ext cx="7962553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Одновременность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71500" indent="-57150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пространственно разделённых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событий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71500" indent="-571500"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относительна !!!</a:t>
            </a:r>
            <a:r>
              <a:rPr lang="ru-RU" sz="3200" b="1" dirty="0" smtClean="0">
                <a:solidFill>
                  <a:srgbClr val="FF0000"/>
                </a:solidFill>
              </a:rPr>
              <a:t>    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990450" y="6457914"/>
            <a:ext cx="11430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 41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5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30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30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8353E-6 L 0.11129 0.00347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2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00833E-6 L 0.10226 0.00069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000" tmFilter="0, 0; .2, .5; .8, .5; 1, 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1000" autoRev="1" fill="hold"/>
                                        <p:tgtEl>
                                          <p:spTgt spid="20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5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5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5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50" grpId="0" animBg="1"/>
      <p:bldP spid="2068" grpId="0" animBg="1"/>
      <p:bldP spid="2068" grpId="1" animBg="1"/>
      <p:bldP spid="2069" grpId="0" animBg="1"/>
      <p:bldP spid="2069" grpId="1" animBg="1"/>
      <p:bldP spid="26" grpId="0" uiExpand="1" build="p" animBg="1" autoUpdateAnimBg="0"/>
      <p:bldP spid="2070" grpId="0" animBg="1"/>
      <p:bldP spid="2070" grpId="1" animBg="1"/>
      <p:bldP spid="2071" grpId="0" animBg="1"/>
      <p:bldP spid="2071" grpId="1" animBg="1"/>
      <p:bldP spid="2072" grpId="0" animBg="1"/>
      <p:bldP spid="2072" grpId="1" animBg="1"/>
      <p:bldP spid="53" grpId="0" uiExpand="1" build="p" animBg="1" autoUpdateAnimBg="0"/>
      <p:bldP spid="73" grpId="0"/>
      <p:bldP spid="74" grpId="0"/>
      <p:bldP spid="75" grpId="0"/>
      <p:bldP spid="76" grpId="0"/>
      <p:bldP spid="78" grpId="0"/>
      <p:bldP spid="27" grpId="0" animBg="1"/>
      <p:bldP spid="2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2" y="0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2б. Относительность промежутков времени. 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7286644" y="785794"/>
            <a:ext cx="1143008" cy="1857388"/>
            <a:chOff x="4357686" y="2071678"/>
            <a:chExt cx="1571636" cy="1974545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909703" y="2285992"/>
              <a:ext cx="623452" cy="306163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>
              <a:off x="5221429" y="3459616"/>
              <a:ext cx="350703" cy="32657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5221429" y="2512498"/>
              <a:ext cx="0" cy="91848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4857751" y="3459616"/>
              <a:ext cx="363677" cy="2551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5747482" y="2339570"/>
              <a:ext cx="181840" cy="44648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 flipV="1">
              <a:off x="4357686" y="2571744"/>
              <a:ext cx="837766" cy="193903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>
              <a:off x="4357686" y="2285992"/>
              <a:ext cx="357191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5272312" y="2773372"/>
              <a:ext cx="623452" cy="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7"/>
            <p:cNvSpPr>
              <a:spLocks noChangeShapeType="1"/>
            </p:cNvSpPr>
            <p:nvPr/>
          </p:nvSpPr>
          <p:spPr bwMode="auto">
            <a:xfrm>
              <a:off x="4857752" y="3714752"/>
              <a:ext cx="214314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 flipH="1">
              <a:off x="5286380" y="3786190"/>
              <a:ext cx="285752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4857752" y="2143116"/>
              <a:ext cx="155846" cy="16881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5072066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9"/>
            <p:cNvSpPr>
              <a:spLocks noChangeShapeType="1"/>
            </p:cNvSpPr>
            <p:nvPr/>
          </p:nvSpPr>
          <p:spPr bwMode="auto">
            <a:xfrm flipH="1">
              <a:off x="5357818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H="1">
              <a:off x="5500694" y="2214554"/>
              <a:ext cx="142876" cy="1428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9"/>
            <p:cNvSpPr>
              <a:spLocks noChangeShapeType="1"/>
            </p:cNvSpPr>
            <p:nvPr/>
          </p:nvSpPr>
          <p:spPr bwMode="auto">
            <a:xfrm flipH="1">
              <a:off x="4857752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 flipH="1" flipV="1">
              <a:off x="5286380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" name="Group 22"/>
          <p:cNvGrpSpPr>
            <a:grpSpLocks/>
          </p:cNvGrpSpPr>
          <p:nvPr/>
        </p:nvGrpSpPr>
        <p:grpSpPr bwMode="auto">
          <a:xfrm rot="16200000" flipH="1">
            <a:off x="930181" y="282495"/>
            <a:ext cx="71438" cy="1078036"/>
            <a:chOff x="7054" y="2551"/>
            <a:chExt cx="46" cy="467"/>
          </a:xfrm>
        </p:grpSpPr>
        <p:sp>
          <p:nvSpPr>
            <p:cNvPr id="35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7" name="Group 11"/>
          <p:cNvGrpSpPr>
            <a:grpSpLocks/>
          </p:cNvGrpSpPr>
          <p:nvPr/>
        </p:nvGrpSpPr>
        <p:grpSpPr bwMode="auto">
          <a:xfrm>
            <a:off x="1367768" y="1561134"/>
            <a:ext cx="517389" cy="1701954"/>
            <a:chOff x="1710" y="4200"/>
            <a:chExt cx="306" cy="840"/>
          </a:xfrm>
        </p:grpSpPr>
        <p:sp>
          <p:nvSpPr>
            <p:cNvPr id="38" name="Oval 12"/>
            <p:cNvSpPr>
              <a:spLocks noChangeArrowheads="1"/>
            </p:cNvSpPr>
            <p:nvPr/>
          </p:nvSpPr>
          <p:spPr bwMode="auto">
            <a:xfrm>
              <a:off x="1788" y="4200"/>
              <a:ext cx="144" cy="14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3"/>
            <p:cNvSpPr>
              <a:spLocks noChangeShapeType="1"/>
            </p:cNvSpPr>
            <p:nvPr/>
          </p:nvSpPr>
          <p:spPr bwMode="auto">
            <a:xfrm>
              <a:off x="1860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Line 14"/>
            <p:cNvSpPr>
              <a:spLocks noChangeShapeType="1"/>
            </p:cNvSpPr>
            <p:nvPr/>
          </p:nvSpPr>
          <p:spPr bwMode="auto">
            <a:xfrm>
              <a:off x="1860" y="4350"/>
              <a:ext cx="0" cy="4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1716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6"/>
            <p:cNvSpPr>
              <a:spLocks noChangeShapeType="1"/>
            </p:cNvSpPr>
            <p:nvPr/>
          </p:nvSpPr>
          <p:spPr bwMode="auto">
            <a:xfrm>
              <a:off x="1872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 flipH="1">
              <a:off x="1710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Line 18"/>
            <p:cNvSpPr>
              <a:spLocks noChangeShapeType="1"/>
            </p:cNvSpPr>
            <p:nvPr/>
          </p:nvSpPr>
          <p:spPr bwMode="auto">
            <a:xfrm flipH="1">
              <a:off x="1872" y="4554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19"/>
            <p:cNvSpPr>
              <a:spLocks noChangeShapeType="1"/>
            </p:cNvSpPr>
            <p:nvPr/>
          </p:nvSpPr>
          <p:spPr bwMode="auto">
            <a:xfrm>
              <a:off x="1710" y="4560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7" name="Прямая со стрелкой 46"/>
          <p:cNvCxnSpPr/>
          <p:nvPr/>
        </p:nvCxnSpPr>
        <p:spPr>
          <a:xfrm rot="5400000" flipH="1" flipV="1">
            <a:off x="-573250" y="2071678"/>
            <a:ext cx="2500330" cy="71438"/>
          </a:xfrm>
          <a:prstGeom prst="straightConnector1">
            <a:avLst/>
          </a:prstGeom>
          <a:ln w="254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5400000" flipH="1" flipV="1">
            <a:off x="-310168" y="2106541"/>
            <a:ext cx="2500330" cy="71438"/>
          </a:xfrm>
          <a:prstGeom prst="straightConnector1">
            <a:avLst/>
          </a:prstGeom>
          <a:ln w="25400">
            <a:solidFill>
              <a:srgbClr val="FF0000"/>
            </a:solidFill>
            <a:headEnd type="stealt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57224" y="272457"/>
            <a:ext cx="185738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Line 40"/>
          <p:cNvSpPr>
            <a:spLocks noChangeShapeType="1"/>
          </p:cNvSpPr>
          <p:nvPr/>
        </p:nvSpPr>
        <p:spPr bwMode="auto">
          <a:xfrm flipV="1">
            <a:off x="3428992" y="857232"/>
            <a:ext cx="1879354" cy="169804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Line 41"/>
          <p:cNvSpPr>
            <a:spLocks noChangeShapeType="1"/>
          </p:cNvSpPr>
          <p:nvPr/>
        </p:nvSpPr>
        <p:spPr bwMode="auto">
          <a:xfrm>
            <a:off x="5326577" y="843372"/>
            <a:ext cx="1831293" cy="168156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Line 42"/>
          <p:cNvSpPr>
            <a:spLocks noChangeShapeType="1"/>
          </p:cNvSpPr>
          <p:nvPr/>
        </p:nvSpPr>
        <p:spPr bwMode="auto">
          <a:xfrm>
            <a:off x="5306689" y="843372"/>
            <a:ext cx="1657" cy="1681567"/>
          </a:xfrm>
          <a:prstGeom prst="line">
            <a:avLst/>
          </a:prstGeom>
          <a:noFill/>
          <a:ln w="635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3" name="Group 22"/>
          <p:cNvGrpSpPr>
            <a:grpSpLocks/>
          </p:cNvGrpSpPr>
          <p:nvPr/>
        </p:nvGrpSpPr>
        <p:grpSpPr bwMode="auto">
          <a:xfrm rot="16200000" flipH="1">
            <a:off x="3470114" y="387482"/>
            <a:ext cx="67098" cy="1006598"/>
            <a:chOff x="7054" y="2551"/>
            <a:chExt cx="46" cy="467"/>
          </a:xfrm>
        </p:grpSpPr>
        <p:sp>
          <p:nvSpPr>
            <p:cNvPr id="54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 rot="19158388">
            <a:off x="3715251" y="1337556"/>
            <a:ext cx="100013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с·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 rot="2507804">
            <a:off x="6139455" y="1556766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/2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5352023" y="2541412"/>
            <a:ext cx="1785950" cy="1588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137577" y="2469974"/>
            <a:ext cx="928694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/2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264965" y="1421268"/>
            <a:ext cx="35719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3474332" y="2530026"/>
            <a:ext cx="1785950" cy="1588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22"/>
          <p:cNvGrpSpPr>
            <a:grpSpLocks/>
          </p:cNvGrpSpPr>
          <p:nvPr/>
        </p:nvGrpSpPr>
        <p:grpSpPr bwMode="auto">
          <a:xfrm rot="5400000" flipH="1">
            <a:off x="3447182" y="2168746"/>
            <a:ext cx="71438" cy="1006598"/>
            <a:chOff x="7054" y="2551"/>
            <a:chExt cx="46" cy="467"/>
          </a:xfrm>
        </p:grpSpPr>
        <p:sp>
          <p:nvSpPr>
            <p:cNvPr id="63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5" name="Group 22"/>
          <p:cNvGrpSpPr>
            <a:grpSpLocks/>
          </p:cNvGrpSpPr>
          <p:nvPr/>
        </p:nvGrpSpPr>
        <p:grpSpPr bwMode="auto">
          <a:xfrm rot="5400000" flipH="1">
            <a:off x="5322420" y="2102450"/>
            <a:ext cx="71438" cy="1006598"/>
            <a:chOff x="7054" y="2551"/>
            <a:chExt cx="46" cy="467"/>
          </a:xfrm>
        </p:grpSpPr>
        <p:sp>
          <p:nvSpPr>
            <p:cNvPr id="66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8" name="Group 22"/>
          <p:cNvGrpSpPr>
            <a:grpSpLocks/>
          </p:cNvGrpSpPr>
          <p:nvPr/>
        </p:nvGrpSpPr>
        <p:grpSpPr bwMode="auto">
          <a:xfrm rot="5400000" flipH="1">
            <a:off x="775970" y="2923130"/>
            <a:ext cx="71438" cy="1006598"/>
            <a:chOff x="7054" y="2551"/>
            <a:chExt cx="46" cy="467"/>
          </a:xfrm>
        </p:grpSpPr>
        <p:sp>
          <p:nvSpPr>
            <p:cNvPr id="69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214282" y="178592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786050" y="2714620"/>
            <a:ext cx="6143668" cy="584775"/>
          </a:xfrm>
          <a:prstGeom prst="rect">
            <a:avLst/>
          </a:prstGeom>
          <a:solidFill>
            <a:srgbClr val="FFCCCC">
              <a:alpha val="3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(т.Пифагора)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dirty="0" smtClean="0"/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6" name="Group 43"/>
          <p:cNvGrpSpPr>
            <a:grpSpLocks/>
          </p:cNvGrpSpPr>
          <p:nvPr/>
        </p:nvGrpSpPr>
        <p:grpSpPr bwMode="auto">
          <a:xfrm>
            <a:off x="7229274" y="3357562"/>
            <a:ext cx="1771882" cy="641844"/>
            <a:chOff x="4199" y="6241"/>
            <a:chExt cx="901" cy="289"/>
          </a:xfrm>
        </p:grpSpPr>
        <p:sp>
          <p:nvSpPr>
            <p:cNvPr id="77" name="Line 44"/>
            <p:cNvSpPr>
              <a:spLocks noChangeShapeType="1"/>
            </p:cNvSpPr>
            <p:nvPr/>
          </p:nvSpPr>
          <p:spPr bwMode="auto">
            <a:xfrm flipV="1">
              <a:off x="4247" y="6241"/>
              <a:ext cx="49" cy="277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45"/>
            <p:cNvSpPr>
              <a:spLocks noChangeShapeType="1"/>
            </p:cNvSpPr>
            <p:nvPr/>
          </p:nvSpPr>
          <p:spPr bwMode="auto">
            <a:xfrm>
              <a:off x="4283" y="6253"/>
              <a:ext cx="817" cy="1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Line 46"/>
            <p:cNvSpPr>
              <a:spLocks noChangeShapeType="1"/>
            </p:cNvSpPr>
            <p:nvPr/>
          </p:nvSpPr>
          <p:spPr bwMode="auto">
            <a:xfrm flipH="1" flipV="1">
              <a:off x="4199" y="6385"/>
              <a:ext cx="49" cy="145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1" name="Группа 90"/>
          <p:cNvGrpSpPr/>
          <p:nvPr/>
        </p:nvGrpSpPr>
        <p:grpSpPr>
          <a:xfrm>
            <a:off x="5572132" y="4103372"/>
            <a:ext cx="3571868" cy="682950"/>
            <a:chOff x="5201972" y="3871696"/>
            <a:chExt cx="3571868" cy="682950"/>
          </a:xfrm>
        </p:grpSpPr>
        <p:sp>
          <p:nvSpPr>
            <p:cNvPr id="80" name="TextBox 79"/>
            <p:cNvSpPr txBox="1"/>
            <p:nvPr/>
          </p:nvSpPr>
          <p:spPr>
            <a:xfrm>
              <a:off x="5201972" y="3871696"/>
              <a:ext cx="3571868" cy="646331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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</a:t>
              </a:r>
              <a:r>
                <a:rPr lang="ru-RU" sz="32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/   </a:t>
              </a:r>
              <a:r>
                <a:rPr lang="ru-RU" sz="3200" dirty="0" smtClean="0">
                  <a:latin typeface="Times New Roman" pitchFamily="18" charset="0"/>
                  <a:cs typeface="Times New Roman" pitchFamily="18" charset="0"/>
                </a:rPr>
                <a:t>1 -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dirty="0" smtClean="0">
                  <a:latin typeface="Times New Roman" pitchFamily="18" charset="0"/>
                  <a:cs typeface="Times New Roman" pitchFamily="18" charset="0"/>
                </a:rPr>
                <a:t>/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ru-RU" sz="32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1" name="Group 43"/>
            <p:cNvGrpSpPr>
              <a:grpSpLocks/>
            </p:cNvGrpSpPr>
            <p:nvPr/>
          </p:nvGrpSpPr>
          <p:grpSpPr bwMode="auto">
            <a:xfrm>
              <a:off x="6858016" y="3912802"/>
              <a:ext cx="1771882" cy="641844"/>
              <a:chOff x="5232" y="6537"/>
              <a:chExt cx="901" cy="289"/>
            </a:xfrm>
          </p:grpSpPr>
          <p:sp>
            <p:nvSpPr>
              <p:cNvPr id="82" name="Line 44"/>
              <p:cNvSpPr>
                <a:spLocks noChangeShapeType="1"/>
              </p:cNvSpPr>
              <p:nvPr/>
            </p:nvSpPr>
            <p:spPr bwMode="auto">
              <a:xfrm flipV="1">
                <a:off x="5280" y="6537"/>
                <a:ext cx="49" cy="27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3" name="Line 45"/>
              <p:cNvSpPr>
                <a:spLocks noChangeShapeType="1"/>
              </p:cNvSpPr>
              <p:nvPr/>
            </p:nvSpPr>
            <p:spPr bwMode="auto">
              <a:xfrm>
                <a:off x="5316" y="6549"/>
                <a:ext cx="817" cy="1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4" name="Line 46"/>
              <p:cNvSpPr>
                <a:spLocks noChangeShapeType="1"/>
              </p:cNvSpPr>
              <p:nvPr/>
            </p:nvSpPr>
            <p:spPr bwMode="auto">
              <a:xfrm flipH="1" flipV="1">
                <a:off x="5232" y="6681"/>
                <a:ext cx="49" cy="145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5" name="TextBox 84"/>
          <p:cNvSpPr txBox="1"/>
          <p:nvPr/>
        </p:nvSpPr>
        <p:spPr>
          <a:xfrm>
            <a:off x="6457045" y="5014285"/>
            <a:ext cx="2573084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sz="6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6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6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/>
          </a:p>
        </p:txBody>
      </p:sp>
      <p:sp>
        <p:nvSpPr>
          <p:cNvPr id="88" name="TextBox 87"/>
          <p:cNvSpPr txBox="1"/>
          <p:nvPr/>
        </p:nvSpPr>
        <p:spPr>
          <a:xfrm>
            <a:off x="0" y="4568619"/>
            <a:ext cx="3786182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Ex. 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0  ,    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v-?   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 rot="21299686">
            <a:off x="190254" y="5332363"/>
            <a:ext cx="2597361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v = 0,87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км/с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0" name="Прямоугольный треугольник 89"/>
          <p:cNvSpPr/>
          <p:nvPr/>
        </p:nvSpPr>
        <p:spPr>
          <a:xfrm rot="16200000">
            <a:off x="3570854" y="767936"/>
            <a:ext cx="1643075" cy="1821668"/>
          </a:xfrm>
          <a:prstGeom prst="rtTriangl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2786050" y="221455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42844" y="297333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0" y="50004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214678" y="42860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330522" y="214311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7" name="Прямая со стрелкой 96"/>
          <p:cNvCxnSpPr/>
          <p:nvPr/>
        </p:nvCxnSpPr>
        <p:spPr>
          <a:xfrm>
            <a:off x="6786578" y="714356"/>
            <a:ext cx="642942" cy="1588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786446" y="214290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=30км/с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429256" y="3429000"/>
            <a:ext cx="400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)/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/>
          </a:p>
        </p:txBody>
      </p:sp>
      <p:sp>
        <p:nvSpPr>
          <p:cNvPr id="86" name="TextBox 85"/>
          <p:cNvSpPr txBox="1"/>
          <p:nvPr/>
        </p:nvSpPr>
        <p:spPr>
          <a:xfrm>
            <a:off x="3857620" y="5780782"/>
            <a:ext cx="2286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Парадокс близнецов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0" y="3546463"/>
            <a:ext cx="5357818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Какова скорость системы, если время замедлилось вдвое?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7990450" y="6457914"/>
            <a:ext cx="11430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 11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9.80574E-7 L 0.19566 -0.00786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-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518E-6 L 0.1566 -0.00555 " pathEditMode="relative" rAng="0" ptsTypes="AA">
                                      <p:cBhvr>
                                        <p:cTn id="108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8085E-6 L 0.11806 -0.00346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-20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86772E-7 L 0.19757 -0.00578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5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5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5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2" dur="3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3" dur="3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3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9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0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91" dur="1000" fill="hold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300"/>
                            </p:stCondLst>
                            <p:childTnLst>
                              <p:par>
                                <p:cTn id="20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3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9" grpId="0" animBg="1"/>
      <p:bldP spid="49" grpId="1" autoUpdateAnimBg="0"/>
      <p:bldP spid="50" grpId="0" animBg="1"/>
      <p:bldP spid="51" grpId="0" animBg="1"/>
      <p:bldP spid="56" grpId="0" animBg="1"/>
      <p:bldP spid="57" grpId="0"/>
      <p:bldP spid="59" grpId="0" animBg="1"/>
      <p:bldP spid="60" grpId="0" animBg="1"/>
      <p:bldP spid="72" grpId="0"/>
      <p:bldP spid="71" grpId="0" uiExpand="1" build="p" animBg="1" autoUpdateAnimBg="0"/>
      <p:bldP spid="85" grpId="0" animBg="1"/>
      <p:bldP spid="88" grpId="0" animBg="1"/>
      <p:bldP spid="89" grpId="0" animBg="1"/>
      <p:bldP spid="89" grpId="1" animBg="1"/>
      <p:bldP spid="90" grpId="0" animBg="1"/>
      <p:bldP spid="92" grpId="0"/>
      <p:bldP spid="93" grpId="0"/>
      <p:bldP spid="94" grpId="0"/>
      <p:bldP spid="95" grpId="0"/>
      <p:bldP spid="95" grpId="1"/>
      <p:bldP spid="96" grpId="0"/>
      <p:bldP spid="96" grpId="1"/>
      <p:bldP spid="98" grpId="0"/>
      <p:bldP spid="99" grpId="0"/>
      <p:bldP spid="99" grpId="1"/>
      <p:bldP spid="86" grpId="0"/>
      <p:bldP spid="8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52021" y="428604"/>
            <a:ext cx="28058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0" y="4786322"/>
            <a:ext cx="1143008" cy="1857388"/>
            <a:chOff x="4357686" y="2071678"/>
            <a:chExt cx="1571636" cy="1974545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909703" y="2285992"/>
              <a:ext cx="623452" cy="306163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>
              <a:off x="5221429" y="3459616"/>
              <a:ext cx="350703" cy="32657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5221429" y="2512498"/>
              <a:ext cx="0" cy="91848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4857751" y="3459616"/>
              <a:ext cx="363677" cy="2551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5747482" y="2339570"/>
              <a:ext cx="181840" cy="44648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 flipV="1">
              <a:off x="4357686" y="2571744"/>
              <a:ext cx="837766" cy="193903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>
              <a:off x="4357686" y="2285992"/>
              <a:ext cx="357191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5272312" y="2773372"/>
              <a:ext cx="623452" cy="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7"/>
            <p:cNvSpPr>
              <a:spLocks noChangeShapeType="1"/>
            </p:cNvSpPr>
            <p:nvPr/>
          </p:nvSpPr>
          <p:spPr bwMode="auto">
            <a:xfrm>
              <a:off x="4857752" y="3714752"/>
              <a:ext cx="214314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 flipH="1">
              <a:off x="5286380" y="3786190"/>
              <a:ext cx="285752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4857752" y="2143116"/>
              <a:ext cx="155846" cy="16881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5072066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9"/>
            <p:cNvSpPr>
              <a:spLocks noChangeShapeType="1"/>
            </p:cNvSpPr>
            <p:nvPr/>
          </p:nvSpPr>
          <p:spPr bwMode="auto">
            <a:xfrm flipH="1">
              <a:off x="5357818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H="1">
              <a:off x="5500694" y="2214554"/>
              <a:ext cx="142876" cy="1428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9"/>
            <p:cNvSpPr>
              <a:spLocks noChangeShapeType="1"/>
            </p:cNvSpPr>
            <p:nvPr/>
          </p:nvSpPr>
          <p:spPr bwMode="auto">
            <a:xfrm flipH="1">
              <a:off x="4857752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 flipH="1" flipV="1">
              <a:off x="5286380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9" name="Group 43"/>
          <p:cNvGrpSpPr>
            <a:grpSpLocks/>
          </p:cNvGrpSpPr>
          <p:nvPr/>
        </p:nvGrpSpPr>
        <p:grpSpPr bwMode="auto">
          <a:xfrm>
            <a:off x="4286248" y="501140"/>
            <a:ext cx="1771882" cy="641844"/>
            <a:chOff x="4199" y="6241"/>
            <a:chExt cx="901" cy="289"/>
          </a:xfrm>
        </p:grpSpPr>
        <p:sp>
          <p:nvSpPr>
            <p:cNvPr id="30" name="Line 44"/>
            <p:cNvSpPr>
              <a:spLocks noChangeShapeType="1"/>
            </p:cNvSpPr>
            <p:nvPr/>
          </p:nvSpPr>
          <p:spPr bwMode="auto">
            <a:xfrm flipV="1">
              <a:off x="4247" y="6241"/>
              <a:ext cx="49" cy="277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45"/>
            <p:cNvSpPr>
              <a:spLocks noChangeShapeType="1"/>
            </p:cNvSpPr>
            <p:nvPr/>
          </p:nvSpPr>
          <p:spPr bwMode="auto">
            <a:xfrm>
              <a:off x="4283" y="6253"/>
              <a:ext cx="817" cy="1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46"/>
            <p:cNvSpPr>
              <a:spLocks noChangeShapeType="1"/>
            </p:cNvSpPr>
            <p:nvPr/>
          </p:nvSpPr>
          <p:spPr bwMode="auto">
            <a:xfrm flipH="1" flipV="1">
              <a:off x="4199" y="6385"/>
              <a:ext cx="49" cy="145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7" name="Группа 106"/>
          <p:cNvGrpSpPr/>
          <p:nvPr/>
        </p:nvGrpSpPr>
        <p:grpSpPr>
          <a:xfrm>
            <a:off x="-77130" y="4028400"/>
            <a:ext cx="1785950" cy="574224"/>
            <a:chOff x="6215074" y="3642182"/>
            <a:chExt cx="1785950" cy="574224"/>
          </a:xfrm>
        </p:grpSpPr>
        <p:cxnSp>
          <p:nvCxnSpPr>
            <p:cNvPr id="37" name="Прямая со стрелкой 36"/>
            <p:cNvCxnSpPr/>
            <p:nvPr/>
          </p:nvCxnSpPr>
          <p:spPr>
            <a:xfrm>
              <a:off x="6500826" y="4214818"/>
              <a:ext cx="642942" cy="1588"/>
            </a:xfrm>
            <a:prstGeom prst="straightConnector1">
              <a:avLst/>
            </a:prstGeom>
            <a:ln w="38100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215074" y="3642182"/>
              <a:ext cx="17859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=30км/с</a:t>
              </a:r>
              <a:endParaRPr lang="ru-RU" sz="2800" b="1" dirty="0">
                <a:solidFill>
                  <a:srgbClr val="0033CC"/>
                </a:solidFill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2786050" y="2786058"/>
            <a:ext cx="307974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lang="en-US" sz="28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lang="ru-RU" sz="28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295564" y="1701258"/>
            <a:ext cx="71438" cy="1006598"/>
            <a:chOff x="367034" y="3741536"/>
            <a:chExt cx="71438" cy="1006598"/>
          </a:xfrm>
        </p:grpSpPr>
        <p:sp>
          <p:nvSpPr>
            <p:cNvPr id="45" name="Line 23"/>
            <p:cNvSpPr>
              <a:spLocks noChangeShapeType="1"/>
            </p:cNvSpPr>
            <p:nvPr/>
          </p:nvSpPr>
          <p:spPr bwMode="auto">
            <a:xfrm rot="10800000" flipH="1">
              <a:off x="438472" y="3773868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4"/>
            <p:cNvSpPr>
              <a:spLocks noChangeShapeType="1"/>
            </p:cNvSpPr>
            <p:nvPr/>
          </p:nvSpPr>
          <p:spPr bwMode="auto">
            <a:xfrm rot="10800000" flipH="1">
              <a:off x="367034" y="3741536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-71470" y="1324261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Group 22"/>
          <p:cNvGrpSpPr>
            <a:grpSpLocks/>
          </p:cNvGrpSpPr>
          <p:nvPr/>
        </p:nvGrpSpPr>
        <p:grpSpPr bwMode="auto">
          <a:xfrm flipH="1">
            <a:off x="4500530" y="1727759"/>
            <a:ext cx="71438" cy="1006598"/>
            <a:chOff x="7054" y="2551"/>
            <a:chExt cx="46" cy="467"/>
          </a:xfrm>
        </p:grpSpPr>
        <p:sp>
          <p:nvSpPr>
            <p:cNvPr id="51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6" name="Прямая со стрелкой 55"/>
          <p:cNvCxnSpPr/>
          <p:nvPr/>
        </p:nvCxnSpPr>
        <p:spPr>
          <a:xfrm>
            <a:off x="2857488" y="5072074"/>
            <a:ext cx="2928958" cy="1588"/>
          </a:xfrm>
          <a:prstGeom prst="straightConnector1">
            <a:avLst/>
          </a:prstGeom>
          <a:ln w="635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51276" y="407194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" name="Group 22"/>
          <p:cNvGrpSpPr>
            <a:grpSpLocks/>
          </p:cNvGrpSpPr>
          <p:nvPr/>
        </p:nvGrpSpPr>
        <p:grpSpPr bwMode="auto">
          <a:xfrm flipH="1">
            <a:off x="5827466" y="4500570"/>
            <a:ext cx="71438" cy="1006598"/>
            <a:chOff x="7054" y="2551"/>
            <a:chExt cx="46" cy="467"/>
          </a:xfrm>
        </p:grpSpPr>
        <p:sp>
          <p:nvSpPr>
            <p:cNvPr id="59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2" name="Group 22"/>
          <p:cNvGrpSpPr>
            <a:grpSpLocks/>
          </p:cNvGrpSpPr>
          <p:nvPr/>
        </p:nvGrpSpPr>
        <p:grpSpPr bwMode="auto">
          <a:xfrm rot="10800000" flipH="1">
            <a:off x="1714480" y="4500570"/>
            <a:ext cx="71438" cy="1006598"/>
            <a:chOff x="7054" y="2551"/>
            <a:chExt cx="46" cy="467"/>
          </a:xfrm>
        </p:grpSpPr>
        <p:sp>
          <p:nvSpPr>
            <p:cNvPr id="63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1071538" y="464344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59657" y="186395"/>
            <a:ext cx="235745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=  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" name="Group 11"/>
          <p:cNvGrpSpPr>
            <a:grpSpLocks/>
          </p:cNvGrpSpPr>
          <p:nvPr/>
        </p:nvGrpSpPr>
        <p:grpSpPr bwMode="auto">
          <a:xfrm>
            <a:off x="785786" y="928670"/>
            <a:ext cx="517389" cy="1701954"/>
            <a:chOff x="1710" y="4200"/>
            <a:chExt cx="306" cy="840"/>
          </a:xfrm>
        </p:grpSpPr>
        <p:sp>
          <p:nvSpPr>
            <p:cNvPr id="72" name="Oval 12"/>
            <p:cNvSpPr>
              <a:spLocks noChangeArrowheads="1"/>
            </p:cNvSpPr>
            <p:nvPr/>
          </p:nvSpPr>
          <p:spPr bwMode="auto">
            <a:xfrm>
              <a:off x="1788" y="4200"/>
              <a:ext cx="144" cy="14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Line 13"/>
            <p:cNvSpPr>
              <a:spLocks noChangeShapeType="1"/>
            </p:cNvSpPr>
            <p:nvPr/>
          </p:nvSpPr>
          <p:spPr bwMode="auto">
            <a:xfrm>
              <a:off x="1860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Line 14"/>
            <p:cNvSpPr>
              <a:spLocks noChangeShapeType="1"/>
            </p:cNvSpPr>
            <p:nvPr/>
          </p:nvSpPr>
          <p:spPr bwMode="auto">
            <a:xfrm>
              <a:off x="1860" y="4350"/>
              <a:ext cx="0" cy="4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Line 15"/>
            <p:cNvSpPr>
              <a:spLocks noChangeShapeType="1"/>
            </p:cNvSpPr>
            <p:nvPr/>
          </p:nvSpPr>
          <p:spPr bwMode="auto">
            <a:xfrm flipH="1">
              <a:off x="1716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Line 16"/>
            <p:cNvSpPr>
              <a:spLocks noChangeShapeType="1"/>
            </p:cNvSpPr>
            <p:nvPr/>
          </p:nvSpPr>
          <p:spPr bwMode="auto">
            <a:xfrm>
              <a:off x="1872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7"/>
            <p:cNvSpPr>
              <a:spLocks noChangeShapeType="1"/>
            </p:cNvSpPr>
            <p:nvPr/>
          </p:nvSpPr>
          <p:spPr bwMode="auto">
            <a:xfrm flipH="1">
              <a:off x="1710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18"/>
            <p:cNvSpPr>
              <a:spLocks noChangeShapeType="1"/>
            </p:cNvSpPr>
            <p:nvPr/>
          </p:nvSpPr>
          <p:spPr bwMode="auto">
            <a:xfrm flipH="1">
              <a:off x="1872" y="4554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Line 19"/>
            <p:cNvSpPr>
              <a:spLocks noChangeShapeType="1"/>
            </p:cNvSpPr>
            <p:nvPr/>
          </p:nvSpPr>
          <p:spPr bwMode="auto">
            <a:xfrm>
              <a:off x="1710" y="4560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80" name="Прямая со стрелкой 79"/>
          <p:cNvCxnSpPr/>
          <p:nvPr/>
        </p:nvCxnSpPr>
        <p:spPr>
          <a:xfrm>
            <a:off x="428564" y="2212966"/>
            <a:ext cx="4000528" cy="1588"/>
          </a:xfrm>
          <a:prstGeom prst="straightConnector1">
            <a:avLst/>
          </a:prstGeom>
          <a:ln w="38100">
            <a:solidFill>
              <a:srgbClr val="FF0000"/>
            </a:solidFill>
            <a:headEnd type="none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428596" y="3768037"/>
            <a:ext cx="5286412" cy="181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414050" y="2498718"/>
            <a:ext cx="4000528" cy="1588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lg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5400000" flipH="1" flipV="1">
            <a:off x="2430851" y="638177"/>
            <a:ext cx="5831" cy="41335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4571968" y="1584883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rot="5400000" flipH="1" flipV="1">
            <a:off x="2501658" y="1979065"/>
            <a:ext cx="5831" cy="41335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rot="5400000" flipH="1" flipV="1">
            <a:off x="3778329" y="3508292"/>
            <a:ext cx="5831" cy="41335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22"/>
          <p:cNvGrpSpPr>
            <a:grpSpLocks/>
          </p:cNvGrpSpPr>
          <p:nvPr/>
        </p:nvGrpSpPr>
        <p:grpSpPr bwMode="auto">
          <a:xfrm flipH="1">
            <a:off x="4500562" y="3000372"/>
            <a:ext cx="71438" cy="1006598"/>
            <a:chOff x="7054" y="2551"/>
            <a:chExt cx="46" cy="467"/>
          </a:xfrm>
        </p:grpSpPr>
        <p:sp>
          <p:nvSpPr>
            <p:cNvPr id="97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8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9" name="Группа 98"/>
          <p:cNvGrpSpPr/>
          <p:nvPr/>
        </p:nvGrpSpPr>
        <p:grpSpPr>
          <a:xfrm>
            <a:off x="285720" y="3000372"/>
            <a:ext cx="71438" cy="1006598"/>
            <a:chOff x="367034" y="3741536"/>
            <a:chExt cx="71438" cy="1006598"/>
          </a:xfrm>
        </p:grpSpPr>
        <p:sp>
          <p:nvSpPr>
            <p:cNvPr id="100" name="Line 23"/>
            <p:cNvSpPr>
              <a:spLocks noChangeShapeType="1"/>
            </p:cNvSpPr>
            <p:nvPr/>
          </p:nvSpPr>
          <p:spPr bwMode="auto">
            <a:xfrm rot="10800000" flipH="1">
              <a:off x="438472" y="3773868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24"/>
            <p:cNvSpPr>
              <a:spLocks noChangeShapeType="1"/>
            </p:cNvSpPr>
            <p:nvPr/>
          </p:nvSpPr>
          <p:spPr bwMode="auto">
            <a:xfrm rot="10800000" flipH="1">
              <a:off x="367034" y="3741536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3143240" y="3286124"/>
            <a:ext cx="242889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v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4157020" y="4263102"/>
            <a:ext cx="278608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 v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6983275" y="4610472"/>
            <a:ext cx="2143140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-v)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v)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143372" y="5643578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804997" y="6174491"/>
            <a:ext cx="33389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   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428860" y="242886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106" name="TextBox 105"/>
          <p:cNvSpPr txBox="1"/>
          <p:nvPr/>
        </p:nvSpPr>
        <p:spPr>
          <a:xfrm>
            <a:off x="6000760" y="3071810"/>
            <a:ext cx="142876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вперёд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214546" y="378619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7429520" y="4000504"/>
            <a:ext cx="107157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714744" y="1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2в. Относительность расстояний</a:t>
            </a:r>
            <a:endParaRPr lang="ru-RU" sz="2800" b="1" dirty="0"/>
          </a:p>
        </p:txBody>
      </p:sp>
      <p:cxnSp>
        <p:nvCxnSpPr>
          <p:cNvPr id="119" name="Прямая соединительная линия 118"/>
          <p:cNvCxnSpPr/>
          <p:nvPr/>
        </p:nvCxnSpPr>
        <p:spPr>
          <a:xfrm rot="5400000">
            <a:off x="3286910" y="4356900"/>
            <a:ext cx="2571768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rot="5400000">
            <a:off x="5304210" y="4749809"/>
            <a:ext cx="1071570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95896" y="5643578"/>
            <a:ext cx="320592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1/(1 – v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/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 rot="5400000">
            <a:off x="500828" y="4356900"/>
            <a:ext cx="2571768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rot="16200000" flipH="1">
            <a:off x="4357686" y="6072206"/>
            <a:ext cx="571504" cy="57150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rot="16200000" flipH="1">
            <a:off x="236353" y="1093617"/>
            <a:ext cx="5572164" cy="5072098"/>
          </a:xfrm>
          <a:prstGeom prst="straightConnector1">
            <a:avLst/>
          </a:prstGeom>
          <a:ln w="285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43"/>
          <p:cNvGrpSpPr>
            <a:grpSpLocks/>
          </p:cNvGrpSpPr>
          <p:nvPr/>
        </p:nvGrpSpPr>
        <p:grpSpPr bwMode="auto">
          <a:xfrm>
            <a:off x="6044259" y="6099502"/>
            <a:ext cx="1771882" cy="641844"/>
            <a:chOff x="4199" y="6241"/>
            <a:chExt cx="901" cy="289"/>
          </a:xfrm>
        </p:grpSpPr>
        <p:sp>
          <p:nvSpPr>
            <p:cNvPr id="110" name="Line 44"/>
            <p:cNvSpPr>
              <a:spLocks noChangeShapeType="1"/>
            </p:cNvSpPr>
            <p:nvPr/>
          </p:nvSpPr>
          <p:spPr bwMode="auto">
            <a:xfrm flipV="1">
              <a:off x="4247" y="6241"/>
              <a:ext cx="49" cy="277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" name="Line 45"/>
            <p:cNvSpPr>
              <a:spLocks noChangeShapeType="1"/>
            </p:cNvSpPr>
            <p:nvPr/>
          </p:nvSpPr>
          <p:spPr bwMode="auto">
            <a:xfrm>
              <a:off x="4283" y="6253"/>
              <a:ext cx="817" cy="1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" name="Line 46"/>
            <p:cNvSpPr>
              <a:spLocks noChangeShapeType="1"/>
            </p:cNvSpPr>
            <p:nvPr/>
          </p:nvSpPr>
          <p:spPr bwMode="auto">
            <a:xfrm flipH="1" flipV="1">
              <a:off x="4199" y="6385"/>
              <a:ext cx="49" cy="145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" name="Rectangle 1"/>
          <p:cNvSpPr>
            <a:spLocks noChangeArrowheads="1"/>
          </p:cNvSpPr>
          <p:nvPr/>
        </p:nvSpPr>
        <p:spPr bwMode="auto">
          <a:xfrm>
            <a:off x="3428991" y="1000108"/>
            <a:ext cx="5715009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Уменьшаются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направлении движения.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990450" y="6457914"/>
            <a:ext cx="11430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42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96947E-6 L 0.15781 -0.00047 " pathEditMode="relative" rAng="0" ptsTypes="AA">
                                      <p:cBhvr>
                                        <p:cTn id="104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3385 0 " pathEditMode="relative" ptsTypes="AA">
                                      <p:cBhvr>
                                        <p:cTn id="106" dur="3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0.1283 0.00416 " pathEditMode="relative" rAng="0" ptsTypes="AA">
                                      <p:cBhvr>
                                        <p:cTn id="108" dur="3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2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3385 0 " pathEditMode="relative" ptsTypes="AA">
                                      <p:cBhvr>
                                        <p:cTn id="110" dur="3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4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66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68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70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7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74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0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0" dur="30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1" dur="150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"/>
                            </p:stCondLst>
                            <p:childTnLst>
                              <p:par>
                                <p:cTn id="23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6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9" grpId="0" animBg="1"/>
      <p:bldP spid="49" grpId="0"/>
      <p:bldP spid="57" grpId="0"/>
      <p:bldP spid="57" grpId="1"/>
      <p:bldP spid="65" grpId="0"/>
      <p:bldP spid="65" grpId="1"/>
      <p:bldP spid="70" grpId="1" animBg="1" autoUpdateAnimBg="0"/>
      <p:bldP spid="70" grpId="2" animBg="1"/>
      <p:bldP spid="93" grpId="0"/>
      <p:bldP spid="1038" grpId="0" animBg="1"/>
      <p:bldP spid="103" grpId="0" animBg="1" autoUpdateAnimBg="0"/>
      <p:bldP spid="1039" grpId="0" animBg="1"/>
      <p:bldP spid="105" grpId="0" animBg="1"/>
      <p:bldP spid="108" grpId="0"/>
      <p:bldP spid="104" grpId="0"/>
      <p:bldP spid="106" grpId="0" animBg="1"/>
      <p:bldP spid="115" grpId="0"/>
      <p:bldP spid="115" grpId="1"/>
      <p:bldP spid="116" grpId="0" animBg="1"/>
      <p:bldP spid="117" grpId="0"/>
      <p:bldP spid="122" grpId="0" animBg="1" autoUpdateAnimBg="0"/>
      <p:bldP spid="102" grpId="0" animBg="1"/>
      <p:bldP spid="10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"/>
          <p:cNvGrpSpPr/>
          <p:nvPr/>
        </p:nvGrpSpPr>
        <p:grpSpPr>
          <a:xfrm>
            <a:off x="0" y="4786322"/>
            <a:ext cx="1143008" cy="1857388"/>
            <a:chOff x="4357686" y="2071678"/>
            <a:chExt cx="1571636" cy="1974545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909703" y="2285992"/>
              <a:ext cx="623452" cy="306163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>
              <a:off x="5221429" y="3459616"/>
              <a:ext cx="350703" cy="32657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5221429" y="2512498"/>
              <a:ext cx="0" cy="91848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4857751" y="3459616"/>
              <a:ext cx="363677" cy="2551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5747482" y="2339570"/>
              <a:ext cx="181840" cy="44648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 flipV="1">
              <a:off x="4357686" y="2571744"/>
              <a:ext cx="837766" cy="193903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>
              <a:off x="4357686" y="2285992"/>
              <a:ext cx="357191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5272312" y="2773372"/>
              <a:ext cx="623452" cy="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7"/>
            <p:cNvSpPr>
              <a:spLocks noChangeShapeType="1"/>
            </p:cNvSpPr>
            <p:nvPr/>
          </p:nvSpPr>
          <p:spPr bwMode="auto">
            <a:xfrm>
              <a:off x="4857752" y="3714752"/>
              <a:ext cx="214314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 flipH="1">
              <a:off x="5286380" y="3786190"/>
              <a:ext cx="285752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4857752" y="2143116"/>
              <a:ext cx="155846" cy="16881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5072066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9"/>
            <p:cNvSpPr>
              <a:spLocks noChangeShapeType="1"/>
            </p:cNvSpPr>
            <p:nvPr/>
          </p:nvSpPr>
          <p:spPr bwMode="auto">
            <a:xfrm flipH="1">
              <a:off x="5357818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H="1">
              <a:off x="5500694" y="2214554"/>
              <a:ext cx="142876" cy="1428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9"/>
            <p:cNvSpPr>
              <a:spLocks noChangeShapeType="1"/>
            </p:cNvSpPr>
            <p:nvPr/>
          </p:nvSpPr>
          <p:spPr bwMode="auto">
            <a:xfrm flipH="1">
              <a:off x="4857752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 flipH="1" flipV="1">
              <a:off x="5286380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06"/>
          <p:cNvGrpSpPr/>
          <p:nvPr/>
        </p:nvGrpSpPr>
        <p:grpSpPr>
          <a:xfrm>
            <a:off x="-77130" y="4028400"/>
            <a:ext cx="1785950" cy="574224"/>
            <a:chOff x="6215074" y="3642182"/>
            <a:chExt cx="1785950" cy="574224"/>
          </a:xfrm>
        </p:grpSpPr>
        <p:cxnSp>
          <p:nvCxnSpPr>
            <p:cNvPr id="37" name="Прямая со стрелкой 36"/>
            <p:cNvCxnSpPr/>
            <p:nvPr/>
          </p:nvCxnSpPr>
          <p:spPr>
            <a:xfrm>
              <a:off x="6500826" y="4214818"/>
              <a:ext cx="642942" cy="1588"/>
            </a:xfrm>
            <a:prstGeom prst="straightConnector1">
              <a:avLst/>
            </a:prstGeom>
            <a:ln w="38100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215074" y="3642182"/>
              <a:ext cx="17859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=30км/с</a:t>
              </a:r>
              <a:endParaRPr lang="ru-RU" sz="2800" b="1" dirty="0">
                <a:solidFill>
                  <a:srgbClr val="0033CC"/>
                </a:solidFill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2786050" y="2762904"/>
            <a:ext cx="307974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lang="en-US" sz="28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lang="ru-RU" sz="28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86"/>
          <p:cNvGrpSpPr/>
          <p:nvPr/>
        </p:nvGrpSpPr>
        <p:grpSpPr>
          <a:xfrm>
            <a:off x="295564" y="1701258"/>
            <a:ext cx="71438" cy="1006598"/>
            <a:chOff x="367034" y="3741536"/>
            <a:chExt cx="71438" cy="1006598"/>
          </a:xfrm>
        </p:grpSpPr>
        <p:sp>
          <p:nvSpPr>
            <p:cNvPr id="45" name="Line 23"/>
            <p:cNvSpPr>
              <a:spLocks noChangeShapeType="1"/>
            </p:cNvSpPr>
            <p:nvPr/>
          </p:nvSpPr>
          <p:spPr bwMode="auto">
            <a:xfrm rot="10800000" flipH="1">
              <a:off x="438472" y="3773868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4"/>
            <p:cNvSpPr>
              <a:spLocks noChangeShapeType="1"/>
            </p:cNvSpPr>
            <p:nvPr/>
          </p:nvSpPr>
          <p:spPr bwMode="auto">
            <a:xfrm rot="10800000" flipH="1">
              <a:off x="367034" y="3741536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-71470" y="1324261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 flipH="1">
            <a:off x="4500530" y="1727759"/>
            <a:ext cx="71438" cy="1006598"/>
            <a:chOff x="7054" y="2551"/>
            <a:chExt cx="46" cy="467"/>
          </a:xfrm>
        </p:grpSpPr>
        <p:sp>
          <p:nvSpPr>
            <p:cNvPr id="51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6" name="Прямая со стрелкой 55"/>
          <p:cNvCxnSpPr/>
          <p:nvPr/>
        </p:nvCxnSpPr>
        <p:spPr>
          <a:xfrm>
            <a:off x="2857488" y="5072074"/>
            <a:ext cx="2928958" cy="1588"/>
          </a:xfrm>
          <a:prstGeom prst="straightConnector1">
            <a:avLst/>
          </a:prstGeom>
          <a:ln w="635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51276" y="407194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2"/>
          <p:cNvGrpSpPr>
            <a:grpSpLocks/>
          </p:cNvGrpSpPr>
          <p:nvPr/>
        </p:nvGrpSpPr>
        <p:grpSpPr bwMode="auto">
          <a:xfrm flipH="1">
            <a:off x="5827466" y="4500570"/>
            <a:ext cx="71438" cy="1006598"/>
            <a:chOff x="7054" y="2551"/>
            <a:chExt cx="46" cy="467"/>
          </a:xfrm>
        </p:grpSpPr>
        <p:sp>
          <p:nvSpPr>
            <p:cNvPr id="59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 rot="10800000" flipH="1">
            <a:off x="1714480" y="4500570"/>
            <a:ext cx="71438" cy="1006598"/>
            <a:chOff x="7054" y="2551"/>
            <a:chExt cx="46" cy="467"/>
          </a:xfrm>
        </p:grpSpPr>
        <p:sp>
          <p:nvSpPr>
            <p:cNvPr id="63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1071538" y="464344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85720" y="186395"/>
            <a:ext cx="215995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785786" y="928670"/>
            <a:ext cx="517389" cy="1701954"/>
            <a:chOff x="1710" y="4200"/>
            <a:chExt cx="306" cy="840"/>
          </a:xfrm>
        </p:grpSpPr>
        <p:sp>
          <p:nvSpPr>
            <p:cNvPr id="72" name="Oval 12"/>
            <p:cNvSpPr>
              <a:spLocks noChangeArrowheads="1"/>
            </p:cNvSpPr>
            <p:nvPr/>
          </p:nvSpPr>
          <p:spPr bwMode="auto">
            <a:xfrm>
              <a:off x="1788" y="4200"/>
              <a:ext cx="144" cy="14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Line 13"/>
            <p:cNvSpPr>
              <a:spLocks noChangeShapeType="1"/>
            </p:cNvSpPr>
            <p:nvPr/>
          </p:nvSpPr>
          <p:spPr bwMode="auto">
            <a:xfrm>
              <a:off x="1860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Line 14"/>
            <p:cNvSpPr>
              <a:spLocks noChangeShapeType="1"/>
            </p:cNvSpPr>
            <p:nvPr/>
          </p:nvSpPr>
          <p:spPr bwMode="auto">
            <a:xfrm>
              <a:off x="1860" y="4350"/>
              <a:ext cx="0" cy="4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Line 15"/>
            <p:cNvSpPr>
              <a:spLocks noChangeShapeType="1"/>
            </p:cNvSpPr>
            <p:nvPr/>
          </p:nvSpPr>
          <p:spPr bwMode="auto">
            <a:xfrm flipH="1">
              <a:off x="1716" y="4752"/>
              <a:ext cx="144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Line 16"/>
            <p:cNvSpPr>
              <a:spLocks noChangeShapeType="1"/>
            </p:cNvSpPr>
            <p:nvPr/>
          </p:nvSpPr>
          <p:spPr bwMode="auto">
            <a:xfrm>
              <a:off x="1872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7"/>
            <p:cNvSpPr>
              <a:spLocks noChangeShapeType="1"/>
            </p:cNvSpPr>
            <p:nvPr/>
          </p:nvSpPr>
          <p:spPr bwMode="auto">
            <a:xfrm flipH="1">
              <a:off x="1710" y="4416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18"/>
            <p:cNvSpPr>
              <a:spLocks noChangeShapeType="1"/>
            </p:cNvSpPr>
            <p:nvPr/>
          </p:nvSpPr>
          <p:spPr bwMode="auto">
            <a:xfrm flipH="1">
              <a:off x="1872" y="4554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Line 19"/>
            <p:cNvSpPr>
              <a:spLocks noChangeShapeType="1"/>
            </p:cNvSpPr>
            <p:nvPr/>
          </p:nvSpPr>
          <p:spPr bwMode="auto">
            <a:xfrm>
              <a:off x="1710" y="4560"/>
              <a:ext cx="14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80" name="Прямая со стрелкой 79"/>
          <p:cNvCxnSpPr/>
          <p:nvPr/>
        </p:nvCxnSpPr>
        <p:spPr>
          <a:xfrm>
            <a:off x="428564" y="2212966"/>
            <a:ext cx="4000528" cy="1588"/>
          </a:xfrm>
          <a:prstGeom prst="straightConnector1">
            <a:avLst/>
          </a:prstGeom>
          <a:ln w="38100">
            <a:solidFill>
              <a:srgbClr val="FF0000"/>
            </a:solidFill>
            <a:headEnd type="none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428596" y="3768037"/>
            <a:ext cx="5286412" cy="181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414050" y="2498718"/>
            <a:ext cx="4000528" cy="1588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lg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5400000" flipH="1" flipV="1">
            <a:off x="2430851" y="638177"/>
            <a:ext cx="5831" cy="41335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4571968" y="1584883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rot="5400000" flipH="1" flipV="1">
            <a:off x="2501658" y="1979065"/>
            <a:ext cx="5831" cy="41335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rot="5400000" flipH="1" flipV="1">
            <a:off x="3778329" y="3508292"/>
            <a:ext cx="5831" cy="41335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22"/>
          <p:cNvGrpSpPr>
            <a:grpSpLocks/>
          </p:cNvGrpSpPr>
          <p:nvPr/>
        </p:nvGrpSpPr>
        <p:grpSpPr bwMode="auto">
          <a:xfrm flipH="1">
            <a:off x="4500562" y="3000372"/>
            <a:ext cx="71438" cy="1006598"/>
            <a:chOff x="7054" y="2551"/>
            <a:chExt cx="46" cy="467"/>
          </a:xfrm>
        </p:grpSpPr>
        <p:sp>
          <p:nvSpPr>
            <p:cNvPr id="97" name="Line 23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8" name="Line 24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Группа 98"/>
          <p:cNvGrpSpPr/>
          <p:nvPr/>
        </p:nvGrpSpPr>
        <p:grpSpPr>
          <a:xfrm>
            <a:off x="285720" y="3000372"/>
            <a:ext cx="71438" cy="1006598"/>
            <a:chOff x="367034" y="3741536"/>
            <a:chExt cx="71438" cy="1006598"/>
          </a:xfrm>
        </p:grpSpPr>
        <p:sp>
          <p:nvSpPr>
            <p:cNvPr id="100" name="Line 23"/>
            <p:cNvSpPr>
              <a:spLocks noChangeShapeType="1"/>
            </p:cNvSpPr>
            <p:nvPr/>
          </p:nvSpPr>
          <p:spPr bwMode="auto">
            <a:xfrm rot="10800000" flipH="1">
              <a:off x="438472" y="3773868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24"/>
            <p:cNvSpPr>
              <a:spLocks noChangeShapeType="1"/>
            </p:cNvSpPr>
            <p:nvPr/>
          </p:nvSpPr>
          <p:spPr bwMode="auto">
            <a:xfrm rot="10800000" flipH="1">
              <a:off x="367034" y="3741536"/>
              <a:ext cx="0" cy="97426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3143240" y="3286124"/>
            <a:ext cx="221457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v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6983275" y="4610472"/>
            <a:ext cx="2143140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(c-v)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en-US" sz="28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(c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v)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143372" y="5643578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6090881" y="6174491"/>
            <a:ext cx="33389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   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428860" y="242886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106" name="TextBox 105"/>
          <p:cNvSpPr txBox="1"/>
          <p:nvPr/>
        </p:nvSpPr>
        <p:spPr>
          <a:xfrm>
            <a:off x="6000760" y="3071810"/>
            <a:ext cx="142876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вперёд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214546" y="378619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7429520" y="4000504"/>
            <a:ext cx="107157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71736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2в. Относительность расстояний</a:t>
            </a:r>
            <a:endParaRPr lang="ru-RU" sz="2800" b="1" dirty="0"/>
          </a:p>
        </p:txBody>
      </p:sp>
      <p:cxnSp>
        <p:nvCxnSpPr>
          <p:cNvPr id="119" name="Прямая соединительная линия 118"/>
          <p:cNvCxnSpPr/>
          <p:nvPr/>
        </p:nvCxnSpPr>
        <p:spPr>
          <a:xfrm rot="5400000">
            <a:off x="3286910" y="4356900"/>
            <a:ext cx="2571768" cy="15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95896" y="5643578"/>
            <a:ext cx="320592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1/(1 – v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/>
          </a:p>
        </p:txBody>
      </p:sp>
      <p:grpSp>
        <p:nvGrpSpPr>
          <p:cNvPr id="12" name="Group 43"/>
          <p:cNvGrpSpPr>
            <a:grpSpLocks/>
          </p:cNvGrpSpPr>
          <p:nvPr/>
        </p:nvGrpSpPr>
        <p:grpSpPr bwMode="auto">
          <a:xfrm>
            <a:off x="7330143" y="6099502"/>
            <a:ext cx="1771882" cy="641844"/>
            <a:chOff x="4199" y="6241"/>
            <a:chExt cx="901" cy="289"/>
          </a:xfrm>
        </p:grpSpPr>
        <p:sp>
          <p:nvSpPr>
            <p:cNvPr id="110" name="Line 44"/>
            <p:cNvSpPr>
              <a:spLocks noChangeShapeType="1"/>
            </p:cNvSpPr>
            <p:nvPr/>
          </p:nvSpPr>
          <p:spPr bwMode="auto">
            <a:xfrm flipV="1">
              <a:off x="4247" y="6241"/>
              <a:ext cx="49" cy="277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" name="Line 45"/>
            <p:cNvSpPr>
              <a:spLocks noChangeShapeType="1"/>
            </p:cNvSpPr>
            <p:nvPr/>
          </p:nvSpPr>
          <p:spPr bwMode="auto">
            <a:xfrm>
              <a:off x="4283" y="6253"/>
              <a:ext cx="817" cy="1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" name="Line 46"/>
            <p:cNvSpPr>
              <a:spLocks noChangeShapeType="1"/>
            </p:cNvSpPr>
            <p:nvPr/>
          </p:nvSpPr>
          <p:spPr bwMode="auto">
            <a:xfrm flipH="1" flipV="1">
              <a:off x="4199" y="6385"/>
              <a:ext cx="49" cy="14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" name="Rectangle 1"/>
          <p:cNvSpPr>
            <a:spLocks noChangeArrowheads="1"/>
          </p:cNvSpPr>
          <p:nvPr/>
        </p:nvSpPr>
        <p:spPr bwMode="auto">
          <a:xfrm>
            <a:off x="3428991" y="1071546"/>
            <a:ext cx="5715009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Уменьшаются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направлении движения.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142976" y="5657671"/>
            <a:ext cx="2597361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v = 0,87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км/с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0" y="4689471"/>
            <a:ext cx="5357818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Какова скорость системы, если длина уменьшилась вдвое?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4157020" y="4263102"/>
            <a:ext cx="248668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– v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994915" y="486771"/>
            <a:ext cx="280586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6229142" y="501140"/>
            <a:ext cx="1771882" cy="641844"/>
            <a:chOff x="4199" y="6241"/>
            <a:chExt cx="901" cy="28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0" name="Line 44"/>
            <p:cNvSpPr>
              <a:spLocks noChangeShapeType="1"/>
            </p:cNvSpPr>
            <p:nvPr/>
          </p:nvSpPr>
          <p:spPr bwMode="auto">
            <a:xfrm flipV="1">
              <a:off x="4247" y="6241"/>
              <a:ext cx="49" cy="277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45"/>
            <p:cNvSpPr>
              <a:spLocks noChangeShapeType="1"/>
            </p:cNvSpPr>
            <p:nvPr/>
          </p:nvSpPr>
          <p:spPr bwMode="auto">
            <a:xfrm>
              <a:off x="4283" y="6253"/>
              <a:ext cx="817" cy="1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46"/>
            <p:cNvSpPr>
              <a:spLocks noChangeShapeType="1"/>
            </p:cNvSpPr>
            <p:nvPr/>
          </p:nvSpPr>
          <p:spPr bwMode="auto">
            <a:xfrm flipH="1" flipV="1">
              <a:off x="4199" y="6385"/>
              <a:ext cx="49" cy="145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4" name="TextBox 113"/>
          <p:cNvSpPr txBox="1"/>
          <p:nvPr/>
        </p:nvSpPr>
        <p:spPr>
          <a:xfrm>
            <a:off x="6009544" y="5641380"/>
            <a:ext cx="320592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1/(1 – v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/>
          </a:p>
        </p:txBody>
      </p:sp>
      <p:cxnSp>
        <p:nvCxnSpPr>
          <p:cNvPr id="88" name="Прямая со стрелкой 87"/>
          <p:cNvCxnSpPr/>
          <p:nvPr/>
        </p:nvCxnSpPr>
        <p:spPr>
          <a:xfrm>
            <a:off x="4357686" y="6072206"/>
            <a:ext cx="1857388" cy="28575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500034" y="714356"/>
            <a:ext cx="6286544" cy="5643602"/>
          </a:xfrm>
          <a:prstGeom prst="straightConnector1">
            <a:avLst/>
          </a:prstGeom>
          <a:ln w="285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96947E-6 L 0.15781 -0.00047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3385 0 " pathEditMode="relative" ptsTypes="AA">
                                      <p:cBhvr>
                                        <p:cTn id="109" dur="3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0.1283 0.00416 " pathEditMode="relative" rAng="0" ptsTypes="AA">
                                      <p:cBhvr>
                                        <p:cTn id="111" dur="3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2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3385 0 " pathEditMode="relative" ptsTypes="AA">
                                      <p:cBhvr>
                                        <p:cTn id="1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00"/>
                            </p:stCondLst>
                            <p:childTnLst>
                              <p:par>
                                <p:cTn id="1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500"/>
                            </p:stCondLst>
                            <p:childTnLst>
                              <p:par>
                                <p:cTn id="1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7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76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78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8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025 0 " pathEditMode="relative" ptsTypes="AA">
                                      <p:cBhvr>
                                        <p:cTn id="18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000"/>
                            </p:stCondLst>
                            <p:childTnLst>
                              <p:par>
                                <p:cTn id="1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-0.30886 0.09074 " pathEditMode="relative" rAng="0" ptsTypes="AA">
                                      <p:cBhvr>
                                        <p:cTn id="22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75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0" presetID="34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05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9" grpId="0"/>
      <p:bldP spid="57" grpId="0"/>
      <p:bldP spid="57" grpId="1"/>
      <p:bldP spid="65" grpId="0"/>
      <p:bldP spid="65" grpId="1"/>
      <p:bldP spid="70" grpId="0" build="allAtOnce" animBg="1" autoUpdateAnimBg="0"/>
      <p:bldP spid="70" grpId="1" uiExpand="1" build="p" animBg="1"/>
      <p:bldP spid="93" grpId="0"/>
      <p:bldP spid="1038" grpId="0" animBg="1"/>
      <p:bldP spid="1039" grpId="0" animBg="1"/>
      <p:bldP spid="105" grpId="0" animBg="1"/>
      <p:bldP spid="108" grpId="0"/>
      <p:bldP spid="104" grpId="0"/>
      <p:bldP spid="106" grpId="0" animBg="1"/>
      <p:bldP spid="115" grpId="0"/>
      <p:bldP spid="115" grpId="1"/>
      <p:bldP spid="116" grpId="0" animBg="1"/>
      <p:bldP spid="117" grpId="0"/>
      <p:bldP spid="122" grpId="0" animBg="1" autoUpdateAnimBg="0"/>
      <p:bldP spid="102" grpId="0" animBg="1"/>
      <p:bldP spid="102" grpId="1" animBg="1"/>
      <p:bldP spid="91" grpId="0" animBg="1"/>
      <p:bldP spid="91" grpId="1" animBg="1"/>
      <p:bldP spid="96" grpId="0" animBg="1"/>
      <p:bldP spid="103" grpId="0" animBg="1" autoUpdateAnimBg="0"/>
      <p:bldP spid="2049" grpId="0" build="allAtOnce" animBg="1"/>
      <p:bldP spid="2049" grpId="1" uiExpand="1" build="p" animBg="1"/>
      <p:bldP spid="114" grpId="0" animBg="1" autoUpdateAnimBg="0"/>
      <p:bldP spid="1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429520" y="214290"/>
            <a:ext cx="1428744" cy="1785950"/>
            <a:chOff x="3600" y="5472"/>
            <a:chExt cx="330" cy="840"/>
          </a:xfrm>
        </p:grpSpPr>
        <p:sp>
          <p:nvSpPr>
            <p:cNvPr id="3" name="Oval 3"/>
            <p:cNvSpPr>
              <a:spLocks noChangeArrowheads="1"/>
            </p:cNvSpPr>
            <p:nvPr/>
          </p:nvSpPr>
          <p:spPr bwMode="auto">
            <a:xfrm>
              <a:off x="3678" y="5472"/>
              <a:ext cx="144" cy="144"/>
            </a:xfrm>
            <a:prstGeom prst="ellipse">
              <a:avLst/>
            </a:prstGeom>
            <a:solidFill>
              <a:srgbClr val="FF6600"/>
            </a:solidFill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3750" y="6024"/>
              <a:ext cx="144" cy="288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3750" y="5622"/>
              <a:ext cx="0" cy="432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3606" y="6024"/>
              <a:ext cx="144" cy="288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3888" y="5472"/>
              <a:ext cx="42" cy="21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H="1">
              <a:off x="3600" y="5688"/>
              <a:ext cx="144" cy="144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3600" y="5832"/>
              <a:ext cx="144" cy="144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3774" y="5688"/>
              <a:ext cx="144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2117390" y="950899"/>
            <a:ext cx="2455872" cy="1049341"/>
          </a:xfrm>
          <a:prstGeom prst="foldedCorner">
            <a:avLst>
              <a:gd name="adj" fmla="val 12500"/>
            </a:avLst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132722" y="716332"/>
            <a:ext cx="7857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4290682" y="4500570"/>
            <a:ext cx="1424326" cy="0"/>
          </a:xfrm>
          <a:prstGeom prst="line">
            <a:avLst/>
          </a:prstGeom>
          <a:noFill/>
          <a:ln w="190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534" name="Group 6"/>
          <p:cNvGrpSpPr>
            <a:grpSpLocks/>
          </p:cNvGrpSpPr>
          <p:nvPr/>
        </p:nvGrpSpPr>
        <p:grpSpPr bwMode="auto">
          <a:xfrm>
            <a:off x="2455845" y="928476"/>
            <a:ext cx="2258434" cy="1143202"/>
            <a:chOff x="10380" y="2331"/>
            <a:chExt cx="795" cy="600"/>
          </a:xfrm>
        </p:grpSpPr>
        <p:sp>
          <p:nvSpPr>
            <p:cNvPr id="22535" name="Text Box 7"/>
            <p:cNvSpPr txBox="1">
              <a:spLocks noChangeArrowheads="1"/>
            </p:cNvSpPr>
            <p:nvPr/>
          </p:nvSpPr>
          <p:spPr bwMode="auto">
            <a:xfrm>
              <a:off x="10380" y="2331"/>
              <a:ext cx="728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36" name="Text Box 8"/>
            <p:cNvSpPr txBox="1">
              <a:spLocks noChangeArrowheads="1"/>
            </p:cNvSpPr>
            <p:nvPr/>
          </p:nvSpPr>
          <p:spPr bwMode="auto">
            <a:xfrm>
              <a:off x="10403" y="2583"/>
              <a:ext cx="772" cy="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1+ </a:t>
              </a: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/c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1" name="Прямая соединительная линия 20"/>
          <p:cNvCxnSpPr/>
          <p:nvPr/>
        </p:nvCxnSpPr>
        <p:spPr>
          <a:xfrm>
            <a:off x="2955906" y="1500174"/>
            <a:ext cx="1143008" cy="1588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-32" y="2214554"/>
            <a:ext cx="4929190" cy="646331"/>
          </a:xfrm>
          <a:prstGeom prst="rect">
            <a:avLst/>
          </a:prstGeom>
          <a:gradFill>
            <a:gsLst>
              <a:gs pos="61000">
                <a:schemeClr val="accent1">
                  <a:lumMod val="20000"/>
                  <a:lumOff val="80000"/>
                  <a:alpha val="14000"/>
                </a:schemeClr>
              </a:gs>
              <a:gs pos="72000">
                <a:schemeClr val="accent4">
                  <a:tint val="75000"/>
                  <a:satMod val="210000"/>
                </a:schemeClr>
              </a:gs>
              <a:gs pos="100000">
                <a:schemeClr val="accent4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Ex.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v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0"/>
            <a:ext cx="8858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2г.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Релятивистский </a:t>
            </a:r>
            <a:r>
              <a:rPr lang="ru-RU" sz="2800" u="sng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сложения скоростей.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3426" y="107154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v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2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+v</a:t>
            </a:r>
            <a:r>
              <a:rPr lang="en-US" sz="32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4956170" y="1000108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</a:t>
            </a:r>
            <a:endParaRPr lang="ru-RU" sz="3600" dirty="0"/>
          </a:p>
        </p:txBody>
      </p:sp>
      <p:sp>
        <p:nvSpPr>
          <p:cNvPr id="27" name="TextBox 26"/>
          <p:cNvSpPr txBox="1"/>
          <p:nvPr/>
        </p:nvSpPr>
        <p:spPr>
          <a:xfrm>
            <a:off x="4429124" y="3000372"/>
            <a:ext cx="2428892" cy="646331"/>
          </a:xfrm>
          <a:prstGeom prst="rect">
            <a:avLst/>
          </a:prstGeom>
          <a:gradFill>
            <a:gsLst>
              <a:gs pos="61000">
                <a:schemeClr val="accent1">
                  <a:lumMod val="20000"/>
                  <a:lumOff val="80000"/>
                  <a:alpha val="14000"/>
                </a:schemeClr>
              </a:gs>
              <a:gs pos="72000">
                <a:schemeClr val="accent4">
                  <a:tint val="75000"/>
                  <a:satMod val="210000"/>
                </a:schemeClr>
              </a:gs>
              <a:gs pos="100000">
                <a:schemeClr val="accent4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v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786190"/>
            <a:ext cx="6715172" cy="646331"/>
          </a:xfrm>
          <a:prstGeom prst="rect">
            <a:avLst/>
          </a:prstGeom>
          <a:gradFill>
            <a:gsLst>
              <a:gs pos="61000">
                <a:schemeClr val="accent1">
                  <a:lumMod val="20000"/>
                  <a:lumOff val="80000"/>
                  <a:alpha val="14000"/>
                </a:schemeClr>
              </a:gs>
              <a:gs pos="72000">
                <a:schemeClr val="accent4">
                  <a:tint val="75000"/>
                  <a:satMod val="210000"/>
                </a:schemeClr>
              </a:gs>
              <a:gs pos="100000">
                <a:schemeClr val="accent4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Ex.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30км/с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30км/с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v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00694" y="4714884"/>
            <a:ext cx="178595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v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2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+v</a:t>
            </a:r>
            <a:r>
              <a:rPr lang="en-US" sz="32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200" dirty="0"/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2714580" y="5572140"/>
            <a:ext cx="6429420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Новая теория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должна включать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старую как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частный случай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grpSp>
        <p:nvGrpSpPr>
          <p:cNvPr id="31" name="Группа 30"/>
          <p:cNvGrpSpPr/>
          <p:nvPr/>
        </p:nvGrpSpPr>
        <p:grpSpPr>
          <a:xfrm>
            <a:off x="142844" y="357166"/>
            <a:ext cx="1143008" cy="1857388"/>
            <a:chOff x="4357686" y="2071678"/>
            <a:chExt cx="1571636" cy="1974545"/>
          </a:xfrm>
        </p:grpSpPr>
        <p:sp>
          <p:nvSpPr>
            <p:cNvPr id="32" name="Oval 3"/>
            <p:cNvSpPr>
              <a:spLocks noChangeArrowheads="1"/>
            </p:cNvSpPr>
            <p:nvPr/>
          </p:nvSpPr>
          <p:spPr bwMode="auto">
            <a:xfrm>
              <a:off x="4909703" y="2285992"/>
              <a:ext cx="623452" cy="306163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4"/>
            <p:cNvSpPr>
              <a:spLocks noChangeShapeType="1"/>
            </p:cNvSpPr>
            <p:nvPr/>
          </p:nvSpPr>
          <p:spPr bwMode="auto">
            <a:xfrm>
              <a:off x="5221429" y="3459616"/>
              <a:ext cx="350703" cy="32657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5"/>
            <p:cNvSpPr>
              <a:spLocks noChangeShapeType="1"/>
            </p:cNvSpPr>
            <p:nvPr/>
          </p:nvSpPr>
          <p:spPr bwMode="auto">
            <a:xfrm>
              <a:off x="5221429" y="2512498"/>
              <a:ext cx="0" cy="91848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6"/>
            <p:cNvSpPr>
              <a:spLocks noChangeShapeType="1"/>
            </p:cNvSpPr>
            <p:nvPr/>
          </p:nvSpPr>
          <p:spPr bwMode="auto">
            <a:xfrm flipH="1">
              <a:off x="4857751" y="3459616"/>
              <a:ext cx="363677" cy="2551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7"/>
            <p:cNvSpPr>
              <a:spLocks noChangeShapeType="1"/>
            </p:cNvSpPr>
            <p:nvPr/>
          </p:nvSpPr>
          <p:spPr bwMode="auto">
            <a:xfrm>
              <a:off x="5747482" y="2339570"/>
              <a:ext cx="181840" cy="44648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Line 8"/>
            <p:cNvSpPr>
              <a:spLocks noChangeShapeType="1"/>
            </p:cNvSpPr>
            <p:nvPr/>
          </p:nvSpPr>
          <p:spPr bwMode="auto">
            <a:xfrm flipH="1" flipV="1">
              <a:off x="4357686" y="2571744"/>
              <a:ext cx="837766" cy="193903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9"/>
            <p:cNvSpPr>
              <a:spLocks noChangeShapeType="1"/>
            </p:cNvSpPr>
            <p:nvPr/>
          </p:nvSpPr>
          <p:spPr bwMode="auto">
            <a:xfrm flipH="1">
              <a:off x="4357686" y="2285992"/>
              <a:ext cx="357191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5272312" y="2773372"/>
              <a:ext cx="623452" cy="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Line 7"/>
            <p:cNvSpPr>
              <a:spLocks noChangeShapeType="1"/>
            </p:cNvSpPr>
            <p:nvPr/>
          </p:nvSpPr>
          <p:spPr bwMode="auto">
            <a:xfrm>
              <a:off x="4857752" y="3714752"/>
              <a:ext cx="214314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7"/>
            <p:cNvSpPr>
              <a:spLocks noChangeShapeType="1"/>
            </p:cNvSpPr>
            <p:nvPr/>
          </p:nvSpPr>
          <p:spPr bwMode="auto">
            <a:xfrm flipH="1">
              <a:off x="5286380" y="3786190"/>
              <a:ext cx="285752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9"/>
            <p:cNvSpPr>
              <a:spLocks noChangeShapeType="1"/>
            </p:cNvSpPr>
            <p:nvPr/>
          </p:nvSpPr>
          <p:spPr bwMode="auto">
            <a:xfrm>
              <a:off x="4857752" y="2143116"/>
              <a:ext cx="155846" cy="16881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9"/>
            <p:cNvSpPr>
              <a:spLocks noChangeShapeType="1"/>
            </p:cNvSpPr>
            <p:nvPr/>
          </p:nvSpPr>
          <p:spPr bwMode="auto">
            <a:xfrm>
              <a:off x="5072066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Line 9"/>
            <p:cNvSpPr>
              <a:spLocks noChangeShapeType="1"/>
            </p:cNvSpPr>
            <p:nvPr/>
          </p:nvSpPr>
          <p:spPr bwMode="auto">
            <a:xfrm flipH="1">
              <a:off x="5357818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9"/>
            <p:cNvSpPr>
              <a:spLocks noChangeShapeType="1"/>
            </p:cNvSpPr>
            <p:nvPr/>
          </p:nvSpPr>
          <p:spPr bwMode="auto">
            <a:xfrm flipH="1">
              <a:off x="5500694" y="2214554"/>
              <a:ext cx="142876" cy="1428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9"/>
            <p:cNvSpPr>
              <a:spLocks noChangeShapeType="1"/>
            </p:cNvSpPr>
            <p:nvPr/>
          </p:nvSpPr>
          <p:spPr bwMode="auto">
            <a:xfrm flipH="1">
              <a:off x="4857752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9"/>
            <p:cNvSpPr>
              <a:spLocks noChangeShapeType="1"/>
            </p:cNvSpPr>
            <p:nvPr/>
          </p:nvSpPr>
          <p:spPr bwMode="auto">
            <a:xfrm flipH="1" flipV="1">
              <a:off x="5286380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8" name="Group 6"/>
          <p:cNvGrpSpPr>
            <a:grpSpLocks/>
          </p:cNvGrpSpPr>
          <p:nvPr/>
        </p:nvGrpSpPr>
        <p:grpSpPr bwMode="auto">
          <a:xfrm>
            <a:off x="2564381" y="2786058"/>
            <a:ext cx="1934583" cy="1143202"/>
            <a:chOff x="10478" y="2331"/>
            <a:chExt cx="681" cy="600"/>
          </a:xfrm>
        </p:grpSpPr>
        <p:sp>
          <p:nvSpPr>
            <p:cNvPr id="49" name="Text Box 7"/>
            <p:cNvSpPr txBox="1">
              <a:spLocks noChangeArrowheads="1"/>
            </p:cNvSpPr>
            <p:nvPr/>
          </p:nvSpPr>
          <p:spPr bwMode="auto">
            <a:xfrm>
              <a:off x="10657" y="2331"/>
              <a:ext cx="377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10478" y="2583"/>
              <a:ext cx="681" cy="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1+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cc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/c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1" name="Прямая соединительная линия 50"/>
          <p:cNvCxnSpPr/>
          <p:nvPr/>
        </p:nvCxnSpPr>
        <p:spPr>
          <a:xfrm>
            <a:off x="2928926" y="3355974"/>
            <a:ext cx="1143008" cy="1588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6"/>
          <p:cNvGrpSpPr>
            <a:grpSpLocks/>
          </p:cNvGrpSpPr>
          <p:nvPr/>
        </p:nvGrpSpPr>
        <p:grpSpPr bwMode="auto">
          <a:xfrm>
            <a:off x="2500298" y="4429132"/>
            <a:ext cx="3070902" cy="1143202"/>
            <a:chOff x="10478" y="2331"/>
            <a:chExt cx="1081" cy="600"/>
          </a:xfrm>
        </p:grpSpPr>
        <p:sp>
          <p:nvSpPr>
            <p:cNvPr id="53" name="Text Box 7"/>
            <p:cNvSpPr txBox="1">
              <a:spLocks noChangeArrowheads="1"/>
            </p:cNvSpPr>
            <p:nvPr/>
          </p:nvSpPr>
          <p:spPr bwMode="auto">
            <a:xfrm>
              <a:off x="10783" y="2331"/>
              <a:ext cx="500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 Box 8"/>
            <p:cNvSpPr txBox="1">
              <a:spLocks noChangeArrowheads="1"/>
            </p:cNvSpPr>
            <p:nvPr/>
          </p:nvSpPr>
          <p:spPr bwMode="auto">
            <a:xfrm>
              <a:off x="10478" y="2583"/>
              <a:ext cx="1081" cy="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1+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900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300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000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единительная линия 54"/>
          <p:cNvCxnSpPr/>
          <p:nvPr/>
        </p:nvCxnSpPr>
        <p:spPr>
          <a:xfrm>
            <a:off x="2864843" y="4999048"/>
            <a:ext cx="2376000" cy="1588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Скругленный прямоугольник 55"/>
          <p:cNvSpPr/>
          <p:nvPr/>
        </p:nvSpPr>
        <p:spPr>
          <a:xfrm>
            <a:off x="3229918" y="5046356"/>
            <a:ext cx="2143140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0" y="6457890"/>
            <a:ext cx="11430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42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22529" grpId="0"/>
      <p:bldP spid="20" grpId="0" animBg="1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 animBg="1"/>
      <p:bldP spid="30" grpId="1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507213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Релятивистская динамика.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2" y="500042"/>
            <a:ext cx="4714908" cy="523220"/>
          </a:xfrm>
          <a:prstGeom prst="rect">
            <a:avLst/>
          </a:prstGeom>
          <a:blipFill dpi="0" rotWithShape="1">
            <a:blip r:embed="rId10" cstate="print">
              <a:alphaModFix amt="37000"/>
            </a:blip>
            <a:srcRect/>
            <a:tile tx="-2540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1кг,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ym typeface="Symbol"/>
              </a:rPr>
              <a:t>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1м/с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-142908" y="1477020"/>
            <a:ext cx="3429024" cy="2134028"/>
            <a:chOff x="-142908" y="1477020"/>
            <a:chExt cx="3429024" cy="2134028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-142908" y="1477020"/>
              <a:ext cx="2929122" cy="2134028"/>
              <a:chOff x="142844" y="1834210"/>
              <a:chExt cx="2929122" cy="2134028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142844" y="2839911"/>
                <a:ext cx="714380" cy="52322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Группа 9"/>
              <p:cNvGrpSpPr/>
              <p:nvPr/>
            </p:nvGrpSpPr>
            <p:grpSpPr>
              <a:xfrm>
                <a:off x="571636" y="1928802"/>
                <a:ext cx="2500330" cy="1751019"/>
                <a:chOff x="6000924" y="1963732"/>
                <a:chExt cx="2500330" cy="1751019"/>
              </a:xfrm>
            </p:grpSpPr>
            <p:grpSp>
              <p:nvGrpSpPr>
                <p:cNvPr id="1026" name="Group 2"/>
                <p:cNvGrpSpPr>
                  <a:grpSpLocks/>
                </p:cNvGrpSpPr>
                <p:nvPr/>
              </p:nvGrpSpPr>
              <p:grpSpPr bwMode="auto">
                <a:xfrm>
                  <a:off x="6000924" y="2166914"/>
                  <a:ext cx="2500330" cy="1547837"/>
                  <a:chOff x="5324" y="1872"/>
                  <a:chExt cx="1728" cy="1296"/>
                </a:xfrm>
              </p:grpSpPr>
              <p:sp>
                <p:nvSpPr>
                  <p:cNvPr id="1027" name="Line 3"/>
                  <p:cNvSpPr>
                    <a:spLocks noChangeShapeType="1"/>
                  </p:cNvSpPr>
                  <p:nvPr/>
                </p:nvSpPr>
                <p:spPr bwMode="auto">
                  <a:xfrm>
                    <a:off x="5324" y="3024"/>
                    <a:ext cx="1728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28" name="Line 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468" y="1872"/>
                    <a:ext cx="0" cy="12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29" name="Arc 5"/>
                <p:cNvSpPr>
                  <a:spLocks/>
                </p:cNvSpPr>
                <p:nvPr/>
              </p:nvSpPr>
              <p:spPr bwMode="auto">
                <a:xfrm flipV="1">
                  <a:off x="6238001" y="2249482"/>
                  <a:ext cx="1691585" cy="88582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635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>
                  <a:off x="8003518" y="1963732"/>
                  <a:ext cx="0" cy="1547837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2" name="TextBox 21"/>
              <p:cNvSpPr txBox="1"/>
              <p:nvPr/>
            </p:nvSpPr>
            <p:spPr>
              <a:xfrm>
                <a:off x="285720" y="1834210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408516" y="3445018"/>
                <a:ext cx="2857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2786050" y="300037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500662" y="1000108"/>
            <a:ext cx="364333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 v - ?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57422" y="1571612"/>
            <a:ext cx="314327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масса покоя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5786446" y="3429000"/>
            <a:ext cx="2428892" cy="2143140"/>
            <a:chOff x="4357686" y="3571876"/>
            <a:chExt cx="2428892" cy="2143140"/>
          </a:xfrm>
        </p:grpSpPr>
        <p:sp>
          <p:nvSpPr>
            <p:cNvPr id="31" name="Овал 30"/>
            <p:cNvSpPr/>
            <p:nvPr/>
          </p:nvSpPr>
          <p:spPr>
            <a:xfrm>
              <a:off x="4357686" y="3571876"/>
              <a:ext cx="2428892" cy="2143140"/>
            </a:xfrm>
            <a:prstGeom prst="ellipse">
              <a:avLst/>
            </a:prstGeom>
            <a:solidFill>
              <a:schemeClr val="accent1">
                <a:alpha val="5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4357686" y="4500570"/>
              <a:ext cx="2428892" cy="28575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41" name="Rectangle 17">
            <a:hlinkClick r:id="rId11" action="ppaction://hlinksldjump" tooltip="циклотрон"/>
          </p:cNvPr>
          <p:cNvSpPr>
            <a:spLocks noChangeArrowheads="1"/>
          </p:cNvSpPr>
          <p:nvPr/>
        </p:nvSpPr>
        <p:spPr bwMode="auto">
          <a:xfrm>
            <a:off x="4857752" y="2977218"/>
            <a:ext cx="45005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12" action="ppaction://hlinkpres?slideindex=4&amp;slidetitle=Презентация PowerPoint"/>
              </a:rPr>
              <a:t>СИНХРОФАЗОТРОН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643042" y="4071942"/>
            <a:ext cx="142876" cy="142876"/>
          </a:xfrm>
          <a:prstGeom prst="ellipse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 rot="19453447">
            <a:off x="1086866" y="4069911"/>
            <a:ext cx="99189" cy="328842"/>
          </a:xfrm>
          <a:prstGeom prst="ellipse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Группа 47"/>
          <p:cNvGrpSpPr/>
          <p:nvPr/>
        </p:nvGrpSpPr>
        <p:grpSpPr>
          <a:xfrm rot="12339329">
            <a:off x="6189657" y="3561725"/>
            <a:ext cx="1852458" cy="1925991"/>
            <a:chOff x="3396280" y="3521486"/>
            <a:chExt cx="1528141" cy="1557970"/>
          </a:xfrm>
        </p:grpSpPr>
        <p:sp>
          <p:nvSpPr>
            <p:cNvPr id="39" name="Дуга 38"/>
            <p:cNvSpPr/>
            <p:nvPr/>
          </p:nvSpPr>
          <p:spPr>
            <a:xfrm>
              <a:off x="3786182" y="3929066"/>
              <a:ext cx="1071570" cy="1071570"/>
            </a:xfrm>
            <a:prstGeom prst="arc">
              <a:avLst>
                <a:gd name="adj1" fmla="val 3017107"/>
                <a:gd name="adj2" fmla="val 19758708"/>
              </a:avLst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Дуга 42"/>
            <p:cNvSpPr/>
            <p:nvPr/>
          </p:nvSpPr>
          <p:spPr>
            <a:xfrm rot="4648118">
              <a:off x="3381366" y="3536400"/>
              <a:ext cx="1557970" cy="1528141"/>
            </a:xfrm>
            <a:prstGeom prst="arc">
              <a:avLst>
                <a:gd name="adj1" fmla="val 3814257"/>
                <a:gd name="adj2" fmla="val 19886428"/>
              </a:avLst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" name="Содержимое 36">
            <a:hlinkClick r:id="rId12" action="ppaction://hlinkpres?slideindex=1&amp;slidetitle="/>
          </p:cNvPr>
          <p:cNvSpPr txBox="1">
            <a:spLocks/>
          </p:cNvSpPr>
          <p:nvPr/>
        </p:nvSpPr>
        <p:spPr>
          <a:xfrm>
            <a:off x="0" y="3571876"/>
            <a:ext cx="60721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Электрон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по окружности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4000504"/>
            <a:ext cx="400049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Почему?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2000" dirty="0"/>
          </a:p>
        </p:txBody>
      </p:sp>
      <p:sp>
        <p:nvSpPr>
          <p:cNvPr id="52" name="TextBox 51"/>
          <p:cNvSpPr txBox="1"/>
          <p:nvPr/>
        </p:nvSpPr>
        <p:spPr>
          <a:xfrm>
            <a:off x="0" y="4357694"/>
            <a:ext cx="250033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Bqv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0" y="4857760"/>
            <a:ext cx="300036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Bq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5357826"/>
            <a:ext cx="335758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Bq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5786454"/>
            <a:ext cx="3357586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Bq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0" y="6273225"/>
            <a:ext cx="335758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Bq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3929058" y="5500702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Период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растет из-за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1472" y="1071546"/>
            <a:ext cx="400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мера инертности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2132" y="1500174"/>
            <a:ext cx="3571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v=0.87c)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260к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км/с</a:t>
            </a:r>
            <a:endParaRPr lang="ru-RU" sz="2800" dirty="0"/>
          </a:p>
        </p:txBody>
      </p:sp>
      <p:sp>
        <p:nvSpPr>
          <p:cNvPr id="49" name="TextBox 48"/>
          <p:cNvSpPr txBox="1"/>
          <p:nvPr/>
        </p:nvSpPr>
        <p:spPr>
          <a:xfrm>
            <a:off x="3500430" y="6273225"/>
            <a:ext cx="5643570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меняется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const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но???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714876" y="357166"/>
            <a:ext cx="3357554" cy="646331"/>
          </a:xfrm>
          <a:prstGeom prst="rect">
            <a:avLst/>
          </a:prstGeom>
          <a:blipFill dpi="0" rotWithShape="1">
            <a:blip r:embed="rId10" cstate="print">
              <a:alphaModFix amt="37000"/>
            </a:blip>
            <a:srcRect/>
            <a:tile tx="-2540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) ? 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!?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AutoShape 2"/>
          <p:cNvSpPr>
            <a:spLocks noChangeArrowheads="1"/>
          </p:cNvSpPr>
          <p:nvPr/>
        </p:nvSpPr>
        <p:spPr bwMode="auto">
          <a:xfrm>
            <a:off x="2428860" y="2165345"/>
            <a:ext cx="2098682" cy="835027"/>
          </a:xfrm>
          <a:prstGeom prst="foldedCorner">
            <a:avLst>
              <a:gd name="adj" fmla="val 12500"/>
            </a:avLst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4929190" y="2000240"/>
            <a:ext cx="4214842" cy="584775"/>
          </a:xfrm>
          <a:prstGeom prst="rect">
            <a:avLst/>
          </a:prstGeom>
          <a:gradFill>
            <a:gsLst>
              <a:gs pos="61000">
                <a:schemeClr val="accent1">
                  <a:lumMod val="20000"/>
                  <a:lumOff val="80000"/>
                  <a:alpha val="14000"/>
                </a:schemeClr>
              </a:gs>
              <a:gs pos="72000">
                <a:schemeClr val="accent4">
                  <a:tint val="75000"/>
                  <a:satMod val="210000"/>
                </a:schemeClr>
              </a:gs>
              <a:gs pos="100000">
                <a:schemeClr val="accent4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Ex.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2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30км/с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2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286644" y="2500306"/>
            <a:ext cx="150019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428860" y="2014680"/>
            <a:ext cx="2468392" cy="1200005"/>
            <a:chOff x="5963" y="937"/>
            <a:chExt cx="1167" cy="831"/>
          </a:xfrm>
        </p:grpSpPr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5963" y="1152"/>
              <a:ext cx="738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m=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6235" y="937"/>
              <a:ext cx="895" cy="831"/>
              <a:chOff x="2811" y="3358"/>
              <a:chExt cx="895" cy="831"/>
            </a:xfrm>
          </p:grpSpPr>
          <p:grpSp>
            <p:nvGrpSpPr>
              <p:cNvPr id="1034" name="Group 10"/>
              <p:cNvGrpSpPr>
                <a:grpSpLocks/>
              </p:cNvGrpSpPr>
              <p:nvPr/>
            </p:nvGrpSpPr>
            <p:grpSpPr bwMode="auto">
              <a:xfrm>
                <a:off x="2811" y="3358"/>
                <a:ext cx="895" cy="831"/>
                <a:chOff x="11406" y="3532"/>
                <a:chExt cx="1082" cy="802"/>
              </a:xfrm>
            </p:grpSpPr>
            <p:sp>
              <p:nvSpPr>
                <p:cNvPr id="1035" name="Line 11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36" name="Group 12"/>
                <p:cNvGrpSpPr>
                  <a:grpSpLocks/>
                </p:cNvGrpSpPr>
                <p:nvPr/>
              </p:nvGrpSpPr>
              <p:grpSpPr bwMode="auto">
                <a:xfrm>
                  <a:off x="11406" y="3532"/>
                  <a:ext cx="1082" cy="802"/>
                  <a:chOff x="10898" y="3800"/>
                  <a:chExt cx="864" cy="802"/>
                </a:xfrm>
              </p:grpSpPr>
              <p:sp>
                <p:nvSpPr>
                  <p:cNvPr id="103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3" y="3800"/>
                    <a:ext cx="616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endPara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3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52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endParaRPr kumimoji="0" lang="ru-RU" sz="2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>
                <a:off x="2929" y="374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1" name="TextBox 60"/>
          <p:cNvSpPr txBox="1"/>
          <p:nvPr/>
        </p:nvSpPr>
        <p:spPr>
          <a:xfrm>
            <a:off x="8000960" y="0"/>
            <a:ext cx="11430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43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3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3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000"/>
                            </p:stCondLst>
                            <p:childTnLst>
                              <p:par>
                                <p:cTn id="14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10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2" dur="1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7" grpId="0" animBg="1"/>
      <p:bldP spid="28" grpId="0" animBg="1"/>
      <p:bldP spid="1041" grpId="0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1043" grpId="0"/>
      <p:bldP spid="1043" grpId="1"/>
      <p:bldP spid="46" grpId="0"/>
      <p:bldP spid="47" grpId="0"/>
      <p:bldP spid="47" grpId="1"/>
      <p:bldP spid="49" grpId="0" animBg="1"/>
      <p:bldP spid="49" grpId="1" animBg="1"/>
      <p:bldP spid="57" grpId="0" animBg="1"/>
      <p:bldP spid="58" grpId="0" animBg="1"/>
      <p:bldP spid="58" grpId="1" animBg="1"/>
      <p:bldP spid="59" grpId="0" animBg="1"/>
      <p:bldP spid="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686800" cy="8382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11  класс  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457200" y="571480"/>
            <a:ext cx="8686800" cy="1357322"/>
          </a:xfrm>
        </p:spPr>
        <p:txBody>
          <a:bodyPr/>
          <a:lstStyle/>
          <a:p>
            <a:r>
              <a:rPr lang="ru-RU" sz="1200" b="1" u="sng" cap="all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1200" b="1" cap="all" dirty="0" smtClean="0">
                <a:latin typeface="Times New Roman" pitchFamily="18" charset="0"/>
                <a:cs typeface="Times New Roman" pitchFamily="18" charset="0"/>
              </a:rPr>
              <a:t>\ т23\  Опыт Майкельсона . Постулаты  ЧТО.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Повторить классический принцип относительности.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Рассмотреть опыт Майкельсона с точки зрения скорости движения Земли вокруг солнца.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Сформулировать принцип относительности Эйнштейна.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Показать, что новые теории включают в себя старые как частный случай.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Развивать навыки учащихся работы в лекционном режиме.</a:t>
            </a:r>
            <a:endParaRPr lang="ru-RU" sz="1200" b="1" cap="all" dirty="0" smtClean="0"/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работы в лекционном режиме.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Записать план всей темы.</a:t>
            </a:r>
            <a:endParaRPr lang="ru-RU" sz="12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1) Опыт Майкельсона. Постулаты   ЧТО.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2) Следствия из постулатов ЧТО: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а) Относительность одновременности;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б) Относительность промежутков времени; (парадокс близнецов)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в) Относительность расстояний;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г) Релятивистский закон сложения скоростей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Релятивистская динамика.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Взаимосвязь массы и энергии.</a:t>
            </a:r>
          </a:p>
          <a:p>
            <a:endParaRPr lang="ru-RU" sz="1200" b="1" dirty="0" smtClean="0"/>
          </a:p>
          <a:p>
            <a:endParaRPr lang="ru-RU" sz="1200" b="1" dirty="0" smtClean="0"/>
          </a:p>
          <a:p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1в</a:t>
            </a:r>
            <a:r>
              <a:rPr lang="ru-RU" sz="1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(упр.7(1,3) Когда законы ЧТО становятся классическими?)</a:t>
            </a:r>
          </a:p>
          <a:p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r>
              <a:rPr lang="ru-RU" sz="1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(упр.7(2,4) В чем отличие в представлениях  о пространстве и времени в ЧТО и классической Физике?)</a:t>
            </a:r>
            <a:endParaRPr lang="ru-RU" sz="12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2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126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126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126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126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126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126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1126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1126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1126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rot="16200000" flipV="1">
            <a:off x="3823494" y="3391694"/>
            <a:ext cx="1071563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Хорда 8"/>
          <p:cNvSpPr/>
          <p:nvPr/>
        </p:nvSpPr>
        <p:spPr>
          <a:xfrm rot="16200000">
            <a:off x="1143000" y="1000126"/>
            <a:ext cx="4714875" cy="6286500"/>
          </a:xfrm>
          <a:prstGeom prst="chord">
            <a:avLst>
              <a:gd name="adj1" fmla="val 5212823"/>
              <a:gd name="adj2" fmla="val 164573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Хорда 9"/>
          <p:cNvSpPr/>
          <p:nvPr/>
        </p:nvSpPr>
        <p:spPr>
          <a:xfrm rot="5400000">
            <a:off x="1214437" y="-500062"/>
            <a:ext cx="4714875" cy="6286500"/>
          </a:xfrm>
          <a:prstGeom prst="chord">
            <a:avLst>
              <a:gd name="adj1" fmla="val 5212823"/>
              <a:gd name="adj2" fmla="val 16455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28813" y="0"/>
            <a:ext cx="2143125" cy="2071688"/>
            <a:chOff x="1783" y="8526"/>
            <a:chExt cx="366" cy="388"/>
          </a:xfrm>
        </p:grpSpPr>
        <p:sp>
          <p:nvSpPr>
            <p:cNvPr id="3179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11112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80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11112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Блок-схема: ИЛИ 14"/>
          <p:cNvSpPr/>
          <p:nvPr/>
        </p:nvSpPr>
        <p:spPr>
          <a:xfrm>
            <a:off x="1285875" y="4143375"/>
            <a:ext cx="2071688" cy="2071688"/>
          </a:xfrm>
          <a:prstGeom prst="flowChartOr">
            <a:avLst/>
          </a:prstGeom>
          <a:solidFill>
            <a:schemeClr val="bg1">
              <a:alpha val="0"/>
            </a:schemeClr>
          </a:solidFill>
          <a:ln w="1238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Блок-схема: ИЛИ 15"/>
          <p:cNvSpPr/>
          <p:nvPr/>
        </p:nvSpPr>
        <p:spPr>
          <a:xfrm>
            <a:off x="4143375" y="3929063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Блок-схема: ИЛИ 16"/>
          <p:cNvSpPr/>
          <p:nvPr/>
        </p:nvSpPr>
        <p:spPr>
          <a:xfrm rot="299156">
            <a:off x="4143375" y="257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Блок-схема: ИЛИ 17"/>
          <p:cNvSpPr/>
          <p:nvPr/>
        </p:nvSpPr>
        <p:spPr>
          <a:xfrm>
            <a:off x="2087563" y="2587625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2286000" y="2000250"/>
            <a:ext cx="2066925" cy="1666875"/>
          </a:xfrm>
          <a:prstGeom prst="arc">
            <a:avLst>
              <a:gd name="adj1" fmla="val 10751781"/>
              <a:gd name="adj2" fmla="val 13979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6200000" flipV="1">
            <a:off x="4537869" y="3391694"/>
            <a:ext cx="1071563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V="1">
            <a:off x="5189934" y="3391694"/>
            <a:ext cx="1071563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5002213" y="2573337"/>
            <a:ext cx="2643188" cy="68263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1716088" y="3427412"/>
            <a:ext cx="1143000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1016001" y="3400425"/>
            <a:ext cx="1143000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358776" y="3400425"/>
            <a:ext cx="1143000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Дуга 29"/>
          <p:cNvSpPr/>
          <p:nvPr/>
        </p:nvSpPr>
        <p:spPr>
          <a:xfrm>
            <a:off x="1581150" y="1300163"/>
            <a:ext cx="3500438" cy="3140075"/>
          </a:xfrm>
          <a:prstGeom prst="arc">
            <a:avLst>
              <a:gd name="adj1" fmla="val 10852367"/>
              <a:gd name="adj2" fmla="val 27682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Дуга 30"/>
          <p:cNvSpPr/>
          <p:nvPr/>
        </p:nvSpPr>
        <p:spPr>
          <a:xfrm>
            <a:off x="928688" y="749300"/>
            <a:ext cx="4786312" cy="4259263"/>
          </a:xfrm>
          <a:prstGeom prst="arc">
            <a:avLst>
              <a:gd name="adj1" fmla="val 10852367"/>
              <a:gd name="adj2" fmla="val 27682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Дуга 31"/>
          <p:cNvSpPr/>
          <p:nvPr/>
        </p:nvSpPr>
        <p:spPr>
          <a:xfrm rot="10800000">
            <a:off x="2297113" y="2870200"/>
            <a:ext cx="2786062" cy="2143125"/>
          </a:xfrm>
          <a:prstGeom prst="arc">
            <a:avLst>
              <a:gd name="adj1" fmla="val 10751781"/>
              <a:gd name="adj2" fmla="val 13979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Дуга 32"/>
          <p:cNvSpPr/>
          <p:nvPr/>
        </p:nvSpPr>
        <p:spPr>
          <a:xfrm rot="10800000">
            <a:off x="1571625" y="2251075"/>
            <a:ext cx="4143375" cy="3286125"/>
          </a:xfrm>
          <a:prstGeom prst="arc">
            <a:avLst>
              <a:gd name="adj1" fmla="val 10852367"/>
              <a:gd name="adj2" fmla="val 27682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Дуга 33"/>
          <p:cNvSpPr/>
          <p:nvPr/>
        </p:nvSpPr>
        <p:spPr>
          <a:xfrm rot="10800000">
            <a:off x="928688" y="1785938"/>
            <a:ext cx="5357812" cy="4286250"/>
          </a:xfrm>
          <a:prstGeom prst="arc">
            <a:avLst>
              <a:gd name="adj1" fmla="val 10852367"/>
              <a:gd name="adj2" fmla="val 27682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Блок-схема: ИЛИ 40"/>
          <p:cNvSpPr/>
          <p:nvPr/>
        </p:nvSpPr>
        <p:spPr>
          <a:xfrm>
            <a:off x="2103438" y="391318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5400000">
            <a:off x="2716213" y="2570162"/>
            <a:ext cx="1143000" cy="3175"/>
          </a:xfrm>
          <a:prstGeom prst="line">
            <a:avLst/>
          </a:prstGeom>
          <a:ln w="7620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V="1">
            <a:off x="3073400" y="4498975"/>
            <a:ext cx="1000125" cy="3175"/>
          </a:xfrm>
          <a:prstGeom prst="line">
            <a:avLst/>
          </a:prstGeom>
          <a:ln w="7620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9" name="TextBox 48"/>
          <p:cNvSpPr txBox="1">
            <a:spLocks noChangeArrowheads="1"/>
          </p:cNvSpPr>
          <p:nvPr/>
        </p:nvSpPr>
        <p:spPr bwMode="auto">
          <a:xfrm>
            <a:off x="5072063" y="0"/>
            <a:ext cx="40719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ЦИКЛОТРОН</a:t>
            </a:r>
          </a:p>
        </p:txBody>
      </p:sp>
      <p:sp>
        <p:nvSpPr>
          <p:cNvPr id="31770" name="TextBox 50"/>
          <p:cNvSpPr txBox="1">
            <a:spLocks noChangeArrowheads="1"/>
          </p:cNvSpPr>
          <p:nvPr/>
        </p:nvSpPr>
        <p:spPr bwMode="auto">
          <a:xfrm>
            <a:off x="6440488" y="2786063"/>
            <a:ext cx="2930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ускоряющий промежуток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429000" y="4286250"/>
            <a:ext cx="2143125" cy="2071688"/>
            <a:chOff x="1783" y="8526"/>
            <a:chExt cx="366" cy="388"/>
          </a:xfrm>
        </p:grpSpPr>
        <p:sp>
          <p:nvSpPr>
            <p:cNvPr id="3179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11112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9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11112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5" name="Блок-схема: ИЛИ 54"/>
          <p:cNvSpPr/>
          <p:nvPr/>
        </p:nvSpPr>
        <p:spPr>
          <a:xfrm>
            <a:off x="3286125" y="357188"/>
            <a:ext cx="2071688" cy="2071687"/>
          </a:xfrm>
          <a:prstGeom prst="flowChartOr">
            <a:avLst/>
          </a:prstGeom>
          <a:solidFill>
            <a:schemeClr val="bg1">
              <a:alpha val="0"/>
            </a:schemeClr>
          </a:solidFill>
          <a:ln w="1238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Блок-схема: ИЛИ 10"/>
          <p:cNvSpPr/>
          <p:nvPr/>
        </p:nvSpPr>
        <p:spPr>
          <a:xfrm>
            <a:off x="6072188" y="3929063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 rot="2478502">
            <a:off x="4244975" y="4522788"/>
            <a:ext cx="815975" cy="833437"/>
            <a:chOff x="7108" y="3188"/>
            <a:chExt cx="207" cy="207"/>
          </a:xfrm>
        </p:grpSpPr>
        <p:sp>
          <p:nvSpPr>
            <p:cNvPr id="3179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9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 rot="2478502">
            <a:off x="1816100" y="1379538"/>
            <a:ext cx="815975" cy="833437"/>
            <a:chOff x="7108" y="3188"/>
            <a:chExt cx="207" cy="207"/>
          </a:xfrm>
        </p:grpSpPr>
        <p:sp>
          <p:nvSpPr>
            <p:cNvPr id="3179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9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 rot="2478502">
            <a:off x="1458913" y="4308475"/>
            <a:ext cx="815975" cy="833438"/>
            <a:chOff x="7108" y="3188"/>
            <a:chExt cx="207" cy="207"/>
          </a:xfrm>
        </p:grpSpPr>
        <p:sp>
          <p:nvSpPr>
            <p:cNvPr id="3179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9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" name="Блок-схема: ИЛИ 63"/>
          <p:cNvSpPr/>
          <p:nvPr/>
        </p:nvSpPr>
        <p:spPr>
          <a:xfrm>
            <a:off x="714375" y="257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Блок-схема: ИЛИ 64"/>
          <p:cNvSpPr/>
          <p:nvPr/>
        </p:nvSpPr>
        <p:spPr>
          <a:xfrm>
            <a:off x="4841875" y="3833813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Блок-схема: ИЛИ 65"/>
          <p:cNvSpPr/>
          <p:nvPr/>
        </p:nvSpPr>
        <p:spPr>
          <a:xfrm>
            <a:off x="4857750" y="2595563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Блок-схема: ИЛИ 66"/>
          <p:cNvSpPr/>
          <p:nvPr/>
        </p:nvSpPr>
        <p:spPr>
          <a:xfrm>
            <a:off x="1357313" y="257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Блок-схема: ИЛИ 67"/>
          <p:cNvSpPr/>
          <p:nvPr/>
        </p:nvSpPr>
        <p:spPr>
          <a:xfrm>
            <a:off x="1397000" y="384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Блок-схема: ИЛИ 68"/>
          <p:cNvSpPr/>
          <p:nvPr/>
        </p:nvSpPr>
        <p:spPr>
          <a:xfrm>
            <a:off x="5500688" y="384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Блок-схема: ИЛИ 69"/>
          <p:cNvSpPr/>
          <p:nvPr/>
        </p:nvSpPr>
        <p:spPr>
          <a:xfrm>
            <a:off x="5500688" y="264318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 rot="2478502">
            <a:off x="4459288" y="1379538"/>
            <a:ext cx="815975" cy="833437"/>
            <a:chOff x="7108" y="3188"/>
            <a:chExt cx="207" cy="207"/>
          </a:xfrm>
        </p:grpSpPr>
        <p:sp>
          <p:nvSpPr>
            <p:cNvPr id="3178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9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Группа 59"/>
          <p:cNvGrpSpPr>
            <a:grpSpLocks/>
          </p:cNvGrpSpPr>
          <p:nvPr/>
        </p:nvGrpSpPr>
        <p:grpSpPr bwMode="auto">
          <a:xfrm>
            <a:off x="3429000" y="5222875"/>
            <a:ext cx="895350" cy="646113"/>
            <a:chOff x="5319718" y="1357298"/>
            <a:chExt cx="895356" cy="646331"/>
          </a:xfrm>
        </p:grpSpPr>
        <p:sp>
          <p:nvSpPr>
            <p:cNvPr id="31787" name="TextBox 3"/>
            <p:cNvSpPr txBox="1">
              <a:spLocks noChangeArrowheads="1"/>
            </p:cNvSpPr>
            <p:nvPr/>
          </p:nvSpPr>
          <p:spPr bwMode="auto">
            <a:xfrm>
              <a:off x="5572132" y="1357298"/>
              <a:ext cx="64294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>
                  <a:solidFill>
                    <a:srgbClr val="00CCFF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>
                  <a:solidFill>
                    <a:srgbClr val="00CC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>
                <a:solidFill>
                  <a:srgbClr val="00CC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rot="10800000">
              <a:off x="5319718" y="1412880"/>
              <a:ext cx="714380" cy="1588"/>
            </a:xfrm>
            <a:prstGeom prst="line">
              <a:avLst/>
            </a:prstGeom>
            <a:ln w="76200">
              <a:solidFill>
                <a:srgbClr val="00CCFF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Блок-схема: ИЛИ 71"/>
          <p:cNvSpPr/>
          <p:nvPr/>
        </p:nvSpPr>
        <p:spPr>
          <a:xfrm>
            <a:off x="769938" y="3857625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00017 -0.1932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463 L -0.06146 -0.07755 C -0.07431 -0.09607 -0.09341 -0.10625 -0.11355 -0.10625 C -0.13629 -0.10625 -0.15452 -0.09607 -0.16736 -0.07755 L -0.22848 0.00463 " pathEditMode="relative" rAng="0" ptsTypes="FffFF"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-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-2.77778E-7 0.1680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1" presetID="3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-0.02524 L 0.07864 0.08518 C 0.09566 0.11064 0.12101 0.12615 0.14757 0.12615 C 0.1776 0.12615 0.20173 0.11064 0.21875 0.08518 L 0.3 -0.02524 " pathEditMode="relative" rAng="0" ptsTypes="FffFF">
                                      <p:cBhvr>
                                        <p:cTn id="11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7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500"/>
                            </p:stCondLst>
                            <p:childTnLst>
                              <p:par>
                                <p:cTn id="14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1366 L 0.00278 -0.18264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-0.10503 -0.1618 C -0.12708 -0.19837 -0.16006 -0.21921 -0.19461 -0.21921 C -0.23385 -0.21921 -0.26527 -0.19837 -0.28732 -0.1618 L -0.39288 -4.81481E-6 " pathEditMode="relative" rAng="-10800000" ptsTypes="FffFF">
                                      <p:cBhvr>
                                        <p:cTn id="16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" y="-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5.55112E-17 L -0.00122 -0.08495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000"/>
                            </p:stCondLst>
                            <p:childTnLst>
                              <p:par>
                                <p:cTn id="1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500"/>
                            </p:stCondLst>
                            <p:childTnLst>
                              <p:par>
                                <p:cTn id="1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6500"/>
                            </p:stCondLst>
                            <p:childTnLst>
                              <p:par>
                                <p:cTn id="19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185E-6 L 0.00746 0.16921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8500"/>
                            </p:stCondLst>
                            <p:childTnLst>
                              <p:par>
                                <p:cTn id="19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-0.01597 L 0.12535 0.15255 C 0.15104 0.19121 0.18941 0.21297 0.22934 0.21297 C 0.275 0.21297 0.31163 0.19121 0.33733 0.15255 L 0.4599 -0.01597 " pathEditMode="relative" rAng="0" ptsTypes="FffFF">
                                      <p:cBhvr>
                                        <p:cTn id="20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114"/>
                                    </p:animMotion>
                                  </p:childTnLst>
                                </p:cTn>
                              </p:par>
                              <p:par>
                                <p:cTn id="2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022E-16 L -0.00104 0.08519 " pathEditMode="relative" rAng="0" ptsTypes="AA">
                                      <p:cBhvr>
                                        <p:cTn id="21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53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500"/>
                            </p:stCondLst>
                            <p:childTnLst>
                              <p:par>
                                <p:cTn id="2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3500"/>
                            </p:stCondLst>
                            <p:childTnLst>
                              <p:par>
                                <p:cTn id="24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1.66667E-6 -0.16805 " pathEditMode="relative" rAng="0" ptsTypes="AA">
                                      <p:cBhvr>
                                        <p:cTn id="24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000"/>
                            </p:stCondLst>
                            <p:childTnLst>
                              <p:par>
                                <p:cTn id="258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-0.14323 -0.22732 C -0.17326 -0.2794 -0.21806 -0.30649 -0.26493 -0.30649 C -0.31858 -0.30649 -0.36111 -0.2794 -0.39115 -0.22732 L -0.53455 4.44444E-6 " pathEditMode="relative" rAng="0" ptsTypes="FffFF">
                                      <p:cBhvr>
                                        <p:cTn id="25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" y="-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4000"/>
                            </p:stCondLst>
                            <p:childTnLst>
                              <p:par>
                                <p:cTn id="2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53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2000"/>
                            </p:stCondLst>
                            <p:childTnLst>
                              <p:par>
                                <p:cTn id="29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000"/>
                            </p:stCondLst>
                            <p:childTnLst>
                              <p:par>
                                <p:cTn id="298" presetID="3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07407E-6 L 0.15764 0.25926 C 0.1908 0.31805 0.24028 0.35115 0.29201 0.35115 C 0.35087 0.35115 0.39792 0.31805 0.43108 0.25926 L 0.58924 4.07407E-6 " pathEditMode="relative" rAng="0" ptsTypes="FffFF">
                                      <p:cBhvr>
                                        <p:cTn id="29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4000"/>
                            </p:stCondLst>
                            <p:childTnLst>
                              <p:par>
                                <p:cTn id="3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4500"/>
                            </p:stCondLst>
                            <p:childTnLst>
                              <p:par>
                                <p:cTn id="30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53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3" presetID="9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500"/>
                            </p:stCondLst>
                            <p:childTnLst>
                              <p:par>
                                <p:cTn id="3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34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1713 L 0.00399 -0.61597 " pathEditMode="relative" rAng="0" ptsTypes="AA">
                                      <p:cBhvr>
                                        <p:cTn id="3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5" grpId="2" animBg="1"/>
      <p:bldP spid="15" grpId="3" animBg="1"/>
      <p:bldP spid="15" grpId="4" animBg="1"/>
      <p:bldP spid="15" grpId="5" animBg="1"/>
      <p:bldP spid="15" grpId="6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41" grpId="0" animBg="1"/>
      <p:bldP spid="41" grpId="1" animBg="1"/>
      <p:bldP spid="41" grpId="2" animBg="1"/>
      <p:bldP spid="55" grpId="0" animBg="1"/>
      <p:bldP spid="55" grpId="1" animBg="1"/>
      <p:bldP spid="55" grpId="2" animBg="1"/>
      <p:bldP spid="55" grpId="3" animBg="1"/>
      <p:bldP spid="55" grpId="4" animBg="1"/>
      <p:bldP spid="55" grpId="5" animBg="1"/>
      <p:bldP spid="11" grpId="0" animBg="1"/>
      <p:bldP spid="11" grpId="1" animBg="1"/>
      <p:bldP spid="64" grpId="0" animBg="1"/>
      <p:bldP spid="64" grpId="1" animBg="1"/>
      <p:bldP spid="65" grpId="0" animBg="1"/>
      <p:bldP spid="65" grpId="1" animBg="1"/>
      <p:bldP spid="65" grpId="2" animBg="1"/>
      <p:bldP spid="66" grpId="0" animBg="1"/>
      <p:bldP spid="66" grpId="1" animBg="1"/>
      <p:bldP spid="66" grpId="2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  <p:bldP spid="69" grpId="0" animBg="1"/>
      <p:bldP spid="69" grpId="1" animBg="1"/>
      <p:bldP spid="69" grpId="2" animBg="1"/>
      <p:bldP spid="70" grpId="0" animBg="1"/>
      <p:bldP spid="70" grpId="1" animBg="1"/>
      <p:bldP spid="70" grpId="2" animBg="1"/>
      <p:bldP spid="72" grpId="0" animBg="1"/>
      <p:bldP spid="72" grpId="1" animBg="1"/>
      <p:bldP spid="72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0"/>
            <a:ext cx="629294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Взаимосвязь массы и энергии.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4834606"/>
            <a:ext cx="685801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1000кг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100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 (вода)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2" y="500042"/>
            <a:ext cx="121444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9256" y="1285860"/>
            <a:ext cx="171451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1785926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вводит  понятие массы покоя и энергии покоя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214554"/>
            <a:ext cx="207167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5984" y="2701349"/>
            <a:ext cx="500066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дефект  масс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14A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8860" y="2214554"/>
            <a:ext cx="650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Это факт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существования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этого тела !!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3214686"/>
            <a:ext cx="4357686" cy="120545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энергия в систему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разгон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6084" y="857232"/>
            <a:ext cx="585791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значит  масса связана с энергией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786314" y="3286124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сохранения массы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4876" y="3786190"/>
            <a:ext cx="39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сохранения  энергии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20575609">
            <a:off x="4784356" y="3210042"/>
            <a:ext cx="4023226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сохранения  материи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00200" y="5429264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Q=cm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4200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·100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28794" y="5893194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Дж/ (3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4,7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-9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35858" y="5446637"/>
            <a:ext cx="203609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20642687">
            <a:off x="7771391" y="6019700"/>
            <a:ext cx="1259221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-9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1285852" y="500042"/>
            <a:ext cx="171451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 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43240" y="428604"/>
            <a:ext cx="135732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 , v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8694" y="1285860"/>
            <a:ext cx="450056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Эйнштейн постулирует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00960" y="0"/>
            <a:ext cx="11430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43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3" dur="2000" tmFilter="0, 0; .2, .5; .8, .5; 1, 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4" dur="1000" autoRev="1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5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2000" tmFilter="0, 0; .2, .5; .8, .5; 1, 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7" dur="1000" autoRev="1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"/>
                            </p:stCondLst>
                            <p:childTnLst>
                              <p:par>
                                <p:cTn id="209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uiExpand="1" build="p" animBg="1"/>
      <p:bldP spid="6" grpId="0" animBg="1"/>
      <p:bldP spid="7" grpId="0"/>
      <p:bldP spid="8" grpId="0" build="allAtOnce" animBg="1"/>
      <p:bldP spid="8" grpId="1" uiExpand="1" build="p" bldLvl="2" animBg="1"/>
      <p:bldP spid="9" grpId="0" build="allAtOnce" animBg="1"/>
      <p:bldP spid="9" grpId="1" uiExpand="1" build="p" animBg="1"/>
      <p:bldP spid="10" grpId="0"/>
      <p:bldP spid="11" grpId="0" uiExpand="1" build="p" animBg="1"/>
      <p:bldP spid="12" grpId="0" animBg="1"/>
      <p:bldP spid="13" grpId="0"/>
      <p:bldP spid="14" grpId="0"/>
      <p:bldP spid="15" grpId="0" build="allAtOnce" animBg="1"/>
      <p:bldP spid="15" grpId="1" build="p" animBg="1"/>
      <p:bldP spid="15" grpId="2" uiExpand="1" build="allAtOnce" animBg="1"/>
      <p:bldP spid="15" grpId="3" build="allAtOnce" animBg="1"/>
      <p:bldP spid="16" grpId="0"/>
      <p:bldP spid="17" grpId="0"/>
      <p:bldP spid="18" grpId="0" animBg="1"/>
      <p:bldP spid="20" grpId="0" animBg="1"/>
      <p:bldP spid="20" grpId="1" animBg="1"/>
      <p:bldP spid="19" grpId="0" uiExpand="1" build="p" animBg="1"/>
      <p:bldP spid="21" grpId="0" uiExpand="1" build="p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3"/>
          <p:cNvSpPr>
            <a:spLocks noChangeArrowheads="1"/>
          </p:cNvSpPr>
          <p:nvPr/>
        </p:nvSpPr>
        <p:spPr bwMode="auto">
          <a:xfrm>
            <a:off x="339359" y="1264308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843925" y="1651472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71406" y="952222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460016" y="1402686"/>
            <a:ext cx="816394" cy="630062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21159106">
            <a:off x="862435" y="1998574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НЕВОЗМОЖНО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отличить  поведение тел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ускоренной системе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поле тяготения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57356" y="1714488"/>
            <a:ext cx="550069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Принцип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эквивалентности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7578747" y="500042"/>
            <a:ext cx="993781" cy="3103554"/>
            <a:chOff x="6677982" y="1706708"/>
            <a:chExt cx="1422409" cy="4746628"/>
          </a:xfrm>
        </p:grpSpPr>
        <p:sp>
          <p:nvSpPr>
            <p:cNvPr id="2" name="AutoShape 22"/>
            <p:cNvSpPr>
              <a:spLocks noChangeArrowheads="1"/>
            </p:cNvSpPr>
            <p:nvPr/>
          </p:nvSpPr>
          <p:spPr bwMode="auto">
            <a:xfrm rot="16200000">
              <a:off x="5015873" y="3368817"/>
              <a:ext cx="4746628" cy="1422409"/>
            </a:xfrm>
            <a:prstGeom prst="homePlate">
              <a:avLst>
                <a:gd name="adj" fmla="val 22229"/>
              </a:avLst>
            </a:prstGeom>
            <a:noFill/>
            <a:ln w="38100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Oval 3"/>
            <p:cNvSpPr>
              <a:spLocks noChangeArrowheads="1"/>
            </p:cNvSpPr>
            <p:nvPr/>
          </p:nvSpPr>
          <p:spPr bwMode="auto">
            <a:xfrm>
              <a:off x="7286644" y="6221829"/>
              <a:ext cx="220943" cy="207567"/>
            </a:xfrm>
            <a:prstGeom prst="ellipse">
              <a:avLst/>
            </a:prstGeom>
            <a:solidFill>
              <a:srgbClr val="00FF00"/>
            </a:solidFill>
            <a:ln w="412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500034" y="3786190"/>
            <a:ext cx="8069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материальных тел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нет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пространства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571736" y="4643446"/>
            <a:ext cx="5299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событий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нет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времени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5357826"/>
            <a:ext cx="91440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Есть ещё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еория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тносительности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hlinkClick r:id="rId8" action="ppaction://hlinkfile"/>
          </p:cNvPr>
          <p:cNvSpPr txBox="1"/>
          <p:nvPr/>
        </p:nvSpPr>
        <p:spPr>
          <a:xfrm>
            <a:off x="5357818" y="6334804"/>
            <a:ext cx="3786182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Фильм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9" action="ppaction://hlinkfile"/>
              </a:rPr>
              <a:t>СТО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20 мин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/>
      <p:bldP spid="10" grpId="0" uiExpand="1" build="p" animBg="1" autoUpdateAnimBg="0"/>
      <p:bldP spid="10" grpId="1" build="allAtOnce" animBg="1"/>
      <p:bldP spid="11" grpId="0" uiExpand="1" build="p" animBg="1" autoUpdateAnimBg="0"/>
      <p:bldP spid="11" grpId="1" uiExpand="1" build="allAtOnce" animBg="1"/>
      <p:bldP spid="14" grpId="0"/>
      <p:bldP spid="14" grpId="1"/>
      <p:bldP spid="15" grpId="0"/>
      <p:bldP spid="15" grpId="1"/>
      <p:bldP spid="16" grpId="0" animBg="1"/>
      <p:bldP spid="17" grpId="0" build="p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6FF99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7"/>
          <a:srcRect l="25545" t="20030" r="26295" b="76261"/>
          <a:stretch>
            <a:fillRect/>
          </a:stretch>
        </p:blipFill>
        <p:spPr bwMode="auto">
          <a:xfrm>
            <a:off x="0" y="-24"/>
            <a:ext cx="91440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7"/>
          <a:srcRect l="25545" t="24268" r="26295" b="69904"/>
          <a:stretch>
            <a:fillRect/>
          </a:stretch>
        </p:blipFill>
        <p:spPr bwMode="auto">
          <a:xfrm>
            <a:off x="0" y="642918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7"/>
          <a:srcRect l="25545" t="30625" r="26295" b="62488"/>
          <a:stretch>
            <a:fillRect/>
          </a:stretch>
        </p:blipFill>
        <p:spPr bwMode="auto">
          <a:xfrm>
            <a:off x="0" y="1643050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209361" y="1071546"/>
            <a:ext cx="280586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1" name="Group 43"/>
          <p:cNvGrpSpPr>
            <a:grpSpLocks/>
          </p:cNvGrpSpPr>
          <p:nvPr/>
        </p:nvGrpSpPr>
        <p:grpSpPr bwMode="auto">
          <a:xfrm>
            <a:off x="7443588" y="1085915"/>
            <a:ext cx="1771882" cy="641844"/>
            <a:chOff x="4199" y="6241"/>
            <a:chExt cx="901" cy="28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2" name="Line 44"/>
            <p:cNvSpPr>
              <a:spLocks noChangeShapeType="1"/>
            </p:cNvSpPr>
            <p:nvPr/>
          </p:nvSpPr>
          <p:spPr bwMode="auto">
            <a:xfrm flipV="1">
              <a:off x="4247" y="6241"/>
              <a:ext cx="49" cy="277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5"/>
            <p:cNvSpPr>
              <a:spLocks noChangeShapeType="1"/>
            </p:cNvSpPr>
            <p:nvPr/>
          </p:nvSpPr>
          <p:spPr bwMode="auto">
            <a:xfrm>
              <a:off x="4283" y="6253"/>
              <a:ext cx="817" cy="1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46"/>
            <p:cNvSpPr>
              <a:spLocks noChangeShapeType="1"/>
            </p:cNvSpPr>
            <p:nvPr/>
          </p:nvSpPr>
          <p:spPr bwMode="auto">
            <a:xfrm flipH="1" flipV="1">
              <a:off x="4199" y="6385"/>
              <a:ext cx="49" cy="145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500694" y="2214554"/>
            <a:ext cx="3571868" cy="686339"/>
            <a:chOff x="5201972" y="3868307"/>
            <a:chExt cx="3571868" cy="686339"/>
          </a:xfrm>
        </p:grpSpPr>
        <p:sp>
          <p:nvSpPr>
            <p:cNvPr id="16" name="TextBox 15"/>
            <p:cNvSpPr txBox="1"/>
            <p:nvPr/>
          </p:nvSpPr>
          <p:spPr>
            <a:xfrm>
              <a:off x="5201972" y="3868307"/>
              <a:ext cx="3571868" cy="646331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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</a:t>
              </a:r>
              <a:r>
                <a:rPr lang="ru-RU" sz="32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/   </a:t>
              </a:r>
              <a:r>
                <a:rPr lang="ru-RU" sz="3200" dirty="0" smtClean="0">
                  <a:latin typeface="Times New Roman" pitchFamily="18" charset="0"/>
                  <a:cs typeface="Times New Roman" pitchFamily="18" charset="0"/>
                </a:rPr>
                <a:t>1 -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dirty="0" smtClean="0">
                  <a:latin typeface="Times New Roman" pitchFamily="18" charset="0"/>
                  <a:cs typeface="Times New Roman" pitchFamily="18" charset="0"/>
                </a:rPr>
                <a:t>/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ru-RU" sz="32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43"/>
            <p:cNvGrpSpPr>
              <a:grpSpLocks/>
            </p:cNvGrpSpPr>
            <p:nvPr/>
          </p:nvGrpSpPr>
          <p:grpSpPr bwMode="auto">
            <a:xfrm>
              <a:off x="6858003" y="3912802"/>
              <a:ext cx="1771880" cy="641844"/>
              <a:chOff x="5232" y="6537"/>
              <a:chExt cx="901" cy="289"/>
            </a:xfrm>
          </p:grpSpPr>
          <p:sp>
            <p:nvSpPr>
              <p:cNvPr id="18" name="Line 44"/>
              <p:cNvSpPr>
                <a:spLocks noChangeShapeType="1"/>
              </p:cNvSpPr>
              <p:nvPr/>
            </p:nvSpPr>
            <p:spPr bwMode="auto">
              <a:xfrm flipV="1">
                <a:off x="5280" y="6537"/>
                <a:ext cx="49" cy="27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45"/>
              <p:cNvSpPr>
                <a:spLocks noChangeShapeType="1"/>
              </p:cNvSpPr>
              <p:nvPr/>
            </p:nvSpPr>
            <p:spPr bwMode="auto">
              <a:xfrm>
                <a:off x="5316" y="6549"/>
                <a:ext cx="817" cy="1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46"/>
              <p:cNvSpPr>
                <a:spLocks noChangeShapeType="1"/>
              </p:cNvSpPr>
              <p:nvPr/>
            </p:nvSpPr>
            <p:spPr bwMode="auto">
              <a:xfrm flipH="1" flipV="1">
                <a:off x="5232" y="6681"/>
                <a:ext cx="49" cy="145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4" name="Группа 23"/>
          <p:cNvGrpSpPr/>
          <p:nvPr/>
        </p:nvGrpSpPr>
        <p:grpSpPr>
          <a:xfrm>
            <a:off x="0" y="3000372"/>
            <a:ext cx="9144000" cy="571504"/>
            <a:chOff x="0" y="3929066"/>
            <a:chExt cx="9144000" cy="571504"/>
          </a:xfrm>
        </p:grpSpPr>
        <p:pic>
          <p:nvPicPr>
            <p:cNvPr id="6" name="Рисунок 5"/>
            <p:cNvPicPr/>
            <p:nvPr/>
          </p:nvPicPr>
          <p:blipFill>
            <a:blip r:embed="rId7"/>
            <a:srcRect l="25545" t="45989" r="26295" b="49773"/>
            <a:stretch>
              <a:fillRect/>
            </a:stretch>
          </p:blipFill>
          <p:spPr bwMode="auto">
            <a:xfrm>
              <a:off x="0" y="3929066"/>
              <a:ext cx="9144000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Box 20"/>
            <p:cNvSpPr txBox="1"/>
            <p:nvPr/>
          </p:nvSpPr>
          <p:spPr>
            <a:xfrm>
              <a:off x="0" y="3929066"/>
              <a:ext cx="6429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4.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0" y="3929066"/>
            <a:ext cx="9144000" cy="1357322"/>
            <a:chOff x="0" y="4393449"/>
            <a:chExt cx="9144000" cy="1357322"/>
          </a:xfrm>
        </p:grpSpPr>
        <p:pic>
          <p:nvPicPr>
            <p:cNvPr id="7" name="Рисунок 6"/>
            <p:cNvPicPr/>
            <p:nvPr/>
          </p:nvPicPr>
          <p:blipFill>
            <a:blip r:embed="rId7"/>
            <a:srcRect l="25545" t="49697" r="26295" b="40237"/>
            <a:stretch>
              <a:fillRect/>
            </a:stretch>
          </p:blipFill>
          <p:spPr bwMode="auto">
            <a:xfrm>
              <a:off x="0" y="4393449"/>
              <a:ext cx="9144000" cy="1357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0" y="4500570"/>
              <a:ext cx="6429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5.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0" y="5536457"/>
            <a:ext cx="9144000" cy="892939"/>
            <a:chOff x="0" y="5965061"/>
            <a:chExt cx="9144000" cy="892939"/>
          </a:xfrm>
        </p:grpSpPr>
        <p:pic>
          <p:nvPicPr>
            <p:cNvPr id="8" name="Рисунок 7"/>
            <p:cNvPicPr/>
            <p:nvPr/>
          </p:nvPicPr>
          <p:blipFill>
            <a:blip r:embed="rId7"/>
            <a:srcRect l="25545" t="60558" r="26295" b="32820"/>
            <a:stretch>
              <a:fillRect/>
            </a:stretch>
          </p:blipFill>
          <p:spPr bwMode="auto">
            <a:xfrm>
              <a:off x="0" y="5965061"/>
              <a:ext cx="9144000" cy="892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Box 22"/>
            <p:cNvSpPr txBox="1"/>
            <p:nvPr/>
          </p:nvSpPr>
          <p:spPr>
            <a:xfrm>
              <a:off x="0" y="5988626"/>
              <a:ext cx="6429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6.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7032830" y="3357562"/>
            <a:ext cx="753880" cy="69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7903946" y="3143248"/>
            <a:ext cx="1349687" cy="67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7608154" y="3684374"/>
            <a:ext cx="1535846" cy="67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7715272" y="3643314"/>
            <a:ext cx="123313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6072198" y="4929198"/>
            <a:ext cx="280586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2" name="Group 43"/>
          <p:cNvGrpSpPr>
            <a:grpSpLocks/>
          </p:cNvGrpSpPr>
          <p:nvPr/>
        </p:nvGrpSpPr>
        <p:grpSpPr bwMode="auto">
          <a:xfrm>
            <a:off x="7306425" y="4857760"/>
            <a:ext cx="1771882" cy="641844"/>
            <a:chOff x="4199" y="6241"/>
            <a:chExt cx="901" cy="28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3" name="Line 44"/>
            <p:cNvSpPr>
              <a:spLocks noChangeShapeType="1"/>
            </p:cNvSpPr>
            <p:nvPr/>
          </p:nvSpPr>
          <p:spPr bwMode="auto">
            <a:xfrm flipV="1">
              <a:off x="4247" y="6241"/>
              <a:ext cx="49" cy="277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45"/>
            <p:cNvSpPr>
              <a:spLocks noChangeShapeType="1"/>
            </p:cNvSpPr>
            <p:nvPr/>
          </p:nvSpPr>
          <p:spPr bwMode="auto">
            <a:xfrm>
              <a:off x="4283" y="6253"/>
              <a:ext cx="817" cy="1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46"/>
            <p:cNvSpPr>
              <a:spLocks noChangeShapeType="1"/>
            </p:cNvSpPr>
            <p:nvPr/>
          </p:nvSpPr>
          <p:spPr bwMode="auto">
            <a:xfrm flipH="1" flipV="1">
              <a:off x="4199" y="6385"/>
              <a:ext cx="49" cy="145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000924" y="0"/>
            <a:ext cx="207167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8056346" y="5572140"/>
            <a:ext cx="1349687" cy="67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7760554" y="6113266"/>
            <a:ext cx="1535846" cy="67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15"/>
          <p:cNvSpPr>
            <a:spLocks noChangeShapeType="1"/>
          </p:cNvSpPr>
          <p:nvPr/>
        </p:nvSpPr>
        <p:spPr bwMode="auto">
          <a:xfrm>
            <a:off x="7867672" y="6072206"/>
            <a:ext cx="123313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8"/>
          <p:cNvSpPr txBox="1">
            <a:spLocks noChangeArrowheads="1"/>
          </p:cNvSpPr>
          <p:nvPr/>
        </p:nvSpPr>
        <p:spPr bwMode="auto">
          <a:xfrm>
            <a:off x="7072330" y="5792576"/>
            <a:ext cx="753880" cy="69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591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34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34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  <p:bldP spid="10" grpId="1" build="p" animBg="1"/>
      <p:bldP spid="27" grpId="0"/>
      <p:bldP spid="28" grpId="0"/>
      <p:bldP spid="29" grpId="0"/>
      <p:bldP spid="31" grpId="0" build="allAtOnce" animBg="1"/>
      <p:bldP spid="31" grpId="1" build="p" animBg="1"/>
      <p:bldP spid="36" grpId="0" build="allAtOnce" animBg="1"/>
      <p:bldP spid="36" grpId="1" build="p" bldLvl="2" animBg="1"/>
      <p:bldP spid="37" grpId="0"/>
      <p:bldP spid="38" grpId="0"/>
      <p:bldP spid="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 такое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еория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тносительности? 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785794"/>
            <a:ext cx="9144000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1в)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(упр.11(1,3)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гр.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№ 4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Когда законы ЧТО становятся классическими?</a:t>
            </a:r>
          </a:p>
          <a:p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2в)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(упр.11(2,3)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 гр.№3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чем отличие в представлениях  о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пространстве и времени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ЧТО и классической физике?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33883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592935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Задача № 3</a:t>
            </a: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Движение  электрона  в магнитном поле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203382" y="401797"/>
            <a:ext cx="214314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                                                 </a:t>
            </a:r>
            <a:r>
              <a:rPr lang="ru-RU" sz="2000" dirty="0" smtClean="0">
                <a:latin typeface="Arial" pitchFamily="34" charset="0"/>
              </a:rPr>
              <a:t>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74" name="Arc 2"/>
          <p:cNvSpPr>
            <a:spLocks/>
          </p:cNvSpPr>
          <p:nvPr/>
        </p:nvSpPr>
        <p:spPr bwMode="auto">
          <a:xfrm>
            <a:off x="6572264" y="571480"/>
            <a:ext cx="1344623" cy="145574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7572396" y="1285860"/>
            <a:ext cx="285752" cy="285752"/>
            <a:chOff x="3643306" y="1357298"/>
            <a:chExt cx="1217305" cy="930452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auto">
            <a:xfrm>
              <a:off x="3643306" y="1357298"/>
              <a:ext cx="1217305" cy="930452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>
              <a:off x="3786182" y="1857364"/>
              <a:ext cx="874938" cy="0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20" name="Прямая со стрелкой 19"/>
          <p:cNvCxnSpPr/>
          <p:nvPr/>
        </p:nvCxnSpPr>
        <p:spPr>
          <a:xfrm rot="10800000" flipV="1">
            <a:off x="6858016" y="1357298"/>
            <a:ext cx="357190" cy="285752"/>
          </a:xfrm>
          <a:prstGeom prst="straightConnector1">
            <a:avLst/>
          </a:prstGeom>
          <a:ln w="38100">
            <a:solidFill>
              <a:srgbClr val="0014A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/>
          <p:cNvGrpSpPr/>
          <p:nvPr/>
        </p:nvGrpSpPr>
        <p:grpSpPr>
          <a:xfrm>
            <a:off x="6474786" y="1407448"/>
            <a:ext cx="569341" cy="461665"/>
            <a:chOff x="6286512" y="3500438"/>
            <a:chExt cx="569341" cy="461665"/>
          </a:xfrm>
        </p:grpSpPr>
        <p:cxnSp>
          <p:nvCxnSpPr>
            <p:cNvPr id="24" name="Прямая со стрелкой 23"/>
            <p:cNvCxnSpPr/>
            <p:nvPr/>
          </p:nvCxnSpPr>
          <p:spPr>
            <a:xfrm>
              <a:off x="6286512" y="364331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6355787" y="350043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 rot="5400000" flipH="1" flipV="1">
            <a:off x="5913304" y="1129129"/>
            <a:ext cx="1428760" cy="571504"/>
          </a:xfrm>
          <a:prstGeom prst="straightConnector1">
            <a:avLst/>
          </a:prstGeom>
          <a:ln w="38100" cmpd="sng">
            <a:solidFill>
              <a:srgbClr val="365D2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482645" y="564114"/>
            <a:ext cx="23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7715272" y="2214554"/>
            <a:ext cx="392362" cy="369332"/>
            <a:chOff x="8284613" y="702214"/>
            <a:chExt cx="392362" cy="369332"/>
          </a:xfrm>
        </p:grpSpPr>
        <p:sp>
          <p:nvSpPr>
            <p:cNvPr id="32" name="TextBox 31"/>
            <p:cNvSpPr txBox="1"/>
            <p:nvPr/>
          </p:nvSpPr>
          <p:spPr>
            <a:xfrm>
              <a:off x="8284613" y="70221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8314486" y="744229"/>
              <a:ext cx="3624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7" name="Прямая со стрелкой 36"/>
          <p:cNvCxnSpPr/>
          <p:nvPr/>
        </p:nvCxnSpPr>
        <p:spPr>
          <a:xfrm rot="16200000" flipV="1">
            <a:off x="7436448" y="977163"/>
            <a:ext cx="529939" cy="285752"/>
          </a:xfrm>
          <a:prstGeom prst="straightConnector1">
            <a:avLst/>
          </a:prstGeom>
          <a:ln w="57150">
            <a:solidFill>
              <a:srgbClr val="365D21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Группа 38"/>
          <p:cNvGrpSpPr/>
          <p:nvPr/>
        </p:nvGrpSpPr>
        <p:grpSpPr>
          <a:xfrm>
            <a:off x="7537224" y="571480"/>
            <a:ext cx="392362" cy="369332"/>
            <a:chOff x="8284613" y="702214"/>
            <a:chExt cx="392362" cy="369332"/>
          </a:xfrm>
        </p:grpSpPr>
        <p:sp>
          <p:nvSpPr>
            <p:cNvPr id="40" name="TextBox 39"/>
            <p:cNvSpPr txBox="1"/>
            <p:nvPr/>
          </p:nvSpPr>
          <p:spPr>
            <a:xfrm>
              <a:off x="8284613" y="70221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8314486" y="744229"/>
              <a:ext cx="36248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6490420" y="1500174"/>
            <a:ext cx="1107526" cy="1078128"/>
            <a:chOff x="6490420" y="1500174"/>
            <a:chExt cx="1107526" cy="1078128"/>
          </a:xfrm>
        </p:grpSpPr>
        <p:cxnSp>
          <p:nvCxnSpPr>
            <p:cNvPr id="19" name="Прямая со стрелкой 18"/>
            <p:cNvCxnSpPr/>
            <p:nvPr/>
          </p:nvCxnSpPr>
          <p:spPr>
            <a:xfrm rot="10800000" flipV="1">
              <a:off x="6643703" y="1500174"/>
              <a:ext cx="954243" cy="6429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Группа 25"/>
            <p:cNvGrpSpPr/>
            <p:nvPr/>
          </p:nvGrpSpPr>
          <p:grpSpPr>
            <a:xfrm>
              <a:off x="6490420" y="2178192"/>
              <a:ext cx="571504" cy="400110"/>
              <a:chOff x="7500958" y="285728"/>
              <a:chExt cx="571504" cy="400110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7500958" y="285728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0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Л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8" name="Прямая со стрелкой 27"/>
              <p:cNvCxnSpPr/>
              <p:nvPr/>
            </p:nvCxnSpPr>
            <p:spPr>
              <a:xfrm>
                <a:off x="7500958" y="310608"/>
                <a:ext cx="428628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Содержимое 36"/>
          <p:cNvSpPr txBox="1">
            <a:spLocks/>
          </p:cNvSpPr>
          <p:nvPr/>
        </p:nvSpPr>
        <p:spPr>
          <a:xfrm>
            <a:off x="928662" y="3000372"/>
            <a:ext cx="6215074" cy="11430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Что? Как?</a:t>
            </a:r>
          </a:p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Электрон двигается по окружности</a:t>
            </a: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4143380"/>
            <a:ext cx="621507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Почему?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2285984" y="4786322"/>
            <a:ext cx="342899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Bqv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/>
              <a:t>/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0" y="6072206"/>
            <a:ext cx="8786842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0,2Тл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1,6•10 </a:t>
            </a:r>
            <a:r>
              <a:rPr lang="ru-RU" sz="28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–19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Кл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9,1·10 </a:t>
            </a:r>
            <a:r>
              <a:rPr lang="ru-RU" sz="28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–31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кг=7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8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/с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49" name="TextBox 48"/>
          <p:cNvSpPr txBox="1"/>
          <p:nvPr/>
        </p:nvSpPr>
        <p:spPr>
          <a:xfrm rot="19899233">
            <a:off x="6115768" y="4054008"/>
            <a:ext cx="278041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2,6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143240" y="5429264"/>
            <a:ext cx="25717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/>
              <a:t>/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1571604" y="857232"/>
            <a:ext cx="3214710" cy="2169825"/>
          </a:xfrm>
          <a:prstGeom prst="rect">
            <a:avLst/>
          </a:prstGeom>
          <a:gradFill>
            <a:gsLst>
              <a:gs pos="0">
                <a:schemeClr val="accent4">
                  <a:tint val="30000"/>
                  <a:satMod val="250000"/>
                  <a:alpha val="0"/>
                </a:schemeClr>
              </a:gs>
              <a:gs pos="72000">
                <a:schemeClr val="accent4">
                  <a:tint val="75000"/>
                  <a:satMod val="210000"/>
                </a:schemeClr>
              </a:gs>
              <a:gs pos="100000">
                <a:schemeClr val="accent4">
                  <a:tint val="85000"/>
                  <a:satMod val="210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2Тл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9,1·10 </a:t>
            </a:r>
            <a:r>
              <a:rPr lang="ru-RU" sz="27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–31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кг;</a:t>
            </a:r>
            <a:r>
              <a:rPr lang="ru-RU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1,6•10 </a:t>
            </a:r>
            <a:r>
              <a:rPr lang="ru-RU" sz="27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–19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</a:p>
          <a:p>
            <a:pPr algn="ctr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7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7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7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0,0002м </a:t>
            </a:r>
            <a:r>
              <a:rPr lang="ru-RU" sz="27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 </a:t>
            </a:r>
            <a:endParaRPr lang="ru-RU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45" grpId="0" animBg="1"/>
      <p:bldP spid="46" grpId="0" animBg="1"/>
      <p:bldP spid="47" grpId="0" animBg="1"/>
      <p:bldP spid="48" grpId="0" animBg="1"/>
      <p:bldP spid="49" grpId="0" animBg="1"/>
      <p:bldP spid="49" grpId="1" animBg="1"/>
      <p:bldP spid="50" grpId="0" animBg="1"/>
      <p:bldP spid="44" grpId="0" animBg="1"/>
      <p:bldP spid="4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51" t="10902" r="11375" b="65370"/>
          <a:stretch/>
        </p:blipFill>
        <p:spPr bwMode="auto">
          <a:xfrm>
            <a:off x="11008" y="0"/>
            <a:ext cx="9025488" cy="2255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01" t="35871" r="17539" b="54510"/>
          <a:stretch/>
        </p:blipFill>
        <p:spPr bwMode="auto">
          <a:xfrm>
            <a:off x="15944" y="2255520"/>
            <a:ext cx="9020552" cy="102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13" t="45527" r="10813" b="40401"/>
          <a:stretch/>
        </p:blipFill>
        <p:spPr bwMode="auto">
          <a:xfrm>
            <a:off x="11008" y="3345944"/>
            <a:ext cx="9132992" cy="133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13" t="65475" r="10813" b="16674"/>
          <a:stretch/>
        </p:blipFill>
        <p:spPr bwMode="auto">
          <a:xfrm>
            <a:off x="18568" y="5169625"/>
            <a:ext cx="9125432" cy="1715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483768" y="2255520"/>
            <a:ext cx="1368152" cy="5147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3968" y="2255520"/>
            <a:ext cx="2376264" cy="51473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051" t="59598" r="44453" b="35202"/>
          <a:stretch/>
        </p:blipFill>
        <p:spPr bwMode="auto">
          <a:xfrm>
            <a:off x="6516216" y="4077072"/>
            <a:ext cx="2606161" cy="895237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9019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53" t="9780" r="10125" b="83146"/>
          <a:stretch/>
        </p:blipFill>
        <p:spPr bwMode="auto">
          <a:xfrm>
            <a:off x="-108520" y="-32360"/>
            <a:ext cx="9019536" cy="672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 t="23619" r="10125" b="46241"/>
          <a:stretch/>
        </p:blipFill>
        <p:spPr bwMode="auto">
          <a:xfrm>
            <a:off x="15944" y="831776"/>
            <a:ext cx="9156224" cy="286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 t="60401" r="10125" b="27992"/>
          <a:stretch/>
        </p:blipFill>
        <p:spPr bwMode="auto">
          <a:xfrm>
            <a:off x="-34712" y="4053840"/>
            <a:ext cx="9178712" cy="110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006" t="72554" r="39163" b="13723"/>
          <a:stretch/>
        </p:blipFill>
        <p:spPr bwMode="auto">
          <a:xfrm>
            <a:off x="2051720" y="5436875"/>
            <a:ext cx="2295932" cy="1304493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006" t="85845" r="39163"/>
          <a:stretch/>
        </p:blipFill>
        <p:spPr bwMode="auto">
          <a:xfrm>
            <a:off x="5841816" y="5512486"/>
            <a:ext cx="2295932" cy="1345514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374" t="53494" r="36001" b="41055"/>
          <a:stretch/>
        </p:blipFill>
        <p:spPr bwMode="auto">
          <a:xfrm>
            <a:off x="3404552" y="3517384"/>
            <a:ext cx="3002280" cy="518160"/>
          </a:xfrm>
          <a:prstGeom prst="rect">
            <a:avLst/>
          </a:prstGeom>
          <a:noFill/>
          <a:ln w="38100">
            <a:solidFill>
              <a:srgbClr val="FF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228" t="17536" r="37022" b="77519"/>
          <a:stretch/>
        </p:blipFill>
        <p:spPr bwMode="auto">
          <a:xfrm>
            <a:off x="6406832" y="366624"/>
            <a:ext cx="2773680" cy="470088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19" t="18738" r="9090" b="75094"/>
          <a:stretch/>
        </p:blipFill>
        <p:spPr bwMode="auto">
          <a:xfrm>
            <a:off x="8072224" y="-43368"/>
            <a:ext cx="1108288" cy="60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19" t="53772" r="9090" b="40916"/>
          <a:stretch/>
        </p:blipFill>
        <p:spPr bwMode="auto">
          <a:xfrm>
            <a:off x="6516216" y="3532624"/>
            <a:ext cx="1108288" cy="51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19" t="74487" r="9090" b="19614"/>
          <a:stretch/>
        </p:blipFill>
        <p:spPr bwMode="auto">
          <a:xfrm>
            <a:off x="827584" y="5651843"/>
            <a:ext cx="1108288" cy="57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19" t="86588" r="10350" b="7513"/>
          <a:stretch/>
        </p:blipFill>
        <p:spPr bwMode="auto">
          <a:xfrm>
            <a:off x="8172400" y="5871160"/>
            <a:ext cx="954768" cy="57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2972584" y="1480592"/>
            <a:ext cx="1566820" cy="3600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654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20003403"/>
              </p:ext>
            </p:extLst>
          </p:nvPr>
        </p:nvGraphicFramePr>
        <p:xfrm>
          <a:off x="0" y="980724"/>
          <a:ext cx="9143999" cy="3942272"/>
        </p:xfrm>
        <a:graphic>
          <a:graphicData uri="http://schemas.openxmlformats.org/drawingml/2006/table">
            <a:tbl>
              <a:tblPr/>
              <a:tblGrid>
                <a:gridCol w="464520"/>
                <a:gridCol w="787667"/>
                <a:gridCol w="848255"/>
                <a:gridCol w="651340"/>
                <a:gridCol w="807862"/>
                <a:gridCol w="686684"/>
                <a:gridCol w="772519"/>
                <a:gridCol w="727077"/>
                <a:gridCol w="772519"/>
                <a:gridCol w="706881"/>
                <a:gridCol w="605897"/>
                <a:gridCol w="1312778"/>
              </a:tblGrid>
              <a:tr h="4927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effectLst/>
                          <a:latin typeface="Times New Roman"/>
                        </a:rPr>
                        <a:t>к№4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3/т23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4/т23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5/т23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6/т24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7/т25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8/т25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7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904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1211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1182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1438*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1444*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355/</a:t>
                      </a:r>
                      <a:r>
                        <a:rPr lang="ru-RU" sz="18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ст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красн-важн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7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900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1224*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1191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1440*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1447*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349/ст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err="1">
                          <a:solidFill>
                            <a:srgbClr val="006600"/>
                          </a:solidFill>
                          <a:effectLst/>
                          <a:latin typeface="Times New Roman"/>
                        </a:rPr>
                        <a:t>зел-кач</a:t>
                      </a:r>
                      <a:endParaRPr lang="ru-RU" sz="1000" b="1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7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919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1244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1442*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1449*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350/ст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син</a:t>
                      </a:r>
                      <a:r>
                        <a:rPr lang="ru-RU" sz="10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-повтор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7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935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1274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1203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effectLst/>
                          <a:latin typeface="Times New Roman"/>
                        </a:rPr>
                        <a:t>846/Q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430/д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828/ТД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err="1">
                          <a:effectLst/>
                          <a:latin typeface="Times New Roman"/>
                        </a:rPr>
                        <a:t>черн</a:t>
                      </a:r>
                      <a:r>
                        <a:rPr lang="ru-RU" sz="1000" b="1" i="0" u="none" strike="noStrike" dirty="0">
                          <a:effectLst/>
                          <a:latin typeface="Times New Roman"/>
                        </a:rPr>
                        <a:t>-по теме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7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946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1268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1208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effectLst/>
                          <a:latin typeface="Times New Roman"/>
                        </a:rPr>
                        <a:t>848/Q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432/д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832/ТД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effectLst/>
                          <a:latin typeface="Times New Roman"/>
                        </a:rPr>
                        <a:t>1486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/>
                        </a:rPr>
                        <a:t>1489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imes New Roman"/>
                        </a:rPr>
                        <a:t>Демкович</a:t>
                      </a: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</a:tr>
              <a:tr h="4927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Кул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кк/*Ом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Что!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что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effectLst/>
                          <a:latin typeface="Times New Roman"/>
                        </a:rPr>
                        <a:t>ЭМИ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спектры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СЭИ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Times New Roman"/>
                        </a:rPr>
                        <a:t>hv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err="1">
                          <a:effectLst/>
                          <a:latin typeface="Times New Roman"/>
                        </a:rPr>
                        <a:t>ф.эф</a:t>
                      </a:r>
                      <a:r>
                        <a:rPr lang="ru-RU" sz="1800" b="0" i="0" u="none" strike="noStrike" dirty="0"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7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591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25" t="9460" r="11625" b="27855"/>
          <a:stretch/>
        </p:blipFill>
        <p:spPr bwMode="auto">
          <a:xfrm>
            <a:off x="158080" y="0"/>
            <a:ext cx="8991600" cy="595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969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85794"/>
            <a:ext cx="9144000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1.Когда законы ЧТО становятся классическими?</a:t>
            </a:r>
          </a:p>
          <a:p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2.В 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отличие в представлениях  о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пространстве и времени 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ЧТО и классической физике?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(упр.11(1,2,3)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00" t="9920" r="12750" b="78049"/>
          <a:stretch/>
        </p:blipFill>
        <p:spPr bwMode="auto">
          <a:xfrm>
            <a:off x="-49208" y="-27384"/>
            <a:ext cx="9157712" cy="114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00" t="22906" r="12750" b="58016"/>
          <a:stretch/>
        </p:blipFill>
        <p:spPr bwMode="auto">
          <a:xfrm>
            <a:off x="0" y="1124744"/>
            <a:ext cx="9108504" cy="1813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00" t="42970" r="12750" b="36583"/>
          <a:stretch/>
        </p:blipFill>
        <p:spPr bwMode="auto">
          <a:xfrm>
            <a:off x="0" y="2925492"/>
            <a:ext cx="9144000" cy="194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934" t="62457" r="38598" b="30601"/>
          <a:stretch/>
        </p:blipFill>
        <p:spPr bwMode="auto">
          <a:xfrm>
            <a:off x="3930784" y="4713272"/>
            <a:ext cx="5177720" cy="659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00" t="69028" r="12750" b="16137"/>
          <a:stretch/>
        </p:blipFill>
        <p:spPr bwMode="auto">
          <a:xfrm>
            <a:off x="-5368" y="5373216"/>
            <a:ext cx="9149368" cy="1514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15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00" t="41042" r="12500"/>
          <a:stretch/>
        </p:blipFill>
        <p:spPr bwMode="auto">
          <a:xfrm>
            <a:off x="0" y="179040"/>
            <a:ext cx="9037820" cy="577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15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0" y="-24"/>
            <a:ext cx="9144000" cy="4071942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sz="2000" b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\ т23\  </a:t>
            </a:r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Майкельсона . Постулаты  ЧТО.</a:t>
            </a: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1) Опыт Майкельсона. Постулаты   ЧТО.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2) Следствия из постулатов ЧТО: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Относительность одновременности;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б) Относительность промежутков времени;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(парадокс близнецов)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в) Относительность расстояний;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г) Релятивистский закон сложения скоростей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Релятивистская динамика.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Взаимосвязь массы и энергии.</a:t>
            </a:r>
          </a:p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143380"/>
            <a:ext cx="9144000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(упр.7(1,3)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 законы ЧТО становятся классическими?</a:t>
            </a:r>
          </a:p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1,2.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(упр.7(2,4)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 чем отличие в представлениях  о пространстве и времени в ЧТО и классической физике?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uiExpand="1" build="p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57166"/>
            <a:ext cx="7572396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№23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75-79, КИГстр.238</a:t>
            </a: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Упр№10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3404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392351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специальная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365D21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6143644"/>
            <a:ext cx="5786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стр.40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981966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94563" y="4509120"/>
            <a:ext cx="7049437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относительности</a:t>
            </a:r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478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357158" y="571480"/>
            <a:ext cx="7215238" cy="1214446"/>
          </a:xfrm>
          <a:prstGeom prst="homePlate">
            <a:avLst>
              <a:gd name="adj" fmla="val 22164"/>
            </a:avLst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3786182" y="641330"/>
            <a:ext cx="1214446" cy="1588"/>
          </a:xfrm>
          <a:prstGeom prst="straightConnector1">
            <a:avLst/>
          </a:prstGeom>
          <a:ln w="38100">
            <a:solidFill>
              <a:srgbClr val="0014A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428992" y="46672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=60км/ч</a:t>
            </a:r>
            <a:endParaRPr lang="ru-RU" sz="2800" b="1" dirty="0">
              <a:solidFill>
                <a:srgbClr val="0014AC"/>
              </a:solidFill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572264" y="642918"/>
            <a:ext cx="532540" cy="1000132"/>
            <a:chOff x="4143372" y="2071678"/>
            <a:chExt cx="675416" cy="1158346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4383342" y="2857496"/>
              <a:ext cx="28951" cy="217917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 flipH="1">
              <a:off x="4214810" y="2428868"/>
              <a:ext cx="171194" cy="237930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4214810" y="2643182"/>
              <a:ext cx="142876" cy="1428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4214810" y="3071810"/>
              <a:ext cx="201026" cy="71438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4143372" y="2143116"/>
              <a:ext cx="143443" cy="4892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4214810" y="2071678"/>
              <a:ext cx="142861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4357686" y="2071678"/>
              <a:ext cx="116878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>
              <a:off x="4429124" y="2071678"/>
              <a:ext cx="123370" cy="104314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H="1" flipV="1">
              <a:off x="4245199" y="3158586"/>
              <a:ext cx="84437" cy="71438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4214810" y="2143116"/>
              <a:ext cx="603978" cy="1082632"/>
              <a:chOff x="4230147" y="2132054"/>
              <a:chExt cx="603978" cy="1082632"/>
            </a:xfrm>
          </p:grpSpPr>
          <p:sp>
            <p:nvSpPr>
              <p:cNvPr id="7" name="Oval 3"/>
              <p:cNvSpPr>
                <a:spLocks noChangeArrowheads="1"/>
              </p:cNvSpPr>
              <p:nvPr/>
            </p:nvSpPr>
            <p:spPr bwMode="auto">
              <a:xfrm>
                <a:off x="4230147" y="2132054"/>
                <a:ext cx="340052" cy="188306"/>
              </a:xfrm>
              <a:prstGeom prst="ellipse">
                <a:avLst/>
              </a:prstGeom>
              <a:solidFill>
                <a:srgbClr val="FF6600"/>
              </a:solidFill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4"/>
              <p:cNvSpPr>
                <a:spLocks noChangeShapeType="1"/>
              </p:cNvSpPr>
              <p:nvPr/>
            </p:nvSpPr>
            <p:spPr bwMode="auto">
              <a:xfrm>
                <a:off x="4400173" y="2853893"/>
                <a:ext cx="191285" cy="200860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>
                <a:off x="4400173" y="2271367"/>
                <a:ext cx="0" cy="564918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 flipH="1">
                <a:off x="4587337" y="2560682"/>
                <a:ext cx="246788" cy="60299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4411096" y="2431818"/>
                <a:ext cx="176241" cy="200302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 flipH="1">
                <a:off x="4435599" y="3054752"/>
                <a:ext cx="155859" cy="131814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9"/>
              <p:cNvSpPr>
                <a:spLocks noChangeShapeType="1"/>
              </p:cNvSpPr>
              <p:nvPr/>
            </p:nvSpPr>
            <p:spPr bwMode="auto">
              <a:xfrm flipH="1" flipV="1">
                <a:off x="4435599" y="3186566"/>
                <a:ext cx="116894" cy="28120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25" name="Прямая со стрелкой 24"/>
          <p:cNvCxnSpPr/>
          <p:nvPr/>
        </p:nvCxnSpPr>
        <p:spPr>
          <a:xfrm>
            <a:off x="4572000" y="1428736"/>
            <a:ext cx="642942" cy="1588"/>
          </a:xfrm>
          <a:prstGeom prst="straightConnector1">
            <a:avLst/>
          </a:prstGeom>
          <a:ln w="38100">
            <a:solidFill>
              <a:srgbClr val="0066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214810" y="857232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=5км/ч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72132" y="1772655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2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2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15206" y="178592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65км/ч</a:t>
            </a:r>
            <a:endParaRPr lang="ru-RU" sz="3200" dirty="0"/>
          </a:p>
        </p:txBody>
      </p:sp>
      <p:sp>
        <p:nvSpPr>
          <p:cNvPr id="30" name="AutoShape 2"/>
          <p:cNvSpPr>
            <a:spLocks noChangeArrowheads="1"/>
          </p:cNvSpPr>
          <p:nvPr/>
        </p:nvSpPr>
        <p:spPr bwMode="auto">
          <a:xfrm>
            <a:off x="1785918" y="2643182"/>
            <a:ext cx="7215238" cy="1214446"/>
          </a:xfrm>
          <a:prstGeom prst="homePlate">
            <a:avLst>
              <a:gd name="adj" fmla="val 22164"/>
            </a:avLst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643306" y="2809212"/>
            <a:ext cx="1214446" cy="1588"/>
          </a:xfrm>
          <a:prstGeom prst="straightConnector1">
            <a:avLst/>
          </a:prstGeom>
          <a:ln w="38100">
            <a:solidFill>
              <a:srgbClr val="0014A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286116" y="2214554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=60км/ч</a:t>
            </a:r>
            <a:endParaRPr lang="ru-RU" sz="2800" b="1" dirty="0">
              <a:solidFill>
                <a:srgbClr val="0014AC"/>
              </a:solidFill>
            </a:endParaRPr>
          </a:p>
        </p:txBody>
      </p:sp>
      <p:grpSp>
        <p:nvGrpSpPr>
          <p:cNvPr id="33" name="Группа 32"/>
          <p:cNvGrpSpPr/>
          <p:nvPr/>
        </p:nvGrpSpPr>
        <p:grpSpPr>
          <a:xfrm flipH="1">
            <a:off x="1857356" y="2714620"/>
            <a:ext cx="642942" cy="1000132"/>
            <a:chOff x="4143372" y="2071678"/>
            <a:chExt cx="675416" cy="1158346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>
              <a:off x="4383342" y="2857496"/>
              <a:ext cx="28951" cy="217917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8"/>
            <p:cNvSpPr>
              <a:spLocks noChangeShapeType="1"/>
            </p:cNvSpPr>
            <p:nvPr/>
          </p:nvSpPr>
          <p:spPr bwMode="auto">
            <a:xfrm flipH="1">
              <a:off x="4214810" y="2428868"/>
              <a:ext cx="171194" cy="237930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9"/>
            <p:cNvSpPr>
              <a:spLocks noChangeShapeType="1"/>
            </p:cNvSpPr>
            <p:nvPr/>
          </p:nvSpPr>
          <p:spPr bwMode="auto">
            <a:xfrm>
              <a:off x="4214810" y="2643182"/>
              <a:ext cx="142876" cy="1428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 flipH="1">
              <a:off x="4214810" y="3071810"/>
              <a:ext cx="201026" cy="71438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9"/>
            <p:cNvSpPr>
              <a:spLocks noChangeShapeType="1"/>
            </p:cNvSpPr>
            <p:nvPr/>
          </p:nvSpPr>
          <p:spPr bwMode="auto">
            <a:xfrm>
              <a:off x="4143372" y="2143116"/>
              <a:ext cx="143443" cy="4892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9"/>
            <p:cNvSpPr>
              <a:spLocks noChangeShapeType="1"/>
            </p:cNvSpPr>
            <p:nvPr/>
          </p:nvSpPr>
          <p:spPr bwMode="auto">
            <a:xfrm>
              <a:off x="4214810" y="2071678"/>
              <a:ext cx="142861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Line 9"/>
            <p:cNvSpPr>
              <a:spLocks noChangeShapeType="1"/>
            </p:cNvSpPr>
            <p:nvPr/>
          </p:nvSpPr>
          <p:spPr bwMode="auto">
            <a:xfrm>
              <a:off x="4357686" y="2071678"/>
              <a:ext cx="116878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9"/>
            <p:cNvSpPr>
              <a:spLocks noChangeShapeType="1"/>
            </p:cNvSpPr>
            <p:nvPr/>
          </p:nvSpPr>
          <p:spPr bwMode="auto">
            <a:xfrm>
              <a:off x="4429124" y="2071678"/>
              <a:ext cx="123370" cy="104314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9"/>
            <p:cNvSpPr>
              <a:spLocks noChangeShapeType="1"/>
            </p:cNvSpPr>
            <p:nvPr/>
          </p:nvSpPr>
          <p:spPr bwMode="auto">
            <a:xfrm flipH="1" flipV="1">
              <a:off x="4245199" y="3158586"/>
              <a:ext cx="84437" cy="71438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3" name="Группа 42"/>
            <p:cNvGrpSpPr/>
            <p:nvPr/>
          </p:nvGrpSpPr>
          <p:grpSpPr>
            <a:xfrm>
              <a:off x="4214810" y="2143116"/>
              <a:ext cx="603978" cy="1082632"/>
              <a:chOff x="4230147" y="2132054"/>
              <a:chExt cx="603978" cy="1082632"/>
            </a:xfrm>
          </p:grpSpPr>
          <p:sp>
            <p:nvSpPr>
              <p:cNvPr id="44" name="Oval 3"/>
              <p:cNvSpPr>
                <a:spLocks noChangeArrowheads="1"/>
              </p:cNvSpPr>
              <p:nvPr/>
            </p:nvSpPr>
            <p:spPr bwMode="auto">
              <a:xfrm>
                <a:off x="4230147" y="2132054"/>
                <a:ext cx="340052" cy="188306"/>
              </a:xfrm>
              <a:prstGeom prst="ellipse">
                <a:avLst/>
              </a:prstGeom>
              <a:solidFill>
                <a:srgbClr val="FF6600"/>
              </a:solidFill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4"/>
              <p:cNvSpPr>
                <a:spLocks noChangeShapeType="1"/>
              </p:cNvSpPr>
              <p:nvPr/>
            </p:nvSpPr>
            <p:spPr bwMode="auto">
              <a:xfrm>
                <a:off x="4400173" y="2853893"/>
                <a:ext cx="191285" cy="200860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5"/>
              <p:cNvSpPr>
                <a:spLocks noChangeShapeType="1"/>
              </p:cNvSpPr>
              <p:nvPr/>
            </p:nvSpPr>
            <p:spPr bwMode="auto">
              <a:xfrm>
                <a:off x="4400173" y="2271367"/>
                <a:ext cx="0" cy="564918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Line 7"/>
              <p:cNvSpPr>
                <a:spLocks noChangeShapeType="1"/>
              </p:cNvSpPr>
              <p:nvPr/>
            </p:nvSpPr>
            <p:spPr bwMode="auto">
              <a:xfrm flipH="1">
                <a:off x="4587337" y="2560682"/>
                <a:ext cx="246788" cy="60299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10"/>
              <p:cNvSpPr>
                <a:spLocks noChangeShapeType="1"/>
              </p:cNvSpPr>
              <p:nvPr/>
            </p:nvSpPr>
            <p:spPr bwMode="auto">
              <a:xfrm>
                <a:off x="4411096" y="2431818"/>
                <a:ext cx="176241" cy="200302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7"/>
              <p:cNvSpPr>
                <a:spLocks noChangeShapeType="1"/>
              </p:cNvSpPr>
              <p:nvPr/>
            </p:nvSpPr>
            <p:spPr bwMode="auto">
              <a:xfrm flipH="1">
                <a:off x="4435599" y="3054752"/>
                <a:ext cx="155859" cy="131814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9"/>
              <p:cNvSpPr>
                <a:spLocks noChangeShapeType="1"/>
              </p:cNvSpPr>
              <p:nvPr/>
            </p:nvSpPr>
            <p:spPr bwMode="auto">
              <a:xfrm flipH="1" flipV="1">
                <a:off x="4435599" y="3186566"/>
                <a:ext cx="116894" cy="28120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1" name="TextBox 50"/>
          <p:cNvSpPr txBox="1"/>
          <p:nvPr/>
        </p:nvSpPr>
        <p:spPr>
          <a:xfrm>
            <a:off x="5143504" y="4000504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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2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2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715140" y="403735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55км/ч</a:t>
            </a:r>
            <a:endParaRPr lang="ru-RU" sz="3200" dirty="0"/>
          </a:p>
        </p:txBody>
      </p:sp>
      <p:cxnSp>
        <p:nvCxnSpPr>
          <p:cNvPr id="53" name="Прямая со стрелкой 52"/>
          <p:cNvCxnSpPr/>
          <p:nvPr/>
        </p:nvCxnSpPr>
        <p:spPr>
          <a:xfrm rot="10800000">
            <a:off x="3500430" y="3643314"/>
            <a:ext cx="571504" cy="1588"/>
          </a:xfrm>
          <a:prstGeom prst="straightConnector1">
            <a:avLst/>
          </a:prstGeom>
          <a:ln w="38100">
            <a:solidFill>
              <a:srgbClr val="0066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143240" y="3120094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 км/ч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285720" y="4649940"/>
            <a:ext cx="85010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попробуем со светом…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>
            <a:hlinkClick r:id="rId8" action="ppaction://hlinkfile"/>
          </p:cNvPr>
          <p:cNvSpPr/>
          <p:nvPr/>
        </p:nvSpPr>
        <p:spPr>
          <a:xfrm>
            <a:off x="0" y="6273225"/>
            <a:ext cx="2857488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Фильм 18мин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6" grpId="0"/>
      <p:bldP spid="28" grpId="0"/>
      <p:bldP spid="29" grpId="0"/>
      <p:bldP spid="29" grpId="1"/>
      <p:bldP spid="30" grpId="0" animBg="1"/>
      <p:bldP spid="32" grpId="0"/>
      <p:bldP spid="51" grpId="0"/>
      <p:bldP spid="52" grpId="0"/>
      <p:bldP spid="54" grpId="0"/>
      <p:bldP spid="54" grpId="1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9" name="Rectangle 17"/>
          <p:cNvSpPr>
            <a:spLocks noChangeArrowheads="1"/>
          </p:cNvSpPr>
          <p:nvPr/>
        </p:nvSpPr>
        <p:spPr bwMode="auto">
          <a:xfrm rot="2260407">
            <a:off x="4179552" y="2427503"/>
            <a:ext cx="205930" cy="1021563"/>
          </a:xfrm>
          <a:prstGeom prst="rect">
            <a:avLst/>
          </a:prstGeom>
          <a:solidFill>
            <a:srgbClr val="00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-125341"/>
            <a:ext cx="53578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ИНТЕРФЕРОМЕТР 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85918" y="2655088"/>
            <a:ext cx="373527" cy="333377"/>
            <a:chOff x="9377" y="1900"/>
            <a:chExt cx="496" cy="507"/>
          </a:xfrm>
        </p:grpSpPr>
        <p:sp>
          <p:nvSpPr>
            <p:cNvPr id="33795" name="Line 3"/>
            <p:cNvSpPr>
              <a:spLocks noChangeShapeType="1"/>
            </p:cNvSpPr>
            <p:nvPr/>
          </p:nvSpPr>
          <p:spPr bwMode="auto">
            <a:xfrm rot="19221798" flipV="1">
              <a:off x="9412" y="1923"/>
              <a:ext cx="414" cy="4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9377" y="1900"/>
              <a:ext cx="496" cy="484"/>
              <a:chOff x="9377" y="1900"/>
              <a:chExt cx="496" cy="484"/>
            </a:xfrm>
          </p:grpSpPr>
          <p:sp>
            <p:nvSpPr>
              <p:cNvPr id="33797" name="Line 5"/>
              <p:cNvSpPr>
                <a:spLocks noChangeShapeType="1"/>
              </p:cNvSpPr>
              <p:nvPr/>
            </p:nvSpPr>
            <p:spPr bwMode="auto">
              <a:xfrm rot="2960152" flipV="1">
                <a:off x="9424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798" name="Line 6"/>
              <p:cNvSpPr>
                <a:spLocks noChangeShapeType="1"/>
              </p:cNvSpPr>
              <p:nvPr/>
            </p:nvSpPr>
            <p:spPr bwMode="auto">
              <a:xfrm flipV="1">
                <a:off x="9424" y="1900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799" name="Line 7"/>
              <p:cNvSpPr>
                <a:spLocks noChangeShapeType="1"/>
              </p:cNvSpPr>
              <p:nvPr/>
            </p:nvSpPr>
            <p:spPr bwMode="auto">
              <a:xfrm rot="16200000" flipV="1">
                <a:off x="9412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2222768" y="2864093"/>
            <a:ext cx="4691229" cy="1225"/>
            <a:chOff x="4718" y="5683131"/>
            <a:chExt cx="1854" cy="97433"/>
          </a:xfrm>
        </p:grpSpPr>
        <p:sp>
          <p:nvSpPr>
            <p:cNvPr id="33802" name="Line 10"/>
            <p:cNvSpPr>
              <a:spLocks noChangeShapeType="1"/>
            </p:cNvSpPr>
            <p:nvPr/>
          </p:nvSpPr>
          <p:spPr bwMode="auto">
            <a:xfrm flipV="1">
              <a:off x="4718" y="5683131"/>
              <a:ext cx="1854" cy="19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03" name="Line 11"/>
            <p:cNvSpPr>
              <a:spLocks noChangeShapeType="1"/>
            </p:cNvSpPr>
            <p:nvPr/>
          </p:nvSpPr>
          <p:spPr bwMode="auto">
            <a:xfrm>
              <a:off x="4994" y="568511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04" name="Line 12"/>
            <p:cNvSpPr>
              <a:spLocks noChangeShapeType="1"/>
            </p:cNvSpPr>
            <p:nvPr/>
          </p:nvSpPr>
          <p:spPr bwMode="auto">
            <a:xfrm>
              <a:off x="6105" y="5780564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4375274" y="2976559"/>
            <a:ext cx="2519714" cy="11906"/>
            <a:chOff x="5568" y="2945"/>
            <a:chExt cx="996" cy="4"/>
          </a:xfrm>
        </p:grpSpPr>
        <p:sp>
          <p:nvSpPr>
            <p:cNvPr id="33806" name="Line 14"/>
            <p:cNvSpPr>
              <a:spLocks noChangeShapeType="1"/>
            </p:cNvSpPr>
            <p:nvPr/>
          </p:nvSpPr>
          <p:spPr bwMode="auto">
            <a:xfrm flipH="1">
              <a:off x="5568" y="2949"/>
              <a:ext cx="99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07" name="Line 15"/>
            <p:cNvSpPr>
              <a:spLocks noChangeShapeType="1"/>
            </p:cNvSpPr>
            <p:nvPr/>
          </p:nvSpPr>
          <p:spPr bwMode="auto">
            <a:xfrm>
              <a:off x="5837" y="294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 flipH="1">
            <a:off x="6955684" y="2181216"/>
            <a:ext cx="116571" cy="1112052"/>
            <a:chOff x="7054" y="2551"/>
            <a:chExt cx="46" cy="467"/>
          </a:xfrm>
        </p:grpSpPr>
        <p:sp>
          <p:nvSpPr>
            <p:cNvPr id="33811" name="Line 19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2" name="Line 20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 rot="16200000" flipH="1">
            <a:off x="4108823" y="248841"/>
            <a:ext cx="109538" cy="1183447"/>
            <a:chOff x="7054" y="2551"/>
            <a:chExt cx="46" cy="467"/>
          </a:xfrm>
        </p:grpSpPr>
        <p:sp>
          <p:nvSpPr>
            <p:cNvPr id="33814" name="Line 22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7620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5" name="Line 23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76200">
              <a:solidFill>
                <a:srgbClr val="0014AC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41"/>
          <p:cNvGrpSpPr/>
          <p:nvPr/>
        </p:nvGrpSpPr>
        <p:grpSpPr>
          <a:xfrm>
            <a:off x="4191693" y="876921"/>
            <a:ext cx="11488" cy="1980000"/>
            <a:chOff x="4158240" y="816656"/>
            <a:chExt cx="11488" cy="1862151"/>
          </a:xfrm>
        </p:grpSpPr>
        <p:sp>
          <p:nvSpPr>
            <p:cNvPr id="33817" name="Line 25"/>
            <p:cNvSpPr>
              <a:spLocks noChangeShapeType="1"/>
            </p:cNvSpPr>
            <p:nvPr/>
          </p:nvSpPr>
          <p:spPr bwMode="auto">
            <a:xfrm>
              <a:off x="4169728" y="816656"/>
              <a:ext cx="0" cy="1862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9" name="Line 27"/>
            <p:cNvSpPr>
              <a:spLocks noChangeShapeType="1"/>
            </p:cNvSpPr>
            <p:nvPr/>
          </p:nvSpPr>
          <p:spPr bwMode="auto">
            <a:xfrm flipV="1">
              <a:off x="4158240" y="1378729"/>
              <a:ext cx="0" cy="21907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Группа 42"/>
          <p:cNvGrpSpPr/>
          <p:nvPr/>
        </p:nvGrpSpPr>
        <p:grpSpPr>
          <a:xfrm>
            <a:off x="4318330" y="885807"/>
            <a:ext cx="1785" cy="4031485"/>
            <a:chOff x="4318330" y="885807"/>
            <a:chExt cx="1785" cy="4031485"/>
          </a:xfrm>
        </p:grpSpPr>
        <p:sp>
          <p:nvSpPr>
            <p:cNvPr id="33818" name="Line 26"/>
            <p:cNvSpPr>
              <a:spLocks noChangeShapeType="1"/>
            </p:cNvSpPr>
            <p:nvPr/>
          </p:nvSpPr>
          <p:spPr bwMode="auto">
            <a:xfrm>
              <a:off x="4320115" y="885807"/>
              <a:ext cx="0" cy="403148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20" name="Line 28"/>
            <p:cNvSpPr>
              <a:spLocks noChangeShapeType="1"/>
            </p:cNvSpPr>
            <p:nvPr/>
          </p:nvSpPr>
          <p:spPr bwMode="auto">
            <a:xfrm flipV="1">
              <a:off x="4318330" y="1964521"/>
              <a:ext cx="0" cy="21907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29"/>
          <p:cNvGrpSpPr>
            <a:grpSpLocks/>
          </p:cNvGrpSpPr>
          <p:nvPr/>
        </p:nvGrpSpPr>
        <p:grpSpPr bwMode="auto">
          <a:xfrm rot="6104117">
            <a:off x="3690524" y="4945795"/>
            <a:ext cx="1065615" cy="886332"/>
            <a:chOff x="8343" y="1577"/>
            <a:chExt cx="1051" cy="572"/>
          </a:xfrm>
        </p:grpSpPr>
        <p:grpSp>
          <p:nvGrpSpPr>
            <p:cNvPr id="11" name="Group 30"/>
            <p:cNvGrpSpPr>
              <a:grpSpLocks/>
            </p:cNvGrpSpPr>
            <p:nvPr/>
          </p:nvGrpSpPr>
          <p:grpSpPr bwMode="auto">
            <a:xfrm>
              <a:off x="8343" y="1577"/>
              <a:ext cx="1051" cy="572"/>
              <a:chOff x="8343" y="1577"/>
              <a:chExt cx="1051" cy="572"/>
            </a:xfrm>
          </p:grpSpPr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H="1">
                <a:off x="8343" y="1600"/>
                <a:ext cx="102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4" name="Line 32"/>
              <p:cNvSpPr>
                <a:spLocks noChangeShapeType="1"/>
              </p:cNvSpPr>
              <p:nvPr/>
            </p:nvSpPr>
            <p:spPr bwMode="auto">
              <a:xfrm flipH="1">
                <a:off x="8731" y="1577"/>
                <a:ext cx="663" cy="5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5" name="Arc 33"/>
              <p:cNvSpPr>
                <a:spLocks/>
              </p:cNvSpPr>
              <p:nvPr/>
            </p:nvSpPr>
            <p:spPr bwMode="auto">
              <a:xfrm flipH="1" flipV="1">
                <a:off x="8617" y="1577"/>
                <a:ext cx="274" cy="453"/>
              </a:xfrm>
              <a:custGeom>
                <a:avLst/>
                <a:gdLst>
                  <a:gd name="G0" fmla="+- 0 0 0"/>
                  <a:gd name="G1" fmla="+- 21427 0 0"/>
                  <a:gd name="G2" fmla="+- 21600 0 0"/>
                  <a:gd name="T0" fmla="*/ 2731 w 21600"/>
                  <a:gd name="T1" fmla="*/ 0 h 21427"/>
                  <a:gd name="T2" fmla="*/ 21600 w 21600"/>
                  <a:gd name="T3" fmla="*/ 21427 h 21427"/>
                  <a:gd name="T4" fmla="*/ 0 w 21600"/>
                  <a:gd name="T5" fmla="*/ 21427 h 2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427" fill="none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</a:path>
                  <a:path w="21600" h="21427" stroke="0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  <a:lnTo>
                      <a:pt x="0" y="21427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26" name="Oval 34"/>
            <p:cNvSpPr>
              <a:spLocks noChangeArrowheads="1"/>
            </p:cNvSpPr>
            <p:nvPr/>
          </p:nvSpPr>
          <p:spPr bwMode="auto">
            <a:xfrm>
              <a:off x="8675" y="1739"/>
              <a:ext cx="150" cy="196"/>
            </a:xfrm>
            <a:prstGeom prst="ellipse">
              <a:avLst/>
            </a:prstGeom>
            <a:solidFill>
              <a:srgbClr val="0000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4786314" y="357166"/>
            <a:ext cx="8579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4800" dirty="0">
              <a:solidFill>
                <a:srgbClr val="0014AC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643702" y="1285860"/>
            <a:ext cx="8579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rgbClr val="00B050"/>
              </a:solidFill>
            </a:endParaRPr>
          </a:p>
        </p:txBody>
      </p:sp>
      <p:grpSp>
        <p:nvGrpSpPr>
          <p:cNvPr id="12" name="Group 13"/>
          <p:cNvGrpSpPr>
            <a:grpSpLocks/>
          </p:cNvGrpSpPr>
          <p:nvPr/>
        </p:nvGrpSpPr>
        <p:grpSpPr bwMode="auto">
          <a:xfrm rot="16200000">
            <a:off x="3313671" y="4054912"/>
            <a:ext cx="2124000" cy="11906"/>
            <a:chOff x="5568" y="2945"/>
            <a:chExt cx="996" cy="4"/>
          </a:xfrm>
        </p:grpSpPr>
        <p:sp>
          <p:nvSpPr>
            <p:cNvPr id="40" name="Line 14"/>
            <p:cNvSpPr>
              <a:spLocks noChangeShapeType="1"/>
            </p:cNvSpPr>
            <p:nvPr/>
          </p:nvSpPr>
          <p:spPr bwMode="auto">
            <a:xfrm flipH="1">
              <a:off x="5568" y="2949"/>
              <a:ext cx="99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>
              <a:off x="5837" y="294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Овал 43"/>
          <p:cNvSpPr/>
          <p:nvPr/>
        </p:nvSpPr>
        <p:spPr>
          <a:xfrm>
            <a:off x="5000628" y="4786322"/>
            <a:ext cx="1928826" cy="14287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49"/>
          <p:cNvGrpSpPr/>
          <p:nvPr/>
        </p:nvGrpSpPr>
        <p:grpSpPr>
          <a:xfrm>
            <a:off x="5572132" y="4857760"/>
            <a:ext cx="714380" cy="1285884"/>
            <a:chOff x="5572132" y="4857760"/>
            <a:chExt cx="714380" cy="1285884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5572132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5786446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6000760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6215074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50"/>
          <p:cNvGrpSpPr/>
          <p:nvPr/>
        </p:nvGrpSpPr>
        <p:grpSpPr>
          <a:xfrm>
            <a:off x="5691079" y="3616480"/>
            <a:ext cx="714380" cy="1285884"/>
            <a:chOff x="5572132" y="4857760"/>
            <a:chExt cx="714380" cy="1285884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5572132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786446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000760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6215074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6" name="Прямоугольник 55"/>
          <p:cNvSpPr/>
          <p:nvPr/>
        </p:nvSpPr>
        <p:spPr>
          <a:xfrm rot="952844">
            <a:off x="5686652" y="3409603"/>
            <a:ext cx="3432735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точностью до 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>
            <a:off x="6958375" y="3357562"/>
            <a:ext cx="285752" cy="1588"/>
          </a:xfrm>
          <a:prstGeom prst="straightConnector1">
            <a:avLst/>
          </a:prstGeom>
          <a:ln w="762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6429356" y="4286256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0,4мкм</a:t>
            </a:r>
          </a:p>
        </p:txBody>
      </p:sp>
      <p:sp>
        <p:nvSpPr>
          <p:cNvPr id="57" name="Прямоугольник 56">
            <a:hlinkClick r:id="rId9" action="ppaction://hlinkfile"/>
          </p:cNvPr>
          <p:cNvSpPr/>
          <p:nvPr/>
        </p:nvSpPr>
        <p:spPr>
          <a:xfrm>
            <a:off x="0" y="6273225"/>
            <a:ext cx="2857488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Фильм 18мин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0.00579 L 0.03108 0.00162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-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9" grpId="0" animBg="1"/>
      <p:bldP spid="33793" grpId="0"/>
      <p:bldP spid="44" grpId="0" animBg="1"/>
      <p:bldP spid="56" grpId="0" animBg="1"/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6445" t="11719" r="9765" b="12109"/>
          <a:stretch>
            <a:fillRect/>
          </a:stretch>
        </p:blipFill>
        <p:spPr bwMode="auto">
          <a:xfrm>
            <a:off x="0" y="0"/>
            <a:ext cx="9144000" cy="6650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4591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4031</TotalTime>
  <Words>1953</Words>
  <Application>Microsoft Office PowerPoint</Application>
  <PresentationFormat>Экран (4:3)</PresentationFormat>
  <Paragraphs>441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Трек</vt:lpstr>
      <vt:lpstr>Слайд 1</vt:lpstr>
      <vt:lpstr>Уроки физики    Вторушина С.В.  11  класс   </vt:lpstr>
      <vt:lpstr>Слайд 3</vt:lpstr>
      <vt:lpstr>Слайд 4</vt:lpstr>
      <vt:lpstr>Домашнее задание.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431</cp:revision>
  <dcterms:created xsi:type="dcterms:W3CDTF">2009-11-04T14:29:22Z</dcterms:created>
  <dcterms:modified xsi:type="dcterms:W3CDTF">2019-02-10T05:35:22Z</dcterms:modified>
</cp:coreProperties>
</file>