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79"/>
  </p:notesMasterIdLst>
  <p:sldIdLst>
    <p:sldId id="309" r:id="rId2"/>
    <p:sldId id="312" r:id="rId3"/>
    <p:sldId id="378" r:id="rId4"/>
    <p:sldId id="365" r:id="rId5"/>
    <p:sldId id="366" r:id="rId6"/>
    <p:sldId id="367" r:id="rId7"/>
    <p:sldId id="374" r:id="rId8"/>
    <p:sldId id="313" r:id="rId9"/>
    <p:sldId id="302" r:id="rId10"/>
    <p:sldId id="379" r:id="rId11"/>
    <p:sldId id="306" r:id="rId12"/>
    <p:sldId id="376" r:id="rId13"/>
    <p:sldId id="380" r:id="rId14"/>
    <p:sldId id="361" r:id="rId15"/>
    <p:sldId id="344" r:id="rId16"/>
    <p:sldId id="364" r:id="rId17"/>
    <p:sldId id="389" r:id="rId18"/>
    <p:sldId id="381" r:id="rId19"/>
    <p:sldId id="343" r:id="rId20"/>
    <p:sldId id="377" r:id="rId21"/>
    <p:sldId id="388" r:id="rId22"/>
    <p:sldId id="385" r:id="rId23"/>
    <p:sldId id="382" r:id="rId24"/>
    <p:sldId id="371" r:id="rId25"/>
    <p:sldId id="383" r:id="rId26"/>
    <p:sldId id="384" r:id="rId27"/>
    <p:sldId id="386" r:id="rId28"/>
    <p:sldId id="387" r:id="rId29"/>
    <p:sldId id="356" r:id="rId30"/>
    <p:sldId id="372" r:id="rId31"/>
    <p:sldId id="352" r:id="rId32"/>
    <p:sldId id="360" r:id="rId33"/>
    <p:sldId id="357" r:id="rId34"/>
    <p:sldId id="362" r:id="rId35"/>
    <p:sldId id="369" r:id="rId36"/>
    <p:sldId id="370" r:id="rId37"/>
    <p:sldId id="329" r:id="rId38"/>
    <p:sldId id="373" r:id="rId39"/>
    <p:sldId id="359" r:id="rId40"/>
    <p:sldId id="332" r:id="rId41"/>
    <p:sldId id="363" r:id="rId42"/>
    <p:sldId id="375" r:id="rId43"/>
    <p:sldId id="334" r:id="rId44"/>
    <p:sldId id="331" r:id="rId45"/>
    <p:sldId id="330" r:id="rId46"/>
    <p:sldId id="333" r:id="rId47"/>
    <p:sldId id="391" r:id="rId48"/>
    <p:sldId id="305" r:id="rId49"/>
    <p:sldId id="358" r:id="rId50"/>
    <p:sldId id="390" r:id="rId51"/>
    <p:sldId id="335" r:id="rId52"/>
    <p:sldId id="315" r:id="rId53"/>
    <p:sldId id="310" r:id="rId54"/>
    <p:sldId id="316" r:id="rId55"/>
    <p:sldId id="319" r:id="rId56"/>
    <p:sldId id="320" r:id="rId57"/>
    <p:sldId id="318" r:id="rId58"/>
    <p:sldId id="392" r:id="rId59"/>
    <p:sldId id="393" r:id="rId60"/>
    <p:sldId id="394" r:id="rId61"/>
    <p:sldId id="395" r:id="rId62"/>
    <p:sldId id="396" r:id="rId63"/>
    <p:sldId id="397" r:id="rId64"/>
    <p:sldId id="398" r:id="rId65"/>
    <p:sldId id="399" r:id="rId66"/>
    <p:sldId id="400" r:id="rId67"/>
    <p:sldId id="401" r:id="rId68"/>
    <p:sldId id="402" r:id="rId69"/>
    <p:sldId id="403" r:id="rId70"/>
    <p:sldId id="404" r:id="rId71"/>
    <p:sldId id="405" r:id="rId72"/>
    <p:sldId id="406" r:id="rId73"/>
    <p:sldId id="407" r:id="rId74"/>
    <p:sldId id="408" r:id="rId75"/>
    <p:sldId id="323" r:id="rId76"/>
    <p:sldId id="326" r:id="rId77"/>
    <p:sldId id="409" r:id="rId7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CC"/>
    <a:srgbClr val="006600"/>
    <a:srgbClr val="003300"/>
    <a:srgbClr val="29239D"/>
    <a:srgbClr val="000000"/>
    <a:srgbClr val="F9E3A5"/>
    <a:srgbClr val="0014AC"/>
    <a:srgbClr val="220FB1"/>
    <a:srgbClr val="0033CC"/>
    <a:srgbClr val="365D2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33097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69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71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8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8.wav"/><Relationship Id="rId9" Type="http://schemas.openxmlformats.org/officeDocument/2006/relationships/audio" Target="../media/audio10.wav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10" Type="http://schemas.openxmlformats.org/officeDocument/2006/relationships/audio" Target="../media/audio10.wav"/><Relationship Id="rId4" Type="http://schemas.openxmlformats.org/officeDocument/2006/relationships/audio" Target="../media/audio7.wav"/><Relationship Id="rId9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8.wav"/><Relationship Id="rId9" Type="http://schemas.openxmlformats.org/officeDocument/2006/relationships/audio" Target="../media/audio5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10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8.wav"/><Relationship Id="rId10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10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9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audio" Target="../media/audio5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10" Type="http://schemas.openxmlformats.org/officeDocument/2006/relationships/image" Target="../media/image13.png"/><Relationship Id="rId4" Type="http://schemas.openxmlformats.org/officeDocument/2006/relationships/audio" Target="../media/audio2.wav"/><Relationship Id="rId9" Type="http://schemas.openxmlformats.org/officeDocument/2006/relationships/audio" Target="../media/audio5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8.wav"/><Relationship Id="rId4" Type="http://schemas.openxmlformats.org/officeDocument/2006/relationships/audio" Target="../media/audio10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10.wav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6.wav"/><Relationship Id="rId9" Type="http://schemas.openxmlformats.org/officeDocument/2006/relationships/audio" Target="../media/audio1.wav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6.wav"/><Relationship Id="rId9" Type="http://schemas.openxmlformats.org/officeDocument/2006/relationships/audio" Target="../media/audio5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9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10" Type="http://schemas.openxmlformats.org/officeDocument/2006/relationships/image" Target="../media/image13.png"/><Relationship Id="rId4" Type="http://schemas.openxmlformats.org/officeDocument/2006/relationships/audio" Target="../media/audio2.wav"/><Relationship Id="rId9" Type="http://schemas.openxmlformats.org/officeDocument/2006/relationships/audio" Target="../media/audio5.wav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audio" Target="../media/audio5.wav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10.wav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8.wav"/><Relationship Id="rId4" Type="http://schemas.openxmlformats.org/officeDocument/2006/relationships/audio" Target="../media/audio10.wav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6.wav"/><Relationship Id="rId9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6.wav"/><Relationship Id="rId9" Type="http://schemas.openxmlformats.org/officeDocument/2006/relationships/audio" Target="../media/audio5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44" y="205752"/>
          <a:ext cx="8786842" cy="4937760"/>
        </p:xfrm>
        <a:graphic>
          <a:graphicData uri="http://schemas.openxmlformats.org/drawingml/2006/table">
            <a:tbl>
              <a:tblPr/>
              <a:tblGrid>
                <a:gridCol w="476121"/>
                <a:gridCol w="7583165"/>
                <a:gridCol w="727556"/>
              </a:tblGrid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)     «Давление в жидкости и газе</a:t>
                      </a:r>
                      <a:r>
                        <a:rPr lang="ru-RU" sz="1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                      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Урок - 12 (</a:t>
                      </a:r>
                      <a:r>
                        <a:rPr lang="ru-RU" sz="12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РЗ 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 № 22-1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ТЕМА: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Выталкивающая сила. Решение задач.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ЦЕЛИ:1.Создать условия для развития умений решать задачи по разделу.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              2. Создать условия для закрепления изученного материала т. № 19-22.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ТЕМА: </a:t>
                      </a:r>
                      <a:r>
                        <a:rPr lang="ru-RU" sz="1800" b="1" i="1" cap="all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решение задач по теме световые явления</a:t>
                      </a:r>
                      <a:r>
                        <a:rPr lang="ru-RU" sz="18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888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 dirty="0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1.Развивать умения записывать краткое условие задачи.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2. Развивать умения делать эскиз или  схему цепи к задаче.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3. Развивать умения описывать происходящие процессы.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4. Развивать умения </a:t>
                      </a:r>
                      <a:r>
                        <a:rPr lang="ru-RU" sz="1800" b="1" dirty="0" err="1">
                          <a:latin typeface="Times New Roman"/>
                          <a:ea typeface="Times New Roman"/>
                        </a:rPr>
                        <a:t>математизировать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ситуацию.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5. Развивать умения выполнять математические операции.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6. Развивать умения анализировать и записывать ответ к задаче.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/>
                          <a:ea typeface="Times New Roman"/>
                        </a:rPr>
                        <a:t>ТИп УРОКА:</a:t>
                      </a:r>
                      <a:r>
                        <a:rPr lang="ru-RU" sz="1800" b="1" i="1" cap="all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i="1">
                          <a:latin typeface="Times New Roman"/>
                          <a:ea typeface="Times New Roman"/>
                        </a:rPr>
                        <a:t>применение знаний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/>
                          <a:ea typeface="Times New Roman"/>
                        </a:rPr>
                        <a:t>ВИД УРО КА</a:t>
                      </a:r>
                      <a:r>
                        <a:rPr lang="ru-RU" sz="1800" i="1" cap="all">
                          <a:latin typeface="Times New Roman"/>
                          <a:ea typeface="Times New Roman"/>
                        </a:rPr>
                        <a:t>: </a:t>
                      </a:r>
                      <a:r>
                        <a:rPr lang="ru-RU" sz="1800" i="1">
                          <a:latin typeface="Times New Roman"/>
                          <a:ea typeface="Times New Roman"/>
                        </a:rPr>
                        <a:t>решение количественных задач.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консультация по задачам гр. 7.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поиск ошибок в решении задач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решение задач у доски.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20м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гр №6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984" y="714356"/>
            <a:ext cx="425045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Вариант 1</a:t>
            </a:r>
          </a:p>
          <a:p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Стр.11,12</a:t>
            </a:r>
            <a:endParaRPr lang="ru-RU" sz="7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80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4000504"/>
            <a:ext cx="3571868" cy="285749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643834" y="3786190"/>
            <a:ext cx="1269675" cy="523220"/>
          </a:xfrm>
          <a:prstGeom prst="rect">
            <a:avLst/>
          </a:prstGeom>
          <a:noFill/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24,5Н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406" y="380036"/>
            <a:ext cx="41434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Тело массой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кг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погруженное в жидкость, вытесняет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2,5 кг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этой жидкости. Утонет ли это тело или нет?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(Найдите максимальную массу такого тела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00496" y="308622"/>
            <a:ext cx="5143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тела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жидкости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2,5 кг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2231801" y="1571612"/>
            <a:ext cx="6912231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Тело  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равновесии, т.к.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32" y="2240630"/>
            <a:ext cx="7572428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(условие равновесия)         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5630307"/>
            <a:ext cx="1426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57356" y="6215082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85720" y="4071942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rot="16200000" flipV="1">
            <a:off x="627789" y="4061584"/>
            <a:ext cx="1332000" cy="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-32" y="2928934"/>
            <a:ext cx="4286280" cy="523220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Найд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649774">
            <a:off x="7044438" y="3467954"/>
            <a:ext cx="1990948" cy="584775"/>
          </a:xfrm>
          <a:prstGeom prst="rect">
            <a:avLst/>
          </a:prstGeom>
          <a:solidFill>
            <a:schemeClr val="bg2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24,5Н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71934" y="2921664"/>
            <a:ext cx="4929222" cy="523220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жидкости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2,5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00496" y="4071942"/>
            <a:ext cx="321471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24,5Н</a:t>
            </a:r>
            <a:endParaRPr lang="ru-RU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4071934" y="4786322"/>
            <a:ext cx="4000528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 кг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72132" y="5643578"/>
            <a:ext cx="2643206" cy="584775"/>
          </a:xfrm>
          <a:prstGeom prst="rect">
            <a:avLst/>
          </a:prstGeom>
          <a:solidFill>
            <a:schemeClr val="bg2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УТОНЕТ!!!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606397" y="5433607"/>
            <a:ext cx="1357322" cy="1588"/>
          </a:xfrm>
          <a:prstGeom prst="straightConnector1">
            <a:avLst/>
          </a:prstGeom>
          <a:ln w="857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0" y="6072206"/>
            <a:ext cx="1269675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24,5Н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3042" y="4000504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429256" y="4759026"/>
            <a:ext cx="1071570" cy="5715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714348" y="-24"/>
            <a:ext cx="2786082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В1 з№1//стр.11</a:t>
            </a:r>
          </a:p>
        </p:txBody>
      </p:sp>
      <p:grpSp>
        <p:nvGrpSpPr>
          <p:cNvPr id="28" name="Группа 7"/>
          <p:cNvGrpSpPr/>
          <p:nvPr/>
        </p:nvGrpSpPr>
        <p:grpSpPr>
          <a:xfrm>
            <a:off x="1571604" y="3500438"/>
            <a:ext cx="1071570" cy="523220"/>
            <a:chOff x="3214678" y="2143117"/>
            <a:chExt cx="857256" cy="523220"/>
          </a:xfrm>
        </p:grpSpPr>
        <p:sp>
          <p:nvSpPr>
            <p:cNvPr id="29" name="TextBox 28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Скругленный прямоугольник 30"/>
          <p:cNvSpPr/>
          <p:nvPr/>
        </p:nvSpPr>
        <p:spPr>
          <a:xfrm>
            <a:off x="2071670" y="3000372"/>
            <a:ext cx="1357322" cy="50006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72988E-6 L -0.78333 -0.04833 " pathEditMode="relative" rAng="0" ptsTypes="AA">
                                      <p:cBhvr>
                                        <p:cTn id="10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2" y="-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89 -0.06892 L -0.01389 0.26411 " pathEditMode="relative" rAng="0" ptsTypes="AA">
                                      <p:cBhvr>
                                        <p:cTn id="1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" grpId="0"/>
      <p:bldP spid="3" grpId="1"/>
      <p:bldP spid="4" grpId="0" animBg="1"/>
      <p:bldP spid="5" grpId="0" animBg="1"/>
      <p:bldP spid="5" grpId="1" animBg="1"/>
      <p:bldP spid="6" grpId="0"/>
      <p:bldP spid="7" grpId="0" animBg="1"/>
      <p:bldP spid="10" grpId="0" animBg="1"/>
      <p:bldP spid="10" grpId="1" animBg="1"/>
      <p:bldP spid="14" grpId="0" animBg="1"/>
      <p:bldP spid="15" grpId="0" animBg="1"/>
      <p:bldP spid="16" grpId="0" animBg="1"/>
      <p:bldP spid="19" grpId="0" animBg="1"/>
      <p:bldP spid="21" grpId="0" animBg="1"/>
      <p:bldP spid="25" grpId="0" animBg="1"/>
      <p:bldP spid="8" grpId="0" animBg="1"/>
      <p:bldP spid="27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3571875"/>
            <a:ext cx="157160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верёвка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072198" y="6072206"/>
            <a:ext cx="1000132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1к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0" y="0"/>
            <a:ext cx="7429520" cy="13234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Веревка выдерживает нагрузку 1500Н. Можно ли удержать на ней в воде камень массой 500 кг и объемом 0,4 м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? Какова масса  максимального  груза, который сможет выдержать эта верёвка?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63846" y="0"/>
            <a:ext cx="20659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вер/</a:t>
            </a:r>
            <a:r>
              <a:rPr lang="en-US" sz="24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cap="all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285984" y="6201811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57356" y="5357826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одержимое 36"/>
          <p:cNvSpPr txBox="1">
            <a:spLocks/>
          </p:cNvSpPr>
          <p:nvPr/>
        </p:nvSpPr>
        <p:spPr>
          <a:xfrm>
            <a:off x="2143108" y="1000108"/>
            <a:ext cx="4572000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Камень 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1571612"/>
            <a:ext cx="871540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Т.к. 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466099" y="4334540"/>
            <a:ext cx="1462695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43306" y="3946289"/>
            <a:ext cx="382800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=500кг·9,8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7355728" y="3915795"/>
            <a:ext cx="1288238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7134" y="5986451"/>
            <a:ext cx="1164470" cy="58477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643306" y="5072074"/>
            <a:ext cx="428628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 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endParaRPr lang="ru-RU" sz="2800" dirty="0"/>
          </a:p>
        </p:txBody>
      </p:sp>
      <p:sp>
        <p:nvSpPr>
          <p:cNvPr id="27" name="TextBox 26"/>
          <p:cNvSpPr txBox="1"/>
          <p:nvPr/>
        </p:nvSpPr>
        <p:spPr>
          <a:xfrm>
            <a:off x="4143372" y="5572140"/>
            <a:ext cx="32147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7143768" y="2857496"/>
            <a:ext cx="1957732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72198" y="6072206"/>
            <a:ext cx="1000132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1к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7143768" y="6286544"/>
            <a:ext cx="2143140" cy="5714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стр.1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4"/>
          <p:cNvGrpSpPr/>
          <p:nvPr/>
        </p:nvGrpSpPr>
        <p:grpSpPr>
          <a:xfrm>
            <a:off x="1643074" y="6058935"/>
            <a:ext cx="1071538" cy="584775"/>
            <a:chOff x="2714612" y="4429132"/>
            <a:chExt cx="714380" cy="967202"/>
          </a:xfrm>
        </p:grpSpPr>
        <p:sp>
          <p:nvSpPr>
            <p:cNvPr id="34" name="TextBox 33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7"/>
          <p:cNvGrpSpPr/>
          <p:nvPr/>
        </p:nvGrpSpPr>
        <p:grpSpPr>
          <a:xfrm>
            <a:off x="1857356" y="4334540"/>
            <a:ext cx="1071570" cy="523220"/>
            <a:chOff x="3214678" y="2143117"/>
            <a:chExt cx="857256" cy="523220"/>
          </a:xfrm>
        </p:grpSpPr>
        <p:sp>
          <p:nvSpPr>
            <p:cNvPr id="37" name="TextBox 36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7"/>
          <p:cNvGrpSpPr/>
          <p:nvPr/>
        </p:nvGrpSpPr>
        <p:grpSpPr>
          <a:xfrm>
            <a:off x="1785918" y="3691598"/>
            <a:ext cx="1071570" cy="523220"/>
            <a:chOff x="3151817" y="2143117"/>
            <a:chExt cx="942979" cy="523220"/>
          </a:xfrm>
        </p:grpSpPr>
        <p:sp>
          <p:nvSpPr>
            <p:cNvPr id="40" name="TextBox 39"/>
            <p:cNvSpPr txBox="1"/>
            <p:nvPr/>
          </p:nvSpPr>
          <p:spPr>
            <a:xfrm>
              <a:off x="3151817" y="2143117"/>
              <a:ext cx="9429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cap="all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cap="all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вер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1" name="Прямая со стрелкой 4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Box 41"/>
          <p:cNvSpPr txBox="1"/>
          <p:nvPr/>
        </p:nvSpPr>
        <p:spPr>
          <a:xfrm>
            <a:off x="2928926" y="4572008"/>
            <a:ext cx="6215074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 условия равновесия  найду силу руки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Содержимое 36"/>
          <p:cNvSpPr txBox="1">
            <a:spLocks/>
          </p:cNvSpPr>
          <p:nvPr/>
        </p:nvSpPr>
        <p:spPr>
          <a:xfrm>
            <a:off x="0" y="2433134"/>
            <a:ext cx="5643570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Найду выталкивающую силу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4282" y="2905780"/>
            <a:ext cx="6929486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0,4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2500298" y="3429000"/>
            <a:ext cx="5643570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Найду силу тяжести камня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412058" y="3918612"/>
            <a:ext cx="100013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15206" y="2873013"/>
            <a:ext cx="102907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38698" y="6072230"/>
            <a:ext cx="216219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1к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73913E-6 L -0.76267 -0.12488 " pathEditMode="relative" rAng="0" ptsTypes="AA">
                                      <p:cBhvr>
                                        <p:cTn id="9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" y="-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08048E-6 L -0.53073 -0.2877 " pathEditMode="relative" rAng="0" ptsTypes="AA">
                                      <p:cBhvr>
                                        <p:cTn id="1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0"/>
                            </p:stCondLst>
                            <p:childTnLst>
                              <p:par>
                                <p:cTn id="149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0"/>
                            </p:stCondLst>
                            <p:childTnLst>
                              <p:par>
                                <p:cTn id="16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7000"/>
                            </p:stCondLst>
                            <p:childTnLst>
                              <p:par>
                                <p:cTn id="1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5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29325E-6 L -0.49444 -0.59112 " pathEditMode="relative" rAng="0" ptsTypes="AA">
                                      <p:cBhvr>
                                        <p:cTn id="1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" y="-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4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.00023 L -0.6125 -0.35 " pathEditMode="relative" rAng="0" ptsTypes="AA">
                                      <p:cBhvr>
                                        <p:cTn id="19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" y="-1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4" grpId="0" animBg="1"/>
      <p:bldP spid="44" grpId="1" animBg="1"/>
      <p:bldP spid="5" grpId="0" animBg="1"/>
      <p:bldP spid="3" grpId="0"/>
      <p:bldP spid="8" grpId="0" animBg="1"/>
      <p:bldP spid="9" grpId="0" animBg="1"/>
      <p:bldP spid="18" grpId="0" animBg="1"/>
      <p:bldP spid="20" grpId="0" animBg="1"/>
      <p:bldP spid="20" grpId="1" animBg="1"/>
      <p:bldP spid="20" grpId="2" animBg="1"/>
      <p:bldP spid="22" grpId="0"/>
      <p:bldP spid="22" grpId="1"/>
      <p:bldP spid="23" grpId="0" animBg="1"/>
      <p:bldP spid="24" grpId="0" animBg="1"/>
      <p:bldP spid="25" grpId="0"/>
      <p:bldP spid="25" grpId="1"/>
      <p:bldP spid="26" grpId="0" animBg="1"/>
      <p:bldP spid="27" grpId="0" animBg="1"/>
      <p:bldP spid="21" grpId="0" animBg="1"/>
      <p:bldP spid="31" grpId="0" animBg="1"/>
      <p:bldP spid="31" grpId="1" animBg="1"/>
      <p:bldP spid="42" grpId="0" animBg="1"/>
      <p:bldP spid="39" grpId="0" animBg="1"/>
      <p:bldP spid="19" grpId="0" animBg="1"/>
      <p:bldP spid="43" grpId="0" animBg="1"/>
      <p:bldP spid="30" grpId="0" animBg="1"/>
      <p:bldP spid="30" grpId="1" animBg="1"/>
      <p:bldP spid="29" grpId="0" animBg="1"/>
      <p:bldP spid="29" grpId="1" animBg="1"/>
      <p:bldP spid="28" grpId="0" animBg="1"/>
      <p:bldP spid="2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642918"/>
            <a:ext cx="66437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Вариант 2, </a:t>
            </a:r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стр.13,14</a:t>
            </a:r>
            <a:endParaRPr lang="ru-RU" sz="7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80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7072330" y="2857496"/>
            <a:ext cx="1857388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929454" y="3143248"/>
            <a:ext cx="2071702" cy="1428760"/>
          </a:xfrm>
          <a:prstGeom prst="rect">
            <a:avLst/>
          </a:prstGeom>
          <a:solidFill>
            <a:srgbClr val="00B0F0">
              <a:alpha val="64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-428660" y="-71462"/>
            <a:ext cx="9572660" cy="128588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 algn="just">
              <a:lnSpc>
                <a:spcPct val="111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в2,з1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Мальчик, масса которого 50 кг, держится на воде. Определите объем погруженной части  тела мальчика, если его средняя плотность  0,9 г/ см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10394" y="1214422"/>
            <a:ext cx="3610824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9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M=50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3992156"/>
            <a:ext cx="1071538" cy="584775"/>
            <a:chOff x="2714612" y="4429132"/>
            <a:chExt cx="714380" cy="967202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9239D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16200000" flipV="1">
            <a:off x="7367775" y="3824184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430" y="1905648"/>
            <a:ext cx="1071570" cy="523220"/>
            <a:chOff x="3214678" y="2143117"/>
            <a:chExt cx="857256" cy="523220"/>
          </a:xfrm>
        </p:grpSpPr>
        <p:sp>
          <p:nvSpPr>
            <p:cNvPr id="14" name="TextBox 13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 rot="16200000" flipV="1">
            <a:off x="7342390" y="256227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928926" y="1285860"/>
            <a:ext cx="621507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Мальчик  в равновесии т. к.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0" y="2571744"/>
            <a:ext cx="5929354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Найду силу тяжести 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5714976" y="6373709"/>
            <a:ext cx="3429024" cy="48431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СР-3.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В2,з1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 стр.13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0" y="5844621"/>
            <a:ext cx="9144000" cy="584775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Ответ: этот мальчик погрузится на     …..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57752" y="2714620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500Н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17"/>
          <p:cNvSpPr>
            <a:spLocks noChangeArrowheads="1"/>
          </p:cNvSpPr>
          <p:nvPr/>
        </p:nvSpPr>
        <p:spPr bwMode="auto">
          <a:xfrm>
            <a:off x="0" y="3405846"/>
            <a:ext cx="5857884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Сила Архимеда тоже равна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929190" y="3405846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500Н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Rectangle 17"/>
          <p:cNvSpPr>
            <a:spLocks noChangeArrowheads="1"/>
          </p:cNvSpPr>
          <p:nvPr/>
        </p:nvSpPr>
        <p:spPr bwMode="auto">
          <a:xfrm>
            <a:off x="0" y="3929066"/>
            <a:ext cx="7072330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Сила Архимеда  равна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Выразим отсюда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/(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en-US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1" name="Rectangle 17"/>
          <p:cNvSpPr>
            <a:spLocks noChangeArrowheads="1"/>
          </p:cNvSpPr>
          <p:nvPr/>
        </p:nvSpPr>
        <p:spPr bwMode="auto">
          <a:xfrm>
            <a:off x="71406" y="5000636"/>
            <a:ext cx="7072330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500Н</a:t>
            </a:r>
            <a:r>
              <a:rPr lang="ru-RU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/(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000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·9,8Н/кг)=</a:t>
            </a:r>
            <a:endParaRPr kumimoji="0" lang="en-US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6215074" y="5072074"/>
            <a:ext cx="1428760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0,05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7072330" y="5844621"/>
            <a:ext cx="642942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857752" y="2714620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500Н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929190" y="3405846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500Н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286116" y="1863858"/>
            <a:ext cx="4143404" cy="76944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2.22222E-6 L 0.21337 0.16041 " pathEditMode="relative" rAng="0" ptsTypes="AA">
                                      <p:cBhvr>
                                        <p:cTn id="9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" y="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0.30799 -0.15023 " pathEditMode="relative" rAng="0" ptsTypes="AA">
                                      <p:cBhvr>
                                        <p:cTn id="1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" y="-7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577" grpId="0" animBg="1"/>
      <p:bldP spid="8" grpId="0" build="p" animBg="1"/>
      <p:bldP spid="19" grpId="0" animBg="1"/>
      <p:bldP spid="20" grpId="0" animBg="1"/>
      <p:bldP spid="58" grpId="0" animBg="1"/>
      <p:bldP spid="44" grpId="0" animBg="1"/>
      <p:bldP spid="57" grpId="0" animBg="1"/>
      <p:bldP spid="59" grpId="0" animBg="1"/>
      <p:bldP spid="59" grpId="1" animBg="1"/>
      <p:bldP spid="60" grpId="0" animBg="1"/>
      <p:bldP spid="61" grpId="0" animBg="1"/>
      <p:bldP spid="40" grpId="0" animBg="1"/>
      <p:bldP spid="62" grpId="0" animBg="1"/>
      <p:bldP spid="63" grpId="0" animBg="1"/>
      <p:bldP spid="63" grpId="1" animBg="1"/>
      <p:bldP spid="64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2714200" y="3643314"/>
            <a:ext cx="317109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76,4Н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30Н=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9" name="TextBox 28"/>
          <p:cNvSpPr txBox="1"/>
          <p:nvPr/>
        </p:nvSpPr>
        <p:spPr>
          <a:xfrm>
            <a:off x="6715140" y="3714752"/>
            <a:ext cx="1253768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46,4Н</a:t>
            </a:r>
            <a:endParaRPr lang="ru-RU" sz="3200" dirty="0"/>
          </a:p>
        </p:txBody>
      </p:sp>
      <p:sp>
        <p:nvSpPr>
          <p:cNvPr id="27" name="TextBox 26"/>
          <p:cNvSpPr txBox="1"/>
          <p:nvPr/>
        </p:nvSpPr>
        <p:spPr>
          <a:xfrm rot="182569">
            <a:off x="6616196" y="2889922"/>
            <a:ext cx="1235603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76,4Н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5572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Можно ли на воздушном шаре объемам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м</a:t>
            </a:r>
            <a:r>
              <a:rPr lang="ru-RU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поднять груз массой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5,5 кг?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Шар наполнен гелием. Масса   оболочки и приборов равна 3кг.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(Найдите максимальную массу такого груза.)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36"/>
          <p:cNvSpPr txBox="1">
            <a:spLocks/>
          </p:cNvSpPr>
          <p:nvPr/>
        </p:nvSpPr>
        <p:spPr>
          <a:xfrm>
            <a:off x="0" y="1147250"/>
            <a:ext cx="5643570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Воздушный шар  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0726" y="0"/>
            <a:ext cx="3857620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6м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=5,5кг, 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=3кг,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гелия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0,18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воздуха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1,3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3 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2620028"/>
            <a:ext cx="6215074" cy="523220"/>
          </a:xfrm>
          <a:prstGeom prst="rect">
            <a:avLst/>
          </a:prstGeom>
          <a:noFill/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воздуха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6м</a:t>
            </a:r>
            <a:r>
              <a:rPr lang="ru-RU" sz="28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649774">
            <a:off x="6181140" y="2607579"/>
            <a:ext cx="1957732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76,4Н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39906" y="4139959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1085745" y="5459266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-32" y="5715016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3500438"/>
            <a:ext cx="131643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воздух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17936" y="5198908"/>
            <a:ext cx="642910" cy="50006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 flipH="1" flipV="1">
            <a:off x="815239" y="4021526"/>
            <a:ext cx="1639562" cy="1604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>
            <a:off x="1356496" y="5214156"/>
            <a:ext cx="714380" cy="1588"/>
          </a:xfrm>
          <a:prstGeom prst="straightConnector1">
            <a:avLst/>
          </a:prstGeom>
          <a:ln w="984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4429132"/>
            <a:ext cx="1143008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86050" y="3039726"/>
            <a:ext cx="300039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dirty="0"/>
          </a:p>
        </p:txBody>
      </p:sp>
      <p:sp>
        <p:nvSpPr>
          <p:cNvPr id="33" name="TextBox 32"/>
          <p:cNvSpPr txBox="1"/>
          <p:nvPr/>
        </p:nvSpPr>
        <p:spPr>
          <a:xfrm rot="616148">
            <a:off x="5749770" y="3844144"/>
            <a:ext cx="1928826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46,4Н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34" name="TextBox 33"/>
          <p:cNvSpPr txBox="1"/>
          <p:nvPr/>
        </p:nvSpPr>
        <p:spPr>
          <a:xfrm>
            <a:off x="2714612" y="4214818"/>
            <a:ext cx="3699768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46,4Н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dirty="0"/>
          </a:p>
        </p:txBody>
      </p:sp>
      <p:sp>
        <p:nvSpPr>
          <p:cNvPr id="35" name="TextBox 34"/>
          <p:cNvSpPr txBox="1"/>
          <p:nvPr/>
        </p:nvSpPr>
        <p:spPr>
          <a:xfrm>
            <a:off x="2714612" y="4844489"/>
            <a:ext cx="4143404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46,4Н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3200" dirty="0"/>
          </a:p>
        </p:txBody>
      </p:sp>
      <p:sp>
        <p:nvSpPr>
          <p:cNvPr id="36" name="TextBox 35"/>
          <p:cNvSpPr txBox="1"/>
          <p:nvPr/>
        </p:nvSpPr>
        <p:spPr>
          <a:xfrm>
            <a:off x="2753554" y="5500702"/>
            <a:ext cx="428628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4,73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/>
              <a:t>&lt;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5,5 кг</a:t>
            </a:r>
            <a:r>
              <a:rPr lang="ru-RU" sz="3200" b="1" dirty="0" smtClean="0"/>
              <a:t> </a:t>
            </a:r>
            <a:endParaRPr lang="ru-RU" sz="3200" dirty="0"/>
          </a:p>
        </p:txBody>
      </p:sp>
      <p:sp>
        <p:nvSpPr>
          <p:cNvPr id="37" name="TextBox 36"/>
          <p:cNvSpPr txBox="1"/>
          <p:nvPr/>
        </p:nvSpPr>
        <p:spPr>
          <a:xfrm>
            <a:off x="2571736" y="6150114"/>
            <a:ext cx="3929058" cy="707886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Лишние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765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884" y="3214686"/>
            <a:ext cx="2361616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(т.к. равновесие)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619896"/>
            <a:ext cx="8215338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т.к.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9" name="TextBox 38"/>
          <p:cNvSpPr txBox="1"/>
          <p:nvPr/>
        </p:nvSpPr>
        <p:spPr>
          <a:xfrm>
            <a:off x="285720" y="6286520"/>
            <a:ext cx="1143008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30Н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2643174" y="5500702"/>
            <a:ext cx="1357322" cy="5715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 rot="21006216">
            <a:off x="6715108" y="5918957"/>
            <a:ext cx="2428892" cy="64291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В2,з2, стр.13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Группа 4"/>
          <p:cNvGrpSpPr/>
          <p:nvPr/>
        </p:nvGrpSpPr>
        <p:grpSpPr>
          <a:xfrm>
            <a:off x="1714480" y="5701745"/>
            <a:ext cx="1071538" cy="584775"/>
            <a:chOff x="2905120" y="4429132"/>
            <a:chExt cx="714380" cy="967202"/>
          </a:xfrm>
        </p:grpSpPr>
        <p:sp>
          <p:nvSpPr>
            <p:cNvPr id="43" name="TextBox 42"/>
            <p:cNvSpPr txBox="1"/>
            <p:nvPr/>
          </p:nvSpPr>
          <p:spPr>
            <a:xfrm>
              <a:off x="2905120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2952723" y="4605596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Группа 7"/>
          <p:cNvGrpSpPr/>
          <p:nvPr/>
        </p:nvGrpSpPr>
        <p:grpSpPr>
          <a:xfrm>
            <a:off x="571472" y="3209763"/>
            <a:ext cx="1071570" cy="523220"/>
            <a:chOff x="3214678" y="2143117"/>
            <a:chExt cx="857256" cy="523220"/>
          </a:xfrm>
        </p:grpSpPr>
        <p:sp>
          <p:nvSpPr>
            <p:cNvPr id="46" name="TextBox 45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Группа 7"/>
          <p:cNvGrpSpPr/>
          <p:nvPr/>
        </p:nvGrpSpPr>
        <p:grpSpPr>
          <a:xfrm>
            <a:off x="1857356" y="4829683"/>
            <a:ext cx="714412" cy="523220"/>
            <a:chOff x="3214678" y="2143117"/>
            <a:chExt cx="628680" cy="523220"/>
          </a:xfrm>
        </p:grpSpPr>
        <p:sp>
          <p:nvSpPr>
            <p:cNvPr id="49" name="TextBox 48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29239D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29239D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xtBox 50"/>
          <p:cNvSpPr txBox="1"/>
          <p:nvPr/>
        </p:nvSpPr>
        <p:spPr>
          <a:xfrm>
            <a:off x="0" y="2143116"/>
            <a:ext cx="542925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Найду выталкивающую силу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9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32007E-6 L -0.53525 0.01942 " pathEditMode="relative" rAng="0" ptsTypes="AA">
                                      <p:cBhvr>
                                        <p:cTn id="1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00" y="1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22109E-6 L -0.72031 0.19912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00" y="9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3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6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7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9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7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01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9" grpId="0" animBg="1"/>
      <p:bldP spid="29" grpId="1" animBg="1"/>
      <p:bldP spid="27" grpId="0"/>
      <p:bldP spid="27" grpId="1"/>
      <p:bldP spid="3" grpId="0" animBg="1"/>
      <p:bldP spid="3" grpId="1" animBg="1"/>
      <p:bldP spid="6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4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build="p" animBg="1"/>
      <p:bldP spid="4" grpId="0" build="allAtOnce" animBg="1"/>
      <p:bldP spid="4" grpId="1" build="allAtOnce" animBg="1"/>
      <p:bldP spid="4" grpId="2" build="allAtOnce" animBg="1"/>
      <p:bldP spid="39" grpId="0" animBg="1"/>
      <p:bldP spid="40" grpId="0" animBg="1"/>
      <p:bldP spid="51" grpId="0" uiExpand="1" build="allAtOnce" animBg="1"/>
      <p:bldP spid="51" grpId="1" uiExpand="1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2500299" y="-71462"/>
            <a:ext cx="5072097" cy="92867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1.Запишу  условие равновесия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лодки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 мужчиной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0" y="0"/>
            <a:ext cx="2571736" cy="292893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мужч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=80кг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=30кг+40кг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=1000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кг/м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лод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=100кг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2500298" y="857232"/>
            <a:ext cx="3071834" cy="5759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выт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32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мч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2143108" y="1421667"/>
            <a:ext cx="5000659" cy="50713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2. Распишу выталкивающую силу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2285984" y="1928802"/>
            <a:ext cx="4286279" cy="5759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gV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(80кг+100кг)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g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1785918" y="2567307"/>
            <a:ext cx="3857652" cy="5759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(180кг)/1000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kumimoji="0" lang="ru-RU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5429256" y="2571744"/>
            <a:ext cx="1857388" cy="575941"/>
          </a:xfrm>
          <a:prstGeom prst="rect">
            <a:avLst/>
          </a:prstGeom>
          <a:solidFill>
            <a:srgbClr val="F9E3A5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=0,18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0" y="3207619"/>
            <a:ext cx="8501090" cy="50713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3.Запишу  условие равновесия лодки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 девочками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5762042" y="3638877"/>
            <a:ext cx="3381990" cy="5759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выт2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Р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0" y="3786190"/>
            <a:ext cx="5286380" cy="50713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4. Распишу выталкивающую силу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1142976" y="4143380"/>
            <a:ext cx="4714908" cy="5759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gV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=(70кг+100кг)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g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214282" y="4781885"/>
            <a:ext cx="4409214" cy="5759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(170кг)/1000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4694934" y="4781885"/>
            <a:ext cx="2236884" cy="5759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CC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=0,17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71406" y="5350759"/>
            <a:ext cx="4429156" cy="50713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5. Распишу разность объёмов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4572000" y="5357826"/>
            <a:ext cx="4572000" cy="575941"/>
          </a:xfrm>
          <a:prstGeom prst="rect">
            <a:avLst/>
          </a:prstGeom>
          <a:solidFill>
            <a:srgbClr val="FFFF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=0,18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0,17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5903917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когда девочки заменят в лодке мужчину, объём погружения уменьшится на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0,01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215238" y="871764"/>
            <a:ext cx="1857388" cy="64294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Rectangle 4"/>
          <p:cNvSpPr>
            <a:spLocks noChangeArrowheads="1"/>
          </p:cNvSpPr>
          <p:nvPr/>
        </p:nvSpPr>
        <p:spPr bwMode="auto">
          <a:xfrm>
            <a:off x="7143768" y="1139897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4"/>
          <p:cNvGrpSpPr/>
          <p:nvPr/>
        </p:nvGrpSpPr>
        <p:grpSpPr>
          <a:xfrm>
            <a:off x="8286808" y="1983882"/>
            <a:ext cx="1071538" cy="584775"/>
            <a:chOff x="2714612" y="4429132"/>
            <a:chExt cx="714380" cy="967202"/>
          </a:xfrm>
        </p:grpSpPr>
        <p:sp>
          <p:nvSpPr>
            <p:cNvPr id="46" name="TextBox 45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Прямая со стрелкой 47"/>
          <p:cNvCxnSpPr/>
          <p:nvPr/>
        </p:nvCxnSpPr>
        <p:spPr>
          <a:xfrm rot="16200000" flipV="1">
            <a:off x="7510683" y="1844583"/>
            <a:ext cx="1260000" cy="17253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7"/>
          <p:cNvGrpSpPr/>
          <p:nvPr/>
        </p:nvGrpSpPr>
        <p:grpSpPr>
          <a:xfrm>
            <a:off x="8215338" y="-3723"/>
            <a:ext cx="1000100" cy="523220"/>
            <a:chOff x="3214678" y="2143117"/>
            <a:chExt cx="800080" cy="523220"/>
          </a:xfrm>
        </p:grpSpPr>
        <p:sp>
          <p:nvSpPr>
            <p:cNvPr id="50" name="TextBox 49"/>
            <p:cNvSpPr txBox="1"/>
            <p:nvPr/>
          </p:nvSpPr>
          <p:spPr>
            <a:xfrm>
              <a:off x="3214678" y="2143117"/>
              <a:ext cx="800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1" name="Прямая со стрелкой 5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2" name="Прямая со стрелкой 51"/>
          <p:cNvCxnSpPr/>
          <p:nvPr/>
        </p:nvCxnSpPr>
        <p:spPr>
          <a:xfrm rot="16200000" flipV="1">
            <a:off x="7485298" y="576538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7715304" y="157384"/>
            <a:ext cx="285752" cy="78581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4" name="Прямая со стрелкой 53"/>
          <p:cNvCxnSpPr/>
          <p:nvPr/>
        </p:nvCxnSpPr>
        <p:spPr>
          <a:xfrm rot="5400000">
            <a:off x="7879194" y="1491251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358246" y="1154340"/>
            <a:ext cx="714412" cy="523220"/>
            <a:chOff x="3214678" y="2143117"/>
            <a:chExt cx="628680" cy="523220"/>
          </a:xfrm>
        </p:grpSpPr>
        <p:sp>
          <p:nvSpPr>
            <p:cNvPr id="56" name="TextBox 55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7" name="Прямая со стрелкой 56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6643702" y="6357958"/>
            <a:ext cx="2522668" cy="500067"/>
          </a:xfrm>
          <a:prstGeom prst="rect">
            <a:avLst/>
          </a:prstGeom>
          <a:solidFill>
            <a:srgbClr val="FFC000"/>
          </a:solidFill>
          <a:ln w="9525">
            <a:solidFill>
              <a:srgbClr val="0000CC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в№2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№3,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стр.14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5730248" y="2056438"/>
            <a:ext cx="285752" cy="428628"/>
          </a:xfrm>
          <a:prstGeom prst="roundRect">
            <a:avLst/>
          </a:prstGeom>
          <a:solidFill>
            <a:schemeClr val="accent1">
              <a:alpha val="62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714612" y="2041198"/>
            <a:ext cx="285752" cy="428628"/>
          </a:xfrm>
          <a:prstGeom prst="roundRect">
            <a:avLst/>
          </a:prstGeom>
          <a:solidFill>
            <a:schemeClr val="accent1">
              <a:alpha val="62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414016" y="4301496"/>
            <a:ext cx="285752" cy="428628"/>
          </a:xfrm>
          <a:prstGeom prst="roundRect">
            <a:avLst/>
          </a:prstGeom>
          <a:solidFill>
            <a:schemeClr val="accent1">
              <a:alpha val="62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1755438" y="4301496"/>
            <a:ext cx="285752" cy="428628"/>
          </a:xfrm>
          <a:prstGeom prst="roundRect">
            <a:avLst/>
          </a:prstGeom>
          <a:solidFill>
            <a:schemeClr val="accent1">
              <a:alpha val="62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10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 animBg="1"/>
      <p:bldP spid="19463" grpId="0" animBg="1"/>
      <p:bldP spid="19464" grpId="0" animBg="1"/>
      <p:bldP spid="19465" grpId="0" animBg="1"/>
      <p:bldP spid="19466" grpId="0" animBg="1"/>
      <p:bldP spid="19467" grpId="0" animBg="1"/>
      <p:bldP spid="19468" grpId="0" animBg="1"/>
      <p:bldP spid="19469" grpId="0" animBg="1"/>
      <p:bldP spid="19470" grpId="0" animBg="1"/>
      <p:bldP spid="19471" grpId="0" animBg="1"/>
      <p:bldP spid="19472" grpId="0" animBg="1"/>
      <p:bldP spid="19473" grpId="0" animBg="1"/>
      <p:bldP spid="19474" grpId="0" animBg="1"/>
      <p:bldP spid="19475" grpId="0" animBg="1"/>
      <p:bldP spid="19476" grpId="0" animBg="1"/>
      <p:bldP spid="24" grpId="0"/>
      <p:bldP spid="43" grpId="0" animBg="1"/>
      <p:bldP spid="43" grpId="1" animBg="1"/>
      <p:bldP spid="53" grpId="0" animBg="1"/>
      <p:bldP spid="53" grpId="1" animBg="1"/>
      <p:bldP spid="34" grpId="0" animBg="1"/>
      <p:bldP spid="35" grpId="0" animBg="1"/>
      <p:bldP spid="36" grpId="0" animBg="1"/>
      <p:bldP spid="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/>
          <p:cNvSpPr/>
          <p:nvPr/>
        </p:nvSpPr>
        <p:spPr>
          <a:xfrm>
            <a:off x="0" y="1357298"/>
            <a:ext cx="2428860" cy="2336537"/>
          </a:xfrm>
          <a:prstGeom prst="rect">
            <a:avLst/>
          </a:prstGeom>
          <a:solidFill>
            <a:srgbClr val="F9E3A5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кирп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549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паром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ρ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=1800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lnSpc>
                <a:spcPts val="35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15272" y="2571744"/>
            <a:ext cx="1500230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7643834" y="3071810"/>
            <a:ext cx="1643106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9"/>
          <p:cNvGrpSpPr/>
          <p:nvPr/>
        </p:nvGrpSpPr>
        <p:grpSpPr>
          <a:xfrm>
            <a:off x="8358245" y="3777842"/>
            <a:ext cx="857224" cy="584775"/>
            <a:chOff x="2714613" y="4429132"/>
            <a:chExt cx="571500" cy="967202"/>
          </a:xfrm>
        </p:grpSpPr>
        <p:sp>
          <p:nvSpPr>
            <p:cNvPr id="21" name="TextBox 20"/>
            <p:cNvSpPr txBox="1"/>
            <p:nvPr/>
          </p:nvSpPr>
          <p:spPr>
            <a:xfrm>
              <a:off x="2714613" y="4429132"/>
              <a:ext cx="571500" cy="96720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7653559" y="3609870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7"/>
          <p:cNvGrpSpPr/>
          <p:nvPr/>
        </p:nvGrpSpPr>
        <p:grpSpPr>
          <a:xfrm>
            <a:off x="8358215" y="1325398"/>
            <a:ext cx="1000132" cy="531966"/>
            <a:chOff x="3214676" y="2182655"/>
            <a:chExt cx="800105" cy="531966"/>
          </a:xfrm>
        </p:grpSpPr>
        <p:sp>
          <p:nvSpPr>
            <p:cNvPr id="25" name="TextBox 24"/>
            <p:cNvSpPr txBox="1"/>
            <p:nvPr/>
          </p:nvSpPr>
          <p:spPr>
            <a:xfrm>
              <a:off x="3214676" y="2191401"/>
              <a:ext cx="800105" cy="52322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 rot="16200000" flipV="1">
            <a:off x="7628174" y="2276518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8501090" y="2071678"/>
            <a:ext cx="142876" cy="50006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7"/>
          <p:cNvGrpSpPr/>
          <p:nvPr/>
        </p:nvGrpSpPr>
        <p:grpSpPr>
          <a:xfrm>
            <a:off x="8501122" y="2848189"/>
            <a:ext cx="714412" cy="523220"/>
            <a:chOff x="3214678" y="2143117"/>
            <a:chExt cx="628680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Прямая со стрелкой 31"/>
          <p:cNvCxnSpPr/>
          <p:nvPr/>
        </p:nvCxnSpPr>
        <p:spPr>
          <a:xfrm rot="5400000">
            <a:off x="8035566" y="3323053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0" y="887562"/>
            <a:ext cx="8501090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Найду объём всех кирпичей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·25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12·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4714884"/>
            <a:ext cx="2428860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2071670" y="1428736"/>
            <a:ext cx="3071834" cy="42862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Масса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кирпичей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929190" y="1428736"/>
            <a:ext cx="250033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кирп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071670" y="1928802"/>
            <a:ext cx="4071966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1800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857884" y="1928802"/>
            <a:ext cx="142876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2700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760860" y="3652838"/>
            <a:ext cx="1428760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32490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928662" y="3286124"/>
            <a:ext cx="3714712" cy="42862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3.Плот в равновесии т.к.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214678" y="3643314"/>
            <a:ext cx="3367012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2"/>
          <p:cNvSpPr txBox="1">
            <a:spLocks noChangeArrowheads="1"/>
          </p:cNvSpPr>
          <p:nvPr/>
        </p:nvSpPr>
        <p:spPr bwMode="auto">
          <a:xfrm>
            <a:off x="0" y="4214818"/>
            <a:ext cx="5786446" cy="50006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Откуда сила дополнительная сила Архимеда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"/>
          <p:cNvSpPr txBox="1">
            <a:spLocks noChangeArrowheads="1"/>
          </p:cNvSpPr>
          <p:nvPr/>
        </p:nvSpPr>
        <p:spPr bwMode="auto">
          <a:xfrm>
            <a:off x="6715108" y="6481207"/>
            <a:ext cx="242889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В№2 з№4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0" y="0"/>
            <a:ext cx="9144000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4. На паром, борта которого вертикальны, нагрузили телегу со 100 кирпичами. Масса телеги с лошадью без кирпичей 549 кг. Размеры кирпича 25</a:t>
            </a:r>
            <a:r>
              <a:rPr lang="ru-RU" sz="1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1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5 (см</a:t>
            </a:r>
            <a:r>
              <a:rPr lang="ru-RU" sz="19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). Площадь парома 25 м</a:t>
            </a:r>
            <a:r>
              <a:rPr lang="ru-RU" sz="19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.   На сколько увеличилась глубина  осадки парома? 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2071670" y="2500306"/>
            <a:ext cx="5572164" cy="42862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2. Вместе с телегой и лошадью будет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215074" y="2928934"/>
            <a:ext cx="142876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3249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715008" y="4214818"/>
            <a:ext cx="1441824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32490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929454" y="1357298"/>
            <a:ext cx="1441824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32490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214546" y="4714884"/>
            <a:ext cx="2786082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32490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57752" y="4714884"/>
            <a:ext cx="4357718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·x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0" y="5286388"/>
            <a:ext cx="1928794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x= 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1785918" y="5286388"/>
            <a:ext cx="7358082" cy="57150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глубина осадки парома увеличится на 13см.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3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3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3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3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3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3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 animBg="1"/>
      <p:bldP spid="18" grpId="0" animBg="1"/>
      <p:bldP spid="18" grpId="1" animBg="1"/>
      <p:bldP spid="28" grpId="0" animBg="1"/>
      <p:bldP spid="28" grpId="1" animBg="1"/>
      <p:bldP spid="34" grpId="0" build="p" animBg="1"/>
      <p:bldP spid="35" grpId="0" animBg="1"/>
      <p:bldP spid="38" grpId="0" animBg="1"/>
      <p:bldP spid="39" grpId="0" animBg="1"/>
      <p:bldP spid="40" grpId="0" animBg="1"/>
      <p:bldP spid="41" grpId="0" animBg="1"/>
      <p:bldP spid="44" grpId="0" animBg="1"/>
      <p:bldP spid="45" grpId="0" animBg="1"/>
      <p:bldP spid="46" grpId="0" animBg="1"/>
      <p:bldP spid="47" grpId="0" animBg="1"/>
      <p:bldP spid="42" grpId="0" animBg="1"/>
      <p:bldP spid="52" grpId="0" animBg="1"/>
      <p:bldP spid="53" grpId="0" animBg="1"/>
      <p:bldP spid="37" grpId="0" animBg="1"/>
      <p:bldP spid="54" grpId="0" animBg="1"/>
      <p:bldP spid="36" grpId="0" animBg="1"/>
      <p:bldP spid="55" grpId="0" animBg="1"/>
      <p:bldP spid="5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984" y="714356"/>
            <a:ext cx="416652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Вариант 3</a:t>
            </a:r>
          </a:p>
          <a:p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Стр.15,16</a:t>
            </a:r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80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0" y="0"/>
            <a:ext cx="7143768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Масса  камня объемом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 дм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равна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20кг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Какую силу надо приложить, чтобы удержать камень в воде?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72330" y="0"/>
            <a:ext cx="22860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cap="all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15дм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u="sng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u="sng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266934" y="6273249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57356" y="5357826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-71470" y="3558605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6"/>
          <p:cNvSpPr txBox="1">
            <a:spLocks/>
          </p:cNvSpPr>
          <p:nvPr/>
        </p:nvSpPr>
        <p:spPr>
          <a:xfrm>
            <a:off x="0" y="1214422"/>
            <a:ext cx="5857884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Камень 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т.к.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762904"/>
            <a:ext cx="728664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1000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1714488"/>
            <a:ext cx="721520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285720" y="4405978"/>
            <a:ext cx="1462695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55728" y="3701481"/>
            <a:ext cx="1288238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4258" y="5986451"/>
            <a:ext cx="1626699" cy="58477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14678" y="4214818"/>
            <a:ext cx="400052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147Н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endParaRPr lang="ru-RU" sz="2800" dirty="0"/>
          </a:p>
        </p:txBody>
      </p:sp>
      <p:sp>
        <p:nvSpPr>
          <p:cNvPr id="27" name="TextBox 26"/>
          <p:cNvSpPr txBox="1"/>
          <p:nvPr/>
        </p:nvSpPr>
        <p:spPr>
          <a:xfrm>
            <a:off x="3214678" y="4763168"/>
            <a:ext cx="32147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</a:t>
            </a:r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/>
          </a:p>
        </p:txBody>
      </p:sp>
      <p:sp>
        <p:nvSpPr>
          <p:cNvPr id="28" name="TextBox 27"/>
          <p:cNvSpPr txBox="1"/>
          <p:nvPr/>
        </p:nvSpPr>
        <p:spPr>
          <a:xfrm>
            <a:off x="6286512" y="4786322"/>
            <a:ext cx="114300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7143768" y="2772787"/>
            <a:ext cx="1957732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15206" y="2786058"/>
            <a:ext cx="857256" cy="46166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</a:t>
            </a:r>
            <a:r>
              <a:rPr lang="ru-RU" sz="2000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500958" y="3786190"/>
            <a:ext cx="785818" cy="40011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20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286512" y="4824723"/>
            <a:ext cx="928694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49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/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6858016" y="6286520"/>
            <a:ext cx="2285984" cy="5714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В3,з1 стр.15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Группа 4"/>
          <p:cNvGrpSpPr/>
          <p:nvPr/>
        </p:nvGrpSpPr>
        <p:grpSpPr>
          <a:xfrm>
            <a:off x="1643074" y="6058935"/>
            <a:ext cx="1071538" cy="584775"/>
            <a:chOff x="2714612" y="4429132"/>
            <a:chExt cx="714380" cy="967202"/>
          </a:xfrm>
        </p:grpSpPr>
        <p:sp>
          <p:nvSpPr>
            <p:cNvPr id="34" name="TextBox 33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Группа 7"/>
          <p:cNvGrpSpPr/>
          <p:nvPr/>
        </p:nvGrpSpPr>
        <p:grpSpPr>
          <a:xfrm>
            <a:off x="1857356" y="4334540"/>
            <a:ext cx="1071570" cy="523220"/>
            <a:chOff x="3214678" y="2143117"/>
            <a:chExt cx="857256" cy="523220"/>
          </a:xfrm>
        </p:grpSpPr>
        <p:sp>
          <p:nvSpPr>
            <p:cNvPr id="37" name="TextBox 36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Группа 7"/>
          <p:cNvGrpSpPr/>
          <p:nvPr/>
        </p:nvGrpSpPr>
        <p:grpSpPr>
          <a:xfrm>
            <a:off x="1785918" y="3691598"/>
            <a:ext cx="1071570" cy="523220"/>
            <a:chOff x="3151817" y="2143117"/>
            <a:chExt cx="942979" cy="523220"/>
          </a:xfrm>
        </p:grpSpPr>
        <p:sp>
          <p:nvSpPr>
            <p:cNvPr id="40" name="TextBox 39"/>
            <p:cNvSpPr txBox="1"/>
            <p:nvPr/>
          </p:nvSpPr>
          <p:spPr>
            <a:xfrm>
              <a:off x="3151817" y="2143117"/>
              <a:ext cx="9429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cap="all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cap="all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руки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1" name="Прямая со стрелкой 4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Содержимое 36"/>
          <p:cNvSpPr txBox="1">
            <a:spLocks/>
          </p:cNvSpPr>
          <p:nvPr/>
        </p:nvSpPr>
        <p:spPr>
          <a:xfrm>
            <a:off x="0" y="2214554"/>
            <a:ext cx="5857884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Найду выталкивающую силу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2428860" y="3286124"/>
            <a:ext cx="3429024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Найду силу тяжести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70846" y="3691598"/>
            <a:ext cx="3500462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=20кг·9,8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/>
          </a:p>
        </p:txBody>
      </p:sp>
      <p:sp>
        <p:nvSpPr>
          <p:cNvPr id="44" name="TextBox 43"/>
          <p:cNvSpPr txBox="1"/>
          <p:nvPr/>
        </p:nvSpPr>
        <p:spPr>
          <a:xfrm>
            <a:off x="2857488" y="5286388"/>
            <a:ext cx="6215074" cy="95410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для подъёма камня в воде необходима сила </a:t>
            </a:r>
            <a:r>
              <a:rPr lang="ru-RU" sz="28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49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Н, а воздухе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572132" y="5786454"/>
            <a:ext cx="357190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7870848" y="5811854"/>
            <a:ext cx="500066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-0.79271 -0.21273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6" y="-1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33333E-6 L -0.60729 -0.375 " pathEditMode="relative" rAng="0" ptsTypes="AA">
                                      <p:cBhvr>
                                        <p:cTn id="1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4" y="-1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4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5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0"/>
                            </p:stCondLst>
                            <p:childTnLst>
                              <p:par>
                                <p:cTn id="15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7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7000"/>
                            </p:stCondLst>
                            <p:childTnLst>
                              <p:par>
                                <p:cTn id="15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5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7037E-7 L -0.57673 -0.48912 " pathEditMode="relative" rAng="0" ptsTypes="AA">
                                      <p:cBhvr>
                                        <p:cTn id="1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" y="-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9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8" grpId="0" animBg="1"/>
      <p:bldP spid="9" grpId="0" animBg="1"/>
      <p:bldP spid="17" grpId="0" animBg="1"/>
      <p:bldP spid="18" grpId="0" animBg="1"/>
      <p:bldP spid="19" grpId="0" animBg="1"/>
      <p:bldP spid="20" grpId="0" animBg="1"/>
      <p:bldP spid="20" grpId="1" animBg="1"/>
      <p:bldP spid="20" grpId="2" animBg="1"/>
      <p:bldP spid="22" grpId="0"/>
      <p:bldP spid="22" grpId="1"/>
      <p:bldP spid="24" grpId="0" animBg="1"/>
      <p:bldP spid="25" grpId="0"/>
      <p:bldP spid="25" grpId="1"/>
      <p:bldP spid="26" grpId="0" animBg="1"/>
      <p:bldP spid="27" grpId="0" animBg="1"/>
      <p:bldP spid="28" grpId="0" animBg="1"/>
      <p:bldP spid="28" grpId="1" animBg="1"/>
      <p:bldP spid="21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42" grpId="0" animBg="1"/>
      <p:bldP spid="43" grpId="0" animBg="1"/>
      <p:bldP spid="23" grpId="0" animBg="1"/>
      <p:bldP spid="44" grpId="0" animBg="1"/>
      <p:bldP spid="45" grpId="0" animBg="1"/>
      <p:bldP spid="4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14546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71604" y="500042"/>
            <a:ext cx="5500726" cy="292895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С.Р. по темам №10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(50 баллов)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Гр5</a:t>
            </a: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0" y="-71462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Погрузится ли  целиком  в воду льдина                        площадью   4 м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 толщиной 50 см, если на нее встанет человек массой 60 кг? Какой максимальный груз может удержать эта льдина?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446712"/>
            <a:ext cx="2571736" cy="24109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h=0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м;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=6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кг;  М</a:t>
            </a:r>
            <a:r>
              <a:rPr lang="en-US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lang="ru-RU" sz="28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=900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endParaRPr lang="ru-RU" sz="4000" b="1" baseline="30000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72330" y="2857496"/>
            <a:ext cx="1857388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6929454" y="3119498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3992156"/>
            <a:ext cx="1071538" cy="584775"/>
            <a:chOff x="2714612" y="4429132"/>
            <a:chExt cx="714380" cy="967202"/>
          </a:xfrm>
        </p:grpSpPr>
        <p:sp>
          <p:nvSpPr>
            <p:cNvPr id="11" name="TextBox 10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7367775" y="3824184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8072430" y="1571612"/>
            <a:ext cx="1071570" cy="523220"/>
            <a:chOff x="3214678" y="2143117"/>
            <a:chExt cx="857256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16200000" flipV="1">
            <a:off x="7342390" y="256227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429520" y="2071678"/>
            <a:ext cx="28575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7749782" y="3333686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8215338" y="3133941"/>
            <a:ext cx="714412" cy="523220"/>
            <a:chOff x="3214678" y="2143117"/>
            <a:chExt cx="6286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Прямоугольник 22"/>
          <p:cNvSpPr/>
          <p:nvPr/>
        </p:nvSpPr>
        <p:spPr>
          <a:xfrm>
            <a:off x="2643174" y="1639661"/>
            <a:ext cx="4143404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0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785918" y="4132074"/>
            <a:ext cx="285752" cy="571480"/>
          </a:xfrm>
          <a:prstGeom prst="roundRect">
            <a:avLst/>
          </a:prstGeom>
          <a:solidFill>
            <a:srgbClr val="F9E3A5">
              <a:alpha val="6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214942" y="4163424"/>
            <a:ext cx="285752" cy="571480"/>
          </a:xfrm>
          <a:prstGeom prst="roundRect">
            <a:avLst/>
          </a:prstGeom>
          <a:solidFill>
            <a:srgbClr val="F9E3A5">
              <a:alpha val="6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116076" y="4143380"/>
            <a:ext cx="285752" cy="571480"/>
          </a:xfrm>
          <a:prstGeom prst="roundRect">
            <a:avLst/>
          </a:prstGeom>
          <a:solidFill>
            <a:srgbClr val="F9E3A5">
              <a:alpha val="6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6429388" y="0"/>
            <a:ext cx="2714612" cy="50004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В3,з№2 //стр.15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0" y="4000504"/>
            <a:ext cx="7072330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Найду максимальную выталкивающую силу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Обш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286016" y="3143248"/>
            <a:ext cx="5357818" cy="89255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Найду вес и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силу тяжести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льдины</a:t>
            </a:r>
          </a:p>
          <a:p>
            <a:pPr lvl="0"/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Mg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1800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9,8Н/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18кН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428860" y="2214554"/>
            <a:ext cx="5000660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Найду массу льдины 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900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17"/>
          <p:cNvSpPr>
            <a:spLocks noChangeArrowheads="1"/>
          </p:cNvSpPr>
          <p:nvPr/>
        </p:nvSpPr>
        <p:spPr bwMode="auto">
          <a:xfrm>
            <a:off x="5000628" y="2714620"/>
            <a:ext cx="1285884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1800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5072074"/>
            <a:ext cx="9144000" cy="89255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Найду максимальный вес и силу тяжести человека, используя условие равновесия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2кН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17"/>
          <p:cNvSpPr>
            <a:spLocks noChangeArrowheads="1"/>
          </p:cNvSpPr>
          <p:nvPr/>
        </p:nvSpPr>
        <p:spPr bwMode="auto">
          <a:xfrm>
            <a:off x="3500430" y="4500570"/>
            <a:ext cx="1143008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кН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Rectangle 17"/>
          <p:cNvSpPr>
            <a:spLocks noChangeArrowheads="1"/>
          </p:cNvSpPr>
          <p:nvPr/>
        </p:nvSpPr>
        <p:spPr bwMode="auto">
          <a:xfrm>
            <a:off x="3571868" y="4676784"/>
            <a:ext cx="1000132" cy="46166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кН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Rectangle 17"/>
          <p:cNvSpPr>
            <a:spLocks noChangeArrowheads="1"/>
          </p:cNvSpPr>
          <p:nvPr/>
        </p:nvSpPr>
        <p:spPr bwMode="auto">
          <a:xfrm>
            <a:off x="5715008" y="3643314"/>
            <a:ext cx="1000132" cy="46166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18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кН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1" name="Rectangle 17"/>
          <p:cNvSpPr>
            <a:spLocks noChangeArrowheads="1"/>
          </p:cNvSpPr>
          <p:nvPr/>
        </p:nvSpPr>
        <p:spPr bwMode="auto">
          <a:xfrm>
            <a:off x="6000760" y="5500702"/>
            <a:ext cx="857256" cy="46166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2кН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0" y="5929330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максимальный груз, который может удержать эта</a:t>
            </a: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льдина весом  2000Н,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массой 200кг, значит …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643174" y="1119830"/>
            <a:ext cx="4857784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Льдина  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равновесии т.к.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30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3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30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3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30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24548 0.13473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" y="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30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3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30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0.47257 -0.35694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" y="-1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000"/>
                            </p:stCondLst>
                            <p:childTnLst>
                              <p:par>
                                <p:cTn id="1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500"/>
                            </p:stCondLst>
                            <p:childTnLst>
                              <p:par>
                                <p:cTn id="1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30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3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85185E-6 L 0.21424 -0.2831 " pathEditMode="relative" rAng="0" ptsTypes="AA">
                                      <p:cBhvr>
                                        <p:cTn id="19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" y="-1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3000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3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30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/>
      <p:bldP spid="6" grpId="0" build="p" animBg="1"/>
      <p:bldP spid="8" grpId="0" animBg="1"/>
      <p:bldP spid="8" grpId="1" animBg="1"/>
      <p:bldP spid="18" grpId="0" animBg="1"/>
      <p:bldP spid="18" grpId="1" animBg="1"/>
      <p:bldP spid="23" grpId="0" animBg="1"/>
      <p:bldP spid="27" grpId="0" animBg="1"/>
      <p:bldP spid="28" grpId="0" animBg="1"/>
      <p:bldP spid="30" grpId="0" animBg="1"/>
      <p:bldP spid="42" grpId="0" uiExpand="1" build="p" animBg="1"/>
      <p:bldP spid="43" grpId="0" build="p" animBg="1"/>
      <p:bldP spid="45" grpId="0" uiExpand="1" build="p" animBg="1"/>
      <p:bldP spid="46" grpId="0" animBg="1"/>
      <p:bldP spid="47" grpId="0" uiExpand="1" build="p" animBg="1"/>
      <p:bldP spid="48" grpId="0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uiExpand="1" build="p" animBg="1"/>
      <p:bldP spid="3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86644" y="2309742"/>
            <a:ext cx="1857388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7143768" y="2786058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4"/>
          <p:cNvGrpSpPr/>
          <p:nvPr/>
        </p:nvGrpSpPr>
        <p:grpSpPr>
          <a:xfrm>
            <a:off x="8286808" y="3420651"/>
            <a:ext cx="1071538" cy="651291"/>
            <a:chOff x="2714612" y="4429132"/>
            <a:chExt cx="714380" cy="1077218"/>
          </a:xfrm>
        </p:grpSpPr>
        <p:sp>
          <p:nvSpPr>
            <p:cNvPr id="6" name="TextBox 5"/>
            <p:cNvSpPr txBox="1"/>
            <p:nvPr/>
          </p:nvSpPr>
          <p:spPr>
            <a:xfrm>
              <a:off x="2714612" y="4429132"/>
              <a:ext cx="7143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Прямая со стрелкой 7"/>
          <p:cNvCxnSpPr/>
          <p:nvPr/>
        </p:nvCxnSpPr>
        <p:spPr>
          <a:xfrm rot="16200000" flipV="1">
            <a:off x="7582089" y="3276430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>
            <a:off x="8286776" y="976954"/>
            <a:ext cx="1071570" cy="523220"/>
            <a:chOff x="3214678" y="2143117"/>
            <a:chExt cx="857256" cy="523220"/>
          </a:xfrm>
          <a:solidFill>
            <a:srgbClr val="F9E3A5"/>
          </a:solidFill>
        </p:grpSpPr>
        <p:sp>
          <p:nvSpPr>
            <p:cNvPr id="10" name="TextBox 9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16200000" flipV="1">
            <a:off x="7556736" y="1923744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8572528" y="1523924"/>
            <a:ext cx="285752" cy="78581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7"/>
          <p:cNvGrpSpPr/>
          <p:nvPr/>
        </p:nvGrpSpPr>
        <p:grpSpPr>
          <a:xfrm>
            <a:off x="8429652" y="2586187"/>
            <a:ext cx="714412" cy="523220"/>
            <a:chOff x="3214678" y="2143117"/>
            <a:chExt cx="628680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5400000">
            <a:off x="7964096" y="3061051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0" y="1000108"/>
            <a:ext cx="2786050" cy="282128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Bef>
                <a:spcPts val="0"/>
              </a:spcBef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3200" baseline="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=6000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aseline="300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</a:t>
            </a:r>
            <a:r>
              <a:rPr lang="ru-RU" sz="36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4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928926" y="1071546"/>
            <a:ext cx="4929222" cy="150019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1.При погрузке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выталкивающая сила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увеличилась на величину веса груза, баржа </a:t>
            </a: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дополнительно вытеснила 6000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воды.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58704" y="3821619"/>
            <a:ext cx="3299179" cy="646331"/>
          </a:xfrm>
          <a:prstGeom prst="rect">
            <a:avLst/>
          </a:prstGeom>
          <a:solidFill>
            <a:srgbClr val="FFFF00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cap="all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00100" y="4477416"/>
            <a:ext cx="4429156" cy="523220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86380" y="4464757"/>
            <a:ext cx="1571604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58,8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0" y="5000636"/>
            <a:ext cx="9144000" cy="92869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погружении на 2м сухогруз принял груз весом 58,8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масса которого 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тонн.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635795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давления на нижнюю грань больше,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чем на верхнюю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5857892"/>
            <a:ext cx="7858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чём причина выталкивающей силы?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0" y="-428604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54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в№3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зад№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Площадь поперечного сечения сухогруза на уровне воды равна 3000м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По окончании погрузки глубина осадки увеличилась на 2м. Определить в тоннах массу груза, принятого на борт сухогруза.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643174" y="2928934"/>
            <a:ext cx="5214974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Найду эту дополнительную силу Архимеда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6429388" y="5929330"/>
            <a:ext cx="2714612" cy="50004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В3,з№3 //стр.16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3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3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3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3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3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3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3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3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3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3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3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3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3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3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3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6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7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3" grpId="0" animBg="1"/>
      <p:bldP spid="13" grpId="1" animBg="1"/>
      <p:bldP spid="18" grpId="0" build="p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/>
      <p:bldP spid="26" grpId="0"/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4000504"/>
            <a:ext cx="2786050" cy="285749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30718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полости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17,75 см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мед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4643438" y="1142984"/>
            <a:ext cx="4500562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Шар в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т.к.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701217"/>
            <a:ext cx="607223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71406" y="6000768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44024" y="3477284"/>
            <a:ext cx="6561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rot="16200000" flipV="1">
            <a:off x="1103885" y="417989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000628" y="2285992"/>
            <a:ext cx="2357454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15206" y="2334276"/>
            <a:ext cx="1928826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1108051" y="5178437"/>
            <a:ext cx="1071570" cy="1588"/>
          </a:xfrm>
          <a:prstGeom prst="straightConnector1">
            <a:avLst/>
          </a:prstGeom>
          <a:ln w="857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697438" y="535782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5786446" y="6286520"/>
            <a:ext cx="3357618" cy="5714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В№3 з№4,стр.16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786050" y="-24"/>
            <a:ext cx="63579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7780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Полый медный шар плавает в воде при полном погружении. Чему равна масса шара, если объем воздушной полости равен 17,75 см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928662" y="4357694"/>
            <a:ext cx="642942" cy="50006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857224" y="5500702"/>
            <a:ext cx="428628" cy="1588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844024" y="3500438"/>
            <a:ext cx="428628" cy="1588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6567502" y="2344730"/>
            <a:ext cx="214314" cy="500066"/>
          </a:xfrm>
          <a:prstGeom prst="ellipse">
            <a:avLst/>
          </a:prstGeom>
          <a:solidFill>
            <a:schemeClr val="accent1"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8687717" y="2352668"/>
            <a:ext cx="214314" cy="500066"/>
          </a:xfrm>
          <a:prstGeom prst="ellipse">
            <a:avLst/>
          </a:prstGeom>
          <a:solidFill>
            <a:schemeClr val="accent1"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4286248" y="2832096"/>
            <a:ext cx="3786214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·(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плст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29520" y="2857496"/>
            <a:ext cx="1714512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143240" y="3357562"/>
            <a:ext cx="4000528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плст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038992" y="3390900"/>
            <a:ext cx="171451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4214810" y="3929066"/>
            <a:ext cx="500066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8034362" y="3987804"/>
            <a:ext cx="50006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214678" y="4143380"/>
            <a:ext cx="2286016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плст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500694" y="4143380"/>
            <a:ext cx="3286148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baseline="-25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214678" y="4643446"/>
            <a:ext cx="2286016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плст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57818" y="4643446"/>
            <a:ext cx="300039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·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000364" y="5429264"/>
            <a:ext cx="107157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4000496" y="5715016"/>
            <a:ext cx="200026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000496" y="5143512"/>
            <a:ext cx="1857388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плст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071934" y="5786454"/>
            <a:ext cx="192882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4071942"/>
            <a:ext cx="121444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2285992"/>
            <a:ext cx="4357686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Перенесём силу тяжести и </a:t>
            </a:r>
          </a:p>
          <a:p>
            <a:pPr marL="514350" indent="-514350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распишем силы 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0"/>
                            </p:stCondLst>
                            <p:childTnLst>
                              <p:par>
                                <p:cTn id="1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5" grpId="1" animBg="1"/>
      <p:bldP spid="7" grpId="0"/>
      <p:bldP spid="9" grpId="0"/>
      <p:bldP spid="10" grpId="0" animBg="1"/>
      <p:bldP spid="14" grpId="0"/>
      <p:bldP spid="16" grpId="0"/>
      <p:bldP spid="26" grpId="0"/>
      <p:bldP spid="31" grpId="0" animBg="1"/>
      <p:bldP spid="32" grpId="0" animBg="1"/>
      <p:bldP spid="33" grpId="0"/>
      <p:bldP spid="34" grpId="0"/>
      <p:bldP spid="35" grpId="0" animBg="1"/>
      <p:bldP spid="36" grpId="0" animBg="1"/>
      <p:bldP spid="40" grpId="0" animBg="1"/>
      <p:bldP spid="41" grpId="0" animBg="1"/>
      <p:bldP spid="43" grpId="0" animBg="1"/>
      <p:bldP spid="44" grpId="0" animBg="1"/>
      <p:bldP spid="45" grpId="0" animBg="1"/>
      <p:bldP spid="49" grpId="0" animBg="1"/>
      <p:bldP spid="50" grpId="0" animBg="1"/>
      <p:bldP spid="8" grpId="0" animBg="1"/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984" y="714356"/>
            <a:ext cx="416652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Вариант 4</a:t>
            </a:r>
          </a:p>
          <a:p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Стр.17,18</a:t>
            </a:r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80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7072330" y="2857496"/>
            <a:ext cx="1857388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929454" y="3143248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-324544" y="-27384"/>
            <a:ext cx="9468544" cy="148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lnSpc>
                <a:spcPct val="111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4В №1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 Брусок объемом 100 см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плавает на поверхности воды. Определить объем надводной части бруска, если его масса 40г.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844824"/>
            <a:ext cx="3286148" cy="233653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общ=100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/10</a:t>
            </a:r>
            <a:r>
              <a:rPr lang="ru-RU" sz="32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36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=0,04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1 г/см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над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3992155"/>
            <a:ext cx="1071538" cy="651291"/>
            <a:chOff x="2714612" y="4429132"/>
            <a:chExt cx="714380" cy="1077218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7143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16200000" flipV="1">
            <a:off x="7367775" y="3824184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430" y="1571612"/>
            <a:ext cx="1071570" cy="523220"/>
            <a:chOff x="3214678" y="2143117"/>
            <a:chExt cx="857256" cy="523220"/>
          </a:xfrm>
        </p:grpSpPr>
        <p:sp>
          <p:nvSpPr>
            <p:cNvPr id="14" name="TextBox 13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 rot="16200000" flipV="1">
            <a:off x="7342390" y="256227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3347864" y="1772816"/>
            <a:ext cx="356335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930130" y="1920270"/>
            <a:ext cx="219283" cy="571480"/>
          </a:xfrm>
          <a:prstGeom prst="roundRect">
            <a:avLst/>
          </a:prstGeom>
          <a:solidFill>
            <a:srgbClr val="F9E3A5">
              <a:alpha val="67000"/>
            </a:srgbClr>
          </a:solidFill>
          <a:ln>
            <a:solidFill>
              <a:srgbClr val="F9E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69029" y="1957480"/>
            <a:ext cx="219283" cy="571480"/>
          </a:xfrm>
          <a:prstGeom prst="roundRect">
            <a:avLst/>
          </a:prstGeom>
          <a:solidFill>
            <a:srgbClr val="F9E3A5">
              <a:alpha val="67000"/>
            </a:srgbClr>
          </a:solidFill>
          <a:ln>
            <a:solidFill>
              <a:srgbClr val="F9E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0" y="4288740"/>
            <a:ext cx="6588224" cy="1200329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3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Определим объем надводной части </a:t>
            </a:r>
            <a:r>
              <a:rPr lang="en-US" sz="3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r>
              <a:rPr lang="ru-RU" sz="3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4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4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400" b="1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4367024" y="6082248"/>
            <a:ext cx="15121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=60с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5652120" y="3588256"/>
            <a:ext cx="1728192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6715140" y="6309320"/>
            <a:ext cx="2428892" cy="532953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4В,№1,стр.17</a:t>
            </a:r>
          </a:p>
        </p:txBody>
      </p:sp>
      <p:sp>
        <p:nvSpPr>
          <p:cNvPr id="43" name="Rectangle 17"/>
          <p:cNvSpPr>
            <a:spLocks noChangeArrowheads="1"/>
          </p:cNvSpPr>
          <p:nvPr/>
        </p:nvSpPr>
        <p:spPr bwMode="auto">
          <a:xfrm>
            <a:off x="3332624" y="2492896"/>
            <a:ext cx="3327608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5" name="TextBox 10"/>
          <p:cNvSpPr txBox="1">
            <a:spLocks noChangeArrowheads="1"/>
          </p:cNvSpPr>
          <p:nvPr/>
        </p:nvSpPr>
        <p:spPr bwMode="auto">
          <a:xfrm>
            <a:off x="3836680" y="3339404"/>
            <a:ext cx="158408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0,04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15"/>
          <p:cNvSpPr txBox="1">
            <a:spLocks noChangeArrowheads="1"/>
          </p:cNvSpPr>
          <p:nvPr/>
        </p:nvSpPr>
        <p:spPr bwMode="auto">
          <a:xfrm>
            <a:off x="3805630" y="3967106"/>
            <a:ext cx="2016794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 bwMode="auto">
          <a:xfrm flipV="1">
            <a:off x="4037072" y="3934940"/>
            <a:ext cx="1643074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17"/>
          <p:cNvSpPr>
            <a:spLocks noChangeArrowheads="1"/>
          </p:cNvSpPr>
          <p:nvPr/>
        </p:nvSpPr>
        <p:spPr bwMode="auto">
          <a:xfrm>
            <a:off x="2195736" y="3668964"/>
            <a:ext cx="1656184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71538" y="1340768"/>
            <a:ext cx="628654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Брусок плавает т.к.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 0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17"/>
          <p:cNvSpPr>
            <a:spLocks noChangeArrowheads="1"/>
          </p:cNvSpPr>
          <p:nvPr/>
        </p:nvSpPr>
        <p:spPr bwMode="auto">
          <a:xfrm>
            <a:off x="15240" y="5456272"/>
            <a:ext cx="5364088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r>
              <a:rPr lang="ru-RU" sz="3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/10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3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/10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endParaRPr kumimoji="0" lang="en-US" sz="3400" b="1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8" name="Rectangle 17"/>
          <p:cNvSpPr>
            <a:spLocks noChangeArrowheads="1"/>
          </p:cNvSpPr>
          <p:nvPr/>
        </p:nvSpPr>
        <p:spPr bwMode="auto">
          <a:xfrm>
            <a:off x="0" y="6074509"/>
            <a:ext cx="4499992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/10</a:t>
            </a:r>
            <a:r>
              <a:rPr lang="ru-RU" sz="36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34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/10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endParaRPr kumimoji="0" lang="en-US" sz="3400" b="1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4602480" y="6084585"/>
            <a:ext cx="12820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11111E-6 L 0.33733 -0.47176 " pathEditMode="relative" rAng="0" ptsTypes="AA">
                                      <p:cBhvr>
                                        <p:cTn id="15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-2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577" grpId="0"/>
      <p:bldP spid="8" grpId="0" build="p" animBg="1"/>
      <p:bldP spid="20" grpId="0" animBg="1"/>
      <p:bldP spid="21" grpId="0" animBg="1"/>
      <p:bldP spid="22" grpId="0" animBg="1"/>
      <p:bldP spid="23" grpId="0" animBg="1"/>
      <p:bldP spid="36" grpId="0"/>
      <p:bldP spid="40" grpId="0" animBg="1"/>
      <p:bldP spid="43" grpId="0" animBg="1"/>
      <p:bldP spid="45" grpId="0" animBg="1"/>
      <p:bldP spid="46" grpId="0" animBg="1"/>
      <p:bldP spid="44" grpId="0" animBg="1"/>
      <p:bldP spid="19" grpId="0" animBg="1"/>
      <p:bldP spid="57" grpId="0" animBg="1"/>
      <p:bldP spid="58" grpId="0" animBg="1"/>
      <p:bldP spid="59" grpId="0"/>
      <p:bldP spid="59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/>
          <p:cNvSpPr/>
          <p:nvPr/>
        </p:nvSpPr>
        <p:spPr>
          <a:xfrm>
            <a:off x="1285852" y="6334780"/>
            <a:ext cx="785814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этот шар может поднять аппаратуру до 111Н веса, или 11кг массы.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36"/>
          <p:cNvSpPr txBox="1">
            <a:spLocks/>
          </p:cNvSpPr>
          <p:nvPr/>
        </p:nvSpPr>
        <p:spPr>
          <a:xfrm>
            <a:off x="0" y="1142984"/>
            <a:ext cx="5286380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Радиозонд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равновесии т.к.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571472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1085745" y="5392751"/>
            <a:ext cx="1071570" cy="1588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-32" y="6273249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3000372"/>
            <a:ext cx="1316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воздух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17936" y="5198908"/>
            <a:ext cx="642910" cy="50006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880668" y="5059036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 flipH="1" flipV="1">
            <a:off x="815239" y="3995955"/>
            <a:ext cx="1639562" cy="1604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>
            <a:off x="1356496" y="5214156"/>
            <a:ext cx="714380" cy="1588"/>
          </a:xfrm>
          <a:prstGeom prst="straightConnector1">
            <a:avLst/>
          </a:prstGeom>
          <a:ln w="984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57158" y="4915927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719048"/>
            <a:ext cx="628651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адиоаппаратуру какой массы может поднять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 воздух радиозонд объемом 10м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наполненный водородом, если оболочка его имеет массу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600 г?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500858" y="785794"/>
            <a:ext cx="2857488" cy="233653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32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=0,6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1,29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n-US" sz="24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 0,09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Р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Группа 4"/>
          <p:cNvGrpSpPr/>
          <p:nvPr/>
        </p:nvGrpSpPr>
        <p:grpSpPr>
          <a:xfrm>
            <a:off x="1285852" y="5920981"/>
            <a:ext cx="1071538" cy="651291"/>
            <a:chOff x="2714612" y="4429132"/>
            <a:chExt cx="714380" cy="1077218"/>
          </a:xfrm>
        </p:grpSpPr>
        <p:sp>
          <p:nvSpPr>
            <p:cNvPr id="29" name="TextBox 28"/>
            <p:cNvSpPr txBox="1"/>
            <p:nvPr/>
          </p:nvSpPr>
          <p:spPr>
            <a:xfrm>
              <a:off x="2714612" y="4429132"/>
              <a:ext cx="7143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2777583" y="4542581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Группа 7"/>
          <p:cNvGrpSpPr/>
          <p:nvPr/>
        </p:nvGrpSpPr>
        <p:grpSpPr>
          <a:xfrm>
            <a:off x="357158" y="3429000"/>
            <a:ext cx="1084270" cy="523220"/>
            <a:chOff x="3204518" y="2000241"/>
            <a:chExt cx="867416" cy="523220"/>
          </a:xfrm>
        </p:grpSpPr>
        <p:sp>
          <p:nvSpPr>
            <p:cNvPr id="34" name="TextBox 33"/>
            <p:cNvSpPr txBox="1"/>
            <p:nvPr/>
          </p:nvSpPr>
          <p:spPr>
            <a:xfrm>
              <a:off x="3214678" y="2000241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3204518" y="20937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" name="Прямая со стрелкой 35"/>
          <p:cNvCxnSpPr/>
          <p:nvPr/>
        </p:nvCxnSpPr>
        <p:spPr>
          <a:xfrm>
            <a:off x="1928813" y="5142552"/>
            <a:ext cx="360000" cy="96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000100" y="4286256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Содержимое 36"/>
          <p:cNvSpPr txBox="1">
            <a:spLocks/>
          </p:cNvSpPr>
          <p:nvPr/>
        </p:nvSpPr>
        <p:spPr>
          <a:xfrm>
            <a:off x="0" y="2214554"/>
            <a:ext cx="5500694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Найду массу водорода в шаре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857356" y="2737774"/>
            <a:ext cx="2110386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ОБЩ </a:t>
            </a:r>
            <a:endParaRPr lang="ru-RU" sz="28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3793252" y="2745712"/>
            <a:ext cx="2802370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0,09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28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6574984" y="2714620"/>
            <a:ext cx="1250663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0,9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/>
          </a:p>
        </p:txBody>
      </p:sp>
      <p:sp>
        <p:nvSpPr>
          <p:cNvPr id="42" name="Содержимое 36"/>
          <p:cNvSpPr txBox="1">
            <a:spLocks/>
          </p:cNvSpPr>
          <p:nvPr/>
        </p:nvSpPr>
        <p:spPr>
          <a:xfrm>
            <a:off x="2143108" y="3214686"/>
            <a:ext cx="7000892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Общая масса и сила тяжести шара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3" name="Rectangle 17"/>
          <p:cNvSpPr>
            <a:spLocks noChangeArrowheads="1"/>
          </p:cNvSpPr>
          <p:nvPr/>
        </p:nvSpPr>
        <p:spPr bwMode="auto">
          <a:xfrm>
            <a:off x="1857356" y="3714752"/>
            <a:ext cx="2857520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(m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Rectangle 17"/>
          <p:cNvSpPr>
            <a:spLocks noChangeArrowheads="1"/>
          </p:cNvSpPr>
          <p:nvPr/>
        </p:nvSpPr>
        <p:spPr bwMode="auto">
          <a:xfrm>
            <a:off x="4529138" y="3714752"/>
            <a:ext cx="4071966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0,9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9,8Н/кг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en-US" sz="28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181909" y="3714752"/>
            <a:ext cx="962123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14,7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8181877" y="3714752"/>
            <a:ext cx="962123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14,7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2285984" y="4214818"/>
            <a:ext cx="4714908" cy="89255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Найду выталкивающую силу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Обш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17"/>
          <p:cNvSpPr>
            <a:spLocks noChangeArrowheads="1"/>
          </p:cNvSpPr>
          <p:nvPr/>
        </p:nvSpPr>
        <p:spPr bwMode="auto">
          <a:xfrm>
            <a:off x="4929222" y="4681847"/>
            <a:ext cx="3786182" cy="46166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1,29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9,8Н/кг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2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8072462" y="4681847"/>
            <a:ext cx="1099981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126,4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8044019" y="4681847"/>
            <a:ext cx="1099981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126,4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/>
          </a:p>
        </p:txBody>
      </p:sp>
      <p:sp>
        <p:nvSpPr>
          <p:cNvPr id="51" name="Содержимое 36"/>
          <p:cNvSpPr txBox="1">
            <a:spLocks/>
          </p:cNvSpPr>
          <p:nvPr/>
        </p:nvSpPr>
        <p:spPr>
          <a:xfrm>
            <a:off x="2643174" y="5143512"/>
            <a:ext cx="650085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5.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Используя условие равновесия, найду вес груза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0" y="0"/>
            <a:ext cx="2500298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в4з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стр.17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428860" y="5572140"/>
            <a:ext cx="671514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126,4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cap="all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14,7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 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428992" y="6000768"/>
            <a:ext cx="1065997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111,7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428992" y="6000768"/>
            <a:ext cx="1065997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111,7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60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6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6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000"/>
                            </p:stCondLst>
                            <p:childTnLst>
                              <p:par>
                                <p:cTn id="10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6.47549E-7 L -0.84115 0.33395 " pathEditMode="relative" rAng="0" ptsTypes="AA">
                                      <p:cBhvr>
                                        <p:cTn id="17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1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30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2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20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6 L -0.76268 -0.16365 " pathEditMode="relative" rAng="0" ptsTypes="AA">
                                      <p:cBhvr>
                                        <p:cTn id="20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" y="-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32932E-6 L -0.32691 -0.07238 " pathEditMode="relative" rAng="0" ptsTypes="AA">
                                      <p:cBhvr>
                                        <p:cTn id="2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" y="-36"/>
                                    </p:animMotion>
                                  </p:childTnLst>
                                </p:cTn>
                              </p:par>
                              <p:par>
                                <p:cTn id="2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3" grpId="0" animBg="1"/>
      <p:bldP spid="18" grpId="0" animBg="1"/>
      <p:bldP spid="21" grpId="0"/>
      <p:bldP spid="22" grpId="0"/>
      <p:bldP spid="24" grpId="0" animBg="1"/>
      <p:bldP spid="25" grpId="0"/>
      <p:bldP spid="30" grpId="0"/>
      <p:bldP spid="4" grpId="0" animBg="1"/>
      <p:bldP spid="17" grpId="0" uiExpand="1" build="p" animBg="1"/>
      <p:bldP spid="37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6" grpId="1" animBg="1"/>
      <p:bldP spid="47" grpId="0" uiExpand="1" build="p" animBg="1"/>
      <p:bldP spid="48" grpId="0" animBg="1"/>
      <p:bldP spid="49" grpId="0" animBg="1"/>
      <p:bldP spid="50" grpId="0" animBg="1"/>
      <p:bldP spid="50" grpId="1" animBg="1"/>
      <p:bldP spid="51" grpId="0" animBg="1"/>
      <p:bldP spid="53" grpId="0" animBg="1"/>
      <p:bldP spid="54" grpId="0" animBg="1"/>
      <p:bldP spid="54" grpId="1" animBg="1"/>
      <p:bldP spid="5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1">
              <a:lnSpc>
                <a:spcPct val="111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Сможет ли берёзовый брус массой 108кг удержать над водой груз массой 70 кг? Какой максимальный груз может удержать этот брус?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214422"/>
            <a:ext cx="2714612" cy="233653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брз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2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брз</a:t>
            </a:r>
            <a:r>
              <a:rPr lang="ru-RU" sz="32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=700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endParaRPr lang="ru-RU" sz="32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грз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=70кг</a:t>
            </a:r>
          </a:p>
          <a:p>
            <a:pPr>
              <a:lnSpc>
                <a:spcPts val="3500"/>
              </a:lnSpc>
            </a:pP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86676" y="2214554"/>
            <a:ext cx="1857388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143800" y="2476556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4"/>
          <p:cNvGrpSpPr/>
          <p:nvPr/>
        </p:nvGrpSpPr>
        <p:grpSpPr>
          <a:xfrm>
            <a:off x="8286808" y="3349214"/>
            <a:ext cx="1071538" cy="584775"/>
            <a:chOff x="2714612" y="4429132"/>
            <a:chExt cx="714380" cy="967202"/>
          </a:xfrm>
        </p:grpSpPr>
        <p:sp>
          <p:nvSpPr>
            <p:cNvPr id="11" name="TextBox 10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7582121" y="3181242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8286776" y="928670"/>
            <a:ext cx="1071570" cy="523220"/>
            <a:chOff x="3214678" y="2143117"/>
            <a:chExt cx="857256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16200000" flipV="1">
            <a:off x="7556736" y="1919328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643866" y="1428736"/>
            <a:ext cx="28575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7964128" y="2890417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8417809" y="2490999"/>
            <a:ext cx="940537" cy="523220"/>
            <a:chOff x="3204227" y="2143117"/>
            <a:chExt cx="827669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3214677" y="2143117"/>
              <a:ext cx="8172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en-US" sz="2800" b="1" baseline="-25000" dirty="0" smtClean="0">
                  <a:latin typeface="Times New Roman" pitchFamily="18" charset="0"/>
                  <a:cs typeface="Times New Roman" pitchFamily="18" charset="0"/>
                </a:rPr>
                <a:t>max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204227" y="2194530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4572000" y="6357959"/>
            <a:ext cx="4572000" cy="50004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В№4 зад№3,стр. 18</a:t>
            </a: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2000264" y="785794"/>
            <a:ext cx="5286380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Брус с грузом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т.к.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786050" y="1260447"/>
            <a:ext cx="3500462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7" name="Содержимое 36"/>
          <p:cNvSpPr txBox="1">
            <a:spLocks/>
          </p:cNvSpPr>
          <p:nvPr/>
        </p:nvSpPr>
        <p:spPr>
          <a:xfrm>
            <a:off x="2786050" y="2214554"/>
            <a:ext cx="4572032" cy="10001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Найду максимальный объём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погруженной части   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брз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брз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/>
          </a:p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1714480" y="3477284"/>
            <a:ext cx="714380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15"/>
          <p:cNvSpPr txBox="1">
            <a:spLocks noChangeArrowheads="1"/>
          </p:cNvSpPr>
          <p:nvPr/>
        </p:nvSpPr>
        <p:spPr bwMode="auto">
          <a:xfrm>
            <a:off x="2357422" y="3571876"/>
            <a:ext cx="857256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брз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 bwMode="auto">
          <a:xfrm rot="60000" flipV="1">
            <a:off x="2357422" y="3691598"/>
            <a:ext cx="756000" cy="28596"/>
          </a:xfrm>
          <a:prstGeom prst="line">
            <a:avLst/>
          </a:prstGeom>
          <a:ln w="285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10"/>
          <p:cNvSpPr txBox="1">
            <a:spLocks noChangeArrowheads="1"/>
          </p:cNvSpPr>
          <p:nvPr/>
        </p:nvSpPr>
        <p:spPr bwMode="auto">
          <a:xfrm>
            <a:off x="2357422" y="3143248"/>
            <a:ext cx="896143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брз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3286116" y="3429000"/>
            <a:ext cx="428628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643306" y="3429000"/>
            <a:ext cx="1178528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0,15м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-71470" y="4179522"/>
            <a:ext cx="4786314" cy="89255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Найду выталкивающую силу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Обш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17"/>
          <p:cNvSpPr>
            <a:spLocks noChangeArrowheads="1"/>
          </p:cNvSpPr>
          <p:nvPr/>
        </p:nvSpPr>
        <p:spPr bwMode="auto">
          <a:xfrm>
            <a:off x="2547986" y="4572008"/>
            <a:ext cx="3786182" cy="46166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9,8Н/кг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0,15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2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215074" y="4538971"/>
            <a:ext cx="1023037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1512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6215074" y="4524320"/>
            <a:ext cx="1023037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1512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188887" y="3528956"/>
            <a:ext cx="883575" cy="4001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1058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/>
          </a:p>
        </p:txBody>
      </p:sp>
      <p:sp>
        <p:nvSpPr>
          <p:cNvPr id="60" name="Содержимое 36"/>
          <p:cNvSpPr txBox="1">
            <a:spLocks/>
          </p:cNvSpPr>
          <p:nvPr/>
        </p:nvSpPr>
        <p:spPr>
          <a:xfrm>
            <a:off x="-32" y="5072074"/>
            <a:ext cx="650085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4.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Используя условие равновесия, найду вес груза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-32" y="5500702"/>
            <a:ext cx="671514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1512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cap="all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1058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 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785786" y="5929330"/>
            <a:ext cx="1099981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453,6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3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3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3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3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3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3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500"/>
                            </p:stCondLst>
                            <p:childTnLst>
                              <p:par>
                                <p:cTn id="15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30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2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89547E-6 L 0.20538 -0.44704 " pathEditMode="relative" rAng="0" ptsTypes="AA">
                                      <p:cBhvr>
                                        <p:cTn id="19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" y="-2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/>
      <p:bldP spid="6" grpId="0" build="p" animBg="1"/>
      <p:bldP spid="8" grpId="0" animBg="1"/>
      <p:bldP spid="8" grpId="1" animBg="1"/>
      <p:bldP spid="18" grpId="0" animBg="1"/>
      <p:bldP spid="18" grpId="1" animBg="1"/>
      <p:bldP spid="43" grpId="0" animBg="1"/>
      <p:bldP spid="45" grpId="0" uiExpand="1" build="p" bldLvl="2" animBg="1"/>
      <p:bldP spid="47" grpId="0" uiExpand="1" build="p" animBg="1"/>
      <p:bldP spid="49" grpId="0" animBg="1"/>
      <p:bldP spid="50" grpId="0" animBg="1"/>
      <p:bldP spid="48" grpId="0" animBg="1"/>
      <p:bldP spid="53" grpId="0" animBg="1"/>
      <p:bldP spid="54" grpId="0" animBg="1"/>
      <p:bldP spid="55" grpId="0" build="p" animBg="1"/>
      <p:bldP spid="56" grpId="0" animBg="1"/>
      <p:bldP spid="57" grpId="0" animBg="1"/>
      <p:bldP spid="58" grpId="0" animBg="1"/>
      <p:bldP spid="58" grpId="1" animBg="1"/>
      <p:bldP spid="59" grpId="0" animBg="1"/>
      <p:bldP spid="60" grpId="0" animBg="1"/>
      <p:bldP spid="61" grpId="0" animBg="1"/>
      <p:bldP spid="6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4000504"/>
            <a:ext cx="3143240" cy="285749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500042"/>
            <a:ext cx="2571736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baseline="-25000" dirty="0" err="1" smtClean="0">
                <a:latin typeface="Times New Roman" pitchFamily="18" charset="0"/>
                <a:cs typeface="Times New Roman" pitchFamily="18" charset="0"/>
              </a:rPr>
              <a:t>Zn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Zn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=7100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пол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2643174" y="1142984"/>
            <a:ext cx="5143536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Шар в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 т.к.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71736" y="1714488"/>
            <a:ext cx="642942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baseline="-25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Zn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549198" y="6201811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5918" y="3477284"/>
            <a:ext cx="6561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16200000" flipV="1">
            <a:off x="1092010" y="417989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>
            <a:off x="965175" y="5392751"/>
            <a:ext cx="1357322" cy="1588"/>
          </a:xfrm>
          <a:prstGeom prst="straightConnector1">
            <a:avLst/>
          </a:prstGeom>
          <a:ln w="857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428596" y="5572140"/>
            <a:ext cx="9813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baseline="-25000" dirty="0" err="1" smtClean="0">
                <a:latin typeface="Times New Roman" pitchFamily="18" charset="0"/>
                <a:cs typeface="Times New Roman" pitchFamily="18" charset="0"/>
              </a:rPr>
              <a:t>Zn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0" y="0"/>
            <a:ext cx="2428892" cy="50004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в№4 з№4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571736" y="-24"/>
            <a:ext cx="657226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7780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Цинковый шар весит в воздухе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3,6 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а при полном погружении в воду 2,8 Н. Каков объём полости внутри шара?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639906" y="4073444"/>
            <a:ext cx="1928826" cy="1143008"/>
            <a:chOff x="639906" y="4073444"/>
            <a:chExt cx="1928826" cy="1143008"/>
          </a:xfrm>
        </p:grpSpPr>
        <p:sp>
          <p:nvSpPr>
            <p:cNvPr id="10" name="Овал 9"/>
            <p:cNvSpPr/>
            <p:nvPr/>
          </p:nvSpPr>
          <p:spPr>
            <a:xfrm>
              <a:off x="639906" y="4073444"/>
              <a:ext cx="1928826" cy="1143008"/>
            </a:xfrm>
            <a:prstGeom prst="ellipse">
              <a:avLst/>
            </a:prstGeom>
            <a:solidFill>
              <a:schemeClr val="accent1">
                <a:alpha val="5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928662" y="4357694"/>
              <a:ext cx="642942" cy="50006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28" name="Прямая со стрелкой 27"/>
          <p:cNvCxnSpPr/>
          <p:nvPr/>
        </p:nvCxnSpPr>
        <p:spPr>
          <a:xfrm>
            <a:off x="857224" y="5713428"/>
            <a:ext cx="428628" cy="1588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1785918" y="3570288"/>
            <a:ext cx="428628" cy="1588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857356" y="3929066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 rot="16200000" flipV="1">
            <a:off x="1395808" y="4466061"/>
            <a:ext cx="496056" cy="1589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Группа 7"/>
          <p:cNvGrpSpPr/>
          <p:nvPr/>
        </p:nvGrpSpPr>
        <p:grpSpPr>
          <a:xfrm>
            <a:off x="488191" y="4120226"/>
            <a:ext cx="940537" cy="523220"/>
            <a:chOff x="3204227" y="2143117"/>
            <a:chExt cx="827669" cy="523220"/>
          </a:xfrm>
        </p:grpSpPr>
        <p:sp>
          <p:nvSpPr>
            <p:cNvPr id="48" name="TextBox 47"/>
            <p:cNvSpPr txBox="1"/>
            <p:nvPr/>
          </p:nvSpPr>
          <p:spPr>
            <a:xfrm>
              <a:off x="3214677" y="2143117"/>
              <a:ext cx="8172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дин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1" name="Прямая со стрелкой 50"/>
            <p:cNvCxnSpPr/>
            <p:nvPr/>
          </p:nvCxnSpPr>
          <p:spPr>
            <a:xfrm>
              <a:off x="3204227" y="2194530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Прямоугольник 52"/>
          <p:cNvSpPr/>
          <p:nvPr/>
        </p:nvSpPr>
        <p:spPr>
          <a:xfrm>
            <a:off x="1785918" y="5643578"/>
            <a:ext cx="808235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3,6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500034" y="4610409"/>
            <a:ext cx="808235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2,8Н</a:t>
            </a:r>
            <a:endParaRPr lang="ru-RU" sz="2400" b="1" dirty="0"/>
          </a:p>
        </p:txBody>
      </p:sp>
      <p:sp>
        <p:nvSpPr>
          <p:cNvPr id="56" name="Содержимое 36"/>
          <p:cNvSpPr txBox="1">
            <a:spLocks/>
          </p:cNvSpPr>
          <p:nvPr/>
        </p:nvSpPr>
        <p:spPr>
          <a:xfrm>
            <a:off x="2428860" y="3357562"/>
            <a:ext cx="6715140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Зная силу Архимеда найду объём шара</a:t>
            </a: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143240" y="4357694"/>
            <a:ext cx="4286280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Обш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0,000082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aseline="30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=81,6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8" name="Содержимое 36"/>
          <p:cNvSpPr txBox="1">
            <a:spLocks/>
          </p:cNvSpPr>
          <p:nvPr/>
        </p:nvSpPr>
        <p:spPr>
          <a:xfrm>
            <a:off x="0" y="2285992"/>
            <a:ext cx="892971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Отсюда найду выталкивающую силу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+2,8Н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3,6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5512381" y="2751029"/>
            <a:ext cx="1000132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500034" y="3500250"/>
            <a:ext cx="1000132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2786050" y="3857628"/>
            <a:ext cx="2500330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обш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5203067" y="3857628"/>
            <a:ext cx="4071966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400" baseline="30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обш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6191324" y="4429132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одержимое 36"/>
          <p:cNvSpPr txBox="1">
            <a:spLocks/>
          </p:cNvSpPr>
          <p:nvPr/>
        </p:nvSpPr>
        <p:spPr>
          <a:xfrm>
            <a:off x="2000232" y="4929198"/>
            <a:ext cx="714376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Зная силу тяжести найду массу и объём цинка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7" name="Содержимое 36"/>
          <p:cNvSpPr txBox="1">
            <a:spLocks/>
          </p:cNvSpPr>
          <p:nvPr/>
        </p:nvSpPr>
        <p:spPr>
          <a:xfrm>
            <a:off x="2571736" y="5786454"/>
            <a:ext cx="714376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Объём пустоты равен разности 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2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2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2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  <p:bldP spid="5" grpId="0" animBg="1"/>
      <p:bldP spid="7" grpId="0"/>
      <p:bldP spid="9" grpId="0"/>
      <p:bldP spid="26" grpId="0"/>
      <p:bldP spid="8" grpId="0"/>
      <p:bldP spid="53" grpId="0" animBg="1"/>
      <p:bldP spid="54" grpId="0" animBg="1"/>
      <p:bldP spid="56" grpId="0" animBg="1"/>
      <p:bldP spid="57" grpId="0" animBg="1"/>
      <p:bldP spid="58" grpId="0" animBg="1"/>
      <p:bldP spid="60" grpId="0" animBg="1"/>
      <p:bldP spid="61" grpId="0" animBg="1"/>
      <p:bldP spid="63" grpId="0" animBg="1"/>
      <p:bldP spid="64" grpId="0" animBg="1"/>
      <p:bldP spid="65" grpId="0" animBg="1"/>
      <p:bldP spid="66" grpId="0" animBg="1"/>
      <p:bldP spid="6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984" y="714356"/>
            <a:ext cx="47147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Черновики </a:t>
            </a:r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80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744416" y="963885"/>
            <a:ext cx="5508104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Измерение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плотности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жидкости методом гидростатического «взвешивания».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28670"/>
            <a:ext cx="3929090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дин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=0,1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см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=  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u="sng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u="sng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1000000</a:t>
            </a:r>
            <a:endParaRPr lang="ru-RU" sz="28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-?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6201811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6934" y="6044625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57356" y="5357826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7832" y="4191664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647808" y="3562352"/>
            <a:ext cx="11363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743270"/>
            <a:ext cx="1590654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динамометр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6"/>
          <p:cNvSpPr txBox="1">
            <a:spLocks/>
          </p:cNvSpPr>
          <p:nvPr/>
        </p:nvSpPr>
        <p:spPr>
          <a:xfrm>
            <a:off x="1714480" y="2357430"/>
            <a:ext cx="642938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груз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43438" y="3714752"/>
            <a:ext cx="357186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2928934"/>
            <a:ext cx="871540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2357423" y="4286256"/>
            <a:ext cx="1143008" cy="523220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 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2910" y="5986451"/>
            <a:ext cx="807280" cy="584775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6858016" y="6286520"/>
            <a:ext cx="2285984" cy="5714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5 стр.12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571736" y="3643314"/>
            <a:ext cx="1143008" cy="523220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 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00562" y="4572008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5786446" y="4857760"/>
            <a:ext cx="121444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715008" y="4282152"/>
            <a:ext cx="1928826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857884" y="4906044"/>
            <a:ext cx="92869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63688" y="0"/>
            <a:ext cx="5472608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Практическая задача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5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7" grpId="0"/>
      <p:bldP spid="8" grpId="0" animBg="1"/>
      <p:bldP spid="9" grpId="0" animBg="1"/>
      <p:bldP spid="10" grpId="0"/>
      <p:bldP spid="16" grpId="0"/>
      <p:bldP spid="17" grpId="0" animBg="1"/>
      <p:bldP spid="18" grpId="0" animBg="1"/>
      <p:bldP spid="19" grpId="0" animBg="1"/>
      <p:bldP spid="20" grpId="0" animBg="1"/>
      <p:bldP spid="20" grpId="1" animBg="1"/>
      <p:bldP spid="20" grpId="2" animBg="1"/>
      <p:bldP spid="22" grpId="0" animBg="1"/>
      <p:bldP spid="25" grpId="0" animBg="1"/>
      <p:bldP spid="33" grpId="0" animBg="1"/>
      <p:bldP spid="34" grpId="0" animBg="1"/>
      <p:bldP spid="38" grpId="0" animBg="1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072330" y="1078040"/>
            <a:ext cx="2071702" cy="2350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00958" y="1643050"/>
            <a:ext cx="1000132" cy="285752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214818"/>
            <a:ext cx="9144000" cy="138499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tabLst>
                <a:tab pos="252413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 №1.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На тело объемом 5 дм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при погружении в жидкость действует выталкивающая сила 50 Н. Какая это жидкость?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304861" y="516720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-110394" y="357166"/>
            <a:ext cx="3539386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 lvl="0"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….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endParaRPr lang="ru-RU" sz="3200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=?</a:t>
            </a:r>
            <a:r>
              <a:rPr lang="ru-RU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2563396"/>
            <a:ext cx="1071538" cy="584775"/>
            <a:chOff x="2714612" y="4429132"/>
            <a:chExt cx="71438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564971" y="2184555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430" y="142852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342390" y="113351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143108" y="1928802"/>
            <a:ext cx="5556329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858016" y="285729"/>
            <a:ext cx="1005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7749782" y="2037169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215338" y="1834210"/>
            <a:ext cx="714412" cy="523220"/>
            <a:chOff x="3214678" y="2143117"/>
            <a:chExt cx="628680" cy="523220"/>
          </a:xfrm>
        </p:grpSpPr>
        <p:sp>
          <p:nvSpPr>
            <p:cNvPr id="27" name="TextBox 26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928926" y="428604"/>
            <a:ext cx="391773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285852" y="2714620"/>
            <a:ext cx="5942652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285852" y="3429000"/>
            <a:ext cx="392909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)=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000628" y="3429000"/>
            <a:ext cx="2143140" cy="707886"/>
          </a:xfrm>
          <a:prstGeom prst="rect">
            <a:avLst/>
          </a:prstGeom>
          <a:solidFill>
            <a:srgbClr val="FFFF00"/>
          </a:solidFill>
          <a:ln w="5715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/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4500562" y="6286520"/>
            <a:ext cx="4643438" cy="5714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14-1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стр.27 //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14-5,стр.31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601" grpId="0" animBg="1"/>
      <p:bldP spid="7" grpId="0" build="p"/>
      <p:bldP spid="19" grpId="0" animBg="1"/>
      <p:bldP spid="23" grpId="0"/>
      <p:bldP spid="18" grpId="0" animBg="1"/>
      <p:bldP spid="29" grpId="0" animBg="1"/>
      <p:bldP spid="30" grpId="0" animBg="1"/>
      <p:bldP spid="3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1805" y="0"/>
            <a:ext cx="4212195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547686" y="5019539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газах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09630" y="-24"/>
            <a:ext cx="3762568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СР №3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500034" y="3429000"/>
            <a:ext cx="7858180" cy="135732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жидкостях и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424301">
            <a:off x="201250" y="1765968"/>
            <a:ext cx="7952368" cy="160738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Давление в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24"/>
            <a:ext cx="44291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Тело массой 3 кг, погруженное в жидкость, вытесняет 2,5 кг этой жидкости. Утонет ли это тело или нет?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29124" y="688943"/>
            <a:ext cx="4714876" cy="95410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тела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жидкости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2,5 кг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1285852" y="1643050"/>
            <a:ext cx="4694600" cy="567238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Тело    в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5852" y="2240630"/>
            <a:ext cx="7858180" cy="584775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т.к.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54694" y="5617036"/>
            <a:ext cx="1426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9198" y="6201811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28794" y="414338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99940" y="3432004"/>
            <a:ext cx="6561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4000504"/>
            <a:ext cx="3571868" cy="285749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1085745" y="527181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V="1">
            <a:off x="1092010" y="417989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98372" y="2905622"/>
            <a:ext cx="2928958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43768" y="3415729"/>
            <a:ext cx="1990948" cy="584775"/>
          </a:xfrm>
          <a:prstGeom prst="rect">
            <a:avLst/>
          </a:prstGeom>
          <a:noFill/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24,5Н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84454" y="2921664"/>
            <a:ext cx="4857784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жидкости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2,5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00496" y="4071942"/>
            <a:ext cx="3214710" cy="584775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24,5Н</a:t>
            </a:r>
            <a:endParaRPr lang="ru-RU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4071934" y="4786322"/>
            <a:ext cx="4000528" cy="584775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 кг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71868" y="5500702"/>
            <a:ext cx="5572132" cy="584775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…….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930087" y="5433607"/>
            <a:ext cx="1357322" cy="1588"/>
          </a:xfrm>
          <a:prstGeom prst="straightConnector1">
            <a:avLst/>
          </a:prstGeom>
          <a:ln w="857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857224" y="5674160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6500826" y="6357958"/>
            <a:ext cx="2665544" cy="500067"/>
          </a:xfrm>
          <a:prstGeom prst="rect">
            <a:avLst/>
          </a:prstGeom>
          <a:solidFill>
            <a:srgbClr val="FFC000"/>
          </a:solidFill>
          <a:ln w="9525">
            <a:solidFill>
              <a:srgbClr val="0000CC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5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6892 L 0.00052 0.26411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5" grpId="0" animBg="1"/>
      <p:bldP spid="5" grpId="1" animBg="1"/>
      <p:bldP spid="6" grpId="0"/>
      <p:bldP spid="7" grpId="0"/>
      <p:bldP spid="8" grpId="0"/>
      <p:bldP spid="9" grpId="0"/>
      <p:bldP spid="10" grpId="0" animBg="1"/>
      <p:bldP spid="10" grpId="1" animBg="1"/>
      <p:bldP spid="14" grpId="0"/>
      <p:bldP spid="14" grpId="1"/>
      <p:bldP spid="15" grpId="0" animBg="1"/>
      <p:bldP spid="16" grpId="0"/>
      <p:bldP spid="19" grpId="0" animBg="1"/>
      <p:bldP spid="21" grpId="0" animBg="1"/>
      <p:bldP spid="21" grpId="1" animBg="1"/>
      <p:bldP spid="23" grpId="0" animBg="1"/>
      <p:bldP spid="26" grpId="0"/>
      <p:bldP spid="26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print"/>
          <a:srcRect t="8056" r="5664" b="75098"/>
          <a:stretch>
            <a:fillRect/>
          </a:stretch>
        </p:blipFill>
        <p:spPr bwMode="auto">
          <a:xfrm>
            <a:off x="0" y="-27384"/>
            <a:ext cx="864396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7715272" y="2571744"/>
            <a:ext cx="1500230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7643834" y="3071810"/>
            <a:ext cx="1643106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9"/>
          <p:cNvGrpSpPr/>
          <p:nvPr/>
        </p:nvGrpSpPr>
        <p:grpSpPr>
          <a:xfrm>
            <a:off x="8358245" y="3777842"/>
            <a:ext cx="857224" cy="584775"/>
            <a:chOff x="2714613" y="4429132"/>
            <a:chExt cx="571500" cy="967202"/>
          </a:xfrm>
        </p:grpSpPr>
        <p:sp>
          <p:nvSpPr>
            <p:cNvPr id="21" name="TextBox 20"/>
            <p:cNvSpPr txBox="1"/>
            <p:nvPr/>
          </p:nvSpPr>
          <p:spPr>
            <a:xfrm>
              <a:off x="2714613" y="4429132"/>
              <a:ext cx="571500" cy="96720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7653559" y="3609870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7"/>
          <p:cNvGrpSpPr/>
          <p:nvPr/>
        </p:nvGrpSpPr>
        <p:grpSpPr>
          <a:xfrm>
            <a:off x="8358215" y="1325398"/>
            <a:ext cx="1000132" cy="531966"/>
            <a:chOff x="3214676" y="2182655"/>
            <a:chExt cx="800105" cy="531966"/>
          </a:xfrm>
        </p:grpSpPr>
        <p:sp>
          <p:nvSpPr>
            <p:cNvPr id="25" name="TextBox 24"/>
            <p:cNvSpPr txBox="1"/>
            <p:nvPr/>
          </p:nvSpPr>
          <p:spPr>
            <a:xfrm>
              <a:off x="3214676" y="2191401"/>
              <a:ext cx="800105" cy="52322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 rot="16200000" flipV="1">
            <a:off x="7628174" y="2276518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8501090" y="2071678"/>
            <a:ext cx="142876" cy="50006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7"/>
          <p:cNvGrpSpPr/>
          <p:nvPr/>
        </p:nvGrpSpPr>
        <p:grpSpPr>
          <a:xfrm>
            <a:off x="8501122" y="2848189"/>
            <a:ext cx="714412" cy="523220"/>
            <a:chOff x="3214678" y="2143117"/>
            <a:chExt cx="628680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Прямая со стрелкой 31"/>
          <p:cNvCxnSpPr/>
          <p:nvPr/>
        </p:nvCxnSpPr>
        <p:spPr>
          <a:xfrm rot="5400000">
            <a:off x="8035566" y="3323053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0" y="1643050"/>
            <a:ext cx="3143240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3,6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Р</a:t>
            </a:r>
            <a:r>
              <a:rPr lang="en-US" sz="4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1087626"/>
            <a:ext cx="8244408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1.Найду объём плота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0,25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3,6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286116" y="1714488"/>
            <a:ext cx="3000396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928926" y="2370285"/>
            <a:ext cx="4857784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3,6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702076" y="1691334"/>
            <a:ext cx="1441824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35280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2350752" y="2955424"/>
            <a:ext cx="2404399" cy="42862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Масса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плота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714876" y="2857496"/>
            <a:ext cx="2214578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ели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14414" y="3442271"/>
            <a:ext cx="3786246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600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3,6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13950" y="3460075"/>
            <a:ext cx="142876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2160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760860" y="3652838"/>
            <a:ext cx="1428760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21600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-45688" y="4189100"/>
            <a:ext cx="3714712" cy="42862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4.Плот в равновесии т.к.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500430" y="4071942"/>
            <a:ext cx="3367012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2"/>
          <p:cNvSpPr txBox="1">
            <a:spLocks noChangeArrowheads="1"/>
          </p:cNvSpPr>
          <p:nvPr/>
        </p:nvSpPr>
        <p:spPr bwMode="auto">
          <a:xfrm>
            <a:off x="0" y="4639478"/>
            <a:ext cx="5357818" cy="50006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 плота будет иметь вид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091252" y="4620292"/>
            <a:ext cx="3892476" cy="52322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35280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21600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643438" y="5143512"/>
            <a:ext cx="3860416" cy="52322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=13680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=13,68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0" y="5643578"/>
            <a:ext cx="9144000" cy="114300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полном погружении плот способен держать над водой груз весом 13,68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т.е. массу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1,368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тонны. Автомобиль массой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1тонну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даже не замочит колёса.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"/>
          <p:cNvSpPr txBox="1">
            <a:spLocks noChangeArrowheads="1"/>
          </p:cNvSpPr>
          <p:nvPr/>
        </p:nvSpPr>
        <p:spPr bwMode="auto">
          <a:xfrm>
            <a:off x="6715108" y="6481207"/>
            <a:ext cx="242889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0" y="-27384"/>
            <a:ext cx="125963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№1/3в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3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3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3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8" grpId="0" animBg="1"/>
      <p:bldP spid="28" grpId="1" animBg="1"/>
      <p:bldP spid="33" grpId="0" build="p" animBg="1"/>
      <p:bldP spid="34" grpId="0" build="p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072330" y="1792420"/>
            <a:ext cx="2071702" cy="2350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00958" y="2357430"/>
            <a:ext cx="1000132" cy="285752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214818"/>
            <a:ext cx="9144000" cy="20621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3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 №1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Рассчитайте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выталкивающую силу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действующую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пробковый пояс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объемом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дм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полностью погружаемый в воду?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304861" y="516720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-110394" y="357166"/>
            <a:ext cx="3539386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24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3277776"/>
            <a:ext cx="1071538" cy="584775"/>
            <a:chOff x="2714612" y="4429132"/>
            <a:chExt cx="71438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564971" y="2941680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430" y="857232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342390" y="184789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175168" y="3058539"/>
            <a:ext cx="1016625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32" y="3000372"/>
            <a:ext cx="6106159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167776" y="3047670"/>
            <a:ext cx="1005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7749782" y="2748335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215338" y="2548590"/>
            <a:ext cx="714412" cy="523220"/>
            <a:chOff x="3214678" y="2143117"/>
            <a:chExt cx="628680" cy="523220"/>
          </a:xfrm>
        </p:grpSpPr>
        <p:sp>
          <p:nvSpPr>
            <p:cNvPr id="27" name="TextBox 26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Прямоугольник 38"/>
          <p:cNvSpPr/>
          <p:nvPr/>
        </p:nvSpPr>
        <p:spPr>
          <a:xfrm>
            <a:off x="6209803" y="3357562"/>
            <a:ext cx="1005403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214414" y="2425479"/>
            <a:ext cx="391773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357686" y="428604"/>
            <a:ext cx="646331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4500562" y="6286520"/>
            <a:ext cx="4643438" cy="5714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Задачи№3в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стр.26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59259E-6 L 0.07622 -0.31412 " pathEditMode="relative" rAng="0" ptsTypes="AA">
                                      <p:cBhvr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" y="-15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9417E-6 L -0.54896 -0.21485 " pathEditMode="relative" rAng="0" ptsTypes="AA">
                                      <p:cBhvr>
                                        <p:cTn id="11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" y="-1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601" grpId="0" animBg="1"/>
      <p:bldP spid="7" grpId="0" build="p"/>
      <p:bldP spid="16" grpId="0" animBg="1"/>
      <p:bldP spid="16" grpId="1" animBg="1"/>
      <p:bldP spid="19" grpId="0" animBg="1"/>
      <p:bldP spid="23" grpId="0"/>
      <p:bldP spid="39" grpId="0" animBg="1"/>
      <p:bldP spid="39" grpId="1" animBg="1"/>
      <p:bldP spid="18" grpId="0" animBg="1"/>
      <p:bldP spid="40" grpId="0" animBg="1"/>
      <p:bldP spid="40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Скругленный прямоугольник 43"/>
          <p:cNvSpPr/>
          <p:nvPr/>
        </p:nvSpPr>
        <p:spPr>
          <a:xfrm>
            <a:off x="4214810" y="3606422"/>
            <a:ext cx="2500330" cy="92869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32" y="1109947"/>
            <a:ext cx="671517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Какая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айсберга  над водой?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(«Титаник»)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286256"/>
            <a:ext cx="3571868" cy="1785950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1085745" y="527181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554694" y="561703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9198" y="6201811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2294" y="344654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58260" y="3255542"/>
            <a:ext cx="266624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6200000" flipV="1">
            <a:off x="1092010" y="417989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одержимое 36"/>
          <p:cNvSpPr txBox="1">
            <a:spLocks/>
          </p:cNvSpPr>
          <p:nvPr/>
        </p:nvSpPr>
        <p:spPr>
          <a:xfrm>
            <a:off x="877079" y="1570110"/>
            <a:ext cx="7787707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Льдина  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611" y="2167690"/>
            <a:ext cx="8820441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112294" y="2754934"/>
            <a:ext cx="457200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14876" y="2820604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0"/>
          <p:cNvGrpSpPr/>
          <p:nvPr/>
        </p:nvGrpSpPr>
        <p:grpSpPr>
          <a:xfrm>
            <a:off x="4214810" y="3513332"/>
            <a:ext cx="1428760" cy="1021784"/>
            <a:chOff x="4429124" y="5563368"/>
            <a:chExt cx="1428760" cy="1021784"/>
          </a:xfrm>
        </p:grpSpPr>
        <p:sp>
          <p:nvSpPr>
            <p:cNvPr id="31" name="TextBox 30"/>
            <p:cNvSpPr txBox="1"/>
            <p:nvPr/>
          </p:nvSpPr>
          <p:spPr>
            <a:xfrm>
              <a:off x="5357818" y="5786454"/>
              <a:ext cx="50006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dirty="0" smtClean="0"/>
                <a:t>=</a:t>
              </a:r>
              <a:endParaRPr lang="ru-RU" sz="4000" dirty="0"/>
            </a:p>
          </p:txBody>
        </p:sp>
        <p:cxnSp>
          <p:nvCxnSpPr>
            <p:cNvPr id="33" name="Прямая соединительная линия 32"/>
            <p:cNvCxnSpPr>
              <a:endCxn id="31" idx="1"/>
            </p:cNvCxnSpPr>
            <p:nvPr/>
          </p:nvCxnSpPr>
          <p:spPr>
            <a:xfrm flipV="1">
              <a:off x="4429124" y="6140397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4493265" y="5563368"/>
              <a:ext cx="9444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err="1" smtClean="0">
                  <a:latin typeface="Times New Roman" pitchFamily="18" charset="0"/>
                  <a:cs typeface="Times New Roman" pitchFamily="18" charset="0"/>
                </a:rPr>
                <a:t>погр</a:t>
              </a:r>
              <a:endParaRPr lang="ru-RU" sz="28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50190" y="6061932"/>
              <a:ext cx="785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2800" dirty="0"/>
            </a:p>
          </p:txBody>
        </p:sp>
      </p:grpSp>
      <p:grpSp>
        <p:nvGrpSpPr>
          <p:cNvPr id="3" name="Группа 39"/>
          <p:cNvGrpSpPr/>
          <p:nvPr/>
        </p:nvGrpSpPr>
        <p:grpSpPr>
          <a:xfrm>
            <a:off x="5500694" y="3533746"/>
            <a:ext cx="1714512" cy="986130"/>
            <a:chOff x="5731050" y="5567072"/>
            <a:chExt cx="1714512" cy="986130"/>
          </a:xfrm>
        </p:grpSpPr>
        <p:cxnSp>
          <p:nvCxnSpPr>
            <p:cNvPr id="34" name="Прямая соединительная линия 33"/>
            <p:cNvCxnSpPr/>
            <p:nvPr/>
          </p:nvCxnSpPr>
          <p:spPr>
            <a:xfrm flipV="1">
              <a:off x="5857884" y="6143644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5731050" y="5567072"/>
              <a:ext cx="17145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л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019806" y="6029982"/>
              <a:ext cx="10715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воды </a:t>
              </a:r>
              <a:endParaRPr lang="ru-RU" sz="2800" dirty="0"/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8184858" y="3790256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=0,9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3501932" y="2876000"/>
            <a:ext cx="285752" cy="428628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739162" y="2811832"/>
            <a:ext cx="285752" cy="500066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2214546" y="5786454"/>
            <a:ext cx="16430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4357686" y="357166"/>
            <a:ext cx="2928958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13-4, ФотФ,стр.24</a:t>
            </a:r>
          </a:p>
        </p:txBody>
      </p:sp>
      <p:grpSp>
        <p:nvGrpSpPr>
          <p:cNvPr id="49" name="Группа 40"/>
          <p:cNvGrpSpPr/>
          <p:nvPr/>
        </p:nvGrpSpPr>
        <p:grpSpPr>
          <a:xfrm>
            <a:off x="6778080" y="3534984"/>
            <a:ext cx="1437258" cy="1037024"/>
            <a:chOff x="4071934" y="5563368"/>
            <a:chExt cx="1437258" cy="1037024"/>
          </a:xfrm>
        </p:grpSpPr>
        <p:sp>
          <p:nvSpPr>
            <p:cNvPr id="50" name="TextBox 49"/>
            <p:cNvSpPr txBox="1"/>
            <p:nvPr/>
          </p:nvSpPr>
          <p:spPr>
            <a:xfrm>
              <a:off x="4071934" y="5786454"/>
              <a:ext cx="50006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dirty="0" smtClean="0"/>
                <a:t>=</a:t>
              </a:r>
              <a:endParaRPr lang="ru-RU" sz="4000" dirty="0"/>
            </a:p>
          </p:txBody>
        </p:sp>
        <p:cxnSp>
          <p:nvCxnSpPr>
            <p:cNvPr id="57" name="Прямая соединительная линия 56"/>
            <p:cNvCxnSpPr/>
            <p:nvPr/>
          </p:nvCxnSpPr>
          <p:spPr>
            <a:xfrm flipV="1">
              <a:off x="4580498" y="6140397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4493265" y="5563368"/>
              <a:ext cx="7232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900</a:t>
              </a:r>
              <a:endParaRPr lang="ru-RU" sz="28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473990" y="6077172"/>
              <a:ext cx="9590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1000</a:t>
              </a:r>
              <a:endParaRPr lang="ru-RU" sz="2800" dirty="0"/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2571736" y="4955457"/>
            <a:ext cx="6572264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подводная часть льдины составляет 90%,  над водой торчит 0,1 часть.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250"/>
                            </p:stCondLst>
                            <p:childTnLst>
                              <p:par>
                                <p:cTn id="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8" grpId="0" animBg="1"/>
      <p:bldP spid="10" grpId="0"/>
      <p:bldP spid="11" grpId="0"/>
      <p:bldP spid="12" grpId="0"/>
      <p:bldP spid="14" grpId="0" animBg="1"/>
      <p:bldP spid="16" grpId="0" animBg="1"/>
      <p:bldP spid="17" grpId="0" animBg="1"/>
      <p:bldP spid="18" grpId="0" animBg="1"/>
      <p:bldP spid="19" grpId="0"/>
      <p:bldP spid="43" grpId="0"/>
      <p:bldP spid="51" grpId="0" animBg="1"/>
      <p:bldP spid="52" grpId="0" animBg="1"/>
      <p:bldP spid="60" grpId="0" animBg="1"/>
      <p:bldP spid="6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3214678" y="1561495"/>
            <a:ext cx="2071702" cy="1279390"/>
          </a:xfrm>
          <a:prstGeom prst="rect">
            <a:avLst/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643306" y="2549752"/>
            <a:ext cx="1000132" cy="28575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4"/>
          <p:cNvGrpSpPr/>
          <p:nvPr/>
        </p:nvGrpSpPr>
        <p:grpSpPr>
          <a:xfrm>
            <a:off x="4357686" y="3429001"/>
            <a:ext cx="1071538" cy="584775"/>
            <a:chOff x="2714612" y="4429132"/>
            <a:chExt cx="71438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3509319" y="3343877"/>
            <a:ext cx="1296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7"/>
          <p:cNvGrpSpPr/>
          <p:nvPr/>
        </p:nvGrpSpPr>
        <p:grpSpPr>
          <a:xfrm>
            <a:off x="3214678" y="1214422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3636008" y="2136268"/>
            <a:ext cx="1008000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42844" y="1071546"/>
            <a:ext cx="300595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28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000496" y="1048392"/>
            <a:ext cx="27863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0" y="5143512"/>
            <a:ext cx="91440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Кусок алюминия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2,7 кг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погрузили в керосин. Чему равна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подъёмная сила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2571744"/>
            <a:ext cx="20717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572264" y="1428736"/>
            <a:ext cx="17668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2700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4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3357562"/>
            <a:ext cx="2286016" cy="92333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endParaRPr lang="ru-RU" sz="5400" dirty="0">
              <a:solidFill>
                <a:srgbClr val="0000FF"/>
              </a:solidFill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16200000" flipV="1">
            <a:off x="3826642" y="2316677"/>
            <a:ext cx="648000" cy="0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4214778" y="1883656"/>
            <a:ext cx="714412" cy="523220"/>
            <a:chOff x="3214678" y="2143117"/>
            <a:chExt cx="628680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Прямоугольник 31"/>
          <p:cNvSpPr/>
          <p:nvPr/>
        </p:nvSpPr>
        <p:spPr>
          <a:xfrm>
            <a:off x="8106569" y="996719"/>
            <a:ext cx="1037463" cy="646331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=8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72066" y="3357562"/>
            <a:ext cx="1571636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=27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857752" y="1857364"/>
            <a:ext cx="1071570" cy="646331"/>
          </a:xfrm>
          <a:prstGeom prst="rect">
            <a:avLst/>
          </a:prstGeom>
          <a:solidFill>
            <a:schemeClr val="tx1">
              <a:lumMod val="20000"/>
              <a:lumOff val="80000"/>
              <a:alpha val="60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19Н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V="1">
            <a:off x="6748707" y="1357298"/>
            <a:ext cx="1304635" cy="6636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6845751" y="843961"/>
            <a:ext cx="9621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2,7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="1" dirty="0">
              <a:solidFill>
                <a:srgbClr val="006600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572000" y="1071546"/>
            <a:ext cx="857256" cy="500066"/>
          </a:xfrm>
          <a:prstGeom prst="roundRect">
            <a:avLst/>
          </a:prstGeom>
          <a:solidFill>
            <a:schemeClr val="bg1">
              <a:alpha val="41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7143768" y="1500174"/>
            <a:ext cx="1071570" cy="500066"/>
          </a:xfrm>
          <a:prstGeom prst="roundRect">
            <a:avLst/>
          </a:prstGeom>
          <a:solidFill>
            <a:schemeClr val="bg1">
              <a:alpha val="41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714480" y="4286256"/>
            <a:ext cx="2917786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572132" y="857232"/>
            <a:ext cx="2286016" cy="1200329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7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000628" y="4286256"/>
            <a:ext cx="3700180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0" y="0"/>
            <a:ext cx="2428892" cy="64291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стр.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2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8" grpId="0" animBg="1"/>
      <p:bldP spid="19" grpId="0"/>
      <p:bldP spid="22" grpId="0"/>
      <p:bldP spid="24" grpId="0"/>
      <p:bldP spid="25" grpId="0"/>
      <p:bldP spid="27" grpId="0" animBg="1"/>
      <p:bldP spid="32" grpId="0" animBg="1"/>
      <p:bldP spid="32" grpId="1" animBg="1"/>
      <p:bldP spid="33" grpId="0" animBg="1"/>
      <p:bldP spid="33" grpId="1" animBg="1"/>
      <p:bldP spid="35" grpId="0" animBg="1"/>
      <p:bldP spid="40" grpId="0"/>
      <p:bldP spid="41" grpId="0" animBg="1"/>
      <p:bldP spid="42" grpId="0" animBg="1"/>
      <p:bldP spid="43" grpId="0" animBg="1"/>
      <p:bldP spid="43" grpId="1" animBg="1"/>
      <p:bldP spid="43" grpId="2" animBg="1"/>
      <p:bldP spid="44" grpId="0" animBg="1"/>
      <p:bldP spid="45" grpId="0" animBg="1"/>
      <p:bldP spid="45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2214546" y="371477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286116" y="4286256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3325136" y="379479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5400000">
            <a:off x="3128282" y="528228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481480" y="5473145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071902" y="4786346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000496" y="3143248"/>
            <a:ext cx="11363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571736" y="2629911"/>
            <a:ext cx="266222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динамометр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143240" y="3571876"/>
            <a:ext cx="596830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 rot="5400000" flipH="1" flipV="1">
            <a:off x="3472732" y="4171078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Содержимое 36"/>
          <p:cNvSpPr txBox="1">
            <a:spLocks/>
          </p:cNvSpPr>
          <p:nvPr/>
        </p:nvSpPr>
        <p:spPr>
          <a:xfrm>
            <a:off x="4714876" y="857232"/>
            <a:ext cx="4429124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Деталь   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0" y="1428736"/>
            <a:ext cx="7572396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52" name="TextBox 51"/>
          <p:cNvSpPr txBox="1"/>
          <p:nvPr/>
        </p:nvSpPr>
        <p:spPr>
          <a:xfrm>
            <a:off x="6215010" y="1500174"/>
            <a:ext cx="292899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3200" dirty="0"/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9144000" y="-1071594"/>
            <a:ext cx="2428892" cy="8572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Задачи№2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4Б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стр.27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Сколько «весит» в воде алюминиевая деталь массой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0,135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кг и объемом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/1000000?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72396" y="1857364"/>
            <a:ext cx="564357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-2500298" y="4643446"/>
            <a:ext cx="250029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-928694" y="4143380"/>
            <a:ext cx="92869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-928694" y="3571876"/>
            <a:ext cx="92869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72396" y="5857892"/>
            <a:ext cx="121444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1,32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/>
          </a:p>
        </p:txBody>
      </p:sp>
      <p:sp>
        <p:nvSpPr>
          <p:cNvPr id="31" name="TextBox 30"/>
          <p:cNvSpPr txBox="1"/>
          <p:nvPr/>
        </p:nvSpPr>
        <p:spPr>
          <a:xfrm>
            <a:off x="-1571668" y="6585543"/>
            <a:ext cx="371477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1,32Н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3200" dirty="0"/>
          </a:p>
        </p:txBody>
      </p:sp>
      <p:sp>
        <p:nvSpPr>
          <p:cNvPr id="32" name="TextBox 31"/>
          <p:cNvSpPr txBox="1"/>
          <p:nvPr/>
        </p:nvSpPr>
        <p:spPr>
          <a:xfrm>
            <a:off x="-1571668" y="7072338"/>
            <a:ext cx="235745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3200" dirty="0"/>
          </a:p>
        </p:txBody>
      </p:sp>
      <p:sp>
        <p:nvSpPr>
          <p:cNvPr id="30" name="TextBox 29"/>
          <p:cNvSpPr txBox="1"/>
          <p:nvPr/>
        </p:nvSpPr>
        <p:spPr>
          <a:xfrm>
            <a:off x="3357554" y="4429132"/>
            <a:ext cx="500066" cy="40011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ая выноска 32"/>
          <p:cNvSpPr/>
          <p:nvPr/>
        </p:nvSpPr>
        <p:spPr>
          <a:xfrm>
            <a:off x="0" y="3929066"/>
            <a:ext cx="2571768" cy="714380"/>
          </a:xfrm>
          <a:prstGeom prst="wedgeRectCallout">
            <a:avLst>
              <a:gd name="adj1" fmla="val 73744"/>
              <a:gd name="adj2" fmla="val -79283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ая выноска 33"/>
          <p:cNvSpPr/>
          <p:nvPr/>
        </p:nvSpPr>
        <p:spPr>
          <a:xfrm>
            <a:off x="4214810" y="3786190"/>
            <a:ext cx="4786314" cy="785818"/>
          </a:xfrm>
          <a:prstGeom prst="wedgeRectCallout">
            <a:avLst>
              <a:gd name="adj1" fmla="val -65573"/>
              <a:gd name="adj2" fmla="val -6027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4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Группа 29"/>
          <p:cNvGrpSpPr/>
          <p:nvPr/>
        </p:nvGrpSpPr>
        <p:grpSpPr>
          <a:xfrm>
            <a:off x="2786050" y="6007262"/>
            <a:ext cx="1223733" cy="707886"/>
            <a:chOff x="4357686" y="4286256"/>
            <a:chExt cx="1223733" cy="707886"/>
          </a:xfrm>
          <a:solidFill>
            <a:schemeClr val="bg1">
              <a:lumMod val="75000"/>
            </a:schemeClr>
          </a:solidFill>
        </p:grpSpPr>
        <p:sp>
          <p:nvSpPr>
            <p:cNvPr id="36" name="Прямоугольник 35"/>
            <p:cNvSpPr/>
            <p:nvPr/>
          </p:nvSpPr>
          <p:spPr>
            <a:xfrm>
              <a:off x="4357686" y="4286256"/>
              <a:ext cx="1223733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>
              <a:off x="4444364" y="4368172"/>
              <a:ext cx="571504" cy="1588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Прямоугольная выноска 37"/>
          <p:cNvSpPr/>
          <p:nvPr/>
        </p:nvSpPr>
        <p:spPr>
          <a:xfrm>
            <a:off x="857224" y="5929330"/>
            <a:ext cx="1071602" cy="714380"/>
          </a:xfrm>
          <a:prstGeom prst="wedgeRectCallout">
            <a:avLst>
              <a:gd name="adj1" fmla="val 134145"/>
              <a:gd name="adj2" fmla="val 23116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ая выноска 44"/>
          <p:cNvSpPr/>
          <p:nvPr/>
        </p:nvSpPr>
        <p:spPr>
          <a:xfrm>
            <a:off x="4286248" y="6000768"/>
            <a:ext cx="3286148" cy="928694"/>
          </a:xfrm>
          <a:prstGeom prst="wedgeRectCallout">
            <a:avLst>
              <a:gd name="adj1" fmla="val -57275"/>
              <a:gd name="adj2" fmla="val -21191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0,135кг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5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7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0.59323 0.00463 " pathEditMode="relative" rAng="0" ptsTypes="AA">
                                      <p:cBhvr>
                                        <p:cTn id="9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0.23229 0.13935 " pathEditMode="relative" rAng="0" ptsTypes="AA">
                                      <p:cBhvr>
                                        <p:cTn id="10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00" y="7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0.59323 0.00463 " pathEditMode="relative" rAng="0" ptsTypes="AA">
                                      <p:cBhvr>
                                        <p:cTn id="1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1" grpId="0" animBg="1"/>
      <p:bldP spid="42" grpId="0"/>
      <p:bldP spid="43" grpId="0"/>
      <p:bldP spid="44" grpId="0" animBg="1"/>
      <p:bldP spid="47" grpId="0" animBg="1"/>
      <p:bldP spid="49" grpId="0" animBg="1"/>
      <p:bldP spid="50" grpId="0" animBg="1"/>
      <p:bldP spid="50" grpId="1" animBg="1"/>
      <p:bldP spid="50" grpId="2" animBg="1"/>
      <p:bldP spid="52" grpId="0" animBg="1"/>
      <p:bldP spid="21" grpId="0" animBg="1"/>
      <p:bldP spid="22" grpId="0" animBg="1"/>
      <p:bldP spid="23" grpId="0" animBg="1"/>
      <p:bldP spid="24" grpId="0" animBg="1"/>
      <p:bldP spid="24" grpId="1" animBg="1"/>
      <p:bldP spid="28" grpId="0" animBg="1"/>
      <p:bldP spid="28" grpId="1" animBg="1"/>
      <p:bldP spid="31" grpId="0" animBg="1"/>
      <p:bldP spid="32" grpId="0" animBg="1"/>
      <p:bldP spid="30" grpId="0" animBg="1"/>
      <p:bldP spid="30" grpId="1" animBg="1"/>
      <p:bldP spid="33" grpId="0" animBg="1"/>
      <p:bldP spid="34" grpId="0" animBg="1"/>
      <p:bldP spid="38" grpId="0" animBg="1"/>
      <p:bldP spid="4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5572132" y="4286280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36"/>
          <p:cNvSpPr txBox="1">
            <a:spLocks/>
          </p:cNvSpPr>
          <p:nvPr/>
        </p:nvSpPr>
        <p:spPr>
          <a:xfrm>
            <a:off x="0" y="0"/>
            <a:ext cx="821533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Воздушный шар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1085745" y="5392751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330106" y="5873708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4282" y="5715016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2294" y="3446544"/>
            <a:ext cx="1316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воздух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26176" y="3079080"/>
            <a:ext cx="682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17936" y="5198908"/>
            <a:ext cx="642910" cy="50006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880668" y="5059036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 flipH="1" flipV="1">
            <a:off x="815239" y="3995955"/>
            <a:ext cx="1639562" cy="1604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>
            <a:off x="1356496" y="5214156"/>
            <a:ext cx="714380" cy="1588"/>
          </a:xfrm>
          <a:prstGeom prst="straightConnector1">
            <a:avLst/>
          </a:prstGeom>
          <a:ln w="984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4786322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-32" y="2428868"/>
            <a:ext cx="250033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42918"/>
            <a:ext cx="821533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9" name="Овал 28"/>
          <p:cNvSpPr/>
          <p:nvPr/>
        </p:nvSpPr>
        <p:spPr>
          <a:xfrm>
            <a:off x="6640666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6682722" y="4366296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5400000">
            <a:off x="6485868" y="5853792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839066" y="6044649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429488" y="535785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219940" y="3562376"/>
            <a:ext cx="1274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948340" y="336711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436038" y="4191664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 rot="5400000" flipH="1" flipV="1">
            <a:off x="6830318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Содержимое 36"/>
          <p:cNvSpPr txBox="1">
            <a:spLocks/>
          </p:cNvSpPr>
          <p:nvPr/>
        </p:nvSpPr>
        <p:spPr>
          <a:xfrm>
            <a:off x="2714644" y="1119854"/>
            <a:ext cx="642938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камень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42942" y="1691334"/>
            <a:ext cx="850109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6365991" y="6058935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643570" y="2268161"/>
            <a:ext cx="350046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endParaRPr lang="ru-RU" sz="3200" dirty="0"/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2857488" y="6215082"/>
            <a:ext cx="2428892" cy="64291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1019764" y="3162912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7429520" y="4214818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7286644" y="3643314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1928794" y="5143512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1418896" y="5981104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6429388" y="6143644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0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0"/>
                            </p:stCondLst>
                            <p:childTnLst>
                              <p:par>
                                <p:cTn id="1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51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5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5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8" grpId="0" animBg="1"/>
      <p:bldP spid="20" grpId="0"/>
      <p:bldP spid="21" grpId="0"/>
      <p:bldP spid="22" grpId="0"/>
      <p:bldP spid="23" grpId="0"/>
      <p:bldP spid="24" grpId="0" animBg="1"/>
      <p:bldP spid="25" grpId="0"/>
      <p:bldP spid="30" grpId="0"/>
      <p:bldP spid="31" grpId="0" animBg="1"/>
      <p:bldP spid="4" grpId="0" animBg="1"/>
      <p:bldP spid="4" grpId="1" animBg="1"/>
      <p:bldP spid="29" grpId="0" animBg="1"/>
      <p:bldP spid="41" grpId="0"/>
      <p:bldP spid="42" grpId="0"/>
      <p:bldP spid="43" grpId="0"/>
      <p:bldP spid="44" grpId="0"/>
      <p:bldP spid="47" grpId="0"/>
      <p:bldP spid="49" grpId="0" animBg="1"/>
      <p:bldP spid="50" grpId="0" animBg="1"/>
      <p:bldP spid="50" grpId="1" animBg="1"/>
      <p:bldP spid="50" grpId="2" animBg="1"/>
      <p:bldP spid="51" grpId="0"/>
      <p:bldP spid="5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36"/>
          <p:cNvSpPr txBox="1">
            <a:spLocks/>
          </p:cNvSpPr>
          <p:nvPr/>
        </p:nvSpPr>
        <p:spPr>
          <a:xfrm>
            <a:off x="0" y="1700808"/>
            <a:ext cx="821533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Воздушный шар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1085745" y="5392751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330106" y="5873708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4282" y="5715016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2294" y="3446544"/>
            <a:ext cx="1316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воздух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26176" y="3079080"/>
            <a:ext cx="682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17936" y="5198908"/>
            <a:ext cx="642910" cy="50006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880668" y="5059036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 flipH="1" flipV="1">
            <a:off x="815239" y="3995955"/>
            <a:ext cx="1639562" cy="1604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>
            <a:off x="1356496" y="5214156"/>
            <a:ext cx="714380" cy="1588"/>
          </a:xfrm>
          <a:prstGeom prst="straightConnector1">
            <a:avLst/>
          </a:prstGeom>
          <a:ln w="984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4786322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276872"/>
            <a:ext cx="821533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17419" t="32661" r="17023" b="51555"/>
          <a:stretch>
            <a:fillRect/>
          </a:stretch>
        </p:blipFill>
        <p:spPr bwMode="auto">
          <a:xfrm>
            <a:off x="0" y="0"/>
            <a:ext cx="9144000" cy="153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9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8" grpId="0" animBg="1"/>
      <p:bldP spid="20" grpId="0"/>
      <p:bldP spid="21" grpId="0"/>
      <p:bldP spid="22" grpId="0"/>
      <p:bldP spid="23" grpId="0"/>
      <p:bldP spid="24" grpId="0" animBg="1"/>
      <p:bldP spid="25" grpId="0"/>
      <p:bldP spid="30" grpId="0"/>
      <p:bldP spid="4" grpId="0" animBg="1"/>
      <p:bldP spid="4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5572132" y="4286280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6640666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6682722" y="4366296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5400000">
            <a:off x="6485868" y="5853792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839066" y="6044649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429488" y="535785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358082" y="3714752"/>
            <a:ext cx="11363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43570" y="3143248"/>
            <a:ext cx="266222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динамометр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436038" y="4191664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 rot="5400000" flipH="1" flipV="1">
            <a:off x="6830318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Содержимое 36"/>
          <p:cNvSpPr txBox="1">
            <a:spLocks/>
          </p:cNvSpPr>
          <p:nvPr/>
        </p:nvSpPr>
        <p:spPr>
          <a:xfrm>
            <a:off x="4714876" y="928670"/>
            <a:ext cx="4429124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Деталь   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929058" y="1428736"/>
            <a:ext cx="5214942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6365991" y="6058935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000728" y="2357430"/>
            <a:ext cx="292899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3200" dirty="0"/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6715108" y="0"/>
            <a:ext cx="2428892" cy="8572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0"/>
            <a:ext cx="67151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Сколько «весит» в воде алюминиевая деталь массой 135 г и объемом 50 см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-32" y="949587"/>
            <a:ext cx="3214710" cy="278537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135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1000000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700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дин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14512" y="3214686"/>
            <a:ext cx="250029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3714752"/>
            <a:ext cx="5643570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4214818"/>
            <a:ext cx="250029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00298" y="4214818"/>
            <a:ext cx="92869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00298" y="4214818"/>
            <a:ext cx="92869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4714884"/>
            <a:ext cx="407193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0,135кг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кг=</a:t>
            </a:r>
            <a:endParaRPr lang="ru-RU" sz="3200" dirty="0"/>
          </a:p>
        </p:txBody>
      </p:sp>
      <p:sp>
        <p:nvSpPr>
          <p:cNvPr id="26" name="TextBox 25"/>
          <p:cNvSpPr txBox="1"/>
          <p:nvPr/>
        </p:nvSpPr>
        <p:spPr>
          <a:xfrm>
            <a:off x="3929058" y="4701613"/>
            <a:ext cx="121444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1,32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3929058" y="4701613"/>
            <a:ext cx="121444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1,32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/>
          </a:p>
        </p:txBody>
      </p:sp>
      <p:sp>
        <p:nvSpPr>
          <p:cNvPr id="31" name="TextBox 30"/>
          <p:cNvSpPr txBox="1"/>
          <p:nvPr/>
        </p:nvSpPr>
        <p:spPr>
          <a:xfrm>
            <a:off x="785786" y="5286388"/>
            <a:ext cx="371477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1,32Н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3200" dirty="0"/>
          </a:p>
        </p:txBody>
      </p:sp>
      <p:sp>
        <p:nvSpPr>
          <p:cNvPr id="32" name="TextBox 31"/>
          <p:cNvSpPr txBox="1"/>
          <p:nvPr/>
        </p:nvSpPr>
        <p:spPr>
          <a:xfrm>
            <a:off x="785786" y="5773183"/>
            <a:ext cx="235745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3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3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3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3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3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3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3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3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3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3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3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3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3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3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3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0.59323 0.00463 " pathEditMode="relative" rAng="0" ptsTypes="AA">
                                      <p:cBhvr>
                                        <p:cTn id="1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5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5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0.23229 0.13935 " pathEditMode="relative" rAng="0" ptsTypes="AA">
                                      <p:cBhvr>
                                        <p:cTn id="1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00" y="7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4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9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1" grpId="0" animBg="1"/>
      <p:bldP spid="42" grpId="0"/>
      <p:bldP spid="43" grpId="0"/>
      <p:bldP spid="44" grpId="0" animBg="1"/>
      <p:bldP spid="47" grpId="0"/>
      <p:bldP spid="49" grpId="0" animBg="1"/>
      <p:bldP spid="50" grpId="0" animBg="1"/>
      <p:bldP spid="50" grpId="1" animBg="1"/>
      <p:bldP spid="50" grpId="2" animBg="1"/>
      <p:bldP spid="51" grpId="0"/>
      <p:bldP spid="52" grpId="0" animBg="1"/>
      <p:bldP spid="18" grpId="0" build="p" animBg="1"/>
      <p:bldP spid="20" grpId="0" animBg="1"/>
      <p:bldP spid="21" grpId="0" animBg="1"/>
      <p:bldP spid="22" grpId="0" animBg="1"/>
      <p:bldP spid="23" grpId="0" animBg="1"/>
      <p:bldP spid="24" grpId="0" animBg="1"/>
      <p:bldP spid="24" grpId="1" animBg="1"/>
      <p:bldP spid="25" grpId="0" animBg="1"/>
      <p:bldP spid="26" grpId="0" animBg="1"/>
      <p:bldP spid="28" grpId="0" animBg="1"/>
      <p:bldP spid="28" grpId="1" animBg="1"/>
      <p:bldP spid="31" grpId="0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28926" y="3429000"/>
            <a:ext cx="6215074" cy="3429000"/>
          </a:xfrm>
          <a:prstGeom prst="rect">
            <a:avLst/>
          </a:prstGeom>
          <a:solidFill>
            <a:srgbClr val="00B0F0">
              <a:alpha val="44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42844" y="0"/>
            <a:ext cx="8429652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4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3286116" y="5701745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72396" y="2357430"/>
            <a:ext cx="1058411" cy="584775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43306" y="3000372"/>
            <a:ext cx="1285884" cy="954107"/>
          </a:xfrm>
          <a:prstGeom prst="rect">
            <a:avLst/>
          </a:prstGeom>
          <a:solidFill>
            <a:schemeClr val="bg2">
              <a:lumMod val="75000"/>
            </a:schemeClr>
          </a:solidFill>
          <a:ln w="57150">
            <a:solidFill>
              <a:srgbClr val="0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судно </a:t>
            </a:r>
          </a:p>
          <a:p>
            <a:pPr marL="514350" indent="-514350"/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5072066" y="6143644"/>
            <a:ext cx="4071966" cy="714356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Одно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тело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плавает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3357554" y="1373675"/>
            <a:ext cx="926729" cy="769441"/>
            <a:chOff x="4429124" y="2285992"/>
            <a:chExt cx="926729" cy="769441"/>
          </a:xfrm>
          <a:solidFill>
            <a:srgbClr val="FFFF00"/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4429124" y="2285992"/>
              <a:ext cx="926729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4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  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29"/>
          <p:cNvGrpSpPr/>
          <p:nvPr/>
        </p:nvGrpSpPr>
        <p:grpSpPr>
          <a:xfrm>
            <a:off x="3071802" y="4935692"/>
            <a:ext cx="1223733" cy="707886"/>
            <a:chOff x="4357686" y="4286256"/>
            <a:chExt cx="1223733" cy="707886"/>
          </a:xfrm>
          <a:solidFill>
            <a:schemeClr val="bg1">
              <a:lumMod val="75000"/>
            </a:schemeClr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4357686" y="4286256"/>
              <a:ext cx="1223733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444364" y="4368172"/>
              <a:ext cx="571504" cy="1588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Прямоугольная выноска 35"/>
          <p:cNvSpPr/>
          <p:nvPr/>
        </p:nvSpPr>
        <p:spPr>
          <a:xfrm>
            <a:off x="0" y="1714488"/>
            <a:ext cx="2571768" cy="714380"/>
          </a:xfrm>
          <a:prstGeom prst="wedgeRectCallout">
            <a:avLst>
              <a:gd name="adj1" fmla="val 80855"/>
              <a:gd name="adj2" fmla="val -3021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ая выноска 36"/>
          <p:cNvSpPr/>
          <p:nvPr/>
        </p:nvSpPr>
        <p:spPr>
          <a:xfrm>
            <a:off x="4643438" y="1500174"/>
            <a:ext cx="4500562" cy="785818"/>
          </a:xfrm>
          <a:prstGeom prst="wedgeRectCallout">
            <a:avLst>
              <a:gd name="adj1" fmla="val -59842"/>
              <a:gd name="adj2" fmla="val -54459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ая выноска 37"/>
          <p:cNvSpPr/>
          <p:nvPr/>
        </p:nvSpPr>
        <p:spPr>
          <a:xfrm>
            <a:off x="-9319" y="4714884"/>
            <a:ext cx="2500298" cy="928694"/>
          </a:xfrm>
          <a:prstGeom prst="wedgeRectCallout">
            <a:avLst>
              <a:gd name="adj1" fmla="val 78519"/>
              <a:gd name="adj2" fmla="val 32962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ая выноска 38"/>
          <p:cNvSpPr/>
          <p:nvPr/>
        </p:nvSpPr>
        <p:spPr>
          <a:xfrm>
            <a:off x="1142976" y="3857628"/>
            <a:ext cx="1071602" cy="714380"/>
          </a:xfrm>
          <a:prstGeom prst="wedgeRectCallout">
            <a:avLst>
              <a:gd name="adj1" fmla="val 141256"/>
              <a:gd name="adj2" fmla="val 148982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ая выноска 39"/>
          <p:cNvSpPr/>
          <p:nvPr/>
        </p:nvSpPr>
        <p:spPr>
          <a:xfrm>
            <a:off x="4572000" y="5072074"/>
            <a:ext cx="4643470" cy="928694"/>
          </a:xfrm>
          <a:prstGeom prst="wedgeRectCallout">
            <a:avLst>
              <a:gd name="adj1" fmla="val -57275"/>
              <a:gd name="adj2" fmla="val -21191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,064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3536943" y="4178305"/>
            <a:ext cx="1500198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V="1">
            <a:off x="3503146" y="2643977"/>
            <a:ext cx="1568126" cy="1918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ая выноска 41"/>
          <p:cNvSpPr/>
          <p:nvPr/>
        </p:nvSpPr>
        <p:spPr>
          <a:xfrm>
            <a:off x="4572000" y="4143380"/>
            <a:ext cx="2500362" cy="928694"/>
          </a:xfrm>
          <a:prstGeom prst="wedgeRectCallout">
            <a:avLst>
              <a:gd name="adj1" fmla="val -61917"/>
              <a:gd name="adj2" fmla="val 59219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643834" y="4286256"/>
            <a:ext cx="1058411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57752" y="3429000"/>
            <a:ext cx="1214446" cy="584775"/>
          </a:xfrm>
          <a:prstGeom prst="rect">
            <a:avLst/>
          </a:prstGeom>
          <a:noFill/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85720" y="785794"/>
            <a:ext cx="285752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3600" dirty="0"/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0" y="6357934"/>
            <a:ext cx="2428892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14-2,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стр.28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5" grpId="0" animBg="1"/>
      <p:bldP spid="15" grpId="1" animBg="1"/>
      <p:bldP spid="21" grpId="0" animBg="1"/>
      <p:bldP spid="22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3" grpId="1" animBg="1"/>
      <p:bldP spid="43" grpId="2" animBg="1"/>
      <p:bldP spid="44" grpId="0" animBg="1"/>
      <p:bldP spid="45" grpId="0" animBg="1"/>
      <p:bldP spid="2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072298" y="1785926"/>
            <a:ext cx="2071702" cy="2350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00926" y="2350936"/>
            <a:ext cx="1000132" cy="285752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795921"/>
            <a:ext cx="9144000" cy="20621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3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Рассчитайте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выталкивающую силу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действующую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пробковый пояс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объемом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дм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полностью погружаемый в воду?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304861" y="516720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-110394" y="306645"/>
            <a:ext cx="3539386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0.005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24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0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30" y="3271282"/>
            <a:ext cx="1071538" cy="584775"/>
            <a:chOff x="2714612" y="4429132"/>
            <a:chExt cx="71438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564939" y="2935186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398" y="850738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342358" y="1841396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175168" y="3058539"/>
            <a:ext cx="1016625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32" y="3000372"/>
            <a:ext cx="5990743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0.005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167776" y="3047670"/>
            <a:ext cx="1005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7749750" y="2741841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215306" y="2542096"/>
            <a:ext cx="714412" cy="523220"/>
            <a:chOff x="3214678" y="2143117"/>
            <a:chExt cx="628680" cy="523220"/>
          </a:xfrm>
        </p:grpSpPr>
        <p:sp>
          <p:nvSpPr>
            <p:cNvPr id="27" name="TextBox 26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0" y="3643314"/>
            <a:ext cx="592932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Масса пояса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-32" y="4344423"/>
            <a:ext cx="671517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сила тяжести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240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Н/кг·</a:t>
            </a:r>
            <a:r>
              <a:rPr lang="en-US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527264" y="4357694"/>
            <a:ext cx="1830950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2,4·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138629" y="4338539"/>
            <a:ext cx="1005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158561" y="4357694"/>
            <a:ext cx="914033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643702" y="2428868"/>
            <a:ext cx="914033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38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928926" y="714356"/>
            <a:ext cx="3295774" cy="15696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Подъёмная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643702" y="2415597"/>
            <a:ext cx="914033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38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209803" y="3357562"/>
            <a:ext cx="1005403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2496917"/>
            <a:ext cx="6429388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закону Архимеда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6715108" y="0"/>
            <a:ext cx="242889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59259E-6 L 0.07622 -0.31412 " pathEditMode="relative" rAng="0" ptsTypes="AA">
                                      <p:cBhvr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" y="-15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-0.10365 -0.12546 " pathEditMode="relative" rAng="0" ptsTypes="AA">
                                      <p:cBhvr>
                                        <p:cTn id="1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33333E-6 L -0.19271 -0.11643 " pathEditMode="relative" rAng="0" ptsTypes="AA">
                                      <p:cBhvr>
                                        <p:cTn id="1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" y="-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9417E-6 L -0.54896 -0.21485 " pathEditMode="relative" rAng="0" ptsTypes="AA">
                                      <p:cBhvr>
                                        <p:cTn id="1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" y="-1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601" grpId="0" animBg="1"/>
      <p:bldP spid="7" grpId="0" build="p"/>
      <p:bldP spid="16" grpId="0" animBg="1"/>
      <p:bldP spid="16" grpId="1" animBg="1"/>
      <p:bldP spid="19" grpId="0" animBg="1"/>
      <p:bldP spid="23" grpId="0"/>
      <p:bldP spid="31" grpId="0" animBg="1"/>
      <p:bldP spid="32" grpId="0" animBg="1"/>
      <p:bldP spid="33" grpId="0" animBg="1"/>
      <p:bldP spid="34" grpId="0"/>
      <p:bldP spid="35" grpId="0" animBg="1"/>
      <p:bldP spid="35" grpId="1" animBg="1"/>
      <p:bldP spid="36" grpId="0" animBg="1"/>
      <p:bldP spid="37" grpId="0" animBg="1"/>
      <p:bldP spid="38" grpId="0" animBg="1"/>
      <p:bldP spid="38" grpId="1" animBg="1"/>
      <p:bldP spid="39" grpId="0" animBg="1"/>
      <p:bldP spid="39" grpId="1" animBg="1"/>
      <p:bldP spid="1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072298" y="1785926"/>
            <a:ext cx="2071702" cy="2350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00926" y="2350936"/>
            <a:ext cx="1000132" cy="285752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795921"/>
            <a:ext cx="9144000" cy="20621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3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Рассчитайте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груза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который может выдержать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пробковый пояс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объемом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дм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полностью погружаемый в воду?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304861" y="516720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-110394" y="306645"/>
            <a:ext cx="3539386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0.005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24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0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30" y="3271282"/>
            <a:ext cx="1071538" cy="584775"/>
            <a:chOff x="2714612" y="4429132"/>
            <a:chExt cx="71438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564939" y="2935186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398" y="850738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342358" y="1841396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175168" y="3058539"/>
            <a:ext cx="1016625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32" y="3000372"/>
            <a:ext cx="5990743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0.005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167776" y="3047670"/>
            <a:ext cx="1005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7749750" y="2741841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215306" y="2542096"/>
            <a:ext cx="714412" cy="523220"/>
            <a:chOff x="3214678" y="2143117"/>
            <a:chExt cx="628680" cy="523220"/>
          </a:xfrm>
        </p:grpSpPr>
        <p:sp>
          <p:nvSpPr>
            <p:cNvPr id="27" name="TextBox 26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0" y="3643314"/>
            <a:ext cx="592932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Масса пояса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-32" y="4344423"/>
            <a:ext cx="671517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сила тяжести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240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Н/кг·</a:t>
            </a:r>
            <a:r>
              <a:rPr lang="en-US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527264" y="4357694"/>
            <a:ext cx="1830950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2,4·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138629" y="4338539"/>
            <a:ext cx="1005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158561" y="4357694"/>
            <a:ext cx="914033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643702" y="2428868"/>
            <a:ext cx="914033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38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786050" y="1285860"/>
            <a:ext cx="2766655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Вес груза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500826" y="2428868"/>
            <a:ext cx="914033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38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209803" y="3357562"/>
            <a:ext cx="1005403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2496917"/>
            <a:ext cx="6429388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закону Архимеда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6715108" y="0"/>
            <a:ext cx="242889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59259E-6 L 0.07622 -0.31412 " pathEditMode="relative" rAng="0" ptsTypes="AA">
                                      <p:cBhvr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" y="-15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-0.10365 -0.12546 " pathEditMode="relative" rAng="0" ptsTypes="AA">
                                      <p:cBhvr>
                                        <p:cTn id="1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-0.12709 -0.1382 " pathEditMode="relative" rAng="0" ptsTypes="AA">
                                      <p:cBhvr>
                                        <p:cTn id="1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" y="-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9417E-6 L -0.54896 -0.21485 " pathEditMode="relative" rAng="0" ptsTypes="AA">
                                      <p:cBhvr>
                                        <p:cTn id="1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" y="-1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601" grpId="0" animBg="1"/>
      <p:bldP spid="7" grpId="0" build="p"/>
      <p:bldP spid="16" grpId="0" animBg="1"/>
      <p:bldP spid="16" grpId="1" animBg="1"/>
      <p:bldP spid="19" grpId="0" animBg="1"/>
      <p:bldP spid="23" grpId="0"/>
      <p:bldP spid="31" grpId="0" animBg="1"/>
      <p:bldP spid="32" grpId="0" animBg="1"/>
      <p:bldP spid="33" grpId="0" animBg="1"/>
      <p:bldP spid="34" grpId="0"/>
      <p:bldP spid="35" grpId="0" animBg="1"/>
      <p:bldP spid="35" grpId="1" animBg="1"/>
      <p:bldP spid="36" grpId="0" animBg="1"/>
      <p:bldP spid="37" grpId="0" animBg="1"/>
      <p:bldP spid="38" grpId="0" animBg="1"/>
      <p:bldP spid="38" grpId="1" animBg="1"/>
      <p:bldP spid="39" grpId="0" animBg="1"/>
      <p:bldP spid="39" grpId="1" animBg="1"/>
      <p:bldP spid="1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30718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полости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17,75 см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мед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4643438" y="1142984"/>
            <a:ext cx="3768959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Шар в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14776" y="1714488"/>
            <a:ext cx="371474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Т.к.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549198" y="6201811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28794" y="414338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477284"/>
            <a:ext cx="6561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4000504"/>
            <a:ext cx="3143240" cy="285749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rot="16200000" flipV="1">
            <a:off x="1092010" y="417989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86248" y="2285992"/>
            <a:ext cx="2357454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00826" y="2334276"/>
            <a:ext cx="1928826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965175" y="5392751"/>
            <a:ext cx="1357322" cy="1588"/>
          </a:xfrm>
          <a:prstGeom prst="straightConnector1">
            <a:avLst/>
          </a:prstGeom>
          <a:ln w="857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697438" y="5572140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6715108" y="6469063"/>
            <a:ext cx="242889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786050" y="-24"/>
            <a:ext cx="63579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7780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Полый медный шар плавает в воде при полном погружении. Чему равна масса шара, если объем воздушной полости равен 17,75 см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928662" y="4357694"/>
            <a:ext cx="642942" cy="50006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857224" y="5713428"/>
            <a:ext cx="428628" cy="158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857224" y="3500438"/>
            <a:ext cx="428628" cy="158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5853122" y="2344730"/>
            <a:ext cx="214314" cy="500066"/>
          </a:xfrm>
          <a:prstGeom prst="ellipse">
            <a:avLst/>
          </a:prstGeom>
          <a:solidFill>
            <a:schemeClr val="accent1"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8008962" y="2352668"/>
            <a:ext cx="214314" cy="500066"/>
          </a:xfrm>
          <a:prstGeom prst="ellipse">
            <a:avLst/>
          </a:prstGeom>
          <a:solidFill>
            <a:schemeClr val="accent1"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4286248" y="2832096"/>
            <a:ext cx="3786214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·(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плст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29520" y="2857496"/>
            <a:ext cx="1714512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143240" y="3357562"/>
            <a:ext cx="4000528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плст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038992" y="3390900"/>
            <a:ext cx="171451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4214810" y="3929066"/>
            <a:ext cx="50006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8034362" y="3987804"/>
            <a:ext cx="50006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214678" y="4143380"/>
            <a:ext cx="2286016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плст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500694" y="4143380"/>
            <a:ext cx="3286148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214678" y="4643446"/>
            <a:ext cx="2286016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плст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57818" y="4643446"/>
            <a:ext cx="300039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214810" y="5429264"/>
            <a:ext cx="107157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5214942" y="5715016"/>
            <a:ext cx="2000264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214942" y="5143512"/>
            <a:ext cx="1857388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плст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286380" y="5786454"/>
            <a:ext cx="192882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0"/>
                            </p:stCondLst>
                            <p:childTnLst>
                              <p:par>
                                <p:cTn id="1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5" grpId="1" animBg="1"/>
      <p:bldP spid="7" grpId="0"/>
      <p:bldP spid="8" grpId="0"/>
      <p:bldP spid="9" grpId="0"/>
      <p:bldP spid="10" grpId="0" animBg="1"/>
      <p:bldP spid="14" grpId="0"/>
      <p:bldP spid="16" grpId="0"/>
      <p:bldP spid="26" grpId="0"/>
      <p:bldP spid="26" grpId="1"/>
      <p:bldP spid="31" grpId="0" animBg="1"/>
      <p:bldP spid="32" grpId="0" animBg="1"/>
      <p:bldP spid="33" grpId="0"/>
      <p:bldP spid="34" grpId="0"/>
      <p:bldP spid="35" grpId="0" animBg="1"/>
      <p:bldP spid="36" grpId="0" animBg="1"/>
      <p:bldP spid="40" grpId="0" animBg="1"/>
      <p:bldP spid="41" grpId="0" animBg="1"/>
      <p:bldP spid="43" grpId="0" animBg="1"/>
      <p:bldP spid="44" grpId="0" animBg="1"/>
      <p:bldP spid="45" grpId="0" animBg="1"/>
      <p:bldP spid="49" grpId="0" animBg="1"/>
      <p:bldP spid="5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" y="-24"/>
            <a:ext cx="9144000" cy="267765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«5».Труба с внутренним диаметром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8см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к нижнему концу которой  приставлена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легкая пластинка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опущена вертикально в воду на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глубину 1м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Гирю какого наименьшего веса нужно поставить на пластинку   симметрично оси трубы, чтобы пластинка   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отпала?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71470" y="2691466"/>
            <a:ext cx="1785950" cy="2571768"/>
          </a:xfrm>
          <a:prstGeom prst="rect">
            <a:avLst/>
          </a:prstGeom>
          <a:solidFill>
            <a:schemeClr val="accent1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2405714"/>
            <a:ext cx="571504" cy="25003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4906044"/>
            <a:ext cx="928694" cy="94592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-142908" y="2691466"/>
            <a:ext cx="2124000" cy="1588"/>
          </a:xfrm>
          <a:prstGeom prst="line">
            <a:avLst/>
          </a:prstGeom>
          <a:ln w="28575">
            <a:solidFill>
              <a:srgbClr val="F9010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71406" y="4929198"/>
            <a:ext cx="2124000" cy="1588"/>
          </a:xfrm>
          <a:prstGeom prst="line">
            <a:avLst/>
          </a:prstGeom>
          <a:ln w="28575">
            <a:solidFill>
              <a:srgbClr val="F9010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857224" y="4357694"/>
            <a:ext cx="214314" cy="500066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ё</a:t>
            </a: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694894" y="5305842"/>
            <a:ext cx="612000" cy="1588"/>
          </a:xfrm>
          <a:prstGeom prst="straightConnector1">
            <a:avLst/>
          </a:prstGeom>
          <a:ln w="5715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408018" y="5398476"/>
            <a:ext cx="900000" cy="1588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22"/>
          <p:cNvGrpSpPr>
            <a:grpSpLocks/>
          </p:cNvGrpSpPr>
          <p:nvPr/>
        </p:nvGrpSpPr>
        <p:grpSpPr bwMode="auto">
          <a:xfrm>
            <a:off x="1142976" y="5334672"/>
            <a:ext cx="785818" cy="523220"/>
            <a:chOff x="5643570" y="500042"/>
            <a:chExt cx="1004894" cy="523117"/>
          </a:xfrm>
        </p:grpSpPr>
        <p:sp>
          <p:nvSpPr>
            <p:cNvPr id="12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АД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5715007" y="571466"/>
              <a:ext cx="644509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22"/>
          <p:cNvGrpSpPr>
            <a:grpSpLocks/>
          </p:cNvGrpSpPr>
          <p:nvPr/>
        </p:nvGrpSpPr>
        <p:grpSpPr bwMode="auto">
          <a:xfrm>
            <a:off x="714348" y="5834738"/>
            <a:ext cx="714380" cy="523220"/>
            <a:chOff x="5643570" y="500042"/>
            <a:chExt cx="1004894" cy="523117"/>
          </a:xfrm>
        </p:grpSpPr>
        <p:sp>
          <p:nvSpPr>
            <p:cNvPr id="15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endParaRPr lang="ru-RU" b="1" dirty="0">
                <a:solidFill>
                  <a:srgbClr val="0033CC"/>
                </a:solidFill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5715006" y="571466"/>
              <a:ext cx="607680" cy="1587"/>
            </a:xfrm>
            <a:prstGeom prst="straightConnector1">
              <a:avLst/>
            </a:prstGeom>
            <a:ln w="41275">
              <a:solidFill>
                <a:srgbClr val="0033CC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5400000">
            <a:off x="261222" y="4255082"/>
            <a:ext cx="1368000" cy="1588"/>
          </a:xfrm>
          <a:prstGeom prst="straightConnector1">
            <a:avLst/>
          </a:prstGeom>
          <a:ln w="76200">
            <a:solidFill>
              <a:srgbClr val="0066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22"/>
          <p:cNvGrpSpPr>
            <a:grpSpLocks/>
          </p:cNvGrpSpPr>
          <p:nvPr/>
        </p:nvGrpSpPr>
        <p:grpSpPr bwMode="auto">
          <a:xfrm>
            <a:off x="714348" y="3191532"/>
            <a:ext cx="1000132" cy="523220"/>
            <a:chOff x="5643570" y="500042"/>
            <a:chExt cx="1004894" cy="523117"/>
          </a:xfrm>
        </p:grpSpPr>
        <p:sp>
          <p:nvSpPr>
            <p:cNvPr id="19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ДЖ</a:t>
              </a:r>
              <a:endParaRPr lang="ru-RU" b="1" dirty="0">
                <a:solidFill>
                  <a:srgbClr val="006600"/>
                </a:solidFill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5715008" y="571466"/>
              <a:ext cx="288002" cy="1587"/>
            </a:xfrm>
            <a:prstGeom prst="straightConnector1">
              <a:avLst/>
            </a:prstGeom>
            <a:ln w="41275">
              <a:solidFill>
                <a:srgbClr val="00B05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Прямоугольник 20"/>
          <p:cNvSpPr/>
          <p:nvPr/>
        </p:nvSpPr>
        <p:spPr>
          <a:xfrm>
            <a:off x="2000232" y="2714620"/>
            <a:ext cx="4714908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44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14744" y="2143116"/>
            <a:ext cx="450059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Равновесие пластинки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786578" y="2714620"/>
            <a:ext cx="1857388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000232" y="3316454"/>
            <a:ext cx="3143272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=(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072034" y="3316454"/>
            <a:ext cx="4071966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=(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928794" y="5012948"/>
            <a:ext cx="7000924" cy="54918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=1000кг/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/кг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0,005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м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857356" y="3929066"/>
            <a:ext cx="1714512" cy="5591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428992" y="3929066"/>
            <a:ext cx="3929090" cy="5612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(0,04м)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572264" y="4347717"/>
            <a:ext cx="2571736" cy="5612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=0,005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м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714876" y="5643578"/>
            <a:ext cx="2214578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=50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072298" y="5929330"/>
            <a:ext cx="2071702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02кг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0" y="6357959"/>
            <a:ext cx="2500298" cy="50004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27A8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3" grpId="0" animBg="1"/>
      <p:bldP spid="5" grpId="0" animBg="1"/>
      <p:bldP spid="8" grpId="0" animBg="1"/>
      <p:bldP spid="21" grpId="0" animBg="1"/>
      <p:bldP spid="23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10"/>
          <p:cNvSpPr txBox="1">
            <a:spLocks noChangeArrowheads="1"/>
          </p:cNvSpPr>
          <p:nvPr/>
        </p:nvSpPr>
        <p:spPr bwMode="auto">
          <a:xfrm>
            <a:off x="7764991" y="4429132"/>
            <a:ext cx="736099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Какую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наименьшую площадь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имеет льдина толщиной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40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см,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способная удержать над водой человека массой 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80кг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447737" y="2701694"/>
            <a:ext cx="2552627" cy="1656000"/>
            <a:chOff x="1762706" y="1655976"/>
            <a:chExt cx="2088745" cy="1656000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Прямоугольник 5"/>
          <p:cNvSpPr/>
          <p:nvPr/>
        </p:nvSpPr>
        <p:spPr>
          <a:xfrm>
            <a:off x="0" y="1928802"/>
            <a:ext cx="3286148" cy="3234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lang="ru-RU" sz="36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=900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endParaRPr lang="ru-RU" sz="6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h=0</a:t>
            </a:r>
            <a:r>
              <a:rPr lang="ru-RU" sz="48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8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8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6000" b="1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V-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72330" y="2857496"/>
            <a:ext cx="1857388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6929454" y="3119498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3992155"/>
            <a:ext cx="1071538" cy="651291"/>
            <a:chOff x="2714612" y="4429132"/>
            <a:chExt cx="714380" cy="1077218"/>
          </a:xfrm>
        </p:grpSpPr>
        <p:sp>
          <p:nvSpPr>
            <p:cNvPr id="11" name="TextBox 10"/>
            <p:cNvSpPr txBox="1"/>
            <p:nvPr/>
          </p:nvSpPr>
          <p:spPr>
            <a:xfrm>
              <a:off x="2714612" y="4429132"/>
              <a:ext cx="7143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7367775" y="3824184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8072430" y="1571612"/>
            <a:ext cx="1071570" cy="523220"/>
            <a:chOff x="3214678" y="2143117"/>
            <a:chExt cx="857256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16200000" flipV="1">
            <a:off x="7342390" y="256227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429520" y="2071678"/>
            <a:ext cx="28575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7749782" y="3333686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8215338" y="3133941"/>
            <a:ext cx="714412" cy="523220"/>
            <a:chOff x="3214678" y="2143117"/>
            <a:chExt cx="6286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Прямоугольник 22"/>
          <p:cNvSpPr/>
          <p:nvPr/>
        </p:nvSpPr>
        <p:spPr>
          <a:xfrm>
            <a:off x="2928926" y="1935296"/>
            <a:ext cx="4068871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7"/>
          <p:cNvSpPr>
            <a:spLocks noChangeArrowheads="1"/>
          </p:cNvSpPr>
          <p:nvPr/>
        </p:nvSpPr>
        <p:spPr bwMode="auto">
          <a:xfrm>
            <a:off x="1214414" y="4071942"/>
            <a:ext cx="5643602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Mg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085318" y="4130109"/>
            <a:ext cx="1175322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3200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785918" y="4132074"/>
            <a:ext cx="285752" cy="571480"/>
          </a:xfrm>
          <a:prstGeom prst="roundRect">
            <a:avLst/>
          </a:prstGeom>
          <a:solidFill>
            <a:srgbClr val="F9E3A5">
              <a:alpha val="6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214942" y="4163424"/>
            <a:ext cx="285752" cy="571480"/>
          </a:xfrm>
          <a:prstGeom prst="roundRect">
            <a:avLst/>
          </a:prstGeom>
          <a:solidFill>
            <a:srgbClr val="F9E3A5">
              <a:alpha val="6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116076" y="4143380"/>
            <a:ext cx="285752" cy="571480"/>
          </a:xfrm>
          <a:prstGeom prst="roundRect">
            <a:avLst/>
          </a:prstGeom>
          <a:solidFill>
            <a:srgbClr val="F9E3A5">
              <a:alpha val="6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Rectangle 17"/>
          <p:cNvSpPr>
            <a:spLocks noChangeArrowheads="1"/>
          </p:cNvSpPr>
          <p:nvPr/>
        </p:nvSpPr>
        <p:spPr bwMode="auto">
          <a:xfrm>
            <a:off x="1214414" y="4786322"/>
            <a:ext cx="4929222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u="sng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4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7"/>
          <p:cNvSpPr>
            <a:spLocks noChangeArrowheads="1"/>
          </p:cNvSpPr>
          <p:nvPr/>
        </p:nvSpPr>
        <p:spPr bwMode="auto">
          <a:xfrm>
            <a:off x="357158" y="5500702"/>
            <a:ext cx="4572032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17"/>
          <p:cNvSpPr>
            <a:spLocks noChangeArrowheads="1"/>
          </p:cNvSpPr>
          <p:nvPr/>
        </p:nvSpPr>
        <p:spPr bwMode="auto">
          <a:xfrm>
            <a:off x="1285852" y="6166984"/>
            <a:ext cx="3786214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106723" y="4900875"/>
            <a:ext cx="1472400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15"/>
          <p:cNvSpPr txBox="1">
            <a:spLocks noChangeArrowheads="1"/>
          </p:cNvSpPr>
          <p:nvPr/>
        </p:nvSpPr>
        <p:spPr bwMode="auto">
          <a:xfrm>
            <a:off x="7392607" y="5072074"/>
            <a:ext cx="1428760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 bwMode="auto">
          <a:xfrm flipV="1">
            <a:off x="7321169" y="5143512"/>
            <a:ext cx="1643074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500694" y="5711627"/>
            <a:ext cx="1472400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6746296" y="5759504"/>
            <a:ext cx="1139148" cy="58477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4143372" y="3000372"/>
            <a:ext cx="1785950" cy="70788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40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Выгнутая вверх стрелка 43"/>
          <p:cNvSpPr/>
          <p:nvPr/>
        </p:nvSpPr>
        <p:spPr>
          <a:xfrm flipH="1">
            <a:off x="2857488" y="4714884"/>
            <a:ext cx="1714512" cy="357190"/>
          </a:xfrm>
          <a:prstGeom prst="curved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1357290" y="3286124"/>
            <a:ext cx="924834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6715108" y="6469063"/>
            <a:ext cx="242889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3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3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3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3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3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3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500"/>
                            </p:stCondLst>
                            <p:childTnLst>
                              <p:par>
                                <p:cTn id="10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500"/>
                            </p:stCondLst>
                            <p:childTnLst>
                              <p:par>
                                <p:cTn id="17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9778E-6 L 0.4901 0.43085 " pathEditMode="relative" rAng="0" ptsTypes="AA">
                                      <p:cBhvr>
                                        <p:cTn id="19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" y="2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"/>
                            </p:stCondLst>
                            <p:childTnLst>
                              <p:par>
                                <p:cTn id="20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8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3553" grpId="0"/>
      <p:bldP spid="6" grpId="0" build="p"/>
      <p:bldP spid="8" grpId="0" animBg="1"/>
      <p:bldP spid="8" grpId="1" animBg="1"/>
      <p:bldP spid="18" grpId="0" animBg="1"/>
      <p:bldP spid="18" grpId="1" animBg="1"/>
      <p:bldP spid="23" grpId="0" animBg="1"/>
      <p:bldP spid="23" grpId="1" animBg="1"/>
      <p:bldP spid="24" grpId="0" animBg="1"/>
      <p:bldP spid="25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8" grpId="0" animBg="1"/>
      <p:bldP spid="39" grpId="0" animBg="1"/>
      <p:bldP spid="40" grpId="0" animBg="1"/>
      <p:bldP spid="40" grpId="1" animBg="1"/>
      <p:bldP spid="44" grpId="0" animBg="1"/>
      <p:bldP spid="42" grpId="0" animBg="1"/>
      <p:bldP spid="42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7072330" y="2857496"/>
            <a:ext cx="1857388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929454" y="3143248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0" y="-142900"/>
            <a:ext cx="9144000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13**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равен объем всей льдины, если она плавает, выдаваясь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50 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над поверхностью воды?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304861" y="2109273"/>
            <a:ext cx="2552627" cy="1656000"/>
            <a:chOff x="1762706" y="1655976"/>
            <a:chExt cx="2088745" cy="1656000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Прямоугольник 7"/>
          <p:cNvSpPr/>
          <p:nvPr/>
        </p:nvSpPr>
        <p:spPr>
          <a:xfrm>
            <a:off x="-110394" y="1857364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err="1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над=</a:t>
            </a:r>
            <a:r>
              <a:rPr lang="en-US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lang="ru-RU" sz="36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=900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3992155"/>
            <a:ext cx="1071538" cy="651291"/>
            <a:chOff x="2714612" y="4429132"/>
            <a:chExt cx="714380" cy="1077218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7143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16200000" flipV="1">
            <a:off x="7367775" y="3824184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430" y="1571612"/>
            <a:ext cx="1071570" cy="523220"/>
            <a:chOff x="3214678" y="2143117"/>
            <a:chExt cx="857256" cy="523220"/>
          </a:xfrm>
        </p:grpSpPr>
        <p:sp>
          <p:nvSpPr>
            <p:cNvPr id="14" name="TextBox 13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 rot="16200000" flipV="1">
            <a:off x="7342390" y="256227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571868" y="2000240"/>
            <a:ext cx="2734851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2857488" y="2721114"/>
            <a:ext cx="464347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428992" y="2857520"/>
            <a:ext cx="285752" cy="571480"/>
          </a:xfrm>
          <a:prstGeom prst="roundRect">
            <a:avLst/>
          </a:prstGeom>
          <a:solidFill>
            <a:srgbClr val="F9E3A5">
              <a:alpha val="67000"/>
            </a:srgbClr>
          </a:solidFill>
          <a:ln>
            <a:solidFill>
              <a:srgbClr val="F9E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774571" y="2833770"/>
            <a:ext cx="285752" cy="571480"/>
          </a:xfrm>
          <a:prstGeom prst="roundRect">
            <a:avLst/>
          </a:prstGeom>
          <a:solidFill>
            <a:srgbClr val="F9E3A5">
              <a:alpha val="67000"/>
            </a:srgbClr>
          </a:solidFill>
          <a:ln>
            <a:solidFill>
              <a:srgbClr val="F9E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2928926" y="3429000"/>
            <a:ext cx="4000528" cy="615553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4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3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4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endParaRPr kumimoji="0" lang="en-US" sz="3400" b="1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" name="Rectangle 17"/>
          <p:cNvSpPr>
            <a:spLocks noChangeArrowheads="1"/>
          </p:cNvSpPr>
          <p:nvPr/>
        </p:nvSpPr>
        <p:spPr bwMode="auto">
          <a:xfrm>
            <a:off x="-32" y="4102719"/>
            <a:ext cx="5500726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над)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3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Rectangle 17"/>
          <p:cNvSpPr>
            <a:spLocks noChangeArrowheads="1"/>
          </p:cNvSpPr>
          <p:nvPr/>
        </p:nvSpPr>
        <p:spPr bwMode="auto">
          <a:xfrm>
            <a:off x="-32" y="4817099"/>
            <a:ext cx="5786478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3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Rectangle 17"/>
          <p:cNvSpPr>
            <a:spLocks noChangeArrowheads="1"/>
          </p:cNvSpPr>
          <p:nvPr/>
        </p:nvSpPr>
        <p:spPr bwMode="auto">
          <a:xfrm>
            <a:off x="-32" y="5531479"/>
            <a:ext cx="5572164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Rectangle 17"/>
          <p:cNvSpPr>
            <a:spLocks noChangeArrowheads="1"/>
          </p:cNvSpPr>
          <p:nvPr/>
        </p:nvSpPr>
        <p:spPr bwMode="auto">
          <a:xfrm>
            <a:off x="1071538" y="6180891"/>
            <a:ext cx="4643470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u="sng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5786446" y="4972313"/>
            <a:ext cx="1472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10"/>
          <p:cNvSpPr txBox="1">
            <a:spLocks noChangeArrowheads="1"/>
          </p:cNvSpPr>
          <p:nvPr/>
        </p:nvSpPr>
        <p:spPr bwMode="auto">
          <a:xfrm>
            <a:off x="6929454" y="4500570"/>
            <a:ext cx="1894301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15"/>
          <p:cNvSpPr txBox="1">
            <a:spLocks noChangeArrowheads="1"/>
          </p:cNvSpPr>
          <p:nvPr/>
        </p:nvSpPr>
        <p:spPr bwMode="auto">
          <a:xfrm>
            <a:off x="7072330" y="5143512"/>
            <a:ext cx="1428760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 bwMode="auto">
          <a:xfrm flipV="1">
            <a:off x="7000892" y="5214950"/>
            <a:ext cx="1643074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5857884" y="5869579"/>
            <a:ext cx="1472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290504" y="5857892"/>
            <a:ext cx="12820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643174" y="1571612"/>
            <a:ext cx="4714908" cy="461665"/>
          </a:xfrm>
          <a:prstGeom prst="rect">
            <a:avLst/>
          </a:prstGeom>
          <a:solidFill>
            <a:srgbClr val="F9E3A5"/>
          </a:solidFill>
          <a:ln w="57150">
            <a:solidFill>
              <a:srgbClr val="F9010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водой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1/10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льдины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!!!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Выгнутая вверх стрелка 37"/>
          <p:cNvSpPr/>
          <p:nvPr/>
        </p:nvSpPr>
        <p:spPr>
          <a:xfrm flipH="1">
            <a:off x="2585384" y="4687588"/>
            <a:ext cx="1785950" cy="357190"/>
          </a:xfrm>
          <a:prstGeom prst="curvedDownArrow">
            <a:avLst/>
          </a:prstGeom>
          <a:solidFill>
            <a:srgbClr val="339933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Выгнутая вверх стрелка 38"/>
          <p:cNvSpPr/>
          <p:nvPr/>
        </p:nvSpPr>
        <p:spPr>
          <a:xfrm flipV="1">
            <a:off x="2571736" y="5429264"/>
            <a:ext cx="2000264" cy="285752"/>
          </a:xfrm>
          <a:prstGeom prst="curvedDownArrow">
            <a:avLst/>
          </a:prstGeom>
          <a:solidFill>
            <a:srgbClr val="FF00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7287208" y="5844621"/>
            <a:ext cx="12820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6715108" y="6469063"/>
            <a:ext cx="242889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00"/>
                            </p:stCondLst>
                            <p:childTnLst>
                              <p:par>
                                <p:cTn id="146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74561E-6 L 0.07361 -0.45559 " pathEditMode="relative" rAng="0" ptsTypes="AA">
                                      <p:cBhvr>
                                        <p:cTn id="1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0" y="-22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9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577" grpId="0"/>
      <p:bldP spid="8" grpId="0" build="p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28" grpId="0" animBg="1"/>
      <p:bldP spid="29" grpId="0" animBg="1"/>
      <p:bldP spid="30" grpId="0"/>
      <p:bldP spid="31" grpId="0" animBg="1"/>
      <p:bldP spid="32" grpId="0" animBg="1"/>
      <p:bldP spid="35" grpId="0"/>
      <p:bldP spid="36" grpId="0"/>
      <p:bldP spid="36" grpId="1"/>
      <p:bldP spid="37" grpId="0" animBg="1"/>
      <p:bldP spid="37" grpId="1" animBg="1"/>
      <p:bldP spid="38" grpId="0" animBg="1"/>
      <p:bldP spid="39" grpId="0" animBg="1"/>
      <p:bldP spid="4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13*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Какой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наименьший объём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имеет льдина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способная удержать над водой груз массой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400 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428596" y="2058752"/>
            <a:ext cx="2552627" cy="1656000"/>
            <a:chOff x="1762706" y="1655976"/>
            <a:chExt cx="2088745" cy="1656000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Прямоугольник 5"/>
          <p:cNvSpPr/>
          <p:nvPr/>
        </p:nvSpPr>
        <p:spPr>
          <a:xfrm>
            <a:off x="0" y="1928802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=40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lang="ru-RU" sz="3600" b="1" baseline="-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=900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endParaRPr lang="ru-RU" sz="3600" b="1" dirty="0" smtClean="0">
              <a:solidFill>
                <a:srgbClr val="3399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endParaRPr lang="ru-RU" sz="6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V-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800" y="2209631"/>
            <a:ext cx="1857388" cy="64294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072330" y="2471633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4"/>
          <p:cNvGrpSpPr/>
          <p:nvPr/>
        </p:nvGrpSpPr>
        <p:grpSpPr>
          <a:xfrm>
            <a:off x="7238956" y="3333624"/>
            <a:ext cx="1071538" cy="584775"/>
            <a:chOff x="2714612" y="4429132"/>
            <a:chExt cx="714380" cy="967202"/>
          </a:xfrm>
        </p:grpSpPr>
        <p:sp>
          <p:nvSpPr>
            <p:cNvPr id="11" name="TextBox 10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7439245" y="3176319"/>
            <a:ext cx="1260000" cy="17253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8143900" y="923747"/>
            <a:ext cx="1071570" cy="523220"/>
            <a:chOff x="3214678" y="2143117"/>
            <a:chExt cx="857256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16200000" flipV="1">
            <a:off x="7413860" y="1914405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643866" y="1495251"/>
            <a:ext cx="285752" cy="78581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7807756" y="2822987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8286808" y="2486076"/>
            <a:ext cx="714412" cy="523220"/>
            <a:chOff x="3214678" y="2143117"/>
            <a:chExt cx="6286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17"/>
          <p:cNvSpPr>
            <a:spLocks noChangeArrowheads="1"/>
          </p:cNvSpPr>
          <p:nvPr/>
        </p:nvSpPr>
        <p:spPr bwMode="auto">
          <a:xfrm>
            <a:off x="1357290" y="3500438"/>
            <a:ext cx="5643602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Mg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Rectangle 17"/>
          <p:cNvSpPr>
            <a:spLocks noChangeArrowheads="1"/>
          </p:cNvSpPr>
          <p:nvPr/>
        </p:nvSpPr>
        <p:spPr bwMode="auto">
          <a:xfrm>
            <a:off x="1428728" y="4214818"/>
            <a:ext cx="4929222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u="sng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4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7"/>
          <p:cNvSpPr>
            <a:spLocks noChangeArrowheads="1"/>
          </p:cNvSpPr>
          <p:nvPr/>
        </p:nvSpPr>
        <p:spPr bwMode="auto">
          <a:xfrm>
            <a:off x="1416853" y="4929198"/>
            <a:ext cx="4572032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17"/>
          <p:cNvSpPr>
            <a:spLocks noChangeArrowheads="1"/>
          </p:cNvSpPr>
          <p:nvPr/>
        </p:nvSpPr>
        <p:spPr bwMode="auto">
          <a:xfrm>
            <a:off x="1488291" y="5637084"/>
            <a:ext cx="3786214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Выгнутая вверх стрелка 43"/>
          <p:cNvSpPr/>
          <p:nvPr/>
        </p:nvSpPr>
        <p:spPr>
          <a:xfrm flipH="1">
            <a:off x="3000552" y="4143380"/>
            <a:ext cx="1785950" cy="357190"/>
          </a:xfrm>
          <a:prstGeom prst="curved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Rectangle 17"/>
          <p:cNvSpPr>
            <a:spLocks noChangeArrowheads="1"/>
          </p:cNvSpPr>
          <p:nvPr/>
        </p:nvSpPr>
        <p:spPr bwMode="auto">
          <a:xfrm>
            <a:off x="2928926" y="1428736"/>
            <a:ext cx="4328749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26883" y="1460972"/>
            <a:ext cx="1428760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3600" dirty="0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1928794" y="3643314"/>
            <a:ext cx="285752" cy="571480"/>
          </a:xfrm>
          <a:prstGeom prst="roundRect">
            <a:avLst/>
          </a:prstGeom>
          <a:solidFill>
            <a:srgbClr val="F9E3A5">
              <a:alpha val="76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4167310" y="3571876"/>
            <a:ext cx="285752" cy="571480"/>
          </a:xfrm>
          <a:prstGeom prst="roundRect">
            <a:avLst/>
          </a:prstGeom>
          <a:solidFill>
            <a:srgbClr val="F9E3A5">
              <a:alpha val="76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5322193" y="3607501"/>
            <a:ext cx="285752" cy="571480"/>
          </a:xfrm>
          <a:prstGeom prst="roundRect">
            <a:avLst/>
          </a:prstGeom>
          <a:solidFill>
            <a:srgbClr val="F9E3A5">
              <a:alpha val="76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6643702" y="4400809"/>
            <a:ext cx="1071570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10"/>
          <p:cNvSpPr txBox="1">
            <a:spLocks noChangeArrowheads="1"/>
          </p:cNvSpPr>
          <p:nvPr/>
        </p:nvSpPr>
        <p:spPr bwMode="auto">
          <a:xfrm>
            <a:off x="8016218" y="5140123"/>
            <a:ext cx="992579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400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15"/>
          <p:cNvSpPr txBox="1">
            <a:spLocks noChangeArrowheads="1"/>
          </p:cNvSpPr>
          <p:nvPr/>
        </p:nvSpPr>
        <p:spPr bwMode="auto">
          <a:xfrm>
            <a:off x="8001024" y="5881642"/>
            <a:ext cx="928694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 bwMode="auto">
          <a:xfrm flipV="1">
            <a:off x="7572396" y="5854503"/>
            <a:ext cx="1643074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10"/>
          <p:cNvSpPr txBox="1">
            <a:spLocks noChangeArrowheads="1"/>
          </p:cNvSpPr>
          <p:nvPr/>
        </p:nvSpPr>
        <p:spPr bwMode="auto">
          <a:xfrm>
            <a:off x="8205998" y="3953380"/>
            <a:ext cx="736099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М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15"/>
          <p:cNvSpPr txBox="1">
            <a:spLocks noChangeArrowheads="1"/>
          </p:cNvSpPr>
          <p:nvPr/>
        </p:nvSpPr>
        <p:spPr bwMode="auto">
          <a:xfrm>
            <a:off x="7858148" y="4643446"/>
            <a:ext cx="1357290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 bwMode="auto">
          <a:xfrm flipV="1">
            <a:off x="7762176" y="4667760"/>
            <a:ext cx="1643074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6215074" y="5572140"/>
            <a:ext cx="857256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6215074" y="5572140"/>
            <a:ext cx="857256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Rectangle 17"/>
          <p:cNvSpPr>
            <a:spLocks noChangeArrowheads="1"/>
          </p:cNvSpPr>
          <p:nvPr/>
        </p:nvSpPr>
        <p:spPr bwMode="auto">
          <a:xfrm>
            <a:off x="2928926" y="843961"/>
            <a:ext cx="851515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9" name="Rectangle 17"/>
          <p:cNvSpPr>
            <a:spLocks noChangeArrowheads="1"/>
          </p:cNvSpPr>
          <p:nvPr/>
        </p:nvSpPr>
        <p:spPr bwMode="auto">
          <a:xfrm>
            <a:off x="3714744" y="857232"/>
            <a:ext cx="1151277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40кН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0" name="Rectangle 17"/>
          <p:cNvSpPr>
            <a:spLocks noChangeArrowheads="1"/>
          </p:cNvSpPr>
          <p:nvPr/>
        </p:nvSpPr>
        <p:spPr bwMode="auto">
          <a:xfrm>
            <a:off x="4000496" y="918786"/>
            <a:ext cx="909223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4286248" y="2772787"/>
            <a:ext cx="1428760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4714876" y="2857496"/>
            <a:ext cx="714380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5869759" y="2857496"/>
            <a:ext cx="1071570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36кН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5929322" y="2928934"/>
            <a:ext cx="785818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36кН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71802" y="2143116"/>
            <a:ext cx="4068871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7072330" y="5572140"/>
            <a:ext cx="928694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1928794" y="5072074"/>
            <a:ext cx="1214446" cy="6429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3786182" y="5000636"/>
            <a:ext cx="1214446" cy="6429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1512041" y="5715016"/>
            <a:ext cx="1214446" cy="6429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 Box 2"/>
          <p:cNvSpPr txBox="1">
            <a:spLocks noChangeArrowheads="1"/>
          </p:cNvSpPr>
          <p:nvPr/>
        </p:nvSpPr>
        <p:spPr bwMode="auto">
          <a:xfrm>
            <a:off x="0" y="6357959"/>
            <a:ext cx="2214546" cy="50004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500"/>
                            </p:stCondLst>
                            <p:childTnLst>
                              <p:par>
                                <p:cTn id="18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500"/>
                            </p:stCondLst>
                            <p:childTnLst>
                              <p:par>
                                <p:cTn id="20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57262E-6 L -0.62812 -0.28122 " pathEditMode="relative" rAng="0" ptsTypes="AA">
                                      <p:cBhvr>
                                        <p:cTn id="22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" y="-1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44218E-6 L 0.46962 0.06984 " pathEditMode="relative" rAng="0" ptsTypes="AA">
                                      <p:cBhvr>
                                        <p:cTn id="2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" y="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0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04533E-6 L 0.39357 -0.00023 " pathEditMode="relative" rAng="0" ptsTypes="AA">
                                      <p:cBhvr>
                                        <p:cTn id="2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0629E-6 L 0.25746 0.07516 " pathEditMode="relative" rAng="0" ptsTypes="AA">
                                      <p:cBhvr>
                                        <p:cTn id="26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" y="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35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6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0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7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2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7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7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/>
      <p:bldP spid="6" grpId="0" build="p"/>
      <p:bldP spid="8" grpId="0" animBg="1"/>
      <p:bldP spid="8" grpId="1" animBg="1"/>
      <p:bldP spid="18" grpId="0" animBg="1"/>
      <p:bldP spid="18" grpId="1" animBg="1"/>
      <p:bldP spid="24" grpId="0" animBg="1"/>
      <p:bldP spid="31" grpId="0" animBg="1"/>
      <p:bldP spid="32" grpId="0" animBg="1"/>
      <p:bldP spid="33" grpId="0" animBg="1"/>
      <p:bldP spid="44" grpId="0" animBg="1"/>
      <p:bldP spid="41" grpId="0" animBg="1"/>
      <p:bldP spid="25" grpId="0" animBg="1"/>
      <p:bldP spid="43" grpId="0" animBg="1"/>
      <p:bldP spid="45" grpId="0" animBg="1"/>
      <p:bldP spid="47" grpId="0" animBg="1"/>
      <p:bldP spid="48" grpId="0" animBg="1"/>
      <p:bldP spid="49" grpId="0" animBg="1"/>
      <p:bldP spid="50" grpId="0" animBg="1"/>
      <p:bldP spid="53" grpId="0" animBg="1"/>
      <p:bldP spid="54" grpId="0" animBg="1"/>
      <p:bldP spid="56" grpId="0" animBg="1"/>
      <p:bldP spid="57" grpId="0" animBg="1"/>
      <p:bldP spid="57" grpId="1" animBg="1"/>
      <p:bldP spid="58" grpId="0" animBg="1"/>
      <p:bldP spid="59" grpId="0" animBg="1"/>
      <p:bldP spid="60" grpId="0" animBg="1"/>
      <p:bldP spid="60" grpId="1" animBg="1"/>
      <p:bldP spid="60" grpId="2" animBg="1"/>
      <p:bldP spid="61" grpId="0" animBg="1"/>
      <p:bldP spid="62" grpId="0" animBg="1"/>
      <p:bldP spid="62" grpId="1" animBg="1"/>
      <p:bldP spid="62" grpId="2" animBg="1"/>
      <p:bldP spid="63" grpId="0" animBg="1"/>
      <p:bldP spid="64" grpId="0" animBg="1"/>
      <p:bldP spid="64" grpId="1" animBg="1"/>
      <p:bldP spid="64" grpId="2" animBg="1"/>
      <p:bldP spid="23" grpId="0" animBg="1"/>
      <p:bldP spid="23" grpId="1" animBg="1"/>
      <p:bldP spid="52" grpId="0" animBg="1"/>
      <p:bldP spid="69" grpId="0" animBg="1"/>
      <p:bldP spid="70" grpId="0" animBg="1"/>
      <p:bldP spid="7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Скругленный прямоугольник 43"/>
          <p:cNvSpPr/>
          <p:nvPr/>
        </p:nvSpPr>
        <p:spPr>
          <a:xfrm>
            <a:off x="4214810" y="3606422"/>
            <a:ext cx="2500330" cy="92869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32" y="1109947"/>
            <a:ext cx="671517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Какая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айсберга  над водой?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(«Титаник»)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286256"/>
            <a:ext cx="3571868" cy="1785950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1085745" y="527181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554694" y="561703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9198" y="6201811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2294" y="344654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58260" y="3255542"/>
            <a:ext cx="266624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6200000" flipV="1">
            <a:off x="1092010" y="417989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одержимое 36"/>
          <p:cNvSpPr txBox="1">
            <a:spLocks/>
          </p:cNvSpPr>
          <p:nvPr/>
        </p:nvSpPr>
        <p:spPr>
          <a:xfrm>
            <a:off x="877079" y="1570110"/>
            <a:ext cx="7787707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Льдина  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611" y="2167690"/>
            <a:ext cx="8820441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112294" y="2754934"/>
            <a:ext cx="457200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14876" y="2820604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0"/>
          <p:cNvGrpSpPr/>
          <p:nvPr/>
        </p:nvGrpSpPr>
        <p:grpSpPr>
          <a:xfrm>
            <a:off x="4214810" y="3513332"/>
            <a:ext cx="1428760" cy="1021784"/>
            <a:chOff x="4429124" y="5563368"/>
            <a:chExt cx="1428760" cy="1021784"/>
          </a:xfrm>
        </p:grpSpPr>
        <p:sp>
          <p:nvSpPr>
            <p:cNvPr id="31" name="TextBox 30"/>
            <p:cNvSpPr txBox="1"/>
            <p:nvPr/>
          </p:nvSpPr>
          <p:spPr>
            <a:xfrm>
              <a:off x="5357818" y="5786454"/>
              <a:ext cx="50006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dirty="0" smtClean="0"/>
                <a:t>=</a:t>
              </a:r>
              <a:endParaRPr lang="ru-RU" sz="4000" dirty="0"/>
            </a:p>
          </p:txBody>
        </p:sp>
        <p:cxnSp>
          <p:nvCxnSpPr>
            <p:cNvPr id="33" name="Прямая соединительная линия 32"/>
            <p:cNvCxnSpPr>
              <a:endCxn id="31" idx="1"/>
            </p:cNvCxnSpPr>
            <p:nvPr/>
          </p:nvCxnSpPr>
          <p:spPr>
            <a:xfrm flipV="1">
              <a:off x="4429124" y="6140397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4493265" y="5563368"/>
              <a:ext cx="9444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err="1" smtClean="0">
                  <a:latin typeface="Times New Roman" pitchFamily="18" charset="0"/>
                  <a:cs typeface="Times New Roman" pitchFamily="18" charset="0"/>
                </a:rPr>
                <a:t>погр</a:t>
              </a:r>
              <a:endParaRPr lang="ru-RU" sz="28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50190" y="6061932"/>
              <a:ext cx="785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2800" dirty="0"/>
            </a:p>
          </p:txBody>
        </p:sp>
      </p:grpSp>
      <p:grpSp>
        <p:nvGrpSpPr>
          <p:cNvPr id="3" name="Группа 39"/>
          <p:cNvGrpSpPr/>
          <p:nvPr/>
        </p:nvGrpSpPr>
        <p:grpSpPr>
          <a:xfrm>
            <a:off x="5500694" y="3533746"/>
            <a:ext cx="1714512" cy="986130"/>
            <a:chOff x="5731050" y="5567072"/>
            <a:chExt cx="1714512" cy="986130"/>
          </a:xfrm>
        </p:grpSpPr>
        <p:cxnSp>
          <p:nvCxnSpPr>
            <p:cNvPr id="34" name="Прямая соединительная линия 33"/>
            <p:cNvCxnSpPr/>
            <p:nvPr/>
          </p:nvCxnSpPr>
          <p:spPr>
            <a:xfrm flipV="1">
              <a:off x="5857884" y="6143644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5731050" y="5567072"/>
              <a:ext cx="17145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л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019806" y="6029982"/>
              <a:ext cx="10715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воды </a:t>
              </a:r>
              <a:endParaRPr lang="ru-RU" sz="2800" dirty="0"/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8184858" y="3790256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=0,9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3501932" y="2876000"/>
            <a:ext cx="285752" cy="428628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739162" y="2811832"/>
            <a:ext cx="285752" cy="500066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2214546" y="5786454"/>
            <a:ext cx="16430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4357686" y="357166"/>
            <a:ext cx="2928958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13-4, ФотФ,стр.24</a:t>
            </a:r>
          </a:p>
        </p:txBody>
      </p:sp>
      <p:grpSp>
        <p:nvGrpSpPr>
          <p:cNvPr id="4" name="Группа 40"/>
          <p:cNvGrpSpPr/>
          <p:nvPr/>
        </p:nvGrpSpPr>
        <p:grpSpPr>
          <a:xfrm>
            <a:off x="6778080" y="3534984"/>
            <a:ext cx="1437258" cy="1037024"/>
            <a:chOff x="4071934" y="5563368"/>
            <a:chExt cx="1437258" cy="1037024"/>
          </a:xfrm>
        </p:grpSpPr>
        <p:sp>
          <p:nvSpPr>
            <p:cNvPr id="50" name="TextBox 49"/>
            <p:cNvSpPr txBox="1"/>
            <p:nvPr/>
          </p:nvSpPr>
          <p:spPr>
            <a:xfrm>
              <a:off x="4071934" y="5786454"/>
              <a:ext cx="50006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dirty="0" smtClean="0"/>
                <a:t>=</a:t>
              </a:r>
              <a:endParaRPr lang="ru-RU" sz="4000" dirty="0"/>
            </a:p>
          </p:txBody>
        </p:sp>
        <p:cxnSp>
          <p:nvCxnSpPr>
            <p:cNvPr id="57" name="Прямая соединительная линия 56"/>
            <p:cNvCxnSpPr/>
            <p:nvPr/>
          </p:nvCxnSpPr>
          <p:spPr>
            <a:xfrm flipV="1">
              <a:off x="4580498" y="6140397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4493265" y="5563368"/>
              <a:ext cx="7232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900</a:t>
              </a:r>
              <a:endParaRPr lang="ru-RU" sz="28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473990" y="6077172"/>
              <a:ext cx="9590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1000</a:t>
              </a:r>
              <a:endParaRPr lang="ru-RU" sz="2800" dirty="0"/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2571736" y="4955457"/>
            <a:ext cx="6572264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подводная часть льдины составляет 90%,  над водой торчит 0,1 часть.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250"/>
                            </p:stCondLst>
                            <p:childTnLst>
                              <p:par>
                                <p:cTn id="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8" grpId="0" animBg="1"/>
      <p:bldP spid="10" grpId="0"/>
      <p:bldP spid="11" grpId="0"/>
      <p:bldP spid="12" grpId="0"/>
      <p:bldP spid="14" grpId="0" animBg="1"/>
      <p:bldP spid="16" grpId="0" animBg="1"/>
      <p:bldP spid="17" grpId="0" animBg="1"/>
      <p:bldP spid="18" grpId="0" animBg="1"/>
      <p:bldP spid="19" grpId="0"/>
      <p:bldP spid="43" grpId="0"/>
      <p:bldP spid="51" grpId="0" animBg="1"/>
      <p:bldP spid="52" grpId="0" animBg="1"/>
      <p:bldP spid="60" grpId="0" animBg="1"/>
      <p:bldP spid="6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Скругленный прямоугольник 43"/>
          <p:cNvSpPr/>
          <p:nvPr/>
        </p:nvSpPr>
        <p:spPr>
          <a:xfrm>
            <a:off x="4429124" y="5643578"/>
            <a:ext cx="2786082" cy="92869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2357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Задача №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1802" y="71414"/>
            <a:ext cx="5929354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Какая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айсберга  над водой?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(«Титаник»)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286256"/>
            <a:ext cx="3571868" cy="1785950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1085745" y="527181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554694" y="561703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9198" y="6201811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2294" y="344654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58260" y="3255542"/>
            <a:ext cx="266624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6200000" flipV="1">
            <a:off x="1092010" y="417989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одержимое 36"/>
          <p:cNvSpPr txBox="1">
            <a:spLocks/>
          </p:cNvSpPr>
          <p:nvPr/>
        </p:nvSpPr>
        <p:spPr>
          <a:xfrm>
            <a:off x="898352" y="927168"/>
            <a:ext cx="7694996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Льдина  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178" y="1524748"/>
            <a:ext cx="871543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112294" y="2148884"/>
            <a:ext cx="457200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14876" y="2214554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73926" y="2777286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НАДВОД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90100" y="3595188"/>
            <a:ext cx="192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29026" y="4143380"/>
            <a:ext cx="5214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НАДВОД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00464" y="4701613"/>
            <a:ext cx="4572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НАДВОД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4429124" y="5550488"/>
            <a:ext cx="1428760" cy="1021784"/>
            <a:chOff x="4429124" y="5563368"/>
            <a:chExt cx="1428760" cy="1021784"/>
          </a:xfrm>
        </p:grpSpPr>
        <p:sp>
          <p:nvSpPr>
            <p:cNvPr id="31" name="TextBox 30"/>
            <p:cNvSpPr txBox="1"/>
            <p:nvPr/>
          </p:nvSpPr>
          <p:spPr>
            <a:xfrm>
              <a:off x="5357818" y="5786454"/>
              <a:ext cx="50006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dirty="0" smtClean="0"/>
                <a:t>=</a:t>
              </a:r>
              <a:endParaRPr lang="ru-RU" sz="4000" dirty="0"/>
            </a:p>
          </p:txBody>
        </p:sp>
        <p:cxnSp>
          <p:nvCxnSpPr>
            <p:cNvPr id="33" name="Прямая соединительная линия 32"/>
            <p:cNvCxnSpPr>
              <a:endCxn id="31" idx="1"/>
            </p:cNvCxnSpPr>
            <p:nvPr/>
          </p:nvCxnSpPr>
          <p:spPr>
            <a:xfrm flipV="1">
              <a:off x="4429124" y="6140397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4493265" y="5563368"/>
              <a:ext cx="96853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НАД</a:t>
              </a:r>
              <a:endParaRPr lang="ru-RU" sz="28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50190" y="6061932"/>
              <a:ext cx="785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2800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5731050" y="5554192"/>
            <a:ext cx="1714512" cy="986130"/>
            <a:chOff x="5731050" y="5567072"/>
            <a:chExt cx="1714512" cy="986130"/>
          </a:xfrm>
        </p:grpSpPr>
        <p:cxnSp>
          <p:nvCxnSpPr>
            <p:cNvPr id="34" name="Прямая соединительная линия 33"/>
            <p:cNvCxnSpPr/>
            <p:nvPr/>
          </p:nvCxnSpPr>
          <p:spPr>
            <a:xfrm flipV="1">
              <a:off x="5857884" y="6143644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5731050" y="5567072"/>
              <a:ext cx="17145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Ж </a:t>
              </a:r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л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  <a:endParaRPr lang="ru-RU" sz="28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019806" y="6029982"/>
              <a:ext cx="10715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Ж </a:t>
              </a:r>
              <a:endParaRPr lang="ru-RU" sz="2800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7174350" y="5783450"/>
            <a:ext cx="510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=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 rot="1203582">
            <a:off x="7411976" y="5747100"/>
            <a:ext cx="761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3501932" y="2269950"/>
            <a:ext cx="285752" cy="428628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739162" y="2205782"/>
            <a:ext cx="285752" cy="500066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4286248" y="2857496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55" name="TextBox 54"/>
          <p:cNvSpPr txBox="1"/>
          <p:nvPr/>
        </p:nvSpPr>
        <p:spPr>
          <a:xfrm>
            <a:off x="3857620" y="357187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800" dirty="0"/>
          </a:p>
        </p:txBody>
      </p:sp>
      <p:sp>
        <p:nvSpPr>
          <p:cNvPr id="56" name="TextBox 55"/>
          <p:cNvSpPr txBox="1"/>
          <p:nvPr/>
        </p:nvSpPr>
        <p:spPr>
          <a:xfrm>
            <a:off x="4865022" y="3596690"/>
            <a:ext cx="2357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НАДВОД</a:t>
            </a:r>
            <a:endParaRPr lang="ru-RU" sz="2800" dirty="0"/>
          </a:p>
        </p:txBody>
      </p:sp>
      <p:cxnSp>
        <p:nvCxnSpPr>
          <p:cNvPr id="54" name="Прямая со стрелкой 53"/>
          <p:cNvCxnSpPr/>
          <p:nvPr/>
        </p:nvCxnSpPr>
        <p:spPr>
          <a:xfrm flipV="1">
            <a:off x="4643438" y="2571744"/>
            <a:ext cx="928694" cy="42862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Выгнутая вверх стрелка 57"/>
          <p:cNvSpPr/>
          <p:nvPr/>
        </p:nvSpPr>
        <p:spPr>
          <a:xfrm flipH="1" flipV="1">
            <a:off x="4857752" y="5214950"/>
            <a:ext cx="1785950" cy="35719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9" name="Выгнутая вверх стрелка 58"/>
          <p:cNvSpPr/>
          <p:nvPr/>
        </p:nvSpPr>
        <p:spPr>
          <a:xfrm flipV="1">
            <a:off x="4429124" y="5286388"/>
            <a:ext cx="2928958" cy="42862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214546" y="5786454"/>
            <a:ext cx="16430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71406" y="71414"/>
            <a:ext cx="3500462" cy="5715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13-4,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стр. 24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250"/>
                            </p:stCondLst>
                            <p:childTnLst>
                              <p:par>
                                <p:cTn id="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00"/>
                            </p:stCondLst>
                            <p:childTnLst>
                              <p:par>
                                <p:cTn id="8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8" grpId="0" animBg="1"/>
      <p:bldP spid="10" grpId="0"/>
      <p:bldP spid="11" grpId="0"/>
      <p:bldP spid="12" grpId="0"/>
      <p:bldP spid="14" grpId="0" animBg="1"/>
      <p:bldP spid="16" grpId="0" animBg="1"/>
      <p:bldP spid="17" grpId="0" animBg="1"/>
      <p:bldP spid="18" grpId="0" animBg="1"/>
      <p:bldP spid="19" grpId="0"/>
      <p:bldP spid="20" grpId="0"/>
      <p:bldP spid="21" grpId="0"/>
      <p:bldP spid="22" grpId="0"/>
      <p:bldP spid="23" grpId="0"/>
      <p:bldP spid="43" grpId="0"/>
      <p:bldP spid="51" grpId="0" animBg="1"/>
      <p:bldP spid="52" grpId="0" animBg="1"/>
      <p:bldP spid="53" grpId="0"/>
      <p:bldP spid="55" grpId="0"/>
      <p:bldP spid="56" grpId="0"/>
      <p:bldP spid="58" grpId="0" animBg="1"/>
      <p:bldP spid="59" grpId="0" animBg="1"/>
      <p:bldP spid="6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072330" y="1078040"/>
            <a:ext cx="2071702" cy="2350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00958" y="1643050"/>
            <a:ext cx="1000132" cy="285752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214818"/>
            <a:ext cx="9144000" cy="138499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tabLst>
                <a:tab pos="252413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 №1.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На тело объемом 5 дм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при погружении в жидкость действует выталкивающая сила 50 Н. Какая это жидкость?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304861" y="516720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-110394" y="357166"/>
            <a:ext cx="3539386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 lvl="0"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….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endParaRPr lang="ru-RU" sz="3200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=?</a:t>
            </a:r>
            <a:r>
              <a:rPr lang="ru-RU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2563396"/>
            <a:ext cx="1071538" cy="584775"/>
            <a:chOff x="2714612" y="4429132"/>
            <a:chExt cx="71438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564971" y="2184555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430" y="142852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342390" y="113351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143108" y="1928802"/>
            <a:ext cx="5556329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858016" y="285729"/>
            <a:ext cx="1005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7749782" y="2037169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215338" y="1834210"/>
            <a:ext cx="714412" cy="523220"/>
            <a:chOff x="3214678" y="2143117"/>
            <a:chExt cx="628680" cy="523220"/>
          </a:xfrm>
        </p:grpSpPr>
        <p:sp>
          <p:nvSpPr>
            <p:cNvPr id="27" name="TextBox 26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928926" y="428604"/>
            <a:ext cx="391773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285852" y="2714620"/>
            <a:ext cx="5942652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285852" y="3429000"/>
            <a:ext cx="392909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)=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000628" y="3429000"/>
            <a:ext cx="2143140" cy="707886"/>
          </a:xfrm>
          <a:prstGeom prst="rect">
            <a:avLst/>
          </a:prstGeom>
          <a:solidFill>
            <a:srgbClr val="FFFF00"/>
          </a:solidFill>
          <a:ln w="5715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/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4500562" y="6286520"/>
            <a:ext cx="2928958" cy="5714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14-1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стр.27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601" grpId="0" animBg="1"/>
      <p:bldP spid="7" grpId="0" build="p"/>
      <p:bldP spid="19" grpId="0" animBg="1"/>
      <p:bldP spid="23" grpId="0"/>
      <p:bldP spid="18" grpId="0" animBg="1"/>
      <p:bldP spid="29" grpId="0" animBg="1"/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28926" y="3429000"/>
            <a:ext cx="6215074" cy="3429000"/>
          </a:xfrm>
          <a:prstGeom prst="rect">
            <a:avLst/>
          </a:prstGeom>
          <a:solidFill>
            <a:srgbClr val="00B0F0">
              <a:alpha val="5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4282" y="0"/>
            <a:ext cx="8929718" cy="83099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 </a:t>
            </a:r>
            <a:r>
              <a:rPr lang="ru-RU" sz="4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2928926" y="5773183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86116" y="2974959"/>
            <a:ext cx="1714512" cy="954107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solidFill>
              <a:srgbClr val="0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судно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3571868" y="6357934"/>
            <a:ext cx="4857784" cy="50006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Судно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грузом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плавает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8"/>
          <p:cNvGrpSpPr/>
          <p:nvPr/>
        </p:nvGrpSpPr>
        <p:grpSpPr>
          <a:xfrm>
            <a:off x="3286116" y="1659427"/>
            <a:ext cx="926729" cy="769441"/>
            <a:chOff x="4429124" y="2285992"/>
            <a:chExt cx="926729" cy="769441"/>
          </a:xfrm>
          <a:solidFill>
            <a:srgbClr val="FFFF00"/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4429124" y="2285992"/>
              <a:ext cx="926729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4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  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9"/>
          <p:cNvGrpSpPr/>
          <p:nvPr/>
        </p:nvGrpSpPr>
        <p:grpSpPr>
          <a:xfrm>
            <a:off x="3071802" y="5078568"/>
            <a:ext cx="1223733" cy="707886"/>
            <a:chOff x="4357686" y="4286256"/>
            <a:chExt cx="1223733" cy="707886"/>
          </a:xfrm>
          <a:solidFill>
            <a:schemeClr val="bg1">
              <a:lumMod val="75000"/>
            </a:schemeClr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4357686" y="4286256"/>
              <a:ext cx="1223733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444364" y="4368172"/>
              <a:ext cx="571504" cy="1588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Прямоугольная выноска 35"/>
          <p:cNvSpPr/>
          <p:nvPr/>
        </p:nvSpPr>
        <p:spPr>
          <a:xfrm>
            <a:off x="0" y="2214554"/>
            <a:ext cx="2571768" cy="714380"/>
          </a:xfrm>
          <a:prstGeom prst="wedgeRectCallout">
            <a:avLst>
              <a:gd name="adj1" fmla="val 83225"/>
              <a:gd name="adj2" fmla="val -47284"/>
            </a:avLst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ая выноска 36"/>
          <p:cNvSpPr/>
          <p:nvPr/>
        </p:nvSpPr>
        <p:spPr>
          <a:xfrm>
            <a:off x="4643438" y="1785926"/>
            <a:ext cx="4500562" cy="785818"/>
          </a:xfrm>
          <a:prstGeom prst="wedgeRectCallout">
            <a:avLst>
              <a:gd name="adj1" fmla="val -59842"/>
              <a:gd name="adj2" fmla="val -54459"/>
            </a:avLst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ая выноска 37"/>
          <p:cNvSpPr/>
          <p:nvPr/>
        </p:nvSpPr>
        <p:spPr>
          <a:xfrm>
            <a:off x="-9319" y="5429264"/>
            <a:ext cx="2500298" cy="928694"/>
          </a:xfrm>
          <a:prstGeom prst="wedgeRectCallout">
            <a:avLst>
              <a:gd name="adj1" fmla="val 76690"/>
              <a:gd name="adj2" fmla="val -58935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ая выноска 38"/>
          <p:cNvSpPr/>
          <p:nvPr/>
        </p:nvSpPr>
        <p:spPr>
          <a:xfrm>
            <a:off x="642910" y="4714884"/>
            <a:ext cx="1571668" cy="714380"/>
          </a:xfrm>
          <a:prstGeom prst="wedgeRectCallout">
            <a:avLst>
              <a:gd name="adj1" fmla="val 107964"/>
              <a:gd name="adj2" fmla="val 33783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уд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ая выноска 39"/>
          <p:cNvSpPr/>
          <p:nvPr/>
        </p:nvSpPr>
        <p:spPr>
          <a:xfrm>
            <a:off x="4572000" y="5429264"/>
            <a:ext cx="4643470" cy="928694"/>
          </a:xfrm>
          <a:prstGeom prst="wedgeRectCallout">
            <a:avLst>
              <a:gd name="adj1" fmla="val -56947"/>
              <a:gd name="adj2" fmla="val -57293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,064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3536943" y="4178305"/>
            <a:ext cx="1500198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V="1">
            <a:off x="3179920" y="2320751"/>
            <a:ext cx="2214577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ая выноска 41"/>
          <p:cNvSpPr/>
          <p:nvPr/>
        </p:nvSpPr>
        <p:spPr>
          <a:xfrm>
            <a:off x="4572000" y="4500570"/>
            <a:ext cx="2500362" cy="928694"/>
          </a:xfrm>
          <a:prstGeom prst="wedgeRectCallout">
            <a:avLst>
              <a:gd name="adj1" fmla="val -61917"/>
              <a:gd name="adj2" fmla="val 59219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72330" y="4630175"/>
            <a:ext cx="1285884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57752" y="3429000"/>
            <a:ext cx="1214446" cy="584775"/>
          </a:xfrm>
          <a:prstGeom prst="rect">
            <a:avLst/>
          </a:prstGeom>
          <a:noFill/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500562" y="2500306"/>
            <a:ext cx="142876" cy="500066"/>
          </a:xfrm>
          <a:prstGeom prst="rect">
            <a:avLst/>
          </a:prstGeom>
          <a:solidFill>
            <a:srgbClr val="006600"/>
          </a:solidFill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>
            <a:off x="3925090" y="3872074"/>
            <a:ext cx="714380" cy="1588"/>
          </a:xfrm>
          <a:prstGeom prst="straightConnector1">
            <a:avLst/>
          </a:prstGeom>
          <a:ln w="984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Группа 28"/>
          <p:cNvGrpSpPr/>
          <p:nvPr/>
        </p:nvGrpSpPr>
        <p:grpSpPr>
          <a:xfrm>
            <a:off x="3214678" y="3857628"/>
            <a:ext cx="718466" cy="714380"/>
            <a:chOff x="4429124" y="2285992"/>
            <a:chExt cx="718466" cy="769441"/>
          </a:xfrm>
          <a:solidFill>
            <a:srgbClr val="92D050"/>
          </a:solidFill>
        </p:grpSpPr>
        <p:sp>
          <p:nvSpPr>
            <p:cNvPr id="31" name="Прямоугольник 30"/>
            <p:cNvSpPr/>
            <p:nvPr/>
          </p:nvSpPr>
          <p:spPr>
            <a:xfrm>
              <a:off x="4429124" y="2285992"/>
              <a:ext cx="718466" cy="769441"/>
            </a:xfrm>
            <a:prstGeom prst="rect">
              <a:avLst/>
            </a:prstGeom>
            <a:grpFill/>
            <a:ln>
              <a:solidFill>
                <a:srgbClr val="0014AC"/>
              </a:solidFill>
            </a:ln>
          </p:spPr>
          <p:txBody>
            <a:bodyPr wrap="none">
              <a:spAutoFit/>
            </a:bodyPr>
            <a:lstStyle/>
            <a:p>
              <a:r>
                <a:rPr lang="ru-RU" sz="4400" b="1" cap="all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en-US" sz="4400" b="1" cap="all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4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Прямоугольная выноска 32"/>
          <p:cNvSpPr/>
          <p:nvPr/>
        </p:nvSpPr>
        <p:spPr>
          <a:xfrm>
            <a:off x="0" y="1643050"/>
            <a:ext cx="2928926" cy="571504"/>
          </a:xfrm>
          <a:prstGeom prst="wedgeRectCallout">
            <a:avLst>
              <a:gd name="adj1" fmla="val 64724"/>
              <a:gd name="adj2" fmla="val 20449"/>
            </a:avLst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водоизмещение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572396" y="1071546"/>
            <a:ext cx="1285884" cy="584775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14480" y="3357562"/>
            <a:ext cx="1071570" cy="584775"/>
          </a:xfrm>
          <a:prstGeom prst="rect">
            <a:avLst/>
          </a:prstGeom>
          <a:solidFill>
            <a:srgbClr val="92D050"/>
          </a:solidFill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000892" y="3487167"/>
            <a:ext cx="1272725" cy="584775"/>
          </a:xfrm>
          <a:prstGeom prst="rect">
            <a:avLst/>
          </a:prstGeom>
          <a:solidFill>
            <a:srgbClr val="92D050"/>
          </a:solidFill>
          <a:ln w="25400"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42844" y="785794"/>
            <a:ext cx="3929090" cy="646331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3600" dirty="0"/>
          </a:p>
        </p:txBody>
      </p:sp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0" y="6385318"/>
            <a:ext cx="2643206" cy="500066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14-3, 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стр.28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1041 L -0.00017 0.0245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21" grpId="0" animBg="1"/>
      <p:bldP spid="21" grpId="1" animBg="1"/>
      <p:bldP spid="22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3" grpId="1" animBg="1"/>
      <p:bldP spid="43" grpId="2" animBg="1"/>
      <p:bldP spid="44" grpId="0" animBg="1"/>
      <p:bldP spid="24" grpId="0" animBg="1"/>
      <p:bldP spid="24" grpId="1" animBg="1"/>
      <p:bldP spid="33" grpId="0" animBg="1"/>
      <p:bldP spid="34" grpId="0" animBg="1"/>
      <p:bldP spid="34" grpId="1" animBg="1"/>
      <p:bldP spid="34" grpId="2" animBg="1"/>
      <p:bldP spid="35" grpId="0" animBg="1"/>
      <p:bldP spid="41" grpId="0" animBg="1"/>
      <p:bldP spid="41" grpId="1" animBg="1"/>
      <p:bldP spid="45" grpId="0" animBg="1"/>
      <p:bldP spid="4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print"/>
          <a:srcRect t="8056" r="5664" b="75098"/>
          <a:stretch>
            <a:fillRect/>
          </a:stretch>
        </p:blipFill>
        <p:spPr bwMode="auto">
          <a:xfrm>
            <a:off x="0" y="-27384"/>
            <a:ext cx="864396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7715272" y="2571744"/>
            <a:ext cx="1500230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7643834" y="3071810"/>
            <a:ext cx="1643106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9"/>
          <p:cNvGrpSpPr/>
          <p:nvPr/>
        </p:nvGrpSpPr>
        <p:grpSpPr>
          <a:xfrm>
            <a:off x="8358245" y="3777842"/>
            <a:ext cx="857224" cy="584775"/>
            <a:chOff x="2714613" y="4429132"/>
            <a:chExt cx="571500" cy="967202"/>
          </a:xfrm>
        </p:grpSpPr>
        <p:sp>
          <p:nvSpPr>
            <p:cNvPr id="21" name="TextBox 20"/>
            <p:cNvSpPr txBox="1"/>
            <p:nvPr/>
          </p:nvSpPr>
          <p:spPr>
            <a:xfrm>
              <a:off x="2714613" y="4429132"/>
              <a:ext cx="571500" cy="96720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7653559" y="3609870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7"/>
          <p:cNvGrpSpPr/>
          <p:nvPr/>
        </p:nvGrpSpPr>
        <p:grpSpPr>
          <a:xfrm>
            <a:off x="8358215" y="1325398"/>
            <a:ext cx="1000132" cy="531966"/>
            <a:chOff x="3214676" y="2182655"/>
            <a:chExt cx="800105" cy="531966"/>
          </a:xfrm>
        </p:grpSpPr>
        <p:sp>
          <p:nvSpPr>
            <p:cNvPr id="25" name="TextBox 24"/>
            <p:cNvSpPr txBox="1"/>
            <p:nvPr/>
          </p:nvSpPr>
          <p:spPr>
            <a:xfrm>
              <a:off x="3214676" y="2191401"/>
              <a:ext cx="800105" cy="52322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 rot="16200000" flipV="1">
            <a:off x="7628174" y="2276518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8501090" y="2071678"/>
            <a:ext cx="142876" cy="50006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7"/>
          <p:cNvGrpSpPr/>
          <p:nvPr/>
        </p:nvGrpSpPr>
        <p:grpSpPr>
          <a:xfrm>
            <a:off x="8501122" y="2848189"/>
            <a:ext cx="714412" cy="523220"/>
            <a:chOff x="3214678" y="2143117"/>
            <a:chExt cx="628680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Прямая со стрелкой 31"/>
          <p:cNvCxnSpPr/>
          <p:nvPr/>
        </p:nvCxnSpPr>
        <p:spPr>
          <a:xfrm rot="5400000">
            <a:off x="8035566" y="3323053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0" y="1643050"/>
            <a:ext cx="3143240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3,6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Р</a:t>
            </a:r>
            <a:r>
              <a:rPr lang="en-US" sz="4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1087626"/>
            <a:ext cx="8244408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1.Найду объём плота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0,25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3,6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286116" y="1714488"/>
            <a:ext cx="3000396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928926" y="2370285"/>
            <a:ext cx="4857784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3,6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702076" y="1691334"/>
            <a:ext cx="1441824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35280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2350752" y="2955424"/>
            <a:ext cx="2404399" cy="42862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Масса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плота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714876" y="2857496"/>
            <a:ext cx="2214578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ели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14414" y="3442271"/>
            <a:ext cx="3786246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600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3,6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13950" y="3460075"/>
            <a:ext cx="142876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2160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760860" y="3652838"/>
            <a:ext cx="1428760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21600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-45688" y="4189100"/>
            <a:ext cx="3714712" cy="42862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4.Плот в равновесии т.к.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500430" y="4071942"/>
            <a:ext cx="3367012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2"/>
          <p:cNvSpPr txBox="1">
            <a:spLocks noChangeArrowheads="1"/>
          </p:cNvSpPr>
          <p:nvPr/>
        </p:nvSpPr>
        <p:spPr bwMode="auto">
          <a:xfrm>
            <a:off x="0" y="4639478"/>
            <a:ext cx="5357818" cy="50006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 плота будет иметь вид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091252" y="4620292"/>
            <a:ext cx="3892476" cy="52322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35280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21600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643438" y="5143512"/>
            <a:ext cx="3860416" cy="52322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=13680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=13,68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0" y="5643578"/>
            <a:ext cx="9144000" cy="114300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полном погружении плот способен держать над водой груз весом 13,68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т.е. массу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1,368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тонны. Автомобиль массой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1тонну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даже не замочит колёса.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"/>
          <p:cNvSpPr txBox="1">
            <a:spLocks noChangeArrowheads="1"/>
          </p:cNvSpPr>
          <p:nvPr/>
        </p:nvSpPr>
        <p:spPr bwMode="auto">
          <a:xfrm>
            <a:off x="6715108" y="6481207"/>
            <a:ext cx="242889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0" y="-27384"/>
            <a:ext cx="125963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№1/3в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3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3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3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8" grpId="0" animBg="1"/>
      <p:bldP spid="28" grpId="1" animBg="1"/>
      <p:bldP spid="33" grpId="0" build="p" animBg="1"/>
      <p:bldP spid="34" grpId="0" build="p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" name="Группа 3"/>
          <p:cNvGrpSpPr/>
          <p:nvPr/>
        </p:nvGrpSpPr>
        <p:grpSpPr>
          <a:xfrm>
            <a:off x="71406" y="-24"/>
            <a:ext cx="2643174" cy="2714643"/>
            <a:chOff x="8047038" y="1165225"/>
            <a:chExt cx="1096962" cy="1279525"/>
          </a:xfrm>
        </p:grpSpPr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8047038" y="1165225"/>
              <a:ext cx="1096962" cy="1279525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Oval 11"/>
            <p:cNvSpPr>
              <a:spLocks noChangeArrowheads="1"/>
            </p:cNvSpPr>
            <p:nvPr/>
          </p:nvSpPr>
          <p:spPr bwMode="auto">
            <a:xfrm>
              <a:off x="8407400" y="1379538"/>
              <a:ext cx="457200" cy="36512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>
              <a:off x="8589963" y="2111375"/>
              <a:ext cx="90487" cy="90488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rgbClr val="808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13"/>
            <p:cNvSpPr>
              <a:spLocks noChangeShapeType="1"/>
            </p:cNvSpPr>
            <p:nvPr/>
          </p:nvSpPr>
          <p:spPr bwMode="auto">
            <a:xfrm flipH="1">
              <a:off x="8680450" y="1562100"/>
              <a:ext cx="184150" cy="549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14"/>
            <p:cNvSpPr>
              <a:spLocks noChangeShapeType="1"/>
            </p:cNvSpPr>
            <p:nvPr/>
          </p:nvSpPr>
          <p:spPr bwMode="auto">
            <a:xfrm>
              <a:off x="8407400" y="1562100"/>
              <a:ext cx="182563" cy="549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4"/>
          <p:cNvGrpSpPr/>
          <p:nvPr/>
        </p:nvGrpSpPr>
        <p:grpSpPr>
          <a:xfrm>
            <a:off x="1571604" y="1928801"/>
            <a:ext cx="714380" cy="461665"/>
            <a:chOff x="2714612" y="4429132"/>
            <a:chExt cx="714380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 rot="16200000" flipV="1">
            <a:off x="998328" y="1645009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V="1">
            <a:off x="965527" y="656225"/>
            <a:ext cx="1044000" cy="1725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1714480" y="71413"/>
            <a:ext cx="1071570" cy="523220"/>
            <a:chOff x="3214678" y="2143117"/>
            <a:chExt cx="857256" cy="523220"/>
          </a:xfrm>
        </p:grpSpPr>
        <p:sp>
          <p:nvSpPr>
            <p:cNvPr id="17" name="TextBox 16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2928926" y="428604"/>
            <a:ext cx="5857916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(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обол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000364" y="1428736"/>
            <a:ext cx="36468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Подъёмная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564710" y="1285860"/>
            <a:ext cx="17935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214942" y="2857496"/>
            <a:ext cx="221457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2706E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</a:t>
            </a:r>
            <a:endParaRPr lang="en-US" sz="24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ГОРЯЧИЙ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643570" y="2285992"/>
            <a:ext cx="15263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endParaRPr lang="ru-RU" sz="360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428860" y="2857496"/>
            <a:ext cx="20002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БАЛАСТ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СПУСК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714348" y="3734519"/>
            <a:ext cx="314327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ЗОНДЫ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СТРАТО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СТАТЫ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7"/>
          <p:cNvSpPr>
            <a:spLocks noChangeArrowheads="1"/>
          </p:cNvSpPr>
          <p:nvPr/>
        </p:nvSpPr>
        <p:spPr bwMode="auto">
          <a:xfrm>
            <a:off x="142844" y="2714620"/>
            <a:ext cx="2143140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6715108" y="6469063"/>
            <a:ext cx="242889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4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51EC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4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4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4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4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4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4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4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4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/>
      <p:bldP spid="21" grpId="0"/>
      <p:bldP spid="21" grpId="1"/>
      <p:bldP spid="2049" grpId="0" build="p"/>
      <p:bldP spid="22" grpId="0"/>
      <p:bldP spid="22" grpId="1"/>
      <p:bldP spid="2050" grpId="0"/>
      <p:bldP spid="24" grpId="0" build="p"/>
      <p:bldP spid="25" grpId="0" animBg="1"/>
      <p:bldP spid="25" grpId="1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1" y="0"/>
          <a:ext cx="9144001" cy="6342508"/>
        </p:xfrm>
        <a:graphic>
          <a:graphicData uri="http://schemas.openxmlformats.org/drawingml/2006/table">
            <a:tbl>
              <a:tblPr/>
              <a:tblGrid>
                <a:gridCol w="4282112"/>
                <a:gridCol w="254100"/>
                <a:gridCol w="4607789"/>
              </a:tblGrid>
              <a:tr h="1092627">
                <a:tc>
                  <a:txBody>
                    <a:bodyPr/>
                    <a:lstStyle/>
                    <a:p>
                      <a:pPr marL="36195" marR="36195"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1. Определить архимедову силу, действующую на пробковый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спасательный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круг объемом 20 дм</a:t>
                      </a:r>
                      <a:r>
                        <a:rPr lang="ru-RU" sz="1400" b="1" baseline="30000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, если он наполовину погружен в воду?</a:t>
                      </a:r>
                    </a:p>
                    <a:p>
                      <a:pPr marL="36195" marR="36195"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2. На тело объемом 5 дм</a:t>
                      </a:r>
                      <a:r>
                        <a:rPr lang="ru-RU" sz="1400" b="1" baseline="30000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 при погружении в жидкость действует вытал­кивающая сила 50 Н. Какая это жидкость?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3. Сколько весит в воде алюминиевая деталь массой и объемом 50 см</a:t>
                      </a:r>
                      <a:r>
                        <a:rPr lang="ru-RU" sz="1400" b="1" baseline="30000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?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4420" marR="644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>
                        <a:latin typeface="Times New Roman"/>
                        <a:ea typeface="Times New Roman"/>
                      </a:endParaRPr>
                    </a:p>
                  </a:txBody>
                  <a:tcPr marL="64420" marR="644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1. Найти выталкивающую силу, действующую на медный брусок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размером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4х5х15 см, если он на 1/3  погружен в керосин?</a:t>
                      </a:r>
                    </a:p>
                    <a:p>
                      <a:pPr marL="36195" marR="36195"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2. Определите объем железного бруска, на который при погружении в спирт действует выталкивающая сила 19,6 Н.</a:t>
                      </a:r>
                    </a:p>
                    <a:p>
                      <a:pPr marL="36195" marR="36195"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3. Плиту массой 2 т поднимают со дна озера. Какую при этом необходи­мо приложить силу, если объем плиты ?</a:t>
                      </a:r>
                    </a:p>
                  </a:txBody>
                  <a:tcPr marL="64420" marR="644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3470">
                <a:tc>
                  <a:txBody>
                    <a:bodyPr/>
                    <a:lstStyle/>
                    <a:p>
                      <a:pPr marL="36195" marR="36195"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4. Тело объемом 3 дм</a:t>
                      </a:r>
                      <a:r>
                        <a:rPr lang="ru-RU" sz="1400" b="1" baseline="30000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1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 имеет массу . Потонет ли тело в керосине?</a:t>
                      </a:r>
                    </a:p>
                    <a:p>
                      <a:pPr marL="36195" marR="36195"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5. Плот связан из 20 сосновых бревен. Объем каждого бревна . Можно ли на этом плоту переправить груз массой 10 т?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6. Погрузится ли целиком в воду льдина площадью и толщиной , если на нее встанет человек массой ?</a:t>
                      </a:r>
                      <a:endParaRPr lang="ru-RU" sz="1600" b="1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4420" marR="644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4420" marR="644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4. Тело массой при погружении в воду вытесняет этой </a:t>
                      </a:r>
                      <a:r>
                        <a:rPr lang="ru-RU" sz="1400" b="1" dirty="0" smtClean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жидкости</a:t>
                      </a:r>
                      <a:r>
                        <a:rPr lang="ru-RU" sz="1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. Утонет ли это тело или нет?</a:t>
                      </a:r>
                    </a:p>
                    <a:p>
                      <a:pPr marL="36195" marR="36195"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5. Брусок объемом 80 см</a:t>
                      </a:r>
                      <a:r>
                        <a:rPr lang="ru-RU" sz="1400" b="1" baseline="30000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1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 плавает на поверхности воды. Определить объем надводной части бруска, если его масса .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6. Какого веса радиоаппаратуру может поднять в воздух радиозонд объ­емом 10м</a:t>
                      </a:r>
                      <a:r>
                        <a:rPr lang="ru-RU" sz="1400" b="1" baseline="30000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1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, наполненный водородом, если оболочка его имеет массу ?</a:t>
                      </a:r>
                      <a:endParaRPr lang="ru-RU" sz="1600" b="1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4420" marR="644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3150">
                <a:tc>
                  <a:txBody>
                    <a:bodyPr/>
                    <a:lstStyle/>
                    <a:p>
                      <a:pPr marL="36195" marR="36195"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7. Площадь поперечного сечения сухогруза на уровне воды равна . По окончании погрузки глубина осадки увеличилась на . Определить в тоннах массу груза, принятого на борт сухогруза.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8. Полый медный шар плавает в воде при полном погружении. Чему равна масса шара, если объем воздушной полости равен 17,75 см</a:t>
                      </a:r>
                      <a:r>
                        <a:rPr lang="ru-RU" sz="14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?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4420" marR="644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4420" marR="644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7. Сможет ли деревянный брус массой 108кг удержать над водой груз массой ?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8. Цинковый шар весит в воздухе 3,6 Н, а при полном погружении в воду 2,8 Н. Сплошной ли этот шар или имеет полость?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4420" marR="644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987">
                <a:tc>
                  <a:txBody>
                    <a:bodyPr/>
                    <a:lstStyle/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В*. Какой массы алюминиевый груз следует привязать к деревянному .бруску массой , чтобы, будучи полностью погруженным в воду, он плавал?</a:t>
                      </a:r>
                    </a:p>
                  </a:txBody>
                  <a:tcPr marL="64420" marR="644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>
                        <a:latin typeface="Times New Roman"/>
                        <a:ea typeface="Times New Roman"/>
                      </a:endParaRPr>
                    </a:p>
                  </a:txBody>
                  <a:tcPr marL="64420" marR="644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Г*. Сплошное однородное тело, будучи плотностью погружено в жид­кость плотностью 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</a:rPr>
                        <a:t>р</a:t>
                      </a:r>
                      <a:r>
                        <a:rPr lang="ru-RU" sz="1400" b="1" i="1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</a:rPr>
                        <a:t>,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 весит Р</a:t>
                      </a:r>
                      <a:r>
                        <a:rPr lang="ru-RU" sz="1400" b="1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, а в жидкости плотностью 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</a:rPr>
                        <a:t>р</a:t>
                      </a:r>
                      <a:r>
                        <a:rPr lang="ru-RU" sz="1400" b="1" i="1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 весит Р</a:t>
                      </a:r>
                      <a:r>
                        <a:rPr lang="ru-RU" sz="1400" b="1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Опре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делить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плотность вещества тел</a:t>
                      </a:r>
                    </a:p>
                  </a:txBody>
                  <a:tcPr marL="64420" marR="644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26918"/>
            <a:ext cx="9144000" cy="6550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03136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318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Бревно массой 50 кг плывет по реке. Чему равна выталкивающая сила. действующая на это бревно?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318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погружении тела в отливной стакан вытеснено 0,2 дм</a:t>
            </a:r>
            <a:r>
              <a:rPr kumimoji="0" lang="ru-RU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жидкости. Чему равна выталкивающая сила, действующая на это тело в воде? в спирте? (2 Н;1,5 Н)            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318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Определите объем тела, на которое действует архимедова сила 300 Н, когда оно целиком опушено в воду. (0,03 м</a:t>
            </a:r>
            <a:r>
              <a:rPr kumimoji="0" lang="ru-RU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318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Ребро куба, погруженного в керосин, равно 2 см. Вычислите действующую на куб архимедову силу. (0,064 Н)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318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тело,  объемом 1 дм</a:t>
            </a:r>
            <a:r>
              <a:rPr kumimoji="0" lang="ru-RU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действует при погружении   в жидкость выталкивающая сила 10 Н. Какая это жидкость?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31800" algn="l"/>
              </a:tabLst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большой поршень гидравлическое подъемника, площадь которого 420 см</a:t>
            </a:r>
            <a:r>
              <a:rPr kumimoji="0" lang="ru-RU" b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положен кусок гранита объемом 5 дм</a:t>
            </a:r>
            <a:r>
              <a:rPr kumimoji="0" lang="ru-RU" b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 какой силой надо подействовать на малый поршень площадью 10 см</a:t>
            </a:r>
            <a:r>
              <a:rPr kumimoji="0" lang="ru-RU" b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чтобы груз начал подниматься? Трение не учитывать. (Р &gt; 3,1 Н)</a:t>
            </a:r>
            <a:endParaRPr kumimoji="0" lang="ru-RU" sz="11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7"/>
              <a:tabLst>
                <a:tab pos="431800" algn="l"/>
              </a:tabLst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поршень ручного насоса площадью 4,0 см</a:t>
            </a:r>
            <a:r>
              <a:rPr kumimoji="0" lang="ru-RU" b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действует сила 30 Н. С какой силой давит воздух на внутреннюю поверхность ве­лосипедной камеры площадью 20дм</a:t>
            </a:r>
            <a:r>
              <a:rPr kumimoji="0" lang="ru-RU" b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  (15 кН)</a:t>
            </a:r>
            <a:endParaRPr kumimoji="0" lang="ru-RU" sz="11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31800" algn="l"/>
              </a:tabLst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Тело, масса которого 2,5 кг, будучи погружено в жидкость, вы­тесняет 2 кг этой жидкости. Утонет это тело или нет?</a:t>
            </a:r>
            <a:endParaRPr kumimoji="0" lang="ru-RU" sz="11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31800" algn="l"/>
              </a:tabLs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Какую силу надо приложить, чтобы удержать под водой сосновую доску объемом 1,5 дм</a:t>
            </a:r>
            <a:r>
              <a:rPr kumimoji="0" lang="ru-RU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(8,4 Н)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31800" algn="l"/>
              </a:tabLst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Кусок мрамора массой 300 кг и объемом 0.11 м</a:t>
            </a:r>
            <a:r>
              <a:rPr kumimoji="0" lang="ru-RU" b="1" u="none" strike="noStrike" cap="none" normalizeH="0" baseline="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надо поднять со дна озера. Какая для этого потребуется сила? (1,9 кН)</a:t>
            </a:r>
            <a:endParaRPr kumimoji="0" lang="ru-RU" sz="2800" b="1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5212080"/>
        </p:xfrm>
        <a:graphic>
          <a:graphicData uri="http://schemas.openxmlformats.org/drawingml/2006/table">
            <a:tbl>
              <a:tblPr/>
              <a:tblGrid>
                <a:gridCol w="495474"/>
                <a:gridCol w="7891398"/>
                <a:gridCol w="757128"/>
              </a:tblGrid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)     «Давление в жидкости и газе</a:t>
                      </a:r>
                      <a:r>
                        <a:rPr lang="ru-RU" sz="1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     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                           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Урок - 14 (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Ср.3</a:t>
                      </a:r>
                      <a:r>
                        <a:rPr lang="ru-RU" sz="12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 № 23-1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ТЕМА:           </a:t>
                      </a:r>
                      <a:r>
                        <a:rPr lang="ru-RU" sz="1800" b="1" i="1" cap="all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самостоятельная работа №3.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ЦЕЛИ:1.Проверить уровень сформированности умений решать задачи по разделу.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              2.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5183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 1.Выявить уровень сформированности умения записывать краткое условие задачи.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2. Выявить уровень сформированности умения делать эскиз  и построение к задаче.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3. Выявить уровень сформированности умения описывать происходящие процессы.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4. Выявить уровень сформированности умения математизировать ситуацию.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5. Выявить уровень сформированности умения выполнять математические операции.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6. Выявить уровень сформированности умения анализировать и записывать ответ к задаче.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/>
                          <a:ea typeface="Times New Roman"/>
                        </a:rPr>
                        <a:t>ТИп УРОКА:</a:t>
                      </a:r>
                      <a:r>
                        <a:rPr lang="ru-RU" sz="1800" b="1" i="1">
                          <a:latin typeface="Times New Roman"/>
                          <a:ea typeface="Times New Roman"/>
                        </a:rPr>
                        <a:t> контрольный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1800" i="1">
                          <a:latin typeface="Times New Roman"/>
                          <a:ea typeface="Times New Roman"/>
                        </a:rPr>
                        <a:t> самостоятельная работа по решению задач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ДЕМОНСТРАЦИИ:1.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Д\з. гр.№№1-7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3мм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самостоятельная работа по  разно уровневым задачам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40м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подготовиться к кр.№3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" y="0"/>
          <a:ext cx="9143999" cy="6400800"/>
        </p:xfrm>
        <a:graphic>
          <a:graphicData uri="http://schemas.openxmlformats.org/drawingml/2006/table">
            <a:tbl>
              <a:tblPr/>
              <a:tblGrid>
                <a:gridCol w="479986"/>
                <a:gridCol w="7771455"/>
                <a:gridCol w="892558"/>
              </a:tblGrid>
              <a:tr h="17257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)     «Давление в жидкости и газе</a:t>
                      </a:r>
                      <a:r>
                        <a:rPr lang="ru-RU" sz="20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     </a:t>
                      </a:r>
                      <a:r>
                        <a:rPr lang="ru-RU" sz="20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      </a:t>
                      </a:r>
                      <a:r>
                        <a:rPr lang="ru-RU" sz="20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Урок - 15 (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Кр3</a:t>
                      </a:r>
                      <a:r>
                        <a:rPr lang="ru-RU" sz="14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 № 23-2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2579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ТЕМА:      </a:t>
                      </a:r>
                      <a:r>
                        <a:rPr lang="ru-RU" sz="2000" b="1" i="1" cap="all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контрольная работа  №3 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4717" marR="6471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515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ЦЕЛИ:1.Проверить уровень сформированности умений решать задачи по всему изученному материалу.             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80633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1.Выявить уровень сформированности умения записывать краткое условие задачи.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2. Выявить уровень сформированности умения делать эскиз к задаче.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3. Выявить уровень сформированности умения описывать происходящие процессы.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4. Выявить уровень сформированности умения математизировать ситуацию.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5. Выявить уровень сформированности умения выполнять математические операции.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6. Выявить уровень сформированности умения анализировать и записывать ответ к задаче.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257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>
                          <a:latin typeface="Times New Roman"/>
                          <a:ea typeface="Times New Roman"/>
                        </a:rPr>
                        <a:t>ТИп УРОКА:</a:t>
                      </a:r>
                      <a:r>
                        <a:rPr lang="ru-RU" sz="2000" b="1" i="1">
                          <a:latin typeface="Times New Roman"/>
                          <a:ea typeface="Times New Roman"/>
                        </a:rPr>
                        <a:t> контрольный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257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2000" i="1">
                          <a:latin typeface="Times New Roman"/>
                          <a:ea typeface="Times New Roman"/>
                        </a:rPr>
                        <a:t> самостоятельная работа по решению задач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257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ДЕМОНСТРАЦИИ:1.                                     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4717" marR="6471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25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4717" marR="6471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4717" marR="6471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4717" marR="6471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4717" marR="6471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ДЗ. ДЛР№3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4717" marR="6471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4717" marR="6471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самостоятельная работа  по задачам из КР№2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4717" marR="6471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43м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/>
                        </a:rPr>
                        <a:t>д.з</a:t>
                      </a:r>
                    </a:p>
                  </a:txBody>
                  <a:tcPr marL="64717" marR="6471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длр.№3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" y="0"/>
          <a:ext cx="9144000" cy="3017520"/>
        </p:xfrm>
        <a:graphic>
          <a:graphicData uri="http://schemas.openxmlformats.org/drawingml/2006/table">
            <a:tbl>
              <a:tblPr/>
              <a:tblGrid>
                <a:gridCol w="495474"/>
                <a:gridCol w="7891396"/>
                <a:gridCol w="757130"/>
              </a:tblGrid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)     «Давление в жидкости и газе»</a:t>
                      </a:r>
                      <a:r>
                        <a:rPr lang="ru-RU" sz="1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   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                         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Урок - 16 (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Пр3</a:t>
                      </a:r>
                      <a:r>
                        <a:rPr lang="ru-RU" sz="12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 № 24-1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ТЕМА:</a:t>
                      </a: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18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Минипрактикум №3 «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Давление в жидкости и газе</a:t>
                      </a:r>
                      <a:r>
                        <a:rPr lang="ru-RU" sz="1800" b="1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»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ЦЕЛИ:1.Создать условия для развития умений решать задачи по разделу.             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 1.Развивать практические умения.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/>
                          <a:ea typeface="Times New Roman"/>
                        </a:rPr>
                        <a:t>ТИп УРОКА:</a:t>
                      </a:r>
                      <a:r>
                        <a:rPr lang="ru-RU" sz="1800" b="1" i="1" cap="all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i="1">
                          <a:latin typeface="Times New Roman"/>
                          <a:ea typeface="Times New Roman"/>
                        </a:rPr>
                        <a:t>практическая работа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/>
                          <a:ea typeface="Times New Roman"/>
                        </a:rPr>
                        <a:t>ВИД УРО КА</a:t>
                      </a:r>
                      <a:r>
                        <a:rPr lang="ru-RU" sz="1800" i="1" cap="all">
                          <a:latin typeface="Times New Roman"/>
                          <a:ea typeface="Times New Roman"/>
                        </a:rPr>
                        <a:t>: </a:t>
                      </a: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практикум.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ДЕМОНСТРАЦИИ:1.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ДЗ  гр. 1.( инструктаж по ТБ и МИНИПРАКТИКУМУ-5)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Выполнение  практикума 10 группами.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40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гр №1,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3786190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Передача давления жидкостями и газами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 жидкости на дно и стенки сосуда.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Изменение давления в жидкости с глубиной.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Устройство манометра. Измерение давления на глубине.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Сообщающиеся сосуды.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Устройство и действие гидравлического пресса.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Измерение выталкивающей силы и сравнение ее с весом вытесненной жидкости.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Измерение выталкивающей силы и наблюдение изменения веса  системы.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"/>
          <p:cNvSpPr txBox="1">
            <a:spLocks noChangeArrowheads="1"/>
          </p:cNvSpPr>
          <p:nvPr/>
        </p:nvSpPr>
        <p:spPr bwMode="auto">
          <a:xfrm>
            <a:off x="0" y="142852"/>
            <a:ext cx="9144000" cy="50006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Длр  по разделу №3.  (т№10-14)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З-н Паскаля (зад.№12 стр.75).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р=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(зад. №13 стр. 78)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А.Д. Поднятие воды  в закрытой трубке…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 Переливание  воды  через трубку. (Манометр)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5. "Картезианский водолаз". (зад.№20 стр. 105)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6. Зад. №15 (стр. 84)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7. Зад.№ 16 стр.88. (Перевернутый стакан)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8. Зад. №18 стр. 91 (А.Д. на разл.  высотах)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9. Ареометр (зад.№21 стр.106).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1805" y="0"/>
            <a:ext cx="4212195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547686" y="5019539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газах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5816" y="6273225"/>
            <a:ext cx="60486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стр.17-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09630" y="-24"/>
            <a:ext cx="3762568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СР №3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500034" y="3429000"/>
            <a:ext cx="7858180" cy="135732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жидкостях и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424301">
            <a:off x="201250" y="1765968"/>
            <a:ext cx="7952368" cy="160738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Давление в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  <p:bldP spid="1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3214678" y="1561495"/>
            <a:ext cx="2071702" cy="1279390"/>
          </a:xfrm>
          <a:prstGeom prst="rect">
            <a:avLst/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643306" y="2549752"/>
            <a:ext cx="1000132" cy="28575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4"/>
          <p:cNvGrpSpPr/>
          <p:nvPr/>
        </p:nvGrpSpPr>
        <p:grpSpPr>
          <a:xfrm>
            <a:off x="4357686" y="3429001"/>
            <a:ext cx="1071538" cy="584775"/>
            <a:chOff x="2714612" y="4429132"/>
            <a:chExt cx="71438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3509319" y="3343877"/>
            <a:ext cx="1296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7"/>
          <p:cNvGrpSpPr/>
          <p:nvPr/>
        </p:nvGrpSpPr>
        <p:grpSpPr>
          <a:xfrm>
            <a:off x="3214678" y="1214422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3636008" y="2136268"/>
            <a:ext cx="1008000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42844" y="1071546"/>
            <a:ext cx="300595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28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000496" y="1048392"/>
            <a:ext cx="27863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0" y="5143512"/>
            <a:ext cx="91440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Кусок алюминия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2,7 кг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погрузили в керосин. Чему равна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подъёмная сила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2571744"/>
            <a:ext cx="20717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572264" y="1428736"/>
            <a:ext cx="17668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2700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4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3357562"/>
            <a:ext cx="2286016" cy="92333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endParaRPr lang="ru-RU" sz="5400" dirty="0">
              <a:solidFill>
                <a:srgbClr val="0000FF"/>
              </a:solidFill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16200000" flipV="1">
            <a:off x="3826642" y="2316677"/>
            <a:ext cx="648000" cy="0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4214778" y="1883656"/>
            <a:ext cx="714412" cy="523220"/>
            <a:chOff x="3214678" y="2143117"/>
            <a:chExt cx="628680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Прямоугольник 31"/>
          <p:cNvSpPr/>
          <p:nvPr/>
        </p:nvSpPr>
        <p:spPr>
          <a:xfrm>
            <a:off x="8106569" y="996719"/>
            <a:ext cx="1037463" cy="646331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=8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72066" y="3357562"/>
            <a:ext cx="1571636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=27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857752" y="1857364"/>
            <a:ext cx="1071570" cy="646331"/>
          </a:xfrm>
          <a:prstGeom prst="rect">
            <a:avLst/>
          </a:prstGeom>
          <a:solidFill>
            <a:schemeClr val="tx1">
              <a:lumMod val="20000"/>
              <a:lumOff val="80000"/>
              <a:alpha val="60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19Н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V="1">
            <a:off x="6748707" y="1357298"/>
            <a:ext cx="1304635" cy="6636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6845751" y="843961"/>
            <a:ext cx="9621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2,7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="1" dirty="0">
              <a:solidFill>
                <a:srgbClr val="006600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572000" y="1071546"/>
            <a:ext cx="857256" cy="500066"/>
          </a:xfrm>
          <a:prstGeom prst="roundRect">
            <a:avLst/>
          </a:prstGeom>
          <a:solidFill>
            <a:schemeClr val="bg1">
              <a:alpha val="41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7143768" y="1500174"/>
            <a:ext cx="1071570" cy="500066"/>
          </a:xfrm>
          <a:prstGeom prst="roundRect">
            <a:avLst/>
          </a:prstGeom>
          <a:solidFill>
            <a:schemeClr val="bg1">
              <a:alpha val="41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714480" y="4286256"/>
            <a:ext cx="2917786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572132" y="857232"/>
            <a:ext cx="2286016" cy="1200329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7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000628" y="4286256"/>
            <a:ext cx="3700180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0" y="0"/>
            <a:ext cx="2428892" cy="64291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стр.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2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8" grpId="0" animBg="1"/>
      <p:bldP spid="19" grpId="0"/>
      <p:bldP spid="22" grpId="0"/>
      <p:bldP spid="24" grpId="0"/>
      <p:bldP spid="25" grpId="0"/>
      <p:bldP spid="27" grpId="0" animBg="1"/>
      <p:bldP spid="32" grpId="0" animBg="1"/>
      <p:bldP spid="32" grpId="1" animBg="1"/>
      <p:bldP spid="33" grpId="0" animBg="1"/>
      <p:bldP spid="33" grpId="1" animBg="1"/>
      <p:bldP spid="35" grpId="0" animBg="1"/>
      <p:bldP spid="40" grpId="0"/>
      <p:bldP spid="41" grpId="0" animBg="1"/>
      <p:bldP spid="42" grpId="0" animBg="1"/>
      <p:bldP spid="43" grpId="0" animBg="1"/>
      <p:bldP spid="43" grpId="1" animBg="1"/>
      <p:bldP spid="43" grpId="2" animBg="1"/>
      <p:bldP spid="44" grpId="0" animBg="1"/>
      <p:bldP spid="45" grpId="0" animBg="1"/>
      <p:bldP spid="4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28926" y="2714620"/>
            <a:ext cx="6215074" cy="4143380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496677"/>
            <a:ext cx="914400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 </a:t>
            </a:r>
            <a:r>
              <a:rPr lang="ru-RU" sz="3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3286116" y="5701745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00958" y="2129845"/>
            <a:ext cx="1643042" cy="584775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43306" y="3000372"/>
            <a:ext cx="1285884" cy="954107"/>
          </a:xfrm>
          <a:prstGeom prst="rect">
            <a:avLst/>
          </a:prstGeom>
          <a:solidFill>
            <a:schemeClr val="bg2">
              <a:lumMod val="75000"/>
            </a:schemeClr>
          </a:solidFill>
          <a:ln w="57150">
            <a:solidFill>
              <a:srgbClr val="0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якорь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1571604" y="6357958"/>
            <a:ext cx="7572428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Равномерно поднимем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корь  //14-4 стр.28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8"/>
          <p:cNvGrpSpPr/>
          <p:nvPr/>
        </p:nvGrpSpPr>
        <p:grpSpPr>
          <a:xfrm>
            <a:off x="3286116" y="2230931"/>
            <a:ext cx="926729" cy="769441"/>
            <a:chOff x="4429124" y="2285992"/>
            <a:chExt cx="926729" cy="769441"/>
          </a:xfrm>
          <a:solidFill>
            <a:srgbClr val="FFFF00"/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4429124" y="2285992"/>
              <a:ext cx="926729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4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  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9"/>
          <p:cNvGrpSpPr/>
          <p:nvPr/>
        </p:nvGrpSpPr>
        <p:grpSpPr>
          <a:xfrm>
            <a:off x="3071802" y="4935692"/>
            <a:ext cx="1223733" cy="707886"/>
            <a:chOff x="4357686" y="4286256"/>
            <a:chExt cx="1223733" cy="707886"/>
          </a:xfrm>
          <a:solidFill>
            <a:schemeClr val="bg1">
              <a:lumMod val="75000"/>
            </a:schemeClr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4357686" y="4286256"/>
              <a:ext cx="1223733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444364" y="4368172"/>
              <a:ext cx="571504" cy="1588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Прямоугольная выноска 35"/>
          <p:cNvSpPr/>
          <p:nvPr/>
        </p:nvSpPr>
        <p:spPr>
          <a:xfrm>
            <a:off x="0" y="2786058"/>
            <a:ext cx="2571768" cy="714380"/>
          </a:xfrm>
          <a:prstGeom prst="wedgeRectCallout">
            <a:avLst>
              <a:gd name="adj1" fmla="val 80855"/>
              <a:gd name="adj2" fmla="val -3021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ая выноска 36"/>
          <p:cNvSpPr/>
          <p:nvPr/>
        </p:nvSpPr>
        <p:spPr>
          <a:xfrm>
            <a:off x="4643438" y="2857496"/>
            <a:ext cx="4500562" cy="785818"/>
          </a:xfrm>
          <a:prstGeom prst="wedgeRectCallout">
            <a:avLst>
              <a:gd name="adj1" fmla="val -59842"/>
              <a:gd name="adj2" fmla="val -54459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,64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ая выноска 37"/>
          <p:cNvSpPr/>
          <p:nvPr/>
        </p:nvSpPr>
        <p:spPr>
          <a:xfrm>
            <a:off x="-9319" y="5429264"/>
            <a:ext cx="2500298" cy="928694"/>
          </a:xfrm>
          <a:prstGeom prst="wedgeRectCallout">
            <a:avLst>
              <a:gd name="adj1" fmla="val 76690"/>
              <a:gd name="adj2" fmla="val -58935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ая выноска 38"/>
          <p:cNvSpPr/>
          <p:nvPr/>
        </p:nvSpPr>
        <p:spPr>
          <a:xfrm>
            <a:off x="1142976" y="4572008"/>
            <a:ext cx="1071602" cy="714380"/>
          </a:xfrm>
          <a:prstGeom prst="wedgeRectCallout">
            <a:avLst>
              <a:gd name="adj1" fmla="val 134145"/>
              <a:gd name="adj2" fmla="val 23116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ая выноска 39"/>
          <p:cNvSpPr/>
          <p:nvPr/>
        </p:nvSpPr>
        <p:spPr>
          <a:xfrm>
            <a:off x="4572000" y="5072074"/>
            <a:ext cx="4643470" cy="928694"/>
          </a:xfrm>
          <a:prstGeom prst="wedgeRectCallout">
            <a:avLst>
              <a:gd name="adj1" fmla="val -57275"/>
              <a:gd name="adj2" fmla="val -21191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,064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3536943" y="4178305"/>
            <a:ext cx="1500198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V="1">
            <a:off x="3894300" y="3035131"/>
            <a:ext cx="785817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ая выноска 41"/>
          <p:cNvSpPr/>
          <p:nvPr/>
        </p:nvSpPr>
        <p:spPr>
          <a:xfrm>
            <a:off x="4572000" y="4143380"/>
            <a:ext cx="2714644" cy="928694"/>
          </a:xfrm>
          <a:prstGeom prst="wedgeRectCallout">
            <a:avLst>
              <a:gd name="adj1" fmla="val -61917"/>
              <a:gd name="adj2" fmla="val 59219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643834" y="4487299"/>
            <a:ext cx="1285884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57752" y="3429000"/>
            <a:ext cx="121444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86380" y="1629779"/>
            <a:ext cx="1214446" cy="584775"/>
          </a:xfrm>
          <a:prstGeom prst="rect">
            <a:avLst/>
          </a:prstGeom>
          <a:solidFill>
            <a:srgbClr val="F9E3A5"/>
          </a:solidFill>
          <a:ln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 flipH="1" flipV="1">
            <a:off x="3608381" y="2749545"/>
            <a:ext cx="1357322" cy="1588"/>
          </a:xfrm>
          <a:prstGeom prst="straightConnector1">
            <a:avLst/>
          </a:prstGeom>
          <a:ln w="95250">
            <a:solidFill>
              <a:srgbClr val="0066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500958" y="1558341"/>
            <a:ext cx="1643042" cy="584775"/>
          </a:xfrm>
          <a:prstGeom prst="rect">
            <a:avLst/>
          </a:prstGeom>
          <a:solidFill>
            <a:srgbClr val="F9E3A5"/>
          </a:solidFill>
          <a:ln w="25400"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4,36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42844" y="1282471"/>
            <a:ext cx="507209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0,64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4,36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5" grpId="0" animBg="1"/>
      <p:bldP spid="21" grpId="0" animBg="1"/>
      <p:bldP spid="22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3" grpId="1" animBg="1"/>
      <p:bldP spid="44" grpId="0"/>
      <p:bldP spid="25" grpId="0" animBg="1"/>
      <p:bldP spid="32" grpId="0" animBg="1"/>
      <p:bldP spid="33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2214546" y="371477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286116" y="4286256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3325136" y="379479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5400000">
            <a:off x="3128282" y="528228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481480" y="5473145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071902" y="4786346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000496" y="3143248"/>
            <a:ext cx="11363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571736" y="2629911"/>
            <a:ext cx="266222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динамометр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143240" y="3571876"/>
            <a:ext cx="596830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 rot="5400000" flipH="1" flipV="1">
            <a:off x="3472732" y="4171078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Содержимое 36"/>
          <p:cNvSpPr txBox="1">
            <a:spLocks/>
          </p:cNvSpPr>
          <p:nvPr/>
        </p:nvSpPr>
        <p:spPr>
          <a:xfrm>
            <a:off x="4714876" y="857232"/>
            <a:ext cx="4429124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Деталь   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0" y="1428736"/>
            <a:ext cx="7572396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52" name="TextBox 51"/>
          <p:cNvSpPr txBox="1"/>
          <p:nvPr/>
        </p:nvSpPr>
        <p:spPr>
          <a:xfrm>
            <a:off x="6215010" y="1500174"/>
            <a:ext cx="292899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3200" dirty="0"/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9144000" y="-1071594"/>
            <a:ext cx="2428892" cy="8572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Задачи№2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4Б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стр.27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Сколько «весит» в воде алюминиевая деталь массой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0,135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кг и объемом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/1000000?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72396" y="1857364"/>
            <a:ext cx="564357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-2500298" y="4643446"/>
            <a:ext cx="250029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-928694" y="4143380"/>
            <a:ext cx="92869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-928694" y="3571876"/>
            <a:ext cx="92869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72396" y="5857892"/>
            <a:ext cx="121444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1,32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/>
          </a:p>
        </p:txBody>
      </p:sp>
      <p:sp>
        <p:nvSpPr>
          <p:cNvPr id="31" name="TextBox 30"/>
          <p:cNvSpPr txBox="1"/>
          <p:nvPr/>
        </p:nvSpPr>
        <p:spPr>
          <a:xfrm>
            <a:off x="-1571668" y="6585543"/>
            <a:ext cx="371477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1,32Н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3200" dirty="0"/>
          </a:p>
        </p:txBody>
      </p:sp>
      <p:sp>
        <p:nvSpPr>
          <p:cNvPr id="32" name="TextBox 31"/>
          <p:cNvSpPr txBox="1"/>
          <p:nvPr/>
        </p:nvSpPr>
        <p:spPr>
          <a:xfrm>
            <a:off x="-1571668" y="7072338"/>
            <a:ext cx="235745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3200" dirty="0"/>
          </a:p>
        </p:txBody>
      </p:sp>
      <p:sp>
        <p:nvSpPr>
          <p:cNvPr id="30" name="TextBox 29"/>
          <p:cNvSpPr txBox="1"/>
          <p:nvPr/>
        </p:nvSpPr>
        <p:spPr>
          <a:xfrm>
            <a:off x="3357554" y="4429132"/>
            <a:ext cx="500066" cy="40011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ая выноска 32"/>
          <p:cNvSpPr/>
          <p:nvPr/>
        </p:nvSpPr>
        <p:spPr>
          <a:xfrm>
            <a:off x="0" y="3929066"/>
            <a:ext cx="2571768" cy="714380"/>
          </a:xfrm>
          <a:prstGeom prst="wedgeRectCallout">
            <a:avLst>
              <a:gd name="adj1" fmla="val 73744"/>
              <a:gd name="adj2" fmla="val -79283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ая выноска 33"/>
          <p:cNvSpPr/>
          <p:nvPr/>
        </p:nvSpPr>
        <p:spPr>
          <a:xfrm>
            <a:off x="4214810" y="3786190"/>
            <a:ext cx="4786314" cy="785818"/>
          </a:xfrm>
          <a:prstGeom prst="wedgeRectCallout">
            <a:avLst>
              <a:gd name="adj1" fmla="val -65573"/>
              <a:gd name="adj2" fmla="val -6027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4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9"/>
          <p:cNvGrpSpPr/>
          <p:nvPr/>
        </p:nvGrpSpPr>
        <p:grpSpPr>
          <a:xfrm>
            <a:off x="2786050" y="6007262"/>
            <a:ext cx="1223733" cy="707886"/>
            <a:chOff x="4357686" y="4286256"/>
            <a:chExt cx="1223733" cy="707886"/>
          </a:xfrm>
          <a:solidFill>
            <a:schemeClr val="bg1">
              <a:lumMod val="75000"/>
            </a:schemeClr>
          </a:solidFill>
        </p:grpSpPr>
        <p:sp>
          <p:nvSpPr>
            <p:cNvPr id="36" name="Прямоугольник 35"/>
            <p:cNvSpPr/>
            <p:nvPr/>
          </p:nvSpPr>
          <p:spPr>
            <a:xfrm>
              <a:off x="4357686" y="4286256"/>
              <a:ext cx="1223733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>
              <a:off x="4444364" y="4368172"/>
              <a:ext cx="571504" cy="1588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Прямоугольная выноска 37"/>
          <p:cNvSpPr/>
          <p:nvPr/>
        </p:nvSpPr>
        <p:spPr>
          <a:xfrm>
            <a:off x="857224" y="5929330"/>
            <a:ext cx="1071602" cy="714380"/>
          </a:xfrm>
          <a:prstGeom prst="wedgeRectCallout">
            <a:avLst>
              <a:gd name="adj1" fmla="val 134145"/>
              <a:gd name="adj2" fmla="val 23116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ая выноска 44"/>
          <p:cNvSpPr/>
          <p:nvPr/>
        </p:nvSpPr>
        <p:spPr>
          <a:xfrm>
            <a:off x="4286248" y="6000768"/>
            <a:ext cx="3286148" cy="928694"/>
          </a:xfrm>
          <a:prstGeom prst="wedgeRectCallout">
            <a:avLst>
              <a:gd name="adj1" fmla="val -57275"/>
              <a:gd name="adj2" fmla="val -21191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0,135кг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5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7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0.59323 0.00463 " pathEditMode="relative" rAng="0" ptsTypes="AA">
                                      <p:cBhvr>
                                        <p:cTn id="9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0.23229 0.13935 " pathEditMode="relative" rAng="0" ptsTypes="AA">
                                      <p:cBhvr>
                                        <p:cTn id="10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00" y="7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0.59323 0.00463 " pathEditMode="relative" rAng="0" ptsTypes="AA">
                                      <p:cBhvr>
                                        <p:cTn id="1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1" grpId="0" animBg="1"/>
      <p:bldP spid="42" grpId="0"/>
      <p:bldP spid="43" grpId="0"/>
      <p:bldP spid="44" grpId="0" animBg="1"/>
      <p:bldP spid="47" grpId="0" animBg="1"/>
      <p:bldP spid="49" grpId="0" animBg="1"/>
      <p:bldP spid="50" grpId="0" animBg="1"/>
      <p:bldP spid="50" grpId="1" animBg="1"/>
      <p:bldP spid="50" grpId="2" animBg="1"/>
      <p:bldP spid="52" grpId="0" animBg="1"/>
      <p:bldP spid="21" grpId="0" animBg="1"/>
      <p:bldP spid="22" grpId="0" animBg="1"/>
      <p:bldP spid="23" grpId="0" animBg="1"/>
      <p:bldP spid="24" grpId="0" animBg="1"/>
      <p:bldP spid="24" grpId="1" animBg="1"/>
      <p:bldP spid="28" grpId="0" animBg="1"/>
      <p:bldP spid="28" grpId="1" animBg="1"/>
      <p:bldP spid="31" grpId="0" animBg="1"/>
      <p:bldP spid="32" grpId="0" animBg="1"/>
      <p:bldP spid="30" grpId="0" animBg="1"/>
      <p:bldP spid="30" grpId="1" animBg="1"/>
      <p:bldP spid="33" grpId="0" animBg="1"/>
      <p:bldP spid="34" grpId="0" animBg="1"/>
      <p:bldP spid="38" grpId="0" animBg="1"/>
      <p:bldP spid="4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5572132" y="4286280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36"/>
          <p:cNvSpPr txBox="1">
            <a:spLocks/>
          </p:cNvSpPr>
          <p:nvPr/>
        </p:nvSpPr>
        <p:spPr>
          <a:xfrm>
            <a:off x="0" y="0"/>
            <a:ext cx="821533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Воздушный шар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1085745" y="5392751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330106" y="5873708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4282" y="5715016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2294" y="3446544"/>
            <a:ext cx="1316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воздух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26176" y="3079080"/>
            <a:ext cx="682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17936" y="5198908"/>
            <a:ext cx="642910" cy="50006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880668" y="5059036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 flipH="1" flipV="1">
            <a:off x="815239" y="3995955"/>
            <a:ext cx="1639562" cy="1604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>
            <a:off x="1356496" y="5214156"/>
            <a:ext cx="714380" cy="1588"/>
          </a:xfrm>
          <a:prstGeom prst="straightConnector1">
            <a:avLst/>
          </a:prstGeom>
          <a:ln w="984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4786322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-32" y="2428868"/>
            <a:ext cx="250033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42918"/>
            <a:ext cx="821533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9" name="Овал 28"/>
          <p:cNvSpPr/>
          <p:nvPr/>
        </p:nvSpPr>
        <p:spPr>
          <a:xfrm>
            <a:off x="6640666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6682722" y="4366296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5400000">
            <a:off x="6485868" y="5853792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839066" y="6044649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429488" y="535785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219940" y="3562376"/>
            <a:ext cx="1274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948340" y="336711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436038" y="4191664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 rot="5400000" flipH="1" flipV="1">
            <a:off x="6830318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Содержимое 36"/>
          <p:cNvSpPr txBox="1">
            <a:spLocks/>
          </p:cNvSpPr>
          <p:nvPr/>
        </p:nvSpPr>
        <p:spPr>
          <a:xfrm>
            <a:off x="2714644" y="1119854"/>
            <a:ext cx="642938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камень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42942" y="1691334"/>
            <a:ext cx="850109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6365991" y="6058935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643570" y="2268161"/>
            <a:ext cx="350046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endParaRPr lang="ru-RU" sz="3200" dirty="0"/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2857488" y="6215082"/>
            <a:ext cx="2428892" cy="64291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1019764" y="3162912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7429520" y="4214818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7286644" y="3643314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1928794" y="5143512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1418896" y="5981104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6429388" y="6143644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0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0"/>
                            </p:stCondLst>
                            <p:childTnLst>
                              <p:par>
                                <p:cTn id="1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51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5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5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8" grpId="0" animBg="1"/>
      <p:bldP spid="20" grpId="0"/>
      <p:bldP spid="21" grpId="0"/>
      <p:bldP spid="22" grpId="0"/>
      <p:bldP spid="23" grpId="0"/>
      <p:bldP spid="24" grpId="0" animBg="1"/>
      <p:bldP spid="25" grpId="0"/>
      <p:bldP spid="30" grpId="0"/>
      <p:bldP spid="31" grpId="0" animBg="1"/>
      <p:bldP spid="4" grpId="0" animBg="1"/>
      <p:bldP spid="4" grpId="1" animBg="1"/>
      <p:bldP spid="29" grpId="0" animBg="1"/>
      <p:bldP spid="41" grpId="0"/>
      <p:bldP spid="42" grpId="0"/>
      <p:bldP spid="43" grpId="0"/>
      <p:bldP spid="44" grpId="0"/>
      <p:bldP spid="47" grpId="0"/>
      <p:bldP spid="49" grpId="0" animBg="1"/>
      <p:bldP spid="50" grpId="0" animBg="1"/>
      <p:bldP spid="50" grpId="1" animBg="1"/>
      <p:bldP spid="50" grpId="2" animBg="1"/>
      <p:bldP spid="51" grpId="0"/>
      <p:bldP spid="52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36"/>
          <p:cNvSpPr txBox="1">
            <a:spLocks/>
          </p:cNvSpPr>
          <p:nvPr/>
        </p:nvSpPr>
        <p:spPr>
          <a:xfrm>
            <a:off x="0" y="1700808"/>
            <a:ext cx="821533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Воздушный шар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1085745" y="5392751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330106" y="5873708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4282" y="5715016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2294" y="3446544"/>
            <a:ext cx="1316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воздух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26176" y="3079080"/>
            <a:ext cx="682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17936" y="5198908"/>
            <a:ext cx="642910" cy="50006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880668" y="5059036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 flipH="1" flipV="1">
            <a:off x="815239" y="3995955"/>
            <a:ext cx="1639562" cy="1604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>
            <a:off x="1356496" y="5214156"/>
            <a:ext cx="714380" cy="1588"/>
          </a:xfrm>
          <a:prstGeom prst="straightConnector1">
            <a:avLst/>
          </a:prstGeom>
          <a:ln w="984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4786322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276872"/>
            <a:ext cx="821533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17419" t="32661" r="17023" b="51555"/>
          <a:stretch>
            <a:fillRect/>
          </a:stretch>
        </p:blipFill>
        <p:spPr bwMode="auto">
          <a:xfrm>
            <a:off x="0" y="0"/>
            <a:ext cx="9144000" cy="153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9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8" grpId="0" animBg="1"/>
      <p:bldP spid="20" grpId="0"/>
      <p:bldP spid="21" grpId="0"/>
      <p:bldP spid="22" grpId="0"/>
      <p:bldP spid="23" grpId="0"/>
      <p:bldP spid="24" grpId="0" animBg="1"/>
      <p:bldP spid="25" grpId="0"/>
      <p:bldP spid="30" grpId="0"/>
      <p:bldP spid="4" grpId="0" animBg="1"/>
      <p:bldP spid="4" grpId="1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5572132" y="4286280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6640666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6682722" y="4366296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5400000">
            <a:off x="6485868" y="5853792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839066" y="6044649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429488" y="535785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358082" y="3714752"/>
            <a:ext cx="11363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43570" y="3143248"/>
            <a:ext cx="266222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динамометр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436038" y="4191664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 rot="5400000" flipH="1" flipV="1">
            <a:off x="6830318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Содержимое 36"/>
          <p:cNvSpPr txBox="1">
            <a:spLocks/>
          </p:cNvSpPr>
          <p:nvPr/>
        </p:nvSpPr>
        <p:spPr>
          <a:xfrm>
            <a:off x="4714876" y="928670"/>
            <a:ext cx="4429124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Деталь   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929058" y="1428736"/>
            <a:ext cx="5214942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6365991" y="6058935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000728" y="2357430"/>
            <a:ext cx="292899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3200" dirty="0"/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6715108" y="0"/>
            <a:ext cx="2428892" cy="8572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0"/>
            <a:ext cx="67151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Сколько «весит» в воде алюминиевая деталь массой 135 г и объемом 50 см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-32" y="949587"/>
            <a:ext cx="3214710" cy="278537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135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1000000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700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дин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14512" y="3214686"/>
            <a:ext cx="250029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3714752"/>
            <a:ext cx="5643570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4214818"/>
            <a:ext cx="250029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00298" y="4214818"/>
            <a:ext cx="92869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00298" y="4214818"/>
            <a:ext cx="92869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4714884"/>
            <a:ext cx="407193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0,135кг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кг=</a:t>
            </a:r>
            <a:endParaRPr lang="ru-RU" sz="3200" dirty="0"/>
          </a:p>
        </p:txBody>
      </p:sp>
      <p:sp>
        <p:nvSpPr>
          <p:cNvPr id="26" name="TextBox 25"/>
          <p:cNvSpPr txBox="1"/>
          <p:nvPr/>
        </p:nvSpPr>
        <p:spPr>
          <a:xfrm>
            <a:off x="3929058" y="4701613"/>
            <a:ext cx="121444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1,32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3929058" y="4701613"/>
            <a:ext cx="121444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1,32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/>
          </a:p>
        </p:txBody>
      </p:sp>
      <p:sp>
        <p:nvSpPr>
          <p:cNvPr id="31" name="TextBox 30"/>
          <p:cNvSpPr txBox="1"/>
          <p:nvPr/>
        </p:nvSpPr>
        <p:spPr>
          <a:xfrm>
            <a:off x="785786" y="5286388"/>
            <a:ext cx="371477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1,32Н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3200" dirty="0"/>
          </a:p>
        </p:txBody>
      </p:sp>
      <p:sp>
        <p:nvSpPr>
          <p:cNvPr id="32" name="TextBox 31"/>
          <p:cNvSpPr txBox="1"/>
          <p:nvPr/>
        </p:nvSpPr>
        <p:spPr>
          <a:xfrm>
            <a:off x="785786" y="5773183"/>
            <a:ext cx="235745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3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3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3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3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3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3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3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3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3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3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3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3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3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3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3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0.59323 0.00463 " pathEditMode="relative" rAng="0" ptsTypes="AA">
                                      <p:cBhvr>
                                        <p:cTn id="1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5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5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0.23229 0.13935 " pathEditMode="relative" rAng="0" ptsTypes="AA">
                                      <p:cBhvr>
                                        <p:cTn id="1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00" y="7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4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9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1" grpId="0" animBg="1"/>
      <p:bldP spid="42" grpId="0"/>
      <p:bldP spid="43" grpId="0"/>
      <p:bldP spid="44" grpId="0" animBg="1"/>
      <p:bldP spid="47" grpId="0"/>
      <p:bldP spid="49" grpId="0" animBg="1"/>
      <p:bldP spid="50" grpId="0" animBg="1"/>
      <p:bldP spid="50" grpId="1" animBg="1"/>
      <p:bldP spid="50" grpId="2" animBg="1"/>
      <p:bldP spid="51" grpId="0"/>
      <p:bldP spid="52" grpId="0" animBg="1"/>
      <p:bldP spid="18" grpId="0" build="p" animBg="1"/>
      <p:bldP spid="20" grpId="0" animBg="1"/>
      <p:bldP spid="21" grpId="0" animBg="1"/>
      <p:bldP spid="22" grpId="0" animBg="1"/>
      <p:bldP spid="23" grpId="0" animBg="1"/>
      <p:bldP spid="24" grpId="0" animBg="1"/>
      <p:bldP spid="24" grpId="1" animBg="1"/>
      <p:bldP spid="25" grpId="0" animBg="1"/>
      <p:bldP spid="26" grpId="0" animBg="1"/>
      <p:bldP spid="28" grpId="0" animBg="1"/>
      <p:bldP spid="28" grpId="1" animBg="1"/>
      <p:bldP spid="31" grpId="0" animBg="1"/>
      <p:bldP spid="3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072298" y="1785926"/>
            <a:ext cx="2071702" cy="2350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00926" y="2350936"/>
            <a:ext cx="1000132" cy="285752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795921"/>
            <a:ext cx="9144000" cy="20621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3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Рассчитайте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выталкивающую силу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действующую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пробковый пояс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объемом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дм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полностью погружаемый в воду?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304861" y="516720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-110394" y="306645"/>
            <a:ext cx="3539386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0.005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24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0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30" y="3271282"/>
            <a:ext cx="1071538" cy="584775"/>
            <a:chOff x="2714612" y="4429132"/>
            <a:chExt cx="71438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564939" y="2935186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398" y="850738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342358" y="1841396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175168" y="3058539"/>
            <a:ext cx="1016625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32" y="3000372"/>
            <a:ext cx="5990743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0.005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167776" y="3047670"/>
            <a:ext cx="1005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7749750" y="2741841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215306" y="2542096"/>
            <a:ext cx="714412" cy="523220"/>
            <a:chOff x="3214678" y="2143117"/>
            <a:chExt cx="628680" cy="523220"/>
          </a:xfrm>
        </p:grpSpPr>
        <p:sp>
          <p:nvSpPr>
            <p:cNvPr id="27" name="TextBox 26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0" y="3643314"/>
            <a:ext cx="592932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Масса пояса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-32" y="4344423"/>
            <a:ext cx="671517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сила тяжести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240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Н/кг·</a:t>
            </a:r>
            <a:r>
              <a:rPr lang="en-US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527264" y="4357694"/>
            <a:ext cx="1830950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2,4·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138629" y="4338539"/>
            <a:ext cx="1005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158561" y="4357694"/>
            <a:ext cx="914033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643702" y="2428868"/>
            <a:ext cx="914033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38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928926" y="714356"/>
            <a:ext cx="3295774" cy="15696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Подъёмная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643702" y="2415597"/>
            <a:ext cx="914033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38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209803" y="3357562"/>
            <a:ext cx="1005403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2496917"/>
            <a:ext cx="6429388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закону Архимеда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6715108" y="0"/>
            <a:ext cx="242889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59259E-6 L 0.07622 -0.31412 " pathEditMode="relative" rAng="0" ptsTypes="AA">
                                      <p:cBhvr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" y="-15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-0.10365 -0.12546 " pathEditMode="relative" rAng="0" ptsTypes="AA">
                                      <p:cBhvr>
                                        <p:cTn id="1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33333E-6 L -0.19271 -0.11643 " pathEditMode="relative" rAng="0" ptsTypes="AA">
                                      <p:cBhvr>
                                        <p:cTn id="1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" y="-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9417E-6 L -0.54896 -0.21485 " pathEditMode="relative" rAng="0" ptsTypes="AA">
                                      <p:cBhvr>
                                        <p:cTn id="1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" y="-1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601" grpId="0" animBg="1"/>
      <p:bldP spid="7" grpId="0" build="p"/>
      <p:bldP spid="16" grpId="0" animBg="1"/>
      <p:bldP spid="16" grpId="1" animBg="1"/>
      <p:bldP spid="19" grpId="0" animBg="1"/>
      <p:bldP spid="23" grpId="0"/>
      <p:bldP spid="31" grpId="0" animBg="1"/>
      <p:bldP spid="32" grpId="0" animBg="1"/>
      <p:bldP spid="33" grpId="0" animBg="1"/>
      <p:bldP spid="34" grpId="0"/>
      <p:bldP spid="35" grpId="0" animBg="1"/>
      <p:bldP spid="35" grpId="1" animBg="1"/>
      <p:bldP spid="36" grpId="0" animBg="1"/>
      <p:bldP spid="37" grpId="0" animBg="1"/>
      <p:bldP spid="38" grpId="0" animBg="1"/>
      <p:bldP spid="38" grpId="1" animBg="1"/>
      <p:bldP spid="39" grpId="0" animBg="1"/>
      <p:bldP spid="39" grpId="1" animBg="1"/>
      <p:bldP spid="18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072298" y="1785926"/>
            <a:ext cx="2071702" cy="2350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00926" y="2350936"/>
            <a:ext cx="1000132" cy="285752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795921"/>
            <a:ext cx="9144000" cy="20621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3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Рассчитайте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груза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который может выдержать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пробковый пояс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объемом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дм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полностью погружаемый в воду?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304861" y="516720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-110394" y="306645"/>
            <a:ext cx="3539386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0.005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24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0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30" y="3271282"/>
            <a:ext cx="1071538" cy="584775"/>
            <a:chOff x="2714612" y="4429132"/>
            <a:chExt cx="71438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564939" y="2935186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398" y="850738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342358" y="1841396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175168" y="3058539"/>
            <a:ext cx="1016625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32" y="3000372"/>
            <a:ext cx="5990743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0.005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167776" y="3047670"/>
            <a:ext cx="1005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7749750" y="2741841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215306" y="2542096"/>
            <a:ext cx="714412" cy="523220"/>
            <a:chOff x="3214678" y="2143117"/>
            <a:chExt cx="628680" cy="523220"/>
          </a:xfrm>
        </p:grpSpPr>
        <p:sp>
          <p:nvSpPr>
            <p:cNvPr id="27" name="TextBox 26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0" y="3643314"/>
            <a:ext cx="592932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Масса пояса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-32" y="4344423"/>
            <a:ext cx="671517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сила тяжести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240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Н/кг·</a:t>
            </a:r>
            <a:r>
              <a:rPr lang="en-US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527264" y="4357694"/>
            <a:ext cx="1830950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2,4·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138629" y="4338539"/>
            <a:ext cx="1005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158561" y="4357694"/>
            <a:ext cx="914033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643702" y="2428868"/>
            <a:ext cx="914033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38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786050" y="1285860"/>
            <a:ext cx="2766655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Вес груза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500826" y="2428868"/>
            <a:ext cx="914033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38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209803" y="3357562"/>
            <a:ext cx="1005403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2496917"/>
            <a:ext cx="6429388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закону Архимеда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6715108" y="0"/>
            <a:ext cx="242889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59259E-6 L 0.07622 -0.31412 " pathEditMode="relative" rAng="0" ptsTypes="AA">
                                      <p:cBhvr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" y="-15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-0.10365 -0.12546 " pathEditMode="relative" rAng="0" ptsTypes="AA">
                                      <p:cBhvr>
                                        <p:cTn id="1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-0.12709 -0.1382 " pathEditMode="relative" rAng="0" ptsTypes="AA">
                                      <p:cBhvr>
                                        <p:cTn id="1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" y="-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9417E-6 L -0.54896 -0.21485 " pathEditMode="relative" rAng="0" ptsTypes="AA">
                                      <p:cBhvr>
                                        <p:cTn id="1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" y="-1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601" grpId="0" animBg="1"/>
      <p:bldP spid="7" grpId="0" build="p"/>
      <p:bldP spid="16" grpId="0" animBg="1"/>
      <p:bldP spid="16" grpId="1" animBg="1"/>
      <p:bldP spid="19" grpId="0" animBg="1"/>
      <p:bldP spid="23" grpId="0"/>
      <p:bldP spid="31" grpId="0" animBg="1"/>
      <p:bldP spid="32" grpId="0" animBg="1"/>
      <p:bldP spid="33" grpId="0" animBg="1"/>
      <p:bldP spid="34" grpId="0"/>
      <p:bldP spid="35" grpId="0" animBg="1"/>
      <p:bldP spid="35" grpId="1" animBg="1"/>
      <p:bldP spid="36" grpId="0" animBg="1"/>
      <p:bldP spid="37" grpId="0" animBg="1"/>
      <p:bldP spid="38" grpId="0" animBg="1"/>
      <p:bldP spid="38" grpId="1" animBg="1"/>
      <p:bldP spid="39" grpId="0" animBg="1"/>
      <p:bldP spid="39" grpId="1" animBg="1"/>
      <p:bldP spid="18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4000504"/>
            <a:ext cx="3143240" cy="285749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30718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полости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17,75 см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мед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4643438" y="1142984"/>
            <a:ext cx="3768959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Шар в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14776" y="1714488"/>
            <a:ext cx="371474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Т.к.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785918" y="5929330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57356" y="3500438"/>
            <a:ext cx="6561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rot="5340000" flipH="1" flipV="1">
            <a:off x="956360" y="4028202"/>
            <a:ext cx="1357322" cy="16042"/>
          </a:xfrm>
          <a:prstGeom prst="straightConnector1">
            <a:avLst/>
          </a:prstGeom>
          <a:ln w="73025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86248" y="2285992"/>
            <a:ext cx="2357454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00826" y="2334276"/>
            <a:ext cx="1928826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965175" y="5392751"/>
            <a:ext cx="1357322" cy="1588"/>
          </a:xfrm>
          <a:prstGeom prst="straightConnector1">
            <a:avLst/>
          </a:prstGeom>
          <a:ln w="857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697438" y="5572140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6715108" y="6469063"/>
            <a:ext cx="242889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786050" y="-24"/>
            <a:ext cx="63579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7780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Полый медный шар плавает в воде при полном погружении. Чему равна масса шара, если объем воздушной полости равен 17,75 см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928662" y="4357694"/>
            <a:ext cx="642942" cy="50006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857224" y="5713428"/>
            <a:ext cx="428628" cy="158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1857356" y="3570288"/>
            <a:ext cx="428628" cy="1588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5853122" y="2344730"/>
            <a:ext cx="214314" cy="500066"/>
          </a:xfrm>
          <a:prstGeom prst="ellipse">
            <a:avLst/>
          </a:prstGeom>
          <a:solidFill>
            <a:schemeClr val="accent1"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8008962" y="2352668"/>
            <a:ext cx="214314" cy="500066"/>
          </a:xfrm>
          <a:prstGeom prst="ellipse">
            <a:avLst/>
          </a:prstGeom>
          <a:solidFill>
            <a:schemeClr val="accent1"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4286248" y="2832096"/>
            <a:ext cx="3786214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·(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плст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29520" y="2857496"/>
            <a:ext cx="1714512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143240" y="3357562"/>
            <a:ext cx="4000528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плст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038992" y="3390900"/>
            <a:ext cx="171451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4214810" y="3929066"/>
            <a:ext cx="50006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8034362" y="3987804"/>
            <a:ext cx="50006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214678" y="4143380"/>
            <a:ext cx="2286016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плст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500694" y="4143380"/>
            <a:ext cx="3286148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214678" y="4643446"/>
            <a:ext cx="2286016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плст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57818" y="4643446"/>
            <a:ext cx="300039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214810" y="5429264"/>
            <a:ext cx="107157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5214942" y="5715016"/>
            <a:ext cx="2000264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214942" y="5143512"/>
            <a:ext cx="1857388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плст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286380" y="5786454"/>
            <a:ext cx="192882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меди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28794" y="414338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0"/>
                            </p:stCondLst>
                            <p:childTnLst>
                              <p:par>
                                <p:cTn id="1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5" grpId="1" animBg="1"/>
      <p:bldP spid="7" grpId="0"/>
      <p:bldP spid="9" grpId="0"/>
      <p:bldP spid="10" grpId="0" animBg="1"/>
      <p:bldP spid="14" grpId="0"/>
      <p:bldP spid="16" grpId="0"/>
      <p:bldP spid="26" grpId="0"/>
      <p:bldP spid="26" grpId="1"/>
      <p:bldP spid="31" grpId="0" animBg="1"/>
      <p:bldP spid="32" grpId="0" animBg="1"/>
      <p:bldP spid="33" grpId="0"/>
      <p:bldP spid="34" grpId="0"/>
      <p:bldP spid="35" grpId="0" animBg="1"/>
      <p:bldP spid="36" grpId="0" animBg="1"/>
      <p:bldP spid="40" grpId="0" animBg="1"/>
      <p:bldP spid="41" grpId="0" animBg="1"/>
      <p:bldP spid="43" grpId="0" animBg="1"/>
      <p:bldP spid="44" grpId="0" animBg="1"/>
      <p:bldP spid="45" grpId="0" animBg="1"/>
      <p:bldP spid="49" grpId="0" animBg="1"/>
      <p:bldP spid="50" grpId="0" animBg="1"/>
      <p:bldP spid="8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8574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тела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жидкости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2,5 кг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2303239" y="1647316"/>
            <a:ext cx="6840793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Тело  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32" y="2240630"/>
            <a:ext cx="914403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54694" y="5617036"/>
            <a:ext cx="1426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9198" y="6201811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28794" y="414338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99940" y="3432004"/>
            <a:ext cx="6561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4000504"/>
            <a:ext cx="3571868" cy="285749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1085745" y="527181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V="1">
            <a:off x="1092010" y="417989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98372" y="2905622"/>
            <a:ext cx="2928958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649774">
            <a:off x="6395157" y="3467954"/>
            <a:ext cx="1990948" cy="584775"/>
          </a:xfrm>
          <a:prstGeom prst="rect">
            <a:avLst/>
          </a:prstGeom>
          <a:noFill/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24,5Н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84454" y="2921664"/>
            <a:ext cx="4857784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жидкости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2,5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00496" y="4071942"/>
            <a:ext cx="321471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24,5Н</a:t>
            </a:r>
            <a:endParaRPr lang="ru-RU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4071934" y="4786322"/>
            <a:ext cx="400052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 кг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72132" y="5643578"/>
            <a:ext cx="264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УТОНЕТ!!!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930087" y="5433607"/>
            <a:ext cx="1357322" cy="1588"/>
          </a:xfrm>
          <a:prstGeom prst="straightConnector1">
            <a:avLst/>
          </a:prstGeom>
          <a:ln w="857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857224" y="5674160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6500826" y="6429397"/>
            <a:ext cx="2643174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786050" y="-24"/>
            <a:ext cx="63579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Тело массой 3 кг, погруженное в жидкость, вытесняет 2,5 кг этой жидкости. Утонет ли это тело или нет?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5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6892 L 0.00052 0.26411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8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 animBg="1"/>
      <p:bldP spid="5" grpId="0" animBg="1"/>
      <p:bldP spid="5" grpId="1" animBg="1"/>
      <p:bldP spid="6" grpId="0"/>
      <p:bldP spid="7" grpId="0"/>
      <p:bldP spid="8" grpId="0"/>
      <p:bldP spid="9" grpId="0"/>
      <p:bldP spid="10" grpId="0" animBg="1"/>
      <p:bldP spid="10" grpId="1" animBg="1"/>
      <p:bldP spid="14" grpId="0"/>
      <p:bldP spid="14" grpId="1"/>
      <p:bldP spid="15" grpId="0" animBg="1"/>
      <p:bldP spid="16" grpId="0"/>
      <p:bldP spid="19" grpId="0" animBg="1"/>
      <p:bldP spid="21" grpId="0" animBg="1"/>
      <p:bldP spid="21" grpId="1" animBg="1"/>
      <p:bldP spid="23" grpId="0"/>
      <p:bldP spid="23" grpId="1"/>
      <p:bldP spid="26" grpId="0"/>
      <p:bldP spid="26" grpId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" y="-24"/>
            <a:ext cx="9144000" cy="267765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«5».Труба с внутренним диаметром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8см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к нижнему концу которой  приставлена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легкая пластинка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опущена вертикально в воду на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глубину 1м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Гирю какого наименьшего веса нужно поставить на пластинку   симметрично оси трубы, чтобы пластинка   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отпала?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71470" y="2691466"/>
            <a:ext cx="1785950" cy="2571768"/>
          </a:xfrm>
          <a:prstGeom prst="rect">
            <a:avLst/>
          </a:prstGeom>
          <a:solidFill>
            <a:schemeClr val="accent1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2405714"/>
            <a:ext cx="571504" cy="25003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4906044"/>
            <a:ext cx="928694" cy="94592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-142908" y="2691466"/>
            <a:ext cx="2124000" cy="1588"/>
          </a:xfrm>
          <a:prstGeom prst="line">
            <a:avLst/>
          </a:prstGeom>
          <a:ln w="28575">
            <a:solidFill>
              <a:srgbClr val="F9010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71406" y="4929198"/>
            <a:ext cx="2124000" cy="1588"/>
          </a:xfrm>
          <a:prstGeom prst="line">
            <a:avLst/>
          </a:prstGeom>
          <a:ln w="28575">
            <a:solidFill>
              <a:srgbClr val="F9010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857224" y="4357694"/>
            <a:ext cx="214314" cy="500066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ё</a:t>
            </a: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694894" y="5305842"/>
            <a:ext cx="612000" cy="1588"/>
          </a:xfrm>
          <a:prstGeom prst="straightConnector1">
            <a:avLst/>
          </a:prstGeom>
          <a:ln w="5715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408018" y="5398476"/>
            <a:ext cx="900000" cy="1588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22"/>
          <p:cNvGrpSpPr>
            <a:grpSpLocks/>
          </p:cNvGrpSpPr>
          <p:nvPr/>
        </p:nvGrpSpPr>
        <p:grpSpPr bwMode="auto">
          <a:xfrm>
            <a:off x="1142976" y="5334672"/>
            <a:ext cx="785818" cy="523220"/>
            <a:chOff x="5643570" y="500042"/>
            <a:chExt cx="1004894" cy="523117"/>
          </a:xfrm>
        </p:grpSpPr>
        <p:sp>
          <p:nvSpPr>
            <p:cNvPr id="12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АД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5715007" y="571466"/>
              <a:ext cx="644509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22"/>
          <p:cNvGrpSpPr>
            <a:grpSpLocks/>
          </p:cNvGrpSpPr>
          <p:nvPr/>
        </p:nvGrpSpPr>
        <p:grpSpPr bwMode="auto">
          <a:xfrm>
            <a:off x="714348" y="5834738"/>
            <a:ext cx="714380" cy="523220"/>
            <a:chOff x="5643570" y="500042"/>
            <a:chExt cx="1004894" cy="523117"/>
          </a:xfrm>
        </p:grpSpPr>
        <p:sp>
          <p:nvSpPr>
            <p:cNvPr id="15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endParaRPr lang="ru-RU" b="1" dirty="0">
                <a:solidFill>
                  <a:srgbClr val="0033CC"/>
                </a:solidFill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5715006" y="571466"/>
              <a:ext cx="607680" cy="1587"/>
            </a:xfrm>
            <a:prstGeom prst="straightConnector1">
              <a:avLst/>
            </a:prstGeom>
            <a:ln w="41275">
              <a:solidFill>
                <a:srgbClr val="0033CC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5400000">
            <a:off x="261222" y="4255082"/>
            <a:ext cx="1368000" cy="1588"/>
          </a:xfrm>
          <a:prstGeom prst="straightConnector1">
            <a:avLst/>
          </a:prstGeom>
          <a:ln w="76200">
            <a:solidFill>
              <a:srgbClr val="0066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22"/>
          <p:cNvGrpSpPr>
            <a:grpSpLocks/>
          </p:cNvGrpSpPr>
          <p:nvPr/>
        </p:nvGrpSpPr>
        <p:grpSpPr bwMode="auto">
          <a:xfrm>
            <a:off x="714348" y="3191532"/>
            <a:ext cx="1000132" cy="523220"/>
            <a:chOff x="5643570" y="500042"/>
            <a:chExt cx="1004894" cy="523117"/>
          </a:xfrm>
        </p:grpSpPr>
        <p:sp>
          <p:nvSpPr>
            <p:cNvPr id="19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ДЖ</a:t>
              </a:r>
              <a:endParaRPr lang="ru-RU" b="1" dirty="0">
                <a:solidFill>
                  <a:srgbClr val="006600"/>
                </a:solidFill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5715008" y="571466"/>
              <a:ext cx="288002" cy="1587"/>
            </a:xfrm>
            <a:prstGeom prst="straightConnector1">
              <a:avLst/>
            </a:prstGeom>
            <a:ln w="41275">
              <a:solidFill>
                <a:srgbClr val="00B05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Прямоугольник 20"/>
          <p:cNvSpPr/>
          <p:nvPr/>
        </p:nvSpPr>
        <p:spPr>
          <a:xfrm>
            <a:off x="2000232" y="2714620"/>
            <a:ext cx="4714908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44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14744" y="2143116"/>
            <a:ext cx="450059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Равновесие пластинки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786578" y="2714620"/>
            <a:ext cx="1857388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000232" y="3316454"/>
            <a:ext cx="3143272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=(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072034" y="3316454"/>
            <a:ext cx="4071966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=(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928794" y="5012948"/>
            <a:ext cx="7000924" cy="54918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=1000кг/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/кг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0,005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м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857356" y="3929066"/>
            <a:ext cx="1714512" cy="5591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428992" y="3929066"/>
            <a:ext cx="3929090" cy="5612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(0,04м)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572264" y="4347717"/>
            <a:ext cx="2571736" cy="5612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=0,005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м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714876" y="5643578"/>
            <a:ext cx="2214578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=50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072298" y="5929330"/>
            <a:ext cx="2071702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02кг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0" y="6357959"/>
            <a:ext cx="2500298" cy="50004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27A8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3" grpId="0" animBg="1"/>
      <p:bldP spid="5" grpId="0" animBg="1"/>
      <p:bldP spid="8" grpId="0" animBg="1"/>
      <p:bldP spid="21" grpId="0" animBg="1"/>
      <p:bldP spid="23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10"/>
          <p:cNvSpPr txBox="1">
            <a:spLocks noChangeArrowheads="1"/>
          </p:cNvSpPr>
          <p:nvPr/>
        </p:nvSpPr>
        <p:spPr bwMode="auto">
          <a:xfrm>
            <a:off x="7764991" y="4429132"/>
            <a:ext cx="736099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Какую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наименьшую площадь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имеет льдина толщиной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40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см,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способная удержать над водой человека массой 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80кг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447737" y="2701694"/>
            <a:ext cx="2552627" cy="1656000"/>
            <a:chOff x="1762706" y="1655976"/>
            <a:chExt cx="2088745" cy="1656000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Прямоугольник 5"/>
          <p:cNvSpPr/>
          <p:nvPr/>
        </p:nvSpPr>
        <p:spPr>
          <a:xfrm>
            <a:off x="0" y="1928802"/>
            <a:ext cx="3286148" cy="3234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lang="ru-RU" sz="36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=900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endParaRPr lang="ru-RU" sz="6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h=0</a:t>
            </a:r>
            <a:r>
              <a:rPr lang="ru-RU" sz="48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8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8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6000" b="1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V-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72330" y="2857496"/>
            <a:ext cx="1857388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6929454" y="3119498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3992155"/>
            <a:ext cx="1071538" cy="651291"/>
            <a:chOff x="2714612" y="4429132"/>
            <a:chExt cx="714380" cy="1077218"/>
          </a:xfrm>
        </p:grpSpPr>
        <p:sp>
          <p:nvSpPr>
            <p:cNvPr id="11" name="TextBox 10"/>
            <p:cNvSpPr txBox="1"/>
            <p:nvPr/>
          </p:nvSpPr>
          <p:spPr>
            <a:xfrm>
              <a:off x="2714612" y="4429132"/>
              <a:ext cx="7143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7367775" y="3824184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8072430" y="1571612"/>
            <a:ext cx="1071570" cy="523220"/>
            <a:chOff x="3214678" y="2143117"/>
            <a:chExt cx="857256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16200000" flipV="1">
            <a:off x="7342390" y="256227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429520" y="2071678"/>
            <a:ext cx="28575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7749782" y="3333686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8215338" y="3133941"/>
            <a:ext cx="714412" cy="523220"/>
            <a:chOff x="3214678" y="2143117"/>
            <a:chExt cx="6286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Прямоугольник 22"/>
          <p:cNvSpPr/>
          <p:nvPr/>
        </p:nvSpPr>
        <p:spPr>
          <a:xfrm>
            <a:off x="2928926" y="1935296"/>
            <a:ext cx="4068871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7"/>
          <p:cNvSpPr>
            <a:spLocks noChangeArrowheads="1"/>
          </p:cNvSpPr>
          <p:nvPr/>
        </p:nvSpPr>
        <p:spPr bwMode="auto">
          <a:xfrm>
            <a:off x="1214414" y="4071942"/>
            <a:ext cx="5643602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Mg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085318" y="4130109"/>
            <a:ext cx="1175322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3200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785918" y="4132074"/>
            <a:ext cx="285752" cy="571480"/>
          </a:xfrm>
          <a:prstGeom prst="roundRect">
            <a:avLst/>
          </a:prstGeom>
          <a:solidFill>
            <a:srgbClr val="F9E3A5">
              <a:alpha val="6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214942" y="4163424"/>
            <a:ext cx="285752" cy="571480"/>
          </a:xfrm>
          <a:prstGeom prst="roundRect">
            <a:avLst/>
          </a:prstGeom>
          <a:solidFill>
            <a:srgbClr val="F9E3A5">
              <a:alpha val="6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116076" y="4143380"/>
            <a:ext cx="285752" cy="571480"/>
          </a:xfrm>
          <a:prstGeom prst="roundRect">
            <a:avLst/>
          </a:prstGeom>
          <a:solidFill>
            <a:srgbClr val="F9E3A5">
              <a:alpha val="6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Rectangle 17"/>
          <p:cNvSpPr>
            <a:spLocks noChangeArrowheads="1"/>
          </p:cNvSpPr>
          <p:nvPr/>
        </p:nvSpPr>
        <p:spPr bwMode="auto">
          <a:xfrm>
            <a:off x="1214414" y="4786322"/>
            <a:ext cx="4929222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u="sng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4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7"/>
          <p:cNvSpPr>
            <a:spLocks noChangeArrowheads="1"/>
          </p:cNvSpPr>
          <p:nvPr/>
        </p:nvSpPr>
        <p:spPr bwMode="auto">
          <a:xfrm>
            <a:off x="357158" y="5500702"/>
            <a:ext cx="4572032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17"/>
          <p:cNvSpPr>
            <a:spLocks noChangeArrowheads="1"/>
          </p:cNvSpPr>
          <p:nvPr/>
        </p:nvSpPr>
        <p:spPr bwMode="auto">
          <a:xfrm>
            <a:off x="1285852" y="6166984"/>
            <a:ext cx="3786214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106723" y="4900875"/>
            <a:ext cx="1472400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15"/>
          <p:cNvSpPr txBox="1">
            <a:spLocks noChangeArrowheads="1"/>
          </p:cNvSpPr>
          <p:nvPr/>
        </p:nvSpPr>
        <p:spPr bwMode="auto">
          <a:xfrm>
            <a:off x="7392607" y="5072074"/>
            <a:ext cx="1428760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 bwMode="auto">
          <a:xfrm flipV="1">
            <a:off x="7321169" y="5143512"/>
            <a:ext cx="1643074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500694" y="5711627"/>
            <a:ext cx="1472400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6746296" y="5759504"/>
            <a:ext cx="1139148" cy="58477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4143372" y="3000372"/>
            <a:ext cx="1785950" cy="70788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40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Выгнутая вверх стрелка 43"/>
          <p:cNvSpPr/>
          <p:nvPr/>
        </p:nvSpPr>
        <p:spPr>
          <a:xfrm flipH="1">
            <a:off x="2857488" y="4714884"/>
            <a:ext cx="1714512" cy="357190"/>
          </a:xfrm>
          <a:prstGeom prst="curved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1357290" y="3286124"/>
            <a:ext cx="924834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6715108" y="6469063"/>
            <a:ext cx="242889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3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3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3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3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3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3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500"/>
                            </p:stCondLst>
                            <p:childTnLst>
                              <p:par>
                                <p:cTn id="10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500"/>
                            </p:stCondLst>
                            <p:childTnLst>
                              <p:par>
                                <p:cTn id="17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9778E-6 L 0.4901 0.43085 " pathEditMode="relative" rAng="0" ptsTypes="AA">
                                      <p:cBhvr>
                                        <p:cTn id="19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" y="2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"/>
                            </p:stCondLst>
                            <p:childTnLst>
                              <p:par>
                                <p:cTn id="20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8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3553" grpId="0"/>
      <p:bldP spid="6" grpId="0" build="p"/>
      <p:bldP spid="8" grpId="0" animBg="1"/>
      <p:bldP spid="8" grpId="1" animBg="1"/>
      <p:bldP spid="18" grpId="0" animBg="1"/>
      <p:bldP spid="18" grpId="1" animBg="1"/>
      <p:bldP spid="23" grpId="0" animBg="1"/>
      <p:bldP spid="23" grpId="1" animBg="1"/>
      <p:bldP spid="24" grpId="0" animBg="1"/>
      <p:bldP spid="25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8" grpId="0" animBg="1"/>
      <p:bldP spid="39" grpId="0" animBg="1"/>
      <p:bldP spid="40" grpId="0" animBg="1"/>
      <p:bldP spid="40" grpId="1" animBg="1"/>
      <p:bldP spid="44" grpId="0" animBg="1"/>
      <p:bldP spid="42" grpId="0" animBg="1"/>
      <p:bldP spid="4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3" cstate="print">
            <a:lum bright="-10000" contrast="40000"/>
          </a:blip>
          <a:srcRect l="14465" t="34141" r="31638" b="10079"/>
          <a:stretch>
            <a:fillRect/>
          </a:stretch>
        </p:blipFill>
        <p:spPr bwMode="auto">
          <a:xfrm>
            <a:off x="0" y="0"/>
            <a:ext cx="4355976" cy="3356992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4" cstate="print">
            <a:lum contrast="30000"/>
          </a:blip>
          <a:srcRect l="15488" t="48367" r="15947" b="6465"/>
          <a:stretch>
            <a:fillRect/>
          </a:stretch>
        </p:blipFill>
        <p:spPr bwMode="auto">
          <a:xfrm>
            <a:off x="4355976" y="0"/>
            <a:ext cx="4613457" cy="2780928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5" cstate="print">
            <a:lum bright="-10000" contrast="40000"/>
          </a:blip>
          <a:srcRect t="5517" r="2127" b="20865"/>
          <a:stretch>
            <a:fillRect/>
          </a:stretch>
        </p:blipFill>
        <p:spPr bwMode="auto">
          <a:xfrm>
            <a:off x="2991276" y="2780928"/>
            <a:ext cx="5724128" cy="4077072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6357934"/>
            <a:ext cx="2987856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14-1,2,3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стр.27,28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39952" y="3501008"/>
            <a:ext cx="2736304" cy="646331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F-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980728"/>
            <a:ext cx="1368152" cy="576064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276840" y="1238280"/>
            <a:ext cx="1944216" cy="360040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7072330" y="2857496"/>
            <a:ext cx="1857388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929454" y="3143248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0" y="-142900"/>
            <a:ext cx="9144000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13**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равен объем всей льдины, если она плавает, выдаваясь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50 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над поверхностью воды?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304861" y="2109273"/>
            <a:ext cx="2552627" cy="1656000"/>
            <a:chOff x="1762706" y="1655976"/>
            <a:chExt cx="2088745" cy="1656000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Прямоугольник 7"/>
          <p:cNvSpPr/>
          <p:nvPr/>
        </p:nvSpPr>
        <p:spPr>
          <a:xfrm>
            <a:off x="-110394" y="1857364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err="1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над=</a:t>
            </a:r>
            <a:r>
              <a:rPr lang="en-US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lang="ru-RU" sz="36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=900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3992155"/>
            <a:ext cx="1071538" cy="651291"/>
            <a:chOff x="2714612" y="4429132"/>
            <a:chExt cx="714380" cy="1077218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7143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16200000" flipV="1">
            <a:off x="7367775" y="3824184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430" y="1571612"/>
            <a:ext cx="1071570" cy="523220"/>
            <a:chOff x="3214678" y="2143117"/>
            <a:chExt cx="857256" cy="523220"/>
          </a:xfrm>
        </p:grpSpPr>
        <p:sp>
          <p:nvSpPr>
            <p:cNvPr id="14" name="TextBox 13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 rot="16200000" flipV="1">
            <a:off x="7342390" y="256227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571868" y="2000240"/>
            <a:ext cx="2734851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2857488" y="2721114"/>
            <a:ext cx="464347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428992" y="2857520"/>
            <a:ext cx="285752" cy="571480"/>
          </a:xfrm>
          <a:prstGeom prst="roundRect">
            <a:avLst/>
          </a:prstGeom>
          <a:solidFill>
            <a:srgbClr val="F9E3A5">
              <a:alpha val="67000"/>
            </a:srgbClr>
          </a:solidFill>
          <a:ln>
            <a:solidFill>
              <a:srgbClr val="F9E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774571" y="2833770"/>
            <a:ext cx="285752" cy="571480"/>
          </a:xfrm>
          <a:prstGeom prst="roundRect">
            <a:avLst/>
          </a:prstGeom>
          <a:solidFill>
            <a:srgbClr val="F9E3A5">
              <a:alpha val="67000"/>
            </a:srgbClr>
          </a:solidFill>
          <a:ln>
            <a:solidFill>
              <a:srgbClr val="F9E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2928926" y="3429000"/>
            <a:ext cx="4000528" cy="615553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4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3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4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endParaRPr kumimoji="0" lang="en-US" sz="3400" b="1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" name="Rectangle 17"/>
          <p:cNvSpPr>
            <a:spLocks noChangeArrowheads="1"/>
          </p:cNvSpPr>
          <p:nvPr/>
        </p:nvSpPr>
        <p:spPr bwMode="auto">
          <a:xfrm>
            <a:off x="-32" y="4102719"/>
            <a:ext cx="5500726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над)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3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Rectangle 17"/>
          <p:cNvSpPr>
            <a:spLocks noChangeArrowheads="1"/>
          </p:cNvSpPr>
          <p:nvPr/>
        </p:nvSpPr>
        <p:spPr bwMode="auto">
          <a:xfrm>
            <a:off x="-32" y="4817099"/>
            <a:ext cx="5786478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3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Rectangle 17"/>
          <p:cNvSpPr>
            <a:spLocks noChangeArrowheads="1"/>
          </p:cNvSpPr>
          <p:nvPr/>
        </p:nvSpPr>
        <p:spPr bwMode="auto">
          <a:xfrm>
            <a:off x="-32" y="5531479"/>
            <a:ext cx="5572164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Rectangle 17"/>
          <p:cNvSpPr>
            <a:spLocks noChangeArrowheads="1"/>
          </p:cNvSpPr>
          <p:nvPr/>
        </p:nvSpPr>
        <p:spPr bwMode="auto">
          <a:xfrm>
            <a:off x="1071538" y="6180891"/>
            <a:ext cx="4643470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u="sng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5786446" y="4972313"/>
            <a:ext cx="1472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10"/>
          <p:cNvSpPr txBox="1">
            <a:spLocks noChangeArrowheads="1"/>
          </p:cNvSpPr>
          <p:nvPr/>
        </p:nvSpPr>
        <p:spPr bwMode="auto">
          <a:xfrm>
            <a:off x="6929454" y="4500570"/>
            <a:ext cx="1894301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15"/>
          <p:cNvSpPr txBox="1">
            <a:spLocks noChangeArrowheads="1"/>
          </p:cNvSpPr>
          <p:nvPr/>
        </p:nvSpPr>
        <p:spPr bwMode="auto">
          <a:xfrm>
            <a:off x="7072330" y="5143512"/>
            <a:ext cx="1428760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 bwMode="auto">
          <a:xfrm flipV="1">
            <a:off x="7000892" y="5214950"/>
            <a:ext cx="1643074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5857884" y="5869579"/>
            <a:ext cx="1472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290504" y="5857892"/>
            <a:ext cx="12820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643174" y="1571612"/>
            <a:ext cx="4714908" cy="461665"/>
          </a:xfrm>
          <a:prstGeom prst="rect">
            <a:avLst/>
          </a:prstGeom>
          <a:solidFill>
            <a:srgbClr val="F9E3A5"/>
          </a:solidFill>
          <a:ln w="57150">
            <a:solidFill>
              <a:srgbClr val="F9010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водой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1/10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льдины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!!!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Выгнутая вверх стрелка 37"/>
          <p:cNvSpPr/>
          <p:nvPr/>
        </p:nvSpPr>
        <p:spPr>
          <a:xfrm flipH="1">
            <a:off x="2585384" y="4687588"/>
            <a:ext cx="1785950" cy="357190"/>
          </a:xfrm>
          <a:prstGeom prst="curvedDownArrow">
            <a:avLst/>
          </a:prstGeom>
          <a:solidFill>
            <a:srgbClr val="339933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Выгнутая вверх стрелка 38"/>
          <p:cNvSpPr/>
          <p:nvPr/>
        </p:nvSpPr>
        <p:spPr>
          <a:xfrm flipV="1">
            <a:off x="2571736" y="5429264"/>
            <a:ext cx="2000264" cy="285752"/>
          </a:xfrm>
          <a:prstGeom prst="curvedDownArrow">
            <a:avLst/>
          </a:prstGeom>
          <a:solidFill>
            <a:srgbClr val="FF00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7287208" y="5844621"/>
            <a:ext cx="12820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6715108" y="6469063"/>
            <a:ext cx="242889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00"/>
                            </p:stCondLst>
                            <p:childTnLst>
                              <p:par>
                                <p:cTn id="146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74561E-6 L 0.07361 -0.45559 " pathEditMode="relative" rAng="0" ptsTypes="AA">
                                      <p:cBhvr>
                                        <p:cTn id="1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0" y="-22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9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577" grpId="0"/>
      <p:bldP spid="8" grpId="0" build="p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28" grpId="0" animBg="1"/>
      <p:bldP spid="29" grpId="0" animBg="1"/>
      <p:bldP spid="30" grpId="0"/>
      <p:bldP spid="31" grpId="0" animBg="1"/>
      <p:bldP spid="32" grpId="0" animBg="1"/>
      <p:bldP spid="35" grpId="0"/>
      <p:bldP spid="36" grpId="0"/>
      <p:bldP spid="36" grpId="1"/>
      <p:bldP spid="37" grpId="0" animBg="1"/>
      <p:bldP spid="37" grpId="1" animBg="1"/>
      <p:bldP spid="38" grpId="0" animBg="1"/>
      <p:bldP spid="39" grpId="0" animBg="1"/>
      <p:bldP spid="40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13*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Какой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наименьший объём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имеет льдина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способная удержать над водой груз массой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400 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428596" y="2058752"/>
            <a:ext cx="2552627" cy="1656000"/>
            <a:chOff x="1762706" y="1655976"/>
            <a:chExt cx="2088745" cy="1656000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Прямоугольник 5"/>
          <p:cNvSpPr/>
          <p:nvPr/>
        </p:nvSpPr>
        <p:spPr>
          <a:xfrm>
            <a:off x="0" y="1928802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=40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lang="ru-RU" sz="3600" b="1" baseline="-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=900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endParaRPr lang="ru-RU" sz="3600" b="1" dirty="0" smtClean="0">
              <a:solidFill>
                <a:srgbClr val="3399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endParaRPr lang="ru-RU" sz="6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V-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800" y="2209631"/>
            <a:ext cx="1857388" cy="64294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072330" y="2471633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4"/>
          <p:cNvGrpSpPr/>
          <p:nvPr/>
        </p:nvGrpSpPr>
        <p:grpSpPr>
          <a:xfrm>
            <a:off x="7238956" y="3333624"/>
            <a:ext cx="1071538" cy="584775"/>
            <a:chOff x="2714612" y="4429132"/>
            <a:chExt cx="714380" cy="967202"/>
          </a:xfrm>
        </p:grpSpPr>
        <p:sp>
          <p:nvSpPr>
            <p:cNvPr id="11" name="TextBox 10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7439245" y="3176319"/>
            <a:ext cx="1260000" cy="17253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8143900" y="923747"/>
            <a:ext cx="1071570" cy="523220"/>
            <a:chOff x="3214678" y="2143117"/>
            <a:chExt cx="857256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16200000" flipV="1">
            <a:off x="7413860" y="1914405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643866" y="1495251"/>
            <a:ext cx="285752" cy="78581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7807756" y="2822987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8286808" y="2486076"/>
            <a:ext cx="714412" cy="523220"/>
            <a:chOff x="3214678" y="2143117"/>
            <a:chExt cx="6286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17"/>
          <p:cNvSpPr>
            <a:spLocks noChangeArrowheads="1"/>
          </p:cNvSpPr>
          <p:nvPr/>
        </p:nvSpPr>
        <p:spPr bwMode="auto">
          <a:xfrm>
            <a:off x="1357290" y="3500438"/>
            <a:ext cx="5643602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Mg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Rectangle 17"/>
          <p:cNvSpPr>
            <a:spLocks noChangeArrowheads="1"/>
          </p:cNvSpPr>
          <p:nvPr/>
        </p:nvSpPr>
        <p:spPr bwMode="auto">
          <a:xfrm>
            <a:off x="1428728" y="4214818"/>
            <a:ext cx="4929222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u="sng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4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7"/>
          <p:cNvSpPr>
            <a:spLocks noChangeArrowheads="1"/>
          </p:cNvSpPr>
          <p:nvPr/>
        </p:nvSpPr>
        <p:spPr bwMode="auto">
          <a:xfrm>
            <a:off x="1416853" y="4929198"/>
            <a:ext cx="4572032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17"/>
          <p:cNvSpPr>
            <a:spLocks noChangeArrowheads="1"/>
          </p:cNvSpPr>
          <p:nvPr/>
        </p:nvSpPr>
        <p:spPr bwMode="auto">
          <a:xfrm>
            <a:off x="1488291" y="5637084"/>
            <a:ext cx="3786214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Выгнутая вверх стрелка 43"/>
          <p:cNvSpPr/>
          <p:nvPr/>
        </p:nvSpPr>
        <p:spPr>
          <a:xfrm flipH="1">
            <a:off x="3000552" y="4143380"/>
            <a:ext cx="1785950" cy="357190"/>
          </a:xfrm>
          <a:prstGeom prst="curved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Rectangle 17"/>
          <p:cNvSpPr>
            <a:spLocks noChangeArrowheads="1"/>
          </p:cNvSpPr>
          <p:nvPr/>
        </p:nvSpPr>
        <p:spPr bwMode="auto">
          <a:xfrm>
            <a:off x="2928926" y="1428736"/>
            <a:ext cx="4328749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26883" y="1460972"/>
            <a:ext cx="1428760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3600" dirty="0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1928794" y="3643314"/>
            <a:ext cx="285752" cy="571480"/>
          </a:xfrm>
          <a:prstGeom prst="roundRect">
            <a:avLst/>
          </a:prstGeom>
          <a:solidFill>
            <a:srgbClr val="F9E3A5">
              <a:alpha val="76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4167310" y="3571876"/>
            <a:ext cx="285752" cy="571480"/>
          </a:xfrm>
          <a:prstGeom prst="roundRect">
            <a:avLst/>
          </a:prstGeom>
          <a:solidFill>
            <a:srgbClr val="F9E3A5">
              <a:alpha val="76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5322193" y="3607501"/>
            <a:ext cx="285752" cy="571480"/>
          </a:xfrm>
          <a:prstGeom prst="roundRect">
            <a:avLst/>
          </a:prstGeom>
          <a:solidFill>
            <a:srgbClr val="F9E3A5">
              <a:alpha val="76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6643702" y="4400809"/>
            <a:ext cx="1071570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10"/>
          <p:cNvSpPr txBox="1">
            <a:spLocks noChangeArrowheads="1"/>
          </p:cNvSpPr>
          <p:nvPr/>
        </p:nvSpPr>
        <p:spPr bwMode="auto">
          <a:xfrm>
            <a:off x="8016218" y="5140123"/>
            <a:ext cx="992579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400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15"/>
          <p:cNvSpPr txBox="1">
            <a:spLocks noChangeArrowheads="1"/>
          </p:cNvSpPr>
          <p:nvPr/>
        </p:nvSpPr>
        <p:spPr bwMode="auto">
          <a:xfrm>
            <a:off x="8001024" y="5881642"/>
            <a:ext cx="928694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 bwMode="auto">
          <a:xfrm flipV="1">
            <a:off x="7572396" y="5854503"/>
            <a:ext cx="1643074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10"/>
          <p:cNvSpPr txBox="1">
            <a:spLocks noChangeArrowheads="1"/>
          </p:cNvSpPr>
          <p:nvPr/>
        </p:nvSpPr>
        <p:spPr bwMode="auto">
          <a:xfrm>
            <a:off x="8205998" y="3953380"/>
            <a:ext cx="736099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М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15"/>
          <p:cNvSpPr txBox="1">
            <a:spLocks noChangeArrowheads="1"/>
          </p:cNvSpPr>
          <p:nvPr/>
        </p:nvSpPr>
        <p:spPr bwMode="auto">
          <a:xfrm>
            <a:off x="7858148" y="4643446"/>
            <a:ext cx="1357290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 bwMode="auto">
          <a:xfrm flipV="1">
            <a:off x="7762176" y="4667760"/>
            <a:ext cx="1643074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6215074" y="5572140"/>
            <a:ext cx="857256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6215074" y="5572140"/>
            <a:ext cx="857256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Rectangle 17"/>
          <p:cNvSpPr>
            <a:spLocks noChangeArrowheads="1"/>
          </p:cNvSpPr>
          <p:nvPr/>
        </p:nvSpPr>
        <p:spPr bwMode="auto">
          <a:xfrm>
            <a:off x="2928926" y="843961"/>
            <a:ext cx="851515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9" name="Rectangle 17"/>
          <p:cNvSpPr>
            <a:spLocks noChangeArrowheads="1"/>
          </p:cNvSpPr>
          <p:nvPr/>
        </p:nvSpPr>
        <p:spPr bwMode="auto">
          <a:xfrm>
            <a:off x="3714744" y="857232"/>
            <a:ext cx="1151277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40кН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0" name="Rectangle 17"/>
          <p:cNvSpPr>
            <a:spLocks noChangeArrowheads="1"/>
          </p:cNvSpPr>
          <p:nvPr/>
        </p:nvSpPr>
        <p:spPr bwMode="auto">
          <a:xfrm>
            <a:off x="4000496" y="918786"/>
            <a:ext cx="909223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4286248" y="2772787"/>
            <a:ext cx="1428760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4714876" y="2857496"/>
            <a:ext cx="714380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5869759" y="2857496"/>
            <a:ext cx="1071570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36кН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5929322" y="2928934"/>
            <a:ext cx="785818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36кН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71802" y="2143116"/>
            <a:ext cx="4068871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7072330" y="5572140"/>
            <a:ext cx="928694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1928794" y="5072074"/>
            <a:ext cx="1214446" cy="6429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3786182" y="5000636"/>
            <a:ext cx="1214446" cy="6429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1512041" y="5715016"/>
            <a:ext cx="1214446" cy="6429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 Box 2"/>
          <p:cNvSpPr txBox="1">
            <a:spLocks noChangeArrowheads="1"/>
          </p:cNvSpPr>
          <p:nvPr/>
        </p:nvSpPr>
        <p:spPr bwMode="auto">
          <a:xfrm>
            <a:off x="0" y="6357959"/>
            <a:ext cx="2214546" cy="50004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500"/>
                            </p:stCondLst>
                            <p:childTnLst>
                              <p:par>
                                <p:cTn id="18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500"/>
                            </p:stCondLst>
                            <p:childTnLst>
                              <p:par>
                                <p:cTn id="20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57262E-6 L -0.62812 -0.28122 " pathEditMode="relative" rAng="0" ptsTypes="AA">
                                      <p:cBhvr>
                                        <p:cTn id="22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" y="-1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44218E-6 L 0.46962 0.06984 " pathEditMode="relative" rAng="0" ptsTypes="AA">
                                      <p:cBhvr>
                                        <p:cTn id="2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" y="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0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04533E-6 L 0.39357 -0.00023 " pathEditMode="relative" rAng="0" ptsTypes="AA">
                                      <p:cBhvr>
                                        <p:cTn id="2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0629E-6 L 0.25746 0.07516 " pathEditMode="relative" rAng="0" ptsTypes="AA">
                                      <p:cBhvr>
                                        <p:cTn id="26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" y="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35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6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0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7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2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7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7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/>
      <p:bldP spid="6" grpId="0" build="p"/>
      <p:bldP spid="8" grpId="0" animBg="1"/>
      <p:bldP spid="8" grpId="1" animBg="1"/>
      <p:bldP spid="18" grpId="0" animBg="1"/>
      <p:bldP spid="18" grpId="1" animBg="1"/>
      <p:bldP spid="24" grpId="0" animBg="1"/>
      <p:bldP spid="31" grpId="0" animBg="1"/>
      <p:bldP spid="32" grpId="0" animBg="1"/>
      <p:bldP spid="33" grpId="0" animBg="1"/>
      <p:bldP spid="44" grpId="0" animBg="1"/>
      <p:bldP spid="41" grpId="0" animBg="1"/>
      <p:bldP spid="25" grpId="0" animBg="1"/>
      <p:bldP spid="43" grpId="0" animBg="1"/>
      <p:bldP spid="45" grpId="0" animBg="1"/>
      <p:bldP spid="47" grpId="0" animBg="1"/>
      <p:bldP spid="48" grpId="0" animBg="1"/>
      <p:bldP spid="49" grpId="0" animBg="1"/>
      <p:bldP spid="50" grpId="0" animBg="1"/>
      <p:bldP spid="53" grpId="0" animBg="1"/>
      <p:bldP spid="54" grpId="0" animBg="1"/>
      <p:bldP spid="56" grpId="0" animBg="1"/>
      <p:bldP spid="57" grpId="0" animBg="1"/>
      <p:bldP spid="57" grpId="1" animBg="1"/>
      <p:bldP spid="58" grpId="0" animBg="1"/>
      <p:bldP spid="59" grpId="0" animBg="1"/>
      <p:bldP spid="60" grpId="0" animBg="1"/>
      <p:bldP spid="60" grpId="1" animBg="1"/>
      <p:bldP spid="60" grpId="2" animBg="1"/>
      <p:bldP spid="61" grpId="0" animBg="1"/>
      <p:bldP spid="62" grpId="0" animBg="1"/>
      <p:bldP spid="62" grpId="1" animBg="1"/>
      <p:bldP spid="62" grpId="2" animBg="1"/>
      <p:bldP spid="63" grpId="0" animBg="1"/>
      <p:bldP spid="64" grpId="0" animBg="1"/>
      <p:bldP spid="64" grpId="1" animBg="1"/>
      <p:bldP spid="64" grpId="2" animBg="1"/>
      <p:bldP spid="23" grpId="0" animBg="1"/>
      <p:bldP spid="23" grpId="1" animBg="1"/>
      <p:bldP spid="52" grpId="0" animBg="1"/>
      <p:bldP spid="69" grpId="0" animBg="1"/>
      <p:bldP spid="70" grpId="0" animBg="1"/>
      <p:bldP spid="71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Скругленный прямоугольник 43"/>
          <p:cNvSpPr/>
          <p:nvPr/>
        </p:nvSpPr>
        <p:spPr>
          <a:xfrm>
            <a:off x="4429124" y="5643578"/>
            <a:ext cx="2786082" cy="92869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2357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Задача №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1802" y="71414"/>
            <a:ext cx="5929354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Какая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айсберга  над водой?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(«Титаник»)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286256"/>
            <a:ext cx="3571868" cy="1785950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1085745" y="527181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554694" y="561703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9198" y="6201811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2294" y="344654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58260" y="3255542"/>
            <a:ext cx="266624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6200000" flipV="1">
            <a:off x="1092010" y="417989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одержимое 36"/>
          <p:cNvSpPr txBox="1">
            <a:spLocks/>
          </p:cNvSpPr>
          <p:nvPr/>
        </p:nvSpPr>
        <p:spPr>
          <a:xfrm>
            <a:off x="898352" y="927168"/>
            <a:ext cx="7694996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Льдина  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178" y="1524748"/>
            <a:ext cx="871543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112294" y="2148884"/>
            <a:ext cx="457200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14876" y="2214554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73926" y="2777286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НАДВОД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90100" y="3595188"/>
            <a:ext cx="192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29026" y="4143380"/>
            <a:ext cx="5214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НАДВОД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00464" y="4701613"/>
            <a:ext cx="4572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НАДВОД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0"/>
          <p:cNvGrpSpPr/>
          <p:nvPr/>
        </p:nvGrpSpPr>
        <p:grpSpPr>
          <a:xfrm>
            <a:off x="4429124" y="5550488"/>
            <a:ext cx="1428760" cy="1021784"/>
            <a:chOff x="4429124" y="5563368"/>
            <a:chExt cx="1428760" cy="1021784"/>
          </a:xfrm>
        </p:grpSpPr>
        <p:sp>
          <p:nvSpPr>
            <p:cNvPr id="31" name="TextBox 30"/>
            <p:cNvSpPr txBox="1"/>
            <p:nvPr/>
          </p:nvSpPr>
          <p:spPr>
            <a:xfrm>
              <a:off x="5357818" y="5786454"/>
              <a:ext cx="50006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dirty="0" smtClean="0"/>
                <a:t>=</a:t>
              </a:r>
              <a:endParaRPr lang="ru-RU" sz="4000" dirty="0"/>
            </a:p>
          </p:txBody>
        </p:sp>
        <p:cxnSp>
          <p:nvCxnSpPr>
            <p:cNvPr id="33" name="Прямая соединительная линия 32"/>
            <p:cNvCxnSpPr>
              <a:endCxn id="31" idx="1"/>
            </p:cNvCxnSpPr>
            <p:nvPr/>
          </p:nvCxnSpPr>
          <p:spPr>
            <a:xfrm flipV="1">
              <a:off x="4429124" y="6140397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4493265" y="5563368"/>
              <a:ext cx="96853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НАД</a:t>
              </a:r>
              <a:endParaRPr lang="ru-RU" sz="28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50190" y="6061932"/>
              <a:ext cx="785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2800" dirty="0"/>
            </a:p>
          </p:txBody>
        </p:sp>
      </p:grpSp>
      <p:grpSp>
        <p:nvGrpSpPr>
          <p:cNvPr id="3" name="Группа 39"/>
          <p:cNvGrpSpPr/>
          <p:nvPr/>
        </p:nvGrpSpPr>
        <p:grpSpPr>
          <a:xfrm>
            <a:off x="5731050" y="5554192"/>
            <a:ext cx="1714512" cy="986130"/>
            <a:chOff x="5731050" y="5567072"/>
            <a:chExt cx="1714512" cy="986130"/>
          </a:xfrm>
        </p:grpSpPr>
        <p:cxnSp>
          <p:nvCxnSpPr>
            <p:cNvPr id="34" name="Прямая соединительная линия 33"/>
            <p:cNvCxnSpPr/>
            <p:nvPr/>
          </p:nvCxnSpPr>
          <p:spPr>
            <a:xfrm flipV="1">
              <a:off x="5857884" y="6143644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5731050" y="5567072"/>
              <a:ext cx="17145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Ж </a:t>
              </a:r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л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  <a:endParaRPr lang="ru-RU" sz="28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019806" y="6029982"/>
              <a:ext cx="10715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Ж </a:t>
              </a:r>
              <a:endParaRPr lang="ru-RU" sz="2800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7174350" y="5783450"/>
            <a:ext cx="510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=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 rot="1203582">
            <a:off x="7411976" y="5747100"/>
            <a:ext cx="761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3501932" y="2269950"/>
            <a:ext cx="285752" cy="428628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739162" y="2205782"/>
            <a:ext cx="285752" cy="500066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4286248" y="2857496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55" name="TextBox 54"/>
          <p:cNvSpPr txBox="1"/>
          <p:nvPr/>
        </p:nvSpPr>
        <p:spPr>
          <a:xfrm>
            <a:off x="3857620" y="357187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800" dirty="0"/>
          </a:p>
        </p:txBody>
      </p:sp>
      <p:sp>
        <p:nvSpPr>
          <p:cNvPr id="56" name="TextBox 55"/>
          <p:cNvSpPr txBox="1"/>
          <p:nvPr/>
        </p:nvSpPr>
        <p:spPr>
          <a:xfrm>
            <a:off x="4865022" y="3596690"/>
            <a:ext cx="2357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НАДВОД</a:t>
            </a:r>
            <a:endParaRPr lang="ru-RU" sz="2800" dirty="0"/>
          </a:p>
        </p:txBody>
      </p:sp>
      <p:cxnSp>
        <p:nvCxnSpPr>
          <p:cNvPr id="54" name="Прямая со стрелкой 53"/>
          <p:cNvCxnSpPr/>
          <p:nvPr/>
        </p:nvCxnSpPr>
        <p:spPr>
          <a:xfrm flipV="1">
            <a:off x="4643438" y="2571744"/>
            <a:ext cx="928694" cy="42862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Выгнутая вверх стрелка 57"/>
          <p:cNvSpPr/>
          <p:nvPr/>
        </p:nvSpPr>
        <p:spPr>
          <a:xfrm flipH="1" flipV="1">
            <a:off x="4857752" y="5214950"/>
            <a:ext cx="1785950" cy="35719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9" name="Выгнутая вверх стрелка 58"/>
          <p:cNvSpPr/>
          <p:nvPr/>
        </p:nvSpPr>
        <p:spPr>
          <a:xfrm flipV="1">
            <a:off x="4429124" y="5286388"/>
            <a:ext cx="2928958" cy="42862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214546" y="5786454"/>
            <a:ext cx="16430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71406" y="71414"/>
            <a:ext cx="3500462" cy="5715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13-4,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стр. 24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250"/>
                            </p:stCondLst>
                            <p:childTnLst>
                              <p:par>
                                <p:cTn id="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00"/>
                            </p:stCondLst>
                            <p:childTnLst>
                              <p:par>
                                <p:cTn id="8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8" grpId="0" animBg="1"/>
      <p:bldP spid="10" grpId="0"/>
      <p:bldP spid="11" grpId="0"/>
      <p:bldP spid="12" grpId="0"/>
      <p:bldP spid="14" grpId="0" animBg="1"/>
      <p:bldP spid="16" grpId="0" animBg="1"/>
      <p:bldP spid="17" grpId="0" animBg="1"/>
      <p:bldP spid="18" grpId="0" animBg="1"/>
      <p:bldP spid="19" grpId="0"/>
      <p:bldP spid="20" grpId="0"/>
      <p:bldP spid="21" grpId="0"/>
      <p:bldP spid="22" grpId="0"/>
      <p:bldP spid="23" grpId="0"/>
      <p:bldP spid="43" grpId="0"/>
      <p:bldP spid="51" grpId="0" animBg="1"/>
      <p:bldP spid="52" grpId="0" animBg="1"/>
      <p:bldP spid="53" grpId="0"/>
      <p:bldP spid="55" grpId="0"/>
      <p:bldP spid="56" grpId="0"/>
      <p:bldP spid="58" grpId="0" animBg="1"/>
      <p:bldP spid="59" grpId="0" animBg="1"/>
      <p:bldP spid="60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072330" y="1078040"/>
            <a:ext cx="2071702" cy="2350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00958" y="1643050"/>
            <a:ext cx="1000132" cy="285752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214818"/>
            <a:ext cx="9144000" cy="138499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tabLst>
                <a:tab pos="252413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 №1.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На тело объемом 5 дм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при погружении в жидкость действует выталкивающая сила 50 Н. Какая это жидкость?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304861" y="516720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-110394" y="357166"/>
            <a:ext cx="3539386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 lvl="0"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….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endParaRPr lang="ru-RU" sz="3200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=?</a:t>
            </a:r>
            <a:r>
              <a:rPr lang="ru-RU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2563396"/>
            <a:ext cx="1071538" cy="584775"/>
            <a:chOff x="2714612" y="4429132"/>
            <a:chExt cx="71438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564971" y="2184555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430" y="142852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342390" y="113351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143108" y="1928802"/>
            <a:ext cx="5556329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858016" y="285729"/>
            <a:ext cx="1005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7749782" y="2037169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215338" y="1834210"/>
            <a:ext cx="714412" cy="523220"/>
            <a:chOff x="3214678" y="2143117"/>
            <a:chExt cx="628680" cy="523220"/>
          </a:xfrm>
        </p:grpSpPr>
        <p:sp>
          <p:nvSpPr>
            <p:cNvPr id="27" name="TextBox 26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928926" y="428604"/>
            <a:ext cx="391773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285852" y="2714620"/>
            <a:ext cx="5942652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285852" y="3429000"/>
            <a:ext cx="392909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)=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000628" y="3429000"/>
            <a:ext cx="2143140" cy="707886"/>
          </a:xfrm>
          <a:prstGeom prst="rect">
            <a:avLst/>
          </a:prstGeom>
          <a:solidFill>
            <a:srgbClr val="FFFF00"/>
          </a:solidFill>
          <a:ln w="5715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/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4500562" y="6286520"/>
            <a:ext cx="2928958" cy="5714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14-1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стр.27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601" grpId="0" animBg="1"/>
      <p:bldP spid="7" grpId="0" build="p"/>
      <p:bldP spid="19" grpId="0" animBg="1"/>
      <p:bldP spid="23" grpId="0"/>
      <p:bldP spid="18" grpId="0" animBg="1"/>
      <p:bldP spid="29" grpId="0" animBg="1"/>
      <p:bldP spid="30" grpId="0" animBg="1"/>
      <p:bldP spid="31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" name="Группа 3"/>
          <p:cNvGrpSpPr/>
          <p:nvPr/>
        </p:nvGrpSpPr>
        <p:grpSpPr>
          <a:xfrm>
            <a:off x="71406" y="-24"/>
            <a:ext cx="2643174" cy="2714643"/>
            <a:chOff x="8047038" y="1165225"/>
            <a:chExt cx="1096962" cy="1279525"/>
          </a:xfrm>
        </p:grpSpPr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8047038" y="1165225"/>
              <a:ext cx="1096962" cy="1279525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Oval 11"/>
            <p:cNvSpPr>
              <a:spLocks noChangeArrowheads="1"/>
            </p:cNvSpPr>
            <p:nvPr/>
          </p:nvSpPr>
          <p:spPr bwMode="auto">
            <a:xfrm>
              <a:off x="8407400" y="1379538"/>
              <a:ext cx="457200" cy="36512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>
              <a:off x="8589963" y="2111375"/>
              <a:ext cx="90487" cy="90488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rgbClr val="808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13"/>
            <p:cNvSpPr>
              <a:spLocks noChangeShapeType="1"/>
            </p:cNvSpPr>
            <p:nvPr/>
          </p:nvSpPr>
          <p:spPr bwMode="auto">
            <a:xfrm flipH="1">
              <a:off x="8680450" y="1562100"/>
              <a:ext cx="184150" cy="549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14"/>
            <p:cNvSpPr>
              <a:spLocks noChangeShapeType="1"/>
            </p:cNvSpPr>
            <p:nvPr/>
          </p:nvSpPr>
          <p:spPr bwMode="auto">
            <a:xfrm>
              <a:off x="8407400" y="1562100"/>
              <a:ext cx="182563" cy="549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4"/>
          <p:cNvGrpSpPr/>
          <p:nvPr/>
        </p:nvGrpSpPr>
        <p:grpSpPr>
          <a:xfrm>
            <a:off x="1571604" y="1928801"/>
            <a:ext cx="714380" cy="461665"/>
            <a:chOff x="2714612" y="4429132"/>
            <a:chExt cx="714380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 rot="16200000" flipV="1">
            <a:off x="998328" y="1645009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V="1">
            <a:off x="965527" y="656225"/>
            <a:ext cx="1044000" cy="1725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1714480" y="71413"/>
            <a:ext cx="1071570" cy="523220"/>
            <a:chOff x="3214678" y="2143117"/>
            <a:chExt cx="857256" cy="523220"/>
          </a:xfrm>
        </p:grpSpPr>
        <p:sp>
          <p:nvSpPr>
            <p:cNvPr id="17" name="TextBox 16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2928926" y="428604"/>
            <a:ext cx="5857916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(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обол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000364" y="1428736"/>
            <a:ext cx="36468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Подъёмная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564710" y="1285860"/>
            <a:ext cx="17935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214942" y="2857496"/>
            <a:ext cx="221457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2706E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</a:t>
            </a:r>
            <a:endParaRPr lang="en-US" sz="24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ГОРЯЧИЙ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643570" y="2285992"/>
            <a:ext cx="15263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endParaRPr lang="ru-RU" sz="360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428860" y="2857496"/>
            <a:ext cx="20002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БАЛАСТ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СПУСК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714348" y="3734519"/>
            <a:ext cx="314327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ЗОНДЫ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СТРАТО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СТАТЫ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7"/>
          <p:cNvSpPr>
            <a:spLocks noChangeArrowheads="1"/>
          </p:cNvSpPr>
          <p:nvPr/>
        </p:nvSpPr>
        <p:spPr bwMode="auto">
          <a:xfrm>
            <a:off x="142844" y="2714620"/>
            <a:ext cx="2143140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6715108" y="6469063"/>
            <a:ext cx="242889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4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51EC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4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4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4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4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4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4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4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4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/>
      <p:bldP spid="21" grpId="0"/>
      <p:bldP spid="21" grpId="1"/>
      <p:bldP spid="2049" grpId="0" build="p"/>
      <p:bldP spid="22" grpId="0"/>
      <p:bldP spid="22" grpId="1"/>
      <p:bldP spid="2050" grpId="0"/>
      <p:bldP spid="24" grpId="0" build="p"/>
      <p:bldP spid="25" grpId="0" animBg="1"/>
      <p:bldP spid="25" grpId="1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43206" y="4286280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96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5400000">
            <a:off x="913736" y="5853792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6201835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6934" y="6044649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57356" y="535785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47808" y="3562376"/>
            <a:ext cx="1274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6208" y="336711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6"/>
          <p:cNvSpPr txBox="1">
            <a:spLocks/>
          </p:cNvSpPr>
          <p:nvPr/>
        </p:nvSpPr>
        <p:spPr>
          <a:xfrm>
            <a:off x="0" y="0"/>
            <a:ext cx="821533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камень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571480"/>
            <a:ext cx="871540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466099" y="4334540"/>
            <a:ext cx="1462695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4258" y="5986475"/>
            <a:ext cx="1626699" cy="58477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00"/>
                            </p:stCondLst>
                            <p:childTnLst>
                              <p:par>
                                <p:cTn id="7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5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  <p:bldP spid="9" grpId="0"/>
      <p:bldP spid="16" grpId="0"/>
      <p:bldP spid="17" grpId="0"/>
      <p:bldP spid="18" grpId="0" animBg="1"/>
      <p:bldP spid="20" grpId="0" animBg="1"/>
      <p:bldP spid="20" grpId="1" animBg="1"/>
      <p:bldP spid="20" grpId="3" animBg="1"/>
      <p:bldP spid="22" grpId="0"/>
      <p:bldP spid="22" grpId="1"/>
      <p:bldP spid="25" grpId="0"/>
      <p:bldP spid="25" grpId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7480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1805" y="0"/>
            <a:ext cx="4212195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547686" y="5019539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газах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5816" y="6273225"/>
            <a:ext cx="60486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стр.17-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09630" y="-24"/>
            <a:ext cx="3762568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СР №3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500034" y="3429000"/>
            <a:ext cx="7858180" cy="135732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жидкостях и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424301">
            <a:off x="201250" y="1765968"/>
            <a:ext cx="7952368" cy="160738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Давление в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1805" y="0"/>
            <a:ext cx="4212195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547686" y="5019539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газах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86116" y="6273225"/>
            <a:ext cx="58578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СР-3,стр.11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09630" y="-24"/>
            <a:ext cx="3762568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СР №3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500034" y="3429000"/>
            <a:ext cx="7858180" cy="135732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жидкостях и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424301">
            <a:off x="201250" y="1765968"/>
            <a:ext cx="7952368" cy="160738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Давление в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214686"/>
            <a:ext cx="9144000" cy="132343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4. Записать уравнение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условия равновесия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1538" y="-24"/>
            <a:ext cx="7143800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.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42918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Какое тело Вы описываете?    </a:t>
            </a:r>
          </a:p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оно движется?</a:t>
            </a:r>
          </a:p>
          <a:p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643050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 так?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Расставить силы!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//эскиз//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– действие другого тела.  </a:t>
            </a:r>
          </a:p>
          <a:p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Сколько других тел, столько и сил!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4500570"/>
            <a:ext cx="9144000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4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3929058" y="5214950"/>
            <a:ext cx="521494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Посчитать все силы    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29058" y="5857892"/>
            <a:ext cx="5214942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 0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mph" presetSubtype="2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1" calcmode="lin" valueType="num">
                                      <p:cBhvr override="childStyle"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2" animBg="1"/>
      <p:bldP spid="5" grpId="0"/>
      <p:bldP spid="6" grpId="0"/>
      <p:bldP spid="7" grpId="0" animBg="1"/>
      <p:bldP spid="8" grpId="0" animBg="1"/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9428</TotalTime>
  <Words>7699</Words>
  <Application>Microsoft Office PowerPoint</Application>
  <PresentationFormat>Экран (4:3)</PresentationFormat>
  <Paragraphs>1440</Paragraphs>
  <Slides>77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77</vt:i4>
      </vt:variant>
    </vt:vector>
  </HeadingPairs>
  <TitlesOfParts>
    <vt:vector size="78" baseType="lpstr">
      <vt:lpstr>Трек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Сергей</cp:lastModifiedBy>
  <cp:revision>634</cp:revision>
  <dcterms:created xsi:type="dcterms:W3CDTF">2009-11-04T14:29:22Z</dcterms:created>
  <dcterms:modified xsi:type="dcterms:W3CDTF">2022-02-01T16:15:53Z</dcterms:modified>
</cp:coreProperties>
</file>