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79"/>
  </p:notesMasterIdLst>
  <p:sldIdLst>
    <p:sldId id="309" r:id="rId2"/>
    <p:sldId id="312" r:id="rId3"/>
    <p:sldId id="378" r:id="rId4"/>
    <p:sldId id="365" r:id="rId5"/>
    <p:sldId id="366" r:id="rId6"/>
    <p:sldId id="367" r:id="rId7"/>
    <p:sldId id="374" r:id="rId8"/>
    <p:sldId id="313" r:id="rId9"/>
    <p:sldId id="302" r:id="rId10"/>
    <p:sldId id="379" r:id="rId11"/>
    <p:sldId id="306" r:id="rId12"/>
    <p:sldId id="376" r:id="rId13"/>
    <p:sldId id="380" r:id="rId14"/>
    <p:sldId id="361" r:id="rId15"/>
    <p:sldId id="344" r:id="rId16"/>
    <p:sldId id="364" r:id="rId17"/>
    <p:sldId id="389" r:id="rId18"/>
    <p:sldId id="381" r:id="rId19"/>
    <p:sldId id="343" r:id="rId20"/>
    <p:sldId id="377" r:id="rId21"/>
    <p:sldId id="388" r:id="rId22"/>
    <p:sldId id="385" r:id="rId23"/>
    <p:sldId id="382" r:id="rId24"/>
    <p:sldId id="371" r:id="rId25"/>
    <p:sldId id="383" r:id="rId26"/>
    <p:sldId id="384" r:id="rId27"/>
    <p:sldId id="386" r:id="rId28"/>
    <p:sldId id="387" r:id="rId29"/>
    <p:sldId id="356" r:id="rId30"/>
    <p:sldId id="372" r:id="rId31"/>
    <p:sldId id="352" r:id="rId32"/>
    <p:sldId id="360" r:id="rId33"/>
    <p:sldId id="357" r:id="rId34"/>
    <p:sldId id="362" r:id="rId35"/>
    <p:sldId id="369" r:id="rId36"/>
    <p:sldId id="370" r:id="rId37"/>
    <p:sldId id="329" r:id="rId38"/>
    <p:sldId id="373" r:id="rId39"/>
    <p:sldId id="359" r:id="rId40"/>
    <p:sldId id="332" r:id="rId41"/>
    <p:sldId id="363" r:id="rId42"/>
    <p:sldId id="375" r:id="rId43"/>
    <p:sldId id="334" r:id="rId44"/>
    <p:sldId id="331" r:id="rId45"/>
    <p:sldId id="330" r:id="rId46"/>
    <p:sldId id="333" r:id="rId47"/>
    <p:sldId id="391" r:id="rId48"/>
    <p:sldId id="305" r:id="rId49"/>
    <p:sldId id="358" r:id="rId50"/>
    <p:sldId id="390" r:id="rId51"/>
    <p:sldId id="335" r:id="rId52"/>
    <p:sldId id="315" r:id="rId53"/>
    <p:sldId id="310" r:id="rId54"/>
    <p:sldId id="316" r:id="rId55"/>
    <p:sldId id="319" r:id="rId56"/>
    <p:sldId id="320" r:id="rId57"/>
    <p:sldId id="318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323" r:id="rId76"/>
    <p:sldId id="326" r:id="rId77"/>
    <p:sldId id="409" r:id="rId7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6600"/>
    <a:srgbClr val="003300"/>
    <a:srgbClr val="29239D"/>
    <a:srgbClr val="000000"/>
    <a:srgbClr val="F9E3A5"/>
    <a:srgbClr val="0014AC"/>
    <a:srgbClr val="220FB1"/>
    <a:srgbClr val="0033CC"/>
    <a:srgbClr val="365D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309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10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0.wav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05752"/>
          <a:ext cx="8786842" cy="4937760"/>
        </p:xfrm>
        <a:graphic>
          <a:graphicData uri="http://schemas.openxmlformats.org/drawingml/2006/table">
            <a:tbl>
              <a:tblPr/>
              <a:tblGrid>
                <a:gridCol w="476121"/>
                <a:gridCol w="7583165"/>
                <a:gridCol w="727556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- 12 (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РЗ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22-1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ТЕМА: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Выталкивающая сила. Решение задач.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ЦЕЛИ:1.Создать условия для развития умений решать задачи по разделу.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2. Создать условия для закрепления изученного материала т. № 19-22.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1800" b="1" i="1" cap="all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решение задач по теме световые явления</a:t>
                      </a: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88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1.Развивать умения записывать краткое условие задачи.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2. Развивать умения делать эскиз или  схему цепи к задаче.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3. Развивать умения описывать происходящие процессы.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4. Развивать умения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математизировать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ситуацию.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5. Развивать умения выполнять математические операции.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6. Развивать умения анализировать и записывать ответ к задаче.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800" b="1" i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применение знаний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</a:t>
                      </a:r>
                      <a:r>
                        <a:rPr lang="ru-RU" sz="1800" i="1" cap="all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решение количественных задач.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консультация по задачам гр. 7.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поиск ошибок в решении задач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решение задач у доски.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гр №6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356"/>
            <a:ext cx="4250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Стр.11,12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00504"/>
            <a:ext cx="3571868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643834" y="3786190"/>
            <a:ext cx="1269675" cy="523220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06" y="380036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Тело массой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погруженное в жидкость, вытесняет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кг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этой жидкости. Утонет ли это тело или нет?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(Найдите максимальную массу такого тела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308622"/>
            <a:ext cx="514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тела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жидкости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кг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231801" y="1571612"/>
            <a:ext cx="6912231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равновесии, т.к.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2240630"/>
            <a:ext cx="75724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630307"/>
            <a:ext cx="142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6215082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4071942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627789" y="4061584"/>
            <a:ext cx="13320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32" y="2928934"/>
            <a:ext cx="4286280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649774">
            <a:off x="7044438" y="3467954"/>
            <a:ext cx="1990948" cy="584775"/>
          </a:xfrm>
          <a:prstGeom prst="rect">
            <a:avLst/>
          </a:prstGeom>
          <a:solidFill>
            <a:schemeClr val="bg2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2921664"/>
            <a:ext cx="4929222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жидкости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496" y="4071942"/>
            <a:ext cx="32147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4786322"/>
            <a:ext cx="40005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5643578"/>
            <a:ext cx="2643206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УТОНЕТ!!!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606397" y="5433607"/>
            <a:ext cx="1357322" cy="1588"/>
          </a:xfrm>
          <a:prstGeom prst="straightConnector1">
            <a:avLst/>
          </a:prstGeom>
          <a:ln w="857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6072206"/>
            <a:ext cx="1269675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24,5Н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000504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4759026"/>
            <a:ext cx="1071570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14348" y="-24"/>
            <a:ext cx="278608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В1 з№1//стр.11</a:t>
            </a:r>
          </a:p>
        </p:txBody>
      </p:sp>
      <p:grpSp>
        <p:nvGrpSpPr>
          <p:cNvPr id="28" name="Группа 7"/>
          <p:cNvGrpSpPr/>
          <p:nvPr/>
        </p:nvGrpSpPr>
        <p:grpSpPr>
          <a:xfrm>
            <a:off x="1571604" y="3500438"/>
            <a:ext cx="1071570" cy="523220"/>
            <a:chOff x="3214678" y="2143117"/>
            <a:chExt cx="857256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кругленный прямоугольник 30"/>
          <p:cNvSpPr/>
          <p:nvPr/>
        </p:nvSpPr>
        <p:spPr>
          <a:xfrm>
            <a:off x="2071670" y="3000372"/>
            <a:ext cx="1357322" cy="500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988E-6 L -0.78333 -0.0483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6892 L -0.01389 0.264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" grpId="0"/>
      <p:bldP spid="3" grpId="1"/>
      <p:bldP spid="4" grpId="0" animBg="1"/>
      <p:bldP spid="5" grpId="0" animBg="1"/>
      <p:bldP spid="5" grpId="1" animBg="1"/>
      <p:bldP spid="6" grpId="0"/>
      <p:bldP spid="7" grpId="0" animBg="1"/>
      <p:bldP spid="10" grpId="0" animBg="1"/>
      <p:bldP spid="10" grpId="1" animBg="1"/>
      <p:bldP spid="14" grpId="0" animBg="1"/>
      <p:bldP spid="15" grpId="0" animBg="1"/>
      <p:bldP spid="16" grpId="0" animBg="1"/>
      <p:bldP spid="19" grpId="0" animBg="1"/>
      <p:bldP spid="21" grpId="0" animBg="1"/>
      <p:bldP spid="25" grpId="0" animBg="1"/>
      <p:bldP spid="8" grpId="0" animBg="1"/>
      <p:bldP spid="27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571875"/>
            <a:ext cx="15716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2198" y="6072206"/>
            <a:ext cx="100013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742952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Веревка выдерживает нагрузку 1500Н. Можно ли удержать на ней в воде камень массой 500 кг и объемом 0,4 м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Какова масса  максимального  груза, который сможет выдержать эта верёвка?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3846" y="0"/>
            <a:ext cx="2065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вер/</a:t>
            </a:r>
            <a:r>
              <a:rPr lang="en-US" sz="24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5984" y="6201811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36"/>
          <p:cNvSpPr txBox="1">
            <a:spLocks/>
          </p:cNvSpPr>
          <p:nvPr/>
        </p:nvSpPr>
        <p:spPr>
          <a:xfrm>
            <a:off x="2143108" y="1000108"/>
            <a:ext cx="457200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Камень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71612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Т.к. 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099" y="4334540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3946289"/>
            <a:ext cx="382800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=500кг·9,8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55728" y="3915795"/>
            <a:ext cx="12882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34" y="5986451"/>
            <a:ext cx="116447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5072074"/>
            <a:ext cx="42862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5572140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2857496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6072206"/>
            <a:ext cx="100013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143768" y="6286544"/>
            <a:ext cx="2143140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1643074" y="6058935"/>
            <a:ext cx="1071538" cy="584775"/>
            <a:chOff x="2714612" y="4429132"/>
            <a:chExt cx="714380" cy="967202"/>
          </a:xfrm>
        </p:grpSpPr>
        <p:sp>
          <p:nvSpPr>
            <p:cNvPr id="34" name="TextBox 33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1857356" y="4334540"/>
            <a:ext cx="1071570" cy="523220"/>
            <a:chOff x="3214678" y="2143117"/>
            <a:chExt cx="857256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7"/>
          <p:cNvGrpSpPr/>
          <p:nvPr/>
        </p:nvGrpSpPr>
        <p:grpSpPr>
          <a:xfrm>
            <a:off x="1785918" y="3691598"/>
            <a:ext cx="1071570" cy="523220"/>
            <a:chOff x="3151817" y="2143117"/>
            <a:chExt cx="942979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3151817" y="2143117"/>
              <a:ext cx="942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928926" y="4572008"/>
            <a:ext cx="62150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условия равновесия  найду силу руки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одержимое 36"/>
          <p:cNvSpPr txBox="1">
            <a:spLocks/>
          </p:cNvSpPr>
          <p:nvPr/>
        </p:nvSpPr>
        <p:spPr>
          <a:xfrm>
            <a:off x="0" y="2433134"/>
            <a:ext cx="564357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2905780"/>
            <a:ext cx="692948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500298" y="3429000"/>
            <a:ext cx="564357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Найду силу тяжести камня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2058" y="3918612"/>
            <a:ext cx="100013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2873013"/>
            <a:ext cx="102907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8698" y="6072230"/>
            <a:ext cx="21621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3913E-6 L -0.76267 -0.12488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8048E-6 L -0.53073 -0.287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9325E-6 L -0.49444 -0.59112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23 L -0.6125 -0.35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  <p:bldP spid="44" grpId="1" animBg="1"/>
      <p:bldP spid="5" grpId="0" animBg="1"/>
      <p:bldP spid="3" grpId="0"/>
      <p:bldP spid="8" grpId="0" animBg="1"/>
      <p:bldP spid="9" grpId="0" animBg="1"/>
      <p:bldP spid="18" grpId="0" animBg="1"/>
      <p:bldP spid="20" grpId="0" animBg="1"/>
      <p:bldP spid="20" grpId="1" animBg="1"/>
      <p:bldP spid="20" grpId="2" animBg="1"/>
      <p:bldP spid="22" grpId="0"/>
      <p:bldP spid="22" grpId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1" grpId="0" animBg="1"/>
      <p:bldP spid="31" grpId="0" animBg="1"/>
      <p:bldP spid="31" grpId="1" animBg="1"/>
      <p:bldP spid="42" grpId="0" animBg="1"/>
      <p:bldP spid="39" grpId="0" animBg="1"/>
      <p:bldP spid="19" grpId="0" animBg="1"/>
      <p:bldP spid="43" grpId="0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642918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2,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стр.13,14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29454" y="3143248"/>
            <a:ext cx="2071702" cy="1428760"/>
          </a:xfrm>
          <a:prstGeom prst="rect">
            <a:avLst/>
          </a:prstGeom>
          <a:solidFill>
            <a:srgbClr val="00B0F0">
              <a:alpha val="6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-428660" y="-71462"/>
            <a:ext cx="9572660" cy="128588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11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в2,з1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Мальчик, масса которого 50 кг, держится на воде. Определите объем погруженной части  тела мальчика, если его средняя плотность  0,9 г/ 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0394" y="1214422"/>
            <a:ext cx="3610824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9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M=50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6"/>
            <a:ext cx="1071538" cy="584775"/>
            <a:chOff x="2714612" y="4429132"/>
            <a:chExt cx="714380" cy="967202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9239D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905648"/>
            <a:ext cx="1071570" cy="523220"/>
            <a:chOff x="3214678" y="2143117"/>
            <a:chExt cx="857256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28926" y="1285860"/>
            <a:ext cx="621507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Мальчик  в равновесии т. к.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0" y="2571744"/>
            <a:ext cx="592935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Найду силу тяжести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5714976" y="6373709"/>
            <a:ext cx="3429024" cy="4843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СР-3.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В2,з1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стр.13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844621"/>
            <a:ext cx="914400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Ответ: этот мальчик погрузится на     …..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271462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0" y="3405846"/>
            <a:ext cx="58578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Сила Архимеда тоже равна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29190" y="3405846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0" y="3929066"/>
            <a:ext cx="707233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Сила Архимеда  равна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Выразим отсюда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71406" y="5000636"/>
            <a:ext cx="707233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·9,8Н/кг)=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215074" y="5072074"/>
            <a:ext cx="142876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072330" y="5844621"/>
            <a:ext cx="64294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57752" y="271462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9190" y="3405846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1863858"/>
            <a:ext cx="414340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21337 0.16041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0799 -0.15023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577" grpId="0" animBg="1"/>
      <p:bldP spid="8" grpId="0" build="p" animBg="1"/>
      <p:bldP spid="19" grpId="0" animBg="1"/>
      <p:bldP spid="20" grpId="0" animBg="1"/>
      <p:bldP spid="58" grpId="0" animBg="1"/>
      <p:bldP spid="44" grpId="0" animBg="1"/>
      <p:bldP spid="57" grpId="0" animBg="1"/>
      <p:bldP spid="59" grpId="0" animBg="1"/>
      <p:bldP spid="59" grpId="1" animBg="1"/>
      <p:bldP spid="60" grpId="0" animBg="1"/>
      <p:bldP spid="61" grpId="0" animBg="1"/>
      <p:bldP spid="40" grpId="0" animBg="1"/>
      <p:bldP spid="62" grpId="0" animBg="1"/>
      <p:bldP spid="63" grpId="0" animBg="1"/>
      <p:bldP spid="63" grpId="1" animBg="1"/>
      <p:bldP spid="6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714200" y="3643314"/>
            <a:ext cx="317109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76,4Н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30Н=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15140" y="3714752"/>
            <a:ext cx="1253768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 rot="182569">
            <a:off x="6616196" y="2889922"/>
            <a:ext cx="1235603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76,4Н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57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Можно ли на воздушном шаре объемам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м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поднять груз массой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5,5 кг?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Шар наполнен гелием. Масса   оболочки и приборов равна 3кг.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(Найдите максимальную массу такого груза.)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1147250"/>
            <a:ext cx="564357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Воздушный шар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726" y="0"/>
            <a:ext cx="385762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=5,5кг,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=3кг,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гелия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0,18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воздуха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1,3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20028"/>
            <a:ext cx="6215074" cy="523220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8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49774">
            <a:off x="6181140" y="2607579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76,4Н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139959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459266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32" y="5715016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00438"/>
            <a:ext cx="131643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4021526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429132"/>
            <a:ext cx="11430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3039726"/>
            <a:ext cx="300039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 rot="616148">
            <a:off x="5749770" y="3844144"/>
            <a:ext cx="192882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714612" y="4214818"/>
            <a:ext cx="369976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14612" y="4844489"/>
            <a:ext cx="41434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3554" y="5500702"/>
            <a:ext cx="428628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4,73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/>
              <a:t>&lt;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5,5 кг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571736" y="6150114"/>
            <a:ext cx="3929058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Лишние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765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7884" y="3214686"/>
            <a:ext cx="23616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(т.к. равновесие)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19896"/>
            <a:ext cx="82153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т.к.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5720" y="6286520"/>
            <a:ext cx="114300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30Н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43174" y="5500702"/>
            <a:ext cx="1357322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 rot="21006216">
            <a:off x="6715108" y="5918957"/>
            <a:ext cx="2428892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В2,з2, стр.13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"/>
          <p:cNvGrpSpPr/>
          <p:nvPr/>
        </p:nvGrpSpPr>
        <p:grpSpPr>
          <a:xfrm>
            <a:off x="1714480" y="5701745"/>
            <a:ext cx="1071538" cy="584775"/>
            <a:chOff x="2905120" y="4429132"/>
            <a:chExt cx="714380" cy="967202"/>
          </a:xfrm>
        </p:grpSpPr>
        <p:sp>
          <p:nvSpPr>
            <p:cNvPr id="43" name="TextBox 42"/>
            <p:cNvSpPr txBox="1"/>
            <p:nvPr/>
          </p:nvSpPr>
          <p:spPr>
            <a:xfrm>
              <a:off x="2905120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2952723" y="4605596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7"/>
          <p:cNvGrpSpPr/>
          <p:nvPr/>
        </p:nvGrpSpPr>
        <p:grpSpPr>
          <a:xfrm>
            <a:off x="571472" y="3209763"/>
            <a:ext cx="1071570" cy="523220"/>
            <a:chOff x="3214678" y="2143117"/>
            <a:chExt cx="857256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7"/>
          <p:cNvGrpSpPr/>
          <p:nvPr/>
        </p:nvGrpSpPr>
        <p:grpSpPr>
          <a:xfrm>
            <a:off x="1857356" y="4829683"/>
            <a:ext cx="714412" cy="523220"/>
            <a:chOff x="3214678" y="2143117"/>
            <a:chExt cx="628680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239D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2923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0" y="2143116"/>
            <a:ext cx="5429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выталкивающую силу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07E-6 L -0.53525 0.0194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2109E-6 L -0.72031 0.19912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9" grpId="1" animBg="1"/>
      <p:bldP spid="27" grpId="0"/>
      <p:bldP spid="27" grpId="1"/>
      <p:bldP spid="3" grpId="0" animBg="1"/>
      <p:bldP spid="3" grpId="1" animBg="1"/>
      <p:bldP spid="6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 animBg="1"/>
      <p:bldP spid="4" grpId="0" build="allAtOnce" animBg="1"/>
      <p:bldP spid="4" grpId="1" build="allAtOnce" animBg="1"/>
      <p:bldP spid="4" grpId="2" build="allAtOnce" animBg="1"/>
      <p:bldP spid="39" grpId="0" animBg="1"/>
      <p:bldP spid="40" grpId="0" animBg="1"/>
      <p:bldP spid="51" grpId="0" uiExpand="1" build="allAtOnce" animBg="1"/>
      <p:bldP spid="51" grpId="1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0299" y="-71462"/>
            <a:ext cx="5072097" cy="9286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1.Запишу  условие равновесия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лодки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мужчиной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0"/>
            <a:ext cx="2571736" cy="2928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мужч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=80кг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=30кг+40кг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=1000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кг/м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=100кг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00298" y="857232"/>
            <a:ext cx="3071834" cy="5759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мч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43108" y="1421667"/>
            <a:ext cx="5000659" cy="50713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2. Распишу выталкивающую силу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5984" y="1928802"/>
            <a:ext cx="4286279" cy="5759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(80кг+100кг)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785918" y="2567307"/>
            <a:ext cx="3857652" cy="5759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(180кг)/1000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29256" y="2571744"/>
            <a:ext cx="1857388" cy="575941"/>
          </a:xfrm>
          <a:prstGeom prst="rect">
            <a:avLst/>
          </a:prstGeom>
          <a:solidFill>
            <a:srgbClr val="F9E3A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=0,18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3207619"/>
            <a:ext cx="8501090" cy="5071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3.Запишу  условие равновесия лодки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девочками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762042" y="3638877"/>
            <a:ext cx="3381990" cy="5759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выт2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Р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0" y="3786190"/>
            <a:ext cx="5286380" cy="5071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4. Распишу выталкивающую силу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142976" y="4143380"/>
            <a:ext cx="4714908" cy="5759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gV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=(70кг+100кг)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14282" y="4781885"/>
            <a:ext cx="4409214" cy="5759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(170кг)/1000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694934" y="4781885"/>
            <a:ext cx="2236884" cy="5759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=0,17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1406" y="5350759"/>
            <a:ext cx="4429156" cy="5071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5. Распишу разность объёмов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572000" y="5357826"/>
            <a:ext cx="4572000" cy="575941"/>
          </a:xfrm>
          <a:prstGeom prst="rect">
            <a:avLst/>
          </a:prstGeom>
          <a:solidFill>
            <a:srgbClr val="FFFF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=0,18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0,17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90391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девочки заменят в лодке мужчину, объём погружения уменьшится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38" y="871764"/>
            <a:ext cx="1857388" cy="6429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7143768" y="1139897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8286808" y="1983882"/>
            <a:ext cx="1071538" cy="584775"/>
            <a:chOff x="2714612" y="4429132"/>
            <a:chExt cx="714380" cy="967202"/>
          </a:xfrm>
        </p:grpSpPr>
        <p:sp>
          <p:nvSpPr>
            <p:cNvPr id="46" name="TextBox 45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510683" y="1844583"/>
            <a:ext cx="1260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15338" y="-3723"/>
            <a:ext cx="1000100" cy="523220"/>
            <a:chOff x="3214678" y="2143117"/>
            <a:chExt cx="8000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214678" y="2143117"/>
              <a:ext cx="80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Прямая со стрелкой 51"/>
          <p:cNvCxnSpPr/>
          <p:nvPr/>
        </p:nvCxnSpPr>
        <p:spPr>
          <a:xfrm rot="16200000" flipV="1">
            <a:off x="7485298" y="57653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715304" y="157384"/>
            <a:ext cx="285752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7879194" y="149125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358246" y="1154340"/>
            <a:ext cx="714412" cy="523220"/>
            <a:chOff x="3214678" y="2143117"/>
            <a:chExt cx="628680" cy="523220"/>
          </a:xfrm>
        </p:grpSpPr>
        <p:sp>
          <p:nvSpPr>
            <p:cNvPr id="56" name="TextBox 55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643702" y="6357958"/>
            <a:ext cx="2522668" cy="50006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в№2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стр.14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30248" y="2056438"/>
            <a:ext cx="285752" cy="428628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14612" y="2041198"/>
            <a:ext cx="285752" cy="428628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14016" y="4301496"/>
            <a:ext cx="285752" cy="428628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55438" y="4301496"/>
            <a:ext cx="285752" cy="428628"/>
          </a:xfrm>
          <a:prstGeom prst="round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24" grpId="0"/>
      <p:bldP spid="43" grpId="0" animBg="1"/>
      <p:bldP spid="43" grpId="1" animBg="1"/>
      <p:bldP spid="53" grpId="0" animBg="1"/>
      <p:bldP spid="53" grpId="1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1357298"/>
            <a:ext cx="2428860" cy="2336537"/>
          </a:xfrm>
          <a:prstGeom prst="rect">
            <a:avLst/>
          </a:prstGeom>
          <a:solidFill>
            <a:srgbClr val="F9E3A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кирп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549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паром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=1800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2571744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43834" y="3071810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358245" y="3777842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653559" y="360987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358215" y="1325398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628174" y="227651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01090" y="2071678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"/>
          <p:cNvGrpSpPr/>
          <p:nvPr/>
        </p:nvGrpSpPr>
        <p:grpSpPr>
          <a:xfrm>
            <a:off x="8501122" y="2848189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8035566" y="332305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887562"/>
            <a:ext cx="850109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объём всех кирпичей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·25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12·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714884"/>
            <a:ext cx="24288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071670" y="1428736"/>
            <a:ext cx="307183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кирпичей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9190" y="1428736"/>
            <a:ext cx="250033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кирп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71670" y="1928802"/>
            <a:ext cx="407196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1800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7884" y="1928802"/>
            <a:ext cx="142876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0860" y="3652838"/>
            <a:ext cx="142876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32490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928662" y="3286124"/>
            <a:ext cx="3714712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3.Плот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14678" y="3643314"/>
            <a:ext cx="3367012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214818"/>
            <a:ext cx="578644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Откуда сила дополнительная сила Архимеда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715108" y="6481207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В№2 з№4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На паром, борта которого вертикальны, нагрузили телегу со 100 кирпичами. Масса телеги с лошадью без кирпичей 549 кг. Размеры кирпича 25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 (см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). Площадь парома 25 м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  На сколько увеличилась глубина  осадки парома?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071670" y="2500306"/>
            <a:ext cx="557216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Вместе с телегой и лошадью будет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15074" y="2928934"/>
            <a:ext cx="142876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3249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8" y="4214818"/>
            <a:ext cx="144182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32490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9454" y="1357298"/>
            <a:ext cx="144182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32490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14546" y="4714884"/>
            <a:ext cx="278608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32490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4714884"/>
            <a:ext cx="435771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5286388"/>
            <a:ext cx="192879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x= 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785918" y="5286388"/>
            <a:ext cx="7358082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глубина осадки парома увеличится на 13см.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nimBg="1"/>
      <p:bldP spid="18" grpId="0" animBg="1"/>
      <p:bldP spid="18" grpId="1" animBg="1"/>
      <p:bldP spid="28" grpId="0" animBg="1"/>
      <p:bldP spid="28" grpId="1" animBg="1"/>
      <p:bldP spid="34" grpId="0" build="p" animBg="1"/>
      <p:bldP spid="35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2" grpId="0" animBg="1"/>
      <p:bldP spid="52" grpId="0" animBg="1"/>
      <p:bldP spid="53" grpId="0" animBg="1"/>
      <p:bldP spid="37" grpId="0" animBg="1"/>
      <p:bldP spid="54" grpId="0" animBg="1"/>
      <p:bldP spid="36" grpId="0" animBg="1"/>
      <p:bldP spid="55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356"/>
            <a:ext cx="4166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3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Стр.15,16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714376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Масса  камня объемом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Какую силу надо приложить, чтобы удержать камень в воде?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0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6934" y="6273249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71470" y="3558605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1214422"/>
            <a:ext cx="5857884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Камень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т.к.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762904"/>
            <a:ext cx="728664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714488"/>
            <a:ext cx="72152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4405978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5728" y="3701481"/>
            <a:ext cx="12882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258" y="5986451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4214818"/>
            <a:ext cx="40005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14678" y="4763168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286512" y="4786322"/>
            <a:ext cx="11430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2772787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2786058"/>
            <a:ext cx="85725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3786190"/>
            <a:ext cx="78581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6512" y="4824723"/>
            <a:ext cx="92869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858016" y="6286520"/>
            <a:ext cx="2285984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В3,з1 стр.15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4"/>
          <p:cNvGrpSpPr/>
          <p:nvPr/>
        </p:nvGrpSpPr>
        <p:grpSpPr>
          <a:xfrm>
            <a:off x="1643074" y="6058935"/>
            <a:ext cx="1071538" cy="584775"/>
            <a:chOff x="2714612" y="4429132"/>
            <a:chExt cx="714380" cy="967202"/>
          </a:xfrm>
        </p:grpSpPr>
        <p:sp>
          <p:nvSpPr>
            <p:cNvPr id="34" name="TextBox 33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7"/>
          <p:cNvGrpSpPr/>
          <p:nvPr/>
        </p:nvGrpSpPr>
        <p:grpSpPr>
          <a:xfrm>
            <a:off x="1857356" y="4334540"/>
            <a:ext cx="1071570" cy="523220"/>
            <a:chOff x="3214678" y="2143117"/>
            <a:chExt cx="857256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7"/>
          <p:cNvGrpSpPr/>
          <p:nvPr/>
        </p:nvGrpSpPr>
        <p:grpSpPr>
          <a:xfrm>
            <a:off x="1785918" y="3691598"/>
            <a:ext cx="1071570" cy="523220"/>
            <a:chOff x="3151817" y="2143117"/>
            <a:chExt cx="942979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3151817" y="2143117"/>
              <a:ext cx="942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Содержимое 36"/>
          <p:cNvSpPr txBox="1">
            <a:spLocks/>
          </p:cNvSpPr>
          <p:nvPr/>
        </p:nvSpPr>
        <p:spPr>
          <a:xfrm>
            <a:off x="0" y="2214554"/>
            <a:ext cx="5857884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428860" y="3286124"/>
            <a:ext cx="34290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0846" y="3691598"/>
            <a:ext cx="350046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2857488" y="5286388"/>
            <a:ext cx="6215074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для подъёма камня в воде необходима сила </a:t>
            </a:r>
            <a:r>
              <a:rPr lang="ru-RU" sz="28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Н, а воздухе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72132" y="5786454"/>
            <a:ext cx="3571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870848" y="5811854"/>
            <a:ext cx="50006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79271 -0.2127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60729 -0.375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1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57673 -0.48912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/>
      <p:bldP spid="22" grpId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8" grpId="1" animBg="1"/>
      <p:bldP spid="21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2" grpId="0" animBg="1"/>
      <p:bldP spid="43" grpId="0" animBg="1"/>
      <p:bldP spid="2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500042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С.Р. по темам №10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баллов)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-71462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Погрузится ли  целиком  в воду льдина                        площадью   4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толщиной 50 см, если на нее встанет человек массой 60 кг? Какой максимальный груз может удержать эта льдина?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46712"/>
            <a:ext cx="2571736" cy="2410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h=0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м;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кг;  М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28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4000" b="1" baseline="300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29454" y="311949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6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429520" y="2071678"/>
            <a:ext cx="2857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749782" y="3333686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38" y="3133941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643174" y="1639661"/>
            <a:ext cx="414340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918" y="413207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4942" y="416342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16076" y="4143380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429388" y="0"/>
            <a:ext cx="2714612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В3,з№2 //стр.15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000504"/>
            <a:ext cx="707233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максимальную выталкивающую силу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Обш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86016" y="3143248"/>
            <a:ext cx="5357818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вес 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силу тяжести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льдины</a:t>
            </a:r>
          </a:p>
          <a:p>
            <a:pPr lvl="0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18кН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214554"/>
            <a:ext cx="500066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массу льдины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5000628" y="2714620"/>
            <a:ext cx="1285884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5072074"/>
            <a:ext cx="9144000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максимальный вес и силу тяжести человека, используя условие равновесия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2кН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500430" y="4500570"/>
            <a:ext cx="1143008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571868" y="4676784"/>
            <a:ext cx="1000132" cy="46166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кН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5715008" y="3643314"/>
            <a:ext cx="1000132" cy="46166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кН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000760" y="5500702"/>
            <a:ext cx="857256" cy="46166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2кН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592933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максимальный груз, который может удержать эта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льдина весом  2000Н,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массой 200кг, значит …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43174" y="1119830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Льдина  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равновесии т.к.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4548 0.1347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3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47257 -0.3569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1424 -0.2831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3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 build="p" animBg="1"/>
      <p:bldP spid="8" grpId="0" animBg="1"/>
      <p:bldP spid="8" grpId="1" animBg="1"/>
      <p:bldP spid="18" grpId="0" animBg="1"/>
      <p:bldP spid="18" grpId="1" animBg="1"/>
      <p:bldP spid="23" grpId="0" animBg="1"/>
      <p:bldP spid="27" grpId="0" animBg="1"/>
      <p:bldP spid="28" grpId="0" animBg="1"/>
      <p:bldP spid="30" grpId="0" animBg="1"/>
      <p:bldP spid="42" grpId="0" uiExpand="1" build="p" animBg="1"/>
      <p:bldP spid="43" grpId="0" build="p" animBg="1"/>
      <p:bldP spid="45" grpId="0" uiExpand="1" build="p" animBg="1"/>
      <p:bldP spid="46" grpId="0" animBg="1"/>
      <p:bldP spid="47" grpId="0" uiExpand="1" build="p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uiExpand="1" build="p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86644" y="2309742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768" y="278605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8286808" y="3420651"/>
            <a:ext cx="1071538" cy="651291"/>
            <a:chOff x="2714612" y="4429132"/>
            <a:chExt cx="714380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7582089" y="327643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86776" y="976954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556736" y="192374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528" y="1523924"/>
            <a:ext cx="285752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"/>
          <p:cNvGrpSpPr/>
          <p:nvPr/>
        </p:nvGrpSpPr>
        <p:grpSpPr>
          <a:xfrm>
            <a:off x="8429652" y="2586187"/>
            <a:ext cx="714412" cy="523220"/>
            <a:chOff x="3214678" y="2143117"/>
            <a:chExt cx="6286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5400000">
            <a:off x="7964096" y="306105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1000108"/>
            <a:ext cx="2786050" cy="28212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=6000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28926" y="1071546"/>
            <a:ext cx="4929222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1.При погрузке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выталкивающая сила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увеличилась на величину веса груза, баржа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 вытеснила 6000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8704" y="3821619"/>
            <a:ext cx="3299179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4477416"/>
            <a:ext cx="4429156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4464757"/>
            <a:ext cx="1571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58,8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5000636"/>
            <a:ext cx="9144000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погружении на 2м сухогруз принял груз весом 58,8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масса которого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857892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-428604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в№3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Площадь поперечного сечения сухогруза на уровне воды равна 3000м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По окончании погрузки глубина осадки увеличилась на 2м. Определить в тоннах массу груза, принятого на борт сухогруза.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2928934"/>
            <a:ext cx="52149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эту дополнительную силу Архимеда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429388" y="5929330"/>
            <a:ext cx="2714612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В3,з№3 //стр.16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8" grpId="0" build="p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00504"/>
            <a:ext cx="2786050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полости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17,75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4643438" y="1142984"/>
            <a:ext cx="450056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Шар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т.к.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1217"/>
            <a:ext cx="60722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600076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024" y="3477284"/>
            <a:ext cx="65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1103885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628" y="2285992"/>
            <a:ext cx="235745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2334276"/>
            <a:ext cx="19288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108051" y="5178437"/>
            <a:ext cx="1071570" cy="1588"/>
          </a:xfrm>
          <a:prstGeom prst="straightConnector1">
            <a:avLst/>
          </a:prstGeom>
          <a:ln w="857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97438" y="53578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86446" y="6286520"/>
            <a:ext cx="335761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В№3 з№4,стр.16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86050" y="-24"/>
            <a:ext cx="6357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Полый медный шар плавает в воде при полном погружении. Чему равна масса шара, если объем воздушной полости равен 17,75 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28662" y="4357694"/>
            <a:ext cx="64294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57224" y="5500702"/>
            <a:ext cx="428628" cy="1588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44024" y="3500438"/>
            <a:ext cx="428628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567502" y="2344730"/>
            <a:ext cx="214314" cy="500066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687717" y="2352668"/>
            <a:ext cx="214314" cy="500066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286248" y="2832096"/>
            <a:ext cx="378621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20" y="2857496"/>
            <a:ext cx="171451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3240" y="3357562"/>
            <a:ext cx="400052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8992" y="3390900"/>
            <a:ext cx="171451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14810" y="3929066"/>
            <a:ext cx="50006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34362" y="3987804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14678" y="4143380"/>
            <a:ext cx="228601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0694" y="4143380"/>
            <a:ext cx="3286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4678" y="4643446"/>
            <a:ext cx="228601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4643446"/>
            <a:ext cx="300039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0364" y="5429264"/>
            <a:ext cx="10715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000496" y="5715016"/>
            <a:ext cx="200026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00496" y="5143512"/>
            <a:ext cx="185738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71934" y="5786454"/>
            <a:ext cx="19288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071942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285992"/>
            <a:ext cx="435768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Перенесём силу тяжести и </a:t>
            </a:r>
          </a:p>
          <a:p>
            <a:pPr marL="514350" indent="-51435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распишем силы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7" grpId="0"/>
      <p:bldP spid="9" grpId="0"/>
      <p:bldP spid="10" grpId="0" animBg="1"/>
      <p:bldP spid="14" grpId="0"/>
      <p:bldP spid="16" grpId="0"/>
      <p:bldP spid="26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8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356"/>
            <a:ext cx="4166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4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Стр.17,18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29454" y="314324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-324544" y="-27384"/>
            <a:ext cx="9468544" cy="148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1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4В №1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Брусок объемом 100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плавает на поверхности воды. Определить объем надводной части бруска, если его масса 40г.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3286148" cy="2336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общ=100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6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=0,04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 г/см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47864" y="1772816"/>
            <a:ext cx="356335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30130" y="1920270"/>
            <a:ext cx="219283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9029" y="1957480"/>
            <a:ext cx="219283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4288740"/>
            <a:ext cx="6588224" cy="120032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Определим объем надводной части </a:t>
            </a:r>
            <a:r>
              <a:rPr lang="en-US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3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67024" y="6082248"/>
            <a:ext cx="1512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=60с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652120" y="3588256"/>
            <a:ext cx="17281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715140" y="6309320"/>
            <a:ext cx="2428892" cy="53295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4В,№1,стр.17</a:t>
            </a: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3332624" y="2492896"/>
            <a:ext cx="332760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836680" y="3339404"/>
            <a:ext cx="15840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0,04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3805630" y="3967106"/>
            <a:ext cx="201679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4037072" y="3934940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2195736" y="3668964"/>
            <a:ext cx="16561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1340768"/>
            <a:ext cx="628654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Брусок плавает т.к.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15240" y="5456272"/>
            <a:ext cx="536408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3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0" y="6074509"/>
            <a:ext cx="449999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3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3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602480" y="6084585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33733 -0.4717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577" grpId="0"/>
      <p:bldP spid="8" grpId="0" build="p" animBg="1"/>
      <p:bldP spid="20" grpId="0" animBg="1"/>
      <p:bldP spid="21" grpId="0" animBg="1"/>
      <p:bldP spid="22" grpId="0" animBg="1"/>
      <p:bldP spid="23" grpId="0" animBg="1"/>
      <p:bldP spid="36" grpId="0"/>
      <p:bldP spid="40" grpId="0" animBg="1"/>
      <p:bldP spid="43" grpId="0" animBg="1"/>
      <p:bldP spid="45" grpId="0" animBg="1"/>
      <p:bldP spid="46" grpId="0" animBg="1"/>
      <p:bldP spid="44" grpId="0" animBg="1"/>
      <p:bldP spid="19" grpId="0" animBg="1"/>
      <p:bldP spid="57" grpId="0" animBg="1"/>
      <p:bldP spid="58" grpId="0" animBg="1"/>
      <p:bldP spid="59" grpId="0"/>
      <p:bldP spid="5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285852" y="6334780"/>
            <a:ext cx="785814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этот шар может поднять аппаратуру до 111Н веса, или 11кг массы.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1142984"/>
            <a:ext cx="528638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Радиозонд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равновесии т.к.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1472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32" y="627324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000372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158" y="4915927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9048"/>
            <a:ext cx="62865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адиоаппаратуру какой массы может поднять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воздух радиозонд объемом 10м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наполненный водородом, если оболочка его имеет массу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600 г?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0858" y="785794"/>
            <a:ext cx="2857488" cy="2336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=0,6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1,29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0,09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4"/>
          <p:cNvGrpSpPr/>
          <p:nvPr/>
        </p:nvGrpSpPr>
        <p:grpSpPr>
          <a:xfrm>
            <a:off x="1285852" y="5920981"/>
            <a:ext cx="1071538" cy="651291"/>
            <a:chOff x="2714612" y="4429132"/>
            <a:chExt cx="714380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777583" y="4542581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7"/>
          <p:cNvGrpSpPr/>
          <p:nvPr/>
        </p:nvGrpSpPr>
        <p:grpSpPr>
          <a:xfrm>
            <a:off x="357158" y="3429000"/>
            <a:ext cx="1084270" cy="523220"/>
            <a:chOff x="3204518" y="2000241"/>
            <a:chExt cx="867416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3214678" y="2000241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204518" y="20937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 стрелкой 35"/>
          <p:cNvCxnSpPr/>
          <p:nvPr/>
        </p:nvCxnSpPr>
        <p:spPr>
          <a:xfrm>
            <a:off x="1928813" y="5142552"/>
            <a:ext cx="360000" cy="9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0100" y="428625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0" y="2214554"/>
            <a:ext cx="5500694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массу водорода в шаре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57356" y="2737774"/>
            <a:ext cx="21103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793252" y="2745712"/>
            <a:ext cx="280237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0,09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4984" y="2714620"/>
            <a:ext cx="1250663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0,9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/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2143108" y="3214686"/>
            <a:ext cx="700089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масса и сила тяжести шара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1857356" y="3714752"/>
            <a:ext cx="285752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4529138" y="3714752"/>
            <a:ext cx="4071966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81909" y="3714752"/>
            <a:ext cx="96212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14,7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181877" y="3714752"/>
            <a:ext cx="96212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14,7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4214818"/>
            <a:ext cx="4714908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Обш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4929222" y="4681847"/>
            <a:ext cx="3786182" cy="46166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1,29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72462" y="4681847"/>
            <a:ext cx="109998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126,4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4019" y="4681847"/>
            <a:ext cx="109998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126,4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51" name="Содержимое 36"/>
          <p:cNvSpPr txBox="1">
            <a:spLocks/>
          </p:cNvSpPr>
          <p:nvPr/>
        </p:nvSpPr>
        <p:spPr>
          <a:xfrm>
            <a:off x="2643174" y="5143512"/>
            <a:ext cx="650085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условие равновесия, найду вес груза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0"/>
            <a:ext cx="25002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в4з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стр.17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8860" y="5572140"/>
            <a:ext cx="67151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126,4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14,7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28992" y="6000768"/>
            <a:ext cx="106599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111,7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28992" y="6000768"/>
            <a:ext cx="106599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111,7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47549E-7 L -0.84115 0.33395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76268 -0.16365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-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32932E-6 L -0.32691 -0.07238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3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" grpId="0" animBg="1"/>
      <p:bldP spid="18" grpId="0" animBg="1"/>
      <p:bldP spid="21" grpId="0"/>
      <p:bldP spid="22" grpId="0"/>
      <p:bldP spid="24" grpId="0" animBg="1"/>
      <p:bldP spid="25" grpId="0"/>
      <p:bldP spid="30" grpId="0"/>
      <p:bldP spid="4" grpId="0" animBg="1"/>
      <p:bldP spid="17" grpId="0" uiExpand="1" build="p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uiExpand="1" build="p" animBg="1"/>
      <p:bldP spid="48" grpId="0" animBg="1"/>
      <p:bldP spid="49" grpId="0" animBg="1"/>
      <p:bldP spid="50" grpId="0" animBg="1"/>
      <p:bldP spid="50" grpId="1" animBg="1"/>
      <p:bldP spid="51" grpId="0" animBg="1"/>
      <p:bldP spid="53" grpId="0" animBg="1"/>
      <p:bldP spid="54" grpId="0" animBg="1"/>
      <p:bldP spid="54" grpId="1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lnSpc>
                <a:spcPct val="111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Сможет ли берёзовый брус массой 108кг удержать над водой груз массой 70 кг? Какой максимальный груз может удержать этот брус?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2714612" cy="2336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брз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брз</a:t>
            </a:r>
            <a:r>
              <a:rPr lang="ru-RU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грз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=70кг</a:t>
            </a:r>
          </a:p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76" y="2214554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43800" y="2476556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8286808" y="3349214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582121" y="3181242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286776" y="928670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556736" y="191932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3866" y="1428736"/>
            <a:ext cx="2857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964128" y="2890417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417809" y="2490999"/>
            <a:ext cx="940537" cy="523220"/>
            <a:chOff x="3204227" y="2143117"/>
            <a:chExt cx="827669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7" y="2143117"/>
              <a:ext cx="817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04227" y="2194530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572000" y="6357959"/>
            <a:ext cx="4572000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В№4 зад№3,стр. 18</a:t>
            </a: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000264" y="785794"/>
            <a:ext cx="528638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Брус с грузом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т.к.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86050" y="1260447"/>
            <a:ext cx="350046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7" name="Содержимое 36"/>
          <p:cNvSpPr txBox="1">
            <a:spLocks/>
          </p:cNvSpPr>
          <p:nvPr/>
        </p:nvSpPr>
        <p:spPr>
          <a:xfrm>
            <a:off x="2786050" y="2214554"/>
            <a:ext cx="457203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Найду максимальный объём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погруженной части  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брз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714480" y="3477284"/>
            <a:ext cx="71438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2357422" y="3571876"/>
            <a:ext cx="857256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брз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60000" flipV="1">
            <a:off x="2357422" y="3691598"/>
            <a:ext cx="756000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2357422" y="3143248"/>
            <a:ext cx="896143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брз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86116" y="3429000"/>
            <a:ext cx="42862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3429000"/>
            <a:ext cx="1178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0,15м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-71470" y="4179522"/>
            <a:ext cx="4786314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Обш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2547986" y="4572008"/>
            <a:ext cx="3786182" cy="46166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15074" y="4538971"/>
            <a:ext cx="102303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215074" y="4524320"/>
            <a:ext cx="102303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188887" y="3528956"/>
            <a:ext cx="883575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1058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/>
          </a:p>
        </p:txBody>
      </p:sp>
      <p:sp>
        <p:nvSpPr>
          <p:cNvPr id="60" name="Содержимое 36"/>
          <p:cNvSpPr txBox="1">
            <a:spLocks/>
          </p:cNvSpPr>
          <p:nvPr/>
        </p:nvSpPr>
        <p:spPr>
          <a:xfrm>
            <a:off x="-32" y="5072074"/>
            <a:ext cx="650085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условие равновесия, найду вес груза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2" y="5500702"/>
            <a:ext cx="67151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1512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1058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5786" y="5929330"/>
            <a:ext cx="109998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453,6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30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9547E-6 L 0.20538 -0.44704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 build="p" animBg="1"/>
      <p:bldP spid="8" grpId="0" animBg="1"/>
      <p:bldP spid="8" grpId="1" animBg="1"/>
      <p:bldP spid="18" grpId="0" animBg="1"/>
      <p:bldP spid="18" grpId="1" animBg="1"/>
      <p:bldP spid="43" grpId="0" animBg="1"/>
      <p:bldP spid="45" grpId="0" uiExpand="1" build="p" bldLvl="2" animBg="1"/>
      <p:bldP spid="47" grpId="0" uiExpand="1" build="p" animBg="1"/>
      <p:bldP spid="49" grpId="0" animBg="1"/>
      <p:bldP spid="50" grpId="0" animBg="1"/>
      <p:bldP spid="48" grpId="0" animBg="1"/>
      <p:bldP spid="53" grpId="0" animBg="1"/>
      <p:bldP spid="54" grpId="0" animBg="1"/>
      <p:bldP spid="55" grpId="0" build="p" animBg="1"/>
      <p:bldP spid="56" grpId="0" animBg="1"/>
      <p:bldP spid="57" grpId="0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00504"/>
            <a:ext cx="3143240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257173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=7100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643174" y="1142984"/>
            <a:ext cx="514353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Шар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 т.к.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14488"/>
            <a:ext cx="64294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477284"/>
            <a:ext cx="65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965175" y="5392751"/>
            <a:ext cx="1357322" cy="1588"/>
          </a:xfrm>
          <a:prstGeom prst="straightConnector1">
            <a:avLst/>
          </a:prstGeom>
          <a:ln w="857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28596" y="5572140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0"/>
            <a:ext cx="2428892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в№4 з№4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71736" y="-24"/>
            <a:ext cx="6572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Цинковый шар весит в воздухе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3,6 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при полном погружении в воду 2,8 Н. Каков объём полости внутри шара?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39906" y="4073444"/>
            <a:ext cx="1928826" cy="1143008"/>
            <a:chOff x="639906" y="4073444"/>
            <a:chExt cx="1928826" cy="1143008"/>
          </a:xfrm>
        </p:grpSpPr>
        <p:sp>
          <p:nvSpPr>
            <p:cNvPr id="10" name="Овал 9"/>
            <p:cNvSpPr/>
            <p:nvPr/>
          </p:nvSpPr>
          <p:spPr>
            <a:xfrm>
              <a:off x="639906" y="4073444"/>
              <a:ext cx="1928826" cy="1143008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28662" y="4357694"/>
              <a:ext cx="642942" cy="50006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857224" y="5713428"/>
            <a:ext cx="428628" cy="1588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85918" y="3570288"/>
            <a:ext cx="428628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7356" y="392906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 flipV="1">
            <a:off x="1395808" y="4466061"/>
            <a:ext cx="496056" cy="1589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7"/>
          <p:cNvGrpSpPr/>
          <p:nvPr/>
        </p:nvGrpSpPr>
        <p:grpSpPr>
          <a:xfrm>
            <a:off x="488191" y="4120226"/>
            <a:ext cx="940537" cy="523220"/>
            <a:chOff x="3204227" y="2143117"/>
            <a:chExt cx="827669" cy="523220"/>
          </a:xfrm>
        </p:grpSpPr>
        <p:sp>
          <p:nvSpPr>
            <p:cNvPr id="48" name="TextBox 47"/>
            <p:cNvSpPr txBox="1"/>
            <p:nvPr/>
          </p:nvSpPr>
          <p:spPr>
            <a:xfrm>
              <a:off x="3214677" y="2143117"/>
              <a:ext cx="817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дин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3204227" y="2194530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1785918" y="5643578"/>
            <a:ext cx="808235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00034" y="4610409"/>
            <a:ext cx="808235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2,8Н</a:t>
            </a:r>
            <a:endParaRPr lang="ru-RU" sz="2400" b="1" dirty="0"/>
          </a:p>
        </p:txBody>
      </p:sp>
      <p:sp>
        <p:nvSpPr>
          <p:cNvPr id="56" name="Содержимое 36"/>
          <p:cNvSpPr txBox="1">
            <a:spLocks/>
          </p:cNvSpPr>
          <p:nvPr/>
        </p:nvSpPr>
        <p:spPr>
          <a:xfrm>
            <a:off x="2428860" y="3357562"/>
            <a:ext cx="671514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Зная силу Архимеда найду объём шара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43240" y="4357694"/>
            <a:ext cx="428628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Обш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0,000082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=81,6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8" name="Содержимое 36"/>
          <p:cNvSpPr txBox="1">
            <a:spLocks/>
          </p:cNvSpPr>
          <p:nvPr/>
        </p:nvSpPr>
        <p:spPr>
          <a:xfrm>
            <a:off x="0" y="2285992"/>
            <a:ext cx="892971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Отсюда найду выталкивающую силу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+2,8Н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12381" y="2751029"/>
            <a:ext cx="100013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00034" y="3500250"/>
            <a:ext cx="100013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786050" y="3857628"/>
            <a:ext cx="250033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обш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203067" y="3857628"/>
            <a:ext cx="407196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обш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91324" y="442913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одержимое 36"/>
          <p:cNvSpPr txBox="1">
            <a:spLocks/>
          </p:cNvSpPr>
          <p:nvPr/>
        </p:nvSpPr>
        <p:spPr>
          <a:xfrm>
            <a:off x="2000232" y="4929198"/>
            <a:ext cx="714376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Зная силу тяжести найду массу и объём цинка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7" name="Содержимое 36"/>
          <p:cNvSpPr txBox="1">
            <a:spLocks/>
          </p:cNvSpPr>
          <p:nvPr/>
        </p:nvSpPr>
        <p:spPr>
          <a:xfrm>
            <a:off x="2571736" y="5786454"/>
            <a:ext cx="714376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пустоты равен разности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7" grpId="0"/>
      <p:bldP spid="9" grpId="0"/>
      <p:bldP spid="26" grpId="0"/>
      <p:bldP spid="8" grpId="0"/>
      <p:bldP spid="53" grpId="0" animBg="1"/>
      <p:bldP spid="54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356"/>
            <a:ext cx="4714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Черновики 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44416" y="963885"/>
            <a:ext cx="550810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жидкости методом гидростатического «взвешивания».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392909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дин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1000000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7808" y="3562352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159065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1714480" y="2357430"/>
            <a:ext cx="642938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3714752"/>
            <a:ext cx="35718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28934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5986451"/>
            <a:ext cx="80728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858016" y="6286520"/>
            <a:ext cx="2285984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 стр.12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36" y="3643314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562" y="457200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786446" y="4857760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15008" y="4282152"/>
            <a:ext cx="192882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7884" y="4906044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3688" y="0"/>
            <a:ext cx="547260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 animBg="1"/>
      <p:bldP spid="25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07804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164305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14818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тело объемом 5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погружении в жидкость действует выталкивающая сила 50 Н. Какая это жидкость?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56339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184555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4285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13351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3108" y="1928802"/>
            <a:ext cx="555632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85729"/>
            <a:ext cx="1005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03716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183421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28926" y="428604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2714620"/>
            <a:ext cx="5942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3429000"/>
            <a:ext cx="392909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429000"/>
            <a:ext cx="214314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464343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14-1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 //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14-5,стр.31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9" grpId="0" animBg="1"/>
      <p:bldP spid="23" grpId="0"/>
      <p:bldP spid="18" grpId="0" animBg="1"/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805" y="0"/>
            <a:ext cx="42121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630" y="-24"/>
            <a:ext cx="3762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СР №3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3429000"/>
            <a:ext cx="7858180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жидкостях и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 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"/>
            <a:ext cx="4429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Тело массой 3 кг, погруженное в жидкость, вытесняет 2,5 кг этой жидкости. Утонет ли это тело или нет?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688943"/>
            <a:ext cx="4714876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тела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жидкости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кг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1285852" y="1643050"/>
            <a:ext cx="4694600" cy="56723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Тело   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240630"/>
            <a:ext cx="7858180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4694" y="5617036"/>
            <a:ext cx="142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14338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9940" y="3432004"/>
            <a:ext cx="65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0504"/>
            <a:ext cx="3571868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98372" y="2905622"/>
            <a:ext cx="2928958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3415729"/>
            <a:ext cx="1990948" cy="584775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4454" y="2921664"/>
            <a:ext cx="485778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жидкости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496" y="4071942"/>
            <a:ext cx="3214710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4786322"/>
            <a:ext cx="4000528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500702"/>
            <a:ext cx="5572132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…….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930087" y="5433607"/>
            <a:ext cx="1357322" cy="1588"/>
          </a:xfrm>
          <a:prstGeom prst="straightConnector1">
            <a:avLst/>
          </a:prstGeom>
          <a:ln w="857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57224" y="5674160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500826" y="6357958"/>
            <a:ext cx="2665544" cy="50006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6892 L 0.00052 0.2641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/>
      <p:bldP spid="7" grpId="0"/>
      <p:bldP spid="8" grpId="0"/>
      <p:bldP spid="9" grpId="0"/>
      <p:bldP spid="10" grpId="0" animBg="1"/>
      <p:bldP spid="10" grpId="1" animBg="1"/>
      <p:bldP spid="14" grpId="0"/>
      <p:bldP spid="14" grpId="1"/>
      <p:bldP spid="15" grpId="0" animBg="1"/>
      <p:bldP spid="16" grpId="0"/>
      <p:bldP spid="19" grpId="0" animBg="1"/>
      <p:bldP spid="21" grpId="0" animBg="1"/>
      <p:bldP spid="21" grpId="1" animBg="1"/>
      <p:bldP spid="23" grpId="0" animBg="1"/>
      <p:bldP spid="26" grpId="0"/>
      <p:bldP spid="2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 t="8056" r="5664" b="75098"/>
          <a:stretch>
            <a:fillRect/>
          </a:stretch>
        </p:blipFill>
        <p:spPr bwMode="auto">
          <a:xfrm>
            <a:off x="0" y="-27384"/>
            <a:ext cx="8643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715272" y="2571744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43834" y="3071810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358245" y="3777842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653559" y="360987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358215" y="1325398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628174" y="227651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01090" y="2071678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"/>
          <p:cNvGrpSpPr/>
          <p:nvPr/>
        </p:nvGrpSpPr>
        <p:grpSpPr>
          <a:xfrm>
            <a:off x="8501122" y="2848189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8035566" y="332305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643050"/>
            <a:ext cx="3143240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</a:t>
            </a:r>
            <a:r>
              <a:rPr lang="en-US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087626"/>
            <a:ext cx="8244408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объём плота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6116" y="1714488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2370285"/>
            <a:ext cx="485778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2076" y="1691334"/>
            <a:ext cx="144182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35280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350752" y="2955424"/>
            <a:ext cx="2404399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2857496"/>
            <a:ext cx="22145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ели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414" y="3442271"/>
            <a:ext cx="37862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3950" y="3460075"/>
            <a:ext cx="142876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0860" y="3652838"/>
            <a:ext cx="142876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45688" y="4189100"/>
            <a:ext cx="3714712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4.Плот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00430" y="4071942"/>
            <a:ext cx="3367012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639478"/>
            <a:ext cx="5357818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91252" y="4620292"/>
            <a:ext cx="389247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35280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5143512"/>
            <a:ext cx="386041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=13680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=13,68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643578"/>
            <a:ext cx="9144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полном погружении плот способен держать над водой груз весом 13,68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т.е. массу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1,368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тонны. Автомобиль массой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1тонну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даже не замочит колёса.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715108" y="6481207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0" y="-27384"/>
            <a:ext cx="125963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№1/3в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79242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14818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85723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610615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748335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254859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6209803" y="3357562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14414" y="2425479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28604"/>
            <a:ext cx="64633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464343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Задачи№3в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9" grpId="0" animBg="1"/>
      <p:bldP spid="39" grpId="1" animBg="1"/>
      <p:bldP spid="18" grpId="0" animBg="1"/>
      <p:bldP spid="40" grpId="0" animBg="1"/>
      <p:bldP spid="4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14810" y="3606422"/>
            <a:ext cx="2500330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2" y="1109947"/>
            <a:ext cx="67151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77079" y="1570110"/>
            <a:ext cx="7787707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11" y="2167690"/>
            <a:ext cx="882044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75493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8206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214810" y="3513332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500694" y="3533746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воды </a:t>
              </a:r>
              <a:endParaRPr lang="ru-RU" sz="2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84858" y="379025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87600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81183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357686" y="357166"/>
            <a:ext cx="292895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13-4, ФотФ,стр.24</a:t>
            </a:r>
          </a:p>
        </p:txBody>
      </p:sp>
      <p:grpSp>
        <p:nvGrpSpPr>
          <p:cNvPr id="49" name="Группа 40"/>
          <p:cNvGrpSpPr/>
          <p:nvPr/>
        </p:nvGrpSpPr>
        <p:grpSpPr>
          <a:xfrm>
            <a:off x="6778080" y="3534984"/>
            <a:ext cx="1437258" cy="1037024"/>
            <a:chOff x="4071934" y="5563368"/>
            <a:chExt cx="1437258" cy="1037024"/>
          </a:xfrm>
        </p:grpSpPr>
        <p:sp>
          <p:nvSpPr>
            <p:cNvPr id="50" name="TextBox 49"/>
            <p:cNvSpPr txBox="1"/>
            <p:nvPr/>
          </p:nvSpPr>
          <p:spPr>
            <a:xfrm>
              <a:off x="4071934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4580498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93265" y="5563368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900</a:t>
              </a:r>
              <a:endParaRPr lang="ru-RU" sz="2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73990" y="6077172"/>
              <a:ext cx="959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28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571736" y="4955457"/>
            <a:ext cx="657226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подводная часть льдины составляет 90%,  над водой торчит 0,1 часть.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43" grpId="0"/>
      <p:bldP spid="51" grpId="0" animBg="1"/>
      <p:bldP spid="52" grpId="0" animBg="1"/>
      <p:bldP spid="60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214678" y="1561495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306" y="2549752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4357686" y="3429001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3509319" y="3343877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3214678" y="121442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3636008" y="2136268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2844" y="1071546"/>
            <a:ext cx="30059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048392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14351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2,7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подъёмная сила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571744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1428736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357562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3826642" y="2316677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4214778" y="1883656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06569" y="996719"/>
            <a:ext cx="1037463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3357562"/>
            <a:ext cx="157163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1857364"/>
            <a:ext cx="1071570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748707" y="1357298"/>
            <a:ext cx="1304635" cy="663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845751" y="843961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72000" y="1071546"/>
            <a:ext cx="857256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768" y="1500174"/>
            <a:ext cx="1071570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14480" y="4286256"/>
            <a:ext cx="291778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2132" y="857232"/>
            <a:ext cx="2286016" cy="120032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4286256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0"/>
            <a:ext cx="2428892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  <p:bldP spid="22" grpId="0"/>
      <p:bldP spid="24" grpId="0"/>
      <p:bldP spid="25" grpId="0"/>
      <p:bldP spid="27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40" grpId="0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  <p:bldP spid="4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214546" y="371477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86116" y="4286256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3325136" y="379479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128282" y="528228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1480" y="547314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1902" y="478634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00496" y="3143248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71736" y="2629911"/>
            <a:ext cx="2662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3571876"/>
            <a:ext cx="59683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3472732" y="4171078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36"/>
          <p:cNvSpPr txBox="1">
            <a:spLocks/>
          </p:cNvSpPr>
          <p:nvPr/>
        </p:nvSpPr>
        <p:spPr>
          <a:xfrm>
            <a:off x="4714876" y="857232"/>
            <a:ext cx="44291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Деталь 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428736"/>
            <a:ext cx="75723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6215010" y="1500174"/>
            <a:ext cx="29289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144000" y="-1071594"/>
            <a:ext cx="2428892" cy="8572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Задачи№2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4Б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Сколько «весит» в воде алюминиевая деталь массой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0,135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кг и объемом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/1000000?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96" y="1857364"/>
            <a:ext cx="564357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00298" y="4643446"/>
            <a:ext cx="250029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28694" y="4143380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928694" y="3571876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2396" y="5857892"/>
            <a:ext cx="1214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-1571668" y="6585543"/>
            <a:ext cx="3714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-1571668" y="7072338"/>
            <a:ext cx="23574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57554" y="4429132"/>
            <a:ext cx="500066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0" y="3929066"/>
            <a:ext cx="2571768" cy="714380"/>
          </a:xfrm>
          <a:prstGeom prst="wedgeRectCallout">
            <a:avLst>
              <a:gd name="adj1" fmla="val 73744"/>
              <a:gd name="adj2" fmla="val -7928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4214810" y="3786190"/>
            <a:ext cx="4786314" cy="785818"/>
          </a:xfrm>
          <a:prstGeom prst="wedgeRectCallout">
            <a:avLst>
              <a:gd name="adj1" fmla="val -65573"/>
              <a:gd name="adj2" fmla="val -6027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29"/>
          <p:cNvGrpSpPr/>
          <p:nvPr/>
        </p:nvGrpSpPr>
        <p:grpSpPr>
          <a:xfrm>
            <a:off x="2786050" y="600726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ая выноска 37"/>
          <p:cNvSpPr/>
          <p:nvPr/>
        </p:nvSpPr>
        <p:spPr>
          <a:xfrm>
            <a:off x="857224" y="5929330"/>
            <a:ext cx="1071602" cy="714380"/>
          </a:xfrm>
          <a:prstGeom prst="wedgeRectCallout">
            <a:avLst>
              <a:gd name="adj1" fmla="val 134145"/>
              <a:gd name="adj2" fmla="val 2311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4286248" y="6000768"/>
            <a:ext cx="3286148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0,135кг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59323 0.00463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3229 0.13935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59323 0.00463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/>
      <p:bldP spid="43" grpId="0"/>
      <p:bldP spid="44" grpId="0" animBg="1"/>
      <p:bldP spid="47" grpId="0" animBg="1"/>
      <p:bldP spid="49" grpId="0" animBg="1"/>
      <p:bldP spid="50" grpId="0" animBg="1"/>
      <p:bldP spid="50" grpId="1" animBg="1"/>
      <p:bldP spid="50" grpId="2" animBg="1"/>
      <p:bldP spid="52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8" grpId="0" animBg="1"/>
      <p:bldP spid="28" grpId="1" animBg="1"/>
      <p:bldP spid="31" grpId="0" animBg="1"/>
      <p:bldP spid="32" grpId="0" animBg="1"/>
      <p:bldP spid="30" grpId="0" animBg="1"/>
      <p:bldP spid="30" grpId="1" animBg="1"/>
      <p:bldP spid="33" grpId="0" animBg="1"/>
      <p:bldP spid="34" grpId="0" animBg="1"/>
      <p:bldP spid="38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72132" y="4286280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0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Воздушный шар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" y="2428868"/>
            <a:ext cx="25003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82153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9" name="Овал 28"/>
          <p:cNvSpPr/>
          <p:nvPr/>
        </p:nvSpPr>
        <p:spPr>
          <a:xfrm>
            <a:off x="6640666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6682722" y="436629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485868" y="5853792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39066" y="604464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488" y="53578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9940" y="3562376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8340" y="336711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36038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6830318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36"/>
          <p:cNvSpPr txBox="1">
            <a:spLocks/>
          </p:cNvSpPr>
          <p:nvPr/>
        </p:nvSpPr>
        <p:spPr>
          <a:xfrm>
            <a:off x="2714644" y="1119854"/>
            <a:ext cx="642938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камень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942" y="1691334"/>
            <a:ext cx="8501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365991" y="605893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3570" y="2268161"/>
            <a:ext cx="35004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857488" y="6215082"/>
            <a:ext cx="2428892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19764" y="3162912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429520" y="4214818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286644" y="364331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28794" y="5143512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18896" y="598110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429388" y="614364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31" grpId="0" animBg="1"/>
      <p:bldP spid="4" grpId="0" animBg="1"/>
      <p:bldP spid="4" grpId="1" animBg="1"/>
      <p:bldP spid="29" grpId="0" animBg="1"/>
      <p:bldP spid="41" grpId="0"/>
      <p:bldP spid="42" grpId="0"/>
      <p:bldP spid="43" grpId="0"/>
      <p:bldP spid="44" grpId="0"/>
      <p:bldP spid="47" grpId="0"/>
      <p:bldP spid="49" grpId="0" animBg="1"/>
      <p:bldP spid="50" grpId="0" animBg="1"/>
      <p:bldP spid="50" grpId="1" animBg="1"/>
      <p:bldP spid="50" grpId="2" animBg="1"/>
      <p:bldP spid="51" grpId="0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6"/>
          <p:cNvSpPr txBox="1">
            <a:spLocks/>
          </p:cNvSpPr>
          <p:nvPr/>
        </p:nvSpPr>
        <p:spPr>
          <a:xfrm>
            <a:off x="0" y="1700808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Воздушный шар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76872"/>
            <a:ext cx="82153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7419" t="32661" r="17023" b="51555"/>
          <a:stretch>
            <a:fillRect/>
          </a:stretch>
        </p:blipFill>
        <p:spPr bwMode="auto">
          <a:xfrm>
            <a:off x="0" y="0"/>
            <a:ext cx="9144000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4" grpId="0" animBg="1"/>
      <p:bldP spid="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72132" y="4286280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40666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6682722" y="436629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485868" y="5853792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39066" y="6044649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488" y="53578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58082" y="3714752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3570" y="3143248"/>
            <a:ext cx="2662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36038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6830318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36"/>
          <p:cNvSpPr txBox="1">
            <a:spLocks/>
          </p:cNvSpPr>
          <p:nvPr/>
        </p:nvSpPr>
        <p:spPr>
          <a:xfrm>
            <a:off x="4714876" y="928670"/>
            <a:ext cx="44291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Деталь 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9058" y="1428736"/>
            <a:ext cx="521494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365991" y="605893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0728" y="2357430"/>
            <a:ext cx="29289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15108" y="0"/>
            <a:ext cx="2428892" cy="8572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6715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Сколько «весит» в воде алюминиевая деталь массой 135 г и объемом 50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2" y="949587"/>
            <a:ext cx="3214710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700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4512" y="3214686"/>
            <a:ext cx="250029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14752"/>
            <a:ext cx="564357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214818"/>
            <a:ext cx="250029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0298" y="4214818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4214818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714884"/>
            <a:ext cx="407193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0,135кг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кг=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929058" y="4701613"/>
            <a:ext cx="1214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29058" y="4701613"/>
            <a:ext cx="1214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85786" y="5286388"/>
            <a:ext cx="3714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785786" y="5773183"/>
            <a:ext cx="23574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59323 0.0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3229 0.13935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/>
      <p:bldP spid="43" grpId="0"/>
      <p:bldP spid="44" grpId="0" animBg="1"/>
      <p:bldP spid="47" grpId="0"/>
      <p:bldP spid="49" grpId="0" animBg="1"/>
      <p:bldP spid="50" grpId="0" animBg="1"/>
      <p:bldP spid="50" grpId="1" animBg="1"/>
      <p:bldP spid="50" grpId="2" animBg="1"/>
      <p:bldP spid="51" grpId="0"/>
      <p:bldP spid="52" grpId="0" animBg="1"/>
      <p:bldP spid="18" grpId="0" build="p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8" grpId="0" animBg="1"/>
      <p:bldP spid="28" grpId="1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4296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396" y="2357430"/>
            <a:ext cx="1058411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судно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072066" y="6143644"/>
            <a:ext cx="4071966" cy="7143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плавает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357554" y="1373675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171448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500174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4714884"/>
            <a:ext cx="2500298" cy="928694"/>
          </a:xfrm>
          <a:prstGeom prst="wedgeRectCallout">
            <a:avLst>
              <a:gd name="adj1" fmla="val 78519"/>
              <a:gd name="adj2" fmla="val 3296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3857628"/>
            <a:ext cx="1071602" cy="714380"/>
          </a:xfrm>
          <a:prstGeom prst="wedgeRectCallout">
            <a:avLst>
              <a:gd name="adj1" fmla="val 141256"/>
              <a:gd name="adj2" fmla="val 14898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503146" y="2643977"/>
            <a:ext cx="1568126" cy="19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286256"/>
            <a:ext cx="10584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78579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6357934"/>
            <a:ext cx="242889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14-2,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15" grpId="1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298" y="1785926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26" y="2350936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06645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30" y="3271282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39" y="2935186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398" y="85073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58" y="1841396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599074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50" y="274184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06" y="2542096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643314"/>
            <a:ext cx="5929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Масса пояса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4344423"/>
            <a:ext cx="6715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сила тяжести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Н/кг·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27264" y="4357694"/>
            <a:ext cx="18309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2,4·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38629" y="4338539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58561" y="4357694"/>
            <a:ext cx="9140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2428868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714356"/>
            <a:ext cx="329577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2415597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9803" y="3357562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496917"/>
            <a:ext cx="64293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закону Архимеда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715108" y="0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0365 -0.12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19271 -0.11643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1" grpId="0" animBg="1"/>
      <p:bldP spid="32" grpId="0" animBg="1"/>
      <p:bldP spid="33" grpId="0" animBg="1"/>
      <p:bldP spid="34" grpId="0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298" y="1785926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26" y="2350936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груза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может выдержать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06645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30" y="3271282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39" y="2935186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398" y="85073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58" y="1841396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599074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50" y="274184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06" y="2542096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643314"/>
            <a:ext cx="5929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Масса пояса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4344423"/>
            <a:ext cx="6715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сила тяжести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Н/кг·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27264" y="4357694"/>
            <a:ext cx="18309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2,4·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38629" y="4338539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58561" y="4357694"/>
            <a:ext cx="9140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2428868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86050" y="1285860"/>
            <a:ext cx="276665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Вес груза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2428868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9803" y="3357562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496917"/>
            <a:ext cx="64293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закону Архимеда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715108" y="0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0365 -0.12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2709 -0.1382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1" grpId="0" animBg="1"/>
      <p:bldP spid="32" grpId="0" animBg="1"/>
      <p:bldP spid="33" grpId="0" animBg="1"/>
      <p:bldP spid="34" grpId="0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полости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17,75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4643438" y="1142984"/>
            <a:ext cx="3768959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Шар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76" y="1714488"/>
            <a:ext cx="371474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14338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477284"/>
            <a:ext cx="65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0504"/>
            <a:ext cx="3143240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6248" y="2285992"/>
            <a:ext cx="235745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2334276"/>
            <a:ext cx="19288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965175" y="5392751"/>
            <a:ext cx="1357322" cy="1588"/>
          </a:xfrm>
          <a:prstGeom prst="straightConnector1">
            <a:avLst/>
          </a:prstGeom>
          <a:ln w="857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97438" y="5572140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86050" y="-24"/>
            <a:ext cx="6357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Полый медный шар плавает в воде при полном погружении. Чему равна масса шара, если объем воздушной полости равен 17,75 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28662" y="4357694"/>
            <a:ext cx="64294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57224" y="5713428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57224" y="3500438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853122" y="2344730"/>
            <a:ext cx="214314" cy="500066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08962" y="2352668"/>
            <a:ext cx="214314" cy="500066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286248" y="2832096"/>
            <a:ext cx="378621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20" y="2857496"/>
            <a:ext cx="171451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3240" y="3357562"/>
            <a:ext cx="400052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8992" y="3390900"/>
            <a:ext cx="171451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14810" y="3929066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34362" y="3987804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14678" y="4143380"/>
            <a:ext cx="228601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0694" y="4143380"/>
            <a:ext cx="3286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4678" y="4643446"/>
            <a:ext cx="228601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4643446"/>
            <a:ext cx="300039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4810" y="5429264"/>
            <a:ext cx="10715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214942" y="5715016"/>
            <a:ext cx="200026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14942" y="5143512"/>
            <a:ext cx="185738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86380" y="5786454"/>
            <a:ext cx="19288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7" grpId="0"/>
      <p:bldP spid="8" grpId="0"/>
      <p:bldP spid="9" grpId="0"/>
      <p:bldP spid="10" grpId="0" animBg="1"/>
      <p:bldP spid="14" grpId="0"/>
      <p:bldP spid="16" grpId="0"/>
      <p:bldP spid="26" grpId="0"/>
      <p:bldP spid="26" grpId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9" grpId="0" animBg="1"/>
      <p:bldP spid="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9144000" cy="267765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«5».Труба с внутренним диаметром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 нижнему концу которой  приставлена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легкая пластинка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опущена вертикально в воду на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глубину 1м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Гирю какого наименьшего веса нужно поставить на пластинку   симметрично оси трубы, чтобы пластинка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отпала?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1470" y="2691466"/>
            <a:ext cx="1785950" cy="2571768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05714"/>
            <a:ext cx="571504" cy="250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906044"/>
            <a:ext cx="928694" cy="9459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42908" y="2691466"/>
            <a:ext cx="2124000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06" y="4929198"/>
            <a:ext cx="2124000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57224" y="4357694"/>
            <a:ext cx="214314" cy="50006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4894" y="5305842"/>
            <a:ext cx="612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08018" y="5398476"/>
            <a:ext cx="900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1142976" y="5334672"/>
            <a:ext cx="785818" cy="523220"/>
            <a:chOff x="5643570" y="500042"/>
            <a:chExt cx="1004894" cy="523117"/>
          </a:xfrm>
        </p:grpSpPr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715007" y="571466"/>
              <a:ext cx="644509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714348" y="5834738"/>
            <a:ext cx="714380" cy="523220"/>
            <a:chOff x="5643570" y="500042"/>
            <a:chExt cx="1004894" cy="523117"/>
          </a:xfrm>
        </p:grpSpPr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b="1" dirty="0">
                <a:solidFill>
                  <a:srgbClr val="0033CC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715006" y="571466"/>
              <a:ext cx="607680" cy="1587"/>
            </a:xfrm>
            <a:prstGeom prst="straightConnector1">
              <a:avLst/>
            </a:prstGeom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5400000">
            <a:off x="261222" y="4255082"/>
            <a:ext cx="1368000" cy="1588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2"/>
          <p:cNvGrpSpPr>
            <a:grpSpLocks/>
          </p:cNvGrpSpPr>
          <p:nvPr/>
        </p:nvGrpSpPr>
        <p:grpSpPr bwMode="auto">
          <a:xfrm>
            <a:off x="714348" y="3191532"/>
            <a:ext cx="1000132" cy="523220"/>
            <a:chOff x="5643570" y="500042"/>
            <a:chExt cx="1004894" cy="52311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ДЖ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000232" y="2714620"/>
            <a:ext cx="471490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2143116"/>
            <a:ext cx="45005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Равновесие пластинки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6578" y="2714620"/>
            <a:ext cx="185738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0232" y="3316454"/>
            <a:ext cx="314327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2034" y="3316454"/>
            <a:ext cx="407196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8794" y="5012948"/>
            <a:ext cx="7000924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=1000кг/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0,005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3929066"/>
            <a:ext cx="1714512" cy="5591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3929066"/>
            <a:ext cx="3929090" cy="5612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(0,04м)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4347717"/>
            <a:ext cx="2571736" cy="5612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=0,005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5643578"/>
            <a:ext cx="221457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72298" y="5929330"/>
            <a:ext cx="207170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02кг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6357959"/>
            <a:ext cx="2500298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8" grpId="0" animBg="1"/>
      <p:bldP spid="21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764991" y="4429132"/>
            <a:ext cx="73609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 площадь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имеет льдина толщиной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способная удержать над водой человека массой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80кг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447737" y="2701694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h=0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29454" y="311949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429520" y="2071678"/>
            <a:ext cx="2857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749782" y="3333686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38" y="3133941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928926" y="1935296"/>
            <a:ext cx="406887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214414" y="4071942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5318" y="4130109"/>
            <a:ext cx="117532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918" y="413207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4942" y="416342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16076" y="4143380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214414" y="4786322"/>
            <a:ext cx="49292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57158" y="5500702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285852" y="616698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06723" y="4900875"/>
            <a:ext cx="1472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7392607" y="5072074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321169" y="5143512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00694" y="5711627"/>
            <a:ext cx="14724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46296" y="5759504"/>
            <a:ext cx="1139148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43372" y="3000372"/>
            <a:ext cx="178595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flipH="1">
            <a:off x="2857488" y="4714884"/>
            <a:ext cx="1714512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57290" y="3286124"/>
            <a:ext cx="92483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778E-6 L 0.4901 0.43085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553" grpId="0"/>
      <p:bldP spid="6" grpId="0" build="p"/>
      <p:bldP spid="8" grpId="0" animBg="1"/>
      <p:bldP spid="8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4" grpId="0" animBg="1"/>
      <p:bldP spid="42" grpId="0" animBg="1"/>
      <p:bldP spid="4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29454" y="314324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-14290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объем всей льдины, если она плавает, выдаваясь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50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над поверхностью воды?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2109273"/>
            <a:ext cx="2552627" cy="1656000"/>
            <a:chOff x="1762706" y="1655976"/>
            <a:chExt cx="2088745" cy="16560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-110394" y="1857364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868" y="2000240"/>
            <a:ext cx="273485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57488" y="2721114"/>
            <a:ext cx="46434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92" y="2857520"/>
            <a:ext cx="285752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74571" y="2833770"/>
            <a:ext cx="285752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928926" y="3429000"/>
            <a:ext cx="4000528" cy="61555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-32" y="4102719"/>
            <a:ext cx="55007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над)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-32" y="4817099"/>
            <a:ext cx="57864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-32" y="5531479"/>
            <a:ext cx="55721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071538" y="6180891"/>
            <a:ext cx="464347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86446" y="4972313"/>
            <a:ext cx="14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6929454" y="4500570"/>
            <a:ext cx="1894301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072330" y="5143512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7000892" y="5214950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57884" y="5869579"/>
            <a:ext cx="14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90504" y="5857892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3174" y="1571612"/>
            <a:ext cx="4714908" cy="461665"/>
          </a:xfrm>
          <a:prstGeom prst="rect">
            <a:avLst/>
          </a:prstGeom>
          <a:solidFill>
            <a:srgbClr val="F9E3A5"/>
          </a:solidFill>
          <a:ln w="57150">
            <a:solidFill>
              <a:srgbClr val="F9010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водой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1/10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льдины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2585384" y="4687588"/>
            <a:ext cx="1785950" cy="357190"/>
          </a:xfrm>
          <a:prstGeom prst="curvedDownArrow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flipV="1">
            <a:off x="2571736" y="5429264"/>
            <a:ext cx="2000264" cy="285752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287208" y="5844621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4561E-6 L 0.07361 -0.4555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577" grpId="0"/>
      <p:bldP spid="8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5" grpId="0"/>
      <p:bldP spid="36" grpId="0"/>
      <p:bldP spid="36" grpId="1"/>
      <p:bldP spid="37" grpId="0" animBg="1"/>
      <p:bldP spid="37" grpId="1" animBg="1"/>
      <p:bldP spid="38" grpId="0" animBg="1"/>
      <p:bldP spid="39" grpId="0" animBg="1"/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наименьший объём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имеет льдина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способная удержать над водой груз массой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428596" y="2058752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00" y="2209631"/>
            <a:ext cx="1857388" cy="6429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30" y="2471633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7238956" y="3333624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39245" y="3176319"/>
            <a:ext cx="1260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143900" y="923747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413860" y="1914405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3866" y="1495251"/>
            <a:ext cx="285752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807756" y="2822987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86808" y="2486076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357290" y="3500438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428728" y="4214818"/>
            <a:ext cx="49292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1416853" y="4929198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488291" y="563708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flipH="1">
            <a:off x="3000552" y="4143380"/>
            <a:ext cx="1785950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928926" y="1428736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6883" y="1460972"/>
            <a:ext cx="142876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28794" y="3643314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167310" y="3571876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22193" y="3607501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643702" y="4400809"/>
            <a:ext cx="107157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8016218" y="5140123"/>
            <a:ext cx="99257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400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8001024" y="5881642"/>
            <a:ext cx="92869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flipV="1">
            <a:off x="7572396" y="5854503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8205998" y="3953380"/>
            <a:ext cx="73609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М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858148" y="4643446"/>
            <a:ext cx="13572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flipV="1">
            <a:off x="7762176" y="4667760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215074" y="5572140"/>
            <a:ext cx="857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215074" y="5572140"/>
            <a:ext cx="857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2928926" y="843961"/>
            <a:ext cx="851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714744" y="857232"/>
            <a:ext cx="115127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40кН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4000496" y="918786"/>
            <a:ext cx="90922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86248" y="2772787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714876" y="2857496"/>
            <a:ext cx="71438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869759" y="2857496"/>
            <a:ext cx="107157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36кН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929322" y="2928934"/>
            <a:ext cx="78581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36кН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2143116"/>
            <a:ext cx="406887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072330" y="5572140"/>
            <a:ext cx="92869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928794" y="5072074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6182" y="5000636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12041" y="5715016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0" y="6357959"/>
            <a:ext cx="2214546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262E-6 L -0.62812 -0.28122 " pathEditMode="relative" rAng="0" ptsTypes="AA">
                                      <p:cBhvr>
                                        <p:cTn id="2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4218E-6 L 0.46962 0.06984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4533E-6 L 0.39357 -0.00023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629E-6 L 0.25746 0.07516 " pathEditMode="relative" rAng="0" ptsTypes="AA">
                                      <p:cBhvr>
                                        <p:cTn id="2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 build="p"/>
      <p:bldP spid="8" grpId="0" animBg="1"/>
      <p:bldP spid="8" grpId="1" animBg="1"/>
      <p:bldP spid="18" grpId="0" animBg="1"/>
      <p:bldP spid="18" grpId="1" animBg="1"/>
      <p:bldP spid="24" grpId="0" animBg="1"/>
      <p:bldP spid="31" grpId="0" animBg="1"/>
      <p:bldP spid="32" grpId="0" animBg="1"/>
      <p:bldP spid="33" grpId="0" animBg="1"/>
      <p:bldP spid="44" grpId="0" animBg="1"/>
      <p:bldP spid="41" grpId="0" animBg="1"/>
      <p:bldP spid="25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0" grpId="1" animBg="1"/>
      <p:bldP spid="60" grpId="2" animBg="1"/>
      <p:bldP spid="61" grpId="0" animBg="1"/>
      <p:bldP spid="62" grpId="0" animBg="1"/>
      <p:bldP spid="62" grpId="1" animBg="1"/>
      <p:bldP spid="62" grpId="2" animBg="1"/>
      <p:bldP spid="63" grpId="0" animBg="1"/>
      <p:bldP spid="64" grpId="0" animBg="1"/>
      <p:bldP spid="64" grpId="1" animBg="1"/>
      <p:bldP spid="64" grpId="2" animBg="1"/>
      <p:bldP spid="23" grpId="0" animBg="1"/>
      <p:bldP spid="23" grpId="1" animBg="1"/>
      <p:bldP spid="52" grpId="0" animBg="1"/>
      <p:bldP spid="69" grpId="0" animBg="1"/>
      <p:bldP spid="70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14810" y="3606422"/>
            <a:ext cx="2500330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2" y="1109947"/>
            <a:ext cx="67151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77079" y="1570110"/>
            <a:ext cx="7787707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11" y="2167690"/>
            <a:ext cx="882044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75493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8206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214810" y="3513332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500694" y="3533746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воды </a:t>
              </a:r>
              <a:endParaRPr lang="ru-RU" sz="2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84858" y="379025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87600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81183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357686" y="357166"/>
            <a:ext cx="292895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13-4, ФотФ,стр.24</a:t>
            </a:r>
          </a:p>
        </p:txBody>
      </p:sp>
      <p:grpSp>
        <p:nvGrpSpPr>
          <p:cNvPr id="4" name="Группа 40"/>
          <p:cNvGrpSpPr/>
          <p:nvPr/>
        </p:nvGrpSpPr>
        <p:grpSpPr>
          <a:xfrm>
            <a:off x="6778080" y="3534984"/>
            <a:ext cx="1437258" cy="1037024"/>
            <a:chOff x="4071934" y="5563368"/>
            <a:chExt cx="1437258" cy="1037024"/>
          </a:xfrm>
        </p:grpSpPr>
        <p:sp>
          <p:nvSpPr>
            <p:cNvPr id="50" name="TextBox 49"/>
            <p:cNvSpPr txBox="1"/>
            <p:nvPr/>
          </p:nvSpPr>
          <p:spPr>
            <a:xfrm>
              <a:off x="4071934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4580498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93265" y="5563368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900</a:t>
              </a:r>
              <a:endParaRPr lang="ru-RU" sz="2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73990" y="6077172"/>
              <a:ext cx="959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28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571736" y="4955457"/>
            <a:ext cx="657226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подводная часть льдины составляет 90%,  над водой торчит 0,1 часть.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43" grpId="0"/>
      <p:bldP spid="51" grpId="0" animBg="1"/>
      <p:bldP spid="52" grpId="0" animBg="1"/>
      <p:bldP spid="60" grpId="0" animBg="1"/>
      <p:bldP spid="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429124" y="5643578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2145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3926" y="277728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0100" y="359518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26" y="41433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64" y="4701613"/>
            <a:ext cx="45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429124" y="5550488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НАД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731050" y="5554192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74350" y="5783450"/>
            <a:ext cx="51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203582">
            <a:off x="7411976" y="57471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286248" y="285749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3857620" y="35718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865022" y="35966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endParaRPr lang="ru-RU" sz="28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4643438" y="2571744"/>
            <a:ext cx="928694" cy="428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Выгнутая вверх стрелка 57"/>
          <p:cNvSpPr/>
          <p:nvPr/>
        </p:nvSpPr>
        <p:spPr>
          <a:xfrm flipH="1" flipV="1">
            <a:off x="4857752" y="5214950"/>
            <a:ext cx="1785950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верх стрелка 58"/>
          <p:cNvSpPr/>
          <p:nvPr/>
        </p:nvSpPr>
        <p:spPr>
          <a:xfrm flipV="1">
            <a:off x="4429124" y="5286388"/>
            <a:ext cx="2928958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1406" y="71414"/>
            <a:ext cx="3500462" cy="5715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13-4,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 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43" grpId="0"/>
      <p:bldP spid="51" grpId="0" animBg="1"/>
      <p:bldP spid="52" grpId="0" animBg="1"/>
      <p:bldP spid="53" grpId="0"/>
      <p:bldP spid="55" grpId="0"/>
      <p:bldP spid="56" grpId="0"/>
      <p:bldP spid="58" grpId="0" animBg="1"/>
      <p:bldP spid="59" grpId="0" animBg="1"/>
      <p:bldP spid="6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07804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164305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14818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тело объемом 5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погружении в жидкость действует выталкивающая сила 50 Н. Какая это жидкость?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56339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184555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4285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13351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3108" y="1928802"/>
            <a:ext cx="555632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85729"/>
            <a:ext cx="1005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03716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183421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28926" y="428604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2714620"/>
            <a:ext cx="5942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3429000"/>
            <a:ext cx="392909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429000"/>
            <a:ext cx="214314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292895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14-1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9" grpId="0" animBg="1"/>
      <p:bldP spid="23" grpId="0"/>
      <p:bldP spid="1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773183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2974959"/>
            <a:ext cx="1714512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571868" y="6357934"/>
            <a:ext cx="485778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плавает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1659427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5078568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214554"/>
            <a:ext cx="2571768" cy="714380"/>
          </a:xfrm>
          <a:prstGeom prst="wedgeRectCallout">
            <a:avLst>
              <a:gd name="adj1" fmla="val 83225"/>
              <a:gd name="adj2" fmla="val -4728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78592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642910" y="4714884"/>
            <a:ext cx="1571668" cy="714380"/>
          </a:xfrm>
          <a:prstGeom prst="wedgeRectCallout">
            <a:avLst>
              <a:gd name="adj1" fmla="val 107964"/>
              <a:gd name="adj2" fmla="val 337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429264"/>
            <a:ext cx="4643470" cy="928694"/>
          </a:xfrm>
          <a:prstGeom prst="wedgeRectCallout">
            <a:avLst>
              <a:gd name="adj1" fmla="val -56947"/>
              <a:gd name="adj2" fmla="val -572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179920" y="2320751"/>
            <a:ext cx="221457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50057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30" y="4630175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2500306"/>
            <a:ext cx="142876" cy="500066"/>
          </a:xfrm>
          <a:prstGeom prst="rect">
            <a:avLst/>
          </a:prstGeom>
          <a:solidFill>
            <a:srgbClr val="006600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925090" y="3872074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8"/>
          <p:cNvGrpSpPr/>
          <p:nvPr/>
        </p:nvGrpSpPr>
        <p:grpSpPr>
          <a:xfrm>
            <a:off x="3214678" y="3857628"/>
            <a:ext cx="718466" cy="714380"/>
            <a:chOff x="4429124" y="2285992"/>
            <a:chExt cx="718466" cy="769441"/>
          </a:xfrm>
          <a:solidFill>
            <a:srgbClr val="92D05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718466" cy="769441"/>
            </a:xfrm>
            <a:prstGeom prst="rect">
              <a:avLst/>
            </a:prstGeom>
            <a:grpFill/>
            <a:ln>
              <a:solidFill>
                <a:srgbClr val="0014AC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44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4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ая выноска 32"/>
          <p:cNvSpPr/>
          <p:nvPr/>
        </p:nvSpPr>
        <p:spPr>
          <a:xfrm>
            <a:off x="0" y="1643050"/>
            <a:ext cx="2928926" cy="571504"/>
          </a:xfrm>
          <a:prstGeom prst="wedgeRectCallout">
            <a:avLst>
              <a:gd name="adj1" fmla="val 64724"/>
              <a:gd name="adj2" fmla="val 2044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водоизмещение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2396" y="1071546"/>
            <a:ext cx="1285884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480" y="3357562"/>
            <a:ext cx="1071570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3487167"/>
            <a:ext cx="1272725" cy="584775"/>
          </a:xfrm>
          <a:prstGeom prst="rect">
            <a:avLst/>
          </a:prstGeom>
          <a:solidFill>
            <a:srgbClr val="92D050"/>
          </a:solidFill>
          <a:ln w="254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785794"/>
            <a:ext cx="3929090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6385318"/>
            <a:ext cx="2643206" cy="500066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14-3,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1 L -0.00017 0.0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1" grpId="1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24" grpId="0" animBg="1"/>
      <p:bldP spid="24" grpId="1" animBg="1"/>
      <p:bldP spid="33" grpId="0" animBg="1"/>
      <p:bldP spid="34" grpId="0" animBg="1"/>
      <p:bldP spid="34" grpId="1" animBg="1"/>
      <p:bldP spid="34" grpId="2" animBg="1"/>
      <p:bldP spid="35" grpId="0" animBg="1"/>
      <p:bldP spid="41" grpId="0" animBg="1"/>
      <p:bldP spid="41" grpId="1" animBg="1"/>
      <p:bldP spid="45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 t="8056" r="5664" b="75098"/>
          <a:stretch>
            <a:fillRect/>
          </a:stretch>
        </p:blipFill>
        <p:spPr bwMode="auto">
          <a:xfrm>
            <a:off x="0" y="-27384"/>
            <a:ext cx="8643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715272" y="2571744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43834" y="3071810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358245" y="3777842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653559" y="360987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358215" y="1325398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628174" y="227651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01090" y="2071678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"/>
          <p:cNvGrpSpPr/>
          <p:nvPr/>
        </p:nvGrpSpPr>
        <p:grpSpPr>
          <a:xfrm>
            <a:off x="8501122" y="2848189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8035566" y="332305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643050"/>
            <a:ext cx="3143240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</a:t>
            </a:r>
            <a:r>
              <a:rPr lang="en-US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087626"/>
            <a:ext cx="8244408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объём плота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6116" y="1714488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2370285"/>
            <a:ext cx="485778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2076" y="1691334"/>
            <a:ext cx="144182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35280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350752" y="2955424"/>
            <a:ext cx="2404399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2857496"/>
            <a:ext cx="22145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ели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414" y="3442271"/>
            <a:ext cx="37862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3950" y="3460075"/>
            <a:ext cx="142876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0860" y="3652838"/>
            <a:ext cx="142876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45688" y="4189100"/>
            <a:ext cx="3714712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4.Плот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00430" y="4071942"/>
            <a:ext cx="3367012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639478"/>
            <a:ext cx="5357818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91252" y="4620292"/>
            <a:ext cx="389247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35280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5143512"/>
            <a:ext cx="386041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=13680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=13,68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643578"/>
            <a:ext cx="9144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полном погружении плот способен держать над водой груз весом 13,68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т.е. массу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1,368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тонны. Автомобиль массой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1тонну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даже не замочит колёса.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715108" y="6481207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0" y="-27384"/>
            <a:ext cx="125963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№1/3в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71406" y="-24"/>
            <a:ext cx="2643174" cy="2714643"/>
            <a:chOff x="8047038" y="1165225"/>
            <a:chExt cx="1096962" cy="1279525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1571604" y="1928801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998328" y="164500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965527" y="656225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1714480" y="71413"/>
            <a:ext cx="1071570" cy="523220"/>
            <a:chOff x="3214678" y="2143117"/>
            <a:chExt cx="857256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428604"/>
            <a:ext cx="58579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1428736"/>
            <a:ext cx="3646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4710" y="1285860"/>
            <a:ext cx="1793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14942" y="2857496"/>
            <a:ext cx="2214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706E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2285992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28860" y="2857496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СПУСК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14348" y="3734519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42844" y="2714620"/>
            <a:ext cx="21431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/>
      <p:bldP spid="21" grpId="1"/>
      <p:bldP spid="2049" grpId="0" build="p"/>
      <p:bldP spid="22" grpId="0"/>
      <p:bldP spid="22" grpId="1"/>
      <p:bldP spid="2050" grpId="0"/>
      <p:bldP spid="24" grpId="0" build="p"/>
      <p:bldP spid="25" grpId="0" animBg="1"/>
      <p:bldP spid="2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0"/>
          <a:ext cx="9144001" cy="6342508"/>
        </p:xfrm>
        <a:graphic>
          <a:graphicData uri="http://schemas.openxmlformats.org/drawingml/2006/table">
            <a:tbl>
              <a:tblPr/>
              <a:tblGrid>
                <a:gridCol w="4282112"/>
                <a:gridCol w="254100"/>
                <a:gridCol w="4607789"/>
              </a:tblGrid>
              <a:tr h="1092627">
                <a:tc>
                  <a:txBody>
                    <a:bodyPr/>
                    <a:lstStyle/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1. Определить архимедову силу, действующую на пробковый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спасательный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круг объемом 20 дм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, если он наполовину погружен в воду?</a:t>
                      </a:r>
                    </a:p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2. На тело объемом 5 дм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при погружении в жидкость действует вытал­кивающая сила 50 Н. Какая это жидкость?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3. Сколько весит в воде алюминиевая деталь массой и объемом 50 см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1. Найти выталкивающую силу, действующую на медный брусок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размером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4х5х15 см, если он на 1/3  погружен в керосин?</a:t>
                      </a:r>
                    </a:p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2. Определите объем железного бруска, на который при погружении в спирт действует выталкивающая сила 19,6 Н.</a:t>
                      </a:r>
                    </a:p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3. Плиту массой 2 т поднимают со дна озера. Какую при этом необходи­мо приложить силу, если объем плиты ?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470">
                <a:tc>
                  <a:txBody>
                    <a:bodyPr/>
                    <a:lstStyle/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4. Тело объемом 3 дм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имеет массу . Потонет ли тело в керосине?</a:t>
                      </a:r>
                    </a:p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5. Плот связан из 20 сосновых бревен. Объем каждого бревна . Можно ли на этом плоту переправить груз массой 10 т?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6. Погрузится ли целиком в воду льдина площадью и толщиной , если на нее встанет человек массой ?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4. Тело массой при погружении в воду вытесняет этой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жидкости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. Утонет ли это тело или нет?</a:t>
                      </a:r>
                    </a:p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5. Брусок объемом 80 см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плавает на поверхности воды. Определить объем надводной части бруска, если его масса .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6. Какого веса радиоаппаратуру может поднять в воздух радиозонд объ­емом 10м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, наполненный водородом, если оболочка его имеет массу ?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50">
                <a:tc>
                  <a:txBody>
                    <a:bodyPr/>
                    <a:lstStyle/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7. Площадь поперечного сечения сухогруза на уровне воды равна . По окончании погрузки глубина осадки увеличилась на . Определить в тоннах массу груза, принятого на борт сухогруза.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8. Полый медный шар плавает в воде при полном погружении. Чему равна масса шара, если объем воздушной полости равен 17,75 см</a:t>
                      </a: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7. Сможет ли деревянный брус массой 108кг удержать над водой груз массой ?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8. Цинковый шар весит в воздухе 3,6 Н, а при полном погружении в воду 2,8 Н. Сплошной ли этот шар или имеет полость?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87">
                <a:tc>
                  <a:txBody>
                    <a:bodyPr/>
                    <a:lstStyle/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В*. Какой массы алюминиевый груз следует привязать к деревянному .бруску массой , чтобы, будучи полностью погруженным в воду, он плавал?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Г*. Сплошное однородное тело, будучи плотностью погружено в жид­кость плотностью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400" b="1" i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весит Р</a:t>
                      </a:r>
                      <a:r>
                        <a:rPr lang="ru-RU" sz="14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, а в жидкости плотностью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400" b="1" i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весит Р</a:t>
                      </a:r>
                      <a:r>
                        <a:rPr lang="ru-RU" sz="14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Опре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делить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плотность вещества тел</a:t>
                      </a: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6918"/>
            <a:ext cx="9144000" cy="655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13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Бревно массой 50 кг плывет по реке. Чему равна выталкивающая сила. действующая на это бревно?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погружении тела в отливной стакан вытеснено 0,2 дм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жидкости. Чему равна выталкивающая сила, действующая на это тело в воде? в спирте? (2 Н;1,5 Н)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объем тела, на которое действует архимедова сила 300 Н, когда оно целиком опушено в воду. (0,03 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Ребро куба, погруженного в керосин, равно 2 см. Вычислите действующую на куб архимедову силу. (0,064 Н)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тело,  объемом 1 дм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действует при погружении   в жидкость выталкивающая сила 10 Н. Какая это жидкость?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большой поршень гидравлическое подъемника, площадь которого 420 см</a:t>
            </a:r>
            <a:r>
              <a:rPr kumimoji="0" lang="ru-RU" b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положен кусок гранита объемом 5 дм</a:t>
            </a:r>
            <a:r>
              <a:rPr kumimoji="0" lang="ru-RU" b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какой силой надо подействовать на малый поршень площадью 10 см</a:t>
            </a:r>
            <a:r>
              <a:rPr kumimoji="0" lang="ru-RU" b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чтобы груз начал подниматься? Трение не учитывать. (Р &gt; 3,1 Н)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>
                <a:tab pos="4318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поршень ручного насоса площадью 4,0 см</a:t>
            </a:r>
            <a:r>
              <a:rPr kumimoji="0" lang="ru-RU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действует сила 30 Н. С какой силой давит воздух на внутреннюю поверхность ве­лосипедной камеры площадью 20дм</a:t>
            </a:r>
            <a:r>
              <a:rPr kumimoji="0" lang="ru-RU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(15 кН)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Тело, масса которого 2,5 кг, будучи погружено в жидкость, вы­тесняет 2 кг этой жидкости. Утонет это тело или нет?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силу надо приложить, чтобы удержать под водой сосновую доску объемом 1,5 дм</a:t>
            </a:r>
            <a:r>
              <a:rPr kumimoji="0" lang="ru-RU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(8,4 Н)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8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Кусок мрамора массой 300 кг и объемом 0.11 м</a:t>
            </a:r>
            <a:r>
              <a:rPr kumimoji="0" lang="ru-RU" b="1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надо поднять со дна озера. Какая для этого потребуется сила? (1,9 кН)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5212080"/>
        </p:xfrm>
        <a:graphic>
          <a:graphicData uri="http://schemas.openxmlformats.org/drawingml/2006/table">
            <a:tbl>
              <a:tblPr/>
              <a:tblGrid>
                <a:gridCol w="495474"/>
                <a:gridCol w="7891398"/>
                <a:gridCol w="757128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- 14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Ср.3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23-1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ТЕМА:           </a:t>
                      </a:r>
                      <a:r>
                        <a:rPr lang="ru-RU" sz="1800" b="1" i="1" cap="all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самостоятельная работа №3.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ЦЕЛИ:1.Проверить уровень сформированности умений решать задачи по разделу.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18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1.Выявить уровень сформированности умения записывать краткое условие задачи.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2. Выявить уровень сформированности умения делать эскиз  и построение к задаче.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3. Выявить уровень сформированности умения описывать происходящие процессы.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4. Выявить уровень сформированности умения математизировать ситуацию.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5. Выявить уровень сформированности умения выполнять математические операции.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6. Выявить уровень сформированности умения анализировать и записывать ответ к задаче.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 контрольный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самостоятельная работа по решению задач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ДЕМОНСТРАЦИИ:1.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Д\з. гр.№№1-7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3мм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самостоятельная работа по  разно уровневым задачам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40м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подготовиться к кр.№3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0"/>
          <a:ext cx="9143999" cy="6400800"/>
        </p:xfrm>
        <a:graphic>
          <a:graphicData uri="http://schemas.openxmlformats.org/drawingml/2006/table">
            <a:tbl>
              <a:tblPr/>
              <a:tblGrid>
                <a:gridCol w="479986"/>
                <a:gridCol w="7771455"/>
                <a:gridCol w="892558"/>
              </a:tblGrid>
              <a:tr h="17257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- 15 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Кр3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23-2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7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ТЕМА:      </a:t>
                      </a:r>
                      <a:r>
                        <a:rPr lang="ru-RU" sz="2000" b="1" i="1" cap="all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контрольная работа  №3 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15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ЦЕЛИ:1.Проверить уровень сформированности умений решать задачи по всему изученному материалу.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06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1.Выявить уровень сформированности умения записывать краткое условие задачи.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2. Выявить уровень сформированности умения делать эскиз к задаче.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3. Выявить уровень сформированности умения описывать происходящие процессы.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4. Выявить уровень сформированности умения математизировать ситуацию.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5. Выявить уровень сформированности умения выполнять математические операции.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6. Выявить уровень сформированности умения анализировать и записывать ответ к задаче.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7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 контрольный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7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самостоятельная работа по решению задач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7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                        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ДЗ. ДЛР№3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самостоятельная работа  по задачам из КР№2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4717" marR="647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длр.№3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4000" cy="3017520"/>
        </p:xfrm>
        <a:graphic>
          <a:graphicData uri="http://schemas.openxmlformats.org/drawingml/2006/table">
            <a:tbl>
              <a:tblPr/>
              <a:tblGrid>
                <a:gridCol w="495474"/>
                <a:gridCol w="7891396"/>
                <a:gridCol w="757130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газе»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- 16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Пр3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24-1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Минипрактикум №3 «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Давление в жидкости и газе</a:t>
                      </a: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ЦЕЛИ:1.Создать условия для развития умений решать задачи по разделу.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1.Развивать практические умения.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800" b="1" i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практическая работа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</a:t>
                      </a:r>
                      <a:r>
                        <a:rPr lang="ru-RU" sz="1800" i="1" cap="all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практикум.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ДЗ  гр. 1.( инструктаж по ТБ и МИНИПРАКТИКУМУ-5)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Выполнение  практикума 10 группами.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40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гр №1,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78619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Передача давления жидкостями и газами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жидкости на дно и стенки сосуда.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давления в жидкости с глубиной.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Устройство манометра. Измерение давления на глубине.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Сообщающиеся сосуды.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Устройство и действие гидравлического пресса.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выталкивающей силы и сравнение ее с весом вытесненной жидкости.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выталкивающей силы и наблюдение изменения веса  системы.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142852"/>
            <a:ext cx="9144000" cy="5000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Длр  по разделу №3.  (т№10-14)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З-н Паскаля (зад.№12 стр.75).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р=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(зад. №13 стр. 78)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А.Д. Поднятие воды  в закрытой трубке…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Переливание  воды  через трубку. (Манометр)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"Картезианский водолаз". (зад.№20 стр. 105)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Зад. №15 (стр. 84)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Зад.№ 16 стр.88. (Перевернутый стакан)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Зад. №18 стр. 91 (А.Д. на разл.  высотах)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Ареометр (зад.№21 стр.106).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805" y="0"/>
            <a:ext cx="42121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6273225"/>
            <a:ext cx="604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стр.17-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630" y="-24"/>
            <a:ext cx="3762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СР №3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3429000"/>
            <a:ext cx="7858180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жидкостях и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 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214678" y="1561495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306" y="2549752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4357686" y="3429001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3509319" y="3343877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3214678" y="121442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3636008" y="2136268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2844" y="1071546"/>
            <a:ext cx="30059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048392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14351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2,7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подъёмная сила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571744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1428736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357562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3826642" y="2316677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4214778" y="1883656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06569" y="996719"/>
            <a:ext cx="1037463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3357562"/>
            <a:ext cx="157163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1857364"/>
            <a:ext cx="1071570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748707" y="1357298"/>
            <a:ext cx="1304635" cy="663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845751" y="843961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72000" y="1071546"/>
            <a:ext cx="857256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768" y="1500174"/>
            <a:ext cx="1071570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14480" y="4286256"/>
            <a:ext cx="291778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2132" y="857232"/>
            <a:ext cx="2286016" cy="120032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4286256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0"/>
            <a:ext cx="2428892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  <p:bldP spid="22" grpId="0"/>
      <p:bldP spid="24" grpId="0"/>
      <p:bldP spid="25" grpId="0"/>
      <p:bldP spid="27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40" grpId="0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2714620"/>
            <a:ext cx="6215074" cy="414338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96677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2129845"/>
            <a:ext cx="1643042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571604" y="6357958"/>
            <a:ext cx="757242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Равномерно поднимем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корь  //14-4 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2230931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78605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285749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4572008"/>
            <a:ext cx="1071602" cy="714380"/>
          </a:xfrm>
          <a:prstGeom prst="wedgeRectCallout">
            <a:avLst>
              <a:gd name="adj1" fmla="val 134145"/>
              <a:gd name="adj2" fmla="val 2311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894300" y="3035131"/>
            <a:ext cx="78581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714644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487299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1629779"/>
            <a:ext cx="1214446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3608381" y="2749545"/>
            <a:ext cx="1357322" cy="1588"/>
          </a:xfrm>
          <a:prstGeom prst="straightConnector1">
            <a:avLst/>
          </a:prstGeom>
          <a:ln w="95250">
            <a:solidFill>
              <a:srgbClr val="0066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0958" y="1558341"/>
            <a:ext cx="1643042" cy="584775"/>
          </a:xfrm>
          <a:prstGeom prst="rect">
            <a:avLst/>
          </a:prstGeom>
          <a:solidFill>
            <a:srgbClr val="F9E3A5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44" y="1282471"/>
            <a:ext cx="50720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0,64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4" grpId="0"/>
      <p:bldP spid="25" grpId="0" animBg="1"/>
      <p:bldP spid="32" grpId="0" animBg="1"/>
      <p:bldP spid="3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214546" y="371477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86116" y="4286256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3325136" y="379479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128282" y="528228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1480" y="547314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1902" y="478634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00496" y="3143248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71736" y="2629911"/>
            <a:ext cx="2662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3571876"/>
            <a:ext cx="59683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3472732" y="4171078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36"/>
          <p:cNvSpPr txBox="1">
            <a:spLocks/>
          </p:cNvSpPr>
          <p:nvPr/>
        </p:nvSpPr>
        <p:spPr>
          <a:xfrm>
            <a:off x="4714876" y="857232"/>
            <a:ext cx="44291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Деталь 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428736"/>
            <a:ext cx="75723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6215010" y="1500174"/>
            <a:ext cx="29289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144000" y="-1071594"/>
            <a:ext cx="2428892" cy="8572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Задачи№2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4Б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Сколько «весит» в воде алюминиевая деталь массой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0,135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кг и объемом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/1000000?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96" y="1857364"/>
            <a:ext cx="564357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00298" y="4643446"/>
            <a:ext cx="250029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28694" y="4143380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928694" y="3571876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2396" y="5857892"/>
            <a:ext cx="1214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-1571668" y="6585543"/>
            <a:ext cx="3714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-1571668" y="7072338"/>
            <a:ext cx="23574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57554" y="4429132"/>
            <a:ext cx="500066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0" y="3929066"/>
            <a:ext cx="2571768" cy="714380"/>
          </a:xfrm>
          <a:prstGeom prst="wedgeRectCallout">
            <a:avLst>
              <a:gd name="adj1" fmla="val 73744"/>
              <a:gd name="adj2" fmla="val -7928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4214810" y="3786190"/>
            <a:ext cx="4786314" cy="785818"/>
          </a:xfrm>
          <a:prstGeom prst="wedgeRectCallout">
            <a:avLst>
              <a:gd name="adj1" fmla="val -65573"/>
              <a:gd name="adj2" fmla="val -6027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2786050" y="600726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ая выноска 37"/>
          <p:cNvSpPr/>
          <p:nvPr/>
        </p:nvSpPr>
        <p:spPr>
          <a:xfrm>
            <a:off x="857224" y="5929330"/>
            <a:ext cx="1071602" cy="714380"/>
          </a:xfrm>
          <a:prstGeom prst="wedgeRectCallout">
            <a:avLst>
              <a:gd name="adj1" fmla="val 134145"/>
              <a:gd name="adj2" fmla="val 2311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4286248" y="6000768"/>
            <a:ext cx="3286148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0,135кг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59323 0.00463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3229 0.13935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59323 0.00463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/>
      <p:bldP spid="43" grpId="0"/>
      <p:bldP spid="44" grpId="0" animBg="1"/>
      <p:bldP spid="47" grpId="0" animBg="1"/>
      <p:bldP spid="49" grpId="0" animBg="1"/>
      <p:bldP spid="50" grpId="0" animBg="1"/>
      <p:bldP spid="50" grpId="1" animBg="1"/>
      <p:bldP spid="50" grpId="2" animBg="1"/>
      <p:bldP spid="52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8" grpId="0" animBg="1"/>
      <p:bldP spid="28" grpId="1" animBg="1"/>
      <p:bldP spid="31" grpId="0" animBg="1"/>
      <p:bldP spid="32" grpId="0" animBg="1"/>
      <p:bldP spid="30" grpId="0" animBg="1"/>
      <p:bldP spid="30" grpId="1" animBg="1"/>
      <p:bldP spid="33" grpId="0" animBg="1"/>
      <p:bldP spid="34" grpId="0" animBg="1"/>
      <p:bldP spid="38" grpId="0" animBg="1"/>
      <p:bldP spid="4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72132" y="4286280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0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Воздушный шар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" y="2428868"/>
            <a:ext cx="25003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82153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9" name="Овал 28"/>
          <p:cNvSpPr/>
          <p:nvPr/>
        </p:nvSpPr>
        <p:spPr>
          <a:xfrm>
            <a:off x="6640666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6682722" y="436629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485868" y="5853792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39066" y="604464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488" y="53578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9940" y="3562376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8340" y="336711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36038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6830318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36"/>
          <p:cNvSpPr txBox="1">
            <a:spLocks/>
          </p:cNvSpPr>
          <p:nvPr/>
        </p:nvSpPr>
        <p:spPr>
          <a:xfrm>
            <a:off x="2714644" y="1119854"/>
            <a:ext cx="642938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камень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942" y="1691334"/>
            <a:ext cx="8501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365991" y="605893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3570" y="2268161"/>
            <a:ext cx="35004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857488" y="6215082"/>
            <a:ext cx="2428892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19764" y="3162912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429520" y="4214818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286644" y="364331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28794" y="5143512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18896" y="598110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429388" y="614364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31" grpId="0" animBg="1"/>
      <p:bldP spid="4" grpId="0" animBg="1"/>
      <p:bldP spid="4" grpId="1" animBg="1"/>
      <p:bldP spid="29" grpId="0" animBg="1"/>
      <p:bldP spid="41" grpId="0"/>
      <p:bldP spid="42" grpId="0"/>
      <p:bldP spid="43" grpId="0"/>
      <p:bldP spid="44" grpId="0"/>
      <p:bldP spid="47" grpId="0"/>
      <p:bldP spid="49" grpId="0" animBg="1"/>
      <p:bldP spid="50" grpId="0" animBg="1"/>
      <p:bldP spid="50" grpId="1" animBg="1"/>
      <p:bldP spid="50" grpId="2" animBg="1"/>
      <p:bldP spid="51" grpId="0"/>
      <p:bldP spid="5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6"/>
          <p:cNvSpPr txBox="1">
            <a:spLocks/>
          </p:cNvSpPr>
          <p:nvPr/>
        </p:nvSpPr>
        <p:spPr>
          <a:xfrm>
            <a:off x="0" y="1700808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Воздушный шар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76872"/>
            <a:ext cx="82153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7419" t="32661" r="17023" b="51555"/>
          <a:stretch>
            <a:fillRect/>
          </a:stretch>
        </p:blipFill>
        <p:spPr bwMode="auto">
          <a:xfrm>
            <a:off x="0" y="0"/>
            <a:ext cx="9144000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4" grpId="0" animBg="1"/>
      <p:bldP spid="4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72132" y="4286280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40666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6682722" y="436629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485868" y="5853792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39066" y="6044649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488" y="53578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58082" y="3714752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3570" y="3143248"/>
            <a:ext cx="2662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36038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6830318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36"/>
          <p:cNvSpPr txBox="1">
            <a:spLocks/>
          </p:cNvSpPr>
          <p:nvPr/>
        </p:nvSpPr>
        <p:spPr>
          <a:xfrm>
            <a:off x="4714876" y="928670"/>
            <a:ext cx="44291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Деталь 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9058" y="1428736"/>
            <a:ext cx="521494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365991" y="605893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0728" y="2357430"/>
            <a:ext cx="29289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15108" y="0"/>
            <a:ext cx="2428892" cy="8572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6715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Сколько «весит» в воде алюминиевая деталь массой 135 г и объемом 50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2" y="949587"/>
            <a:ext cx="3214710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700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4512" y="3214686"/>
            <a:ext cx="250029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14752"/>
            <a:ext cx="564357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214818"/>
            <a:ext cx="250029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0298" y="4214818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4214818"/>
            <a:ext cx="9286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714884"/>
            <a:ext cx="407193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0,135кг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кг=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929058" y="4701613"/>
            <a:ext cx="1214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29058" y="4701613"/>
            <a:ext cx="1214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85786" y="5286388"/>
            <a:ext cx="3714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785786" y="5773183"/>
            <a:ext cx="23574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59323 0.0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3229 0.13935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/>
      <p:bldP spid="43" grpId="0"/>
      <p:bldP spid="44" grpId="0" animBg="1"/>
      <p:bldP spid="47" grpId="0"/>
      <p:bldP spid="49" grpId="0" animBg="1"/>
      <p:bldP spid="50" grpId="0" animBg="1"/>
      <p:bldP spid="50" grpId="1" animBg="1"/>
      <p:bldP spid="50" grpId="2" animBg="1"/>
      <p:bldP spid="51" grpId="0"/>
      <p:bldP spid="52" grpId="0" animBg="1"/>
      <p:bldP spid="18" grpId="0" build="p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8" grpId="0" animBg="1"/>
      <p:bldP spid="28" grpId="1" animBg="1"/>
      <p:bldP spid="31" grpId="0" animBg="1"/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298" y="1785926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26" y="2350936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06645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30" y="3271282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39" y="2935186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398" y="85073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58" y="1841396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599074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50" y="274184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06" y="2542096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643314"/>
            <a:ext cx="5929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Масса пояса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4344423"/>
            <a:ext cx="6715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сила тяжести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Н/кг·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27264" y="4357694"/>
            <a:ext cx="18309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2,4·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38629" y="4338539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58561" y="4357694"/>
            <a:ext cx="9140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2428868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714356"/>
            <a:ext cx="329577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2415597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9803" y="3357562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496917"/>
            <a:ext cx="64293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закону Архимеда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715108" y="0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0365 -0.12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19271 -0.11643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1" grpId="0" animBg="1"/>
      <p:bldP spid="32" grpId="0" animBg="1"/>
      <p:bldP spid="33" grpId="0" animBg="1"/>
      <p:bldP spid="34" grpId="0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298" y="1785926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26" y="2350936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груза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может выдержать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06645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30" y="3271282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39" y="2935186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398" y="85073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58" y="1841396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599074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0.005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50" y="274184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06" y="2542096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643314"/>
            <a:ext cx="5929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Масса пояса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4344423"/>
            <a:ext cx="6715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сила тяжести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Н/кг·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27264" y="4357694"/>
            <a:ext cx="18309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2,4·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38629" y="4338539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58561" y="4357694"/>
            <a:ext cx="9140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2428868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86050" y="1285860"/>
            <a:ext cx="276665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Вес груза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2428868"/>
            <a:ext cx="91403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9803" y="3357562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496917"/>
            <a:ext cx="64293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закону Архимеда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715108" y="0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0365 -0.12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2709 -0.1382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1" grpId="0" animBg="1"/>
      <p:bldP spid="32" grpId="0" animBg="1"/>
      <p:bldP spid="33" grpId="0" animBg="1"/>
      <p:bldP spid="34" grpId="0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00504"/>
            <a:ext cx="3143240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полости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17,75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4643438" y="1142984"/>
            <a:ext cx="3768959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Шар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76" y="1714488"/>
            <a:ext cx="371474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592933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500438"/>
            <a:ext cx="65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340000" flipH="1" flipV="1">
            <a:off x="956360" y="4028202"/>
            <a:ext cx="1357322" cy="16042"/>
          </a:xfrm>
          <a:prstGeom prst="straightConnector1">
            <a:avLst/>
          </a:prstGeom>
          <a:ln w="73025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6248" y="2285992"/>
            <a:ext cx="235745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2334276"/>
            <a:ext cx="19288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965175" y="5392751"/>
            <a:ext cx="1357322" cy="1588"/>
          </a:xfrm>
          <a:prstGeom prst="straightConnector1">
            <a:avLst/>
          </a:prstGeom>
          <a:ln w="857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97438" y="5572140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86050" y="-24"/>
            <a:ext cx="6357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Полый медный шар плавает в воде при полном погружении. Чему равна масса шара, если объем воздушной полости равен 17,75 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28662" y="4357694"/>
            <a:ext cx="64294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57224" y="5713428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857356" y="3570288"/>
            <a:ext cx="428628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853122" y="2344730"/>
            <a:ext cx="214314" cy="500066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08962" y="2352668"/>
            <a:ext cx="214314" cy="500066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286248" y="2832096"/>
            <a:ext cx="378621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20" y="2857496"/>
            <a:ext cx="171451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3240" y="3357562"/>
            <a:ext cx="400052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8992" y="3390900"/>
            <a:ext cx="171451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14810" y="3929066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34362" y="3987804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14678" y="4143380"/>
            <a:ext cx="228601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0694" y="4143380"/>
            <a:ext cx="3286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4678" y="4643446"/>
            <a:ext cx="228601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4643446"/>
            <a:ext cx="300039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4810" y="5429264"/>
            <a:ext cx="10715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214942" y="5715016"/>
            <a:ext cx="200026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14942" y="5143512"/>
            <a:ext cx="185738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плст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86380" y="5786454"/>
            <a:ext cx="19288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меди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14338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7" grpId="0"/>
      <p:bldP spid="9" grpId="0"/>
      <p:bldP spid="10" grpId="0" animBg="1"/>
      <p:bldP spid="14" grpId="0"/>
      <p:bldP spid="16" grpId="0"/>
      <p:bldP spid="26" grpId="0"/>
      <p:bldP spid="26" grpId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5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тела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жидкости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кг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303239" y="1647316"/>
            <a:ext cx="6840793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Тело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2240630"/>
            <a:ext cx="91440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4694" y="5617036"/>
            <a:ext cx="142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14338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9940" y="3432004"/>
            <a:ext cx="65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0504"/>
            <a:ext cx="3571868" cy="285749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98372" y="2905622"/>
            <a:ext cx="2928958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649774">
            <a:off x="6395157" y="3467954"/>
            <a:ext cx="1990948" cy="584775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4454" y="2921664"/>
            <a:ext cx="485778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жидкости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496" y="4071942"/>
            <a:ext cx="32147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24,5Н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4786322"/>
            <a:ext cx="40005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 кг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564357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УТОНЕТ!!!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930087" y="5433607"/>
            <a:ext cx="1357322" cy="1588"/>
          </a:xfrm>
          <a:prstGeom prst="straightConnector1">
            <a:avLst/>
          </a:prstGeom>
          <a:ln w="857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57224" y="5674160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500826" y="6429397"/>
            <a:ext cx="2643174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86050" y="-24"/>
            <a:ext cx="6357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Тело массой 3 кг, погруженное в жидкость, вытесняет 2,5 кг этой жидкости. Утонет ли это тело или нет?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6892 L 0.00052 0.2641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5" grpId="1" animBg="1"/>
      <p:bldP spid="6" grpId="0"/>
      <p:bldP spid="7" grpId="0"/>
      <p:bldP spid="8" grpId="0"/>
      <p:bldP spid="9" grpId="0"/>
      <p:bldP spid="10" grpId="0" animBg="1"/>
      <p:bldP spid="10" grpId="1" animBg="1"/>
      <p:bldP spid="14" grpId="0"/>
      <p:bldP spid="14" grpId="1"/>
      <p:bldP spid="15" grpId="0" animBg="1"/>
      <p:bldP spid="16" grpId="0"/>
      <p:bldP spid="19" grpId="0" animBg="1"/>
      <p:bldP spid="21" grpId="0" animBg="1"/>
      <p:bldP spid="21" grpId="1" animBg="1"/>
      <p:bldP spid="23" grpId="0"/>
      <p:bldP spid="23" grpId="1"/>
      <p:bldP spid="26" grpId="0"/>
      <p:bldP spid="26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9144000" cy="267765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«5».Труба с внутренним диаметром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 нижнему концу которой  приставлена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легкая пластинка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опущена вертикально в воду на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глубину 1м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Гирю какого наименьшего веса нужно поставить на пластинку   симметрично оси трубы, чтобы пластинка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отпала?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1470" y="2691466"/>
            <a:ext cx="1785950" cy="2571768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05714"/>
            <a:ext cx="571504" cy="250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906044"/>
            <a:ext cx="928694" cy="9459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42908" y="2691466"/>
            <a:ext cx="2124000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06" y="4929198"/>
            <a:ext cx="2124000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57224" y="4357694"/>
            <a:ext cx="214314" cy="50006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4894" y="5305842"/>
            <a:ext cx="612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08018" y="5398476"/>
            <a:ext cx="900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1142976" y="5334672"/>
            <a:ext cx="785818" cy="523220"/>
            <a:chOff x="5643570" y="500042"/>
            <a:chExt cx="1004894" cy="523117"/>
          </a:xfrm>
        </p:grpSpPr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715007" y="571466"/>
              <a:ext cx="644509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714348" y="5834738"/>
            <a:ext cx="714380" cy="523220"/>
            <a:chOff x="5643570" y="500042"/>
            <a:chExt cx="1004894" cy="523117"/>
          </a:xfrm>
        </p:grpSpPr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b="1" dirty="0">
                <a:solidFill>
                  <a:srgbClr val="0033CC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715006" y="571466"/>
              <a:ext cx="607680" cy="1587"/>
            </a:xfrm>
            <a:prstGeom prst="straightConnector1">
              <a:avLst/>
            </a:prstGeom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5400000">
            <a:off x="261222" y="4255082"/>
            <a:ext cx="1368000" cy="1588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2"/>
          <p:cNvGrpSpPr>
            <a:grpSpLocks/>
          </p:cNvGrpSpPr>
          <p:nvPr/>
        </p:nvGrpSpPr>
        <p:grpSpPr bwMode="auto">
          <a:xfrm>
            <a:off x="714348" y="3191532"/>
            <a:ext cx="1000132" cy="523220"/>
            <a:chOff x="5643570" y="500042"/>
            <a:chExt cx="1004894" cy="52311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ДЖ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000232" y="2714620"/>
            <a:ext cx="471490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2143116"/>
            <a:ext cx="45005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Равновесие пластинки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6578" y="2714620"/>
            <a:ext cx="185738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0232" y="3316454"/>
            <a:ext cx="314327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2034" y="3316454"/>
            <a:ext cx="407196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8794" y="5012948"/>
            <a:ext cx="7000924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=1000кг/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0,005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3929066"/>
            <a:ext cx="1714512" cy="5591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3929066"/>
            <a:ext cx="3929090" cy="5612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(0,04м)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4347717"/>
            <a:ext cx="2571736" cy="5612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=0,005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5643578"/>
            <a:ext cx="221457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72298" y="5929330"/>
            <a:ext cx="207170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02кг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6357959"/>
            <a:ext cx="2500298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8" grpId="0" animBg="1"/>
      <p:bldP spid="21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764991" y="4429132"/>
            <a:ext cx="73609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 площадь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имеет льдина толщиной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способная удержать над водой человека массой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80кг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447737" y="2701694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h=0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29454" y="311949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429520" y="2071678"/>
            <a:ext cx="2857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749782" y="3333686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38" y="3133941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928926" y="1935296"/>
            <a:ext cx="406887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214414" y="4071942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5318" y="4130109"/>
            <a:ext cx="117532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918" y="413207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4942" y="416342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16076" y="4143380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214414" y="4786322"/>
            <a:ext cx="49292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57158" y="5500702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285852" y="616698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06723" y="4900875"/>
            <a:ext cx="1472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7392607" y="5072074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321169" y="5143512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00694" y="5711627"/>
            <a:ext cx="14724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46296" y="5759504"/>
            <a:ext cx="1139148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43372" y="3000372"/>
            <a:ext cx="178595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flipH="1">
            <a:off x="2857488" y="4714884"/>
            <a:ext cx="1714512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57290" y="3286124"/>
            <a:ext cx="92483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778E-6 L 0.4901 0.43085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553" grpId="0"/>
      <p:bldP spid="6" grpId="0" build="p"/>
      <p:bldP spid="8" grpId="0" animBg="1"/>
      <p:bldP spid="8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4" grpId="0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lum bright="-10000" contrast="40000"/>
          </a:blip>
          <a:srcRect l="14465" t="34141" r="31638" b="10079"/>
          <a:stretch>
            <a:fillRect/>
          </a:stretch>
        </p:blipFill>
        <p:spPr bwMode="auto">
          <a:xfrm>
            <a:off x="0" y="0"/>
            <a:ext cx="4355976" cy="335699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>
            <a:lum contrast="30000"/>
          </a:blip>
          <a:srcRect l="15488" t="48367" r="15947" b="6465"/>
          <a:stretch>
            <a:fillRect/>
          </a:stretch>
        </p:blipFill>
        <p:spPr bwMode="auto">
          <a:xfrm>
            <a:off x="4355976" y="0"/>
            <a:ext cx="4613457" cy="278092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>
            <a:lum bright="-10000" contrast="40000"/>
          </a:blip>
          <a:srcRect t="5517" r="2127" b="20865"/>
          <a:stretch>
            <a:fillRect/>
          </a:stretch>
        </p:blipFill>
        <p:spPr bwMode="auto">
          <a:xfrm>
            <a:off x="2991276" y="2780928"/>
            <a:ext cx="5724128" cy="407707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57934"/>
            <a:ext cx="2987856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14-1,2,3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стр.27,28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501008"/>
            <a:ext cx="2736304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1368152" cy="57606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76840" y="1238280"/>
            <a:ext cx="1944216" cy="36004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29454" y="314324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-14290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объем всей льдины, если она плавает, выдаваясь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50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над поверхностью воды?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2109273"/>
            <a:ext cx="2552627" cy="1656000"/>
            <a:chOff x="1762706" y="1655976"/>
            <a:chExt cx="2088745" cy="16560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-110394" y="1857364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868" y="2000240"/>
            <a:ext cx="273485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57488" y="2721114"/>
            <a:ext cx="46434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92" y="2857520"/>
            <a:ext cx="285752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74571" y="2833770"/>
            <a:ext cx="285752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928926" y="3429000"/>
            <a:ext cx="4000528" cy="61555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-32" y="4102719"/>
            <a:ext cx="55007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над)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-32" y="4817099"/>
            <a:ext cx="57864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-32" y="5531479"/>
            <a:ext cx="55721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071538" y="6180891"/>
            <a:ext cx="464347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86446" y="4972313"/>
            <a:ext cx="14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6929454" y="4500570"/>
            <a:ext cx="1894301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072330" y="5143512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7000892" y="5214950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57884" y="5869579"/>
            <a:ext cx="14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90504" y="5857892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3174" y="1571612"/>
            <a:ext cx="4714908" cy="461665"/>
          </a:xfrm>
          <a:prstGeom prst="rect">
            <a:avLst/>
          </a:prstGeom>
          <a:solidFill>
            <a:srgbClr val="F9E3A5"/>
          </a:solidFill>
          <a:ln w="57150">
            <a:solidFill>
              <a:srgbClr val="F9010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водой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1/10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льдины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2585384" y="4687588"/>
            <a:ext cx="1785950" cy="357190"/>
          </a:xfrm>
          <a:prstGeom prst="curvedDownArrow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flipV="1">
            <a:off x="2571736" y="5429264"/>
            <a:ext cx="2000264" cy="285752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287208" y="5844621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4561E-6 L 0.07361 -0.4555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577" grpId="0"/>
      <p:bldP spid="8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5" grpId="0"/>
      <p:bldP spid="36" grpId="0"/>
      <p:bldP spid="36" grpId="1"/>
      <p:bldP spid="37" grpId="0" animBg="1"/>
      <p:bldP spid="37" grpId="1" animBg="1"/>
      <p:bldP spid="38" grpId="0" animBg="1"/>
      <p:bldP spid="39" grpId="0" animBg="1"/>
      <p:bldP spid="4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наименьший объём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имеет льдина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способная удержать над водой груз массой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428596" y="2058752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00" y="2209631"/>
            <a:ext cx="1857388" cy="6429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30" y="2471633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7238956" y="3333624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39245" y="3176319"/>
            <a:ext cx="1260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143900" y="923747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413860" y="1914405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3866" y="1495251"/>
            <a:ext cx="285752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807756" y="2822987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86808" y="2486076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357290" y="3500438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428728" y="4214818"/>
            <a:ext cx="49292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1416853" y="4929198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488291" y="563708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flipH="1">
            <a:off x="3000552" y="4143380"/>
            <a:ext cx="1785950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928926" y="1428736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6883" y="1460972"/>
            <a:ext cx="142876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28794" y="3643314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167310" y="3571876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22193" y="3607501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643702" y="4400809"/>
            <a:ext cx="107157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8016218" y="5140123"/>
            <a:ext cx="99257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400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8001024" y="5881642"/>
            <a:ext cx="92869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flipV="1">
            <a:off x="7572396" y="5854503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8205998" y="3953380"/>
            <a:ext cx="73609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М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858148" y="4643446"/>
            <a:ext cx="13572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flipV="1">
            <a:off x="7762176" y="4667760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215074" y="5572140"/>
            <a:ext cx="857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215074" y="5572140"/>
            <a:ext cx="857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2928926" y="843961"/>
            <a:ext cx="851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714744" y="857232"/>
            <a:ext cx="115127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40кН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4000496" y="918786"/>
            <a:ext cx="90922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86248" y="2772787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714876" y="2857496"/>
            <a:ext cx="71438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869759" y="2857496"/>
            <a:ext cx="107157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36кН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929322" y="2928934"/>
            <a:ext cx="78581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36кН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2143116"/>
            <a:ext cx="406887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072330" y="5572140"/>
            <a:ext cx="92869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928794" y="5072074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6182" y="5000636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12041" y="5715016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0" y="6357959"/>
            <a:ext cx="2214546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262E-6 L -0.62812 -0.28122 " pathEditMode="relative" rAng="0" ptsTypes="AA">
                                      <p:cBhvr>
                                        <p:cTn id="2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4218E-6 L 0.46962 0.06984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4533E-6 L 0.39357 -0.00023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629E-6 L 0.25746 0.07516 " pathEditMode="relative" rAng="0" ptsTypes="AA">
                                      <p:cBhvr>
                                        <p:cTn id="2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 build="p"/>
      <p:bldP spid="8" grpId="0" animBg="1"/>
      <p:bldP spid="8" grpId="1" animBg="1"/>
      <p:bldP spid="18" grpId="0" animBg="1"/>
      <p:bldP spid="18" grpId="1" animBg="1"/>
      <p:bldP spid="24" grpId="0" animBg="1"/>
      <p:bldP spid="31" grpId="0" animBg="1"/>
      <p:bldP spid="32" grpId="0" animBg="1"/>
      <p:bldP spid="33" grpId="0" animBg="1"/>
      <p:bldP spid="44" grpId="0" animBg="1"/>
      <p:bldP spid="41" grpId="0" animBg="1"/>
      <p:bldP spid="25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0" grpId="1" animBg="1"/>
      <p:bldP spid="60" grpId="2" animBg="1"/>
      <p:bldP spid="61" grpId="0" animBg="1"/>
      <p:bldP spid="62" grpId="0" animBg="1"/>
      <p:bldP spid="62" grpId="1" animBg="1"/>
      <p:bldP spid="62" grpId="2" animBg="1"/>
      <p:bldP spid="63" grpId="0" animBg="1"/>
      <p:bldP spid="64" grpId="0" animBg="1"/>
      <p:bldP spid="64" grpId="1" animBg="1"/>
      <p:bldP spid="64" grpId="2" animBg="1"/>
      <p:bldP spid="23" grpId="0" animBg="1"/>
      <p:bldP spid="23" grpId="1" animBg="1"/>
      <p:bldP spid="52" grpId="0" animBg="1"/>
      <p:bldP spid="69" grpId="0" animBg="1"/>
      <p:bldP spid="70" grpId="0" animBg="1"/>
      <p:bldP spid="7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429124" y="5643578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2145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3926" y="277728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0100" y="359518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26" y="41433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64" y="4701613"/>
            <a:ext cx="45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429124" y="5550488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НАД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731050" y="5554192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74350" y="5783450"/>
            <a:ext cx="51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203582">
            <a:off x="7411976" y="57471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286248" y="285749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3857620" y="35718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865022" y="35966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endParaRPr lang="ru-RU" sz="28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4643438" y="2571744"/>
            <a:ext cx="928694" cy="428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Выгнутая вверх стрелка 57"/>
          <p:cNvSpPr/>
          <p:nvPr/>
        </p:nvSpPr>
        <p:spPr>
          <a:xfrm flipH="1" flipV="1">
            <a:off x="4857752" y="5214950"/>
            <a:ext cx="1785950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верх стрелка 58"/>
          <p:cNvSpPr/>
          <p:nvPr/>
        </p:nvSpPr>
        <p:spPr>
          <a:xfrm flipV="1">
            <a:off x="4429124" y="5286388"/>
            <a:ext cx="2928958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1406" y="71414"/>
            <a:ext cx="3500462" cy="5715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13-4,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 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43" grpId="0"/>
      <p:bldP spid="51" grpId="0" animBg="1"/>
      <p:bldP spid="52" grpId="0" animBg="1"/>
      <p:bldP spid="53" grpId="0"/>
      <p:bldP spid="55" grpId="0"/>
      <p:bldP spid="56" grpId="0"/>
      <p:bldP spid="58" grpId="0" animBg="1"/>
      <p:bldP spid="59" grpId="0" animBg="1"/>
      <p:bldP spid="6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07804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164305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14818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тело объемом 5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погружении в жидкость действует выталкивающая сила 50 Н. Какая это жидкость?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56339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184555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4285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13351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3108" y="1928802"/>
            <a:ext cx="555632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85729"/>
            <a:ext cx="1005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03716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183421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28926" y="428604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2714620"/>
            <a:ext cx="5942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3429000"/>
            <a:ext cx="392909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429000"/>
            <a:ext cx="214314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292895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14-1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9" grpId="0" animBg="1"/>
      <p:bldP spid="23" grpId="0"/>
      <p:bldP spid="18" grpId="0" animBg="1"/>
      <p:bldP spid="29" grpId="0" animBg="1"/>
      <p:bldP spid="30" grpId="0" animBg="1"/>
      <p:bldP spid="3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71406" y="-24"/>
            <a:ext cx="2643174" cy="2714643"/>
            <a:chOff x="8047038" y="1165225"/>
            <a:chExt cx="1096962" cy="1279525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1571604" y="1928801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998328" y="164500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965527" y="656225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1714480" y="71413"/>
            <a:ext cx="1071570" cy="523220"/>
            <a:chOff x="3214678" y="2143117"/>
            <a:chExt cx="857256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428604"/>
            <a:ext cx="58579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1428736"/>
            <a:ext cx="3646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4710" y="1285860"/>
            <a:ext cx="1793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14942" y="2857496"/>
            <a:ext cx="2214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706E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2285992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28860" y="2857496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СПУСК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14348" y="3734519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42844" y="2714620"/>
            <a:ext cx="21431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715108" y="6469063"/>
            <a:ext cx="242889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/>
      <p:bldP spid="21" grpId="1"/>
      <p:bldP spid="2049" grpId="0" build="p"/>
      <p:bldP spid="22" grpId="0"/>
      <p:bldP spid="22" grpId="1"/>
      <p:bldP spid="2050" grpId="0"/>
      <p:bldP spid="24" grpId="0" build="p"/>
      <p:bldP spid="25" grpId="0" animBg="1"/>
      <p:bldP spid="25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206" y="4286280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9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913736" y="5853792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3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934" y="604464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7808" y="3562376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08" y="336711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0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камень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71480"/>
            <a:ext cx="87154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099" y="4334540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258" y="5986475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6" grpId="0"/>
      <p:bldP spid="17" grpId="0"/>
      <p:bldP spid="18" grpId="0" animBg="1"/>
      <p:bldP spid="20" grpId="0" animBg="1"/>
      <p:bldP spid="20" grpId="1" animBg="1"/>
      <p:bldP spid="20" grpId="3" animBg="1"/>
      <p:bldP spid="22" grpId="0"/>
      <p:bldP spid="22" grpId="1"/>
      <p:bldP spid="25" grpId="0"/>
      <p:bldP spid="25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8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805" y="0"/>
            <a:ext cx="42121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6273225"/>
            <a:ext cx="604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стр.17-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630" y="-24"/>
            <a:ext cx="3762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СР №3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3429000"/>
            <a:ext cx="7858180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жидкостях и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 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805" y="0"/>
            <a:ext cx="42121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273225"/>
            <a:ext cx="5857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СР-3,стр.11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630" y="-24"/>
            <a:ext cx="3762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СР №3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3429000"/>
            <a:ext cx="7858180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жидкостях и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 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214686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Записать уравнение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равновесия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-24"/>
            <a:ext cx="714380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Какое тело Вы описываете?    </a:t>
            </a:r>
          </a:p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оно движется?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 так?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Расставить силы!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//эскиз//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– действие другого тела.  </a:t>
            </a:r>
          </a:p>
          <a:p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других тел, столько и сил!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0057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5214950"/>
            <a:ext cx="52149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Посчитать все силы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857892"/>
            <a:ext cx="52149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1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5" grpId="0"/>
      <p:bldP spid="6" grpId="0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9428</TotalTime>
  <Words>7699</Words>
  <Application>Microsoft Office PowerPoint</Application>
  <PresentationFormat>Экран (4:3)</PresentationFormat>
  <Paragraphs>1440</Paragraphs>
  <Slides>77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Сергей</cp:lastModifiedBy>
  <cp:revision>634</cp:revision>
  <dcterms:created xsi:type="dcterms:W3CDTF">2009-11-04T14:29:22Z</dcterms:created>
  <dcterms:modified xsi:type="dcterms:W3CDTF">2022-02-01T16:15:53Z</dcterms:modified>
</cp:coreProperties>
</file>