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FF5050"/>
    <a:srgbClr val="E70939"/>
    <a:srgbClr val="23E9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74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9CE3-53A2-4C50-BDBA-0D429375CCB4}" type="datetimeFigureOut">
              <a:rPr lang="ru-RU" smtClean="0"/>
              <a:pPr/>
              <a:t>04.09.2016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6C20-52F9-45FE-AC28-38CD49A74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9CE3-53A2-4C50-BDBA-0D429375CCB4}" type="datetimeFigureOut">
              <a:rPr lang="ru-RU" smtClean="0"/>
              <a:pPr/>
              <a:t>04.09.2016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6C20-52F9-45FE-AC28-38CD49A74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9CE3-53A2-4C50-BDBA-0D429375CCB4}" type="datetimeFigureOut">
              <a:rPr lang="ru-RU" smtClean="0"/>
              <a:pPr/>
              <a:t>04.09.2016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6C20-52F9-45FE-AC28-38CD49A74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9CE3-53A2-4C50-BDBA-0D429375CCB4}" type="datetimeFigureOut">
              <a:rPr lang="ru-RU" smtClean="0"/>
              <a:pPr/>
              <a:t>04.09.2016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6C20-52F9-45FE-AC28-38CD49A74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9CE3-53A2-4C50-BDBA-0D429375CCB4}" type="datetimeFigureOut">
              <a:rPr lang="ru-RU" smtClean="0"/>
              <a:pPr/>
              <a:t>04.09.2016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6C20-52F9-45FE-AC28-38CD49A74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9CE3-53A2-4C50-BDBA-0D429375CCB4}" type="datetimeFigureOut">
              <a:rPr lang="ru-RU" smtClean="0"/>
              <a:pPr/>
              <a:t>04.09.2016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6C20-52F9-45FE-AC28-38CD49A74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9CE3-53A2-4C50-BDBA-0D429375CCB4}" type="datetimeFigureOut">
              <a:rPr lang="ru-RU" smtClean="0"/>
              <a:pPr/>
              <a:t>04.09.2016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6C20-52F9-45FE-AC28-38CD49A74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9CE3-53A2-4C50-BDBA-0D429375CCB4}" type="datetimeFigureOut">
              <a:rPr lang="ru-RU" smtClean="0"/>
              <a:pPr/>
              <a:t>04.09.2016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D46C20-52F9-45FE-AC28-38CD49A747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9CE3-53A2-4C50-BDBA-0D429375CCB4}" type="datetimeFigureOut">
              <a:rPr lang="ru-RU" smtClean="0"/>
              <a:pPr/>
              <a:t>04.09.2016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6C20-52F9-45FE-AC28-38CD49A74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9CE3-53A2-4C50-BDBA-0D429375CCB4}" type="datetimeFigureOut">
              <a:rPr lang="ru-RU" smtClean="0"/>
              <a:pPr/>
              <a:t>04.09.2016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ED46C20-52F9-45FE-AC28-38CD49A74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C869CE3-53A2-4C50-BDBA-0D429375CCB4}" type="datetimeFigureOut">
              <a:rPr lang="ru-RU" smtClean="0"/>
              <a:pPr/>
              <a:t>04.09.2016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46C20-52F9-45FE-AC28-38CD49A74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C869CE3-53A2-4C50-BDBA-0D429375CCB4}" type="datetimeFigureOut">
              <a:rPr lang="ru-RU" smtClean="0"/>
              <a:pPr/>
              <a:t>04.09.2016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ED46C20-52F9-45FE-AC28-38CD49A74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142984"/>
            <a:ext cx="8458200" cy="1222375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CCC00"/>
                </a:solidFill>
              </a:rPr>
              <a:t>Географическое положение России</a:t>
            </a:r>
            <a:endParaRPr lang="ru-RU" sz="4000" dirty="0">
              <a:solidFill>
                <a:srgbClr val="CCCC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План 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характеристики ГП страны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Положение по отношению к экватору</a:t>
            </a:r>
          </a:p>
          <a:p>
            <a:r>
              <a:rPr lang="ru-RU" sz="2800" dirty="0" smtClean="0"/>
              <a:t>Положение по отношению к 0° меридиану</a:t>
            </a:r>
          </a:p>
          <a:p>
            <a:r>
              <a:rPr lang="ru-RU" sz="2800" dirty="0" smtClean="0"/>
              <a:t>Координаты крайних точек</a:t>
            </a:r>
          </a:p>
          <a:p>
            <a:r>
              <a:rPr lang="ru-RU" sz="2800" dirty="0" smtClean="0"/>
              <a:t>Положение на материке, части света</a:t>
            </a:r>
          </a:p>
          <a:p>
            <a:r>
              <a:rPr lang="ru-RU" sz="2800" dirty="0" smtClean="0"/>
              <a:t>Соседние государства</a:t>
            </a:r>
          </a:p>
          <a:p>
            <a:r>
              <a:rPr lang="ru-RU" sz="2800" dirty="0" smtClean="0"/>
              <a:t>Оценка ГП для жизни и </a:t>
            </a:r>
            <a:r>
              <a:rPr lang="ru-RU" sz="2800" dirty="0" err="1" smtClean="0"/>
              <a:t>хоз.деятельности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4842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71472" y="5643578"/>
            <a:ext cx="8286808" cy="1214422"/>
          </a:xfrm>
        </p:spPr>
        <p:txBody>
          <a:bodyPr numCol="2">
            <a:noAutofit/>
          </a:bodyPr>
          <a:lstStyle/>
          <a:p>
            <a:r>
              <a:rPr lang="ru-RU" sz="2800" b="1" dirty="0" smtClean="0"/>
              <a:t>северное положение</a:t>
            </a:r>
            <a:br>
              <a:rPr lang="ru-RU" sz="2800" b="1" dirty="0" smtClean="0"/>
            </a:br>
            <a:r>
              <a:rPr lang="ru-RU" sz="2800" b="1" dirty="0" smtClean="0"/>
              <a:t>обширные пространства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выход к двум океанам</a:t>
            </a:r>
            <a:br>
              <a:rPr lang="ru-RU" sz="2800" b="1" dirty="0" smtClean="0"/>
            </a:br>
            <a:r>
              <a:rPr lang="ru-RU" sz="2800" b="1" dirty="0" smtClean="0"/>
              <a:t>18 соседей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1026" name="Picture 2" descr="D:\география\Россикарта\РФ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7477"/>
          <a:stretch>
            <a:fillRect/>
          </a:stretch>
        </p:blipFill>
        <p:spPr bwMode="auto">
          <a:xfrm>
            <a:off x="142844" y="142852"/>
            <a:ext cx="8858312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42844" y="142852"/>
            <a:ext cx="3000396" cy="6500858"/>
          </a:xfrm>
        </p:spPr>
        <p:txBody>
          <a:bodyPr>
            <a:normAutofit/>
          </a:bodyPr>
          <a:lstStyle/>
          <a:p>
            <a:r>
              <a:rPr lang="ru-RU" dirty="0" smtClean="0"/>
              <a:t>Крайние точки России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 smtClean="0">
                <a:solidFill>
                  <a:srgbClr val="00B0F0"/>
                </a:solidFill>
              </a:rPr>
              <a:t>северная</a:t>
            </a:r>
            <a:endParaRPr lang="ru-RU" b="1" u="sng" dirty="0">
              <a:solidFill>
                <a:srgbClr val="00B0F0"/>
              </a:solidFill>
            </a:endParaRPr>
          </a:p>
        </p:txBody>
      </p:sp>
      <p:pic>
        <p:nvPicPr>
          <p:cNvPr id="12" name="Содержимое 11" descr="84 Таймырский АО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86182" y="1571612"/>
            <a:ext cx="4795426" cy="4170267"/>
          </a:xfrm>
        </p:spPr>
      </p:pic>
      <p:sp>
        <p:nvSpPr>
          <p:cNvPr id="15" name="Выноска со стрелкой вниз 14"/>
          <p:cNvSpPr/>
          <p:nvPr/>
        </p:nvSpPr>
        <p:spPr>
          <a:xfrm>
            <a:off x="5857884" y="571480"/>
            <a:ext cx="2143140" cy="1000132"/>
          </a:xfrm>
          <a:prstGeom prst="downArrowCallou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Мыс Челюскин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57478" cy="6226196"/>
          </a:xfrm>
        </p:spPr>
        <p:txBody>
          <a:bodyPr/>
          <a:lstStyle/>
          <a:p>
            <a:r>
              <a:rPr lang="ru-RU" dirty="0" smtClean="0"/>
              <a:t>Крайние точки России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 smtClean="0">
                <a:solidFill>
                  <a:srgbClr val="FF0000"/>
                </a:solidFill>
              </a:rPr>
              <a:t>южная</a:t>
            </a:r>
            <a:endParaRPr lang="ru-RU" b="1" u="sng" dirty="0">
              <a:solidFill>
                <a:srgbClr val="FF0000"/>
              </a:solidFill>
            </a:endParaRPr>
          </a:p>
        </p:txBody>
      </p:sp>
      <p:pic>
        <p:nvPicPr>
          <p:cNvPr id="9" name="Содержимое 8" descr="05 Дагестан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5242"/>
          <a:stretch>
            <a:fillRect/>
          </a:stretch>
        </p:blipFill>
        <p:spPr>
          <a:xfrm>
            <a:off x="3786182" y="142852"/>
            <a:ext cx="5089259" cy="5429288"/>
          </a:xfrm>
        </p:spPr>
      </p:pic>
      <p:sp>
        <p:nvSpPr>
          <p:cNvPr id="10" name="Выноска со стрелкой вверх 9"/>
          <p:cNvSpPr/>
          <p:nvPr/>
        </p:nvSpPr>
        <p:spPr>
          <a:xfrm>
            <a:off x="6429388" y="5643554"/>
            <a:ext cx="1643074" cy="1214446"/>
          </a:xfrm>
          <a:prstGeom prst="upArrowCallou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Гора Базар - </a:t>
            </a:r>
            <a:r>
              <a:rPr lang="ru-RU" sz="2000" b="1" dirty="0" err="1" smtClean="0">
                <a:solidFill>
                  <a:srgbClr val="FFFF00"/>
                </a:solidFill>
              </a:rPr>
              <a:t>Дюзю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14818"/>
            <a:ext cx="7858180" cy="2428892"/>
          </a:xfrm>
        </p:spPr>
        <p:txBody>
          <a:bodyPr>
            <a:normAutofit/>
          </a:bodyPr>
          <a:lstStyle/>
          <a:p>
            <a:r>
              <a:rPr lang="ru-RU" dirty="0" smtClean="0"/>
              <a:t>Крайние точки России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 smtClean="0">
                <a:solidFill>
                  <a:srgbClr val="FFC000"/>
                </a:solidFill>
              </a:rPr>
              <a:t>западная</a:t>
            </a:r>
            <a:endParaRPr lang="ru-RU" b="1" u="sng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39 Калининградскаобл.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5556"/>
          <a:stretch>
            <a:fillRect/>
          </a:stretch>
        </p:blipFill>
        <p:spPr>
          <a:xfrm>
            <a:off x="3571875" y="357167"/>
            <a:ext cx="5000625" cy="3643337"/>
          </a:xfrm>
        </p:spPr>
      </p:pic>
      <p:sp>
        <p:nvSpPr>
          <p:cNvPr id="5" name="Выноска со стрелкой вправо 4"/>
          <p:cNvSpPr/>
          <p:nvPr/>
        </p:nvSpPr>
        <p:spPr>
          <a:xfrm>
            <a:off x="1000100" y="2714620"/>
            <a:ext cx="2571768" cy="928694"/>
          </a:xfrm>
          <a:prstGeom prst="rightArrowCallou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Балтийская коса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429132"/>
            <a:ext cx="7710518" cy="2011354"/>
          </a:xfrm>
        </p:spPr>
        <p:txBody>
          <a:bodyPr>
            <a:normAutofit/>
          </a:bodyPr>
          <a:lstStyle/>
          <a:p>
            <a:r>
              <a:rPr lang="ru-RU" dirty="0" smtClean="0"/>
              <a:t>Крайние точки России</a:t>
            </a:r>
            <a:br>
              <a:rPr lang="ru-RU" dirty="0" smtClean="0"/>
            </a:br>
            <a:r>
              <a:rPr lang="ru-RU" b="1" u="sng" dirty="0" smtClean="0">
                <a:solidFill>
                  <a:srgbClr val="23E928"/>
                </a:solidFill>
              </a:rPr>
              <a:t>восточная</a:t>
            </a:r>
            <a:endParaRPr lang="ru-RU" b="1" u="sng" dirty="0">
              <a:solidFill>
                <a:srgbClr val="23E928"/>
              </a:solidFill>
            </a:endParaRPr>
          </a:p>
        </p:txBody>
      </p:sp>
      <p:pic>
        <p:nvPicPr>
          <p:cNvPr id="4" name="Содержимое 3" descr="87 Чукотский АО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5357"/>
          <a:stretch>
            <a:fillRect/>
          </a:stretch>
        </p:blipFill>
        <p:spPr>
          <a:xfrm>
            <a:off x="285720" y="357166"/>
            <a:ext cx="4929222" cy="3786214"/>
          </a:xfrm>
        </p:spPr>
      </p:pic>
      <p:sp>
        <p:nvSpPr>
          <p:cNvPr id="5" name="Выноска со стрелкой влево 4"/>
          <p:cNvSpPr/>
          <p:nvPr/>
        </p:nvSpPr>
        <p:spPr>
          <a:xfrm>
            <a:off x="5214942" y="1214422"/>
            <a:ext cx="2143140" cy="1214446"/>
          </a:xfrm>
          <a:prstGeom prst="leftArrowCallou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Мыс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Дежнева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E70939"/>
                </a:solidFill>
              </a:rPr>
              <a:t>Соседи России</a:t>
            </a:r>
            <a:endParaRPr lang="ru-RU" sz="5400" b="1" dirty="0">
              <a:solidFill>
                <a:srgbClr val="E7093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043890" cy="52864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200" b="1" dirty="0" smtClean="0"/>
              <a:t>Норвегия                         Грузия</a:t>
            </a:r>
          </a:p>
          <a:p>
            <a:pPr>
              <a:buNone/>
            </a:pPr>
            <a:r>
              <a:rPr lang="ru-RU" sz="3200" b="1" dirty="0" smtClean="0"/>
              <a:t>Финляндия                     Азербайджан </a:t>
            </a:r>
          </a:p>
          <a:p>
            <a:pPr>
              <a:buNone/>
            </a:pPr>
            <a:r>
              <a:rPr lang="ru-RU" sz="3200" b="1" dirty="0" smtClean="0"/>
              <a:t>Латвия                             Казахстан</a:t>
            </a:r>
          </a:p>
          <a:p>
            <a:pPr>
              <a:buNone/>
            </a:pPr>
            <a:r>
              <a:rPr lang="ru-RU" sz="3200" b="1" dirty="0" smtClean="0"/>
              <a:t>Литва                               Монголия</a:t>
            </a:r>
          </a:p>
          <a:p>
            <a:pPr>
              <a:buNone/>
            </a:pPr>
            <a:r>
              <a:rPr lang="ru-RU" sz="3200" b="1" dirty="0" smtClean="0"/>
              <a:t>Эстония                           Китай</a:t>
            </a:r>
          </a:p>
          <a:p>
            <a:pPr>
              <a:buNone/>
            </a:pPr>
            <a:r>
              <a:rPr lang="ru-RU" sz="3200" b="1" dirty="0" smtClean="0"/>
              <a:t>Польша                            Северная Корея</a:t>
            </a:r>
          </a:p>
          <a:p>
            <a:pPr>
              <a:buNone/>
            </a:pPr>
            <a:r>
              <a:rPr lang="ru-RU" sz="3200" b="1" dirty="0" smtClean="0"/>
              <a:t>Белоруссия                     </a:t>
            </a:r>
            <a:r>
              <a:rPr lang="ru-RU" sz="3200" b="1" dirty="0" smtClean="0">
                <a:solidFill>
                  <a:srgbClr val="00B0F0"/>
                </a:solidFill>
              </a:rPr>
              <a:t>Япония</a:t>
            </a:r>
          </a:p>
          <a:p>
            <a:pPr>
              <a:buNone/>
            </a:pPr>
            <a:r>
              <a:rPr lang="ru-RU" sz="3200" b="1" dirty="0" smtClean="0"/>
              <a:t>Украина                            </a:t>
            </a:r>
            <a:r>
              <a:rPr lang="ru-RU" sz="3200" b="1" dirty="0" smtClean="0">
                <a:solidFill>
                  <a:srgbClr val="00B0F0"/>
                </a:solidFill>
              </a:rPr>
              <a:t>США</a:t>
            </a:r>
          </a:p>
          <a:p>
            <a:r>
              <a:rPr lang="ru-RU" sz="3600" b="1" dirty="0" smtClean="0">
                <a:solidFill>
                  <a:srgbClr val="FFC000"/>
                </a:solidFill>
              </a:rPr>
              <a:t>Государства, не признанные  О О Н</a:t>
            </a:r>
          </a:p>
          <a:p>
            <a:pPr>
              <a:buNone/>
            </a:pPr>
            <a:r>
              <a:rPr lang="ru-RU" sz="3200" b="1" dirty="0" smtClean="0"/>
              <a:t> Абхазия,   Южная Осетия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4786322"/>
            <a:ext cx="8143932" cy="1785950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rgbClr val="23E928"/>
                </a:solidFill>
              </a:rPr>
              <a:t>Положительные черты: </a:t>
            </a:r>
            <a:br>
              <a:rPr lang="ru-RU" sz="1600" b="1" dirty="0" smtClean="0">
                <a:solidFill>
                  <a:srgbClr val="23E928"/>
                </a:solidFill>
              </a:rPr>
            </a:br>
            <a:r>
              <a:rPr lang="ru-RU" sz="1600" b="1" dirty="0" smtClean="0">
                <a:solidFill>
                  <a:srgbClr val="23E928"/>
                </a:solidFill>
              </a:rPr>
              <a:t>а) большая площадь России – это, как правило, означает богатство природными ресурсами;</a:t>
            </a:r>
            <a:br>
              <a:rPr lang="ru-RU" sz="1600" b="1" dirty="0" smtClean="0">
                <a:solidFill>
                  <a:srgbClr val="23E928"/>
                </a:solidFill>
              </a:rPr>
            </a:br>
            <a:r>
              <a:rPr lang="ru-RU" sz="1600" b="1" dirty="0" smtClean="0">
                <a:solidFill>
                  <a:srgbClr val="23E928"/>
                </a:solidFill>
              </a:rPr>
              <a:t>б) наличие морских границ, свободный выход в океан;</a:t>
            </a:r>
            <a:br>
              <a:rPr lang="ru-RU" sz="1600" b="1" dirty="0" smtClean="0">
                <a:solidFill>
                  <a:srgbClr val="23E928"/>
                </a:solidFill>
              </a:rPr>
            </a:br>
            <a:r>
              <a:rPr lang="ru-RU" sz="1600" b="1" dirty="0" smtClean="0">
                <a:solidFill>
                  <a:srgbClr val="23E928"/>
                </a:solidFill>
              </a:rPr>
              <a:t>в) расположение большей части России в умеренных широтах.</a:t>
            </a: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E70939"/>
                </a:solidFill>
              </a:rPr>
              <a:t>Отрицательные черты:</a:t>
            </a:r>
            <a:br>
              <a:rPr lang="ru-RU" sz="1600" b="1" dirty="0" smtClean="0">
                <a:solidFill>
                  <a:srgbClr val="E70939"/>
                </a:solidFill>
              </a:rPr>
            </a:br>
            <a:r>
              <a:rPr lang="ru-RU" sz="1600" b="1" dirty="0" smtClean="0">
                <a:solidFill>
                  <a:srgbClr val="E70939"/>
                </a:solidFill>
              </a:rPr>
              <a:t>а) моря России замерзают на длительный период, что затрудняет судоходство;</a:t>
            </a:r>
            <a:br>
              <a:rPr lang="ru-RU" sz="1600" b="1" dirty="0" smtClean="0">
                <a:solidFill>
                  <a:srgbClr val="E70939"/>
                </a:solidFill>
              </a:rPr>
            </a:br>
            <a:r>
              <a:rPr lang="ru-RU" sz="1600" b="1" dirty="0" smtClean="0">
                <a:solidFill>
                  <a:srgbClr val="E70939"/>
                </a:solidFill>
              </a:rPr>
              <a:t>б) ¼ часть площади России лежит за Северным полярным кругом (суровый климат);</a:t>
            </a:r>
            <a:br>
              <a:rPr lang="ru-RU" sz="1600" b="1" dirty="0" smtClean="0">
                <a:solidFill>
                  <a:srgbClr val="E70939"/>
                </a:solidFill>
              </a:rPr>
            </a:br>
            <a:r>
              <a:rPr lang="ru-RU" sz="1600" b="1" dirty="0" smtClean="0">
                <a:solidFill>
                  <a:srgbClr val="E70939"/>
                </a:solidFill>
              </a:rPr>
              <a:t>в) огромная территория требует больших транспортных расходов.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9" name="Содержимое 8" descr="РФ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3642" r="12610" b="51785"/>
          <a:stretch>
            <a:fillRect/>
          </a:stretch>
        </p:blipFill>
        <p:spPr>
          <a:xfrm>
            <a:off x="0" y="-571528"/>
            <a:ext cx="9144000" cy="4714908"/>
          </a:xfr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226</TotalTime>
  <Words>90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Техническая</vt:lpstr>
      <vt:lpstr>Географическое положение России</vt:lpstr>
      <vt:lpstr> План характеристики ГП страны </vt:lpstr>
      <vt:lpstr>северное положение обширные пространства  выход к двум океанам 18 соседей  </vt:lpstr>
      <vt:lpstr>Крайние точки России  северная</vt:lpstr>
      <vt:lpstr>Крайние точки России  южная</vt:lpstr>
      <vt:lpstr>Крайние точки России  западная</vt:lpstr>
      <vt:lpstr>Крайние точки России восточная</vt:lpstr>
      <vt:lpstr>Соседи России</vt:lpstr>
      <vt:lpstr>Положительные черты:  а) большая площадь России – это, как правило, означает богатство природными ресурсами; б) наличие морских границ, свободный выход в океан; в) расположение большей части России в умеренных широтах. Отрицательные черты: а) моря России замерзают на длительный период, что затрудняет судоходство; б) ¼ часть площади России лежит за Северным полярным кругом (суровый климат); в) огромная территория требует больших транспортных расходов.  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Географическое положение России</dc:title>
  <dc:creator>Admin</dc:creator>
  <cp:lastModifiedBy>Юлия Ивачева</cp:lastModifiedBy>
  <cp:revision>34</cp:revision>
  <dcterms:created xsi:type="dcterms:W3CDTF">2010-03-22T18:04:18Z</dcterms:created>
  <dcterms:modified xsi:type="dcterms:W3CDTF">2016-09-04T05:55:16Z</dcterms:modified>
</cp:coreProperties>
</file>