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sldIdLst>
    <p:sldId id="256" r:id="rId2"/>
    <p:sldId id="390" r:id="rId3"/>
    <p:sldId id="391" r:id="rId4"/>
    <p:sldId id="352" r:id="rId5"/>
    <p:sldId id="351" r:id="rId6"/>
    <p:sldId id="407" r:id="rId7"/>
    <p:sldId id="408" r:id="rId8"/>
    <p:sldId id="395" r:id="rId9"/>
    <p:sldId id="396" r:id="rId10"/>
    <p:sldId id="398" r:id="rId11"/>
    <p:sldId id="399" r:id="rId12"/>
    <p:sldId id="400" r:id="rId13"/>
    <p:sldId id="401" r:id="rId14"/>
    <p:sldId id="402" r:id="rId15"/>
    <p:sldId id="403" r:id="rId16"/>
    <p:sldId id="324" r:id="rId17"/>
    <p:sldId id="325" r:id="rId18"/>
    <p:sldId id="392" r:id="rId19"/>
    <p:sldId id="393" r:id="rId20"/>
    <p:sldId id="394" r:id="rId21"/>
    <p:sldId id="321" r:id="rId22"/>
    <p:sldId id="353" r:id="rId23"/>
    <p:sldId id="404" r:id="rId24"/>
    <p:sldId id="405" r:id="rId25"/>
    <p:sldId id="322" r:id="rId26"/>
    <p:sldId id="397" r:id="rId27"/>
    <p:sldId id="326" r:id="rId28"/>
    <p:sldId id="328" r:id="rId29"/>
    <p:sldId id="406" r:id="rId30"/>
    <p:sldId id="333" r:id="rId31"/>
    <p:sldId id="334" r:id="rId32"/>
    <p:sldId id="370" r:id="rId33"/>
    <p:sldId id="335" r:id="rId34"/>
    <p:sldId id="336" r:id="rId35"/>
    <p:sldId id="338" r:id="rId36"/>
    <p:sldId id="339" r:id="rId37"/>
    <p:sldId id="340" r:id="rId38"/>
    <p:sldId id="355" r:id="rId39"/>
    <p:sldId id="356" r:id="rId40"/>
    <p:sldId id="342" r:id="rId41"/>
    <p:sldId id="343" r:id="rId42"/>
    <p:sldId id="337" r:id="rId43"/>
    <p:sldId id="347" r:id="rId44"/>
    <p:sldId id="329" r:id="rId45"/>
    <p:sldId id="344" r:id="rId46"/>
    <p:sldId id="327" r:id="rId47"/>
    <p:sldId id="318" r:id="rId48"/>
    <p:sldId id="366" r:id="rId49"/>
    <p:sldId id="367" r:id="rId50"/>
    <p:sldId id="358" r:id="rId51"/>
    <p:sldId id="357" r:id="rId52"/>
    <p:sldId id="359" r:id="rId53"/>
    <p:sldId id="360" r:id="rId54"/>
    <p:sldId id="361" r:id="rId55"/>
    <p:sldId id="362" r:id="rId56"/>
    <p:sldId id="409" r:id="rId57"/>
    <p:sldId id="363" r:id="rId58"/>
    <p:sldId id="364" r:id="rId59"/>
    <p:sldId id="369" r:id="rId60"/>
    <p:sldId id="365" r:id="rId61"/>
    <p:sldId id="348" r:id="rId62"/>
    <p:sldId id="354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68" r:id="rId81"/>
    <p:sldId id="380" r:id="rId82"/>
    <p:sldId id="389" r:id="rId83"/>
    <p:sldId id="410" r:id="rId84"/>
  </p:sldIdLst>
  <p:sldSz cx="9144000" cy="6858000" type="screen4x3"/>
  <p:notesSz cx="6888163" cy="100171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9E3A5"/>
    <a:srgbClr val="F90101"/>
    <a:srgbClr val="000000"/>
    <a:srgbClr val="000099"/>
    <a:srgbClr val="0033CC"/>
    <a:srgbClr val="339933"/>
    <a:srgbClr val="8E6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805" autoAdjust="0"/>
  </p:normalViewPr>
  <p:slideViewPr>
    <p:cSldViewPr>
      <p:cViewPr>
        <p:scale>
          <a:sx n="51" d="100"/>
          <a:sy n="51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0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135"/>
            <a:ext cx="5510530" cy="45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453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4530"/>
            <a:ext cx="2984871" cy="5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7" tIns="48299" rIns="96597" bIns="482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1.jpeg"/><Relationship Id="rId5" Type="http://schemas.openxmlformats.org/officeDocument/2006/relationships/audio" Target="../media/audio10.wav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5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hyperlink" Target="../../../../&#1082;&#1080;&#1085;&#1086;%207&#1082;&#1083;/7-3%20&#1060;&#1048;&#1051;&#1068;&#1052;/&#1076;&#1072;&#1074;&#1083;&#1077;&#1085;&#1080;&#1077;%20&#1075;&#1072;&#1079;&#1072;%20&#1079;&#1074;&#1091;&#1082;%20&#1087;&#1083;&#1086;&#1093;&#1086;&#1081;.av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newest\AppData\Local\Temp\FineReader11.00\media\image49.jpeg" TargetMode="External"/><Relationship Id="rId5" Type="http://schemas.openxmlformats.org/officeDocument/2006/relationships/image" Target="../media/image21.jpeg"/><Relationship Id="rId4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2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7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audio" Target="../media/audio9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audio" Target="../media/audio8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9489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829" y="2000240"/>
            <a:ext cx="6838795" cy="17235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занятию №1,2</a:t>
            </a: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/22.03,2015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43608" y="4293096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6512" y="-24"/>
            <a:ext cx="5597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2320424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динамометр,  пробирка на</a:t>
            </a:r>
          </a:p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подвесе, мерный сосуд с водой.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99792" y="3193812"/>
            <a:ext cx="304801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979712" y="5301208"/>
            <a:ext cx="54006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Опустим тело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мерный сосуд с водой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найдём выталкивающую силу по весу вытесненной воды 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647164" y="3861048"/>
            <a:ext cx="538122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Найдём вес тела, используя  равновесие в воздухе 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206642" y="3597048"/>
            <a:ext cx="1000132" cy="2286016"/>
            <a:chOff x="1357290" y="571480"/>
            <a:chExt cx="1000132" cy="2286016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1538" y="3668486"/>
            <a:ext cx="155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2" y="4168460"/>
            <a:ext cx="714380" cy="461665"/>
            <a:chOff x="3357554" y="2143116"/>
            <a:chExt cx="71438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4"/>
          <p:cNvGrpSpPr/>
          <p:nvPr/>
        </p:nvGrpSpPr>
        <p:grpSpPr>
          <a:xfrm>
            <a:off x="71406" y="6135687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14933" y="593519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82701" y="4868988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331002" y="428604"/>
            <a:ext cx="821537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Выяснение условия плавания тел в жидкости.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180528" y="963885"/>
            <a:ext cx="7744374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Сравнение выталкивающей силы, веса вытесненной жидкости и веса плавающего тела.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7" y="514795"/>
            <a:ext cx="154766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трелка влево 26"/>
          <p:cNvSpPr/>
          <p:nvPr/>
        </p:nvSpPr>
        <p:spPr>
          <a:xfrm rot="10800000">
            <a:off x="7532634" y="2060848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084168" y="1846565"/>
            <a:ext cx="151216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3834" y="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6" grpId="0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75656" y="3284984"/>
            <a:ext cx="9845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214554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9180" y="2746061"/>
            <a:ext cx="144016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7567045" y="476672"/>
            <a:ext cx="1541459" cy="1407578"/>
            <a:chOff x="6599964" y="3922871"/>
            <a:chExt cx="1490492" cy="1363680"/>
          </a:xfrm>
        </p:grpSpPr>
        <p:grpSp>
          <p:nvGrpSpPr>
            <p:cNvPr id="3" name="Группа 41"/>
            <p:cNvGrpSpPr/>
            <p:nvPr/>
          </p:nvGrpSpPr>
          <p:grpSpPr>
            <a:xfrm>
              <a:off x="6599964" y="3922871"/>
              <a:ext cx="1490492" cy="1363680"/>
              <a:chOff x="6599964" y="3922871"/>
              <a:chExt cx="1490492" cy="1363680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599964" y="4277472"/>
                <a:ext cx="505611" cy="7106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4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48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453710" y="3922871"/>
                <a:ext cx="636746" cy="6278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23336" y="4690256"/>
                <a:ext cx="439928" cy="59629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391864"/>
                <a:ext cx="347511" cy="44726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453710" y="4620494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1720" y="1815207"/>
            <a:ext cx="6286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Объём погруженной части тела равен 22 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66837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62068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вытесн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3260" y="620688"/>
            <a:ext cx="84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в∙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2204864"/>
            <a:ext cx="38576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воды в этом объёме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22г=0,022кг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4208" y="2617748"/>
            <a:ext cx="22978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вес 0,22Н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1321604"/>
            <a:ext cx="35283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mg= 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∙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-27384"/>
            <a:ext cx="800102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 2.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веса, </a:t>
            </a:r>
            <a:r>
              <a:rPr lang="ru-RU" sz="28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жидкости</a:t>
            </a:r>
            <a:endParaRPr lang="ru-RU" sz="2800" i="1" dirty="0">
              <a:solidFill>
                <a:srgbClr val="2706EC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100986" y="5456653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071934" y="5500702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857356" y="5429264"/>
            <a:ext cx="113531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857356" y="6143644"/>
            <a:ext cx="100707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928926" y="6164910"/>
            <a:ext cx="201529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4929190" y="6164539"/>
            <a:ext cx="26436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22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572396" y="6158416"/>
            <a:ext cx="161454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0,22Н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00167" y="4137732"/>
            <a:ext cx="76438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dirty="0" smtClean="0">
                <a:latin typeface="Times New Roman"/>
                <a:ea typeface="Times New Roman"/>
              </a:rPr>
              <a:t>вес 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плавающего</a:t>
            </a:r>
            <a:r>
              <a:rPr lang="ru-RU" sz="3200" b="1" dirty="0" smtClean="0">
                <a:latin typeface="Times New Roman"/>
                <a:ea typeface="Times New Roman"/>
              </a:rPr>
              <a:t> тела равен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весу, </a:t>
            </a:r>
            <a:r>
              <a:rPr lang="ru-RU" sz="3200" b="1" u="sng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</a:t>
            </a:r>
            <a:r>
              <a:rPr lang="ru-RU" sz="32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им жидкости.</a:t>
            </a:r>
            <a:endParaRPr kumimoji="0" lang="ru-RU" sz="32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14686"/>
            <a:ext cx="585794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 3. Сравним вес плавающего тела 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вес, </a:t>
            </a:r>
            <a:r>
              <a:rPr lang="ru-RU" sz="24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им жидкости</a:t>
            </a:r>
            <a:endParaRPr lang="ru-RU" sz="2400" i="1" dirty="0">
              <a:solidFill>
                <a:srgbClr val="2706E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flipH="1">
            <a:off x="0" y="1844824"/>
            <a:ext cx="147565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35496" y="116632"/>
            <a:ext cx="15841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Стрелка влево 39"/>
          <p:cNvSpPr/>
          <p:nvPr/>
        </p:nvSpPr>
        <p:spPr>
          <a:xfrm>
            <a:off x="1048774" y="3526838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>
            <a:off x="1187624" y="2564904"/>
            <a:ext cx="432048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0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  <p:bldP spid="22" grpId="0" animBg="1"/>
      <p:bldP spid="23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1" grpId="0" animBg="1"/>
      <p:bldP spid="40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0166" y="-24"/>
            <a:ext cx="5597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работа №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785926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динамометр,  пробирка на подвесе, мерный сосуд с водой.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2276872"/>
            <a:ext cx="3048011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403648" y="4221088"/>
            <a:ext cx="3600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 Опустим тело в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мерный сосуд с водой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найдём выталкивающую силу по весу вытесненной воды 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67744" y="2834933"/>
            <a:ext cx="538122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Найдём вес тела, используя  равновесие в воздухе 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206642" y="2929026"/>
            <a:ext cx="1000132" cy="2286016"/>
            <a:chOff x="1357290" y="571480"/>
            <a:chExt cx="1000132" cy="2286016"/>
          </a:xfrm>
        </p:grpSpPr>
        <p:grpSp>
          <p:nvGrpSpPr>
            <p:cNvPr id="3" name="Группа 15"/>
            <p:cNvGrpSpPr/>
            <p:nvPr/>
          </p:nvGrpSpPr>
          <p:grpSpPr>
            <a:xfrm>
              <a:off x="1357290" y="571481"/>
              <a:ext cx="1000132" cy="2286017"/>
              <a:chOff x="2754306" y="1153383"/>
              <a:chExt cx="449790" cy="1704113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754306" y="2291192"/>
                <a:ext cx="449790" cy="56630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979202" y="1153383"/>
                <a:ext cx="0" cy="11326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857356" y="918723"/>
              <a:ext cx="449790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1538" y="3000464"/>
            <a:ext cx="134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2" y="3500438"/>
            <a:ext cx="714380" cy="461665"/>
            <a:chOff x="3357554" y="2143116"/>
            <a:chExt cx="714380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4"/>
          <p:cNvGrpSpPr/>
          <p:nvPr/>
        </p:nvGrpSpPr>
        <p:grpSpPr>
          <a:xfrm>
            <a:off x="71406" y="5467665"/>
            <a:ext cx="714380" cy="461665"/>
            <a:chOff x="2714612" y="4429132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14933" y="5267175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82701" y="4200966"/>
            <a:ext cx="1044000" cy="17253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7158" y="428604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Выяснение условия плавания тел в жидкости.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00034" y="857232"/>
            <a:ext cx="821537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Сравнение выталкивающей силы и веса вытесненной жидкости.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791" y="2322911"/>
            <a:ext cx="1475209" cy="45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627784" y="6396334"/>
            <a:ext cx="5064235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дигностики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стр.6//</a:t>
            </a:r>
            <a:r>
              <a:rPr kumimoji="0" lang="ru-RU" sz="2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3834" y="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9" grpId="0" animBg="1"/>
      <p:bldP spid="10" grpId="0" animBg="1"/>
      <p:bldP spid="16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  <a:solidFill>
            <a:srgbClr val="66CCFF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61967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670011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0"/>
          <p:cNvGrpSpPr/>
          <p:nvPr/>
        </p:nvGrpSpPr>
        <p:grpSpPr>
          <a:xfrm>
            <a:off x="6984362" y="493612"/>
            <a:ext cx="2088232" cy="2006694"/>
            <a:chOff x="6444208" y="3643819"/>
            <a:chExt cx="2088232" cy="2006694"/>
          </a:xfrm>
        </p:grpSpPr>
        <p:grpSp>
          <p:nvGrpSpPr>
            <p:cNvPr id="4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607859" cy="7335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6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6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323110"/>
                <a:ext cx="418704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32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57488" y="2181517"/>
            <a:ext cx="6286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Объём погруженной части тела равен10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62144" y="833482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876" y="785794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вытесн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78579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2678807"/>
            <a:ext cx="38576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его масса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10гр =0,01кг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46140" y="2643182"/>
            <a:ext cx="229786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вес 0,1 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1802" y="1500174"/>
            <a:ext cx="300039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mg= 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42976" y="262574"/>
            <a:ext cx="8001024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 2.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веса, </a:t>
            </a:r>
            <a:r>
              <a:rPr lang="ru-RU" sz="28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жидкости</a:t>
            </a:r>
            <a:endParaRPr lang="ru-RU" sz="2800" i="1" dirty="0">
              <a:solidFill>
                <a:srgbClr val="2706EC"/>
              </a:solidFill>
            </a:endParaRP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3100986" y="5456653"/>
            <a:ext cx="10502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071934" y="5500702"/>
            <a:ext cx="124906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1857356" y="5429264"/>
            <a:ext cx="127150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857356" y="6143644"/>
            <a:ext cx="11432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2928926" y="6164910"/>
            <a:ext cx="201529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4929190" y="6164539"/>
            <a:ext cx="264367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7572396" y="6158416"/>
            <a:ext cx="138371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0,1Н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1500167" y="4137732"/>
            <a:ext cx="764383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dirty="0" smtClean="0">
                <a:latin typeface="Times New Roman"/>
                <a:ea typeface="Times New Roman"/>
              </a:rPr>
              <a:t>вес 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/>
                <a:ea typeface="Times New Roman"/>
              </a:rPr>
              <a:t>плавающего</a:t>
            </a:r>
            <a:r>
              <a:rPr lang="ru-RU" sz="3200" b="1" dirty="0" smtClean="0">
                <a:latin typeface="Times New Roman"/>
                <a:ea typeface="Times New Roman"/>
              </a:rPr>
              <a:t> тела равен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весу, </a:t>
            </a:r>
            <a:r>
              <a:rPr lang="ru-RU" sz="3200" b="1" u="sng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</a:t>
            </a:r>
            <a:r>
              <a:rPr lang="ru-RU" sz="32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им жидкости.</a:t>
            </a:r>
            <a:endParaRPr kumimoji="0" lang="ru-RU" sz="3200" b="1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928926" y="3214686"/>
            <a:ext cx="585794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 3. Сравним вес плавающего тела 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вес, </a:t>
            </a:r>
            <a:r>
              <a:rPr lang="ru-RU" sz="2400" b="1" dirty="0" smtClean="0">
                <a:solidFill>
                  <a:srgbClr val="2706EC"/>
                </a:solidFill>
                <a:latin typeface="Times New Roman"/>
                <a:ea typeface="Times New Roman"/>
              </a:rPr>
              <a:t>вытесненной им жидкости</a:t>
            </a:r>
            <a:endParaRPr lang="ru-RU" sz="2400" i="1" dirty="0">
              <a:solidFill>
                <a:srgbClr val="2706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584 L 0.0033 0.337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19" grpId="0"/>
      <p:bldP spid="21" grpId="0"/>
      <p:bldP spid="22" grpId="0" animBg="1"/>
      <p:bldP spid="23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9144000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выталкивающая сила равна весу вытесненной жидкости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равна силе тяжести плавающего тела.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3834" y="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жидкости методом гидростатического «взвешивания».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28670"/>
            <a:ext cx="392909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дин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1000000</a:t>
            </a:r>
            <a:endParaRPr lang="ru-RU" sz="28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136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43270"/>
            <a:ext cx="159065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динамометр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1714480" y="2357430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груз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3714752"/>
            <a:ext cx="35718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928934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3" y="4286256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5986451"/>
            <a:ext cx="807280" cy="584775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3643314"/>
            <a:ext cx="1143008" cy="523220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 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0562" y="4572008"/>
            <a:ext cx="114300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6446" y="4318774"/>
            <a:ext cx="1928826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рдин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4786322"/>
            <a:ext cx="928694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0562" y="5857892"/>
            <a:ext cx="250033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929322" y="4857760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87754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 animBg="1"/>
      <p:bldP spid="25" grpId="0" animBg="1"/>
      <p:bldP spid="33" grpId="0" animBg="1"/>
      <p:bldP spid="34" grpId="0" animBg="1"/>
      <p:bldP spid="38" grpId="0" animBg="1"/>
      <p:bldP spid="39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203957"/>
            <a:ext cx="5732740" cy="32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36733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</a:tabLs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Сравнить силы гидростатического давления на дно этих сосудов.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02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2.Сравнить для каждого сосуда вес налитой в него воды с силой гидростатического давления на его дно.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02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3.Сравнить силы давления воды на дно этих сосудов.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	Сравнить силу давления воды на дно левого сосуда с весом налитой в него воды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92"/>
          <p:cNvGrpSpPr/>
          <p:nvPr/>
        </p:nvGrpSpPr>
        <p:grpSpPr>
          <a:xfrm>
            <a:off x="0" y="0"/>
            <a:ext cx="9144000" cy="6858000"/>
            <a:chOff x="3571868" y="-3429048"/>
            <a:chExt cx="9144000" cy="6858000"/>
          </a:xfrm>
        </p:grpSpPr>
        <p:grpSp>
          <p:nvGrpSpPr>
            <p:cNvPr id="5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rgbClr val="F9E3A5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928726" y="2889120"/>
                  <a:ext cx="9144000" cy="830997"/>
                </a:xfrm>
                <a:prstGeom prst="rect">
                  <a:avLst/>
                </a:prstGeom>
                <a:solidFill>
                  <a:srgbClr val="F9E3A5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</a:t>
                  </a:r>
                  <a:r>
                    <a:rPr lang="ru-RU" sz="48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вышележащих </a:t>
                  </a:r>
                  <a:r>
                    <a:rPr lang="ru-RU" sz="48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слоёв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6" name="Text Box 153"/>
            <p:cNvSpPr txBox="1">
              <a:spLocks noChangeArrowheads="1"/>
            </p:cNvSpPr>
            <p:nvPr/>
          </p:nvSpPr>
          <p:spPr bwMode="auto">
            <a:xfrm>
              <a:off x="6000728" y="-71462"/>
              <a:ext cx="3500462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6000" b="1" baseline="300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87754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Стакан с наклонными стенками, наполненный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водой до краев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взвешивают на весах. Затем на весах взвешивают этот же стакан с водой, когда в воде плавает деревянный брусок, а вода доходит до краев стакана. Сравнить показания весов.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5500702"/>
            <a:ext cx="6429420" cy="214314"/>
          </a:xfrm>
          <a:prstGeom prst="rect">
            <a:avLst/>
          </a:prstGeom>
          <a:solidFill>
            <a:srgbClr val="33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857752" y="5715016"/>
            <a:ext cx="357190" cy="285752"/>
          </a:xfrm>
          <a:prstGeom prst="triangle">
            <a:avLst/>
          </a:prstGeom>
          <a:solidFill>
            <a:srgbClr val="F90101"/>
          </a:solidFill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1500166" y="3786190"/>
            <a:ext cx="2214578" cy="1714512"/>
          </a:xfrm>
          <a:prstGeom prst="trapezoid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апеция 11"/>
          <p:cNvSpPr/>
          <p:nvPr/>
        </p:nvSpPr>
        <p:spPr>
          <a:xfrm rot="10800000">
            <a:off x="7358082" y="3786190"/>
            <a:ext cx="1401464" cy="1714512"/>
          </a:xfrm>
          <a:prstGeom prst="trapezoid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 rot="10800000">
            <a:off x="1543846" y="3786190"/>
            <a:ext cx="2099460" cy="35719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30925">
            <a:off x="1991892" y="2367868"/>
            <a:ext cx="785818" cy="100013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87754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25069E-8 L -0.00486 0.1970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1" animBg="1"/>
      <p:bldP spid="14" grpId="0" animBg="1"/>
      <p:bldP spid="14" grpId="2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5703" y="-24"/>
            <a:ext cx="907259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изменится уровень воды в стакане когда кусок  чистого льда растает?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05716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20"/>
          <p:cNvGrpSpPr/>
          <p:nvPr/>
        </p:nvGrpSpPr>
        <p:grpSpPr>
          <a:xfrm>
            <a:off x="4214810" y="1323606"/>
            <a:ext cx="3611194" cy="2391146"/>
            <a:chOff x="4179107" y="1326716"/>
            <a:chExt cx="3611194" cy="2391146"/>
          </a:xfrm>
        </p:grpSpPr>
        <p:grpSp>
          <p:nvGrpSpPr>
            <p:cNvPr id="21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962494"/>
                <a:ext cx="3571868" cy="1785950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43650"/>
              <a:ext cx="2357454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0178" y="3857628"/>
            <a:ext cx="871543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24815" y="167605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22893" y="274954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000760" y="3129977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30"/>
          <p:cNvGrpSpPr/>
          <p:nvPr/>
        </p:nvGrpSpPr>
        <p:grpSpPr>
          <a:xfrm>
            <a:off x="755454" y="1489400"/>
            <a:ext cx="1928826" cy="1368096"/>
            <a:chOff x="755454" y="1489400"/>
            <a:chExt cx="1928826" cy="1368096"/>
          </a:xfrm>
        </p:grpSpPr>
        <p:sp>
          <p:nvSpPr>
            <p:cNvPr id="29" name="Овал 28"/>
            <p:cNvSpPr/>
            <p:nvPr/>
          </p:nvSpPr>
          <p:spPr>
            <a:xfrm>
              <a:off x="755454" y="1714488"/>
              <a:ext cx="1928826" cy="1143008"/>
            </a:xfrm>
            <a:prstGeom prst="ellipse">
              <a:avLst/>
            </a:prstGeom>
            <a:solidFill>
              <a:schemeClr val="bg1">
                <a:lumMod val="65000"/>
                <a:alpha val="53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71538" y="1489400"/>
              <a:ext cx="128588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/>
      <p:bldP spid="10" grpId="0"/>
      <p:bldP spid="11" grpId="0"/>
      <p:bldP spid="13" grpId="0" animBg="1"/>
      <p:bldP spid="24" grpId="0" animBg="1"/>
      <p:bldP spid="25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2.Плавает камень 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098490" y="1667614"/>
            <a:ext cx="1296000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772523"/>
            <a:ext cx="302672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20"/>
          <p:cNvGrpSpPr/>
          <p:nvPr/>
        </p:nvGrpSpPr>
        <p:grpSpPr>
          <a:xfrm>
            <a:off x="4214810" y="1313244"/>
            <a:ext cx="3611194" cy="2401508"/>
            <a:chOff x="4179107" y="1316354"/>
            <a:chExt cx="3611194" cy="2401508"/>
          </a:xfrm>
        </p:grpSpPr>
        <p:grpSp>
          <p:nvGrpSpPr>
            <p:cNvPr id="21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2176808"/>
                <a:ext cx="3571868" cy="1571636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316354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143504" y="3500438"/>
            <a:ext cx="428628" cy="2143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928794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–(М+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4429132"/>
            <a:ext cx="500062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5406886" y="1736859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1091" y="1171502"/>
            <a:ext cx="196137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7" grpId="0" animBg="1"/>
      <p:bldP spid="28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088559"/>
            <a:ext cx="41434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Гидростатика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415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паскаля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81008">
            <a:off x="316180" y="3280858"/>
            <a:ext cx="5263602" cy="12961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5703" y="-24"/>
            <a:ext cx="907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3.Плавает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деревянный брусок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льду. Как изменится уровень воды в стакане когда    лёд  растает?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32745" y="104823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212461" y="178158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107141" y="1285860"/>
            <a:ext cx="3611194" cy="2388036"/>
            <a:chOff x="142844" y="1357298"/>
            <a:chExt cx="3611194" cy="23880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6154" y="1959384"/>
              <a:ext cx="3571868" cy="1785950"/>
            </a:xfrm>
            <a:prstGeom prst="rect">
              <a:avLst/>
            </a:prstGeom>
            <a:solidFill>
              <a:srgbClr val="00B0F0">
                <a:alpha val="1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rot="16200000" flipV="1">
              <a:off x="2660397" y="2527225"/>
              <a:ext cx="2161636" cy="256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-1012213" y="2512355"/>
              <a:ext cx="2323762" cy="136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Овал 6"/>
          <p:cNvSpPr/>
          <p:nvPr/>
        </p:nvSpPr>
        <p:spPr>
          <a:xfrm>
            <a:off x="760357" y="1760308"/>
            <a:ext cx="1928826" cy="1143008"/>
          </a:xfrm>
          <a:prstGeom prst="ellipse">
            <a:avLst/>
          </a:prstGeom>
          <a:solidFill>
            <a:srgbClr val="0033CC">
              <a:alpha val="53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06196" y="287350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675145" y="321872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0" y="292893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8711" y="85723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64925" y="1714488"/>
            <a:ext cx="1928826" cy="1143008"/>
          </a:xfrm>
          <a:prstGeom prst="ellipse">
            <a:avLst/>
          </a:prstGeom>
          <a:solidFill>
            <a:srgbClr val="00B0F0">
              <a:alpha val="53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pSp>
        <p:nvGrpSpPr>
          <p:cNvPr id="12" name="Группа 20"/>
          <p:cNvGrpSpPr/>
          <p:nvPr/>
        </p:nvGrpSpPr>
        <p:grpSpPr>
          <a:xfrm>
            <a:off x="4214810" y="1054788"/>
            <a:ext cx="3611194" cy="2659964"/>
            <a:chOff x="4179107" y="1057898"/>
            <a:chExt cx="3611194" cy="2659964"/>
          </a:xfrm>
        </p:grpSpPr>
        <p:grpSp>
          <p:nvGrpSpPr>
            <p:cNvPr id="21" name="Группа 11"/>
            <p:cNvGrpSpPr/>
            <p:nvPr/>
          </p:nvGrpSpPr>
          <p:grpSpPr>
            <a:xfrm>
              <a:off x="4179107" y="1326716"/>
              <a:ext cx="3611194" cy="2391146"/>
              <a:chOff x="142844" y="1357298"/>
              <a:chExt cx="3611194" cy="239114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56154" y="1891056"/>
                <a:ext cx="3571868" cy="1857388"/>
              </a:xfrm>
              <a:prstGeom prst="rect">
                <a:avLst/>
              </a:prstGeom>
              <a:solidFill>
                <a:srgbClr val="00B0F0">
                  <a:alpha val="1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16200000" flipV="1">
                <a:off x="2660397" y="2527225"/>
                <a:ext cx="2161636" cy="256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V="1">
                <a:off x="-1012213" y="2512355"/>
                <a:ext cx="2323762" cy="136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Прямоугольник 13"/>
            <p:cNvSpPr/>
            <p:nvPr/>
          </p:nvSpPr>
          <p:spPr>
            <a:xfrm>
              <a:off x="4750611" y="1057898"/>
              <a:ext cx="2357454" cy="80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071670" y="2143116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418623" y="1754027"/>
            <a:ext cx="428628" cy="214314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1398526" y="2589154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865397" y="2571744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5309731" y="2291547"/>
            <a:ext cx="648000" cy="1588"/>
          </a:xfrm>
          <a:prstGeom prst="straightConnector1">
            <a:avLst/>
          </a:prstGeom>
          <a:ln w="762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394331" y="2820983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396253" y="1747492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143636" y="3143248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2428868"/>
            <a:ext cx="777777" cy="5847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714356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178" y="3857628"/>
            <a:ext cx="86352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–(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 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429132"/>
            <a:ext cx="60007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Плавает…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29239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endParaRPr lang="ru-RU" sz="3200" dirty="0"/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9" grpId="0"/>
      <p:bldP spid="10" grpId="0"/>
      <p:bldP spid="11" grpId="0"/>
      <p:bldP spid="13" grpId="0" animBg="1"/>
      <p:bldP spid="22" grpId="0" animBg="1"/>
      <p:bldP spid="23" grpId="0" animBg="1"/>
      <p:bldP spid="25" grpId="0"/>
      <p:bldP spid="29" grpId="0"/>
      <p:bldP spid="30" grpId="0" animBg="1"/>
      <p:bldP spid="31" grpId="0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930925">
            <a:off x="3063464" y="2632744"/>
            <a:ext cx="785818" cy="10001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3214686"/>
            <a:ext cx="1714512" cy="214314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кастрюле, наполненной доверху водой, плавает дырявая стальная кружка со стальным болтом внутри. Как будет меняться уровень воды, когда кружка утонет?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7754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966 L -0.00399 0.22294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9144000" cy="267765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Труба с внутренним диаметром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 нижнему концу которой  приставлена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легкая пластинка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опущена вертикально в воду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глубину 1м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Гирю, какого наименьшего веса нужно поставить на пластинку   симметрично оси трубы, чтобы пластинка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отпала?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470" y="2706640"/>
            <a:ext cx="1785950" cy="2571768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420888"/>
            <a:ext cx="571504" cy="2500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921218"/>
            <a:ext cx="928694" cy="9459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-142908" y="2691466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06" y="4944372"/>
            <a:ext cx="2124000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57224" y="4357694"/>
            <a:ext cx="214314" cy="50006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94894" y="5305842"/>
            <a:ext cx="61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8018" y="5398476"/>
            <a:ext cx="900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1142976" y="5334672"/>
            <a:ext cx="785818" cy="523220"/>
            <a:chOff x="5643570" y="500042"/>
            <a:chExt cx="1004894" cy="523117"/>
          </a:xfrm>
        </p:grpSpPr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715007" y="571466"/>
              <a:ext cx="644509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714348" y="5834738"/>
            <a:ext cx="714380" cy="523220"/>
            <a:chOff x="5643570" y="500042"/>
            <a:chExt cx="1004894" cy="523117"/>
          </a:xfrm>
        </p:grpSpPr>
        <p:sp>
          <p:nvSpPr>
            <p:cNvPr id="15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solidFill>
                  <a:srgbClr val="0033CC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5715006" y="571466"/>
              <a:ext cx="607680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5400000">
            <a:off x="261222" y="4255082"/>
            <a:ext cx="1368000" cy="158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2"/>
          <p:cNvGrpSpPr>
            <a:grpSpLocks/>
          </p:cNvGrpSpPr>
          <p:nvPr/>
        </p:nvGrpSpPr>
        <p:grpSpPr bwMode="auto">
          <a:xfrm>
            <a:off x="714348" y="3191532"/>
            <a:ext cx="1000132" cy="523220"/>
            <a:chOff x="5643570" y="500042"/>
            <a:chExt cx="1004894" cy="523117"/>
          </a:xfrm>
        </p:grpSpPr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ДЖ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2786050" y="3213636"/>
            <a:ext cx="5214974" cy="59125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ts val="3500"/>
              </a:lnSpc>
              <a:defRPr/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4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7554" y="3857628"/>
            <a:ext cx="250033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257174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Равновесие пластинки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7754" y="6334780"/>
            <a:ext cx="15562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8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156" y="237602"/>
            <a:ext cx="2286016" cy="421484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857224" y="785794"/>
            <a:ext cx="428628" cy="2282504"/>
            <a:chOff x="1500166" y="1714488"/>
            <a:chExt cx="428628" cy="22825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00166" y="1714488"/>
              <a:ext cx="428628" cy="221457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00166" y="3854116"/>
              <a:ext cx="428628" cy="1428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57224" y="785794"/>
            <a:ext cx="428628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499004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5496" y="284422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642918"/>
            <a:ext cx="266624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8471" y="146174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142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21495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500298" y="1285860"/>
            <a:ext cx="6643702" cy="16430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AutoNum type="arabicPeriod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 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СТЕКЛА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покоятся!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Значит сила тяжести не изменяется.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71802" y="0"/>
            <a:ext cx="60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9.Понизим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давление в воде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7224" y="749567"/>
            <a:ext cx="428628" cy="12858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78563" y="1178703"/>
            <a:ext cx="1786744" cy="7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4786322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500298" y="3000372"/>
            <a:ext cx="664370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Воздух выталкивает воду из пипетки,  о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бъём погружённой части увеличивается, значит увеличится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выталкивания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7735 " pathEditMode="relative" ptsTypes="AA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 animBg="1"/>
      <p:bldP spid="14" grpId="1" animBg="1"/>
      <p:bldP spid="14" grpId="2" animBg="1"/>
      <p:bldP spid="34" grpId="0"/>
      <p:bldP spid="35" grpId="0"/>
      <p:bldP spid="36" grpId="0"/>
      <p:bldP spid="39" grpId="0"/>
      <p:bldP spid="18" grpId="0" animBg="1"/>
      <p:bldP spid="18" grpId="1" animBg="1"/>
      <p:bldP spid="40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114" y="101996"/>
            <a:ext cx="2286016" cy="4214842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857224" y="785794"/>
            <a:ext cx="428628" cy="2282504"/>
            <a:chOff x="1500166" y="1714488"/>
            <a:chExt cx="428628" cy="22825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500166" y="1714488"/>
              <a:ext cx="428628" cy="221457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00166" y="3854116"/>
              <a:ext cx="428628" cy="1428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857224" y="785794"/>
            <a:ext cx="428628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6547" y="2547130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5496" y="2844225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42900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282" y="21429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0100" y="521495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6"/>
          <p:cNvSpPr txBox="1">
            <a:spLocks/>
          </p:cNvSpPr>
          <p:nvPr/>
        </p:nvSpPr>
        <p:spPr>
          <a:xfrm>
            <a:off x="2500298" y="1357298"/>
            <a:ext cx="6643734" cy="16463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 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ПИПЕТКИ С ВОДОЙ покоятся!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изменяется</a:t>
            </a:r>
            <a:endParaRPr kumimoji="0" lang="ru-RU" sz="32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3240" y="0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Понизим давление в воде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9954" y="769752"/>
            <a:ext cx="428628" cy="128588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0" y="4786322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538471" y="1461740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79423" y="2320917"/>
            <a:ext cx="785818" cy="1588"/>
          </a:xfrm>
          <a:prstGeom prst="straightConnector1">
            <a:avLst/>
          </a:prstGeom>
          <a:ln w="76200">
            <a:solidFill>
              <a:srgbClr val="365D2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14414" y="714356"/>
            <a:ext cx="2666243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214546" y="3071810"/>
            <a:ext cx="6929454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Воздух выталкивает воду из пипетки,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сила тяжести  системы уменьшается…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4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to="1.2" calcmode="lin" valueType="num">
                                      <p:cBhvr override="childStyl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7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7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6.35838E-7 L -0.00174 -0.36717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6717 " pathEditMode="relative" ptsTypes="AA">
                                      <p:cBhvr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3" grpId="2"/>
      <p:bldP spid="13" grpId="3"/>
      <p:bldP spid="34" grpId="0"/>
      <p:bldP spid="35" grpId="0"/>
      <p:bldP spid="36" grpId="0"/>
      <p:bldP spid="39" grpId="0"/>
      <p:bldP spid="18" grpId="0" animBg="1"/>
      <p:bldP spid="18" grpId="1" animBg="1"/>
      <p:bldP spid="40" grpId="0"/>
      <p:bldP spid="14" grpId="0" animBg="1"/>
      <p:bldP spid="14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9560" y="3618961"/>
            <a:ext cx="33844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Герметичный тонкостенный сосуд высотой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полностью заполнен жидкостью (рис. 12) с плотностью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лёгком поршне площадью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стоит гиря массой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Поршень может свободно перемещаться и находится на расстоянии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стола. Атмосферное давление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вблизи дна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верхней части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сосуда.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6427702" y="5145198"/>
            <a:ext cx="43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6391934" y="5252404"/>
            <a:ext cx="648000" cy="15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22"/>
          <p:cNvGrpSpPr>
            <a:grpSpLocks/>
          </p:cNvGrpSpPr>
          <p:nvPr/>
        </p:nvGrpSpPr>
        <p:grpSpPr bwMode="auto">
          <a:xfrm>
            <a:off x="6858016" y="4833407"/>
            <a:ext cx="1000132" cy="523220"/>
            <a:chOff x="5643570" y="500042"/>
            <a:chExt cx="1004894" cy="523117"/>
          </a:xfrm>
        </p:grpSpPr>
        <p:sp>
          <p:nvSpPr>
            <p:cNvPr id="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6858016" y="5190597"/>
            <a:ext cx="1000132" cy="523220"/>
            <a:chOff x="5643570" y="500042"/>
            <a:chExt cx="1004894" cy="523117"/>
          </a:xfrm>
        </p:grpSpPr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b="1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5400000">
            <a:off x="6284826" y="4430818"/>
            <a:ext cx="717752" cy="158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6000760" y="3761837"/>
            <a:ext cx="1000132" cy="523220"/>
            <a:chOff x="5643570" y="500042"/>
            <a:chExt cx="1004894" cy="523117"/>
          </a:xfrm>
        </p:grpSpPr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ДЖ</a:t>
              </a:r>
              <a:endParaRPr lang="ru-RU" b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noFill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4857752" y="4929198"/>
            <a:ext cx="3786214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86380" y="3616018"/>
            <a:ext cx="3786214" cy="1588"/>
          </a:xfrm>
          <a:prstGeom prst="line">
            <a:avLst/>
          </a:prstGeom>
          <a:ln w="28575">
            <a:solidFill>
              <a:srgbClr val="F901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3"/>
          <p:cNvSpPr txBox="1">
            <a:spLocks noChangeArrowheads="1"/>
          </p:cNvSpPr>
          <p:nvPr/>
        </p:nvSpPr>
        <p:spPr bwMode="auto">
          <a:xfrm rot="3847600">
            <a:off x="4542783" y="3939548"/>
            <a:ext cx="132679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2987101"/>
            <a:ext cx="428628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3630043"/>
            <a:ext cx="392909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4344423"/>
            <a:ext cx="271464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Давление у дна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72" y="4773051"/>
            <a:ext cx="3857652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5344555"/>
            <a:ext cx="5643602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Давление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верхней части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сосуда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2629911"/>
            <a:ext cx="3857652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Равновесие поршня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273249"/>
            <a:ext cx="6215074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4056" y="5733256"/>
            <a:ext cx="313184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4" grpId="0" uiExpand="1" build="p" animBg="1"/>
      <p:bldP spid="25" grpId="0" build="p" animBg="1"/>
      <p:bldP spid="26" grpId="0" animBg="1"/>
      <p:bldP spid="27" grpId="0" animBg="1"/>
      <p:bldP spid="28" grpId="0" animBg="1"/>
      <p:bldP spid="29" grpId="0" uiExpand="1" build="p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764991" y="4429132"/>
            <a:ext cx="736099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 площадь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имеет льдина толщиной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способная удержать над водой человека массой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80кг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447737" y="2701694"/>
            <a:ext cx="2552627" cy="1656000"/>
            <a:chOff x="1762706" y="1655976"/>
            <a:chExt cx="2088745" cy="165600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0" y="1928802"/>
            <a:ext cx="3286148" cy="3234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lang="ru-RU" sz="36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=900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h=0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2857496"/>
            <a:ext cx="1857388" cy="6429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929454" y="3119498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992155"/>
            <a:ext cx="1071538" cy="651291"/>
            <a:chOff x="2714612" y="4429132"/>
            <a:chExt cx="714380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367775" y="3824184"/>
            <a:ext cx="1260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7"/>
          <p:cNvGrpSpPr/>
          <p:nvPr/>
        </p:nvGrpSpPr>
        <p:grpSpPr>
          <a:xfrm>
            <a:off x="8072430" y="1571612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 стрелкой 16"/>
          <p:cNvCxnSpPr/>
          <p:nvPr/>
        </p:nvCxnSpPr>
        <p:spPr>
          <a:xfrm rot="16200000" flipV="1">
            <a:off x="7342390" y="256227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429520" y="2071678"/>
            <a:ext cx="28575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749782" y="3333686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38" y="3133941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2928926" y="1935296"/>
            <a:ext cx="406887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1214414" y="4071942"/>
            <a:ext cx="564360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Mg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5318" y="4130109"/>
            <a:ext cx="117532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2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85918" y="413207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42" y="4163424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16076" y="4143380"/>
            <a:ext cx="285752" cy="571480"/>
          </a:xfrm>
          <a:prstGeom prst="roundRect">
            <a:avLst/>
          </a:prstGeom>
          <a:solidFill>
            <a:srgbClr val="F9E3A5">
              <a:alpha val="6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214414" y="4786322"/>
            <a:ext cx="492922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u="sng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57158" y="5500702"/>
            <a:ext cx="4572032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1285852" y="6166984"/>
            <a:ext cx="3786214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06723" y="4900875"/>
            <a:ext cx="14724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7392607" y="5072074"/>
            <a:ext cx="1428760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321169" y="5143512"/>
            <a:ext cx="1643074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00694" y="5711627"/>
            <a:ext cx="14724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46296" y="5759504"/>
            <a:ext cx="1139148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43372" y="3000372"/>
            <a:ext cx="178595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Выгнутая вверх стрелка 43"/>
          <p:cNvSpPr/>
          <p:nvPr/>
        </p:nvSpPr>
        <p:spPr>
          <a:xfrm flipH="1">
            <a:off x="2857488" y="4714884"/>
            <a:ext cx="1714512" cy="357190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3553" grpId="0"/>
      <p:bldP spid="6" grpId="0" build="p"/>
      <p:bldP spid="8" grpId="0" animBg="1"/>
      <p:bldP spid="8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 стрелкой 9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357290" y="492919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1246495"/>
          </a:xfrm>
          <a:prstGeom prst="rect">
            <a:avLst/>
          </a:prstGeom>
          <a:solidFill>
            <a:srgbClr val="F9E3A5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Латунная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статуэтка весит в воздухе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42,2 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 воде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22,6 Н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объем воздушной полости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внутри статуэтки? Плотность латуни 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8500 кг/м</a:t>
            </a:r>
            <a:r>
              <a:rPr lang="ru-RU" sz="32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1647808" y="3562352"/>
            <a:ext cx="1107483" cy="523220"/>
            <a:chOff x="1647808" y="3562352"/>
            <a:chExt cx="1107483" cy="5232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47808" y="3562352"/>
              <a:ext cx="11074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baseline="-25000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>
              <a:off x="1772270" y="3599172"/>
              <a:ext cx="286637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847832" y="4191664"/>
            <a:ext cx="596830" cy="523220"/>
            <a:chOff x="1847832" y="4191664"/>
            <a:chExt cx="596830" cy="523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47832" y="4191664"/>
              <a:ext cx="5968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 bwMode="auto">
            <a:xfrm>
              <a:off x="1956090" y="4228466"/>
              <a:ext cx="286637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1643042" y="6201811"/>
            <a:ext cx="777777" cy="584775"/>
            <a:chOff x="1643042" y="6201811"/>
            <a:chExt cx="777777" cy="5847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43042" y="6201811"/>
              <a:ext cx="777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>
              <a:off x="1785918" y="6215082"/>
              <a:ext cx="286637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/>
        </p:nvSpPr>
        <p:spPr>
          <a:xfrm>
            <a:off x="7429520" y="50006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7005016" y="5853769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7858148" y="6000768"/>
            <a:ext cx="777777" cy="584775"/>
            <a:chOff x="1643042" y="6201811"/>
            <a:chExt cx="777777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643042" y="6201811"/>
              <a:ext cx="777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1785918" y="6215082"/>
              <a:ext cx="286637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rot="5400000">
            <a:off x="7061177" y="4511723"/>
            <a:ext cx="1332000" cy="23810"/>
          </a:xfrm>
          <a:prstGeom prst="straightConnector1">
            <a:avLst/>
          </a:prstGeom>
          <a:ln w="95250">
            <a:solidFill>
              <a:srgbClr val="339933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7858148" y="3643314"/>
            <a:ext cx="1107483" cy="523220"/>
            <a:chOff x="1647808" y="3562352"/>
            <a:chExt cx="1107483" cy="52322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647808" y="3562352"/>
              <a:ext cx="11074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baseline="-25000" dirty="0" err="1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2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800" b="1" cap="all" baseline="-2500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 bwMode="auto">
            <a:xfrm>
              <a:off x="1772270" y="3599172"/>
              <a:ext cx="286637" cy="1587"/>
            </a:xfrm>
            <a:prstGeom prst="straightConnector1">
              <a:avLst/>
            </a:prstGeom>
            <a:ln w="41275">
              <a:solidFill>
                <a:srgbClr val="33993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6357950" y="3357562"/>
            <a:ext cx="132440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42,2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3357562"/>
            <a:ext cx="132440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22,6 Н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4357694"/>
            <a:ext cx="132440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 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1571612"/>
            <a:ext cx="17453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4546" y="1643050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344159"/>
            <a:ext cx="350043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латуни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58986" y="1643050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000)=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1960см</a:t>
            </a:r>
            <a:r>
              <a:rPr lang="ru-RU" sz="32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9010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357430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42,2 Н/(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8500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768" y="2357430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496,5см</a:t>
            </a:r>
            <a:r>
              <a:rPr lang="ru-RU" sz="32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857496"/>
            <a:ext cx="5357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1960см</a:t>
            </a:r>
            <a:r>
              <a:rPr lang="ru-RU" sz="32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496,5см</a:t>
            </a:r>
            <a:r>
              <a:rPr lang="ru-RU" sz="32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endParaRPr lang="ru-RU" sz="3200" dirty="0">
              <a:solidFill>
                <a:srgbClr val="F9010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43504" y="285749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1463,5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F90101"/>
              </a:solidFill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2627E-6 L -0.51181 0.3351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249299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Кусок льда привязан нитью ко дну цилиндрического сосуда с водой (рис. 13). Над поверхностью воды находится некоторый объём льда. Нить натянута с силой </a:t>
            </a:r>
            <a:r>
              <a:rPr lang="en-US" sz="26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6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1Н.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сколько и как изменится уровень воды в сосуде, если лёд растает? Площадь сосуда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400 </a:t>
            </a:r>
            <a:r>
              <a:rPr lang="en-US" sz="26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2600" b="1" cap="sm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=0.</a:t>
            </a:r>
            <a:r>
              <a:rPr lang="ru-RU" sz="26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6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b="1" cap="sm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b="1" cap="sm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плотность воды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/>
          <a:stretch>
            <a:fillRect/>
          </a:stretch>
        </p:blipFill>
        <p:spPr bwMode="auto">
          <a:xfrm>
            <a:off x="6877156" y="2452977"/>
            <a:ext cx="2124000" cy="2976287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7596209" y="3548362"/>
            <a:ext cx="642944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none"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7956376" y="3075008"/>
            <a:ext cx="1034332" cy="523220"/>
            <a:chOff x="1647808" y="3562352"/>
            <a:chExt cx="1107483" cy="523220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1647808" y="3562352"/>
              <a:ext cx="1107483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baseline="-25000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 bwMode="auto">
            <a:xfrm>
              <a:off x="1772270" y="3599172"/>
              <a:ext cx="286637" cy="1587"/>
            </a:xfrm>
            <a:prstGeom prst="straightConnector1">
              <a:avLst/>
            </a:prstGeom>
            <a:grpFill/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8190012" y="2119962"/>
            <a:ext cx="596830" cy="523220"/>
            <a:chOff x="1847832" y="4191664"/>
            <a:chExt cx="596830" cy="52322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847832" y="4191664"/>
              <a:ext cx="5968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>
              <a:off x="1956090" y="4228466"/>
              <a:ext cx="286637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8072462" y="3810299"/>
            <a:ext cx="777777" cy="584775"/>
            <a:chOff x="1643042" y="6201811"/>
            <a:chExt cx="777777" cy="584775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1643042" y="6201811"/>
              <a:ext cx="777777" cy="5847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 bwMode="auto">
            <a:xfrm>
              <a:off x="1785918" y="6215082"/>
              <a:ext cx="28663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5400000">
            <a:off x="7487582" y="3706002"/>
            <a:ext cx="936000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7370903" y="2684103"/>
            <a:ext cx="1188000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85720" y="2782669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42886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Равновесие куска льда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324525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Когда лёд растает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3763036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169639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сила Архимеда </a:t>
            </a:r>
            <a:r>
              <a:rPr lang="ru-RU" sz="2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компенсировала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силу натяжения нити.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4915927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baseline="-25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20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5415993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6058935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6072206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25см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5572140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повысится</a:t>
            </a:r>
            <a:endParaRPr lang="ru-RU" sz="3200" dirty="0">
              <a:solidFill>
                <a:srgbClr val="F9010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43570" y="5072074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понизится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929522" y="6469063"/>
            <a:ext cx="1214478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стр.12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27A8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build="p"/>
      <p:bldP spid="23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14810" y="3606422"/>
            <a:ext cx="2500330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№14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28" y="0"/>
            <a:ext cx="671517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77079" y="1570110"/>
            <a:ext cx="7787707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11" y="2167690"/>
            <a:ext cx="882044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754934"/>
            <a:ext cx="45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282060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214810" y="3513332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500694" y="3533746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воды </a:t>
              </a:r>
              <a:endParaRPr lang="ru-RU" sz="2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84858" y="3790256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=0,9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876000"/>
            <a:ext cx="285752" cy="428628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811832"/>
            <a:ext cx="285752" cy="50006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214546" y="5786454"/>
            <a:ext cx="164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500894" y="6469063"/>
            <a:ext cx="1643106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Стр.12</a:t>
            </a:r>
          </a:p>
        </p:txBody>
      </p:sp>
      <p:grpSp>
        <p:nvGrpSpPr>
          <p:cNvPr id="7" name="Группа 40"/>
          <p:cNvGrpSpPr/>
          <p:nvPr/>
        </p:nvGrpSpPr>
        <p:grpSpPr>
          <a:xfrm>
            <a:off x="6778080" y="3534984"/>
            <a:ext cx="1437258" cy="1037024"/>
            <a:chOff x="4071934" y="5563368"/>
            <a:chExt cx="1437258" cy="1037024"/>
          </a:xfrm>
        </p:grpSpPr>
        <p:sp>
          <p:nvSpPr>
            <p:cNvPr id="50" name="TextBox 49"/>
            <p:cNvSpPr txBox="1"/>
            <p:nvPr/>
          </p:nvSpPr>
          <p:spPr>
            <a:xfrm>
              <a:off x="4071934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4580498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93265" y="5563368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900</a:t>
              </a:r>
              <a:endParaRPr lang="ru-RU" sz="2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73990" y="6077172"/>
              <a:ext cx="959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1000</a:t>
              </a:r>
              <a:endParaRPr lang="ru-RU" sz="28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571736" y="4955457"/>
            <a:ext cx="657226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подводная часть льдины составляет 90%,  над водой торчит 0,1 часть.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 animBg="1"/>
      <p:bldP spid="16" grpId="0" animBg="1"/>
      <p:bldP spid="17" grpId="0" animBg="1"/>
      <p:bldP spid="18" grpId="0" animBg="1"/>
      <p:bldP spid="19" grpId="0"/>
      <p:bldP spid="43" grpId="0"/>
      <p:bldP spid="51" grpId="0" animBg="1"/>
      <p:bldP spid="52" grpId="0" animBg="1"/>
      <p:bldP spid="60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928662" y="1428736"/>
            <a:ext cx="3643338" cy="3643338"/>
          </a:xfrm>
          <a:prstGeom prst="ellipse">
            <a:avLst/>
          </a:prstGeom>
          <a:solidFill>
            <a:srgbClr val="66CC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 rot="5400000" flipV="1">
            <a:off x="5027418" y="2687831"/>
            <a:ext cx="0" cy="9108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2714580" y="714356"/>
            <a:ext cx="642942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на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2857488" y="292893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643174" y="307181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Line 79"/>
          <p:cNvSpPr>
            <a:spLocks noChangeShapeType="1"/>
          </p:cNvSpPr>
          <p:nvPr/>
        </p:nvSpPr>
        <p:spPr bwMode="auto">
          <a:xfrm rot="5400000" flipV="1">
            <a:off x="4393406" y="4107661"/>
            <a:ext cx="571505" cy="7858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79"/>
          <p:cNvSpPr>
            <a:spLocks noChangeShapeType="1"/>
          </p:cNvSpPr>
          <p:nvPr/>
        </p:nvSpPr>
        <p:spPr bwMode="auto">
          <a:xfrm rot="5400000" flipH="1" flipV="1">
            <a:off x="4143374" y="1285861"/>
            <a:ext cx="642941" cy="7858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Line 79"/>
          <p:cNvSpPr>
            <a:spLocks noChangeShapeType="1"/>
          </p:cNvSpPr>
          <p:nvPr/>
        </p:nvSpPr>
        <p:spPr bwMode="auto">
          <a:xfrm rot="5400000" flipV="1">
            <a:off x="2357423" y="5500702"/>
            <a:ext cx="85725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Line 79"/>
          <p:cNvSpPr>
            <a:spLocks noChangeShapeType="1"/>
          </p:cNvSpPr>
          <p:nvPr/>
        </p:nvSpPr>
        <p:spPr bwMode="auto">
          <a:xfrm rot="5400000" flipH="1" flipV="1">
            <a:off x="2178828" y="892950"/>
            <a:ext cx="107156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Line 79"/>
          <p:cNvSpPr>
            <a:spLocks noChangeShapeType="1"/>
          </p:cNvSpPr>
          <p:nvPr/>
        </p:nvSpPr>
        <p:spPr bwMode="auto">
          <a:xfrm rot="5400000" flipH="1">
            <a:off x="750067" y="1035826"/>
            <a:ext cx="857255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Line 79"/>
          <p:cNvSpPr>
            <a:spLocks noChangeShapeType="1"/>
          </p:cNvSpPr>
          <p:nvPr/>
        </p:nvSpPr>
        <p:spPr bwMode="auto">
          <a:xfrm rot="5400000">
            <a:off x="642910" y="4429132"/>
            <a:ext cx="642942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Line 79"/>
          <p:cNvSpPr>
            <a:spLocks noChangeShapeType="1"/>
          </p:cNvSpPr>
          <p:nvPr/>
        </p:nvSpPr>
        <p:spPr bwMode="auto">
          <a:xfrm rot="5400000" flipV="1">
            <a:off x="2357422" y="5500702"/>
            <a:ext cx="857256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Line 79"/>
          <p:cNvSpPr>
            <a:spLocks noChangeShapeType="1"/>
          </p:cNvSpPr>
          <p:nvPr/>
        </p:nvSpPr>
        <p:spPr bwMode="auto">
          <a:xfrm rot="5400000">
            <a:off x="642909" y="4429132"/>
            <a:ext cx="642942" cy="7858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Line 79"/>
          <p:cNvSpPr>
            <a:spLocks noChangeShapeType="1"/>
          </p:cNvSpPr>
          <p:nvPr/>
        </p:nvSpPr>
        <p:spPr bwMode="auto">
          <a:xfrm rot="5400000">
            <a:off x="510683" y="2643198"/>
            <a:ext cx="0" cy="8572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785918" y="0"/>
            <a:ext cx="6126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УДАРОВ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МОЛЕКУЛ</a:t>
            </a:r>
          </a:p>
        </p:txBody>
      </p:sp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5214942" y="2214554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86"/>
          <p:cNvSpPr>
            <a:spLocks noChangeArrowheads="1"/>
          </p:cNvSpPr>
          <p:nvPr/>
        </p:nvSpPr>
        <p:spPr bwMode="auto">
          <a:xfrm>
            <a:off x="5429256" y="3000372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ХАОТИЧНО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1" name="Rectangle 87"/>
          <p:cNvSpPr>
            <a:spLocks noChangeArrowheads="1"/>
          </p:cNvSpPr>
          <p:nvPr/>
        </p:nvSpPr>
        <p:spPr bwMode="auto">
          <a:xfrm>
            <a:off x="5286380" y="3929066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 –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87"/>
          <p:cNvSpPr>
            <a:spLocks noChangeArrowheads="1"/>
          </p:cNvSpPr>
          <p:nvPr/>
        </p:nvSpPr>
        <p:spPr bwMode="auto">
          <a:xfrm>
            <a:off x="4214810" y="5684238"/>
            <a:ext cx="350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сильнее  УДАР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ectangle 87"/>
          <p:cNvSpPr>
            <a:spLocks noChangeArrowheads="1"/>
          </p:cNvSpPr>
          <p:nvPr/>
        </p:nvSpPr>
        <p:spPr bwMode="auto">
          <a:xfrm>
            <a:off x="4286248" y="4398354"/>
            <a:ext cx="4857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УДАРОВ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1см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87"/>
          <p:cNvSpPr>
            <a:spLocks noChangeArrowheads="1"/>
          </p:cNvSpPr>
          <p:nvPr/>
        </p:nvSpPr>
        <p:spPr bwMode="auto">
          <a:xfrm>
            <a:off x="4572000" y="5143512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НАГРЕТЬ – 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857356" y="5357826"/>
            <a:ext cx="785818" cy="857256"/>
            <a:chOff x="2880" y="6480"/>
            <a:chExt cx="166" cy="54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0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8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>
            <a:hlinkClick r:id="rId9" action="ppaction://hlinkfile"/>
          </p:cNvPr>
          <p:cNvSpPr/>
          <p:nvPr/>
        </p:nvSpPr>
        <p:spPr>
          <a:xfrm>
            <a:off x="0" y="6488668"/>
            <a:ext cx="173945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Давление газа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-0.00052 -0.10833 -0.00104 -0.21088 -0.00208 -0.21088 C -0.00312 -0.21088 -0.00365 -0.10833 -0.00399 -1.11111E-6 C -0.00451 0.12037 -0.00469 0.24074 -0.00608 0.24074 C -0.00729 0.24074 -0.00764 0.12037 -0.00816 -1.11111E-6 C -0.00833 -0.10833 -0.00885 -0.21088 -0.0099 -0.21088 C -0.01094 -0.21088 -0.01146 -0.10833 -0.01198 -1.11111E-6 C -0.01233 0.12037 -0.01285 0.24074 -0.01389 0.24074 C -0.0151 0.24074 -0.01597 -1.11111E-6 -0.01597 0.00093 C -0.01615 -0.10833 -0.01667 -0.21088 -0.01771 -0.21088 C -0.0191 -0.21088 -0.01927 -0.10833 -0.01979 -1.11111E-6 C -0.02014 0.12037 -0.02066 0.24074 -0.02187 0.24074 C -0.02292 0.24074 -0.02344 0.12037 -0.02378 -1.11111E-6 C -0.02431 -0.10833 -0.02448 -0.21088 -0.02587 -0.21088 C -0.02691 -0.21088 -0.02743 -0.10833 -0.0276 -1.11111E-6 C -0.02795 0.12037 -0.02847 0.24074 -0.02969 0.24074 C -0.03073 0.24074 -0.03125 0.12037 -0.03142 -1.11111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1598 C 0.07709 -0.01667 0.15816 -0.01737 0.15816 -0.01875 C 0.15816 -0.02014 0.07709 -0.02084 -0.00798 -0.0213 C -0.10295 -0.02199 -0.19704 -0.02223 -0.19704 -0.02408 C -0.19704 -0.0257 -0.10295 -0.02616 -0.00798 -0.02686 C 0.07709 -0.02709 0.15816 -0.02778 0.15816 -0.02917 C 0.15816 -0.03056 0.07709 -0.03125 -0.00798 -0.03195 C -0.10295 -0.03241 -0.19704 -0.03311 -0.19704 -0.03449 C -0.19704 -0.03612 -0.00798 -0.03727 -0.00902 -0.03727 C 0.07709 -0.0375 0.15816 -0.0382 0.15816 -0.03959 C 0.15816 -0.04144 0.07709 -0.04167 -0.00798 -0.04237 C -0.10295 -0.04283 -0.19704 -0.04352 -0.19704 -0.04514 C -0.19704 -0.04653 -0.10295 -0.04723 -0.00798 -0.04769 C 0.07709 -0.04838 0.15816 -0.04862 0.15816 -0.05047 C 0.15816 -0.05186 0.07709 -0.05255 -0.00798 -0.05278 C -0.10295 -0.05324 -0.19704 -0.05394 -0.19704 -0.05556 C -0.19704 -0.05695 -0.10295 -0.05764 -0.00798 -0.05764 " pathEditMode="relative" rAng="5400000" ptsTypes="fffffffffffffffff">
                                      <p:cBhvr>
                                        <p:cTn id="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7" grpId="0" animBg="1"/>
      <p:bldP spid="6223" grpId="0" animBg="1"/>
      <p:bldP spid="6229" grpId="0"/>
      <p:bldP spid="88" grpId="0" animBg="1"/>
      <p:bldP spid="88" grpId="1" animBg="1"/>
      <p:bldP spid="89" grpId="0" animBg="1"/>
      <p:bldP spid="89" grpId="1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87" grpId="0"/>
      <p:bldP spid="87" grpId="1"/>
      <p:bldP spid="6230" grpId="0"/>
      <p:bldP spid="101" grpId="0"/>
      <p:bldP spid="6231" grpId="0"/>
      <p:bldP spid="103" grpId="0"/>
      <p:bldP spid="104" grpId="0"/>
      <p:bldP spid="10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000496" y="5643578"/>
            <a:ext cx="3214710" cy="928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Задача №14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7141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айсберга  над водой?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(«Титаник»)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3571868" cy="1785950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85745" y="5271815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4694" y="5617036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198" y="620181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294" y="344654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8260" y="3255542"/>
            <a:ext cx="266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1092010" y="417989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36"/>
          <p:cNvSpPr txBox="1">
            <a:spLocks/>
          </p:cNvSpPr>
          <p:nvPr/>
        </p:nvSpPr>
        <p:spPr>
          <a:xfrm>
            <a:off x="898352" y="927168"/>
            <a:ext cx="769499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Льдина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78" y="1524748"/>
            <a:ext cx="87154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294" y="2148884"/>
            <a:ext cx="4572000" cy="584775"/>
          </a:xfrm>
          <a:prstGeom prst="rect">
            <a:avLst/>
          </a:prstGeom>
          <a:solidFill>
            <a:srgbClr val="F9E3A5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314" y="2214554"/>
            <a:ext cx="3357586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26" y="4429132"/>
            <a:ext cx="5214974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9026" y="5000636"/>
            <a:ext cx="4572064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4429124" y="5563368"/>
            <a:ext cx="1428760" cy="1021784"/>
            <a:chOff x="4429124" y="5563368"/>
            <a:chExt cx="1428760" cy="1021784"/>
          </a:xfrm>
        </p:grpSpPr>
        <p:sp>
          <p:nvSpPr>
            <p:cNvPr id="31" name="TextBox 30"/>
            <p:cNvSpPr txBox="1"/>
            <p:nvPr/>
          </p:nvSpPr>
          <p:spPr>
            <a:xfrm>
              <a:off x="5357818" y="5786454"/>
              <a:ext cx="5000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/>
                <a:t>=</a:t>
              </a:r>
              <a:endParaRPr lang="ru-RU" sz="4000" dirty="0"/>
            </a:p>
          </p:txBody>
        </p:sp>
        <p:cxnSp>
          <p:nvCxnSpPr>
            <p:cNvPr id="33" name="Прямая соединительная линия 32"/>
            <p:cNvCxnSpPr>
              <a:endCxn id="31" idx="1"/>
            </p:cNvCxnSpPr>
            <p:nvPr/>
          </p:nvCxnSpPr>
          <p:spPr>
            <a:xfrm flipV="1">
              <a:off x="4429124" y="6140397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3265" y="5563368"/>
              <a:ext cx="968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НАД</a:t>
              </a:r>
              <a:endParaRPr lang="ru-RU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50190" y="6061932"/>
              <a:ext cx="785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5731050" y="5567072"/>
            <a:ext cx="1714512" cy="986130"/>
            <a:chOff x="5731050" y="5567072"/>
            <a:chExt cx="1714512" cy="98613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5857884" y="6143644"/>
              <a:ext cx="928694" cy="3247"/>
            </a:xfrm>
            <a:prstGeom prst="line">
              <a:avLst/>
            </a:prstGeom>
            <a:ln w="38100">
              <a:solidFill>
                <a:srgbClr val="0014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31050" y="5567072"/>
              <a:ext cx="171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л</a:t>
              </a: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6" y="6029982"/>
              <a:ext cx="1071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Ж </a:t>
              </a:r>
              <a:endParaRPr lang="ru-RU" sz="28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174350" y="5783450"/>
            <a:ext cx="51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=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203582">
            <a:off x="7411976" y="57471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1932" y="2269950"/>
            <a:ext cx="285752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39162" y="2205782"/>
            <a:ext cx="285752" cy="500066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286248" y="2857496"/>
            <a:ext cx="178595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ПОГР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857620" y="3571876"/>
            <a:ext cx="128588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65022" y="3596690"/>
            <a:ext cx="235745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endParaRPr lang="ru-RU" sz="2800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4857752" y="2714620"/>
            <a:ext cx="642942" cy="50006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3926" y="2790934"/>
            <a:ext cx="2500330" cy="64633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НАДВОД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3567892"/>
            <a:ext cx="1928826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500894" y="6469063"/>
            <a:ext cx="1643106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10" grpId="0"/>
      <p:bldP spid="11" grpId="0"/>
      <p:bldP spid="12" grpId="0"/>
      <p:bldP spid="14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42" grpId="0"/>
      <p:bldP spid="43" grpId="0"/>
      <p:bldP spid="51" grpId="0" animBg="1"/>
      <p:bldP spid="52" grpId="0" animBg="1"/>
      <p:bldP spid="53" grpId="0" animBg="1"/>
      <p:bldP spid="55" grpId="0" animBg="1"/>
      <p:bldP spid="56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17328"/>
            <a:ext cx="5572132" cy="156966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Масса  камня объемом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дм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Какую силу надо приложить, чтобы удержать камень в воде?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0"/>
            <a:ext cx="371477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15дм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u="sng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43042" y="6201811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934" y="604462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08" y="336708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0" y="1428736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камень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538406"/>
            <a:ext cx="7572396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000240"/>
            <a:ext cx="87154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 rot="649774">
            <a:off x="7220235" y="2665514"/>
            <a:ext cx="1957732" cy="584775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0364" y="3286124"/>
            <a:ext cx="35004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 rot="649774">
            <a:off x="6788926" y="3424211"/>
            <a:ext cx="1626699" cy="584775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51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4500570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143372" y="5143512"/>
            <a:ext cx="31432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147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910136" y="5753116"/>
            <a:ext cx="20907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500894" y="6469063"/>
            <a:ext cx="1643106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/>
      <p:bldP spid="8" grpId="0"/>
      <p:bldP spid="9" grpId="0"/>
      <p:bldP spid="10" grpId="0"/>
      <p:bldP spid="16" grpId="0"/>
      <p:bldP spid="17" grpId="0"/>
      <p:bldP spid="18" grpId="0" animBg="1"/>
      <p:bldP spid="19" grpId="0" animBg="1"/>
      <p:bldP spid="20" grpId="0" animBg="1"/>
      <p:bldP spid="20" grpId="1" animBg="1"/>
      <p:bldP spid="20" grpId="2" animBg="1"/>
      <p:bldP spid="20" grpId="3" animBg="1"/>
      <p:bldP spid="21" grpId="0" animBg="1"/>
      <p:bldP spid="22" grpId="0"/>
      <p:bldP spid="22" grpId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0" cstate="print"/>
          <a:srcRect l="20493" t="77852" r="40000" b="10000"/>
          <a:stretch>
            <a:fillRect/>
          </a:stretch>
        </p:blipFill>
        <p:spPr bwMode="auto">
          <a:xfrm>
            <a:off x="0" y="-24"/>
            <a:ext cx="9144000" cy="15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1571612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100см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10см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aseline="30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-428660" y="1643050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53807" y="2357430"/>
            <a:ext cx="773378" cy="64633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054166" y="3201415"/>
            <a:ext cx="656190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20000" flipV="1">
            <a:off x="2941366" y="3057730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98622" y="2786058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227250" y="2357430"/>
            <a:ext cx="77337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280311" y="3159014"/>
            <a:ext cx="65619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120000" flipV="1">
            <a:off x="4214809" y="3057730"/>
            <a:ext cx="772680" cy="4267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5"/>
          <p:cNvGrpSpPr/>
          <p:nvPr/>
        </p:nvGrpSpPr>
        <p:grpSpPr>
          <a:xfrm>
            <a:off x="286230" y="4000504"/>
            <a:ext cx="1964666" cy="1370593"/>
            <a:chOff x="2019119" y="3770424"/>
            <a:chExt cx="1964666" cy="1370593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031560" y="3770424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090557" y="4556242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20000" flipV="1">
              <a:off x="2019119" y="4470724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2710341" y="4183286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210407" y="3770424"/>
              <a:ext cx="773378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3263468" y="4556242"/>
              <a:ext cx="656190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  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20000" flipV="1">
              <a:off x="3197966" y="445495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2571736" y="4000504"/>
            <a:ext cx="2036104" cy="1370593"/>
            <a:chOff x="4018873" y="3984738"/>
            <a:chExt cx="2036104" cy="1370593"/>
          </a:xfrm>
        </p:grpSpPr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4058779" y="3984738"/>
              <a:ext cx="996066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4090311" y="4770556"/>
              <a:ext cx="642942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 bwMode="auto">
            <a:xfrm rot="120000" flipV="1">
              <a:off x="4018873" y="4685038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4710095" y="4397600"/>
              <a:ext cx="418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Box 10"/>
            <p:cNvSpPr txBox="1">
              <a:spLocks noChangeArrowheads="1"/>
            </p:cNvSpPr>
            <p:nvPr/>
          </p:nvSpPr>
          <p:spPr bwMode="auto">
            <a:xfrm>
              <a:off x="5194395" y="3984738"/>
              <a:ext cx="860582" cy="646331"/>
            </a:xfrm>
            <a:prstGeom prst="rect">
              <a:avLst/>
            </a:prstGeom>
            <a:solidFill>
              <a:srgbClr val="F9E3A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100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5263222" y="4770556"/>
              <a:ext cx="720317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 bwMode="auto">
            <a:xfrm rot="120000" flipV="1">
              <a:off x="5197720" y="4669272"/>
              <a:ext cx="772680" cy="4267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786578" y="1071546"/>
            <a:ext cx="82266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28926" y="4857760"/>
            <a:ext cx="643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6456" y="1571612"/>
            <a:ext cx="344286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Паскаля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4857760"/>
            <a:ext cx="643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000000"/>
              </a:solidFill>
            </a:endParaRP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 flipH="1">
            <a:off x="5786509" y="2351934"/>
            <a:ext cx="3076247" cy="2362949"/>
            <a:chOff x="6192" y="5040"/>
            <a:chExt cx="1872" cy="1440"/>
          </a:xfrm>
        </p:grpSpPr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6192" y="5040"/>
              <a:ext cx="1872" cy="1440"/>
              <a:chOff x="6192" y="5760"/>
              <a:chExt cx="1872" cy="1440"/>
            </a:xfrm>
          </p:grpSpPr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6192" y="5760"/>
                <a:ext cx="1872" cy="1440"/>
                <a:chOff x="6192" y="5760"/>
                <a:chExt cx="1872" cy="1440"/>
              </a:xfrm>
            </p:grpSpPr>
            <p:sp>
              <p:nvSpPr>
                <p:cNvPr id="50" name="Line 77"/>
                <p:cNvSpPr>
                  <a:spLocks noChangeShapeType="1"/>
                </p:cNvSpPr>
                <p:nvPr/>
              </p:nvSpPr>
              <p:spPr bwMode="auto">
                <a:xfrm>
                  <a:off x="6192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Line 76"/>
                <p:cNvSpPr>
                  <a:spLocks noChangeShapeType="1"/>
                </p:cNvSpPr>
                <p:nvPr/>
              </p:nvSpPr>
              <p:spPr bwMode="auto">
                <a:xfrm>
                  <a:off x="8064" y="5760"/>
                  <a:ext cx="0" cy="115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Line 7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15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Line 74"/>
                <p:cNvSpPr>
                  <a:spLocks noChangeShapeType="1"/>
                </p:cNvSpPr>
                <p:nvPr/>
              </p:nvSpPr>
              <p:spPr bwMode="auto">
                <a:xfrm>
                  <a:off x="6624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73"/>
                <p:cNvSpPr>
                  <a:spLocks noChangeShapeType="1"/>
                </p:cNvSpPr>
                <p:nvPr/>
              </p:nvSpPr>
              <p:spPr bwMode="auto">
                <a:xfrm>
                  <a:off x="7056" y="5760"/>
                  <a:ext cx="0" cy="86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5" name="Line 72"/>
                <p:cNvSpPr>
                  <a:spLocks noChangeShapeType="1"/>
                </p:cNvSpPr>
                <p:nvPr/>
              </p:nvSpPr>
              <p:spPr bwMode="auto">
                <a:xfrm>
                  <a:off x="6624" y="6624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6" name="Rectangle 71"/>
                <p:cNvSpPr>
                  <a:spLocks noChangeArrowheads="1"/>
                </p:cNvSpPr>
                <p:nvPr/>
              </p:nvSpPr>
              <p:spPr bwMode="auto">
                <a:xfrm>
                  <a:off x="6192" y="6155"/>
                  <a:ext cx="432" cy="37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7" name="Rectangle 70"/>
                <p:cNvSpPr>
                  <a:spLocks noChangeArrowheads="1"/>
                </p:cNvSpPr>
                <p:nvPr/>
              </p:nvSpPr>
              <p:spPr bwMode="auto">
                <a:xfrm>
                  <a:off x="7056" y="6112"/>
                  <a:ext cx="1008" cy="8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Line 69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6334" y="6835"/>
                  <a:ext cx="144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1" name="Line 66"/>
                <p:cNvSpPr>
                  <a:spLocks noChangeShapeType="1"/>
                </p:cNvSpPr>
                <p:nvPr/>
              </p:nvSpPr>
              <p:spPr bwMode="auto">
                <a:xfrm>
                  <a:off x="6336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Line 65"/>
                <p:cNvSpPr>
                  <a:spLocks noChangeShapeType="1"/>
                </p:cNvSpPr>
                <p:nvPr/>
              </p:nvSpPr>
              <p:spPr bwMode="auto">
                <a:xfrm>
                  <a:off x="6480" y="6912"/>
                  <a:ext cx="0" cy="2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4" name="Line 63"/>
              <p:cNvSpPr>
                <a:spLocks noChangeShapeType="1"/>
              </p:cNvSpPr>
              <p:nvPr/>
            </p:nvSpPr>
            <p:spPr bwMode="auto">
              <a:xfrm>
                <a:off x="6414" y="595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62"/>
              <p:cNvSpPr>
                <a:spLocks noChangeShapeType="1"/>
              </p:cNvSpPr>
              <p:nvPr/>
            </p:nvSpPr>
            <p:spPr bwMode="auto">
              <a:xfrm>
                <a:off x="7488" y="6192"/>
                <a:ext cx="0" cy="576"/>
              </a:xfrm>
              <a:prstGeom prst="line">
                <a:avLst/>
              </a:prstGeom>
              <a:noFill/>
              <a:ln w="57150">
                <a:solidFill>
                  <a:srgbClr val="220FB1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Rectangle 60"/>
              <p:cNvSpPr>
                <a:spLocks noChangeArrowheads="1"/>
              </p:cNvSpPr>
              <p:nvPr/>
            </p:nvSpPr>
            <p:spPr bwMode="auto">
              <a:xfrm>
                <a:off x="7488" y="5824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6192" y="6192"/>
              <a:ext cx="14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" name="Группа 64"/>
          <p:cNvGrpSpPr/>
          <p:nvPr/>
        </p:nvGrpSpPr>
        <p:grpSpPr>
          <a:xfrm>
            <a:off x="6215074" y="3681715"/>
            <a:ext cx="500066" cy="461665"/>
            <a:chOff x="6215074" y="3681715"/>
            <a:chExt cx="500066" cy="461665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215074" y="3681715"/>
              <a:ext cx="500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dirty="0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rot="600000" flipV="1">
              <a:off x="6318976" y="3704434"/>
              <a:ext cx="252000" cy="457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" name="Группа 65"/>
          <p:cNvGrpSpPr/>
          <p:nvPr/>
        </p:nvGrpSpPr>
        <p:grpSpPr>
          <a:xfrm>
            <a:off x="8072462" y="3500438"/>
            <a:ext cx="500066" cy="461665"/>
            <a:chOff x="6215074" y="3681715"/>
            <a:chExt cx="500066" cy="461665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6215074" y="3681715"/>
              <a:ext cx="5000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 rot="540000" flipV="1">
              <a:off x="6272560" y="3715572"/>
              <a:ext cx="324000" cy="457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8130652" y="2214554"/>
            <a:ext cx="656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15"/>
          <p:cNvSpPr txBox="1">
            <a:spLocks noChangeArrowheads="1"/>
          </p:cNvSpPr>
          <p:nvPr/>
        </p:nvSpPr>
        <p:spPr bwMode="auto">
          <a:xfrm>
            <a:off x="5715008" y="2357430"/>
            <a:ext cx="656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5786446" y="3071810"/>
            <a:ext cx="3357586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 flipH="1">
            <a:off x="8152526" y="3008998"/>
            <a:ext cx="709903" cy="60448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7822429" y="2821777"/>
            <a:ext cx="500066" cy="1588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7611174" y="2631040"/>
            <a:ext cx="389850" cy="369332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/>
          </a:p>
        </p:txBody>
      </p:sp>
      <p:grpSp>
        <p:nvGrpSpPr>
          <p:cNvPr id="76" name="Группа 22"/>
          <p:cNvGrpSpPr>
            <a:grpSpLocks/>
          </p:cNvGrpSpPr>
          <p:nvPr/>
        </p:nvGrpSpPr>
        <p:grpSpPr bwMode="auto">
          <a:xfrm>
            <a:off x="7643834" y="3500438"/>
            <a:ext cx="1098035" cy="523220"/>
            <a:chOff x="5643568" y="500042"/>
            <a:chExt cx="1103263" cy="523117"/>
          </a:xfrm>
          <a:solidFill>
            <a:srgbClr val="F9E3A5"/>
          </a:solidFill>
        </p:grpSpPr>
        <p:sp>
          <p:nvSpPr>
            <p:cNvPr id="77" name="TextBox 23"/>
            <p:cNvSpPr txBox="1">
              <a:spLocks noChangeArrowheads="1"/>
            </p:cNvSpPr>
            <p:nvPr/>
          </p:nvSpPr>
          <p:spPr bwMode="auto">
            <a:xfrm>
              <a:off x="5643568" y="500042"/>
              <a:ext cx="1103263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gh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78" name="Прямая со стрелкой 77"/>
            <p:cNvCxnSpPr/>
            <p:nvPr/>
          </p:nvCxnSpPr>
          <p:spPr>
            <a:xfrm>
              <a:off x="5715006" y="571466"/>
              <a:ext cx="687257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17"/>
          <p:cNvSpPr>
            <a:spLocks noChangeArrowheads="1"/>
          </p:cNvSpPr>
          <p:nvPr/>
        </p:nvSpPr>
        <p:spPr bwMode="auto">
          <a:xfrm>
            <a:off x="5857884" y="4500570"/>
            <a:ext cx="21383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F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5072066" y="5214950"/>
            <a:ext cx="37862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1000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1" cstate="print"/>
          <a:srcRect l="40463" t="90484" r="48105" b="6693"/>
          <a:stretch>
            <a:fillRect/>
          </a:stretch>
        </p:blipFill>
        <p:spPr bwMode="auto">
          <a:xfrm>
            <a:off x="6572232" y="6500810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0" y="0"/>
            <a:ext cx="611560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0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51 L 0.0007 -0.0576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02674 0.38959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1221E-6 L 0.6092 -0.2252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4" grpId="0"/>
      <p:bldP spid="16" grpId="0" animBg="1"/>
      <p:bldP spid="17" grpId="0" animBg="1"/>
      <p:bldP spid="37" grpId="0" animBg="1"/>
      <p:bldP spid="37" grpId="1" animBg="1"/>
      <p:bldP spid="38" grpId="0" animBg="1"/>
      <p:bldP spid="9" grpId="0" animBg="1"/>
      <p:bldP spid="9" grpId="1" animBg="1"/>
      <p:bldP spid="39" grpId="0" animBg="1"/>
      <p:bldP spid="39" grpId="1" animBg="1"/>
      <p:bldP spid="39" grpId="2" animBg="1"/>
      <p:bldP spid="69" grpId="0"/>
      <p:bldP spid="70" grpId="0"/>
      <p:bldP spid="72" grpId="0" animBg="1"/>
      <p:bldP spid="72" grpId="1" animBg="1"/>
      <p:bldP spid="75" grpId="0" animBg="1"/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-24"/>
            <a:ext cx="7000892" cy="378565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190. (ЗШ)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Концы раздвоенной стеклянной трубки опущены в сосуды с разными жидкостями (рис. 75). Через верхний конец трубки из нее откачали некоторое количество воздуха. При этом жидкость поднялась в левом колене на высоту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см,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правом - на высоту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12 см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Найдите плотность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жидкости, находящейся в правом сосуде, если в левом сосуде находится вода. Плотность воды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1×10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0" cy="422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 l="28125" t="31666" r="64375" b="64167"/>
          <a:stretch>
            <a:fillRect/>
          </a:stretch>
        </p:blipFill>
        <p:spPr bwMode="auto">
          <a:xfrm>
            <a:off x="2000232" y="5715016"/>
            <a:ext cx="2286016" cy="71438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86380" y="3724869"/>
            <a:ext cx="2143140" cy="830997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4876" y="4582125"/>
            <a:ext cx="3214710" cy="99001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 l="35625" t="31666" r="57110" b="64167"/>
          <a:stretch>
            <a:fillRect/>
          </a:stretch>
        </p:blipFill>
        <p:spPr bwMode="auto">
          <a:xfrm>
            <a:off x="4298311" y="5715016"/>
            <a:ext cx="2214578" cy="71438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ewest\AppData\Local\Temp\FineReader11.00\media\image49.jpe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1714480" cy="3428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7358082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192 (ЗШ)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трубки, опущенной одним концом в воду, откачали некоторое количество воздуха. При этом вода поднялась в трубке выше крана А (рис. 76). Будет ли вытекать из крана А вода, если его открыть?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Давление в трубке на уровне крана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будет меньше атмосферного. Поэтому при открывании крана атмосферное давление не позволит выливаться жидкости.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Через кран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трубку будет поступать воздух до тех пор, пока внутри трубки не установится атмосферное давление и пока жидкость не опустится до первоначального уровня.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194. Вода в трубке будет подниматься до тех пор, пока давление образующегося столба воды не будет уравновешивать давление, создаваемое поршнем. Давление, создаваемое поршнем,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4"/>
            <a:ext cx="9144000" cy="163121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</a:t>
            </a:r>
            <a:r>
              <a:rPr lang="ru-RU" sz="20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 (ЗШ)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крышке большого сосуда, наполненного водой, имеется цилиндрическое отверстие, плотно закрытое поршнем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(рис. 77). В поршень вделана вертикаль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ная  трубка радиусом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5 см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Радиус поршня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10 см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масса поршня с трубкой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=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 кг.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какой высоты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поднимется вода в трубке при равновесии поршня? Плотность воды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1×10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6990" t="24167" r="67459" b="56016"/>
          <a:stretch>
            <a:fillRect/>
          </a:stretch>
        </p:blipFill>
        <p:spPr bwMode="auto">
          <a:xfrm>
            <a:off x="6357950" y="2643182"/>
            <a:ext cx="27860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8" cstate="print"/>
          <a:srcRect l="33305" t="18500" r="59757" b="77500"/>
          <a:stretch>
            <a:fillRect/>
          </a:stretch>
        </p:blipFill>
        <p:spPr bwMode="auto">
          <a:xfrm>
            <a:off x="5357850" y="2428868"/>
            <a:ext cx="2143108" cy="78581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 l="31791" t="25834" r="61604" b="70000"/>
          <a:stretch>
            <a:fillRect/>
          </a:stretch>
        </p:blipFill>
        <p:spPr bwMode="auto">
          <a:xfrm>
            <a:off x="0" y="4286256"/>
            <a:ext cx="3221158" cy="114300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 l="40243" t="19227" r="53103" b="78591"/>
          <a:stretch>
            <a:fillRect/>
          </a:stretch>
        </p:blipFill>
        <p:spPr bwMode="auto">
          <a:xfrm>
            <a:off x="5286380" y="3286124"/>
            <a:ext cx="2095472" cy="57150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 cstate="print"/>
          <a:srcRect l="42657" t="26729" r="51804" b="71182"/>
          <a:stretch>
            <a:fillRect/>
          </a:stretch>
        </p:blipFill>
        <p:spPr bwMode="auto">
          <a:xfrm>
            <a:off x="3428991" y="5572140"/>
            <a:ext cx="3367791" cy="7143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/>
          <a:srcRect l="38396" t="25834" r="57130" b="70000"/>
          <a:stretch>
            <a:fillRect/>
          </a:stretch>
        </p:blipFill>
        <p:spPr bwMode="auto">
          <a:xfrm>
            <a:off x="3428992" y="4357694"/>
            <a:ext cx="2045725" cy="107157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358082" y="5214950"/>
            <a:ext cx="785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2R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7215206" y="5214950"/>
            <a:ext cx="1143008" cy="2362"/>
          </a:xfrm>
          <a:prstGeom prst="straightConnector1">
            <a:avLst/>
          </a:prstGeom>
          <a:ln w="57150">
            <a:solidFill>
              <a:srgbClr val="F9010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00958" y="3620160"/>
            <a:ext cx="5715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7583029" y="3712390"/>
            <a:ext cx="360000" cy="2362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3753153"/>
            <a:ext cx="67151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Высота столба воды определится из равенства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6" grpId="0" animBg="1"/>
      <p:bldP spid="14" grpId="0"/>
      <p:bldP spid="18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5572164" y="4371342"/>
            <a:ext cx="3428992" cy="0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196. (ЗШ)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двух сообщающихся цилиндрических сосудах с одинаковой площадью поперечного сечения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11,5 см</a:t>
            </a:r>
            <a:r>
              <a:rPr lang="ru-RU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находится ртуть. В один из сосудов поверх ртути наливают воду массой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 кг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опускают плавать в воде тело, масса которого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150 г.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какое расстояние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переместится уровень ртути во втором сосуде после наливания воды и опускания тела? Плотность ртути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1,36 •10</a:t>
            </a:r>
            <a:r>
              <a:rPr lang="ru-RU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/>
          <a:srcRect l="26718" t="8767" r="46563" b="76914"/>
          <a:stretch>
            <a:fillRect/>
          </a:stretch>
        </p:blipFill>
        <p:spPr bwMode="auto">
          <a:xfrm>
            <a:off x="0" y="1928802"/>
            <a:ext cx="57864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/>
          <a:srcRect l="28060" t="23682" r="58516" b="71544"/>
          <a:stretch>
            <a:fillRect/>
          </a:stretch>
        </p:blipFill>
        <p:spPr bwMode="auto">
          <a:xfrm>
            <a:off x="0" y="5143512"/>
            <a:ext cx="3929090" cy="78581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7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945985" y="4386600"/>
            <a:ext cx="2736000" cy="208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32315" y="3857628"/>
            <a:ext cx="2736000" cy="2592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31"/>
          <p:cNvGrpSpPr/>
          <p:nvPr/>
        </p:nvGrpSpPr>
        <p:grpSpPr>
          <a:xfrm>
            <a:off x="6858948" y="2648449"/>
            <a:ext cx="857256" cy="3060000"/>
            <a:chOff x="988376" y="42532"/>
            <a:chExt cx="1635434" cy="326460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88376" y="148454"/>
              <a:ext cx="1635434" cy="315868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90746" y="42532"/>
              <a:ext cx="1442262" cy="285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745766" y="2857496"/>
            <a:ext cx="900000" cy="2000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01024" y="2714620"/>
            <a:ext cx="428628" cy="571504"/>
          </a:xfrm>
          <a:prstGeom prst="rect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00760" y="3997115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1829" y="3143248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15008" y="3874474"/>
            <a:ext cx="3428992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15008" y="4888254"/>
            <a:ext cx="3428992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7818235" y="3842155"/>
            <a:ext cx="2052000" cy="794"/>
          </a:xfrm>
          <a:prstGeom prst="straightConnector1">
            <a:avLst/>
          </a:prstGeom>
          <a:ln w="28575"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/>
          <a:srcRect l="40477" t="24279" r="53482" b="72141"/>
          <a:stretch>
            <a:fillRect/>
          </a:stretch>
        </p:blipFill>
        <p:spPr bwMode="auto">
          <a:xfrm>
            <a:off x="0" y="6024543"/>
            <a:ext cx="2500330" cy="83345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/>
          <a:srcRect l="46294" t="24279" r="48448" b="72141"/>
          <a:stretch>
            <a:fillRect/>
          </a:stretch>
        </p:blipFill>
        <p:spPr bwMode="auto">
          <a:xfrm>
            <a:off x="3659181" y="5715016"/>
            <a:ext cx="2984521" cy="114300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6228346" y="4373328"/>
            <a:ext cx="972000" cy="1588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285984" y="3857628"/>
            <a:ext cx="2857488" cy="117724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5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3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3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3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3" grpId="0" animBg="1"/>
      <p:bldP spid="22" grpId="0" animBg="1"/>
      <p:bldP spid="21" grpId="0" animBg="1"/>
      <p:bldP spid="13" grpId="0"/>
      <p:bldP spid="15" grpId="0"/>
      <p:bldP spid="3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198 (ЗШ)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двух сообщающихся цилиндрических сосудах находится ртуть. Диаметр одного сосуда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 раза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больше диаметра другого (рис. 79). В левый сосуд наливают столб воды высотой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70 см.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Насколько поднимется уровень ртути в правом сосуде и опустится в левом? Плотность ртути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=1,36×10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воды 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 cstate="print"/>
          <a:srcRect l="26953" t="73334" r="46485" b="19027"/>
          <a:stretch>
            <a:fillRect/>
          </a:stretch>
        </p:blipFill>
        <p:spPr bwMode="auto">
          <a:xfrm>
            <a:off x="77900" y="4286256"/>
            <a:ext cx="70658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26896" t="34167" r="46339" b="57407"/>
          <a:stretch>
            <a:fillRect/>
          </a:stretch>
        </p:blipFill>
        <p:spPr bwMode="auto">
          <a:xfrm>
            <a:off x="-32" y="1428736"/>
            <a:ext cx="68580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 l="42580" t="54730" r="50743" b="30337"/>
          <a:stretch>
            <a:fillRect/>
          </a:stretch>
        </p:blipFill>
        <p:spPr bwMode="auto">
          <a:xfrm>
            <a:off x="6929422" y="1214422"/>
            <a:ext cx="22145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35990" t="43241" r="56354" b="52222"/>
          <a:stretch>
            <a:fillRect/>
          </a:stretch>
        </p:blipFill>
        <p:spPr bwMode="auto">
          <a:xfrm>
            <a:off x="4714876" y="2357430"/>
            <a:ext cx="2143140" cy="71438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26875" t="47778" r="46510" b="45741"/>
          <a:stretch>
            <a:fillRect/>
          </a:stretch>
        </p:blipFill>
        <p:spPr bwMode="auto">
          <a:xfrm>
            <a:off x="-1" y="3143248"/>
            <a:ext cx="692945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37084" t="53611" r="57083" b="42500"/>
          <a:stretch>
            <a:fillRect/>
          </a:stretch>
        </p:blipFill>
        <p:spPr bwMode="auto">
          <a:xfrm>
            <a:off x="4714876" y="3857628"/>
            <a:ext cx="1714512" cy="64294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28515" t="80973" r="66381" b="14166"/>
          <a:stretch>
            <a:fillRect/>
          </a:stretch>
        </p:blipFill>
        <p:spPr bwMode="auto">
          <a:xfrm>
            <a:off x="0" y="5500702"/>
            <a:ext cx="2357390" cy="121444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33593" t="80973" r="60548" b="14166"/>
          <a:stretch>
            <a:fillRect/>
          </a:stretch>
        </p:blipFill>
        <p:spPr bwMode="auto">
          <a:xfrm>
            <a:off x="2428860" y="5857892"/>
            <a:ext cx="1530814" cy="71438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39452" t="80973" r="54298" b="13472"/>
          <a:stretch>
            <a:fillRect/>
          </a:stretch>
        </p:blipFill>
        <p:spPr bwMode="auto">
          <a:xfrm>
            <a:off x="4000496" y="5500702"/>
            <a:ext cx="2428892" cy="121444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45702" t="82362" r="48438" b="14861"/>
          <a:stretch>
            <a:fillRect/>
          </a:stretch>
        </p:blipFill>
        <p:spPr bwMode="auto">
          <a:xfrm>
            <a:off x="6572264" y="5786454"/>
            <a:ext cx="2411033" cy="64294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000232" y="2714620"/>
            <a:ext cx="2000264" cy="369332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См. задачу №196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688" t="20143" r="39062" b="67644"/>
          <a:stretch>
            <a:fillRect/>
          </a:stretch>
        </p:blipFill>
        <p:spPr bwMode="auto">
          <a:xfrm>
            <a:off x="2357422" y="142852"/>
            <a:ext cx="68242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219" t="10833" r="64843" b="55000"/>
          <a:stretch>
            <a:fillRect/>
          </a:stretch>
        </p:blipFill>
        <p:spPr bwMode="auto">
          <a:xfrm>
            <a:off x="0" y="0"/>
            <a:ext cx="242889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688" t="32500" r="39062" b="55000"/>
          <a:stretch>
            <a:fillRect/>
          </a:stretch>
        </p:blipFill>
        <p:spPr bwMode="auto">
          <a:xfrm>
            <a:off x="2285984" y="1928801"/>
            <a:ext cx="6858016" cy="18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219" t="59167" r="39062" b="25000"/>
          <a:stretch>
            <a:fillRect/>
          </a:stretch>
        </p:blipFill>
        <p:spPr bwMode="auto">
          <a:xfrm>
            <a:off x="0" y="3786190"/>
            <a:ext cx="9144000" cy="23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12014" y="111105"/>
            <a:ext cx="500066" cy="3889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1563" t="10833" r="64843" b="61667"/>
          <a:stretch>
            <a:fillRect/>
          </a:stretch>
        </p:blipFill>
        <p:spPr bwMode="auto">
          <a:xfrm>
            <a:off x="0" y="0"/>
            <a:ext cx="207173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219" t="75000" r="39062" b="8333"/>
          <a:stretch>
            <a:fillRect/>
          </a:stretch>
        </p:blipFill>
        <p:spPr bwMode="auto">
          <a:xfrm>
            <a:off x="1857356" y="-24"/>
            <a:ext cx="7286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2351" t="27500" r="43011" b="50000"/>
          <a:stretch>
            <a:fillRect/>
          </a:stretch>
        </p:blipFill>
        <p:spPr bwMode="auto">
          <a:xfrm>
            <a:off x="1285852" y="1643050"/>
            <a:ext cx="7858148" cy="28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500066" cy="3889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3486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Свободная поверхность</a:t>
            </a:r>
            <a:endParaRPr lang="ru-RU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9"/>
          <p:cNvGrpSpPr/>
          <p:nvPr/>
        </p:nvGrpSpPr>
        <p:grpSpPr>
          <a:xfrm>
            <a:off x="610793" y="1096960"/>
            <a:ext cx="1846670" cy="1677449"/>
            <a:chOff x="610793" y="1096960"/>
            <a:chExt cx="1846670" cy="1677449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18918" y="1500174"/>
              <a:ext cx="1838545" cy="12580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610793" y="1096960"/>
              <a:ext cx="0" cy="16774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2450498" y="1096960"/>
              <a:ext cx="0" cy="16774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3208" y="1935685"/>
            <a:ext cx="2339966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3208" y="2355047"/>
            <a:ext cx="2339966" cy="0"/>
          </a:xfrm>
          <a:prstGeom prst="line">
            <a:avLst/>
          </a:prstGeom>
          <a:noFill/>
          <a:ln w="28575">
            <a:solidFill>
              <a:srgbClr val="220FB1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57488" y="1714488"/>
            <a:ext cx="43577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одном уровне давление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571612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              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hangingPunct="0"/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                                       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488" y="328843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428992" y="-171223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450258" y="492151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3643306" y="707026"/>
            <a:ext cx="576000" cy="0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80" y="31519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678362" y="-158431"/>
            <a:ext cx="8467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14908" y="495727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rot="60000" flipV="1">
            <a:off x="4857784" y="686033"/>
            <a:ext cx="612000" cy="36000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143668" y="-314099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6148283" y="653551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6215106" y="468726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44112" y="275095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86742" y="-126523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7858180" y="714356"/>
            <a:ext cx="1032262" cy="28596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8052450" y="553778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86808" y="-142900"/>
            <a:ext cx="428628" cy="1571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28854" y="1425538"/>
            <a:ext cx="93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9586" y="1357298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57158" y="5991769"/>
            <a:ext cx="3037816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57158" y="3652313"/>
            <a:ext cx="479655" cy="2348455"/>
            <a:chOff x="1440" y="12096"/>
            <a:chExt cx="432" cy="2016"/>
          </a:xfrm>
        </p:grpSpPr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440" y="12384"/>
              <a:ext cx="432" cy="1728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1440" y="12096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1872" y="12096"/>
              <a:ext cx="0" cy="4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1" name="Arc 17"/>
          <p:cNvSpPr>
            <a:spLocks/>
          </p:cNvSpPr>
          <p:nvPr/>
        </p:nvSpPr>
        <p:spPr bwMode="auto">
          <a:xfrm>
            <a:off x="836813" y="4314301"/>
            <a:ext cx="1279080" cy="167746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rc 18"/>
          <p:cNvSpPr>
            <a:spLocks/>
          </p:cNvSpPr>
          <p:nvPr/>
        </p:nvSpPr>
        <p:spPr bwMode="auto">
          <a:xfrm>
            <a:off x="676928" y="4815212"/>
            <a:ext cx="1918621" cy="1187042"/>
          </a:xfrm>
          <a:custGeom>
            <a:avLst/>
            <a:gdLst>
              <a:gd name="G0" fmla="+- 0 0 0"/>
              <a:gd name="G1" fmla="+- 21552 0 0"/>
              <a:gd name="G2" fmla="+- 21600 0 0"/>
              <a:gd name="T0" fmla="*/ 1442 w 21600"/>
              <a:gd name="T1" fmla="*/ 0 h 21683"/>
              <a:gd name="T2" fmla="*/ 21600 w 21600"/>
              <a:gd name="T3" fmla="*/ 21683 h 21683"/>
              <a:gd name="T4" fmla="*/ 0 w 21600"/>
              <a:gd name="T5" fmla="*/ 21552 h 2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83" fill="none" extrusionOk="0">
                <a:moveTo>
                  <a:pt x="1441" y="0"/>
                </a:moveTo>
                <a:cubicBezTo>
                  <a:pt x="12786" y="759"/>
                  <a:pt x="21600" y="10182"/>
                  <a:pt x="21600" y="21552"/>
                </a:cubicBezTo>
                <a:cubicBezTo>
                  <a:pt x="21600" y="21595"/>
                  <a:pt x="21599" y="21639"/>
                  <a:pt x="21599" y="21682"/>
                </a:cubicBezTo>
              </a:path>
              <a:path w="21600" h="21683" stroke="0" extrusionOk="0">
                <a:moveTo>
                  <a:pt x="1441" y="0"/>
                </a:moveTo>
                <a:cubicBezTo>
                  <a:pt x="12786" y="759"/>
                  <a:pt x="21600" y="10182"/>
                  <a:pt x="21600" y="21552"/>
                </a:cubicBezTo>
                <a:cubicBezTo>
                  <a:pt x="21600" y="21595"/>
                  <a:pt x="21599" y="21639"/>
                  <a:pt x="21599" y="21682"/>
                </a:cubicBezTo>
                <a:lnTo>
                  <a:pt x="0" y="21552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rc 19"/>
          <p:cNvSpPr>
            <a:spLocks/>
          </p:cNvSpPr>
          <p:nvPr/>
        </p:nvSpPr>
        <p:spPr bwMode="auto">
          <a:xfrm>
            <a:off x="676928" y="5318452"/>
            <a:ext cx="2558161" cy="1182382"/>
          </a:xfrm>
          <a:custGeom>
            <a:avLst/>
            <a:gdLst>
              <a:gd name="G0" fmla="+- 0 0 0"/>
              <a:gd name="G1" fmla="+- 21589 0 0"/>
              <a:gd name="G2" fmla="+- 21600 0 0"/>
              <a:gd name="T0" fmla="*/ 680 w 19788"/>
              <a:gd name="T1" fmla="*/ 0 h 21589"/>
              <a:gd name="T2" fmla="*/ 19788 w 19788"/>
              <a:gd name="T3" fmla="*/ 12930 h 21589"/>
              <a:gd name="T4" fmla="*/ 0 w 19788"/>
              <a:gd name="T5" fmla="*/ 21589 h 2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88" h="21589" fill="none" extrusionOk="0">
                <a:moveTo>
                  <a:pt x="680" y="-1"/>
                </a:moveTo>
                <a:cubicBezTo>
                  <a:pt x="9010" y="262"/>
                  <a:pt x="16447" y="5294"/>
                  <a:pt x="19788" y="12929"/>
                </a:cubicBezTo>
              </a:path>
              <a:path w="19788" h="21589" stroke="0" extrusionOk="0">
                <a:moveTo>
                  <a:pt x="680" y="-1"/>
                </a:moveTo>
                <a:cubicBezTo>
                  <a:pt x="9010" y="262"/>
                  <a:pt x="16447" y="5294"/>
                  <a:pt x="19788" y="12929"/>
                </a:cubicBezTo>
                <a:lnTo>
                  <a:pt x="0" y="21589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429388" y="3344294"/>
            <a:ext cx="1357322" cy="2256752"/>
            <a:chOff x="6576" y="3429081"/>
            <a:chExt cx="864" cy="2256752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6576" y="3429081"/>
              <a:ext cx="864" cy="2243852"/>
              <a:chOff x="4770" y="4595"/>
              <a:chExt cx="864" cy="2304"/>
            </a:xfrm>
          </p:grpSpPr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4770" y="4883"/>
                <a:ext cx="864" cy="20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V="1">
                <a:off x="4770" y="4595"/>
                <a:ext cx="0" cy="2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auto">
              <a:xfrm flipV="1">
                <a:off x="5634" y="4595"/>
                <a:ext cx="0" cy="23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6576" y="5685833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500694" y="285728"/>
            <a:ext cx="5715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1582237" y="2463509"/>
            <a:ext cx="9286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54"/>
          <p:cNvGrpSpPr/>
          <p:nvPr/>
        </p:nvGrpSpPr>
        <p:grpSpPr>
          <a:xfrm>
            <a:off x="2228194" y="4429132"/>
            <a:ext cx="1986616" cy="837681"/>
            <a:chOff x="2228194" y="4429132"/>
            <a:chExt cx="1986616" cy="837681"/>
          </a:xfrm>
        </p:grpSpPr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2228194" y="449737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28926" y="4429132"/>
              <a:ext cx="1285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en-US" sz="4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4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4800" b="1" baseline="300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6869923" y="3212051"/>
            <a:ext cx="452441" cy="168288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59"/>
          <p:cNvGrpSpPr/>
          <p:nvPr/>
        </p:nvGrpSpPr>
        <p:grpSpPr>
          <a:xfrm>
            <a:off x="6654335" y="3066171"/>
            <a:ext cx="904881" cy="1963371"/>
            <a:chOff x="6643702" y="3071810"/>
            <a:chExt cx="904881" cy="1963371"/>
          </a:xfrm>
        </p:grpSpPr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6643702" y="4894940"/>
              <a:ext cx="904881" cy="1402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7060011" y="3071810"/>
              <a:ext cx="0" cy="18231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6868649" y="4286256"/>
            <a:ext cx="452441" cy="611319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99610" y="329978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1566841" y="3429000"/>
            <a:ext cx="790581" cy="707886"/>
            <a:chOff x="5643570" y="500042"/>
            <a:chExt cx="790586" cy="707747"/>
          </a:xfrm>
        </p:grpSpPr>
        <p:sp>
          <p:nvSpPr>
            <p:cNvPr id="63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154992" y="2155264"/>
            <a:ext cx="1260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85786" y="1782537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5400000">
            <a:off x="6576881" y="5514358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7286644" y="5675477"/>
            <a:ext cx="790581" cy="523220"/>
            <a:chOff x="5643570" y="500042"/>
            <a:chExt cx="790586" cy="523117"/>
          </a:xfrm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mg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Прямая со стрелкой 71"/>
          <p:cNvCxnSpPr/>
          <p:nvPr/>
        </p:nvCxnSpPr>
        <p:spPr>
          <a:xfrm rot="5400000">
            <a:off x="6576881" y="4403249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2"/>
          <p:cNvGrpSpPr>
            <a:grpSpLocks/>
          </p:cNvGrpSpPr>
          <p:nvPr/>
        </p:nvGrpSpPr>
        <p:grpSpPr bwMode="auto">
          <a:xfrm>
            <a:off x="7151408" y="3357562"/>
            <a:ext cx="790581" cy="523220"/>
            <a:chOff x="5643570" y="500042"/>
            <a:chExt cx="790586" cy="523117"/>
          </a:xfrm>
          <a:solidFill>
            <a:schemeClr val="bg1"/>
          </a:solidFill>
        </p:grpSpPr>
        <p:sp>
          <p:nvSpPr>
            <p:cNvPr id="7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75" name="Прямая со стрелкой 7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Прямая со стрелкой 75"/>
          <p:cNvCxnSpPr/>
          <p:nvPr/>
        </p:nvCxnSpPr>
        <p:spPr>
          <a:xfrm rot="5400000">
            <a:off x="6809655" y="5266304"/>
            <a:ext cx="612000" cy="1587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22"/>
          <p:cNvGrpSpPr>
            <a:grpSpLocks/>
          </p:cNvGrpSpPr>
          <p:nvPr/>
        </p:nvGrpSpPr>
        <p:grpSpPr bwMode="auto">
          <a:xfrm>
            <a:off x="6140643" y="5072074"/>
            <a:ext cx="790581" cy="707886"/>
            <a:chOff x="5643570" y="500042"/>
            <a:chExt cx="790586" cy="707747"/>
          </a:xfrm>
        </p:grpSpPr>
        <p:sp>
          <p:nvSpPr>
            <p:cNvPr id="78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 dirty="0"/>
            </a:p>
          </p:txBody>
        </p:sp>
        <p:cxnSp>
          <p:nvCxnSpPr>
            <p:cNvPr id="79" name="Прямая со стрелкой 78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92"/>
          <p:cNvGrpSpPr/>
          <p:nvPr/>
        </p:nvGrpSpPr>
        <p:grpSpPr>
          <a:xfrm>
            <a:off x="0" y="24"/>
            <a:ext cx="9144000" cy="6858000"/>
            <a:chOff x="3571868" y="-3429048"/>
            <a:chExt cx="9144000" cy="6858000"/>
          </a:xfrm>
        </p:grpSpPr>
        <p:grpSp>
          <p:nvGrpSpPr>
            <p:cNvPr id="77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3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rgbClr val="F9E3A5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-928726" y="2889120"/>
                  <a:ext cx="9144000" cy="830997"/>
                </a:xfrm>
                <a:prstGeom prst="rect">
                  <a:avLst/>
                </a:prstGeom>
                <a:solidFill>
                  <a:srgbClr val="F9E3A5"/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</a:t>
                  </a:r>
                  <a:r>
                    <a:rPr lang="ru-RU" sz="4800" b="1" i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 вышележащих </a:t>
                  </a:r>
                  <a:r>
                    <a:rPr lang="ru-RU" sz="48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слоёв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0" name="Text Box 153"/>
            <p:cNvSpPr txBox="1">
              <a:spLocks noChangeArrowheads="1"/>
            </p:cNvSpPr>
            <p:nvPr/>
          </p:nvSpPr>
          <p:spPr bwMode="auto">
            <a:xfrm>
              <a:off x="6000728" y="-71462"/>
              <a:ext cx="3500462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6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6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6000" b="1" baseline="300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6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3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9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0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3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0157 0.07801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29739 -0.04953 " pathEditMode="relative" rAng="0" ptsTypes="AA">
                                      <p:cBhvr>
                                        <p:cTn id="2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5"/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1" grpId="0" animBg="1"/>
      <p:bldP spid="1032" grpId="0" animBg="1"/>
      <p:bldP spid="1033" grpId="0" build="p" bldLvl="2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6" grpId="0"/>
      <p:bldP spid="27" grpId="0" animBg="1"/>
      <p:bldP spid="28" grpId="0"/>
      <p:bldP spid="28" grpId="1"/>
      <p:bldP spid="29" grpId="0"/>
      <p:bldP spid="29" grpId="1"/>
      <p:bldP spid="1035" grpId="0" animBg="1"/>
      <p:bldP spid="1041" grpId="0" animBg="1"/>
      <p:bldP spid="1042" grpId="0" animBg="1"/>
      <p:bldP spid="1043" grpId="0" animBg="1"/>
      <p:bldP spid="51" grpId="0"/>
      <p:bldP spid="52" grpId="0"/>
      <p:bldP spid="56" grpId="0" animBg="1"/>
      <p:bldP spid="59" grpId="0" animBg="1"/>
      <p:bldP spid="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6689" t="81667" r="66461" b="6666"/>
          <a:stretch>
            <a:fillRect/>
          </a:stretch>
        </p:blipFill>
        <p:spPr bwMode="auto">
          <a:xfrm>
            <a:off x="214282" y="2571744"/>
            <a:ext cx="5030076" cy="407196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26250" t="9166" r="46428" b="84167"/>
          <a:stretch>
            <a:fillRect/>
          </a:stretch>
        </p:blipFill>
        <p:spPr bwMode="auto">
          <a:xfrm>
            <a:off x="0" y="5286412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4142" t="81667" r="46518" b="6666"/>
          <a:stretch>
            <a:fillRect/>
          </a:stretch>
        </p:blipFill>
        <p:spPr bwMode="auto">
          <a:xfrm>
            <a:off x="73697" y="0"/>
            <a:ext cx="9070303" cy="292893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Стр.17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2632" y="0"/>
            <a:ext cx="857256" cy="5714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 l="26250" t="10833" r="45625" b="81667"/>
          <a:stretch>
            <a:fillRect/>
          </a:stretch>
        </p:blipFill>
        <p:spPr bwMode="auto">
          <a:xfrm>
            <a:off x="1500167" y="0"/>
            <a:ext cx="7643834" cy="1071546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 l="26742" t="33333" r="46462" b="52851"/>
          <a:stretch>
            <a:fillRect/>
          </a:stretch>
        </p:blipFill>
        <p:spPr bwMode="auto">
          <a:xfrm>
            <a:off x="-9557" y="1000108"/>
            <a:ext cx="7572428" cy="171451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l="26689" t="81667" r="66613" b="10260"/>
          <a:stretch>
            <a:fillRect/>
          </a:stretch>
        </p:blipFill>
        <p:spPr bwMode="auto">
          <a:xfrm>
            <a:off x="-1" y="0"/>
            <a:ext cx="16608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36612" t="46491" r="56949" b="47588"/>
          <a:stretch>
            <a:fillRect/>
          </a:stretch>
        </p:blipFill>
        <p:spPr bwMode="auto">
          <a:xfrm>
            <a:off x="7605336" y="1357298"/>
            <a:ext cx="1538664" cy="10001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26250" t="51754" r="60058" b="45614"/>
          <a:stretch>
            <a:fillRect/>
          </a:stretch>
        </p:blipFill>
        <p:spPr bwMode="auto">
          <a:xfrm>
            <a:off x="2500298" y="2786058"/>
            <a:ext cx="4625611" cy="500066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36612" t="54386" r="56357" b="39693"/>
          <a:stretch>
            <a:fillRect/>
          </a:stretch>
        </p:blipFill>
        <p:spPr bwMode="auto">
          <a:xfrm>
            <a:off x="7485051" y="2643182"/>
            <a:ext cx="1658949" cy="785818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26830" t="59649" r="46495" b="29824"/>
          <a:stretch>
            <a:fillRect/>
          </a:stretch>
        </p:blipFill>
        <p:spPr bwMode="auto">
          <a:xfrm>
            <a:off x="-32" y="3429000"/>
            <a:ext cx="6572296" cy="11430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35501" t="69518" r="54877" b="24561"/>
          <a:stretch>
            <a:fillRect/>
          </a:stretch>
        </p:blipFill>
        <p:spPr bwMode="auto">
          <a:xfrm>
            <a:off x="6667483" y="3500438"/>
            <a:ext cx="2476517" cy="8572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6842" t="75439" r="46513" b="18640"/>
          <a:stretch>
            <a:fillRect/>
          </a:stretch>
        </p:blipFill>
        <p:spPr bwMode="auto">
          <a:xfrm>
            <a:off x="-32" y="4643446"/>
            <a:ext cx="6572296" cy="80367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35131" t="80702" r="55247" b="13377"/>
          <a:stretch>
            <a:fillRect/>
          </a:stretch>
        </p:blipFill>
        <p:spPr bwMode="auto">
          <a:xfrm>
            <a:off x="6786578" y="4643446"/>
            <a:ext cx="2285984" cy="79130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l="26722" t="86623" r="46383" b="7085"/>
          <a:stretch>
            <a:fillRect/>
          </a:stretch>
        </p:blipFill>
        <p:spPr bwMode="auto">
          <a:xfrm>
            <a:off x="0" y="5572140"/>
            <a:ext cx="8143900" cy="107157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95272" y="1319198"/>
            <a:ext cx="1619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5391" y="1323960"/>
            <a:ext cx="2286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2567" y="1581137"/>
            <a:ext cx="1952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05074" y="1571612"/>
            <a:ext cx="180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7950" y="2047865"/>
            <a:ext cx="180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24269" y="2052628"/>
            <a:ext cx="1095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67251" y="2066916"/>
            <a:ext cx="18097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Стр.17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017078" y="-71462"/>
            <a:ext cx="483220" cy="4286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0794" t="23932" r="29052" b="57500"/>
          <a:stretch>
            <a:fillRect/>
          </a:stretch>
        </p:blipFill>
        <p:spPr bwMode="auto">
          <a:xfrm>
            <a:off x="-32" y="0"/>
            <a:ext cx="9063280" cy="2786058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6470" t="14166" r="46314" b="73481"/>
          <a:stretch>
            <a:fillRect/>
          </a:stretch>
        </p:blipFill>
        <p:spPr bwMode="auto">
          <a:xfrm>
            <a:off x="0" y="3166064"/>
            <a:ext cx="9144000" cy="276326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58148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Стр.18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20" y="0"/>
            <a:ext cx="857256" cy="500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3143248"/>
            <a:ext cx="857256" cy="500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l="26465" t="61146" r="46540" b="24722"/>
          <a:stretch>
            <a:fillRect/>
          </a:stretch>
        </p:blipFill>
        <p:spPr bwMode="auto">
          <a:xfrm>
            <a:off x="-32" y="3714752"/>
            <a:ext cx="9144032" cy="26432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37852" t="74896" r="57636" b="21667"/>
          <a:stretch>
            <a:fillRect/>
          </a:stretch>
        </p:blipFill>
        <p:spPr bwMode="auto">
          <a:xfrm>
            <a:off x="6429388" y="6000768"/>
            <a:ext cx="2000208" cy="8572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6470" t="26593" r="46314" b="63113"/>
          <a:stretch>
            <a:fillRect/>
          </a:stretch>
        </p:blipFill>
        <p:spPr bwMode="auto">
          <a:xfrm>
            <a:off x="0" y="-24"/>
            <a:ext cx="9144000" cy="194553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35735" t="36372" r="55579" b="60540"/>
          <a:stretch>
            <a:fillRect/>
          </a:stretch>
        </p:blipFill>
        <p:spPr bwMode="auto">
          <a:xfrm>
            <a:off x="6000760" y="2065408"/>
            <a:ext cx="2857520" cy="57150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26470" t="39534" r="46314" b="55834"/>
          <a:stretch>
            <a:fillRect/>
          </a:stretch>
        </p:blipFill>
        <p:spPr bwMode="auto">
          <a:xfrm>
            <a:off x="1" y="2767858"/>
            <a:ext cx="9143999" cy="875456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11" name="Скругленный прямоугольник 10"/>
          <p:cNvSpPr/>
          <p:nvPr/>
        </p:nvSpPr>
        <p:spPr>
          <a:xfrm>
            <a:off x="2717810" y="700708"/>
            <a:ext cx="928694" cy="4422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9156" y="1486526"/>
            <a:ext cx="928694" cy="44227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807576" y="1928802"/>
            <a:ext cx="2264358" cy="71437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4786322"/>
            <a:ext cx="1000132" cy="44227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100" y="5572140"/>
            <a:ext cx="1000132" cy="442276"/>
          </a:xfrm>
          <a:prstGeom prst="round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5720" y="5214950"/>
            <a:ext cx="621510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00298" y="5643578"/>
            <a:ext cx="6215106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Стр.18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286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Тело, находящееся в исследуемой жидкости, весит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0,71Н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воде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0,66Н, 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воздухе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0,86Н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Найти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плотность жидкости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44999" r="46680" b="49167"/>
          <a:stretch>
            <a:fillRect/>
          </a:stretch>
        </p:blipFill>
        <p:spPr bwMode="auto">
          <a:xfrm>
            <a:off x="-1" y="-24"/>
            <a:ext cx="91440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13333" r="56874" b="82500"/>
          <a:stretch>
            <a:fillRect/>
          </a:stretch>
        </p:blipFill>
        <p:spPr bwMode="auto">
          <a:xfrm>
            <a:off x="4114765" y="6072182"/>
            <a:ext cx="502923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6" y="0"/>
            <a:ext cx="857224" cy="4286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Воздушный шар объёмом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9м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наполнен гелием. При каком наибольшем суммарном весе оболочки и приборов он сможет оторваться   от   земли? Плотности   гелия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0,18 кг/м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 воздуха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1,29 кг/м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923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4625">
              <a:tabLst>
                <a:tab pos="3206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Ледяная глыба плавает в воде. Объём её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подводной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 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 надводной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 глыбы? Плотность льда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kumimoji="0" lang="ru-RU" sz="3200" b="1" i="1" u="none" strike="noStrike" cap="none" normalizeH="0" baseline="-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900 кг/м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07504" y="260648"/>
            <a:ext cx="1944216" cy="2448272"/>
            <a:chOff x="683568" y="1124744"/>
            <a:chExt cx="3168352" cy="30963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83568" y="1124744"/>
              <a:ext cx="3168352" cy="3096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39685" y="1124744"/>
              <a:ext cx="1440161" cy="2808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679435" y="666274"/>
            <a:ext cx="14151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9592" y="692696"/>
            <a:ext cx="0" cy="86409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71600" y="859785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619672" y="1212141"/>
            <a:ext cx="47492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2кг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07504" y="404664"/>
            <a:ext cx="648072" cy="2616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55576" y="1519918"/>
            <a:ext cx="14151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22"/>
          <p:cNvGrpSpPr/>
          <p:nvPr/>
        </p:nvGrpSpPr>
        <p:grpSpPr>
          <a:xfrm>
            <a:off x="3131840" y="295782"/>
            <a:ext cx="1944216" cy="2448272"/>
            <a:chOff x="683568" y="1124744"/>
            <a:chExt cx="3168352" cy="309634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3568" y="1124744"/>
              <a:ext cx="3168352" cy="3096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39685" y="1124744"/>
              <a:ext cx="1440161" cy="2808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663647" y="1051193"/>
            <a:ext cx="47492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2кг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131840" y="1081336"/>
            <a:ext cx="648072" cy="2616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3кг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54599" y="1358420"/>
            <a:ext cx="14151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240326" y="1988840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1605609" y="1988840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227354" y="1977490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628299" y="1988840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" name="Группа 33"/>
          <p:cNvGrpSpPr/>
          <p:nvPr/>
        </p:nvGrpSpPr>
        <p:grpSpPr>
          <a:xfrm>
            <a:off x="6732240" y="295782"/>
            <a:ext cx="1944216" cy="2448272"/>
            <a:chOff x="683568" y="1124744"/>
            <a:chExt cx="3168352" cy="309634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83568" y="1124744"/>
              <a:ext cx="3168352" cy="3096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39685" y="1124744"/>
              <a:ext cx="1440161" cy="28083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6732240" y="404664"/>
            <a:ext cx="648072" cy="2616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1кг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8258050" y="1490948"/>
            <a:ext cx="47492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261291" y="657071"/>
            <a:ext cx="14151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17813" y="1798725"/>
            <a:ext cx="141516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96336" y="668946"/>
            <a:ext cx="0" cy="110179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7666326" y="1012086"/>
            <a:ext cx="50405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141838" y="2924944"/>
            <a:ext cx="53662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+1g/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2g/S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I)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141838" y="3861048"/>
            <a:ext cx="43581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3g/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2g/S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II)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107504" y="4653136"/>
            <a:ext cx="59766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+1g/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4g/S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III)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77626" y="5583478"/>
            <a:ext cx="7920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5508104" y="5158933"/>
            <a:ext cx="153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5"/>
          <p:cNvSpPr txBox="1">
            <a:spLocks noChangeArrowheads="1"/>
          </p:cNvSpPr>
          <p:nvPr/>
        </p:nvSpPr>
        <p:spPr bwMode="auto">
          <a:xfrm>
            <a:off x="6023818" y="5875867"/>
            <a:ext cx="8691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5738517" y="5868572"/>
            <a:ext cx="1065731" cy="7295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76256" y="5301208"/>
            <a:ext cx="18173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-2,5h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393461" y="5438948"/>
            <a:ext cx="14902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1+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15071" y="2803575"/>
            <a:ext cx="2105401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4397" y="5242317"/>
            <a:ext cx="4811117" cy="134584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86380" y="0"/>
            <a:ext cx="1112837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29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Стр.21</a:t>
            </a:r>
          </a:p>
        </p:txBody>
      </p:sp>
    </p:spTree>
    <p:extLst>
      <p:ext uri="{BB962C8B-B14F-4D97-AF65-F5344CB8AC3E}">
        <p14:creationId xmlns:p14="http://schemas.microsoft.com/office/powerpoint/2010/main" xmlns="" val="23398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38" grpId="0"/>
      <p:bldP spid="39" grpId="0"/>
      <p:bldP spid="40" grpId="0"/>
      <p:bldP spid="50" grpId="0"/>
      <p:bldP spid="51" grpId="0"/>
      <p:bldP spid="52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stCxn id="6" idx="2"/>
          </p:cNvCxnSpPr>
          <p:nvPr/>
        </p:nvCxnSpPr>
        <p:spPr>
          <a:xfrm flipH="1">
            <a:off x="1772713" y="1732117"/>
            <a:ext cx="3781" cy="1476164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7"/>
          <p:cNvGrpSpPr/>
          <p:nvPr/>
        </p:nvGrpSpPr>
        <p:grpSpPr>
          <a:xfrm>
            <a:off x="624366" y="227933"/>
            <a:ext cx="2316445" cy="3736811"/>
            <a:chOff x="827584" y="376644"/>
            <a:chExt cx="2316445" cy="3736811"/>
          </a:xfrm>
        </p:grpSpPr>
        <p:grpSp>
          <p:nvGrpSpPr>
            <p:cNvPr id="3" name="Группа 11"/>
            <p:cNvGrpSpPr/>
            <p:nvPr/>
          </p:nvGrpSpPr>
          <p:grpSpPr>
            <a:xfrm>
              <a:off x="827584" y="476672"/>
              <a:ext cx="2316445" cy="3528392"/>
              <a:chOff x="827584" y="476672"/>
              <a:chExt cx="2316445" cy="3528392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827584" y="1664804"/>
                <a:ext cx="2304256" cy="11881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403648" y="2852936"/>
                <a:ext cx="1152128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827584" y="1664804"/>
                <a:ext cx="2304256" cy="21602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411743" y="3356992"/>
                <a:ext cx="1152128" cy="7200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39773" y="476672"/>
                <a:ext cx="2304256" cy="11881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399868" y="3429000"/>
                <a:ext cx="115212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439587" y="2752908"/>
                <a:ext cx="1080000" cy="200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1440151" y="3913400"/>
              <a:ext cx="1080000" cy="200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71742" y="376644"/>
              <a:ext cx="2260097" cy="200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985368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411760" y="2996952"/>
            <a:ext cx="4570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1776494" y="1720242"/>
            <a:ext cx="8095" cy="1548172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563888" y="2638653"/>
            <a:ext cx="507887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+T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pS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№1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530490" y="2006014"/>
            <a:ext cx="612000" cy="1588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1985981" y="2034844"/>
            <a:ext cx="826789" cy="523220"/>
            <a:chOff x="5643570" y="500042"/>
            <a:chExt cx="1004894" cy="523117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5715007" y="571466"/>
              <a:ext cx="644509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Прямая со стрелкой 25"/>
          <p:cNvCxnSpPr/>
          <p:nvPr/>
        </p:nvCxnSpPr>
        <p:spPr>
          <a:xfrm flipH="1" flipV="1">
            <a:off x="1786948" y="2679493"/>
            <a:ext cx="1313" cy="564792"/>
          </a:xfrm>
          <a:prstGeom prst="straightConnector1">
            <a:avLst/>
          </a:prstGeom>
          <a:ln w="5715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189669" y="895543"/>
            <a:ext cx="1368000" cy="1588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2051720" y="166378"/>
            <a:ext cx="1000132" cy="523220"/>
            <a:chOff x="5643570" y="500042"/>
            <a:chExt cx="1004894" cy="523117"/>
          </a:xfrm>
        </p:grpSpPr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1004894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pS</a:t>
              </a:r>
              <a:r>
                <a:rPr lang="en-US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flipH="1" flipV="1">
            <a:off x="1690091" y="3280289"/>
            <a:ext cx="1589" cy="1576216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2"/>
          <p:cNvGrpSpPr>
            <a:grpSpLocks/>
          </p:cNvGrpSpPr>
          <p:nvPr/>
        </p:nvGrpSpPr>
        <p:grpSpPr bwMode="auto">
          <a:xfrm>
            <a:off x="24652" y="4751566"/>
            <a:ext cx="2098167" cy="523220"/>
            <a:chOff x="5643569" y="500042"/>
            <a:chExt cx="2108157" cy="523117"/>
          </a:xfrm>
        </p:grpSpPr>
        <p:sp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5643569" y="500042"/>
              <a:ext cx="2108157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(p+</a:t>
              </a:r>
              <a:r>
                <a:rPr lang="ru-RU" sz="2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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gL</a:t>
              </a:r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1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5715008" y="571466"/>
              <a:ext cx="288002" cy="1587"/>
            </a:xfrm>
            <a:prstGeom prst="straightConnector1">
              <a:avLst/>
            </a:prstGeom>
            <a:ln w="41275"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rot="5400000">
            <a:off x="1103018" y="2078006"/>
            <a:ext cx="900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22"/>
          <p:cNvGrpSpPr>
            <a:grpSpLocks/>
          </p:cNvGrpSpPr>
          <p:nvPr/>
        </p:nvGrpSpPr>
        <p:grpSpPr bwMode="auto">
          <a:xfrm>
            <a:off x="467545" y="2092786"/>
            <a:ext cx="864095" cy="400110"/>
            <a:chOff x="4926514" y="500041"/>
            <a:chExt cx="1215493" cy="400031"/>
          </a:xfrm>
          <a:solidFill>
            <a:schemeClr val="bg2"/>
          </a:solidFill>
        </p:grpSpPr>
        <p:sp>
          <p:nvSpPr>
            <p:cNvPr id="37" name="TextBox 23"/>
            <p:cNvSpPr txBox="1">
              <a:spLocks noChangeArrowheads="1"/>
            </p:cNvSpPr>
            <p:nvPr/>
          </p:nvSpPr>
          <p:spPr bwMode="auto">
            <a:xfrm>
              <a:off x="4926514" y="500041"/>
              <a:ext cx="1215493" cy="400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2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5129095" y="500042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 flipH="1" flipV="1">
            <a:off x="1690092" y="2313192"/>
            <a:ext cx="1588" cy="89010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32829" y="2649023"/>
            <a:ext cx="864095" cy="400110"/>
            <a:chOff x="4926514" y="500041"/>
            <a:chExt cx="1215493" cy="400031"/>
          </a:xfrm>
          <a:solidFill>
            <a:schemeClr val="bg2"/>
          </a:solidFill>
        </p:grpSpPr>
        <p:sp>
          <p:nvSpPr>
            <p:cNvPr id="42" name="TextBox 23"/>
            <p:cNvSpPr txBox="1">
              <a:spLocks noChangeArrowheads="1"/>
            </p:cNvSpPr>
            <p:nvPr/>
          </p:nvSpPr>
          <p:spPr bwMode="auto">
            <a:xfrm>
              <a:off x="4926514" y="500041"/>
              <a:ext cx="1215493" cy="4000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en-US" sz="2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r>
                <a:rPr lang="en-US" sz="20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5129095" y="500042"/>
              <a:ext cx="607680" cy="1587"/>
            </a:xfrm>
            <a:prstGeom prst="straightConnector1">
              <a:avLst/>
            </a:prstGeom>
            <a:grpFill/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3219795" y="1946979"/>
            <a:ext cx="52200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верхнего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поршня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04937" y="212337"/>
            <a:ext cx="52200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атмосферное давление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19795" y="747214"/>
            <a:ext cx="5220072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давление жидкости на уровне верхнего поршня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251421" y="3397062"/>
            <a:ext cx="52200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нижнего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поршня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2576523" y="4178260"/>
            <a:ext cx="63739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(p+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+T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6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551786" y="5490389"/>
            <a:ext cx="12387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0"/>
          <p:cNvSpPr txBox="1">
            <a:spLocks noChangeArrowheads="1"/>
          </p:cNvSpPr>
          <p:nvPr/>
        </p:nvSpPr>
        <p:spPr bwMode="auto">
          <a:xfrm>
            <a:off x="3562832" y="5158933"/>
            <a:ext cx="23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4078546" y="5875867"/>
            <a:ext cx="15015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 bwMode="auto">
          <a:xfrm>
            <a:off x="3643306" y="5868572"/>
            <a:ext cx="2120181" cy="0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286380" y="0"/>
            <a:ext cx="1112837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30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Стр.22</a:t>
            </a:r>
          </a:p>
        </p:txBody>
      </p:sp>
    </p:spTree>
    <p:extLst>
      <p:ext uri="{BB962C8B-B14F-4D97-AF65-F5344CB8AC3E}">
        <p14:creationId xmlns:p14="http://schemas.microsoft.com/office/powerpoint/2010/main" xmlns="" val="2308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8215338" y="1285860"/>
            <a:ext cx="28575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1"/>
          <p:cNvGrpSpPr/>
          <p:nvPr/>
        </p:nvGrpSpPr>
        <p:grpSpPr>
          <a:xfrm>
            <a:off x="214282" y="1071546"/>
            <a:ext cx="4280520" cy="2592735"/>
            <a:chOff x="-180528" y="980728"/>
            <a:chExt cx="4280520" cy="2592735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395536" y="1412329"/>
              <a:ext cx="2975843" cy="216068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-180528" y="980728"/>
              <a:ext cx="4280520" cy="2592735"/>
              <a:chOff x="8928" y="4176"/>
              <a:chExt cx="3312" cy="172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8928" y="4752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8928" y="4176"/>
                <a:ext cx="3312" cy="1728"/>
                <a:chOff x="8928" y="4176"/>
                <a:chExt cx="3312" cy="1728"/>
              </a:xfrm>
            </p:grpSpPr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auto">
                <a:xfrm>
                  <a:off x="9360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auto">
                <a:xfrm>
                  <a:off x="11664" y="4176"/>
                  <a:ext cx="0" cy="17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auto">
                <a:xfrm>
                  <a:off x="9360" y="5904"/>
                  <a:ext cx="230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auto">
                <a:xfrm>
                  <a:off x="9176" y="5616"/>
                  <a:ext cx="27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>
                  <a:off x="8928" y="4464"/>
                  <a:ext cx="33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11808" y="4464"/>
                  <a:ext cx="0" cy="115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08769" y="1843722"/>
            <a:ext cx="1117781" cy="129824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1867661" y="2278971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867661" y="1843722"/>
            <a:ext cx="0" cy="43524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308769" y="2492845"/>
            <a:ext cx="3715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2051803" y="2492845"/>
            <a:ext cx="37474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61555"/>
            <a:ext cx="488499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«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ВЕСУ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ЖИДКОСТИ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Г)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вытесненном телом.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076056" y="116632"/>
            <a:ext cx="280564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Группа 7"/>
          <p:cNvGrpSpPr/>
          <p:nvPr/>
        </p:nvGrpSpPr>
        <p:grpSpPr>
          <a:xfrm>
            <a:off x="1979712" y="2617392"/>
            <a:ext cx="520586" cy="369332"/>
            <a:chOff x="3357554" y="2195604"/>
            <a:chExt cx="520586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3357554" y="2195604"/>
              <a:ext cx="5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3357554" y="2214554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"/>
          <p:cNvGrpSpPr/>
          <p:nvPr/>
        </p:nvGrpSpPr>
        <p:grpSpPr>
          <a:xfrm>
            <a:off x="1403078" y="2559602"/>
            <a:ext cx="525716" cy="369332"/>
            <a:chOff x="3357554" y="2143116"/>
            <a:chExt cx="714380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29372" y="220486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0" y="1402896"/>
            <a:ext cx="545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4429124" y="963844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929572" y="2132856"/>
            <a:ext cx="57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929190" y="2303499"/>
            <a:ext cx="3368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=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786314" y="2946441"/>
            <a:ext cx="31550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898300" y="2000240"/>
            <a:ext cx="530560" cy="369332"/>
            <a:chOff x="3357554" y="2143116"/>
            <a:chExt cx="714380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7"/>
          <p:cNvGrpSpPr/>
          <p:nvPr/>
        </p:nvGrpSpPr>
        <p:grpSpPr>
          <a:xfrm>
            <a:off x="1317752" y="1977569"/>
            <a:ext cx="530560" cy="425774"/>
            <a:chOff x="3208127" y="2120445"/>
            <a:chExt cx="714380" cy="425774"/>
          </a:xfrm>
        </p:grpSpPr>
        <p:sp>
          <p:nvSpPr>
            <p:cNvPr id="39" name="TextBox 38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445028" y="2120445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8358214" y="571480"/>
            <a:ext cx="0" cy="8629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8358214" y="1428736"/>
            <a:ext cx="0" cy="43524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7"/>
          <p:cNvGrpSpPr/>
          <p:nvPr/>
        </p:nvGrpSpPr>
        <p:grpSpPr>
          <a:xfrm>
            <a:off x="8399158" y="1643050"/>
            <a:ext cx="530560" cy="369332"/>
            <a:chOff x="3357554" y="2143116"/>
            <a:chExt cx="714380" cy="369332"/>
          </a:xfrm>
        </p:grpSpPr>
        <p:sp>
          <p:nvSpPr>
            <p:cNvPr id="50" name="TextBox 49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7"/>
          <p:cNvGrpSpPr/>
          <p:nvPr/>
        </p:nvGrpSpPr>
        <p:grpSpPr>
          <a:xfrm>
            <a:off x="8327720" y="385684"/>
            <a:ext cx="530560" cy="400110"/>
            <a:chOff x="3357554" y="2143116"/>
            <a:chExt cx="714380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3357554" y="2143116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5138020" y="1629779"/>
            <a:ext cx="2795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=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049029" y="3620160"/>
            <a:ext cx="266624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" name="Группа 71"/>
          <p:cNvGrpSpPr/>
          <p:nvPr/>
        </p:nvGrpSpPr>
        <p:grpSpPr>
          <a:xfrm>
            <a:off x="357158" y="5357826"/>
            <a:ext cx="4280520" cy="1378968"/>
            <a:chOff x="-180526" y="-7377831"/>
            <a:chExt cx="4280520" cy="2195495"/>
          </a:xfrm>
        </p:grpSpPr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395536" y="-7367754"/>
              <a:ext cx="2975843" cy="216068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-180526" y="-7377831"/>
              <a:ext cx="4280520" cy="2195495"/>
              <a:chOff x="8928" y="-2092783"/>
              <a:chExt cx="3312" cy="2195495"/>
            </a:xfrm>
          </p:grpSpPr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>
                <a:off x="9360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11664" y="4176"/>
                <a:ext cx="0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>
                <a:off x="9376" y="102712"/>
                <a:ext cx="230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13"/>
              <p:cNvSpPr>
                <a:spLocks noChangeShapeType="1"/>
              </p:cNvSpPr>
              <p:nvPr/>
            </p:nvSpPr>
            <p:spPr bwMode="auto">
              <a:xfrm>
                <a:off x="9176" y="-2092783"/>
                <a:ext cx="27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8928" y="-904006"/>
                <a:ext cx="33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Line 15"/>
              <p:cNvSpPr>
                <a:spLocks noChangeShapeType="1"/>
              </p:cNvSpPr>
              <p:nvPr/>
            </p:nvSpPr>
            <p:spPr bwMode="auto">
              <a:xfrm>
                <a:off x="11808" y="4464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3" name="Rectangle 2"/>
          <p:cNvSpPr>
            <a:spLocks noChangeArrowheads="1"/>
          </p:cNvSpPr>
          <p:nvPr/>
        </p:nvSpPr>
        <p:spPr bwMode="auto">
          <a:xfrm>
            <a:off x="1714480" y="4786322"/>
            <a:ext cx="1117781" cy="129824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1685826" y="5643578"/>
            <a:ext cx="37151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2428860" y="5643578"/>
            <a:ext cx="37474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7"/>
          <p:cNvGrpSpPr/>
          <p:nvPr/>
        </p:nvGrpSpPr>
        <p:grpSpPr>
          <a:xfrm>
            <a:off x="2291114" y="5733267"/>
            <a:ext cx="520586" cy="369332"/>
            <a:chOff x="3357554" y="2195604"/>
            <a:chExt cx="520586" cy="369332"/>
          </a:xfrm>
        </p:grpSpPr>
        <p:sp>
          <p:nvSpPr>
            <p:cNvPr id="87" name="TextBox 86"/>
            <p:cNvSpPr txBox="1"/>
            <p:nvPr/>
          </p:nvSpPr>
          <p:spPr>
            <a:xfrm>
              <a:off x="3357554" y="2195604"/>
              <a:ext cx="520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 стрелкой 87"/>
            <p:cNvCxnSpPr/>
            <p:nvPr/>
          </p:nvCxnSpPr>
          <p:spPr>
            <a:xfrm>
              <a:off x="3357554" y="2214554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7"/>
          <p:cNvGrpSpPr/>
          <p:nvPr/>
        </p:nvGrpSpPr>
        <p:grpSpPr>
          <a:xfrm>
            <a:off x="1714480" y="5675477"/>
            <a:ext cx="525716" cy="369332"/>
            <a:chOff x="3357554" y="2143116"/>
            <a:chExt cx="714380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3357554" y="214311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3416394" y="2173610"/>
              <a:ext cx="324000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Line 3"/>
          <p:cNvSpPr>
            <a:spLocks noChangeShapeType="1"/>
          </p:cNvSpPr>
          <p:nvPr/>
        </p:nvSpPr>
        <p:spPr bwMode="auto">
          <a:xfrm flipV="1">
            <a:off x="2285984" y="5357826"/>
            <a:ext cx="0" cy="7201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7"/>
          <p:cNvGrpSpPr/>
          <p:nvPr/>
        </p:nvGrpSpPr>
        <p:grpSpPr>
          <a:xfrm>
            <a:off x="1826862" y="5029154"/>
            <a:ext cx="530560" cy="400110"/>
            <a:chOff x="3208127" y="2146109"/>
            <a:chExt cx="714380" cy="400110"/>
          </a:xfrm>
        </p:grpSpPr>
        <p:sp>
          <p:nvSpPr>
            <p:cNvPr id="97" name="TextBox 96"/>
            <p:cNvSpPr txBox="1"/>
            <p:nvPr/>
          </p:nvSpPr>
          <p:spPr>
            <a:xfrm>
              <a:off x="3208127" y="2146109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3344809" y="2184243"/>
              <a:ext cx="32400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4088873" y="5357826"/>
            <a:ext cx="0" cy="720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Rectangle 17"/>
          <p:cNvSpPr>
            <a:spLocks noChangeArrowheads="1"/>
          </p:cNvSpPr>
          <p:nvPr/>
        </p:nvSpPr>
        <p:spPr bwMode="auto">
          <a:xfrm>
            <a:off x="4071934" y="5429264"/>
            <a:ext cx="5709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" name="Rectangle 17"/>
          <p:cNvSpPr>
            <a:spLocks noChangeArrowheads="1"/>
          </p:cNvSpPr>
          <p:nvPr/>
        </p:nvSpPr>
        <p:spPr bwMode="auto">
          <a:xfrm>
            <a:off x="3286116" y="4507064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" name="Rectangle 17"/>
          <p:cNvSpPr>
            <a:spLocks noChangeArrowheads="1"/>
          </p:cNvSpPr>
          <p:nvPr/>
        </p:nvSpPr>
        <p:spPr bwMode="auto">
          <a:xfrm>
            <a:off x="4999188" y="4535970"/>
            <a:ext cx="143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</a:p>
        </p:txBody>
      </p:sp>
      <p:sp>
        <p:nvSpPr>
          <p:cNvPr id="104" name="Rectangle 17"/>
          <p:cNvSpPr>
            <a:spLocks noChangeArrowheads="1"/>
          </p:cNvSpPr>
          <p:nvPr/>
        </p:nvSpPr>
        <p:spPr bwMode="auto">
          <a:xfrm>
            <a:off x="6143636" y="4586142"/>
            <a:ext cx="17235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</a:p>
        </p:txBody>
      </p:sp>
      <p:sp>
        <p:nvSpPr>
          <p:cNvPr id="105" name="Rectangle 17"/>
          <p:cNvSpPr>
            <a:spLocks noChangeArrowheads="1"/>
          </p:cNvSpPr>
          <p:nvPr/>
        </p:nvSpPr>
        <p:spPr bwMode="auto">
          <a:xfrm>
            <a:off x="5715008" y="5344555"/>
            <a:ext cx="302672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5786446" y="6072206"/>
            <a:ext cx="21431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92"/>
          <p:cNvGrpSpPr/>
          <p:nvPr/>
        </p:nvGrpSpPr>
        <p:grpSpPr>
          <a:xfrm>
            <a:off x="0" y="-24"/>
            <a:ext cx="9144000" cy="6858000"/>
            <a:chOff x="3571868" y="-3429048"/>
            <a:chExt cx="9144000" cy="6858000"/>
          </a:xfrm>
        </p:grpSpPr>
        <p:grpSp>
          <p:nvGrpSpPr>
            <p:cNvPr id="18" name="Группа 125"/>
            <p:cNvGrpSpPr/>
            <p:nvPr/>
          </p:nvGrpSpPr>
          <p:grpSpPr>
            <a:xfrm>
              <a:off x="3571868" y="-3429048"/>
              <a:ext cx="9144000" cy="6858000"/>
              <a:chOff x="-3214742" y="1285860"/>
              <a:chExt cx="9144000" cy="6858000"/>
            </a:xfrm>
          </p:grpSpPr>
          <p:sp>
            <p:nvSpPr>
              <p:cNvPr id="106" name="Прямоугольник 105"/>
              <p:cNvSpPr/>
              <p:nvPr/>
            </p:nvSpPr>
            <p:spPr>
              <a:xfrm>
                <a:off x="-3214742" y="1285860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Line 43"/>
              <p:cNvSpPr>
                <a:spLocks noChangeShapeType="1"/>
              </p:cNvSpPr>
              <p:nvPr/>
            </p:nvSpPr>
            <p:spPr bwMode="auto">
              <a:xfrm>
                <a:off x="3636089" y="3062645"/>
                <a:ext cx="789364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Группа 17"/>
              <p:cNvGrpSpPr/>
              <p:nvPr/>
            </p:nvGrpSpPr>
            <p:grpSpPr>
              <a:xfrm>
                <a:off x="-3214742" y="3288100"/>
                <a:ext cx="9144000" cy="4641494"/>
                <a:chOff x="-928726" y="2889120"/>
                <a:chExt cx="9144000" cy="4641494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-928726" y="6207175"/>
                  <a:ext cx="9144000" cy="132343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… «</a:t>
                  </a:r>
                  <a:r>
                    <a:rPr lang="ru-RU" sz="4000" b="1" i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ВЕСУ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» </a:t>
                  </a:r>
                  <a:r>
                    <a:rPr lang="ru-RU" sz="4000" b="1" dirty="0" smtClean="0">
                      <a:solidFill>
                        <a:srgbClr val="220FB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ЖИДКОСТИ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( Г)</a:t>
                  </a:r>
                  <a:endParaRPr lang="ru-RU" sz="20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6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 </a:t>
                  </a:r>
                  <a:r>
                    <a:rPr lang="en-US" sz="4000" b="1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sz="4000" b="1" dirty="0" smtClean="0">
                      <a:solidFill>
                        <a:srgbClr val="FF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4000" b="1" dirty="0" smtClean="0">
                      <a:solidFill>
                        <a:srgbClr val="0066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вытесненном телом.</a:t>
                  </a:r>
                  <a:endParaRPr lang="ru-RU" sz="40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-928726" y="2889120"/>
                  <a:ext cx="9144000" cy="156966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Давление на </a:t>
                  </a:r>
                  <a:r>
                    <a:rPr lang="ru-RU" sz="4800" b="1" i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нижнюю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грань </a:t>
                  </a:r>
                  <a:r>
                    <a:rPr lang="ru-RU" sz="4800" b="1" i="1" dirty="0" smtClean="0">
                      <a:latin typeface="Times New Roman" pitchFamily="18" charset="0"/>
                      <a:cs typeface="Times New Roman" pitchFamily="18" charset="0"/>
                    </a:rPr>
                    <a:t>больше</a:t>
                  </a:r>
                  <a:r>
                    <a:rPr lang="ru-RU" sz="4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чем на </a:t>
                  </a:r>
                  <a:r>
                    <a:rPr lang="ru-RU" sz="4800" b="1" i="1" dirty="0" smtClean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верхнюю.</a:t>
                  </a:r>
                  <a:endParaRPr lang="ru-RU" sz="4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9" name="Text Box 153"/>
            <p:cNvSpPr txBox="1">
              <a:spLocks noChangeArrowheads="1"/>
            </p:cNvSpPr>
            <p:nvPr/>
          </p:nvSpPr>
          <p:spPr bwMode="auto">
            <a:xfrm>
              <a:off x="5286348" y="500042"/>
              <a:ext cx="5572164" cy="10001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6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60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60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000" b="1" cap="all" baseline="-250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6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</a:t>
              </a:r>
              <a:r>
                <a:rPr lang="ru-RU" sz="60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Ж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dirty="0" smtClean="0">
                  <a:latin typeface="Times New Roman" pitchFamily="18" charset="0"/>
                  <a:cs typeface="Times New Roman" pitchFamily="18" charset="0"/>
                </a:rPr>
                <a:t>g </a:t>
              </a:r>
              <a:r>
                <a:rPr lang="en-US" sz="6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6000" b="1" baseline="-25000" dirty="0" smtClean="0">
                  <a:latin typeface="Times New Roman" pitchFamily="18" charset="0"/>
                  <a:cs typeface="Times New Roman" pitchFamily="18" charset="0"/>
                </a:rPr>
                <a:t>ПОГР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20" grpId="0" animBg="1"/>
      <p:bldP spid="21" grpId="0" animBg="1"/>
      <p:bldP spid="1041" grpId="0"/>
      <p:bldP spid="31" grpId="0"/>
      <p:bldP spid="32" grpId="0"/>
      <p:bldP spid="33" grpId="0"/>
      <p:bldP spid="34" grpId="0"/>
      <p:bldP spid="47" grpId="0" animBg="1"/>
      <p:bldP spid="48" grpId="0" animBg="1"/>
      <p:bldP spid="56" grpId="0"/>
      <p:bldP spid="57" grpId="0" animBg="1"/>
      <p:bldP spid="57" grpId="1" animBg="1"/>
      <p:bldP spid="83" grpId="0" animBg="1"/>
      <p:bldP spid="84" grpId="0" animBg="1"/>
      <p:bldP spid="85" grpId="0" animBg="1"/>
      <p:bldP spid="92" grpId="0" animBg="1"/>
      <p:bldP spid="100" grpId="0" animBg="1"/>
      <p:bldP spid="101" grpId="0"/>
      <p:bldP spid="102" grpId="0"/>
      <p:bldP spid="103" grpId="0"/>
      <p:bldP spid="104" grpId="0"/>
      <p:bldP spid="105" grpId="0" animBg="1"/>
      <p:bldP spid="105" grpId="1" animBg="1"/>
      <p:bldP spid="94" grpId="0" animBg="1"/>
      <p:bldP spid="9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378" t="13333" r="38594" b="77084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50625" t="58333" r="39531" b="35000"/>
          <a:stretch>
            <a:fillRect/>
          </a:stretch>
        </p:blipFill>
        <p:spPr bwMode="auto">
          <a:xfrm>
            <a:off x="6143414" y="5500702"/>
            <a:ext cx="3000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755647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5156" t="10000" r="38594" b="75000"/>
          <a:stretch>
            <a:fillRect/>
          </a:stretch>
        </p:blipFill>
        <p:spPr bwMode="auto">
          <a:xfrm>
            <a:off x="1587413" y="0"/>
            <a:ext cx="75566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4375" t="10000" r="67656" b="62500"/>
          <a:stretch>
            <a:fillRect/>
          </a:stretch>
        </p:blipFill>
        <p:spPr bwMode="auto">
          <a:xfrm>
            <a:off x="0" y="-1"/>
            <a:ext cx="1571604" cy="30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4688" t="25000" r="38594" b="22500"/>
          <a:stretch>
            <a:fillRect/>
          </a:stretch>
        </p:blipFill>
        <p:spPr bwMode="auto">
          <a:xfrm>
            <a:off x="2510471" y="2428868"/>
            <a:ext cx="663352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9219" t="44166" r="65312" b="35000"/>
          <a:stretch>
            <a:fillRect/>
          </a:stretch>
        </p:blipFill>
        <p:spPr bwMode="auto">
          <a:xfrm>
            <a:off x="0" y="2928934"/>
            <a:ext cx="26403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57290" y="0"/>
            <a:ext cx="755647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019E-7 L -0.0033 -0.218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17" t="22499" r="38594" b="63078"/>
          <a:stretch>
            <a:fillRect/>
          </a:stretch>
        </p:blipFill>
        <p:spPr bwMode="auto">
          <a:xfrm>
            <a:off x="-32" y="0"/>
            <a:ext cx="90011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9688" t="77500" r="71272" b="18333"/>
          <a:stretch>
            <a:fillRect/>
          </a:stretch>
        </p:blipFill>
        <p:spPr bwMode="auto">
          <a:xfrm>
            <a:off x="7215206" y="1785926"/>
            <a:ext cx="192879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58" t="36666" r="38594" b="51429"/>
          <a:stretch>
            <a:fillRect/>
          </a:stretch>
        </p:blipFill>
        <p:spPr bwMode="auto">
          <a:xfrm>
            <a:off x="-32" y="0"/>
            <a:ext cx="915131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8393" t="77500" r="57210" b="18333"/>
          <a:stretch>
            <a:fillRect/>
          </a:stretch>
        </p:blipFill>
        <p:spPr bwMode="auto">
          <a:xfrm>
            <a:off x="6072166" y="1285860"/>
            <a:ext cx="30718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625" t="48647" r="38594" b="39584"/>
          <a:stretch>
            <a:fillRect/>
          </a:stretch>
        </p:blipFill>
        <p:spPr bwMode="auto">
          <a:xfrm>
            <a:off x="-33" y="142852"/>
            <a:ext cx="91156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42455" t="77500" r="48505" b="18333"/>
          <a:stretch>
            <a:fillRect/>
          </a:stretch>
        </p:blipFill>
        <p:spPr bwMode="auto">
          <a:xfrm>
            <a:off x="7215174" y="1357298"/>
            <a:ext cx="1928826" cy="928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9166" r="39062" b="79452"/>
          <a:stretch>
            <a:fillRect/>
          </a:stretch>
        </p:blipFill>
        <p:spPr bwMode="auto">
          <a:xfrm>
            <a:off x="0" y="0"/>
            <a:ext cx="91007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1160" t="77500" r="39531" b="18333"/>
          <a:stretch>
            <a:fillRect/>
          </a:stretch>
        </p:blipFill>
        <p:spPr bwMode="auto">
          <a:xfrm>
            <a:off x="7157825" y="1142984"/>
            <a:ext cx="1986175" cy="928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" y="0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20548" r="39062" b="67501"/>
          <a:stretch>
            <a:fillRect/>
          </a:stretch>
        </p:blipFill>
        <p:spPr bwMode="auto">
          <a:xfrm>
            <a:off x="0" y="214290"/>
            <a:ext cx="91007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9688" t="80887" r="57448" b="15726"/>
          <a:stretch>
            <a:fillRect/>
          </a:stretch>
        </p:blipFill>
        <p:spPr bwMode="auto">
          <a:xfrm>
            <a:off x="3143244" y="1428736"/>
            <a:ext cx="6000756" cy="50006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1889" y="95536"/>
            <a:ext cx="714348" cy="4286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37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469063"/>
            <a:ext cx="1214414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47499" r="39753" b="42238"/>
          <a:stretch>
            <a:fillRect/>
          </a:stretch>
        </p:blipFill>
        <p:spPr bwMode="auto">
          <a:xfrm>
            <a:off x="-1" y="0"/>
            <a:ext cx="892971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58333" r="39062" b="32500"/>
          <a:stretch>
            <a:fillRect/>
          </a:stretch>
        </p:blipFill>
        <p:spPr bwMode="auto">
          <a:xfrm>
            <a:off x="0" y="2857496"/>
            <a:ext cx="90401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2869" t="80887" r="45381" b="15726"/>
          <a:stretch>
            <a:fillRect/>
          </a:stretch>
        </p:blipFill>
        <p:spPr bwMode="auto">
          <a:xfrm>
            <a:off x="5548319" y="1071546"/>
            <a:ext cx="3524275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-30287" y="4572008"/>
            <a:ext cx="9174287" cy="1143008"/>
            <a:chOff x="-30287" y="285728"/>
            <a:chExt cx="9174287" cy="11430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19688" t="80887" r="39531" b="10080"/>
            <a:stretch>
              <a:fillRect/>
            </a:stretch>
          </p:blipFill>
          <p:spPr bwMode="auto">
            <a:xfrm>
              <a:off x="-30287" y="285728"/>
              <a:ext cx="9174287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0" y="285728"/>
              <a:ext cx="7715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86050" y="1059404"/>
              <a:ext cx="6357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67168" r="39062" b="6667"/>
          <a:stretch>
            <a:fillRect/>
          </a:stretch>
        </p:blipFill>
        <p:spPr bwMode="auto">
          <a:xfrm>
            <a:off x="0" y="0"/>
            <a:ext cx="91058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32072" t="86532" r="39531" b="9515"/>
          <a:stretch>
            <a:fillRect/>
          </a:stretch>
        </p:blipFill>
        <p:spPr bwMode="auto">
          <a:xfrm>
            <a:off x="0" y="3643314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719" t="9166" r="46093" b="17500"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67386" y="154915"/>
            <a:ext cx="1785950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14282" y="71414"/>
            <a:ext cx="2928958" cy="3929090"/>
            <a:chOff x="1857356" y="1357298"/>
            <a:chExt cx="2928958" cy="364333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202407" y="1190672"/>
            <a:ext cx="3214678" cy="0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122040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2"/>
          <p:cNvGrpSpPr/>
          <p:nvPr/>
        </p:nvGrpSpPr>
        <p:grpSpPr>
          <a:xfrm>
            <a:off x="936302" y="159495"/>
            <a:ext cx="1656000" cy="3060000"/>
            <a:chOff x="936302" y="42532"/>
            <a:chExt cx="1635434" cy="326460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661336"/>
            <a:ext cx="22322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2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2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-724296" y="2581628"/>
            <a:ext cx="2736000" cy="1588"/>
          </a:xfrm>
          <a:prstGeom prst="straightConnector1">
            <a:avLst/>
          </a:prstGeom>
          <a:ln w="28575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2095" y="2357430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633158" y="2581628"/>
            <a:ext cx="2736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59832" y="2060848"/>
            <a:ext cx="9393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42216" y="1628800"/>
            <a:ext cx="121102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27"/>
          <p:cNvGrpSpPr/>
          <p:nvPr/>
        </p:nvGrpSpPr>
        <p:grpSpPr>
          <a:xfrm>
            <a:off x="5786446" y="2571744"/>
            <a:ext cx="2928958" cy="3929090"/>
            <a:chOff x="1857356" y="1357298"/>
            <a:chExt cx="2928958" cy="364333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8966" y="1428736"/>
              <a:ext cx="278608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57356" y="1357298"/>
              <a:ext cx="2928958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5929322" y="3720738"/>
            <a:ext cx="2783089" cy="276637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1"/>
          <p:cNvGrpSpPr/>
          <p:nvPr/>
        </p:nvGrpSpPr>
        <p:grpSpPr>
          <a:xfrm>
            <a:off x="6508466" y="2659825"/>
            <a:ext cx="1656000" cy="3060000"/>
            <a:chOff x="936302" y="42532"/>
            <a:chExt cx="1635434" cy="3264603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934932" y="3107811"/>
            <a:ext cx="550800" cy="244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5033431" y="4348829"/>
            <a:ext cx="2484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84007" y="3571876"/>
            <a:ext cx="714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>
            <a:off x="7512446" y="4631958"/>
            <a:ext cx="1836000" cy="1588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43570" y="5584203"/>
            <a:ext cx="3214678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628" y="-24"/>
            <a:ext cx="414337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584007" y="1428547"/>
            <a:ext cx="3000396" cy="70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31"/>
          <p:cNvGrpSpPr/>
          <p:nvPr/>
        </p:nvGrpSpPr>
        <p:grpSpPr>
          <a:xfrm>
            <a:off x="6520870" y="2648449"/>
            <a:ext cx="1656000" cy="3060000"/>
            <a:chOff x="936302" y="42532"/>
            <a:chExt cx="1635434" cy="3264603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936302" y="148455"/>
              <a:ext cx="1635434" cy="3158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960561" y="42532"/>
              <a:ext cx="1584000" cy="285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47515" y="4071942"/>
            <a:ext cx="7250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786446" y="2071678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Обратно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пропорциональны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5949280"/>
            <a:ext cx="9144000" cy="8925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левом колене сообщающихся сосудов налита вода, в правом — керосин. Высота столба керосина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см.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Вычислите высоту столба воды.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точностью до целых.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керосина принять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700 кг/ м</a:t>
            </a:r>
            <a:r>
              <a:rPr kumimoji="0" lang="ru-RU" sz="16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115616" y="692696"/>
            <a:ext cx="1440160" cy="5715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3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3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4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0" grpId="0" animBg="1"/>
      <p:bldP spid="2049" grpId="0" build="p"/>
      <p:bldP spid="16" grpId="0"/>
      <p:bldP spid="18" grpId="0"/>
      <p:bldP spid="20" grpId="0" animBg="1"/>
      <p:bldP spid="31" grpId="0" animBg="1"/>
      <p:bldP spid="8" grpId="0" animBg="1"/>
      <p:bldP spid="37" grpId="0"/>
      <p:bldP spid="2050" grpId="0" build="p"/>
      <p:bldP spid="43" grpId="0" animBg="1"/>
      <p:bldP spid="39" grpId="0"/>
      <p:bldP spid="42" grpId="0" build="p"/>
      <p:bldP spid="58369" grpId="0" animBg="1"/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9219" t="45000" r="40000" b="22148"/>
          <a:stretch>
            <a:fillRect/>
          </a:stretch>
        </p:blipFill>
        <p:spPr bwMode="auto">
          <a:xfrm>
            <a:off x="0" y="357166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9688" t="86532" r="39531" b="4999"/>
          <a:stretch>
            <a:fillRect/>
          </a:stretch>
        </p:blipFill>
        <p:spPr bwMode="auto">
          <a:xfrm>
            <a:off x="0" y="5786430"/>
            <a:ext cx="9174287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9688" t="86532" r="39531" b="4999"/>
          <a:stretch>
            <a:fillRect/>
          </a:stretch>
        </p:blipFill>
        <p:spPr bwMode="auto">
          <a:xfrm>
            <a:off x="-30287" y="5786406"/>
            <a:ext cx="9174287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5781" t="11666" r="45156" b="17500"/>
          <a:stretch>
            <a:fillRect/>
          </a:stretch>
        </p:blipFill>
        <p:spPr bwMode="auto">
          <a:xfrm>
            <a:off x="4714844" y="0"/>
            <a:ext cx="4429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26250" t="15832" r="45156" b="55001"/>
          <a:stretch>
            <a:fillRect/>
          </a:stretch>
        </p:blipFill>
        <p:spPr bwMode="auto">
          <a:xfrm>
            <a:off x="0" y="0"/>
            <a:ext cx="450056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26250" t="50833" r="45156" b="9166"/>
          <a:stretch>
            <a:fillRect/>
          </a:stretch>
        </p:blipFill>
        <p:spPr bwMode="auto">
          <a:xfrm>
            <a:off x="0" y="2714620"/>
            <a:ext cx="46301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719" t="9166" r="46093" b="17500"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688" t="20143" r="39062" b="67644"/>
          <a:stretch>
            <a:fillRect/>
          </a:stretch>
        </p:blipFill>
        <p:spPr bwMode="auto">
          <a:xfrm>
            <a:off x="2357422" y="142852"/>
            <a:ext cx="68242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219" t="10833" r="64843" b="55000"/>
          <a:stretch>
            <a:fillRect/>
          </a:stretch>
        </p:blipFill>
        <p:spPr bwMode="auto">
          <a:xfrm>
            <a:off x="0" y="0"/>
            <a:ext cx="242889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688" t="32500" r="39062" b="55000"/>
          <a:stretch>
            <a:fillRect/>
          </a:stretch>
        </p:blipFill>
        <p:spPr bwMode="auto">
          <a:xfrm>
            <a:off x="2285984" y="1928801"/>
            <a:ext cx="6858016" cy="18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219" t="59167" r="39062" b="25000"/>
          <a:stretch>
            <a:fillRect/>
          </a:stretch>
        </p:blipFill>
        <p:spPr bwMode="auto">
          <a:xfrm>
            <a:off x="0" y="3786190"/>
            <a:ext cx="9144000" cy="23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1563" t="10833" r="64843" b="61667"/>
          <a:stretch>
            <a:fillRect/>
          </a:stretch>
        </p:blipFill>
        <p:spPr bwMode="auto">
          <a:xfrm>
            <a:off x="0" y="0"/>
            <a:ext cx="207173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219" t="75000" r="39062" b="8333"/>
          <a:stretch>
            <a:fillRect/>
          </a:stretch>
        </p:blipFill>
        <p:spPr bwMode="auto">
          <a:xfrm>
            <a:off x="1857356" y="-24"/>
            <a:ext cx="7286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2351" t="27500" r="43011" b="50000"/>
          <a:stretch>
            <a:fillRect/>
          </a:stretch>
        </p:blipFill>
        <p:spPr bwMode="auto">
          <a:xfrm>
            <a:off x="1285852" y="1643050"/>
            <a:ext cx="7858148" cy="287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35156" t="10000" r="38594" b="75000"/>
          <a:stretch>
            <a:fillRect/>
          </a:stretch>
        </p:blipFill>
        <p:spPr bwMode="auto">
          <a:xfrm>
            <a:off x="1587413" y="0"/>
            <a:ext cx="75566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4375" t="10000" r="67656" b="62500"/>
          <a:stretch>
            <a:fillRect/>
          </a:stretch>
        </p:blipFill>
        <p:spPr bwMode="auto">
          <a:xfrm>
            <a:off x="0" y="-1"/>
            <a:ext cx="1571604" cy="30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4688" t="25000" r="38594" b="22500"/>
          <a:stretch>
            <a:fillRect/>
          </a:stretch>
        </p:blipFill>
        <p:spPr bwMode="auto">
          <a:xfrm>
            <a:off x="2510471" y="2428868"/>
            <a:ext cx="663352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9219" t="44166" r="65312" b="35000"/>
          <a:stretch>
            <a:fillRect/>
          </a:stretch>
        </p:blipFill>
        <p:spPr bwMode="auto">
          <a:xfrm>
            <a:off x="0" y="2928934"/>
            <a:ext cx="26403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019E-7 L -0.0033 -0.218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42" t="13333" r="38594" b="77537"/>
          <a:stretch>
            <a:fillRect/>
          </a:stretch>
        </p:blipFill>
        <p:spPr bwMode="auto">
          <a:xfrm>
            <a:off x="0" y="0"/>
            <a:ext cx="910842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50625" t="58333" r="39531" b="35000"/>
          <a:stretch>
            <a:fillRect/>
          </a:stretch>
        </p:blipFill>
        <p:spPr bwMode="auto">
          <a:xfrm>
            <a:off x="6143414" y="1571612"/>
            <a:ext cx="30005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17" t="22499" r="38594" b="63078"/>
          <a:stretch>
            <a:fillRect/>
          </a:stretch>
        </p:blipFill>
        <p:spPr bwMode="auto">
          <a:xfrm>
            <a:off x="-32" y="0"/>
            <a:ext cx="90011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9688" t="77500" r="71272" b="18333"/>
          <a:stretch>
            <a:fillRect/>
          </a:stretch>
        </p:blipFill>
        <p:spPr bwMode="auto">
          <a:xfrm>
            <a:off x="7215206" y="1785926"/>
            <a:ext cx="192879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558" t="36666" r="38594" b="51429"/>
          <a:stretch>
            <a:fillRect/>
          </a:stretch>
        </p:blipFill>
        <p:spPr bwMode="auto">
          <a:xfrm>
            <a:off x="-32" y="0"/>
            <a:ext cx="915131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8393" t="77500" r="57210" b="18333"/>
          <a:stretch>
            <a:fillRect/>
          </a:stretch>
        </p:blipFill>
        <p:spPr bwMode="auto">
          <a:xfrm>
            <a:off x="6072166" y="1285860"/>
            <a:ext cx="307183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0625" t="48333" r="38594" b="39167"/>
          <a:stretch>
            <a:fillRect/>
          </a:stretch>
        </p:blipFill>
        <p:spPr bwMode="auto">
          <a:xfrm>
            <a:off x="-33" y="0"/>
            <a:ext cx="911560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42455" t="77500" r="48505" b="18333"/>
          <a:stretch>
            <a:fillRect/>
          </a:stretch>
        </p:blipFill>
        <p:spPr bwMode="auto">
          <a:xfrm>
            <a:off x="7215174" y="1357298"/>
            <a:ext cx="1928826" cy="928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 l="30000" t="54142" r="63906" b="29926"/>
          <a:stretch>
            <a:fillRect/>
          </a:stretch>
        </p:blipFill>
        <p:spPr bwMode="auto">
          <a:xfrm>
            <a:off x="6715140" y="2857496"/>
            <a:ext cx="24288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6672" t="41271" r="46387" b="46666"/>
          <a:stretch>
            <a:fillRect/>
          </a:stretch>
        </p:blipFill>
        <p:spPr bwMode="auto">
          <a:xfrm>
            <a:off x="7838" y="-48"/>
            <a:ext cx="9076202" cy="22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8794" y="2703324"/>
            <a:ext cx="4143372" cy="215443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-30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8" cstate="print"/>
          <a:srcRect l="28125" t="65000" r="58750" b="30000"/>
          <a:stretch>
            <a:fillRect/>
          </a:stretch>
        </p:blipFill>
        <p:spPr bwMode="auto">
          <a:xfrm>
            <a:off x="857223" y="5572140"/>
            <a:ext cx="4333905" cy="928694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469063"/>
            <a:ext cx="1285852" cy="3889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9166" r="39062" b="79452"/>
          <a:stretch>
            <a:fillRect/>
          </a:stretch>
        </p:blipFill>
        <p:spPr bwMode="auto">
          <a:xfrm>
            <a:off x="0" y="0"/>
            <a:ext cx="910072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20548" r="39062" b="67501"/>
          <a:stretch>
            <a:fillRect/>
          </a:stretch>
        </p:blipFill>
        <p:spPr bwMode="auto">
          <a:xfrm>
            <a:off x="43274" y="2857496"/>
            <a:ext cx="91007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51160" t="77500" r="39531" b="18333"/>
          <a:stretch>
            <a:fillRect/>
          </a:stretch>
        </p:blipFill>
        <p:spPr bwMode="auto">
          <a:xfrm>
            <a:off x="7157825" y="1142984"/>
            <a:ext cx="1986175" cy="92867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9688" t="80887" r="57448" b="15726"/>
          <a:stretch>
            <a:fillRect/>
          </a:stretch>
        </p:blipFill>
        <p:spPr bwMode="auto">
          <a:xfrm>
            <a:off x="3143277" y="4071942"/>
            <a:ext cx="6000756" cy="50006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47499" r="39753" b="42238"/>
          <a:stretch>
            <a:fillRect/>
          </a:stretch>
        </p:blipFill>
        <p:spPr bwMode="auto">
          <a:xfrm>
            <a:off x="-1" y="0"/>
            <a:ext cx="892971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0156" t="58333" r="39062" b="32500"/>
          <a:stretch>
            <a:fillRect/>
          </a:stretch>
        </p:blipFill>
        <p:spPr bwMode="auto">
          <a:xfrm>
            <a:off x="0" y="2857496"/>
            <a:ext cx="90401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2869" t="80887" r="45381" b="15726"/>
          <a:stretch>
            <a:fillRect/>
          </a:stretch>
        </p:blipFill>
        <p:spPr bwMode="auto">
          <a:xfrm>
            <a:off x="5548319" y="1071546"/>
            <a:ext cx="3524275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9688" t="80887" r="39531" b="4999"/>
          <a:stretch>
            <a:fillRect/>
          </a:stretch>
        </p:blipFill>
        <p:spPr bwMode="auto">
          <a:xfrm>
            <a:off x="-30287" y="4429132"/>
            <a:ext cx="91742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2"/>
          <p:cNvGrpSpPr/>
          <p:nvPr/>
        </p:nvGrpSpPr>
        <p:grpSpPr>
          <a:xfrm>
            <a:off x="-30287" y="3286124"/>
            <a:ext cx="9174287" cy="1143008"/>
            <a:chOff x="-30287" y="285728"/>
            <a:chExt cx="9174287" cy="114300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688" t="80887" r="39531" b="10080"/>
            <a:stretch>
              <a:fillRect/>
            </a:stretch>
          </p:blipFill>
          <p:spPr bwMode="auto">
            <a:xfrm>
              <a:off x="-30287" y="285728"/>
              <a:ext cx="9174287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0" y="285728"/>
              <a:ext cx="77152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6050" y="1059404"/>
              <a:ext cx="635795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9166" r="39062" b="79168"/>
          <a:stretch>
            <a:fillRect/>
          </a:stretch>
        </p:blipFill>
        <p:spPr bwMode="auto">
          <a:xfrm>
            <a:off x="-1" y="0"/>
            <a:ext cx="887878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20579" r="39062" b="66668"/>
          <a:stretch>
            <a:fillRect/>
          </a:stretch>
        </p:blipFill>
        <p:spPr bwMode="auto">
          <a:xfrm>
            <a:off x="0" y="0"/>
            <a:ext cx="89340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47499" r="39062" b="41668"/>
          <a:stretch>
            <a:fillRect/>
          </a:stretch>
        </p:blipFill>
        <p:spPr bwMode="auto">
          <a:xfrm>
            <a:off x="0" y="0"/>
            <a:ext cx="908345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58333" r="39062" b="32501"/>
          <a:stretch>
            <a:fillRect/>
          </a:stretch>
        </p:blipFill>
        <p:spPr bwMode="auto">
          <a:xfrm>
            <a:off x="0" y="0"/>
            <a:ext cx="904024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67499" r="39062" b="20834"/>
          <a:stretch>
            <a:fillRect/>
          </a:stretch>
        </p:blipFill>
        <p:spPr bwMode="auto">
          <a:xfrm>
            <a:off x="-1" y="0"/>
            <a:ext cx="887878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156" t="79333" r="39062" b="14167"/>
          <a:stretch>
            <a:fillRect/>
          </a:stretch>
        </p:blipFill>
        <p:spPr bwMode="auto">
          <a:xfrm>
            <a:off x="0" y="-24"/>
            <a:ext cx="9144000" cy="8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0781" t="86666" r="39062" b="6667"/>
          <a:stretch>
            <a:fillRect/>
          </a:stretch>
        </p:blipFill>
        <p:spPr bwMode="auto">
          <a:xfrm>
            <a:off x="0" y="0"/>
            <a:ext cx="917955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каком сосуде минимальное давление и на сколько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атмосферного?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кПа с точностью до целых.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82" y="1357298"/>
            <a:ext cx="7161514" cy="20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5400" b="1" dirty="0" err="1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5400" dirty="0">
              <a:solidFill>
                <a:srgbClr val="3399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429132"/>
            <a:ext cx="571504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,07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3334408"/>
            <a:ext cx="2557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ОДИНАКОВО</a:t>
            </a:r>
            <a:endParaRPr lang="ru-RU" sz="2800" dirty="0">
              <a:solidFill>
                <a:srgbClr val="3399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357562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Больше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082" y="4445509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9520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286124"/>
            <a:ext cx="2433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меньше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атмосферного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5357826"/>
            <a:ext cx="571504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3600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кг/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,05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2674" y="5338390"/>
            <a:ext cx="1928826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6800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50" y="4445509"/>
            <a:ext cx="1714544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02" y="5286388"/>
            <a:ext cx="1428792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5125 -0.4958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2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8975 -0.6523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3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363" t="46667" r="42971" b="14166"/>
          <a:stretch>
            <a:fillRect/>
          </a:stretch>
        </p:blipFill>
        <p:spPr bwMode="auto">
          <a:xfrm>
            <a:off x="0" y="0"/>
            <a:ext cx="9144000" cy="380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29586" y="-13295"/>
            <a:ext cx="1214414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№28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57430"/>
            <a:ext cx="9144000" cy="1428760"/>
          </a:xfrm>
          <a:prstGeom prst="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5625" t="10000" r="28694" b="44166"/>
          <a:stretch>
            <a:fillRect/>
          </a:stretch>
        </p:blipFill>
        <p:spPr bwMode="auto">
          <a:xfrm>
            <a:off x="0" y="2928958"/>
            <a:ext cx="9144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81" t="19167" r="28750" b="15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3857628"/>
            <a:ext cx="8143900" cy="571504"/>
          </a:xfrm>
          <a:prstGeom prst="roundRect">
            <a:avLst/>
          </a:prstGeom>
          <a:noFill/>
          <a:ln w="5715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617" t="8056" r="8593" b="38477"/>
          <a:stretch>
            <a:fillRect/>
          </a:stretch>
        </p:blipFill>
        <p:spPr bwMode="auto">
          <a:xfrm>
            <a:off x="0" y="0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564357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марта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давление газа в сосуде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(мм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ст.),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наружное давление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750 мм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манометр наполнен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ртутью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ст.,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857364"/>
            <a:ext cx="4071934" cy="456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3977273" y="4095165"/>
            <a:ext cx="1476000" cy="794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9204" y="3643314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00562" y="4857760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626690" y="3389094"/>
            <a:ext cx="2016000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2071678"/>
            <a:ext cx="392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=8см=80мм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8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750-80=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3314"/>
            <a:ext cx="450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670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ст.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5072074"/>
            <a:ext cx="1214414" cy="830997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670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6" grpId="0"/>
      <p:bldP spid="9" grpId="0"/>
      <p:bldP spid="10" grpId="0"/>
      <p:bldP spid="11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4358</TotalTime>
  <Words>3087</Words>
  <Application>Microsoft Office PowerPoint</Application>
  <PresentationFormat>Экран (4:3)</PresentationFormat>
  <Paragraphs>588</Paragraphs>
  <Slides>83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Student1</cp:lastModifiedBy>
  <cp:revision>373</cp:revision>
  <dcterms:created xsi:type="dcterms:W3CDTF">2008-12-14T04:17:18Z</dcterms:created>
  <dcterms:modified xsi:type="dcterms:W3CDTF">2018-08-22T07:54:21Z</dcterms:modified>
</cp:coreProperties>
</file>