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289" r:id="rId2"/>
    <p:sldId id="330" r:id="rId3"/>
    <p:sldId id="316" r:id="rId4"/>
    <p:sldId id="317" r:id="rId5"/>
    <p:sldId id="319" r:id="rId6"/>
    <p:sldId id="327" r:id="rId7"/>
    <p:sldId id="324" r:id="rId8"/>
    <p:sldId id="325" r:id="rId9"/>
    <p:sldId id="328" r:id="rId10"/>
    <p:sldId id="326" r:id="rId11"/>
    <p:sldId id="321" r:id="rId12"/>
    <p:sldId id="32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AC"/>
    <a:srgbClr val="006600"/>
    <a:srgbClr val="365D21"/>
    <a:srgbClr val="33CCFF"/>
    <a:srgbClr val="0066FF"/>
    <a:srgbClr val="FFFF00"/>
    <a:srgbClr val="FF9900"/>
    <a:srgbClr val="FFFFFF"/>
    <a:srgbClr val="FFCCC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99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../../../&#1092;&#1080;&#1083;&#1100;&#1084;&#1099;%2011&#1082;&#1083;/11-5%20&#1082;&#1080;&#1085;&#1086;/&#1086;&#1090;&#1082;&#1088;&#1099;&#1090;&#1080;&#1077;%20&#1088;-&#1072;%208%20&#1084;&#1080;&#1085;.avi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2946106"/>
          <a:ext cx="9143999" cy="3840480"/>
        </p:xfrm>
        <a:graphic>
          <a:graphicData uri="http://schemas.openxmlformats.org/drawingml/2006/table">
            <a:tbl>
              <a:tblPr/>
              <a:tblGrid>
                <a:gridCol w="8244408"/>
                <a:gridCol w="899591"/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Консультация по задачам гр.5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Эвристическая беседа по теме  №30 с демонстрациями и заполнением справочника № 5.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Первичная обратная связь по вопросам стр.193, 195,197.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Решение задач упр.10 (2, 3, ) стр.221.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800">
                          <a:latin typeface="Times New Roman"/>
                          <a:ea typeface="Times New Roman"/>
                        </a:rPr>
                        <a:t>т.30 ($ $ 77 - 80 ).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-27384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- 3  (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\1у24н\  №93.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\Т.30 \  РАДИОАКТИВНОСТЬ.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ИЗЛУЧЕНИЯ.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ЦЕЛИ:</a:t>
            </a: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историю открытия радиоактивности.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Доказать, что при радиоактивности происходит распад ядра атома.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природу 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излучений.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правила смещения и закон радиоактивного распада.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ЗАДАЧИ: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ВИД УРОКА: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ДЕМОНСТРАЦИИ:</a:t>
            </a: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1. к.фр. «Открытие естественной радиоактивности».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ХОД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- 4  (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\2у24н\  №94.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 З.Т.30 \  ЗАКОН  РАДИОАКТИВНОГО РАСПАДА.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 30.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9143999" cy="6370320"/>
        </p:xfrm>
        <a:graphic>
          <a:graphicData uri="http://schemas.openxmlformats.org/drawingml/2006/table">
            <a:tbl>
              <a:tblPr/>
              <a:tblGrid>
                <a:gridCol w="8388422"/>
                <a:gridCol w="755577"/>
              </a:tblGrid>
              <a:tr h="5972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 гр.6 (бр.1)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3. Закрепление  знаний по теме 30.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u="sng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4000" b="1" i="1" u="sng" dirty="0" err="1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4000" b="1" i="1" u="sng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А) Радиоактивность 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 свойства ядерных излучений,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Б) Правила </a:t>
                      </a:r>
                      <a:r>
                        <a:rPr lang="ru-RU" sz="36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смещения и закон </a:t>
                      </a:r>
                      <a:r>
                        <a:rPr lang="ru-RU" sz="3600" b="1" dirty="0" err="1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36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/а распада.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i="1" u="sng" dirty="0">
                          <a:latin typeface="Times New Roman"/>
                          <a:ea typeface="Times New Roman"/>
                        </a:rPr>
                        <a:t>- визуализация.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4. Применение знаний в измененных ситуациях при ответе на следующие вопросы: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sym typeface="Symbol"/>
                        </a:rPr>
                        <a:t>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№ 6  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0" y="0"/>
            <a:ext cx="9144000" cy="6858000"/>
            <a:chOff x="-3857684" y="285728"/>
            <a:chExt cx="9144000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3857684" y="285728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7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 Box 66"/>
            <p:cNvSpPr txBox="1">
              <a:spLocks noChangeArrowheads="1"/>
            </p:cNvSpPr>
            <p:nvPr/>
          </p:nvSpPr>
          <p:spPr bwMode="auto">
            <a:xfrm>
              <a:off x="1500166" y="2127204"/>
              <a:ext cx="3357554" cy="1087458"/>
            </a:xfrm>
            <a:prstGeom prst="rect">
              <a:avLst/>
            </a:prstGeom>
            <a:gradFill rotWithShape="0">
              <a:gsLst>
                <a:gs pos="0">
                  <a:srgbClr val="CCECFF">
                    <a:gamma/>
                    <a:shade val="76863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76863"/>
                    <a:invGamma/>
                  </a:srgbClr>
                </a:gs>
              </a:gsLst>
              <a:lin ang="5400000" scaled="1"/>
            </a:gradFill>
            <a:ln w="9525">
              <a:pattFill prst="lgConfetti">
                <a:fgClr>
                  <a:srgbClr val="FFCCFF"/>
                </a:fgClr>
                <a:bgClr>
                  <a:srgbClr val="FFCCCC"/>
                </a:bgClr>
              </a:patt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ост</a:t>
              </a:r>
              <a:r>
                <a:rPr kumimoji="0" lang="ru-RU" sz="48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-t/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9293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Задача № 3</a:t>
            </a:r>
          </a:p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Движение  электрона  в магнитном поле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03382" y="401797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                                                 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4" name="Arc 2"/>
          <p:cNvSpPr>
            <a:spLocks/>
          </p:cNvSpPr>
          <p:nvPr/>
        </p:nvSpPr>
        <p:spPr bwMode="auto">
          <a:xfrm>
            <a:off x="6572264" y="571480"/>
            <a:ext cx="1344623" cy="145574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7572396" y="1285860"/>
            <a:ext cx="285752" cy="285752"/>
            <a:chOff x="3643306" y="1357298"/>
            <a:chExt cx="1217305" cy="930452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43306" y="1357298"/>
              <a:ext cx="1217305" cy="930452"/>
            </a:xfrm>
            <a:prstGeom prst="ellipse">
              <a:avLst/>
            </a:prstGeom>
            <a:solidFill>
              <a:srgbClr val="FFFFFF"/>
            </a:solidFill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786182" y="1857364"/>
              <a:ext cx="874938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0" name="Прямая со стрелкой 19"/>
          <p:cNvCxnSpPr/>
          <p:nvPr/>
        </p:nvCxnSpPr>
        <p:spPr>
          <a:xfrm rot="10800000" flipV="1">
            <a:off x="6858016" y="1357298"/>
            <a:ext cx="357190" cy="285752"/>
          </a:xfrm>
          <a:prstGeom prst="straightConnector1">
            <a:avLst/>
          </a:prstGeom>
          <a:ln w="38100">
            <a:solidFill>
              <a:srgbClr val="0014A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22"/>
          <p:cNvGrpSpPr/>
          <p:nvPr/>
        </p:nvGrpSpPr>
        <p:grpSpPr>
          <a:xfrm>
            <a:off x="6474786" y="1407448"/>
            <a:ext cx="569341" cy="461665"/>
            <a:chOff x="6286512" y="3500438"/>
            <a:chExt cx="569341" cy="461665"/>
          </a:xfrm>
        </p:grpSpPr>
        <p:cxnSp>
          <p:nvCxnSpPr>
            <p:cNvPr id="24" name="Прямая со стрелкой 23"/>
            <p:cNvCxnSpPr/>
            <p:nvPr/>
          </p:nvCxnSpPr>
          <p:spPr>
            <a:xfrm>
              <a:off x="6286512" y="3643314"/>
              <a:ext cx="428628" cy="1588"/>
            </a:xfrm>
            <a:prstGeom prst="straightConnector1">
              <a:avLst/>
            </a:prstGeom>
            <a:ln w="25400">
              <a:solidFill>
                <a:srgbClr val="0014A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355787" y="350043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baseline="-25000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ц</a:t>
              </a:r>
              <a:endParaRPr lang="ru-RU" sz="24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0" name="Прямая со стрелкой 29"/>
          <p:cNvCxnSpPr/>
          <p:nvPr/>
        </p:nvCxnSpPr>
        <p:spPr>
          <a:xfrm rot="5400000" flipH="1" flipV="1">
            <a:off x="5913304" y="1129129"/>
            <a:ext cx="1428760" cy="571504"/>
          </a:xfrm>
          <a:prstGeom prst="straightConnector1">
            <a:avLst/>
          </a:prstGeom>
          <a:ln w="38100" cmpd="sng">
            <a:solidFill>
              <a:srgbClr val="365D2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82645" y="564114"/>
            <a:ext cx="23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dirty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34"/>
          <p:cNvGrpSpPr/>
          <p:nvPr/>
        </p:nvGrpSpPr>
        <p:grpSpPr>
          <a:xfrm>
            <a:off x="7715272" y="2214554"/>
            <a:ext cx="392362" cy="369332"/>
            <a:chOff x="8284613" y="702214"/>
            <a:chExt cx="392362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 rot="16200000" flipV="1">
            <a:off x="7436448" y="977163"/>
            <a:ext cx="529939" cy="285752"/>
          </a:xfrm>
          <a:prstGeom prst="straightConnector1">
            <a:avLst/>
          </a:prstGeom>
          <a:ln w="57150">
            <a:solidFill>
              <a:srgbClr val="365D2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8"/>
          <p:cNvGrpSpPr/>
          <p:nvPr/>
        </p:nvGrpSpPr>
        <p:grpSpPr>
          <a:xfrm>
            <a:off x="7537224" y="571480"/>
            <a:ext cx="392362" cy="369332"/>
            <a:chOff x="8284613" y="702214"/>
            <a:chExt cx="392362" cy="369332"/>
          </a:xfrm>
        </p:grpSpPr>
        <p:sp>
          <p:nvSpPr>
            <p:cNvPr id="40" name="TextBox 39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endParaRPr lang="ru-RU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noFill/>
            <a:ln w="28575">
              <a:solidFill>
                <a:srgbClr val="365D2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Группа 50"/>
          <p:cNvGrpSpPr/>
          <p:nvPr/>
        </p:nvGrpSpPr>
        <p:grpSpPr>
          <a:xfrm>
            <a:off x="6490420" y="1500174"/>
            <a:ext cx="1107526" cy="1078128"/>
            <a:chOff x="6490420" y="1500174"/>
            <a:chExt cx="1107526" cy="1078128"/>
          </a:xfrm>
        </p:grpSpPr>
        <p:cxnSp>
          <p:nvCxnSpPr>
            <p:cNvPr id="19" name="Прямая со стрелкой 18"/>
            <p:cNvCxnSpPr/>
            <p:nvPr/>
          </p:nvCxnSpPr>
          <p:spPr>
            <a:xfrm rot="10800000" flipV="1">
              <a:off x="6643703" y="1500174"/>
              <a:ext cx="954243" cy="6429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Группа 25"/>
            <p:cNvGrpSpPr/>
            <p:nvPr/>
          </p:nvGrpSpPr>
          <p:grpSpPr>
            <a:xfrm>
              <a:off x="6490420" y="2178192"/>
              <a:ext cx="571504" cy="400110"/>
              <a:chOff x="7500958" y="285728"/>
              <a:chExt cx="571504" cy="40011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500958" y="285728"/>
                <a:ext cx="571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Л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500958" y="310608"/>
                <a:ext cx="428628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Содержимое 36"/>
          <p:cNvSpPr txBox="1">
            <a:spLocks/>
          </p:cNvSpPr>
          <p:nvPr/>
        </p:nvSpPr>
        <p:spPr>
          <a:xfrm>
            <a:off x="0" y="2786058"/>
            <a:ext cx="885828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 Что?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Электрон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2Как?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двигается по окружности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3571876"/>
            <a:ext cx="62150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Почему?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ru-RU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Н)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143380"/>
            <a:ext cx="342899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Bqv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·(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30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/>
              <a:t>/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4786322"/>
            <a:ext cx="878684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ru-RU" sz="28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0,0002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0,2Тл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1,6•10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–19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Кл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9,1·10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–31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кг=7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 rot="19899233">
            <a:off x="6378834" y="3718298"/>
            <a:ext cx="299085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  к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642918"/>
            <a:ext cx="3214710" cy="2169825"/>
          </a:xfrm>
          <a:prstGeom prst="rect">
            <a:avLst/>
          </a:prstGeom>
          <a:gradFill>
            <a:gsLst>
              <a:gs pos="0">
                <a:schemeClr val="accent4">
                  <a:tint val="30000"/>
                  <a:satMod val="250000"/>
                  <a:alpha val="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=0,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2Тл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 9,1·10 </a:t>
            </a:r>
            <a:r>
              <a:rPr lang="ru-RU" sz="27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–31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кг;</a:t>
            </a:r>
            <a:r>
              <a:rPr lang="ru-RU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1,6•10 </a:t>
            </a:r>
            <a:r>
              <a:rPr lang="ru-RU" sz="27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–19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</a:p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7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0,0002м </a:t>
            </a:r>
            <a:r>
              <a:rPr lang="ru-RU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-?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9190" y="5429264"/>
            <a:ext cx="250033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/>
              <a:t>/(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71472" y="5429264"/>
            <a:ext cx="257173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285720" y="6072206"/>
            <a:ext cx="792961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зависит от скорости частицы</a:t>
            </a:r>
            <a:endParaRPr lang="ru-RU" sz="3200" i="1" dirty="0">
              <a:solidFill>
                <a:srgbClr val="FF0000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0" y="-24"/>
            <a:ext cx="9144000" cy="6858000"/>
            <a:chOff x="2214546" y="-1714536"/>
            <a:chExt cx="9144000" cy="6858000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2214546" y="-1714536"/>
              <a:ext cx="9144000" cy="6858000"/>
              <a:chOff x="2214546" y="-1714536"/>
              <a:chExt cx="9144000" cy="6858000"/>
            </a:xfrm>
          </p:grpSpPr>
          <p:grpSp>
            <p:nvGrpSpPr>
              <p:cNvPr id="52" name="Группа 51"/>
              <p:cNvGrpSpPr/>
              <p:nvPr/>
            </p:nvGrpSpPr>
            <p:grpSpPr>
              <a:xfrm>
                <a:off x="2214546" y="-1714536"/>
                <a:ext cx="9144000" cy="6858000"/>
                <a:chOff x="1285852" y="-1785974"/>
                <a:chExt cx="9144000" cy="6858000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3643306" y="4214818"/>
                  <a:ext cx="2571736" cy="584775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ru-RU" sz="3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b="1" dirty="0" smtClean="0">
                      <a:solidFill>
                        <a:srgbClr val="365D21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ru-RU" sz="3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r>
                    <a:rPr lang="en-US" sz="3200" b="1" dirty="0" err="1" smtClean="0">
                      <a:solidFill>
                        <a:srgbClr val="365D2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3200" b="1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Bq</a:t>
                  </a:r>
                  <a:r>
                    <a:rPr lang="ru-RU" sz="3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dirty="0" smtClean="0"/>
                    <a:t>/</a:t>
                  </a:r>
                  <a:r>
                    <a:rPr lang="ru-RU" sz="3200" b="1" dirty="0" err="1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ru-RU" sz="3200" b="1" dirty="0" smtClean="0">
                      <a:latin typeface="Times New Roman" pitchFamily="18" charset="0"/>
                      <a:cs typeface="Times New Roman" pitchFamily="18" charset="0"/>
                    </a:rPr>
                    <a:t>                       </a:t>
                  </a:r>
                  <a:endParaRPr lang="ru-RU" sz="3200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1285852" y="-1785974"/>
                  <a:ext cx="9144000" cy="6858000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77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3929058" y="71414"/>
                <a:ext cx="6215074" cy="8309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48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Л</a:t>
                </a:r>
                <a:r>
                  <a:rPr lang="en-US" sz="48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ru-RU" sz="4800" b="1" dirty="0" err="1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·</a:t>
                </a:r>
                <a:r>
                  <a:rPr lang="ru-RU" sz="4800" b="1" dirty="0" err="1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4800" b="1" baseline="-25000" dirty="0" err="1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ц</a:t>
                </a:r>
                <a:r>
                  <a:rPr lang="ru-RU" sz="4800" b="1" baseline="-25000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(2 </a:t>
                </a:r>
                <a:r>
                  <a:rPr lang="ru-RU" sz="4800" b="1" dirty="0" err="1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з-н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Н)</a:t>
                </a:r>
                <a:endParaRPr lang="ru-RU" sz="4800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4429124" y="1142984"/>
              <a:ext cx="5429288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4.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Bqv</a:t>
              </a:r>
              <a:r>
                <a:rPr lang="en-US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sz="4800" b="1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·(</a:t>
              </a:r>
              <a:r>
                <a:rPr lang="en-US" sz="4800" b="1" dirty="0" smtClean="0">
                  <a:solidFill>
                    <a:srgbClr val="365D2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4800" b="1" baseline="30000" dirty="0" smtClean="0">
                  <a:solidFill>
                    <a:srgbClr val="365D2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4800" dirty="0" smtClean="0"/>
                <a:t>/</a:t>
              </a:r>
              <a:r>
                <a:rPr lang="en-US" sz="4800" b="1" dirty="0" smtClean="0">
                  <a:solidFill>
                    <a:srgbClr val="365D2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800" b="1" dirty="0" smtClean="0">
                  <a:solidFill>
                    <a:srgbClr val="365D2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4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5" grpId="0" animBg="1"/>
      <p:bldP spid="46" grpId="0" animBg="1"/>
      <p:bldP spid="47" grpId="0" animBg="1"/>
      <p:bldP spid="48" grpId="0" animBg="1"/>
      <p:bldP spid="49" grpId="0" animBg="1"/>
      <p:bldP spid="49" grpId="1" animBg="1"/>
      <p:bldP spid="44" grpId="0" animBg="1"/>
      <p:bldP spid="44" grpId="1" animBg="1"/>
      <p:bldP spid="33" grpId="0" animBg="1"/>
      <p:bldP spid="33" grpId="1" animBg="1"/>
      <p:bldP spid="36" grpId="0" animBg="1"/>
      <p:bldP spid="3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 smtClean="0">
                <a:latin typeface="Times New Roman"/>
                <a:ea typeface="Times New Roman"/>
                <a:sym typeface="Symbol"/>
              </a:rPr>
              <a:t>Что же такое 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радиоактивность</a:t>
            </a:r>
            <a:r>
              <a:rPr lang="ru-RU" sz="4400" b="1" dirty="0" smtClean="0">
                <a:latin typeface="Times New Roman"/>
                <a:ea typeface="Times New Roman"/>
                <a:sym typeface="Symbol"/>
              </a:rPr>
              <a:t>?</a:t>
            </a:r>
            <a:r>
              <a:rPr lang="ru-RU" sz="4400" dirty="0" smtClean="0">
                <a:latin typeface="Times New Roman"/>
                <a:ea typeface="Times New Roman"/>
                <a:sym typeface="Symbol"/>
              </a:rPr>
              <a:t>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 smtClean="0">
                <a:latin typeface="Times New Roman"/>
                <a:ea typeface="Times New Roman"/>
                <a:sym typeface="Symbol"/>
              </a:rPr>
              <a:t>И причём здесь </a:t>
            </a:r>
            <a:r>
              <a:rPr lang="ru-RU" sz="60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радио</a:t>
            </a:r>
            <a:r>
              <a:rPr lang="ru-RU" sz="5400" b="1" dirty="0" smtClean="0">
                <a:latin typeface="Times New Roman"/>
                <a:ea typeface="Times New Roman"/>
                <a:sym typeface="Symbol"/>
              </a:rPr>
              <a:t>?</a:t>
            </a:r>
            <a:r>
              <a:rPr lang="ru-RU" sz="5400" dirty="0" smtClean="0">
                <a:latin typeface="Times New Roman"/>
                <a:ea typeface="Times New Roman"/>
                <a:sym typeface="Symbol"/>
              </a:rPr>
              <a:t>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" y="-24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4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30</a:t>
            </a: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,81,82,83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Гр,  бр№4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403180"/>
              </p:ext>
            </p:extLst>
          </p:nvPr>
        </p:nvGraphicFramePr>
        <p:xfrm>
          <a:off x="5729312" y="1052736"/>
          <a:ext cx="1218952" cy="2617470"/>
        </p:xfrm>
        <a:graphic>
          <a:graphicData uri="http://schemas.openxmlformats.org/drawingml/2006/table">
            <a:tbl>
              <a:tblPr/>
              <a:tblGrid>
                <a:gridCol w="1218952"/>
              </a:tblGrid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р/а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радиоактивность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73225"/>
            <a:ext cx="7380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стр.5 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№30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радиоактивного распада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45720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Беккерель 1896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Крест… лучи…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857364"/>
            <a:ext cx="2911695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кол-ва </a:t>
            </a:r>
            <a:r>
              <a:rPr kumimoji="0" lang="en-US" sz="4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хим. соед.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214678" y="1785926"/>
            <a:ext cx="1571636" cy="150019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57818" y="1785926"/>
            <a:ext cx="2928958" cy="1336671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Св-во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Ядра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</a:rPr>
              <a:t>атома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00132" y="3857628"/>
            <a:ext cx="735808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Пьер и Мария Кюри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ТОРИЙ, ПОЛОНИЙ,  РАДИЙ)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16" y="5500702"/>
            <a:ext cx="428624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83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57290" y="996719"/>
            <a:ext cx="642942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Ионизируют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разряжают…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1882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6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0" y="6362164"/>
            <a:ext cx="4286248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Открытие р/а  8 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6" grpId="0" animBg="1"/>
      <p:bldP spid="6147" grpId="0" animBg="1"/>
      <p:bldP spid="6148" grpId="0" animBg="1"/>
      <p:bldP spid="6149" grpId="0" animBg="1"/>
      <p:bldP spid="6150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0"/>
            <a:ext cx="258692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Резерфорд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643306" y="785794"/>
            <a:ext cx="5214974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ионизируют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85786" y="1857364"/>
            <a:ext cx="1402961" cy="135732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 rot="16200000">
            <a:off x="1071539" y="4071941"/>
            <a:ext cx="785818" cy="928696"/>
            <a:chOff x="1356" y="2418"/>
            <a:chExt cx="304" cy="345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356" y="2418"/>
              <a:ext cx="304" cy="345"/>
              <a:chOff x="2148" y="2549"/>
              <a:chExt cx="1157" cy="748"/>
            </a:xfrm>
          </p:grpSpPr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2149" y="2549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150" y="3281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2148" y="2550"/>
                <a:ext cx="0" cy="7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3305" y="2550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291" y="3108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412" y="2433"/>
              <a:ext cx="195" cy="311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5" name="Line 11"/>
          <p:cNvSpPr>
            <a:spLocks noChangeShapeType="1"/>
          </p:cNvSpPr>
          <p:nvPr/>
        </p:nvSpPr>
        <p:spPr bwMode="auto">
          <a:xfrm rot="120000" flipV="1">
            <a:off x="418932" y="946368"/>
            <a:ext cx="2808000" cy="71438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 flipH="1">
            <a:off x="1428727" y="1071546"/>
            <a:ext cx="1857388" cy="3045139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2 w 21600"/>
              <a:gd name="T1" fmla="*/ 0 h 21483"/>
              <a:gd name="T2" fmla="*/ 21600 w 21600"/>
              <a:gd name="T3" fmla="*/ 21483 h 21483"/>
              <a:gd name="T4" fmla="*/ 0 w 21600"/>
              <a:gd name="T5" fmla="*/ 21483 h 2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3" fill="none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</a:path>
              <a:path w="21600" h="21483" stroke="0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  <a:lnTo>
                  <a:pt x="0" y="21483"/>
                </a:lnTo>
                <a:close/>
              </a:path>
            </a:pathLst>
          </a:custGeom>
          <a:noFill/>
          <a:ln w="38100">
            <a:solidFill>
              <a:srgbClr val="365D2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500034" y="1071546"/>
            <a:ext cx="865191" cy="2963873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2 w 21600"/>
              <a:gd name="T1" fmla="*/ 0 h 21483"/>
              <a:gd name="T2" fmla="*/ 21600 w 21600"/>
              <a:gd name="T3" fmla="*/ 21483 h 21483"/>
              <a:gd name="T4" fmla="*/ 0 w 21600"/>
              <a:gd name="T5" fmla="*/ 21483 h 2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3" fill="none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</a:path>
              <a:path w="21600" h="21483" stroke="0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57166"/>
            <a:ext cx="2640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dirty="0" smtClean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rot="-5400000">
            <a:off x="-83272" y="2471030"/>
            <a:ext cx="30240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3643306" y="1643050"/>
            <a:ext cx="521497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проникают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000496" y="2428868"/>
            <a:ext cx="3286148" cy="71438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бумага,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Pb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0" y="5357778"/>
            <a:ext cx="4857752" cy="150022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электроскоп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счетчик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ек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4000496" y="3143248"/>
            <a:ext cx="4929222" cy="2071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рентген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ЭЛ.МАГН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различными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-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6211693"/>
            <a:ext cx="270586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ядра гелия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40139 -0.25324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 animBg="1"/>
      <p:bldP spid="1026" grpId="0" animBg="1"/>
      <p:bldP spid="1035" grpId="0" animBg="1"/>
      <p:bldP spid="1036" grpId="0" animBg="1"/>
      <p:bldP spid="1037" grpId="0" animBg="1"/>
      <p:bldP spid="16" grpId="0"/>
      <p:bldP spid="1038" grpId="0" animBg="1"/>
      <p:bldP spid="18" grpId="0" animBg="1"/>
      <p:bldP spid="19" grpId="0" animBg="1"/>
      <p:bldP spid="20" grpId="0" build="p" animBg="1"/>
      <p:bldP spid="21" grpId="0" build="p" animBg="1"/>
      <p:bldP spid="22" grpId="0" animBg="1"/>
      <p:bldP spid="22" grpId="1" animBg="1"/>
      <p:bldP spid="22" grpId="2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3786182" cy="20159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хим. состав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«Алхимия»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164041" y="428604"/>
            <a:ext cx="1122339" cy="10985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500694" y="142852"/>
            <a:ext cx="3214678" cy="165099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Р/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ЯДРА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1504" y="2214554"/>
            <a:ext cx="7215206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Радон…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Резерфорд…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Содди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2" y="2945311"/>
            <a:ext cx="5182829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 смещения</a:t>
            </a:r>
            <a:endParaRPr kumimoji="0" lang="ru-RU" sz="6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929066"/>
            <a:ext cx="42862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6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6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1472" y="3643314"/>
            <a:ext cx="714380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86116" y="3714752"/>
            <a:ext cx="1130313" cy="56039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 - 4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72092" y="3643314"/>
            <a:ext cx="1143009" cy="1433522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</a:t>
            </a:r>
            <a:endParaRPr kumimoji="0" lang="ru-RU" sz="19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29388" y="3590926"/>
            <a:ext cx="1071570" cy="15001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500958" y="3605214"/>
            <a:ext cx="1214446" cy="147161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A</a:t>
            </a:r>
            <a:endParaRPr kumimoji="0" lang="ru-RU" sz="19900" b="0" i="0" u="none" strike="noStrike" cap="none" normalizeH="0" baseline="0" smtClean="0">
              <a:ln>
                <a:noFill/>
              </a:ln>
              <a:solidFill>
                <a:srgbClr val="0014AC"/>
              </a:solidFill>
              <a:effectLst/>
              <a:latin typeface="Arial" pitchFamily="34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flipH="1">
            <a:off x="5786446" y="3214686"/>
            <a:ext cx="2428892" cy="571504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43042" y="392906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</a:t>
            </a:r>
            <a:endParaRPr kumimoji="0" lang="ru-RU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357290" y="4572008"/>
            <a:ext cx="1357322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5429264"/>
            <a:ext cx="49291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6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z+1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214414" y="6143644"/>
            <a:ext cx="1357322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571604" y="5572140"/>
            <a:ext cx="500066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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929454" y="5422924"/>
            <a:ext cx="1214446" cy="1289054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D</a:t>
            </a:r>
            <a:endParaRPr kumimoji="0" lang="ru-RU" sz="1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643602" y="5426094"/>
            <a:ext cx="1285852" cy="1289054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</a:rPr>
              <a:t>C</a:t>
            </a:r>
            <a:endParaRPr kumimoji="0" lang="ru-RU" sz="16600" b="0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6072198" y="5286388"/>
            <a:ext cx="1357322" cy="35719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32" y="-24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 animBg="1"/>
      <p:bldP spid="4098" grpId="0" animBg="1"/>
      <p:bldP spid="4099" grpId="0" animBg="1"/>
      <p:bldP spid="4100" grpId="0" animBg="1"/>
      <p:bldP spid="4101" grpId="0" animBg="1"/>
      <p:bldP spid="4102" grpId="0"/>
      <p:bldP spid="4103" grpId="0" animBg="1"/>
      <p:bldP spid="4104" grpId="0" animBg="1"/>
      <p:bldP spid="4105" grpId="0" animBg="1"/>
      <p:bldP spid="4106" grpId="0" animBg="1"/>
      <p:bldP spid="4107" grpId="0" animBg="1"/>
      <p:bldP spid="16" grpId="0" animBg="1"/>
      <p:bldP spid="4111" grpId="0" animBg="1"/>
      <p:bldP spid="4112" grpId="0"/>
      <p:bldP spid="4113" grpId="0" animBg="1"/>
      <p:bldP spid="4115" grpId="0" animBg="1"/>
      <p:bldP spid="4116" grpId="0" animBg="1"/>
      <p:bldP spid="27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43372" y="0"/>
            <a:ext cx="5000628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 раза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за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(полураспада)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06" name="Arc 34"/>
          <p:cNvSpPr>
            <a:spLocks/>
          </p:cNvSpPr>
          <p:nvPr/>
        </p:nvSpPr>
        <p:spPr bwMode="auto">
          <a:xfrm rot="11093116">
            <a:off x="669767" y="924483"/>
            <a:ext cx="3209388" cy="150388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42 w 21382"/>
              <a:gd name="T1" fmla="*/ 0 h 21600"/>
              <a:gd name="T2" fmla="*/ 21382 w 21382"/>
              <a:gd name="T3" fmla="*/ 18542 h 21600"/>
              <a:gd name="T4" fmla="*/ 0 w 213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2" h="21600" fill="none" extrusionOk="0">
                <a:moveTo>
                  <a:pt x="141" y="0"/>
                </a:moveTo>
                <a:cubicBezTo>
                  <a:pt x="10835" y="70"/>
                  <a:pt x="19868" y="7955"/>
                  <a:pt x="21382" y="18541"/>
                </a:cubicBezTo>
              </a:path>
              <a:path w="21382" h="21600" stroke="0" extrusionOk="0">
                <a:moveTo>
                  <a:pt x="141" y="0"/>
                </a:moveTo>
                <a:cubicBezTo>
                  <a:pt x="10835" y="70"/>
                  <a:pt x="19868" y="7955"/>
                  <a:pt x="21382" y="1854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2143116"/>
            <a:ext cx="484428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24290" y="68025"/>
            <a:ext cx="3319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-4711" y="3155045"/>
            <a:ext cx="1402185" cy="1282067"/>
            <a:chOff x="2763" y="3336"/>
            <a:chExt cx="893" cy="841"/>
          </a:xfrm>
        </p:grpSpPr>
        <p:grpSp>
          <p:nvGrpSpPr>
            <p:cNvPr id="3108" name="Group 36"/>
            <p:cNvGrpSpPr>
              <a:grpSpLocks/>
            </p:cNvGrpSpPr>
            <p:nvPr/>
          </p:nvGrpSpPr>
          <p:grpSpPr bwMode="auto">
            <a:xfrm>
              <a:off x="2763" y="3336"/>
              <a:ext cx="893" cy="841"/>
              <a:chOff x="11364" y="3511"/>
              <a:chExt cx="1081" cy="812"/>
            </a:xfrm>
          </p:grpSpPr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10" name="Group 38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31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1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989" y="4141"/>
                  <a:ext cx="461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2811" y="3708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3428992" y="3083607"/>
            <a:ext cx="1402185" cy="1282067"/>
            <a:chOff x="2763" y="3336"/>
            <a:chExt cx="893" cy="841"/>
          </a:xfrm>
        </p:grpSpPr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>
              <a:off x="2763" y="3336"/>
              <a:ext cx="893" cy="841"/>
              <a:chOff x="11364" y="3511"/>
              <a:chExt cx="1081" cy="812"/>
            </a:xfrm>
          </p:grpSpPr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17" name="Group 45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311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1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05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4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2811" y="3772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5214942" y="3143248"/>
            <a:ext cx="1439868" cy="1285884"/>
            <a:chOff x="2766" y="3336"/>
            <a:chExt cx="917" cy="841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24" name="Group 52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12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2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2865" y="3757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000100" y="3083607"/>
            <a:ext cx="64294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000100" y="3726549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643174" y="3728137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6"/>
          <p:cNvSpPr txBox="1">
            <a:spLocks noChangeArrowheads="1"/>
          </p:cNvSpPr>
          <p:nvPr/>
        </p:nvSpPr>
        <p:spPr bwMode="auto">
          <a:xfrm>
            <a:off x="2714612" y="3012169"/>
            <a:ext cx="71438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42"/>
          <p:cNvGrpSpPr>
            <a:grpSpLocks/>
          </p:cNvGrpSpPr>
          <p:nvPr/>
        </p:nvGrpSpPr>
        <p:grpSpPr bwMode="auto">
          <a:xfrm>
            <a:off x="1714480" y="3131633"/>
            <a:ext cx="1214446" cy="1237858"/>
            <a:chOff x="2763" y="3211"/>
            <a:chExt cx="893" cy="812"/>
          </a:xfrm>
        </p:grpSpPr>
        <p:grpSp>
          <p:nvGrpSpPr>
            <p:cNvPr id="73" name="Group 43"/>
            <p:cNvGrpSpPr>
              <a:grpSpLocks/>
            </p:cNvGrpSpPr>
            <p:nvPr/>
          </p:nvGrpSpPr>
          <p:grpSpPr bwMode="auto">
            <a:xfrm>
              <a:off x="2763" y="3211"/>
              <a:ext cx="893" cy="812"/>
              <a:chOff x="11364" y="3511"/>
              <a:chExt cx="1081" cy="812"/>
            </a:xfrm>
          </p:grpSpPr>
          <p:sp>
            <p:nvSpPr>
              <p:cNvPr id="75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6" name="Group 45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7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05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74" name="Line 48"/>
            <p:cNvSpPr>
              <a:spLocks noChangeShapeType="1"/>
            </p:cNvSpPr>
            <p:nvPr/>
          </p:nvSpPr>
          <p:spPr bwMode="auto">
            <a:xfrm>
              <a:off x="2811" y="3617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9" name="Прямая со стрелкой 78"/>
          <p:cNvCxnSpPr/>
          <p:nvPr/>
        </p:nvCxnSpPr>
        <p:spPr>
          <a:xfrm>
            <a:off x="4500562" y="3802066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6"/>
          <p:cNvSpPr txBox="1">
            <a:spLocks noChangeArrowheads="1"/>
          </p:cNvSpPr>
          <p:nvPr/>
        </p:nvSpPr>
        <p:spPr bwMode="auto">
          <a:xfrm>
            <a:off x="4500562" y="3071810"/>
            <a:ext cx="71438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30" name="Group 58"/>
          <p:cNvGrpSpPr>
            <a:grpSpLocks/>
          </p:cNvGrpSpPr>
          <p:nvPr/>
        </p:nvGrpSpPr>
        <p:grpSpPr bwMode="auto">
          <a:xfrm>
            <a:off x="7858148" y="3008352"/>
            <a:ext cx="1500198" cy="1428760"/>
            <a:chOff x="2766" y="3336"/>
            <a:chExt cx="917" cy="841"/>
          </a:xfrm>
        </p:grpSpPr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33" name="Group 61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13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40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35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2</a:t>
                  </a:r>
                  <a:r>
                    <a:rPr kumimoji="0" lang="en-US" sz="4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endParaRPr kumimoji="0" lang="ru-RU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2868" y="3772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6429420" y="3294104"/>
            <a:ext cx="16430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3000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5429256" y="1912914"/>
            <a:ext cx="3357554" cy="1087458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76863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76863"/>
                  <a:invGamma/>
                </a:srgbClr>
              </a:gs>
            </a:gsLst>
            <a:lin ang="5400000" scaled="1"/>
          </a:gradFill>
          <a:ln w="9525">
            <a:pattFill prst="lgConfetti">
              <a:fgClr>
                <a:srgbClr val="FFCCFF"/>
              </a:fgClr>
              <a:bgClr>
                <a:srgbClr val="FFCCCC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2500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ост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-t/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6286480" y="4286256"/>
            <a:ext cx="2857520" cy="206210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- 4,5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млрд.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1600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секунды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5700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-17826" y="5288364"/>
            <a:ext cx="644721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несчастный случай (не стареют)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МНОГО…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0" y="4941168"/>
            <a:ext cx="9144000" cy="6858000"/>
            <a:chOff x="-3857684" y="285728"/>
            <a:chExt cx="9144000" cy="6858000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-3857684" y="285728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7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 Box 66"/>
            <p:cNvSpPr txBox="1">
              <a:spLocks noChangeArrowheads="1"/>
            </p:cNvSpPr>
            <p:nvPr/>
          </p:nvSpPr>
          <p:spPr bwMode="auto">
            <a:xfrm>
              <a:off x="1500166" y="2127204"/>
              <a:ext cx="3357554" cy="1087458"/>
            </a:xfrm>
            <a:prstGeom prst="rect">
              <a:avLst/>
            </a:prstGeom>
            <a:gradFill rotWithShape="0">
              <a:gsLst>
                <a:gs pos="0">
                  <a:srgbClr val="CCECFF">
                    <a:gamma/>
                    <a:shade val="76863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76863"/>
                    <a:invGamma/>
                  </a:srgbClr>
                </a:gs>
              </a:gsLst>
              <a:lin ang="5400000" scaled="1"/>
            </a:gradFill>
            <a:ln w="9525">
              <a:pattFill prst="lgConfetti">
                <a:fgClr>
                  <a:srgbClr val="FFCCFF"/>
                </a:fgClr>
                <a:bgClr>
                  <a:srgbClr val="FFCCCC"/>
                </a:bgClr>
              </a:patt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ост</a:t>
              </a:r>
              <a:r>
                <a:rPr kumimoji="0" lang="ru-RU" sz="48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-t/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155020" y="781013"/>
            <a:ext cx="567358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636189" y="71414"/>
            <a:ext cx="4799907" cy="2857519"/>
            <a:chOff x="12127" y="5638"/>
            <a:chExt cx="2339" cy="1504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H="1">
              <a:off x="12135" y="6596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12127" y="6785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H="1">
              <a:off x="12562" y="6558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3450" y="6934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12135" y="6116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12127" y="6924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12162" y="5638"/>
              <a:ext cx="2304" cy="1504"/>
              <a:chOff x="12096" y="5644"/>
              <a:chExt cx="2304" cy="1504"/>
            </a:xfrm>
          </p:grpSpPr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V="1">
                <a:off x="12960" y="62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V="1">
                <a:off x="12096" y="5644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2096" y="7084"/>
                <a:ext cx="2304" cy="0"/>
              </a:xfrm>
              <a:prstGeom prst="line">
                <a:avLst/>
              </a:prstGeom>
              <a:noFill/>
              <a:ln w="28575">
                <a:solidFill>
                  <a:srgbClr val="0014A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12096" y="6603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 flipH="1">
                <a:off x="12504" y="7076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 flipH="1">
                <a:off x="12936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 flipH="1">
                <a:off x="13396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 flipH="1">
                <a:off x="13904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 flipV="1">
                <a:off x="12528" y="6220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 flipV="1">
                <a:off x="13424" y="6220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2096" y="6796"/>
                <a:ext cx="115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096" y="6940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H="1">
              <a:off x="13010" y="6774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44202" y="1603353"/>
            <a:ext cx="567358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4202" y="2103239"/>
            <a:ext cx="484168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2000" fill="hold"/>
                                        <p:tgtEl>
                                          <p:spTgt spid="3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p" animBg="1"/>
      <p:bldP spid="3106" grpId="0" animBg="1"/>
      <p:bldP spid="36" grpId="0"/>
      <p:bldP spid="37" grpId="0"/>
      <p:bldP spid="3128" grpId="0" animBg="1"/>
      <p:bldP spid="64" grpId="0" animBg="1"/>
      <p:bldP spid="80" grpId="0" animBg="1"/>
      <p:bldP spid="3137" grpId="0"/>
      <p:bldP spid="3138" grpId="0" animBg="1"/>
      <p:bldP spid="3138" grpId="1" animBg="1"/>
      <p:bldP spid="3139" grpId="0" build="p" animBg="1"/>
      <p:bldP spid="3140" grpId="0" animBg="1"/>
      <p:bldP spid="84" grpId="0" animBg="1"/>
      <p:bldP spid="85" grpId="0" animBg="1"/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</a:rPr>
              <a:t>1. Какая </a:t>
            </a:r>
            <a:r>
              <a:rPr lang="ru-RU" sz="3600" b="1" dirty="0">
                <a:latin typeface="Times New Roman"/>
                <a:ea typeface="Times New Roman"/>
              </a:rPr>
              <a:t>доля радиоактивных атомов распадается через интервал времени, равный двум периодам полураспада?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sym typeface="Symbol"/>
              </a:rPr>
              <a:t>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В результате одинакового числа ядерных расщеплений получены два р/а препарата с периодами 1мин. </a:t>
            </a:r>
            <a:r>
              <a:rPr lang="ru-RU" sz="36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и 1 секунда. Какой </a:t>
            </a:r>
            <a:r>
              <a:rPr lang="ru-RU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из препаратов дает более интенсивное излучение?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 Можно ли рентгеновские лучи в дефектоскопии заменить гамма-лучами?</a:t>
            </a:r>
            <a:r>
              <a:rPr lang="ru-RU" sz="3600" dirty="0">
                <a:latin typeface="Times New Roman"/>
                <a:ea typeface="Times New Roman"/>
                <a:sym typeface="Symbol"/>
              </a:rPr>
              <a:t>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446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4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3796</TotalTime>
  <Words>769</Words>
  <Application>Microsoft Office PowerPoint</Application>
  <PresentationFormat>Экран (4:3)</PresentationFormat>
  <Paragraphs>186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374</cp:revision>
  <dcterms:created xsi:type="dcterms:W3CDTF">2009-11-04T14:29:22Z</dcterms:created>
  <dcterms:modified xsi:type="dcterms:W3CDTF">2017-03-14T14:14:42Z</dcterms:modified>
</cp:coreProperties>
</file>