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25"/>
  </p:notesMasterIdLst>
  <p:sldIdLst>
    <p:sldId id="316" r:id="rId2"/>
    <p:sldId id="317" r:id="rId3"/>
    <p:sldId id="330" r:id="rId4"/>
    <p:sldId id="321" r:id="rId5"/>
    <p:sldId id="331" r:id="rId6"/>
    <p:sldId id="344" r:id="rId7"/>
    <p:sldId id="345" r:id="rId8"/>
    <p:sldId id="289" r:id="rId9"/>
    <p:sldId id="350" r:id="rId10"/>
    <p:sldId id="346" r:id="rId11"/>
    <p:sldId id="351" r:id="rId12"/>
    <p:sldId id="352" r:id="rId13"/>
    <p:sldId id="353" r:id="rId14"/>
    <p:sldId id="347" r:id="rId15"/>
    <p:sldId id="348" r:id="rId16"/>
    <p:sldId id="333" r:id="rId17"/>
    <p:sldId id="339" r:id="rId18"/>
    <p:sldId id="340" r:id="rId19"/>
    <p:sldId id="342" r:id="rId20"/>
    <p:sldId id="338" r:id="rId21"/>
    <p:sldId id="343" r:id="rId22"/>
    <p:sldId id="337" r:id="rId23"/>
    <p:sldId id="341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CCCC"/>
    <a:srgbClr val="006600"/>
    <a:srgbClr val="33CCFF"/>
    <a:srgbClr val="365D21"/>
    <a:srgbClr val="0014AC"/>
    <a:srgbClr val="0066FF"/>
    <a:srgbClr val="FFFF00"/>
    <a:srgbClr val="FF9900"/>
    <a:srgbClr val="FFFFFF"/>
    <a:srgbClr val="00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974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76E3A03-BB73-4ED6-99C4-4CFD2A94209F}" type="datetimeFigureOut">
              <a:rPr lang="ru-RU"/>
              <a:pPr>
                <a:defRPr/>
              </a:pPr>
              <a:t>28.03.2019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A3820B-7150-4465-9329-879E122C3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353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6998B-470D-40EF-A191-BD62BA73A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D8782-41D5-4251-85C2-531FFE3C8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874C7-9393-40C1-A385-7AF3418EC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63DA3-EFB4-4EDF-8F87-C68D53915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B4824-2863-4106-B7A6-92F782BD5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008A9-4259-4C93-99C2-593903273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2D8F1-AE7D-4559-9F5C-0762D2F1D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6B807-3976-45DB-8AE9-7E0057AB8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C2D45-DCC5-40D6-8543-A23820867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DC91E-F650-4703-95E6-2CB7DCA58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6F8FC-428F-40A9-A415-F1D3D6AE1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EAED02A-B3E0-45D7-94C6-41158E69F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1" r:id="rId4"/>
    <p:sldLayoutId id="2147483817" r:id="rId5"/>
    <p:sldLayoutId id="2147483812" r:id="rId6"/>
    <p:sldLayoutId id="2147483818" r:id="rId7"/>
    <p:sldLayoutId id="2147483819" r:id="rId8"/>
    <p:sldLayoutId id="2147483820" r:id="rId9"/>
    <p:sldLayoutId id="2147483813" r:id="rId10"/>
    <p:sldLayoutId id="21474838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11" Type="http://schemas.openxmlformats.org/officeDocument/2006/relationships/image" Target="../media/image7.jpeg"/><Relationship Id="rId5" Type="http://schemas.openxmlformats.org/officeDocument/2006/relationships/audio" Target="../media/audio4.wav"/><Relationship Id="rId10" Type="http://schemas.openxmlformats.org/officeDocument/2006/relationships/image" Target="../media/image6.jpeg"/><Relationship Id="rId4" Type="http://schemas.openxmlformats.org/officeDocument/2006/relationships/audio" Target="../media/audio3.wav"/><Relationship Id="rId9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0.wav"/><Relationship Id="rId4" Type="http://schemas.openxmlformats.org/officeDocument/2006/relationships/audio" Target="../media/audio5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0.wav"/><Relationship Id="rId4" Type="http://schemas.openxmlformats.org/officeDocument/2006/relationships/audio" Target="../media/audio5.wav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4.wav"/><Relationship Id="rId7" Type="http://schemas.openxmlformats.org/officeDocument/2006/relationships/audio" Target="../media/audio9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3.wav"/><Relationship Id="rId5" Type="http://schemas.openxmlformats.org/officeDocument/2006/relationships/audio" Target="../media/audio6.wav"/><Relationship Id="rId4" Type="http://schemas.openxmlformats.org/officeDocument/2006/relationships/audio" Target="../media/audio7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3.wav"/><Relationship Id="rId4" Type="http://schemas.openxmlformats.org/officeDocument/2006/relationships/audio" Target="../media/audio5.wav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4.wav"/><Relationship Id="rId7" Type="http://schemas.openxmlformats.org/officeDocument/2006/relationships/audio" Target="../media/audio9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3.wav"/><Relationship Id="rId5" Type="http://schemas.openxmlformats.org/officeDocument/2006/relationships/audio" Target="../media/audio6.wav"/><Relationship Id="rId4" Type="http://schemas.openxmlformats.org/officeDocument/2006/relationships/audio" Target="../media/audio7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3.wav"/><Relationship Id="rId4" Type="http://schemas.openxmlformats.org/officeDocument/2006/relationships/audio" Target="../media/audio5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7" Type="http://schemas.openxmlformats.org/officeDocument/2006/relationships/audio" Target="../media/audio7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6.wav"/><Relationship Id="rId5" Type="http://schemas.openxmlformats.org/officeDocument/2006/relationships/audio" Target="../media/audio1.wav"/><Relationship Id="rId4" Type="http://schemas.openxmlformats.org/officeDocument/2006/relationships/audio" Target="../media/audio7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6.wav"/><Relationship Id="rId5" Type="http://schemas.openxmlformats.org/officeDocument/2006/relationships/audio" Target="../media/audio1.wav"/><Relationship Id="rId4" Type="http://schemas.openxmlformats.org/officeDocument/2006/relationships/audio" Target="../media/audio8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audio" Target="../media/audio3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5.wav"/><Relationship Id="rId4" Type="http://schemas.openxmlformats.org/officeDocument/2006/relationships/audio" Target="../media/audio9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1.wav"/><Relationship Id="rId4" Type="http://schemas.openxmlformats.org/officeDocument/2006/relationships/audio" Target="../media/audio6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7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audio8.wav"/><Relationship Id="rId3" Type="http://schemas.openxmlformats.org/officeDocument/2006/relationships/audio" Target="../media/audio3.wav"/><Relationship Id="rId7" Type="http://schemas.openxmlformats.org/officeDocument/2006/relationships/audio" Target="../media/audio1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7.wav"/><Relationship Id="rId4" Type="http://schemas.openxmlformats.org/officeDocument/2006/relationships/audio" Target="../media/audio6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8.wav"/><Relationship Id="rId4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audio" Target="../media/audio8.wav"/><Relationship Id="rId3" Type="http://schemas.openxmlformats.org/officeDocument/2006/relationships/audio" Target="../media/audio3.wav"/><Relationship Id="rId7" Type="http://schemas.openxmlformats.org/officeDocument/2006/relationships/audio" Target="../media/audio2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9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8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7.wav"/><Relationship Id="rId5" Type="http://schemas.openxmlformats.org/officeDocument/2006/relationships/audio" Target="../media/audio4.wav"/><Relationship Id="rId4" Type="http://schemas.openxmlformats.org/officeDocument/2006/relationships/audio" Target="../media/audio6.wav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audio" Target="../media/audio8.wav"/><Relationship Id="rId3" Type="http://schemas.openxmlformats.org/officeDocument/2006/relationships/audio" Target="../media/audio5.wav"/><Relationship Id="rId7" Type="http://schemas.openxmlformats.org/officeDocument/2006/relationships/audio" Target="../media/audio6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audio" Target="../media/audio9.wav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7452320" cy="3140968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algn="ctr" eaLnBrk="1" hangingPunct="1">
              <a:lnSpc>
                <a:spcPts val="4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Проверка  </a:t>
            </a:r>
            <a:r>
              <a:rPr lang="ru-RU" sz="4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4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гр4</a:t>
            </a:r>
          </a:p>
          <a:p>
            <a:pPr marL="0" indent="0" algn="ctr" eaLnBrk="1" hangingPunct="1">
              <a:lnSpc>
                <a:spcPts val="4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ru-RU" sz="4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диагностики стр.3</a:t>
            </a:r>
          </a:p>
          <a:p>
            <a:pPr marL="0" indent="0" algn="ctr" eaLnBrk="1" hangingPunct="1">
              <a:lnSpc>
                <a:spcPts val="4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ru-RU" sz="40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  <a:p>
            <a:pPr marL="0" indent="0" algn="ctr" eaLnBrk="1" hangingPunct="1">
              <a:lnSpc>
                <a:spcPts val="4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 31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§§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102-106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гр6, 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endParaRPr lang="ru-RU" sz="4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9662" y="-21433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500"/>
                            </p:stCondLst>
                            <p:childTnLst>
                              <p:par>
                                <p:cTn id="7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500"/>
                            </p:stCondLst>
                            <p:childTnLst>
                              <p:par>
                                <p:cTn id="75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500"/>
                            </p:stCondLst>
                            <p:childTnLst>
                              <p:par>
                                <p:cTn id="8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500"/>
                            </p:stCondLst>
                            <p:childTnLst>
                              <p:par>
                                <p:cTn id="85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9500"/>
                            </p:stCondLst>
                            <p:childTnLst>
                              <p:par>
                                <p:cTn id="92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500"/>
                            </p:stCondLst>
                            <p:childTnLst>
                              <p:par>
                                <p:cTn id="97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2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3571868" y="785795"/>
            <a:ext cx="1960554" cy="2286015"/>
            <a:chOff x="3571868" y="428604"/>
            <a:chExt cx="1960554" cy="2286015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3571868" y="428604"/>
              <a:ext cx="1960554" cy="2286015"/>
              <a:chOff x="2200" y="5287"/>
              <a:chExt cx="874" cy="1377"/>
            </a:xfrm>
          </p:grpSpPr>
          <p:sp>
            <p:nvSpPr>
              <p:cNvPr id="1027" name="Oval 3"/>
              <p:cNvSpPr>
                <a:spLocks noChangeArrowheads="1"/>
              </p:cNvSpPr>
              <p:nvPr/>
            </p:nvSpPr>
            <p:spPr bwMode="auto">
              <a:xfrm>
                <a:off x="2491" y="5287"/>
                <a:ext cx="306" cy="337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8" name="Line 4"/>
              <p:cNvSpPr>
                <a:spLocks noChangeShapeType="1"/>
              </p:cNvSpPr>
              <p:nvPr/>
            </p:nvSpPr>
            <p:spPr bwMode="auto">
              <a:xfrm>
                <a:off x="2644" y="5624"/>
                <a:ext cx="0" cy="47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9" name="Line 5"/>
              <p:cNvSpPr>
                <a:spLocks noChangeShapeType="1"/>
              </p:cNvSpPr>
              <p:nvPr/>
            </p:nvSpPr>
            <p:spPr bwMode="auto">
              <a:xfrm flipH="1">
                <a:off x="2399" y="6112"/>
                <a:ext cx="230" cy="537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0" name="Line 6"/>
              <p:cNvSpPr>
                <a:spLocks noChangeShapeType="1"/>
              </p:cNvSpPr>
              <p:nvPr/>
            </p:nvSpPr>
            <p:spPr bwMode="auto">
              <a:xfrm flipH="1">
                <a:off x="2235" y="6648"/>
                <a:ext cx="184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1" name="Line 7"/>
              <p:cNvSpPr>
                <a:spLocks noChangeShapeType="1"/>
              </p:cNvSpPr>
              <p:nvPr/>
            </p:nvSpPr>
            <p:spPr bwMode="auto">
              <a:xfrm>
                <a:off x="2660" y="6143"/>
                <a:ext cx="183" cy="52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2" name="Line 8"/>
              <p:cNvSpPr>
                <a:spLocks noChangeShapeType="1"/>
              </p:cNvSpPr>
              <p:nvPr/>
            </p:nvSpPr>
            <p:spPr bwMode="auto">
              <a:xfrm flipH="1">
                <a:off x="2838" y="6649"/>
                <a:ext cx="184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2645" y="5669"/>
                <a:ext cx="429" cy="383"/>
                <a:chOff x="2651" y="5669"/>
                <a:chExt cx="429" cy="383"/>
              </a:xfrm>
            </p:grpSpPr>
            <p:sp>
              <p:nvSpPr>
                <p:cNvPr id="1034" name="Line 10"/>
                <p:cNvSpPr>
                  <a:spLocks noChangeShapeType="1"/>
                </p:cNvSpPr>
                <p:nvPr/>
              </p:nvSpPr>
              <p:spPr bwMode="auto">
                <a:xfrm>
                  <a:off x="2666" y="5669"/>
                  <a:ext cx="413" cy="123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5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2651" y="5791"/>
                  <a:ext cx="429" cy="261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5" name="Group 12"/>
              <p:cNvGrpSpPr>
                <a:grpSpLocks/>
              </p:cNvGrpSpPr>
              <p:nvPr/>
            </p:nvGrpSpPr>
            <p:grpSpPr bwMode="auto">
              <a:xfrm flipH="1">
                <a:off x="2200" y="5669"/>
                <a:ext cx="429" cy="383"/>
                <a:chOff x="2651" y="5669"/>
                <a:chExt cx="429" cy="383"/>
              </a:xfrm>
            </p:grpSpPr>
            <p:sp>
              <p:nvSpPr>
                <p:cNvPr id="1037" name="Line 13"/>
                <p:cNvSpPr>
                  <a:spLocks noChangeShapeType="1"/>
                </p:cNvSpPr>
                <p:nvPr/>
              </p:nvSpPr>
              <p:spPr bwMode="auto">
                <a:xfrm>
                  <a:off x="2666" y="5669"/>
                  <a:ext cx="413" cy="123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8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2651" y="5791"/>
                  <a:ext cx="429" cy="261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sp>
          <p:nvSpPr>
            <p:cNvPr id="15" name="TextBox 14"/>
            <p:cNvSpPr txBox="1"/>
            <p:nvPr/>
          </p:nvSpPr>
          <p:spPr>
            <a:xfrm>
              <a:off x="4369373" y="428604"/>
              <a:ext cx="3571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800" b="1" dirty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071802" y="0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электрическое</a:t>
            </a:r>
            <a:endParaRPr lang="ru-RU" sz="28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00430" y="428604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магнитное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Группа 59"/>
          <p:cNvGrpSpPr/>
          <p:nvPr/>
        </p:nvGrpSpPr>
        <p:grpSpPr>
          <a:xfrm>
            <a:off x="214282" y="785794"/>
            <a:ext cx="2428892" cy="2357454"/>
            <a:chOff x="214282" y="785794"/>
            <a:chExt cx="2428892" cy="2357454"/>
          </a:xfrm>
        </p:grpSpPr>
        <p:grpSp>
          <p:nvGrpSpPr>
            <p:cNvPr id="7" name="Group 15"/>
            <p:cNvGrpSpPr>
              <a:grpSpLocks/>
            </p:cNvGrpSpPr>
            <p:nvPr/>
          </p:nvGrpSpPr>
          <p:grpSpPr bwMode="auto">
            <a:xfrm>
              <a:off x="214282" y="785794"/>
              <a:ext cx="2428892" cy="2357454"/>
              <a:chOff x="811" y="5410"/>
              <a:chExt cx="1318" cy="1285"/>
            </a:xfrm>
          </p:grpSpPr>
          <p:grpSp>
            <p:nvGrpSpPr>
              <p:cNvPr id="8" name="Group 16"/>
              <p:cNvGrpSpPr>
                <a:grpSpLocks/>
              </p:cNvGrpSpPr>
              <p:nvPr/>
            </p:nvGrpSpPr>
            <p:grpSpPr bwMode="auto">
              <a:xfrm>
                <a:off x="873" y="6296"/>
                <a:ext cx="1256" cy="399"/>
                <a:chOff x="873" y="6296"/>
                <a:chExt cx="1256" cy="399"/>
              </a:xfrm>
            </p:grpSpPr>
            <p:sp>
              <p:nvSpPr>
                <p:cNvPr id="1041" name="Rectangle 17"/>
                <p:cNvSpPr>
                  <a:spLocks noChangeArrowheads="1"/>
                </p:cNvSpPr>
                <p:nvPr/>
              </p:nvSpPr>
              <p:spPr bwMode="auto">
                <a:xfrm>
                  <a:off x="873" y="6296"/>
                  <a:ext cx="1256" cy="141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42" name="Oval 18"/>
                <p:cNvSpPr>
                  <a:spLocks noChangeArrowheads="1"/>
                </p:cNvSpPr>
                <p:nvPr/>
              </p:nvSpPr>
              <p:spPr bwMode="auto">
                <a:xfrm>
                  <a:off x="1042" y="6481"/>
                  <a:ext cx="245" cy="214"/>
                </a:xfrm>
                <a:prstGeom prst="ellipse">
                  <a:avLst/>
                </a:prstGeom>
                <a:solidFill>
                  <a:srgbClr val="FFFFFF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43" name="Oval 19"/>
                <p:cNvSpPr>
                  <a:spLocks noChangeArrowheads="1"/>
                </p:cNvSpPr>
                <p:nvPr/>
              </p:nvSpPr>
              <p:spPr bwMode="auto">
                <a:xfrm>
                  <a:off x="1762" y="6465"/>
                  <a:ext cx="245" cy="214"/>
                </a:xfrm>
                <a:prstGeom prst="ellipse">
                  <a:avLst/>
                </a:prstGeom>
                <a:solidFill>
                  <a:srgbClr val="FFFFFF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9" name="Group 20"/>
              <p:cNvGrpSpPr>
                <a:grpSpLocks/>
              </p:cNvGrpSpPr>
              <p:nvPr/>
            </p:nvGrpSpPr>
            <p:grpSpPr bwMode="auto">
              <a:xfrm>
                <a:off x="811" y="5517"/>
                <a:ext cx="1164" cy="765"/>
                <a:chOff x="796" y="5517"/>
                <a:chExt cx="1164" cy="765"/>
              </a:xfrm>
            </p:grpSpPr>
            <p:sp>
              <p:nvSpPr>
                <p:cNvPr id="1045" name="Oval 21"/>
                <p:cNvSpPr>
                  <a:spLocks noChangeArrowheads="1"/>
                </p:cNvSpPr>
                <p:nvPr/>
              </p:nvSpPr>
              <p:spPr bwMode="auto">
                <a:xfrm>
                  <a:off x="796" y="5517"/>
                  <a:ext cx="306" cy="337"/>
                </a:xfrm>
                <a:prstGeom prst="ellipse">
                  <a:avLst/>
                </a:prstGeom>
                <a:noFill/>
                <a:ln w="38100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46" name="Line 22"/>
                <p:cNvSpPr>
                  <a:spLocks noChangeShapeType="1"/>
                </p:cNvSpPr>
                <p:nvPr/>
              </p:nvSpPr>
              <p:spPr bwMode="auto">
                <a:xfrm rot="-1580194">
                  <a:off x="1123" y="5807"/>
                  <a:ext cx="1" cy="475"/>
                </a:xfrm>
                <a:prstGeom prst="line">
                  <a:avLst/>
                </a:prstGeom>
                <a:noFill/>
                <a:ln w="38100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47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1226" y="5883"/>
                  <a:ext cx="291" cy="321"/>
                </a:xfrm>
                <a:prstGeom prst="line">
                  <a:avLst/>
                </a:prstGeom>
                <a:noFill/>
                <a:ln w="38100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48" name="Line 24"/>
                <p:cNvSpPr>
                  <a:spLocks noChangeShapeType="1"/>
                </p:cNvSpPr>
                <p:nvPr/>
              </p:nvSpPr>
              <p:spPr bwMode="auto">
                <a:xfrm>
                  <a:off x="1517" y="5883"/>
                  <a:ext cx="168" cy="383"/>
                </a:xfrm>
                <a:prstGeom prst="line">
                  <a:avLst/>
                </a:prstGeom>
                <a:noFill/>
                <a:ln w="38100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49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1226" y="5929"/>
                  <a:ext cx="474" cy="337"/>
                </a:xfrm>
                <a:prstGeom prst="line">
                  <a:avLst/>
                </a:prstGeom>
                <a:noFill/>
                <a:ln w="38100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50" name="Line 26"/>
                <p:cNvSpPr>
                  <a:spLocks noChangeShapeType="1"/>
                </p:cNvSpPr>
                <p:nvPr/>
              </p:nvSpPr>
              <p:spPr bwMode="auto">
                <a:xfrm>
                  <a:off x="1686" y="5944"/>
                  <a:ext cx="88" cy="307"/>
                </a:xfrm>
                <a:prstGeom prst="line">
                  <a:avLst/>
                </a:prstGeom>
                <a:noFill/>
                <a:ln w="38100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51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1776" y="6236"/>
                  <a:ext cx="184" cy="0"/>
                </a:xfrm>
                <a:prstGeom prst="line">
                  <a:avLst/>
                </a:prstGeom>
                <a:noFill/>
                <a:ln w="38100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52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919" y="5913"/>
                  <a:ext cx="107" cy="368"/>
                </a:xfrm>
                <a:prstGeom prst="line">
                  <a:avLst/>
                </a:prstGeom>
                <a:noFill/>
                <a:ln w="38100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29"/>
              <p:cNvGrpSpPr>
                <a:grpSpLocks/>
              </p:cNvGrpSpPr>
              <p:nvPr/>
            </p:nvGrpSpPr>
            <p:grpSpPr bwMode="auto">
              <a:xfrm>
                <a:off x="1664" y="5410"/>
                <a:ext cx="366" cy="871"/>
                <a:chOff x="1664" y="4813"/>
                <a:chExt cx="366" cy="871"/>
              </a:xfrm>
            </p:grpSpPr>
            <p:grpSp>
              <p:nvGrpSpPr>
                <p:cNvPr id="11" name="Group 30"/>
                <p:cNvGrpSpPr>
                  <a:grpSpLocks/>
                </p:cNvGrpSpPr>
                <p:nvPr/>
              </p:nvGrpSpPr>
              <p:grpSpPr bwMode="auto">
                <a:xfrm>
                  <a:off x="1664" y="4813"/>
                  <a:ext cx="366" cy="388"/>
                  <a:chOff x="846" y="9235"/>
                  <a:chExt cx="366" cy="388"/>
                </a:xfrm>
              </p:grpSpPr>
              <p:sp>
                <p:nvSpPr>
                  <p:cNvPr id="1055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9235"/>
                    <a:ext cx="366" cy="388"/>
                  </a:xfrm>
                  <a:prstGeom prst="ellipse">
                    <a:avLst/>
                  </a:prstGeom>
                  <a:noFill/>
                  <a:ln w="762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12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937" y="9337"/>
                    <a:ext cx="207" cy="207"/>
                    <a:chOff x="7108" y="3188"/>
                    <a:chExt cx="207" cy="207"/>
                  </a:xfrm>
                </p:grpSpPr>
                <p:sp>
                  <p:nvSpPr>
                    <p:cNvPr id="1057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108" y="3294"/>
                      <a:ext cx="207" cy="0"/>
                    </a:xfrm>
                    <a:prstGeom prst="line">
                      <a:avLst/>
                    </a:prstGeom>
                    <a:noFill/>
                    <a:ln w="7620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58" name="Line 3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7108" y="3292"/>
                      <a:ext cx="207" cy="0"/>
                    </a:xfrm>
                    <a:prstGeom prst="line">
                      <a:avLst/>
                    </a:prstGeom>
                    <a:noFill/>
                    <a:ln w="7620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  <p:sp>
              <p:nvSpPr>
                <p:cNvPr id="1059" name="Line 35"/>
                <p:cNvSpPr>
                  <a:spLocks noChangeShapeType="1"/>
                </p:cNvSpPr>
                <p:nvPr/>
              </p:nvSpPr>
              <p:spPr bwMode="auto">
                <a:xfrm>
                  <a:off x="1854" y="5194"/>
                  <a:ext cx="0" cy="490"/>
                </a:xfrm>
                <a:prstGeom prst="lin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sp>
          <p:nvSpPr>
            <p:cNvPr id="59" name="TextBox 58"/>
            <p:cNvSpPr txBox="1"/>
            <p:nvPr/>
          </p:nvSpPr>
          <p:spPr>
            <a:xfrm>
              <a:off x="285720" y="1000108"/>
              <a:ext cx="3571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6715108" y="0"/>
            <a:ext cx="2428892" cy="737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Только</a:t>
            </a:r>
          </a:p>
          <a:p>
            <a:pPr algn="ctr">
              <a:lnSpc>
                <a:spcPts val="2500"/>
              </a:lnSpc>
            </a:pP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электрическое</a:t>
            </a:r>
            <a:endParaRPr lang="ru-RU" sz="28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Группа 62"/>
          <p:cNvGrpSpPr/>
          <p:nvPr/>
        </p:nvGrpSpPr>
        <p:grpSpPr>
          <a:xfrm>
            <a:off x="6858016" y="3429000"/>
            <a:ext cx="2046296" cy="1714512"/>
            <a:chOff x="6643702" y="3643314"/>
            <a:chExt cx="2046296" cy="1714512"/>
          </a:xfrm>
        </p:grpSpPr>
        <p:grpSp>
          <p:nvGrpSpPr>
            <p:cNvPr id="14" name="Group 36"/>
            <p:cNvGrpSpPr>
              <a:grpSpLocks/>
            </p:cNvGrpSpPr>
            <p:nvPr/>
          </p:nvGrpSpPr>
          <p:grpSpPr bwMode="auto">
            <a:xfrm>
              <a:off x="6643702" y="3643314"/>
              <a:ext cx="2046296" cy="1714512"/>
              <a:chOff x="3219" y="5473"/>
              <a:chExt cx="1312" cy="1191"/>
            </a:xfrm>
          </p:grpSpPr>
          <p:grpSp>
            <p:nvGrpSpPr>
              <p:cNvPr id="16" name="Group 37"/>
              <p:cNvGrpSpPr>
                <a:grpSpLocks/>
              </p:cNvGrpSpPr>
              <p:nvPr/>
            </p:nvGrpSpPr>
            <p:grpSpPr bwMode="auto">
              <a:xfrm>
                <a:off x="3271" y="5473"/>
                <a:ext cx="740" cy="141"/>
                <a:chOff x="12182" y="2651"/>
                <a:chExt cx="2057" cy="366"/>
              </a:xfrm>
            </p:grpSpPr>
            <p:sp>
              <p:nvSpPr>
                <p:cNvPr id="1062" name="Rectangle 38"/>
                <p:cNvSpPr>
                  <a:spLocks noChangeArrowheads="1"/>
                </p:cNvSpPr>
                <p:nvPr/>
              </p:nvSpPr>
              <p:spPr bwMode="auto">
                <a:xfrm>
                  <a:off x="12182" y="2651"/>
                  <a:ext cx="1016" cy="366"/>
                </a:xfrm>
                <a:prstGeom prst="rect">
                  <a:avLst/>
                </a:prstGeom>
                <a:solidFill>
                  <a:srgbClr val="0000FF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63" name="Rectangle 39"/>
                <p:cNvSpPr>
                  <a:spLocks noChangeArrowheads="1"/>
                </p:cNvSpPr>
                <p:nvPr/>
              </p:nvSpPr>
              <p:spPr bwMode="auto">
                <a:xfrm>
                  <a:off x="13223" y="2651"/>
                  <a:ext cx="1016" cy="366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7" name="Group 40"/>
              <p:cNvGrpSpPr>
                <a:grpSpLocks/>
              </p:cNvGrpSpPr>
              <p:nvPr/>
            </p:nvGrpSpPr>
            <p:grpSpPr bwMode="auto">
              <a:xfrm>
                <a:off x="3219" y="5516"/>
                <a:ext cx="1312" cy="1148"/>
                <a:chOff x="3279" y="5516"/>
                <a:chExt cx="1312" cy="1148"/>
              </a:xfrm>
            </p:grpSpPr>
            <p:grpSp>
              <p:nvGrpSpPr>
                <p:cNvPr id="18" name="Group 41"/>
                <p:cNvGrpSpPr>
                  <a:grpSpLocks/>
                </p:cNvGrpSpPr>
                <p:nvPr/>
              </p:nvGrpSpPr>
              <p:grpSpPr bwMode="auto">
                <a:xfrm>
                  <a:off x="3279" y="6265"/>
                  <a:ext cx="1256" cy="399"/>
                  <a:chOff x="873" y="6296"/>
                  <a:chExt cx="1256" cy="399"/>
                </a:xfrm>
              </p:grpSpPr>
              <p:sp>
                <p:nvSpPr>
                  <p:cNvPr id="1066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873" y="6296"/>
                    <a:ext cx="1256" cy="141"/>
                  </a:xfrm>
                  <a:prstGeom prst="rect">
                    <a:avLst/>
                  </a:prstGeom>
                  <a:solidFill>
                    <a:srgbClr val="FFFFFF"/>
                  </a:solidFill>
                  <a:ln w="381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67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1042" y="6481"/>
                    <a:ext cx="245" cy="214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68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1762" y="6465"/>
                    <a:ext cx="245" cy="214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" name="Group 45"/>
                <p:cNvGrpSpPr>
                  <a:grpSpLocks/>
                </p:cNvGrpSpPr>
                <p:nvPr/>
              </p:nvGrpSpPr>
              <p:grpSpPr bwMode="auto">
                <a:xfrm flipH="1">
                  <a:off x="3427" y="5516"/>
                  <a:ext cx="1164" cy="765"/>
                  <a:chOff x="796" y="5517"/>
                  <a:chExt cx="1164" cy="765"/>
                </a:xfrm>
              </p:grpSpPr>
              <p:sp>
                <p:nvSpPr>
                  <p:cNvPr id="1070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796" y="5517"/>
                    <a:ext cx="306" cy="337"/>
                  </a:xfrm>
                  <a:prstGeom prst="ellipse">
                    <a:avLst/>
                  </a:prstGeom>
                  <a:noFill/>
                  <a:ln w="38100">
                    <a:solidFill>
                      <a:srgbClr val="0014AC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71" name="Line 47"/>
                  <p:cNvSpPr>
                    <a:spLocks noChangeShapeType="1"/>
                  </p:cNvSpPr>
                  <p:nvPr/>
                </p:nvSpPr>
                <p:spPr bwMode="auto">
                  <a:xfrm rot="-1580194">
                    <a:off x="1123" y="5807"/>
                    <a:ext cx="1" cy="475"/>
                  </a:xfrm>
                  <a:prstGeom prst="line">
                    <a:avLst/>
                  </a:prstGeom>
                  <a:noFill/>
                  <a:ln w="38100">
                    <a:solidFill>
                      <a:srgbClr val="0014AC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72" name="Line 4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26" y="5883"/>
                    <a:ext cx="291" cy="321"/>
                  </a:xfrm>
                  <a:prstGeom prst="line">
                    <a:avLst/>
                  </a:prstGeom>
                  <a:noFill/>
                  <a:ln w="38100">
                    <a:solidFill>
                      <a:srgbClr val="0014AC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73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1517" y="5883"/>
                    <a:ext cx="168" cy="383"/>
                  </a:xfrm>
                  <a:prstGeom prst="line">
                    <a:avLst/>
                  </a:prstGeom>
                  <a:noFill/>
                  <a:ln w="38100">
                    <a:solidFill>
                      <a:srgbClr val="0014AC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74" name="Line 5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26" y="5929"/>
                    <a:ext cx="474" cy="337"/>
                  </a:xfrm>
                  <a:prstGeom prst="line">
                    <a:avLst/>
                  </a:prstGeom>
                  <a:noFill/>
                  <a:ln w="38100">
                    <a:solidFill>
                      <a:srgbClr val="0014AC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75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1686" y="5944"/>
                    <a:ext cx="88" cy="307"/>
                  </a:xfrm>
                  <a:prstGeom prst="line">
                    <a:avLst/>
                  </a:prstGeom>
                  <a:noFill/>
                  <a:ln w="38100">
                    <a:solidFill>
                      <a:srgbClr val="0014AC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76" name="Line 5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776" y="6236"/>
                    <a:ext cx="184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14AC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77" name="Line 5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19" y="5913"/>
                    <a:ext cx="107" cy="368"/>
                  </a:xfrm>
                  <a:prstGeom prst="line">
                    <a:avLst/>
                  </a:prstGeom>
                  <a:noFill/>
                  <a:ln w="38100">
                    <a:solidFill>
                      <a:srgbClr val="0014AC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1078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3686" y="5622"/>
                  <a:ext cx="0" cy="598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sp>
          <p:nvSpPr>
            <p:cNvPr id="62" name="TextBox 61"/>
            <p:cNvSpPr txBox="1"/>
            <p:nvPr/>
          </p:nvSpPr>
          <p:spPr>
            <a:xfrm>
              <a:off x="8286776" y="3714752"/>
              <a:ext cx="3571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2800" b="1" dirty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3500430" y="785794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магнитное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214678" y="1000108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 электрическое</a:t>
            </a:r>
            <a:endParaRPr lang="ru-RU" sz="28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0" y="2428868"/>
            <a:ext cx="2428892" cy="737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Только</a:t>
            </a:r>
          </a:p>
          <a:p>
            <a:pPr algn="ctr">
              <a:lnSpc>
                <a:spcPts val="2500"/>
              </a:lnSpc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магнитное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3000364" y="5000636"/>
            <a:ext cx="40004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эл.магн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поле !!! 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Rectangle 55"/>
          <p:cNvSpPr>
            <a:spLocks noChangeArrowheads="1"/>
          </p:cNvSpPr>
          <p:nvPr/>
        </p:nvSpPr>
        <p:spPr bwMode="auto">
          <a:xfrm>
            <a:off x="2357422" y="5715016"/>
            <a:ext cx="48577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 в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разл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С.О.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…..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2.29417E-6 L 0.80833 -0.0069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" y="-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40426E-6 L -0.78715 -0.00023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4" y="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0" dur="2000" fill="hold"/>
                                        <p:tgtEl>
                                          <p:spTgt spid="6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78" dur="2000" fill="hold"/>
                                        <p:tgtEl>
                                          <p:spTgt spid="1079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4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4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4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9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0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1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2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3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7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9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0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1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4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5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6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7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8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9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0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8" grpId="1"/>
      <p:bldP spid="39" grpId="0"/>
      <p:bldP spid="39" grpId="1"/>
      <p:bldP spid="39" grpId="2"/>
      <p:bldP spid="61" grpId="0"/>
      <p:bldP spid="61" grpId="1"/>
      <p:bldP spid="64" grpId="0"/>
      <p:bldP spid="65" grpId="0"/>
      <p:bldP spid="65" grpId="1"/>
      <p:bldP spid="66" grpId="0"/>
      <p:bldP spid="66" grpId="1"/>
      <p:bldP spid="1079" grpId="0"/>
      <p:bldP spid="1079" grpId="1"/>
      <p:bldP spid="1079" grpId="2"/>
      <p:bldP spid="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3571868" y="785795"/>
            <a:ext cx="1960554" cy="2286015"/>
            <a:chOff x="3571868" y="428604"/>
            <a:chExt cx="1960554" cy="2286015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3571868" y="428604"/>
              <a:ext cx="1960554" cy="2286015"/>
              <a:chOff x="2200" y="5287"/>
              <a:chExt cx="874" cy="1377"/>
            </a:xfrm>
          </p:grpSpPr>
          <p:sp>
            <p:nvSpPr>
              <p:cNvPr id="1027" name="Oval 3"/>
              <p:cNvSpPr>
                <a:spLocks noChangeArrowheads="1"/>
              </p:cNvSpPr>
              <p:nvPr/>
            </p:nvSpPr>
            <p:spPr bwMode="auto">
              <a:xfrm>
                <a:off x="2491" y="5287"/>
                <a:ext cx="306" cy="337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8" name="Line 4"/>
              <p:cNvSpPr>
                <a:spLocks noChangeShapeType="1"/>
              </p:cNvSpPr>
              <p:nvPr/>
            </p:nvSpPr>
            <p:spPr bwMode="auto">
              <a:xfrm>
                <a:off x="2644" y="5624"/>
                <a:ext cx="0" cy="47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9" name="Line 5"/>
              <p:cNvSpPr>
                <a:spLocks noChangeShapeType="1"/>
              </p:cNvSpPr>
              <p:nvPr/>
            </p:nvSpPr>
            <p:spPr bwMode="auto">
              <a:xfrm flipH="1">
                <a:off x="2399" y="6112"/>
                <a:ext cx="230" cy="537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0" name="Line 6"/>
              <p:cNvSpPr>
                <a:spLocks noChangeShapeType="1"/>
              </p:cNvSpPr>
              <p:nvPr/>
            </p:nvSpPr>
            <p:spPr bwMode="auto">
              <a:xfrm flipH="1">
                <a:off x="2235" y="6648"/>
                <a:ext cx="184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1" name="Line 7"/>
              <p:cNvSpPr>
                <a:spLocks noChangeShapeType="1"/>
              </p:cNvSpPr>
              <p:nvPr/>
            </p:nvSpPr>
            <p:spPr bwMode="auto">
              <a:xfrm>
                <a:off x="2660" y="6143"/>
                <a:ext cx="183" cy="52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2" name="Line 8"/>
              <p:cNvSpPr>
                <a:spLocks noChangeShapeType="1"/>
              </p:cNvSpPr>
              <p:nvPr/>
            </p:nvSpPr>
            <p:spPr bwMode="auto">
              <a:xfrm flipH="1">
                <a:off x="2838" y="6649"/>
                <a:ext cx="184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2645" y="5669"/>
                <a:ext cx="429" cy="383"/>
                <a:chOff x="2651" y="5669"/>
                <a:chExt cx="429" cy="383"/>
              </a:xfrm>
            </p:grpSpPr>
            <p:sp>
              <p:nvSpPr>
                <p:cNvPr id="1034" name="Line 10"/>
                <p:cNvSpPr>
                  <a:spLocks noChangeShapeType="1"/>
                </p:cNvSpPr>
                <p:nvPr/>
              </p:nvSpPr>
              <p:spPr bwMode="auto">
                <a:xfrm>
                  <a:off x="2666" y="5669"/>
                  <a:ext cx="413" cy="123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5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2651" y="5791"/>
                  <a:ext cx="429" cy="261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5" name="Group 12"/>
              <p:cNvGrpSpPr>
                <a:grpSpLocks/>
              </p:cNvGrpSpPr>
              <p:nvPr/>
            </p:nvGrpSpPr>
            <p:grpSpPr bwMode="auto">
              <a:xfrm flipH="1">
                <a:off x="2200" y="5669"/>
                <a:ext cx="429" cy="383"/>
                <a:chOff x="2651" y="5669"/>
                <a:chExt cx="429" cy="383"/>
              </a:xfrm>
            </p:grpSpPr>
            <p:sp>
              <p:nvSpPr>
                <p:cNvPr id="1037" name="Line 13"/>
                <p:cNvSpPr>
                  <a:spLocks noChangeShapeType="1"/>
                </p:cNvSpPr>
                <p:nvPr/>
              </p:nvSpPr>
              <p:spPr bwMode="auto">
                <a:xfrm>
                  <a:off x="2666" y="5669"/>
                  <a:ext cx="413" cy="123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8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2651" y="5791"/>
                  <a:ext cx="429" cy="261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sp>
          <p:nvSpPr>
            <p:cNvPr id="15" name="TextBox 14"/>
            <p:cNvSpPr txBox="1"/>
            <p:nvPr/>
          </p:nvSpPr>
          <p:spPr>
            <a:xfrm>
              <a:off x="4369373" y="428604"/>
              <a:ext cx="3571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800" b="1" dirty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071802" y="0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электрическое</a:t>
            </a:r>
            <a:endParaRPr lang="ru-RU" sz="28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00430" y="428604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магнитное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Группа 59"/>
          <p:cNvGrpSpPr/>
          <p:nvPr/>
        </p:nvGrpSpPr>
        <p:grpSpPr>
          <a:xfrm>
            <a:off x="214282" y="785794"/>
            <a:ext cx="2428892" cy="2357454"/>
            <a:chOff x="214282" y="785794"/>
            <a:chExt cx="2428892" cy="2357454"/>
          </a:xfrm>
        </p:grpSpPr>
        <p:grpSp>
          <p:nvGrpSpPr>
            <p:cNvPr id="7" name="Group 15"/>
            <p:cNvGrpSpPr>
              <a:grpSpLocks/>
            </p:cNvGrpSpPr>
            <p:nvPr/>
          </p:nvGrpSpPr>
          <p:grpSpPr bwMode="auto">
            <a:xfrm>
              <a:off x="214282" y="785794"/>
              <a:ext cx="2428892" cy="2357454"/>
              <a:chOff x="811" y="5410"/>
              <a:chExt cx="1318" cy="1285"/>
            </a:xfrm>
          </p:grpSpPr>
          <p:grpSp>
            <p:nvGrpSpPr>
              <p:cNvPr id="8" name="Group 16"/>
              <p:cNvGrpSpPr>
                <a:grpSpLocks/>
              </p:cNvGrpSpPr>
              <p:nvPr/>
            </p:nvGrpSpPr>
            <p:grpSpPr bwMode="auto">
              <a:xfrm>
                <a:off x="873" y="6296"/>
                <a:ext cx="1256" cy="399"/>
                <a:chOff x="873" y="6296"/>
                <a:chExt cx="1256" cy="399"/>
              </a:xfrm>
            </p:grpSpPr>
            <p:sp>
              <p:nvSpPr>
                <p:cNvPr id="1041" name="Rectangle 17"/>
                <p:cNvSpPr>
                  <a:spLocks noChangeArrowheads="1"/>
                </p:cNvSpPr>
                <p:nvPr/>
              </p:nvSpPr>
              <p:spPr bwMode="auto">
                <a:xfrm>
                  <a:off x="873" y="6296"/>
                  <a:ext cx="1256" cy="141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42" name="Oval 18"/>
                <p:cNvSpPr>
                  <a:spLocks noChangeArrowheads="1"/>
                </p:cNvSpPr>
                <p:nvPr/>
              </p:nvSpPr>
              <p:spPr bwMode="auto">
                <a:xfrm>
                  <a:off x="1042" y="6481"/>
                  <a:ext cx="245" cy="214"/>
                </a:xfrm>
                <a:prstGeom prst="ellipse">
                  <a:avLst/>
                </a:prstGeom>
                <a:solidFill>
                  <a:srgbClr val="FFFFFF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43" name="Oval 19"/>
                <p:cNvSpPr>
                  <a:spLocks noChangeArrowheads="1"/>
                </p:cNvSpPr>
                <p:nvPr/>
              </p:nvSpPr>
              <p:spPr bwMode="auto">
                <a:xfrm>
                  <a:off x="1762" y="6465"/>
                  <a:ext cx="245" cy="214"/>
                </a:xfrm>
                <a:prstGeom prst="ellipse">
                  <a:avLst/>
                </a:prstGeom>
                <a:solidFill>
                  <a:srgbClr val="FFFFFF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9" name="Group 20"/>
              <p:cNvGrpSpPr>
                <a:grpSpLocks/>
              </p:cNvGrpSpPr>
              <p:nvPr/>
            </p:nvGrpSpPr>
            <p:grpSpPr bwMode="auto">
              <a:xfrm>
                <a:off x="811" y="5517"/>
                <a:ext cx="1164" cy="765"/>
                <a:chOff x="796" y="5517"/>
                <a:chExt cx="1164" cy="765"/>
              </a:xfrm>
            </p:grpSpPr>
            <p:sp>
              <p:nvSpPr>
                <p:cNvPr id="1045" name="Oval 21"/>
                <p:cNvSpPr>
                  <a:spLocks noChangeArrowheads="1"/>
                </p:cNvSpPr>
                <p:nvPr/>
              </p:nvSpPr>
              <p:spPr bwMode="auto">
                <a:xfrm>
                  <a:off x="796" y="5517"/>
                  <a:ext cx="306" cy="337"/>
                </a:xfrm>
                <a:prstGeom prst="ellipse">
                  <a:avLst/>
                </a:prstGeom>
                <a:noFill/>
                <a:ln w="38100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46" name="Line 22"/>
                <p:cNvSpPr>
                  <a:spLocks noChangeShapeType="1"/>
                </p:cNvSpPr>
                <p:nvPr/>
              </p:nvSpPr>
              <p:spPr bwMode="auto">
                <a:xfrm rot="-1580194">
                  <a:off x="1123" y="5807"/>
                  <a:ext cx="1" cy="475"/>
                </a:xfrm>
                <a:prstGeom prst="line">
                  <a:avLst/>
                </a:prstGeom>
                <a:noFill/>
                <a:ln w="38100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47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1226" y="5883"/>
                  <a:ext cx="291" cy="321"/>
                </a:xfrm>
                <a:prstGeom prst="line">
                  <a:avLst/>
                </a:prstGeom>
                <a:noFill/>
                <a:ln w="38100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48" name="Line 24"/>
                <p:cNvSpPr>
                  <a:spLocks noChangeShapeType="1"/>
                </p:cNvSpPr>
                <p:nvPr/>
              </p:nvSpPr>
              <p:spPr bwMode="auto">
                <a:xfrm>
                  <a:off x="1517" y="5883"/>
                  <a:ext cx="168" cy="383"/>
                </a:xfrm>
                <a:prstGeom prst="line">
                  <a:avLst/>
                </a:prstGeom>
                <a:noFill/>
                <a:ln w="38100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49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1226" y="5929"/>
                  <a:ext cx="474" cy="337"/>
                </a:xfrm>
                <a:prstGeom prst="line">
                  <a:avLst/>
                </a:prstGeom>
                <a:noFill/>
                <a:ln w="38100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50" name="Line 26"/>
                <p:cNvSpPr>
                  <a:spLocks noChangeShapeType="1"/>
                </p:cNvSpPr>
                <p:nvPr/>
              </p:nvSpPr>
              <p:spPr bwMode="auto">
                <a:xfrm>
                  <a:off x="1686" y="5944"/>
                  <a:ext cx="88" cy="307"/>
                </a:xfrm>
                <a:prstGeom prst="line">
                  <a:avLst/>
                </a:prstGeom>
                <a:noFill/>
                <a:ln w="38100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51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1776" y="6236"/>
                  <a:ext cx="184" cy="0"/>
                </a:xfrm>
                <a:prstGeom prst="line">
                  <a:avLst/>
                </a:prstGeom>
                <a:noFill/>
                <a:ln w="38100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52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919" y="5913"/>
                  <a:ext cx="107" cy="368"/>
                </a:xfrm>
                <a:prstGeom prst="line">
                  <a:avLst/>
                </a:prstGeom>
                <a:noFill/>
                <a:ln w="38100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29"/>
              <p:cNvGrpSpPr>
                <a:grpSpLocks/>
              </p:cNvGrpSpPr>
              <p:nvPr/>
            </p:nvGrpSpPr>
            <p:grpSpPr bwMode="auto">
              <a:xfrm>
                <a:off x="1664" y="5410"/>
                <a:ext cx="366" cy="871"/>
                <a:chOff x="1664" y="4813"/>
                <a:chExt cx="366" cy="871"/>
              </a:xfrm>
            </p:grpSpPr>
            <p:grpSp>
              <p:nvGrpSpPr>
                <p:cNvPr id="11" name="Group 30"/>
                <p:cNvGrpSpPr>
                  <a:grpSpLocks/>
                </p:cNvGrpSpPr>
                <p:nvPr/>
              </p:nvGrpSpPr>
              <p:grpSpPr bwMode="auto">
                <a:xfrm>
                  <a:off x="1664" y="4813"/>
                  <a:ext cx="366" cy="388"/>
                  <a:chOff x="846" y="9235"/>
                  <a:chExt cx="366" cy="388"/>
                </a:xfrm>
              </p:grpSpPr>
              <p:sp>
                <p:nvSpPr>
                  <p:cNvPr id="1055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9235"/>
                    <a:ext cx="366" cy="388"/>
                  </a:xfrm>
                  <a:prstGeom prst="ellipse">
                    <a:avLst/>
                  </a:prstGeom>
                  <a:noFill/>
                  <a:ln w="762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12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937" y="9337"/>
                    <a:ext cx="207" cy="207"/>
                    <a:chOff x="7108" y="3188"/>
                    <a:chExt cx="207" cy="207"/>
                  </a:xfrm>
                </p:grpSpPr>
                <p:sp>
                  <p:nvSpPr>
                    <p:cNvPr id="1057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108" y="3294"/>
                      <a:ext cx="207" cy="0"/>
                    </a:xfrm>
                    <a:prstGeom prst="line">
                      <a:avLst/>
                    </a:prstGeom>
                    <a:noFill/>
                    <a:ln w="7620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58" name="Line 3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7108" y="3292"/>
                      <a:ext cx="207" cy="0"/>
                    </a:xfrm>
                    <a:prstGeom prst="line">
                      <a:avLst/>
                    </a:prstGeom>
                    <a:noFill/>
                    <a:ln w="7620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  <p:sp>
              <p:nvSpPr>
                <p:cNvPr id="1059" name="Line 35"/>
                <p:cNvSpPr>
                  <a:spLocks noChangeShapeType="1"/>
                </p:cNvSpPr>
                <p:nvPr/>
              </p:nvSpPr>
              <p:spPr bwMode="auto">
                <a:xfrm>
                  <a:off x="1854" y="5194"/>
                  <a:ext cx="0" cy="490"/>
                </a:xfrm>
                <a:prstGeom prst="lin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sp>
          <p:nvSpPr>
            <p:cNvPr id="59" name="TextBox 58"/>
            <p:cNvSpPr txBox="1"/>
            <p:nvPr/>
          </p:nvSpPr>
          <p:spPr>
            <a:xfrm>
              <a:off x="285720" y="1000108"/>
              <a:ext cx="3571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6715108" y="0"/>
            <a:ext cx="2428892" cy="737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Только</a:t>
            </a:r>
          </a:p>
          <a:p>
            <a:pPr algn="ctr">
              <a:lnSpc>
                <a:spcPts val="2500"/>
              </a:lnSpc>
            </a:pP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электрическое</a:t>
            </a:r>
            <a:endParaRPr lang="ru-RU" sz="28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Группа 62"/>
          <p:cNvGrpSpPr/>
          <p:nvPr/>
        </p:nvGrpSpPr>
        <p:grpSpPr>
          <a:xfrm>
            <a:off x="6858016" y="3429000"/>
            <a:ext cx="2046296" cy="1714512"/>
            <a:chOff x="6643702" y="3643314"/>
            <a:chExt cx="2046296" cy="1714512"/>
          </a:xfrm>
        </p:grpSpPr>
        <p:grpSp>
          <p:nvGrpSpPr>
            <p:cNvPr id="14" name="Group 36"/>
            <p:cNvGrpSpPr>
              <a:grpSpLocks/>
            </p:cNvGrpSpPr>
            <p:nvPr/>
          </p:nvGrpSpPr>
          <p:grpSpPr bwMode="auto">
            <a:xfrm>
              <a:off x="6643702" y="3643314"/>
              <a:ext cx="2046296" cy="1714512"/>
              <a:chOff x="3219" y="5473"/>
              <a:chExt cx="1312" cy="1191"/>
            </a:xfrm>
          </p:grpSpPr>
          <p:grpSp>
            <p:nvGrpSpPr>
              <p:cNvPr id="16" name="Group 37"/>
              <p:cNvGrpSpPr>
                <a:grpSpLocks/>
              </p:cNvGrpSpPr>
              <p:nvPr/>
            </p:nvGrpSpPr>
            <p:grpSpPr bwMode="auto">
              <a:xfrm>
                <a:off x="3271" y="5473"/>
                <a:ext cx="740" cy="141"/>
                <a:chOff x="12182" y="2651"/>
                <a:chExt cx="2057" cy="366"/>
              </a:xfrm>
            </p:grpSpPr>
            <p:sp>
              <p:nvSpPr>
                <p:cNvPr id="1062" name="Rectangle 38"/>
                <p:cNvSpPr>
                  <a:spLocks noChangeArrowheads="1"/>
                </p:cNvSpPr>
                <p:nvPr/>
              </p:nvSpPr>
              <p:spPr bwMode="auto">
                <a:xfrm>
                  <a:off x="12182" y="2651"/>
                  <a:ext cx="1016" cy="366"/>
                </a:xfrm>
                <a:prstGeom prst="rect">
                  <a:avLst/>
                </a:prstGeom>
                <a:solidFill>
                  <a:srgbClr val="0000FF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63" name="Rectangle 39"/>
                <p:cNvSpPr>
                  <a:spLocks noChangeArrowheads="1"/>
                </p:cNvSpPr>
                <p:nvPr/>
              </p:nvSpPr>
              <p:spPr bwMode="auto">
                <a:xfrm>
                  <a:off x="13223" y="2651"/>
                  <a:ext cx="1016" cy="366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7" name="Group 40"/>
              <p:cNvGrpSpPr>
                <a:grpSpLocks/>
              </p:cNvGrpSpPr>
              <p:nvPr/>
            </p:nvGrpSpPr>
            <p:grpSpPr bwMode="auto">
              <a:xfrm>
                <a:off x="3219" y="5516"/>
                <a:ext cx="1312" cy="1148"/>
                <a:chOff x="3279" y="5516"/>
                <a:chExt cx="1312" cy="1148"/>
              </a:xfrm>
            </p:grpSpPr>
            <p:grpSp>
              <p:nvGrpSpPr>
                <p:cNvPr id="18" name="Group 41"/>
                <p:cNvGrpSpPr>
                  <a:grpSpLocks/>
                </p:cNvGrpSpPr>
                <p:nvPr/>
              </p:nvGrpSpPr>
              <p:grpSpPr bwMode="auto">
                <a:xfrm>
                  <a:off x="3279" y="6265"/>
                  <a:ext cx="1256" cy="399"/>
                  <a:chOff x="873" y="6296"/>
                  <a:chExt cx="1256" cy="399"/>
                </a:xfrm>
              </p:grpSpPr>
              <p:sp>
                <p:nvSpPr>
                  <p:cNvPr id="1066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873" y="6296"/>
                    <a:ext cx="1256" cy="141"/>
                  </a:xfrm>
                  <a:prstGeom prst="rect">
                    <a:avLst/>
                  </a:prstGeom>
                  <a:solidFill>
                    <a:srgbClr val="FFFFFF"/>
                  </a:solidFill>
                  <a:ln w="381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67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1042" y="6481"/>
                    <a:ext cx="245" cy="214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68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1762" y="6465"/>
                    <a:ext cx="245" cy="214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" name="Group 45"/>
                <p:cNvGrpSpPr>
                  <a:grpSpLocks/>
                </p:cNvGrpSpPr>
                <p:nvPr/>
              </p:nvGrpSpPr>
              <p:grpSpPr bwMode="auto">
                <a:xfrm flipH="1">
                  <a:off x="3427" y="5516"/>
                  <a:ext cx="1164" cy="765"/>
                  <a:chOff x="796" y="5517"/>
                  <a:chExt cx="1164" cy="765"/>
                </a:xfrm>
              </p:grpSpPr>
              <p:sp>
                <p:nvSpPr>
                  <p:cNvPr id="1070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796" y="5517"/>
                    <a:ext cx="306" cy="337"/>
                  </a:xfrm>
                  <a:prstGeom prst="ellipse">
                    <a:avLst/>
                  </a:prstGeom>
                  <a:noFill/>
                  <a:ln w="38100">
                    <a:solidFill>
                      <a:srgbClr val="0014AC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71" name="Line 47"/>
                  <p:cNvSpPr>
                    <a:spLocks noChangeShapeType="1"/>
                  </p:cNvSpPr>
                  <p:nvPr/>
                </p:nvSpPr>
                <p:spPr bwMode="auto">
                  <a:xfrm rot="-1580194">
                    <a:off x="1123" y="5807"/>
                    <a:ext cx="1" cy="475"/>
                  </a:xfrm>
                  <a:prstGeom prst="line">
                    <a:avLst/>
                  </a:prstGeom>
                  <a:noFill/>
                  <a:ln w="38100">
                    <a:solidFill>
                      <a:srgbClr val="0014AC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72" name="Line 4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26" y="5883"/>
                    <a:ext cx="291" cy="321"/>
                  </a:xfrm>
                  <a:prstGeom prst="line">
                    <a:avLst/>
                  </a:prstGeom>
                  <a:noFill/>
                  <a:ln w="38100">
                    <a:solidFill>
                      <a:srgbClr val="0014AC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73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1517" y="5883"/>
                    <a:ext cx="168" cy="383"/>
                  </a:xfrm>
                  <a:prstGeom prst="line">
                    <a:avLst/>
                  </a:prstGeom>
                  <a:noFill/>
                  <a:ln w="38100">
                    <a:solidFill>
                      <a:srgbClr val="0014AC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74" name="Line 5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26" y="5929"/>
                    <a:ext cx="474" cy="337"/>
                  </a:xfrm>
                  <a:prstGeom prst="line">
                    <a:avLst/>
                  </a:prstGeom>
                  <a:noFill/>
                  <a:ln w="38100">
                    <a:solidFill>
                      <a:srgbClr val="0014AC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75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1686" y="5944"/>
                    <a:ext cx="88" cy="307"/>
                  </a:xfrm>
                  <a:prstGeom prst="line">
                    <a:avLst/>
                  </a:prstGeom>
                  <a:noFill/>
                  <a:ln w="38100">
                    <a:solidFill>
                      <a:srgbClr val="0014AC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76" name="Line 5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776" y="6236"/>
                    <a:ext cx="184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14AC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77" name="Line 5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19" y="5913"/>
                    <a:ext cx="107" cy="368"/>
                  </a:xfrm>
                  <a:prstGeom prst="line">
                    <a:avLst/>
                  </a:prstGeom>
                  <a:noFill/>
                  <a:ln w="38100">
                    <a:solidFill>
                      <a:srgbClr val="0014AC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1078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3686" y="5622"/>
                  <a:ext cx="0" cy="598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sp>
          <p:nvSpPr>
            <p:cNvPr id="62" name="TextBox 61"/>
            <p:cNvSpPr txBox="1"/>
            <p:nvPr/>
          </p:nvSpPr>
          <p:spPr>
            <a:xfrm>
              <a:off x="8286776" y="3714752"/>
              <a:ext cx="3571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2800" b="1" dirty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3500430" y="785794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магнитное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214678" y="1000108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 электрическое</a:t>
            </a:r>
            <a:endParaRPr lang="ru-RU" sz="28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0" y="2428868"/>
            <a:ext cx="2428892" cy="737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Только</a:t>
            </a:r>
          </a:p>
          <a:p>
            <a:pPr algn="ctr">
              <a:lnSpc>
                <a:spcPts val="2500"/>
              </a:lnSpc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магнитное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3000364" y="5000636"/>
            <a:ext cx="40004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эл.магн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поле !!! 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Rectangle 55"/>
          <p:cNvSpPr>
            <a:spLocks noChangeArrowheads="1"/>
          </p:cNvSpPr>
          <p:nvPr/>
        </p:nvSpPr>
        <p:spPr bwMode="auto">
          <a:xfrm>
            <a:off x="2357422" y="5715016"/>
            <a:ext cx="48577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 в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разл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С.О.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…..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2.29417E-6 L 0.80833 -0.0069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" y="-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40426E-6 L -0.78715 -0.00023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4" y="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0" dur="2000" fill="hold"/>
                                        <p:tgtEl>
                                          <p:spTgt spid="6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78" dur="2000" fill="hold"/>
                                        <p:tgtEl>
                                          <p:spTgt spid="1079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4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4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4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9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0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1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2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3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7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9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0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1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4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5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6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7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8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9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0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8" grpId="1"/>
      <p:bldP spid="39" grpId="0"/>
      <p:bldP spid="39" grpId="1"/>
      <p:bldP spid="39" grpId="2"/>
      <p:bldP spid="61" grpId="0"/>
      <p:bldP spid="61" grpId="1"/>
      <p:bldP spid="64" grpId="0"/>
      <p:bldP spid="65" grpId="0"/>
      <p:bldP spid="65" grpId="1"/>
      <p:bldP spid="66" grpId="0"/>
      <p:bldP spid="66" grpId="1"/>
      <p:bldP spid="1079" grpId="0"/>
      <p:bldP spid="1079" grpId="1"/>
      <p:bldP spid="1079" grpId="2"/>
      <p:bldP spid="6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1406" y="571480"/>
            <a:ext cx="714380" cy="1714512"/>
            <a:chOff x="1664" y="4813"/>
            <a:chExt cx="366" cy="871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664" y="4813"/>
              <a:ext cx="366" cy="388"/>
              <a:chOff x="846" y="9235"/>
              <a:chExt cx="366" cy="388"/>
            </a:xfrm>
          </p:grpSpPr>
          <p:sp>
            <p:nvSpPr>
              <p:cNvPr id="1028" name="Oval 4"/>
              <p:cNvSpPr>
                <a:spLocks noChangeArrowheads="1"/>
              </p:cNvSpPr>
              <p:nvPr/>
            </p:nvSpPr>
            <p:spPr bwMode="auto">
              <a:xfrm>
                <a:off x="846" y="9235"/>
                <a:ext cx="366" cy="388"/>
              </a:xfrm>
              <a:prstGeom prst="ellips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937" y="9337"/>
                <a:ext cx="207" cy="207"/>
                <a:chOff x="7108" y="3188"/>
                <a:chExt cx="207" cy="207"/>
              </a:xfrm>
            </p:grpSpPr>
            <p:sp>
              <p:nvSpPr>
                <p:cNvPr id="1030" name="Line 6"/>
                <p:cNvSpPr>
                  <a:spLocks noChangeShapeType="1"/>
                </p:cNvSpPr>
                <p:nvPr/>
              </p:nvSpPr>
              <p:spPr bwMode="auto">
                <a:xfrm>
                  <a:off x="7108" y="3294"/>
                  <a:ext cx="207" cy="0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1" name="Line 7"/>
                <p:cNvSpPr>
                  <a:spLocks noChangeShapeType="1"/>
                </p:cNvSpPr>
                <p:nvPr/>
              </p:nvSpPr>
              <p:spPr bwMode="auto">
                <a:xfrm rot="-5400000">
                  <a:off x="7108" y="3292"/>
                  <a:ext cx="207" cy="0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1854" y="5194"/>
              <a:ext cx="0" cy="49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1214414" y="858105"/>
            <a:ext cx="1285884" cy="356317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1928794" y="428604"/>
            <a:ext cx="1479535" cy="1214446"/>
          </a:xfrm>
          <a:prstGeom prst="ellips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2786050" y="857232"/>
            <a:ext cx="1406830" cy="35719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3643306" y="428604"/>
            <a:ext cx="1479535" cy="1214446"/>
          </a:xfrm>
          <a:prstGeom prst="ellips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Oval 6"/>
          <p:cNvSpPr>
            <a:spLocks noChangeArrowheads="1"/>
          </p:cNvSpPr>
          <p:nvPr/>
        </p:nvSpPr>
        <p:spPr bwMode="auto">
          <a:xfrm>
            <a:off x="4572000" y="857232"/>
            <a:ext cx="1335392" cy="35719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Oval 7"/>
          <p:cNvSpPr>
            <a:spLocks noChangeArrowheads="1"/>
          </p:cNvSpPr>
          <p:nvPr/>
        </p:nvSpPr>
        <p:spPr bwMode="auto">
          <a:xfrm>
            <a:off x="0" y="357166"/>
            <a:ext cx="1479535" cy="1214446"/>
          </a:xfrm>
          <a:prstGeom prst="ellips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8286776" y="642918"/>
            <a:ext cx="714380" cy="1357322"/>
            <a:chOff x="1664" y="4813"/>
            <a:chExt cx="366" cy="871"/>
          </a:xfrm>
        </p:grpSpPr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1664" y="4813"/>
              <a:ext cx="366" cy="388"/>
              <a:chOff x="846" y="9235"/>
              <a:chExt cx="366" cy="388"/>
            </a:xfrm>
          </p:grpSpPr>
          <p:sp>
            <p:nvSpPr>
              <p:cNvPr id="1035" name="Oval 11"/>
              <p:cNvSpPr>
                <a:spLocks noChangeArrowheads="1"/>
              </p:cNvSpPr>
              <p:nvPr/>
            </p:nvSpPr>
            <p:spPr bwMode="auto">
              <a:xfrm>
                <a:off x="846" y="9235"/>
                <a:ext cx="366" cy="388"/>
              </a:xfrm>
              <a:prstGeom prst="ellips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7" name="Line 13"/>
              <p:cNvSpPr>
                <a:spLocks noChangeShapeType="1"/>
              </p:cNvSpPr>
              <p:nvPr/>
            </p:nvSpPr>
            <p:spPr bwMode="auto">
              <a:xfrm>
                <a:off x="937" y="9443"/>
                <a:ext cx="207" cy="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>
              <a:off x="1854" y="5194"/>
              <a:ext cx="0" cy="49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2" name="Oval 7"/>
          <p:cNvSpPr>
            <a:spLocks noChangeArrowheads="1"/>
          </p:cNvSpPr>
          <p:nvPr/>
        </p:nvSpPr>
        <p:spPr bwMode="auto">
          <a:xfrm>
            <a:off x="5357818" y="428604"/>
            <a:ext cx="1479535" cy="1214446"/>
          </a:xfrm>
          <a:prstGeom prst="ellips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Oval 6"/>
          <p:cNvSpPr>
            <a:spLocks noChangeArrowheads="1"/>
          </p:cNvSpPr>
          <p:nvPr/>
        </p:nvSpPr>
        <p:spPr bwMode="auto">
          <a:xfrm>
            <a:off x="6215074" y="857232"/>
            <a:ext cx="1335392" cy="35719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Oval 7"/>
          <p:cNvSpPr>
            <a:spLocks noChangeArrowheads="1"/>
          </p:cNvSpPr>
          <p:nvPr/>
        </p:nvSpPr>
        <p:spPr bwMode="auto">
          <a:xfrm>
            <a:off x="7215206" y="357166"/>
            <a:ext cx="1479535" cy="1214446"/>
          </a:xfrm>
          <a:prstGeom prst="ellips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5500694" y="1428736"/>
            <a:ext cx="34290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Почувствует…                                            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5357818" y="2000240"/>
            <a:ext cx="32861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мгновенно ??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-142908" y="3362926"/>
            <a:ext cx="107112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ru-RU" sz="5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54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214414" y="3362926"/>
            <a:ext cx="107112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14348" y="3362926"/>
            <a:ext cx="74251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endParaRPr lang="ru-RU" sz="4400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143108" y="3362926"/>
            <a:ext cx="74251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endParaRPr lang="ru-RU" sz="4400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643174" y="3291488"/>
            <a:ext cx="107112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ru-RU" sz="5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54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500430" y="3362926"/>
            <a:ext cx="74251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endParaRPr lang="ru-RU" sz="4400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000496" y="3291488"/>
            <a:ext cx="107112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929190" y="3362926"/>
            <a:ext cx="74251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endParaRPr lang="ru-RU" sz="4400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429256" y="3291488"/>
            <a:ext cx="107112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ru-RU" sz="5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54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286512" y="3362926"/>
            <a:ext cx="74251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endParaRPr lang="ru-RU" sz="4400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786578" y="3291488"/>
            <a:ext cx="107112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643834" y="3362926"/>
            <a:ext cx="74251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endParaRPr lang="ru-RU" sz="4400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120373" y="3339176"/>
            <a:ext cx="107112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ru-RU" sz="5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54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3286116" y="4286256"/>
            <a:ext cx="342959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через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 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17"/>
          <p:cNvSpPr>
            <a:spLocks noChangeArrowheads="1"/>
          </p:cNvSpPr>
          <p:nvPr/>
        </p:nvSpPr>
        <p:spPr bwMode="auto">
          <a:xfrm>
            <a:off x="3428992" y="5214950"/>
            <a:ext cx="303320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=3</a:t>
            </a:r>
            <a:r>
              <a:rPr lang="en-US" sz="4400" b="1" dirty="0" smtClean="0">
                <a:sym typeface="Symbol"/>
              </a:rPr>
              <a:t>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kumimoji="0" lang="ru-RU" sz="44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м/с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00231 L 0.06754 -6.10546E-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0" y="-1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3108E-6 L -0.05972 0.00301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0" y="1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000"/>
                            </p:stCondLst>
                            <p:childTnLst>
                              <p:par>
                                <p:cTn id="9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6000"/>
                            </p:stCondLst>
                            <p:childTnLst>
                              <p:par>
                                <p:cTn id="10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70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90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0" dur="2000" fill="hold"/>
                                        <p:tgtEl>
                                          <p:spTgt spid="4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2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4" dur="2000" fill="hold"/>
                                        <p:tgtEl>
                                          <p:spTgt spid="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2" grpId="0" animBg="1"/>
      <p:bldP spid="23" grpId="0" animBg="1"/>
      <p:bldP spid="24" grpId="0" animBg="1"/>
      <p:bldP spid="1040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0" grpId="1"/>
      <p:bldP spid="1041" grpId="0"/>
      <p:bldP spid="42" grpId="0"/>
      <p:bldP spid="4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423808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колебания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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928802"/>
            <a:ext cx="160332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а 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0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4282" y="1000108"/>
            <a:ext cx="248337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а = 0 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0" y="0"/>
            <a:ext cx="86914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952742" y="0"/>
            <a:ext cx="319125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Э.М.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волна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428992" y="928670"/>
            <a:ext cx="351634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тащатся…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220655" y="1857364"/>
            <a:ext cx="406585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отрываются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571736" y="928670"/>
            <a:ext cx="86914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500166" y="1857364"/>
            <a:ext cx="86914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184023" y="2571744"/>
            <a:ext cx="10310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</a:t>
            </a:r>
            <a:r>
              <a:rPr lang="ru-RU" sz="4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</a:t>
            </a:r>
            <a:endParaRPr lang="ru-RU" sz="4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786578" y="2571744"/>
            <a:ext cx="10919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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6000760" y="2428868"/>
            <a:ext cx="86914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42905" y="3096292"/>
            <a:ext cx="8001061" cy="2401588"/>
            <a:chOff x="5040" y="2458"/>
            <a:chExt cx="3054" cy="1127"/>
          </a:xfrm>
        </p:grpSpPr>
        <p:sp>
          <p:nvSpPr>
            <p:cNvPr id="13316" name="Line 4"/>
            <p:cNvSpPr>
              <a:spLocks noChangeShapeType="1"/>
            </p:cNvSpPr>
            <p:nvPr/>
          </p:nvSpPr>
          <p:spPr bwMode="auto">
            <a:xfrm flipV="1">
              <a:off x="5494" y="2458"/>
              <a:ext cx="0" cy="719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17" name="Line 5"/>
            <p:cNvSpPr>
              <a:spLocks noChangeShapeType="1"/>
            </p:cNvSpPr>
            <p:nvPr/>
          </p:nvSpPr>
          <p:spPr bwMode="auto">
            <a:xfrm flipH="1">
              <a:off x="5040" y="3171"/>
              <a:ext cx="460" cy="414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18" name="Line 6"/>
            <p:cNvSpPr>
              <a:spLocks noChangeShapeType="1"/>
            </p:cNvSpPr>
            <p:nvPr/>
          </p:nvSpPr>
          <p:spPr bwMode="auto">
            <a:xfrm>
              <a:off x="5484" y="3171"/>
              <a:ext cx="2610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1760404" y="4641446"/>
            <a:ext cx="739894" cy="91233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V="1">
            <a:off x="2527708" y="3357562"/>
            <a:ext cx="45719" cy="1283884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>
            <a:off x="4230576" y="3801957"/>
            <a:ext cx="1000132" cy="78581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V="1">
            <a:off x="4222006" y="4610141"/>
            <a:ext cx="0" cy="1205266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4" name="Группа 37"/>
          <p:cNvGrpSpPr/>
          <p:nvPr/>
        </p:nvGrpSpPr>
        <p:grpSpPr>
          <a:xfrm>
            <a:off x="1840672" y="3357562"/>
            <a:ext cx="6874732" cy="2535755"/>
            <a:chOff x="1840672" y="3357562"/>
            <a:chExt cx="6634904" cy="2535755"/>
          </a:xfrm>
        </p:grpSpPr>
        <p:grpSp>
          <p:nvGrpSpPr>
            <p:cNvPr id="15" name="Group 7"/>
            <p:cNvGrpSpPr>
              <a:grpSpLocks/>
            </p:cNvGrpSpPr>
            <p:nvPr/>
          </p:nvGrpSpPr>
          <p:grpSpPr bwMode="auto">
            <a:xfrm flipV="1">
              <a:off x="1840672" y="3368935"/>
              <a:ext cx="3348756" cy="2488955"/>
              <a:chOff x="860" y="3368"/>
              <a:chExt cx="1405" cy="1170"/>
            </a:xfrm>
          </p:grpSpPr>
          <p:sp>
            <p:nvSpPr>
              <p:cNvPr id="13320" name="Freeform 8"/>
              <p:cNvSpPr>
                <a:spLocks/>
              </p:cNvSpPr>
              <p:nvPr/>
            </p:nvSpPr>
            <p:spPr bwMode="auto">
              <a:xfrm>
                <a:off x="1523" y="3368"/>
                <a:ext cx="742" cy="635"/>
              </a:xfrm>
              <a:custGeom>
                <a:avLst/>
                <a:gdLst/>
                <a:ahLst/>
                <a:cxnLst>
                  <a:cxn ang="0">
                    <a:pos x="0" y="283"/>
                  </a:cxn>
                  <a:cxn ang="0">
                    <a:pos x="144" y="1"/>
                  </a:cxn>
                  <a:cxn ang="0">
                    <a:pos x="306" y="289"/>
                  </a:cxn>
                </a:cxnLst>
                <a:rect l="0" t="0" r="r" b="b"/>
                <a:pathLst>
                  <a:path w="306" h="289">
                    <a:moveTo>
                      <a:pt x="0" y="283"/>
                    </a:moveTo>
                    <a:cubicBezTo>
                      <a:pt x="46" y="141"/>
                      <a:pt x="93" y="0"/>
                      <a:pt x="144" y="1"/>
                    </a:cubicBezTo>
                    <a:cubicBezTo>
                      <a:pt x="195" y="2"/>
                      <a:pt x="279" y="243"/>
                      <a:pt x="306" y="289"/>
                    </a:cubicBez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321" name="Freeform 9"/>
              <p:cNvSpPr>
                <a:spLocks/>
              </p:cNvSpPr>
              <p:nvPr/>
            </p:nvSpPr>
            <p:spPr bwMode="auto">
              <a:xfrm flipV="1">
                <a:off x="860" y="3960"/>
                <a:ext cx="657" cy="578"/>
              </a:xfrm>
              <a:custGeom>
                <a:avLst/>
                <a:gdLst/>
                <a:ahLst/>
                <a:cxnLst>
                  <a:cxn ang="0">
                    <a:pos x="0" y="283"/>
                  </a:cxn>
                  <a:cxn ang="0">
                    <a:pos x="144" y="1"/>
                  </a:cxn>
                  <a:cxn ang="0">
                    <a:pos x="306" y="289"/>
                  </a:cxn>
                </a:cxnLst>
                <a:rect l="0" t="0" r="r" b="b"/>
                <a:pathLst>
                  <a:path w="306" h="289">
                    <a:moveTo>
                      <a:pt x="0" y="283"/>
                    </a:moveTo>
                    <a:cubicBezTo>
                      <a:pt x="46" y="141"/>
                      <a:pt x="93" y="0"/>
                      <a:pt x="144" y="1"/>
                    </a:cubicBezTo>
                    <a:cubicBezTo>
                      <a:pt x="195" y="2"/>
                      <a:pt x="279" y="243"/>
                      <a:pt x="306" y="289"/>
                    </a:cubicBez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6" name="Group 7"/>
            <p:cNvGrpSpPr>
              <a:grpSpLocks/>
            </p:cNvGrpSpPr>
            <p:nvPr/>
          </p:nvGrpSpPr>
          <p:grpSpPr bwMode="auto">
            <a:xfrm flipV="1">
              <a:off x="5143504" y="3357562"/>
              <a:ext cx="3332072" cy="2535755"/>
              <a:chOff x="867" y="3368"/>
              <a:chExt cx="1398" cy="1192"/>
            </a:xfrm>
          </p:grpSpPr>
          <p:sp>
            <p:nvSpPr>
              <p:cNvPr id="29" name="Freeform 8"/>
              <p:cNvSpPr>
                <a:spLocks/>
              </p:cNvSpPr>
              <p:nvPr/>
            </p:nvSpPr>
            <p:spPr bwMode="auto">
              <a:xfrm>
                <a:off x="1523" y="3368"/>
                <a:ext cx="742" cy="635"/>
              </a:xfrm>
              <a:custGeom>
                <a:avLst/>
                <a:gdLst/>
                <a:ahLst/>
                <a:cxnLst>
                  <a:cxn ang="0">
                    <a:pos x="0" y="283"/>
                  </a:cxn>
                  <a:cxn ang="0">
                    <a:pos x="144" y="1"/>
                  </a:cxn>
                  <a:cxn ang="0">
                    <a:pos x="306" y="289"/>
                  </a:cxn>
                </a:cxnLst>
                <a:rect l="0" t="0" r="r" b="b"/>
                <a:pathLst>
                  <a:path w="306" h="289">
                    <a:moveTo>
                      <a:pt x="0" y="283"/>
                    </a:moveTo>
                    <a:cubicBezTo>
                      <a:pt x="46" y="141"/>
                      <a:pt x="93" y="0"/>
                      <a:pt x="144" y="1"/>
                    </a:cubicBezTo>
                    <a:cubicBezTo>
                      <a:pt x="195" y="2"/>
                      <a:pt x="279" y="243"/>
                      <a:pt x="306" y="289"/>
                    </a:cubicBez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" name="Freeform 9"/>
              <p:cNvSpPr>
                <a:spLocks/>
              </p:cNvSpPr>
              <p:nvPr/>
            </p:nvSpPr>
            <p:spPr bwMode="auto">
              <a:xfrm flipV="1">
                <a:off x="867" y="3982"/>
                <a:ext cx="657" cy="578"/>
              </a:xfrm>
              <a:custGeom>
                <a:avLst/>
                <a:gdLst/>
                <a:ahLst/>
                <a:cxnLst>
                  <a:cxn ang="0">
                    <a:pos x="0" y="283"/>
                  </a:cxn>
                  <a:cxn ang="0">
                    <a:pos x="144" y="1"/>
                  </a:cxn>
                  <a:cxn ang="0">
                    <a:pos x="306" y="289"/>
                  </a:cxn>
                </a:cxnLst>
                <a:rect l="0" t="0" r="r" b="b"/>
                <a:pathLst>
                  <a:path w="306" h="289">
                    <a:moveTo>
                      <a:pt x="0" y="283"/>
                    </a:moveTo>
                    <a:cubicBezTo>
                      <a:pt x="46" y="141"/>
                      <a:pt x="93" y="0"/>
                      <a:pt x="144" y="1"/>
                    </a:cubicBezTo>
                    <a:cubicBezTo>
                      <a:pt x="195" y="2"/>
                      <a:pt x="279" y="243"/>
                      <a:pt x="306" y="289"/>
                    </a:cubicBez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31" name="Прямоугольник 30"/>
          <p:cNvSpPr/>
          <p:nvPr/>
        </p:nvSpPr>
        <p:spPr>
          <a:xfrm>
            <a:off x="1857356" y="2714620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57158" y="4929198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3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572528" y="4643446"/>
            <a:ext cx="3674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Группа 38"/>
          <p:cNvGrpSpPr/>
          <p:nvPr/>
        </p:nvGrpSpPr>
        <p:grpSpPr>
          <a:xfrm>
            <a:off x="1624463" y="3714752"/>
            <a:ext cx="7256779" cy="1818905"/>
            <a:chOff x="1624463" y="3714752"/>
            <a:chExt cx="7256779" cy="1818905"/>
          </a:xfrm>
        </p:grpSpPr>
        <p:grpSp>
          <p:nvGrpSpPr>
            <p:cNvPr id="18" name="Группа 33"/>
            <p:cNvGrpSpPr/>
            <p:nvPr/>
          </p:nvGrpSpPr>
          <p:grpSpPr>
            <a:xfrm>
              <a:off x="1624463" y="3762653"/>
              <a:ext cx="3809176" cy="1771004"/>
              <a:chOff x="1561399" y="3762653"/>
              <a:chExt cx="3809176" cy="1771004"/>
            </a:xfrm>
          </p:grpSpPr>
          <p:sp>
            <p:nvSpPr>
              <p:cNvPr id="13322" name="Freeform 10"/>
              <p:cNvSpPr>
                <a:spLocks/>
              </p:cNvSpPr>
              <p:nvPr/>
            </p:nvSpPr>
            <p:spPr bwMode="auto">
              <a:xfrm>
                <a:off x="1561399" y="4610141"/>
                <a:ext cx="1933929" cy="923516"/>
              </a:xfrm>
              <a:custGeom>
                <a:avLst/>
                <a:gdLst/>
                <a:ahLst/>
                <a:cxnLst>
                  <a:cxn ang="0">
                    <a:pos x="69" y="31"/>
                  </a:cxn>
                  <a:cxn ang="0">
                    <a:pos x="115" y="429"/>
                  </a:cxn>
                  <a:cxn ang="0">
                    <a:pos x="758" y="0"/>
                  </a:cxn>
                </a:cxnLst>
                <a:rect l="0" t="0" r="r" b="b"/>
                <a:pathLst>
                  <a:path w="758" h="434">
                    <a:moveTo>
                      <a:pt x="69" y="31"/>
                    </a:moveTo>
                    <a:cubicBezTo>
                      <a:pt x="34" y="232"/>
                      <a:pt x="0" y="434"/>
                      <a:pt x="115" y="429"/>
                    </a:cubicBezTo>
                    <a:cubicBezTo>
                      <a:pt x="230" y="424"/>
                      <a:pt x="643" y="77"/>
                      <a:pt x="758" y="0"/>
                    </a:cubicBezTo>
                  </a:path>
                </a:pathLst>
              </a:custGeom>
              <a:noFill/>
              <a:ln w="57150" cmpd="sng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323" name="Freeform 11"/>
              <p:cNvSpPr>
                <a:spLocks/>
              </p:cNvSpPr>
              <p:nvPr/>
            </p:nvSpPr>
            <p:spPr bwMode="auto">
              <a:xfrm flipH="1" flipV="1">
                <a:off x="3319284" y="3762653"/>
                <a:ext cx="2051291" cy="892210"/>
              </a:xfrm>
              <a:custGeom>
                <a:avLst/>
                <a:gdLst/>
                <a:ahLst/>
                <a:cxnLst>
                  <a:cxn ang="0">
                    <a:pos x="69" y="31"/>
                  </a:cxn>
                  <a:cxn ang="0">
                    <a:pos x="115" y="429"/>
                  </a:cxn>
                  <a:cxn ang="0">
                    <a:pos x="758" y="0"/>
                  </a:cxn>
                </a:cxnLst>
                <a:rect l="0" t="0" r="r" b="b"/>
                <a:pathLst>
                  <a:path w="758" h="434">
                    <a:moveTo>
                      <a:pt x="69" y="31"/>
                    </a:moveTo>
                    <a:cubicBezTo>
                      <a:pt x="34" y="232"/>
                      <a:pt x="0" y="434"/>
                      <a:pt x="115" y="429"/>
                    </a:cubicBezTo>
                    <a:cubicBezTo>
                      <a:pt x="230" y="424"/>
                      <a:pt x="643" y="77"/>
                      <a:pt x="758" y="0"/>
                    </a:cubicBezTo>
                  </a:path>
                </a:pathLst>
              </a:custGeom>
              <a:noFill/>
              <a:ln w="57150" cmpd="sng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9" name="Группа 34"/>
            <p:cNvGrpSpPr/>
            <p:nvPr/>
          </p:nvGrpSpPr>
          <p:grpSpPr>
            <a:xfrm>
              <a:off x="5072066" y="3714752"/>
              <a:ext cx="3809176" cy="1771004"/>
              <a:chOff x="1561399" y="3762653"/>
              <a:chExt cx="3809176" cy="1771004"/>
            </a:xfrm>
          </p:grpSpPr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1561399" y="4610141"/>
                <a:ext cx="1933929" cy="923516"/>
              </a:xfrm>
              <a:custGeom>
                <a:avLst/>
                <a:gdLst/>
                <a:ahLst/>
                <a:cxnLst>
                  <a:cxn ang="0">
                    <a:pos x="69" y="31"/>
                  </a:cxn>
                  <a:cxn ang="0">
                    <a:pos x="115" y="429"/>
                  </a:cxn>
                  <a:cxn ang="0">
                    <a:pos x="758" y="0"/>
                  </a:cxn>
                </a:cxnLst>
                <a:rect l="0" t="0" r="r" b="b"/>
                <a:pathLst>
                  <a:path w="758" h="434">
                    <a:moveTo>
                      <a:pt x="69" y="31"/>
                    </a:moveTo>
                    <a:cubicBezTo>
                      <a:pt x="34" y="232"/>
                      <a:pt x="0" y="434"/>
                      <a:pt x="115" y="429"/>
                    </a:cubicBezTo>
                    <a:cubicBezTo>
                      <a:pt x="230" y="424"/>
                      <a:pt x="643" y="77"/>
                      <a:pt x="758" y="0"/>
                    </a:cubicBezTo>
                  </a:path>
                </a:pathLst>
              </a:custGeom>
              <a:noFill/>
              <a:ln w="57150" cmpd="sng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" name="Freeform 11"/>
              <p:cNvSpPr>
                <a:spLocks/>
              </p:cNvSpPr>
              <p:nvPr/>
            </p:nvSpPr>
            <p:spPr bwMode="auto">
              <a:xfrm flipH="1" flipV="1">
                <a:off x="3319284" y="3762653"/>
                <a:ext cx="2051291" cy="892210"/>
              </a:xfrm>
              <a:custGeom>
                <a:avLst/>
                <a:gdLst/>
                <a:ahLst/>
                <a:cxnLst>
                  <a:cxn ang="0">
                    <a:pos x="69" y="31"/>
                  </a:cxn>
                  <a:cxn ang="0">
                    <a:pos x="115" y="429"/>
                  </a:cxn>
                  <a:cxn ang="0">
                    <a:pos x="758" y="0"/>
                  </a:cxn>
                </a:cxnLst>
                <a:rect l="0" t="0" r="r" b="b"/>
                <a:pathLst>
                  <a:path w="758" h="434">
                    <a:moveTo>
                      <a:pt x="69" y="31"/>
                    </a:moveTo>
                    <a:cubicBezTo>
                      <a:pt x="34" y="232"/>
                      <a:pt x="0" y="434"/>
                      <a:pt x="115" y="429"/>
                    </a:cubicBezTo>
                    <a:cubicBezTo>
                      <a:pt x="230" y="424"/>
                      <a:pt x="643" y="77"/>
                      <a:pt x="758" y="0"/>
                    </a:cubicBezTo>
                  </a:path>
                </a:pathLst>
              </a:custGeom>
              <a:noFill/>
              <a:ln w="57150" cmpd="sng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40" name="Line 13"/>
          <p:cNvSpPr>
            <a:spLocks noChangeShapeType="1"/>
          </p:cNvSpPr>
          <p:nvPr/>
        </p:nvSpPr>
        <p:spPr bwMode="auto">
          <a:xfrm flipV="1">
            <a:off x="6000760" y="3357562"/>
            <a:ext cx="45719" cy="1283884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" name="Line 12"/>
          <p:cNvSpPr>
            <a:spLocks noChangeShapeType="1"/>
          </p:cNvSpPr>
          <p:nvPr/>
        </p:nvSpPr>
        <p:spPr bwMode="auto">
          <a:xfrm flipH="1">
            <a:off x="5286380" y="4572008"/>
            <a:ext cx="739894" cy="91233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" name="Line 14"/>
          <p:cNvSpPr>
            <a:spLocks noChangeShapeType="1"/>
          </p:cNvSpPr>
          <p:nvPr/>
        </p:nvSpPr>
        <p:spPr bwMode="auto">
          <a:xfrm flipH="1">
            <a:off x="7715272" y="3857628"/>
            <a:ext cx="928694" cy="78581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" name="Line 15"/>
          <p:cNvSpPr>
            <a:spLocks noChangeShapeType="1"/>
          </p:cNvSpPr>
          <p:nvPr/>
        </p:nvSpPr>
        <p:spPr bwMode="auto">
          <a:xfrm flipV="1">
            <a:off x="7731038" y="4643446"/>
            <a:ext cx="0" cy="1205266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4" name="Rectangle 1"/>
          <p:cNvSpPr>
            <a:spLocks noChangeArrowheads="1"/>
          </p:cNvSpPr>
          <p:nvPr/>
        </p:nvSpPr>
        <p:spPr bwMode="auto">
          <a:xfrm>
            <a:off x="4500562" y="5934670"/>
            <a:ext cx="398359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продольные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357158" y="5934670"/>
            <a:ext cx="3950505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поперечные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1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1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000"/>
                            </p:stCondLst>
                            <p:childTnLst>
                              <p:par>
                                <p:cTn id="1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1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3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1" grpId="1"/>
      <p:bldP spid="12" grpId="0"/>
      <p:bldP spid="12" grpId="1"/>
      <p:bldP spid="13" grpId="0"/>
      <p:bldP spid="13324" grpId="0" animBg="1"/>
      <p:bldP spid="13325" grpId="0" animBg="1"/>
      <p:bldP spid="13326" grpId="0" animBg="1"/>
      <p:bldP spid="13327" grpId="0" animBg="1"/>
      <p:bldP spid="31" grpId="0"/>
      <p:bldP spid="32" grpId="0"/>
      <p:bldP spid="33" grpId="0"/>
      <p:bldP spid="40" grpId="0" animBg="1"/>
      <p:bldP spid="41" grpId="0" animBg="1"/>
      <p:bldP spid="42" grpId="0" animBg="1"/>
      <p:bldP spid="43" grpId="0" animBg="1"/>
      <p:bldP spid="44" grpId="0" animBg="1"/>
      <p:bldP spid="44" grpId="1" animBg="1"/>
      <p:bldP spid="4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1406" y="571480"/>
            <a:ext cx="714380" cy="1714512"/>
            <a:chOff x="1664" y="4813"/>
            <a:chExt cx="366" cy="871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664" y="4813"/>
              <a:ext cx="366" cy="388"/>
              <a:chOff x="846" y="9235"/>
              <a:chExt cx="366" cy="388"/>
            </a:xfrm>
          </p:grpSpPr>
          <p:sp>
            <p:nvSpPr>
              <p:cNvPr id="1028" name="Oval 4"/>
              <p:cNvSpPr>
                <a:spLocks noChangeArrowheads="1"/>
              </p:cNvSpPr>
              <p:nvPr/>
            </p:nvSpPr>
            <p:spPr bwMode="auto">
              <a:xfrm>
                <a:off x="846" y="9235"/>
                <a:ext cx="366" cy="388"/>
              </a:xfrm>
              <a:prstGeom prst="ellips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937" y="9337"/>
                <a:ext cx="207" cy="207"/>
                <a:chOff x="7108" y="3188"/>
                <a:chExt cx="207" cy="207"/>
              </a:xfrm>
            </p:grpSpPr>
            <p:sp>
              <p:nvSpPr>
                <p:cNvPr id="1030" name="Line 6"/>
                <p:cNvSpPr>
                  <a:spLocks noChangeShapeType="1"/>
                </p:cNvSpPr>
                <p:nvPr/>
              </p:nvSpPr>
              <p:spPr bwMode="auto">
                <a:xfrm>
                  <a:off x="7108" y="3294"/>
                  <a:ext cx="207" cy="0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1" name="Line 7"/>
                <p:cNvSpPr>
                  <a:spLocks noChangeShapeType="1"/>
                </p:cNvSpPr>
                <p:nvPr/>
              </p:nvSpPr>
              <p:spPr bwMode="auto">
                <a:xfrm rot="-5400000">
                  <a:off x="7108" y="3292"/>
                  <a:ext cx="207" cy="0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1854" y="5194"/>
              <a:ext cx="0" cy="49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1214414" y="858105"/>
            <a:ext cx="1285884" cy="356317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1928794" y="428604"/>
            <a:ext cx="1479535" cy="1214446"/>
          </a:xfrm>
          <a:prstGeom prst="ellips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2786050" y="857232"/>
            <a:ext cx="1406830" cy="35719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3643306" y="428604"/>
            <a:ext cx="1479535" cy="1214446"/>
          </a:xfrm>
          <a:prstGeom prst="ellips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Oval 6"/>
          <p:cNvSpPr>
            <a:spLocks noChangeArrowheads="1"/>
          </p:cNvSpPr>
          <p:nvPr/>
        </p:nvSpPr>
        <p:spPr bwMode="auto">
          <a:xfrm>
            <a:off x="4572000" y="857232"/>
            <a:ext cx="1335392" cy="35719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Oval 7"/>
          <p:cNvSpPr>
            <a:spLocks noChangeArrowheads="1"/>
          </p:cNvSpPr>
          <p:nvPr/>
        </p:nvSpPr>
        <p:spPr bwMode="auto">
          <a:xfrm>
            <a:off x="0" y="357166"/>
            <a:ext cx="1479535" cy="1214446"/>
          </a:xfrm>
          <a:prstGeom prst="ellips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8286776" y="642918"/>
            <a:ext cx="714380" cy="1357322"/>
            <a:chOff x="1664" y="4813"/>
            <a:chExt cx="366" cy="871"/>
          </a:xfrm>
        </p:grpSpPr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1664" y="4813"/>
              <a:ext cx="366" cy="388"/>
              <a:chOff x="846" y="9235"/>
              <a:chExt cx="366" cy="388"/>
            </a:xfrm>
          </p:grpSpPr>
          <p:sp>
            <p:nvSpPr>
              <p:cNvPr id="1035" name="Oval 11"/>
              <p:cNvSpPr>
                <a:spLocks noChangeArrowheads="1"/>
              </p:cNvSpPr>
              <p:nvPr/>
            </p:nvSpPr>
            <p:spPr bwMode="auto">
              <a:xfrm>
                <a:off x="846" y="9235"/>
                <a:ext cx="366" cy="388"/>
              </a:xfrm>
              <a:prstGeom prst="ellips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7" name="Line 13"/>
              <p:cNvSpPr>
                <a:spLocks noChangeShapeType="1"/>
              </p:cNvSpPr>
              <p:nvPr/>
            </p:nvSpPr>
            <p:spPr bwMode="auto">
              <a:xfrm>
                <a:off x="937" y="9443"/>
                <a:ext cx="207" cy="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>
              <a:off x="1854" y="5194"/>
              <a:ext cx="0" cy="49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2" name="Oval 7"/>
          <p:cNvSpPr>
            <a:spLocks noChangeArrowheads="1"/>
          </p:cNvSpPr>
          <p:nvPr/>
        </p:nvSpPr>
        <p:spPr bwMode="auto">
          <a:xfrm>
            <a:off x="5357818" y="428604"/>
            <a:ext cx="1479535" cy="1214446"/>
          </a:xfrm>
          <a:prstGeom prst="ellips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Oval 6"/>
          <p:cNvSpPr>
            <a:spLocks noChangeArrowheads="1"/>
          </p:cNvSpPr>
          <p:nvPr/>
        </p:nvSpPr>
        <p:spPr bwMode="auto">
          <a:xfrm>
            <a:off x="6215074" y="857232"/>
            <a:ext cx="1335392" cy="35719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Oval 7"/>
          <p:cNvSpPr>
            <a:spLocks noChangeArrowheads="1"/>
          </p:cNvSpPr>
          <p:nvPr/>
        </p:nvSpPr>
        <p:spPr bwMode="auto">
          <a:xfrm>
            <a:off x="7215206" y="357166"/>
            <a:ext cx="1479535" cy="1214446"/>
          </a:xfrm>
          <a:prstGeom prst="ellips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5500694" y="1428736"/>
            <a:ext cx="34290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Почувствует…                                            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5357818" y="2000240"/>
            <a:ext cx="32861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мгновенно ??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-142908" y="3362926"/>
            <a:ext cx="107112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ru-RU" sz="5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54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214414" y="3362926"/>
            <a:ext cx="107112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14348" y="3362926"/>
            <a:ext cx="74251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endParaRPr lang="ru-RU" sz="4400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143108" y="3362926"/>
            <a:ext cx="74251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endParaRPr lang="ru-RU" sz="4400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643174" y="3291488"/>
            <a:ext cx="107112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ru-RU" sz="5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54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500430" y="3362926"/>
            <a:ext cx="74251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endParaRPr lang="ru-RU" sz="4400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000496" y="3291488"/>
            <a:ext cx="107112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929190" y="3362926"/>
            <a:ext cx="74251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endParaRPr lang="ru-RU" sz="4400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429256" y="3291488"/>
            <a:ext cx="107112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ru-RU" sz="5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54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286512" y="3362926"/>
            <a:ext cx="74251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endParaRPr lang="ru-RU" sz="4400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786578" y="3291488"/>
            <a:ext cx="107112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643834" y="3362926"/>
            <a:ext cx="74251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endParaRPr lang="ru-RU" sz="4400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120373" y="3339176"/>
            <a:ext cx="107112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ru-RU" sz="5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54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3286116" y="4286256"/>
            <a:ext cx="342959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через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 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17"/>
          <p:cNvSpPr>
            <a:spLocks noChangeArrowheads="1"/>
          </p:cNvSpPr>
          <p:nvPr/>
        </p:nvSpPr>
        <p:spPr bwMode="auto">
          <a:xfrm>
            <a:off x="3428992" y="5214950"/>
            <a:ext cx="303320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=3</a:t>
            </a:r>
            <a:r>
              <a:rPr lang="en-US" sz="4400" b="1" dirty="0" smtClean="0">
                <a:sym typeface="Symbol"/>
              </a:rPr>
              <a:t>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kumimoji="0" lang="ru-RU" sz="44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м/с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00231 L 0.06754 -6.10546E-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0" y="-1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3108E-6 L -0.05972 0.00301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0" y="1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000"/>
                            </p:stCondLst>
                            <p:childTnLst>
                              <p:par>
                                <p:cTn id="9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6000"/>
                            </p:stCondLst>
                            <p:childTnLst>
                              <p:par>
                                <p:cTn id="10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70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90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0" dur="2000" fill="hold"/>
                                        <p:tgtEl>
                                          <p:spTgt spid="4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2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4" dur="2000" fill="hold"/>
                                        <p:tgtEl>
                                          <p:spTgt spid="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2" grpId="0" animBg="1"/>
      <p:bldP spid="23" grpId="0" animBg="1"/>
      <p:bldP spid="24" grpId="0" animBg="1"/>
      <p:bldP spid="1040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0" grpId="1"/>
      <p:bldP spid="1041" grpId="0"/>
      <p:bldP spid="42" grpId="0"/>
      <p:bldP spid="4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423808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колебания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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928802"/>
            <a:ext cx="160332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а 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0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4282" y="1000108"/>
            <a:ext cx="248337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а = 0 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0" y="0"/>
            <a:ext cx="86914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952742" y="0"/>
            <a:ext cx="319125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Э.М.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волна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428992" y="928670"/>
            <a:ext cx="351634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тащатся…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220655" y="1857364"/>
            <a:ext cx="406585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отрываются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571736" y="928670"/>
            <a:ext cx="86914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500166" y="1857364"/>
            <a:ext cx="86914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184023" y="2571744"/>
            <a:ext cx="10310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</a:t>
            </a:r>
            <a:r>
              <a:rPr lang="ru-RU" sz="4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</a:t>
            </a:r>
            <a:endParaRPr lang="ru-RU" sz="4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786578" y="2571744"/>
            <a:ext cx="10919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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6000760" y="2428868"/>
            <a:ext cx="86914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42905" y="3096292"/>
            <a:ext cx="8001061" cy="2401588"/>
            <a:chOff x="5040" y="2458"/>
            <a:chExt cx="3054" cy="1127"/>
          </a:xfrm>
        </p:grpSpPr>
        <p:sp>
          <p:nvSpPr>
            <p:cNvPr id="13316" name="Line 4"/>
            <p:cNvSpPr>
              <a:spLocks noChangeShapeType="1"/>
            </p:cNvSpPr>
            <p:nvPr/>
          </p:nvSpPr>
          <p:spPr bwMode="auto">
            <a:xfrm flipV="1">
              <a:off x="5494" y="2458"/>
              <a:ext cx="0" cy="719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17" name="Line 5"/>
            <p:cNvSpPr>
              <a:spLocks noChangeShapeType="1"/>
            </p:cNvSpPr>
            <p:nvPr/>
          </p:nvSpPr>
          <p:spPr bwMode="auto">
            <a:xfrm flipH="1">
              <a:off x="5040" y="3171"/>
              <a:ext cx="460" cy="414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18" name="Line 6"/>
            <p:cNvSpPr>
              <a:spLocks noChangeShapeType="1"/>
            </p:cNvSpPr>
            <p:nvPr/>
          </p:nvSpPr>
          <p:spPr bwMode="auto">
            <a:xfrm>
              <a:off x="5484" y="3171"/>
              <a:ext cx="2610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1760404" y="4641446"/>
            <a:ext cx="739894" cy="91233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V="1">
            <a:off x="2527708" y="3357562"/>
            <a:ext cx="45719" cy="1283884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>
            <a:off x="4230576" y="3801957"/>
            <a:ext cx="1000132" cy="78581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V="1">
            <a:off x="4222006" y="4610141"/>
            <a:ext cx="0" cy="1205266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4" name="Группа 37"/>
          <p:cNvGrpSpPr/>
          <p:nvPr/>
        </p:nvGrpSpPr>
        <p:grpSpPr>
          <a:xfrm>
            <a:off x="1840672" y="3357562"/>
            <a:ext cx="6874732" cy="2535755"/>
            <a:chOff x="1840672" y="3357562"/>
            <a:chExt cx="6634904" cy="2535755"/>
          </a:xfrm>
        </p:grpSpPr>
        <p:grpSp>
          <p:nvGrpSpPr>
            <p:cNvPr id="15" name="Group 7"/>
            <p:cNvGrpSpPr>
              <a:grpSpLocks/>
            </p:cNvGrpSpPr>
            <p:nvPr/>
          </p:nvGrpSpPr>
          <p:grpSpPr bwMode="auto">
            <a:xfrm flipV="1">
              <a:off x="1840672" y="3368935"/>
              <a:ext cx="3348756" cy="2488955"/>
              <a:chOff x="860" y="3368"/>
              <a:chExt cx="1405" cy="1170"/>
            </a:xfrm>
          </p:grpSpPr>
          <p:sp>
            <p:nvSpPr>
              <p:cNvPr id="13320" name="Freeform 8"/>
              <p:cNvSpPr>
                <a:spLocks/>
              </p:cNvSpPr>
              <p:nvPr/>
            </p:nvSpPr>
            <p:spPr bwMode="auto">
              <a:xfrm>
                <a:off x="1523" y="3368"/>
                <a:ext cx="742" cy="635"/>
              </a:xfrm>
              <a:custGeom>
                <a:avLst/>
                <a:gdLst/>
                <a:ahLst/>
                <a:cxnLst>
                  <a:cxn ang="0">
                    <a:pos x="0" y="283"/>
                  </a:cxn>
                  <a:cxn ang="0">
                    <a:pos x="144" y="1"/>
                  </a:cxn>
                  <a:cxn ang="0">
                    <a:pos x="306" y="289"/>
                  </a:cxn>
                </a:cxnLst>
                <a:rect l="0" t="0" r="r" b="b"/>
                <a:pathLst>
                  <a:path w="306" h="289">
                    <a:moveTo>
                      <a:pt x="0" y="283"/>
                    </a:moveTo>
                    <a:cubicBezTo>
                      <a:pt x="46" y="141"/>
                      <a:pt x="93" y="0"/>
                      <a:pt x="144" y="1"/>
                    </a:cubicBezTo>
                    <a:cubicBezTo>
                      <a:pt x="195" y="2"/>
                      <a:pt x="279" y="243"/>
                      <a:pt x="306" y="289"/>
                    </a:cubicBez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321" name="Freeform 9"/>
              <p:cNvSpPr>
                <a:spLocks/>
              </p:cNvSpPr>
              <p:nvPr/>
            </p:nvSpPr>
            <p:spPr bwMode="auto">
              <a:xfrm flipV="1">
                <a:off x="860" y="3960"/>
                <a:ext cx="657" cy="578"/>
              </a:xfrm>
              <a:custGeom>
                <a:avLst/>
                <a:gdLst/>
                <a:ahLst/>
                <a:cxnLst>
                  <a:cxn ang="0">
                    <a:pos x="0" y="283"/>
                  </a:cxn>
                  <a:cxn ang="0">
                    <a:pos x="144" y="1"/>
                  </a:cxn>
                  <a:cxn ang="0">
                    <a:pos x="306" y="289"/>
                  </a:cxn>
                </a:cxnLst>
                <a:rect l="0" t="0" r="r" b="b"/>
                <a:pathLst>
                  <a:path w="306" h="289">
                    <a:moveTo>
                      <a:pt x="0" y="283"/>
                    </a:moveTo>
                    <a:cubicBezTo>
                      <a:pt x="46" y="141"/>
                      <a:pt x="93" y="0"/>
                      <a:pt x="144" y="1"/>
                    </a:cubicBezTo>
                    <a:cubicBezTo>
                      <a:pt x="195" y="2"/>
                      <a:pt x="279" y="243"/>
                      <a:pt x="306" y="289"/>
                    </a:cubicBez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6" name="Group 7"/>
            <p:cNvGrpSpPr>
              <a:grpSpLocks/>
            </p:cNvGrpSpPr>
            <p:nvPr/>
          </p:nvGrpSpPr>
          <p:grpSpPr bwMode="auto">
            <a:xfrm flipV="1">
              <a:off x="5143504" y="3357562"/>
              <a:ext cx="3332072" cy="2535755"/>
              <a:chOff x="867" y="3368"/>
              <a:chExt cx="1398" cy="1192"/>
            </a:xfrm>
          </p:grpSpPr>
          <p:sp>
            <p:nvSpPr>
              <p:cNvPr id="29" name="Freeform 8"/>
              <p:cNvSpPr>
                <a:spLocks/>
              </p:cNvSpPr>
              <p:nvPr/>
            </p:nvSpPr>
            <p:spPr bwMode="auto">
              <a:xfrm>
                <a:off x="1523" y="3368"/>
                <a:ext cx="742" cy="635"/>
              </a:xfrm>
              <a:custGeom>
                <a:avLst/>
                <a:gdLst/>
                <a:ahLst/>
                <a:cxnLst>
                  <a:cxn ang="0">
                    <a:pos x="0" y="283"/>
                  </a:cxn>
                  <a:cxn ang="0">
                    <a:pos x="144" y="1"/>
                  </a:cxn>
                  <a:cxn ang="0">
                    <a:pos x="306" y="289"/>
                  </a:cxn>
                </a:cxnLst>
                <a:rect l="0" t="0" r="r" b="b"/>
                <a:pathLst>
                  <a:path w="306" h="289">
                    <a:moveTo>
                      <a:pt x="0" y="283"/>
                    </a:moveTo>
                    <a:cubicBezTo>
                      <a:pt x="46" y="141"/>
                      <a:pt x="93" y="0"/>
                      <a:pt x="144" y="1"/>
                    </a:cubicBezTo>
                    <a:cubicBezTo>
                      <a:pt x="195" y="2"/>
                      <a:pt x="279" y="243"/>
                      <a:pt x="306" y="289"/>
                    </a:cubicBez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" name="Freeform 9"/>
              <p:cNvSpPr>
                <a:spLocks/>
              </p:cNvSpPr>
              <p:nvPr/>
            </p:nvSpPr>
            <p:spPr bwMode="auto">
              <a:xfrm flipV="1">
                <a:off x="867" y="3982"/>
                <a:ext cx="657" cy="578"/>
              </a:xfrm>
              <a:custGeom>
                <a:avLst/>
                <a:gdLst/>
                <a:ahLst/>
                <a:cxnLst>
                  <a:cxn ang="0">
                    <a:pos x="0" y="283"/>
                  </a:cxn>
                  <a:cxn ang="0">
                    <a:pos x="144" y="1"/>
                  </a:cxn>
                  <a:cxn ang="0">
                    <a:pos x="306" y="289"/>
                  </a:cxn>
                </a:cxnLst>
                <a:rect l="0" t="0" r="r" b="b"/>
                <a:pathLst>
                  <a:path w="306" h="289">
                    <a:moveTo>
                      <a:pt x="0" y="283"/>
                    </a:moveTo>
                    <a:cubicBezTo>
                      <a:pt x="46" y="141"/>
                      <a:pt x="93" y="0"/>
                      <a:pt x="144" y="1"/>
                    </a:cubicBezTo>
                    <a:cubicBezTo>
                      <a:pt x="195" y="2"/>
                      <a:pt x="279" y="243"/>
                      <a:pt x="306" y="289"/>
                    </a:cubicBez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31" name="Прямоугольник 30"/>
          <p:cNvSpPr/>
          <p:nvPr/>
        </p:nvSpPr>
        <p:spPr>
          <a:xfrm>
            <a:off x="1857356" y="2714620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57158" y="4929198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3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572528" y="4643446"/>
            <a:ext cx="3674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Группа 38"/>
          <p:cNvGrpSpPr/>
          <p:nvPr/>
        </p:nvGrpSpPr>
        <p:grpSpPr>
          <a:xfrm>
            <a:off x="1624463" y="3714752"/>
            <a:ext cx="7256779" cy="1818905"/>
            <a:chOff x="1624463" y="3714752"/>
            <a:chExt cx="7256779" cy="1818905"/>
          </a:xfrm>
        </p:grpSpPr>
        <p:grpSp>
          <p:nvGrpSpPr>
            <p:cNvPr id="18" name="Группа 33"/>
            <p:cNvGrpSpPr/>
            <p:nvPr/>
          </p:nvGrpSpPr>
          <p:grpSpPr>
            <a:xfrm>
              <a:off x="1624463" y="3762653"/>
              <a:ext cx="3809176" cy="1771004"/>
              <a:chOff x="1561399" y="3762653"/>
              <a:chExt cx="3809176" cy="1771004"/>
            </a:xfrm>
          </p:grpSpPr>
          <p:sp>
            <p:nvSpPr>
              <p:cNvPr id="13322" name="Freeform 10"/>
              <p:cNvSpPr>
                <a:spLocks/>
              </p:cNvSpPr>
              <p:nvPr/>
            </p:nvSpPr>
            <p:spPr bwMode="auto">
              <a:xfrm>
                <a:off x="1561399" y="4610141"/>
                <a:ext cx="1933929" cy="923516"/>
              </a:xfrm>
              <a:custGeom>
                <a:avLst/>
                <a:gdLst/>
                <a:ahLst/>
                <a:cxnLst>
                  <a:cxn ang="0">
                    <a:pos x="69" y="31"/>
                  </a:cxn>
                  <a:cxn ang="0">
                    <a:pos x="115" y="429"/>
                  </a:cxn>
                  <a:cxn ang="0">
                    <a:pos x="758" y="0"/>
                  </a:cxn>
                </a:cxnLst>
                <a:rect l="0" t="0" r="r" b="b"/>
                <a:pathLst>
                  <a:path w="758" h="434">
                    <a:moveTo>
                      <a:pt x="69" y="31"/>
                    </a:moveTo>
                    <a:cubicBezTo>
                      <a:pt x="34" y="232"/>
                      <a:pt x="0" y="434"/>
                      <a:pt x="115" y="429"/>
                    </a:cubicBezTo>
                    <a:cubicBezTo>
                      <a:pt x="230" y="424"/>
                      <a:pt x="643" y="77"/>
                      <a:pt x="758" y="0"/>
                    </a:cubicBezTo>
                  </a:path>
                </a:pathLst>
              </a:custGeom>
              <a:noFill/>
              <a:ln w="57150" cmpd="sng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323" name="Freeform 11"/>
              <p:cNvSpPr>
                <a:spLocks/>
              </p:cNvSpPr>
              <p:nvPr/>
            </p:nvSpPr>
            <p:spPr bwMode="auto">
              <a:xfrm flipH="1" flipV="1">
                <a:off x="3319284" y="3762653"/>
                <a:ext cx="2051291" cy="892210"/>
              </a:xfrm>
              <a:custGeom>
                <a:avLst/>
                <a:gdLst/>
                <a:ahLst/>
                <a:cxnLst>
                  <a:cxn ang="0">
                    <a:pos x="69" y="31"/>
                  </a:cxn>
                  <a:cxn ang="0">
                    <a:pos x="115" y="429"/>
                  </a:cxn>
                  <a:cxn ang="0">
                    <a:pos x="758" y="0"/>
                  </a:cxn>
                </a:cxnLst>
                <a:rect l="0" t="0" r="r" b="b"/>
                <a:pathLst>
                  <a:path w="758" h="434">
                    <a:moveTo>
                      <a:pt x="69" y="31"/>
                    </a:moveTo>
                    <a:cubicBezTo>
                      <a:pt x="34" y="232"/>
                      <a:pt x="0" y="434"/>
                      <a:pt x="115" y="429"/>
                    </a:cubicBezTo>
                    <a:cubicBezTo>
                      <a:pt x="230" y="424"/>
                      <a:pt x="643" y="77"/>
                      <a:pt x="758" y="0"/>
                    </a:cubicBezTo>
                  </a:path>
                </a:pathLst>
              </a:custGeom>
              <a:noFill/>
              <a:ln w="57150" cmpd="sng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9" name="Группа 34"/>
            <p:cNvGrpSpPr/>
            <p:nvPr/>
          </p:nvGrpSpPr>
          <p:grpSpPr>
            <a:xfrm>
              <a:off x="5072066" y="3714752"/>
              <a:ext cx="3809176" cy="1771004"/>
              <a:chOff x="1561399" y="3762653"/>
              <a:chExt cx="3809176" cy="1771004"/>
            </a:xfrm>
          </p:grpSpPr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1561399" y="4610141"/>
                <a:ext cx="1933929" cy="923516"/>
              </a:xfrm>
              <a:custGeom>
                <a:avLst/>
                <a:gdLst/>
                <a:ahLst/>
                <a:cxnLst>
                  <a:cxn ang="0">
                    <a:pos x="69" y="31"/>
                  </a:cxn>
                  <a:cxn ang="0">
                    <a:pos x="115" y="429"/>
                  </a:cxn>
                  <a:cxn ang="0">
                    <a:pos x="758" y="0"/>
                  </a:cxn>
                </a:cxnLst>
                <a:rect l="0" t="0" r="r" b="b"/>
                <a:pathLst>
                  <a:path w="758" h="434">
                    <a:moveTo>
                      <a:pt x="69" y="31"/>
                    </a:moveTo>
                    <a:cubicBezTo>
                      <a:pt x="34" y="232"/>
                      <a:pt x="0" y="434"/>
                      <a:pt x="115" y="429"/>
                    </a:cubicBezTo>
                    <a:cubicBezTo>
                      <a:pt x="230" y="424"/>
                      <a:pt x="643" y="77"/>
                      <a:pt x="758" y="0"/>
                    </a:cubicBezTo>
                  </a:path>
                </a:pathLst>
              </a:custGeom>
              <a:noFill/>
              <a:ln w="57150" cmpd="sng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" name="Freeform 11"/>
              <p:cNvSpPr>
                <a:spLocks/>
              </p:cNvSpPr>
              <p:nvPr/>
            </p:nvSpPr>
            <p:spPr bwMode="auto">
              <a:xfrm flipH="1" flipV="1">
                <a:off x="3319284" y="3762653"/>
                <a:ext cx="2051291" cy="892210"/>
              </a:xfrm>
              <a:custGeom>
                <a:avLst/>
                <a:gdLst/>
                <a:ahLst/>
                <a:cxnLst>
                  <a:cxn ang="0">
                    <a:pos x="69" y="31"/>
                  </a:cxn>
                  <a:cxn ang="0">
                    <a:pos x="115" y="429"/>
                  </a:cxn>
                  <a:cxn ang="0">
                    <a:pos x="758" y="0"/>
                  </a:cxn>
                </a:cxnLst>
                <a:rect l="0" t="0" r="r" b="b"/>
                <a:pathLst>
                  <a:path w="758" h="434">
                    <a:moveTo>
                      <a:pt x="69" y="31"/>
                    </a:moveTo>
                    <a:cubicBezTo>
                      <a:pt x="34" y="232"/>
                      <a:pt x="0" y="434"/>
                      <a:pt x="115" y="429"/>
                    </a:cubicBezTo>
                    <a:cubicBezTo>
                      <a:pt x="230" y="424"/>
                      <a:pt x="643" y="77"/>
                      <a:pt x="758" y="0"/>
                    </a:cubicBezTo>
                  </a:path>
                </a:pathLst>
              </a:custGeom>
              <a:noFill/>
              <a:ln w="57150" cmpd="sng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40" name="Line 13"/>
          <p:cNvSpPr>
            <a:spLocks noChangeShapeType="1"/>
          </p:cNvSpPr>
          <p:nvPr/>
        </p:nvSpPr>
        <p:spPr bwMode="auto">
          <a:xfrm flipV="1">
            <a:off x="6000760" y="3357562"/>
            <a:ext cx="45719" cy="1283884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" name="Line 12"/>
          <p:cNvSpPr>
            <a:spLocks noChangeShapeType="1"/>
          </p:cNvSpPr>
          <p:nvPr/>
        </p:nvSpPr>
        <p:spPr bwMode="auto">
          <a:xfrm flipH="1">
            <a:off x="5286380" y="4572008"/>
            <a:ext cx="739894" cy="91233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" name="Line 14"/>
          <p:cNvSpPr>
            <a:spLocks noChangeShapeType="1"/>
          </p:cNvSpPr>
          <p:nvPr/>
        </p:nvSpPr>
        <p:spPr bwMode="auto">
          <a:xfrm flipH="1">
            <a:off x="7715272" y="3857628"/>
            <a:ext cx="928694" cy="78581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" name="Line 15"/>
          <p:cNvSpPr>
            <a:spLocks noChangeShapeType="1"/>
          </p:cNvSpPr>
          <p:nvPr/>
        </p:nvSpPr>
        <p:spPr bwMode="auto">
          <a:xfrm flipV="1">
            <a:off x="7731038" y="4643446"/>
            <a:ext cx="0" cy="1205266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4" name="Rectangle 1"/>
          <p:cNvSpPr>
            <a:spLocks noChangeArrowheads="1"/>
          </p:cNvSpPr>
          <p:nvPr/>
        </p:nvSpPr>
        <p:spPr bwMode="auto">
          <a:xfrm>
            <a:off x="4500562" y="5934670"/>
            <a:ext cx="398359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продольные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357158" y="5934670"/>
            <a:ext cx="3950505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поперечные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1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1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000"/>
                            </p:stCondLst>
                            <p:childTnLst>
                              <p:par>
                                <p:cTn id="1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1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3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1" grpId="1"/>
      <p:bldP spid="12" grpId="0"/>
      <p:bldP spid="12" grpId="1"/>
      <p:bldP spid="13" grpId="0"/>
      <p:bldP spid="13324" grpId="0" animBg="1"/>
      <p:bldP spid="13325" grpId="0" animBg="1"/>
      <p:bldP spid="13326" grpId="0" animBg="1"/>
      <p:bldP spid="13327" grpId="0" animBg="1"/>
      <p:bldP spid="31" grpId="0"/>
      <p:bldP spid="32" grpId="0"/>
      <p:bldP spid="33" grpId="0"/>
      <p:bldP spid="40" grpId="0" animBg="1"/>
      <p:bldP spid="41" grpId="0" animBg="1"/>
      <p:bldP spid="42" grpId="0" animBg="1"/>
      <p:bldP spid="43" grpId="0" animBg="1"/>
      <p:bldP spid="44" grpId="0" animBg="1"/>
      <p:bldP spid="44" grpId="1" animBg="1"/>
      <p:bldP spid="4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000232" y="714356"/>
            <a:ext cx="45005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ЯДЕРНЫЕ РЕАКЦИИ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71472" y="1344027"/>
            <a:ext cx="4214842" cy="584775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…в зону ядерных сил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072066" y="1341767"/>
            <a:ext cx="3143272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ускорители!!!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71538" y="1925413"/>
            <a:ext cx="6572296" cy="64633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p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  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 Ядра  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870079" y="1928802"/>
            <a:ext cx="642942" cy="64633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928662" y="2724799"/>
            <a:ext cx="4064015" cy="704072"/>
            <a:chOff x="4176" y="9232"/>
            <a:chExt cx="3168" cy="1107"/>
          </a:xfrm>
          <a:solidFill>
            <a:schemeClr val="bg1">
              <a:lumMod val="85000"/>
            </a:schemeClr>
          </a:solidFill>
        </p:grpSpPr>
        <p:sp>
          <p:nvSpPr>
            <p:cNvPr id="30723" name="Text Box 3"/>
            <p:cNvSpPr txBox="1">
              <a:spLocks noChangeArrowheads="1"/>
            </p:cNvSpPr>
            <p:nvPr/>
          </p:nvSpPr>
          <p:spPr bwMode="auto">
            <a:xfrm>
              <a:off x="4176" y="9264"/>
              <a:ext cx="864" cy="10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Li</a:t>
              </a: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+</a:t>
              </a:r>
              <a:r>
                <a:rPr kumimoji="0" 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24" name="Text Box 4"/>
            <p:cNvSpPr txBox="1">
              <a:spLocks noChangeArrowheads="1"/>
            </p:cNvSpPr>
            <p:nvPr/>
          </p:nvSpPr>
          <p:spPr bwMode="auto">
            <a:xfrm>
              <a:off x="5008" y="9232"/>
              <a:ext cx="752" cy="11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p =</a:t>
              </a:r>
              <a:r>
                <a:rPr kumimoji="0" 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25" name="Text Box 5"/>
            <p:cNvSpPr txBox="1">
              <a:spLocks noChangeArrowheads="1"/>
            </p:cNvSpPr>
            <p:nvPr/>
          </p:nvSpPr>
          <p:spPr bwMode="auto">
            <a:xfrm>
              <a:off x="5680" y="9264"/>
              <a:ext cx="1008" cy="10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365D2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He</a:t>
              </a: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+</a:t>
              </a:r>
              <a:r>
                <a:rPr kumimoji="0" 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26" name="Text Box 6"/>
            <p:cNvSpPr txBox="1">
              <a:spLocks noChangeArrowheads="1"/>
            </p:cNvSpPr>
            <p:nvPr/>
          </p:nvSpPr>
          <p:spPr bwMode="auto">
            <a:xfrm>
              <a:off x="6624" y="9291"/>
              <a:ext cx="720" cy="101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He </a:t>
              </a:r>
              <a:r>
                <a:rPr kumimoji="0" 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 bwMode="auto">
          <a:xfrm>
            <a:off x="4143372" y="2786058"/>
            <a:ext cx="642942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1446938" y="2610145"/>
            <a:ext cx="34163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7         1            4             4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428728" y="3286124"/>
            <a:ext cx="34932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3         1              2            2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730" name="Group 10"/>
          <p:cNvGrpSpPr>
            <a:grpSpLocks/>
          </p:cNvGrpSpPr>
          <p:nvPr/>
        </p:nvGrpSpPr>
        <p:grpSpPr bwMode="auto">
          <a:xfrm>
            <a:off x="928662" y="3760627"/>
            <a:ext cx="3752024" cy="778342"/>
            <a:chOff x="4288" y="10049"/>
            <a:chExt cx="3080" cy="591"/>
          </a:xfrm>
          <a:solidFill>
            <a:schemeClr val="bg2">
              <a:lumMod val="90000"/>
            </a:schemeClr>
          </a:solidFill>
        </p:grpSpPr>
        <p:sp>
          <p:nvSpPr>
            <p:cNvPr id="30731" name="Text Box 11"/>
            <p:cNvSpPr txBox="1">
              <a:spLocks noChangeArrowheads="1"/>
            </p:cNvSpPr>
            <p:nvPr/>
          </p:nvSpPr>
          <p:spPr bwMode="auto">
            <a:xfrm>
              <a:off x="4288" y="10064"/>
              <a:ext cx="1008" cy="57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365D2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Al</a:t>
              </a: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+</a:t>
              </a:r>
              <a:r>
                <a:rPr kumimoji="0" 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32" name="Text Box 12"/>
            <p:cNvSpPr txBox="1">
              <a:spLocks noChangeArrowheads="1"/>
            </p:cNvSpPr>
            <p:nvPr/>
          </p:nvSpPr>
          <p:spPr bwMode="auto">
            <a:xfrm>
              <a:off x="5117" y="10071"/>
              <a:ext cx="752" cy="56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n </a:t>
              </a: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kumimoji="0" 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33" name="Text Box 13"/>
            <p:cNvSpPr txBox="1">
              <a:spLocks noChangeArrowheads="1"/>
            </p:cNvSpPr>
            <p:nvPr/>
          </p:nvSpPr>
          <p:spPr bwMode="auto">
            <a:xfrm>
              <a:off x="5813" y="10064"/>
              <a:ext cx="1008" cy="57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Na</a:t>
              </a: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+</a:t>
              </a:r>
              <a:r>
                <a:rPr kumimoji="0" 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34" name="Text Box 14"/>
            <p:cNvSpPr txBox="1">
              <a:spLocks noChangeArrowheads="1"/>
            </p:cNvSpPr>
            <p:nvPr/>
          </p:nvSpPr>
          <p:spPr bwMode="auto">
            <a:xfrm>
              <a:off x="6808" y="10049"/>
              <a:ext cx="560" cy="57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</a:t>
              </a:r>
              <a:r>
                <a:rPr kumimoji="0" 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Прямоугольник 20"/>
          <p:cNvSpPr/>
          <p:nvPr/>
        </p:nvSpPr>
        <p:spPr bwMode="auto">
          <a:xfrm>
            <a:off x="3988621" y="3857628"/>
            <a:ext cx="642942" cy="642942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bg1">
                <a:lumMod val="85000"/>
              </a:schemeClr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1359455" y="4324657"/>
            <a:ext cx="33993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13        0            11          2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1428728" y="3648490"/>
            <a:ext cx="34163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27      1            24           4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5214942" y="2602521"/>
            <a:ext cx="214314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ЗС нуклонов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5286380" y="3214686"/>
            <a:ext cx="857256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ЗСЗ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2445467" y="4714884"/>
            <a:ext cx="6698565" cy="769441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kumimoji="0" lang="ru-RU" sz="4400" b="1" i="0" u="none" strike="noStrike" cap="none" normalizeH="0" baseline="-3000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kumimoji="0" lang="ru-RU" sz="4400" b="1" i="0" u="none" strike="noStrike" cap="none" normalizeH="0" baseline="-3000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сырья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44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Е</a:t>
            </a:r>
            <a:r>
              <a:rPr kumimoji="0" lang="ru-RU" sz="4400" b="1" i="0" u="none" strike="noStrike" cap="none" normalizeH="0" baseline="-3000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выхода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5214942" y="3883887"/>
            <a:ext cx="3774816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4800" b="1" dirty="0" smtClean="0">
                <a:solidFill>
                  <a:srgbClr val="0014A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4800" b="1" dirty="0" smtClean="0">
                <a:solidFill>
                  <a:srgbClr val="0014A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lang="ru-RU" sz="2800" b="1" dirty="0" smtClean="0">
                <a:solidFill>
                  <a:srgbClr val="0014A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lang="ru-RU" sz="4800" b="1" baseline="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ru-RU" sz="4800" b="1" baseline="300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ru-RU" sz="4800" b="1" dirty="0" err="1" smtClean="0">
                <a:solidFill>
                  <a:srgbClr val="008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sz="4800" b="1" i="0" u="none" strike="noStrike" cap="none" normalizeH="0" baseline="-3000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связи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20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6" dur="2000" fill="hold"/>
                                        <p:tgtEl>
                                          <p:spTgt spid="27"/>
                                        </p:tgtEl>
                                      </p:cBhvr>
                                      <p:by x="100000" y="11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2000" fill="hold"/>
                                        <p:tgtEl>
                                          <p:spTgt spid="30737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1" grpId="0"/>
      <p:bldP spid="3" grpId="0" animBg="1"/>
      <p:bldP spid="4" grpId="0" animBg="1"/>
      <p:bldP spid="5" grpId="0" animBg="1"/>
      <p:bldP spid="6" grpId="0" animBg="1"/>
      <p:bldP spid="6" grpId="1" animBg="1"/>
      <p:bldP spid="12" grpId="0" animBg="1"/>
      <p:bldP spid="12" grpId="1" animBg="1"/>
      <p:bldP spid="30727" grpId="0"/>
      <p:bldP spid="30728" grpId="0"/>
      <p:bldP spid="21" grpId="0" animBg="1"/>
      <p:bldP spid="21" grpId="1" animBg="1"/>
      <p:bldP spid="30735" grpId="0"/>
      <p:bldP spid="30736" grpId="0"/>
      <p:bldP spid="24" grpId="0" animBg="1"/>
      <p:bldP spid="25" grpId="0" animBg="1"/>
      <p:bldP spid="30737" grpId="0" animBg="1"/>
      <p:bldP spid="30737" grpId="1" animBg="1"/>
      <p:bldP spid="27" grpId="0" animBg="1"/>
      <p:bldP spid="27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6393" y="980728"/>
            <a:ext cx="5637855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3600" b="1" dirty="0" smtClean="0">
                <a:latin typeface="Times New Roman"/>
                <a:ea typeface="Times New Roman"/>
              </a:rPr>
              <a:t> </a:t>
            </a:r>
            <a:r>
              <a:rPr lang="en-US" sz="3600" b="1" baseline="30000" dirty="0" smtClean="0">
                <a:latin typeface="Times New Roman"/>
                <a:ea typeface="Times New Roman"/>
              </a:rPr>
              <a:t>14</a:t>
            </a:r>
            <a:r>
              <a:rPr lang="en-US" sz="3600" b="1" dirty="0" smtClean="0">
                <a:latin typeface="Times New Roman"/>
                <a:ea typeface="Times New Roman"/>
              </a:rPr>
              <a:t>N</a:t>
            </a:r>
            <a:r>
              <a:rPr lang="en-US" sz="3600" b="1" baseline="-25000" dirty="0" smtClean="0">
                <a:latin typeface="Times New Roman"/>
                <a:ea typeface="Times New Roman"/>
              </a:rPr>
              <a:t>7  </a:t>
            </a:r>
            <a:r>
              <a:rPr lang="en-US" sz="3600" b="1" dirty="0" smtClean="0">
                <a:latin typeface="Times New Roman"/>
                <a:ea typeface="Times New Roman"/>
              </a:rPr>
              <a:t>+   </a:t>
            </a:r>
            <a:r>
              <a:rPr lang="en-US" sz="3600" b="1" dirty="0">
                <a:latin typeface="Times New Roman"/>
                <a:ea typeface="Times New Roman"/>
              </a:rPr>
              <a:t>? = </a:t>
            </a:r>
            <a:r>
              <a:rPr lang="en-US" sz="3600" b="1" baseline="30000" dirty="0">
                <a:latin typeface="Times New Roman"/>
                <a:ea typeface="Times New Roman"/>
              </a:rPr>
              <a:t>17</a:t>
            </a:r>
            <a:r>
              <a:rPr lang="en-US" sz="3600" b="1" dirty="0">
                <a:latin typeface="Times New Roman"/>
                <a:ea typeface="Times New Roman"/>
              </a:rPr>
              <a:t>O</a:t>
            </a:r>
            <a:r>
              <a:rPr lang="en-US" sz="3600" b="1" baseline="-25000" dirty="0">
                <a:latin typeface="Times New Roman"/>
                <a:ea typeface="Times New Roman"/>
              </a:rPr>
              <a:t>8    </a:t>
            </a:r>
            <a:r>
              <a:rPr lang="en-US" sz="3600" b="1" dirty="0">
                <a:latin typeface="Times New Roman"/>
                <a:ea typeface="Times New Roman"/>
              </a:rPr>
              <a:t>+ </a:t>
            </a:r>
            <a:r>
              <a:rPr lang="en-US" sz="3600" b="1" baseline="30000" dirty="0">
                <a:latin typeface="Times New Roman"/>
                <a:ea typeface="Times New Roman"/>
              </a:rPr>
              <a:t>1</a:t>
            </a:r>
            <a:r>
              <a:rPr lang="en-US" sz="3600" b="1" dirty="0">
                <a:latin typeface="Times New Roman"/>
                <a:ea typeface="Times New Roman"/>
              </a:rPr>
              <a:t>p</a:t>
            </a:r>
            <a:r>
              <a:rPr lang="en-US" sz="3600" b="1" baseline="-25000" dirty="0">
                <a:latin typeface="Times New Roman"/>
                <a:ea typeface="Times New Roman"/>
              </a:rPr>
              <a:t>1</a:t>
            </a:r>
            <a:endParaRPr lang="ru-RU" sz="3600" b="1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3600" b="1" dirty="0" smtClean="0">
                <a:latin typeface="Times New Roman"/>
                <a:ea typeface="Times New Roman"/>
              </a:rPr>
              <a:t>  </a:t>
            </a:r>
            <a:r>
              <a:rPr lang="en-US" sz="3600" b="1" baseline="-25000" dirty="0" smtClean="0">
                <a:latin typeface="Times New Roman"/>
                <a:ea typeface="Times New Roman"/>
              </a:rPr>
              <a:t>7</a:t>
            </a:r>
            <a:r>
              <a:rPr lang="en-US" sz="3600" b="1" dirty="0" smtClean="0">
                <a:latin typeface="Times New Roman"/>
                <a:ea typeface="Times New Roman"/>
              </a:rPr>
              <a:t>N</a:t>
            </a:r>
            <a:r>
              <a:rPr lang="en-US" sz="3600" b="1" baseline="30000" dirty="0" smtClean="0">
                <a:latin typeface="Times New Roman"/>
                <a:ea typeface="Times New Roman"/>
              </a:rPr>
              <a:t>14</a:t>
            </a:r>
            <a:r>
              <a:rPr lang="en-US" sz="3600" b="1" dirty="0" smtClean="0">
                <a:latin typeface="Times New Roman"/>
                <a:ea typeface="Times New Roman"/>
              </a:rPr>
              <a:t>  +     </a:t>
            </a:r>
            <a:r>
              <a:rPr lang="en-US" sz="3600" b="1" dirty="0">
                <a:latin typeface="Times New Roman"/>
                <a:ea typeface="Times New Roman"/>
              </a:rPr>
              <a:t>? =  </a:t>
            </a:r>
            <a:r>
              <a:rPr lang="en-US" sz="3600" b="1" baseline="-25000" dirty="0">
                <a:latin typeface="Times New Roman"/>
                <a:ea typeface="Times New Roman"/>
              </a:rPr>
              <a:t>8</a:t>
            </a:r>
            <a:r>
              <a:rPr lang="en-US" sz="3600" b="1" dirty="0">
                <a:latin typeface="Times New Roman"/>
                <a:ea typeface="Times New Roman"/>
              </a:rPr>
              <a:t>O</a:t>
            </a:r>
            <a:r>
              <a:rPr lang="en-US" sz="3600" b="1" baseline="30000" dirty="0">
                <a:latin typeface="Times New Roman"/>
                <a:ea typeface="Times New Roman"/>
              </a:rPr>
              <a:t>15</a:t>
            </a:r>
            <a:r>
              <a:rPr lang="en-US" sz="3600" b="1" dirty="0">
                <a:latin typeface="Times New Roman"/>
                <a:ea typeface="Times New Roman"/>
              </a:rPr>
              <a:t>  + </a:t>
            </a:r>
            <a:r>
              <a:rPr lang="en-US" sz="3600" b="1" dirty="0">
                <a:latin typeface="Times New Roman"/>
                <a:ea typeface="Times New Roman"/>
                <a:sym typeface="Symbol"/>
              </a:rPr>
              <a:t></a:t>
            </a:r>
            <a:endParaRPr lang="ru-RU" sz="3600" b="1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3600" b="1" dirty="0" smtClean="0">
                <a:latin typeface="Times New Roman"/>
                <a:ea typeface="Times New Roman"/>
              </a:rPr>
              <a:t>  </a:t>
            </a:r>
            <a:r>
              <a:rPr lang="en-US" sz="3600" b="1" baseline="-25000" dirty="0">
                <a:latin typeface="Times New Roman"/>
                <a:ea typeface="Times New Roman"/>
              </a:rPr>
              <a:t>7</a:t>
            </a:r>
            <a:r>
              <a:rPr lang="en-US" sz="3600" b="1" dirty="0">
                <a:latin typeface="Times New Roman"/>
                <a:ea typeface="Times New Roman"/>
              </a:rPr>
              <a:t>N</a:t>
            </a:r>
            <a:r>
              <a:rPr lang="en-US" sz="3600" b="1" baseline="30000" dirty="0">
                <a:latin typeface="Times New Roman"/>
                <a:ea typeface="Times New Roman"/>
              </a:rPr>
              <a:t>14 </a:t>
            </a:r>
            <a:r>
              <a:rPr lang="en-US" sz="3600" b="1" dirty="0">
                <a:latin typeface="Times New Roman"/>
                <a:ea typeface="Times New Roman"/>
              </a:rPr>
              <a:t> +  </a:t>
            </a:r>
            <a:r>
              <a:rPr lang="en-US" sz="3600" b="1" dirty="0" smtClean="0">
                <a:latin typeface="Times New Roman"/>
                <a:ea typeface="Times New Roman"/>
              </a:rPr>
              <a:t>  ? </a:t>
            </a:r>
            <a:r>
              <a:rPr lang="en-US" sz="3600" b="1" dirty="0">
                <a:latin typeface="Times New Roman"/>
                <a:ea typeface="Times New Roman"/>
              </a:rPr>
              <a:t>=  </a:t>
            </a:r>
            <a:r>
              <a:rPr lang="en-US" sz="3600" b="1" baseline="-25000" dirty="0">
                <a:latin typeface="Times New Roman"/>
                <a:ea typeface="Times New Roman"/>
              </a:rPr>
              <a:t>5</a:t>
            </a:r>
            <a:r>
              <a:rPr lang="en-US" sz="3600" b="1" dirty="0">
                <a:latin typeface="Times New Roman"/>
                <a:ea typeface="Times New Roman"/>
              </a:rPr>
              <a:t> B</a:t>
            </a:r>
            <a:r>
              <a:rPr lang="en-US" sz="3600" b="1" baseline="30000" dirty="0">
                <a:latin typeface="Times New Roman"/>
                <a:ea typeface="Times New Roman"/>
              </a:rPr>
              <a:t>11  </a:t>
            </a:r>
            <a:r>
              <a:rPr lang="en-US" sz="3600" b="1" dirty="0">
                <a:latin typeface="Times New Roman"/>
                <a:ea typeface="Times New Roman"/>
              </a:rPr>
              <a:t>+ </a:t>
            </a:r>
            <a:r>
              <a:rPr lang="en-US" sz="3600" b="1" baseline="-25000" dirty="0">
                <a:latin typeface="Times New Roman"/>
                <a:ea typeface="Times New Roman"/>
              </a:rPr>
              <a:t>2</a:t>
            </a:r>
            <a:r>
              <a:rPr lang="en-US" sz="3600" b="1" dirty="0">
                <a:latin typeface="Times New Roman"/>
                <a:ea typeface="Times New Roman"/>
              </a:rPr>
              <a:t>He</a:t>
            </a:r>
            <a:r>
              <a:rPr lang="en-US" sz="3600" b="1" baseline="30000" dirty="0">
                <a:latin typeface="Times New Roman"/>
                <a:ea typeface="Times New Roman"/>
              </a:rPr>
              <a:t>4</a:t>
            </a:r>
            <a:endParaRPr lang="ru-RU" sz="3600" b="1" dirty="0"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714620"/>
            <a:ext cx="7789312" cy="646331"/>
          </a:xfrm>
          <a:prstGeom prst="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sz="3600" b="1" baseline="-25000" dirty="0" smtClean="0">
                <a:latin typeface="Times New Roman"/>
                <a:ea typeface="Times New Roman"/>
              </a:rPr>
              <a:t>80</a:t>
            </a:r>
            <a:r>
              <a:rPr lang="en-US" sz="3600" b="1" dirty="0" smtClean="0">
                <a:latin typeface="Times New Roman"/>
                <a:ea typeface="Times New Roman"/>
              </a:rPr>
              <a:t>Hg</a:t>
            </a:r>
            <a:r>
              <a:rPr lang="en-US" sz="3600" b="1" baseline="30000" dirty="0" smtClean="0">
                <a:latin typeface="Times New Roman"/>
                <a:ea typeface="Times New Roman"/>
              </a:rPr>
              <a:t>198</a:t>
            </a:r>
            <a:r>
              <a:rPr lang="en-US" sz="3600" b="1" dirty="0" smtClean="0">
                <a:latin typeface="Times New Roman"/>
                <a:ea typeface="Times New Roman"/>
              </a:rPr>
              <a:t> </a:t>
            </a:r>
            <a:r>
              <a:rPr lang="en-US" sz="3600" b="1" dirty="0">
                <a:latin typeface="Times New Roman"/>
                <a:ea typeface="Times New Roman"/>
              </a:rPr>
              <a:t>+ </a:t>
            </a:r>
            <a:r>
              <a:rPr lang="en-US" sz="3600" b="1" baseline="-25000" dirty="0">
                <a:latin typeface="Times New Roman"/>
                <a:ea typeface="Times New Roman"/>
              </a:rPr>
              <a:t>0</a:t>
            </a:r>
            <a:r>
              <a:rPr lang="en-US" sz="3600" b="1" dirty="0">
                <a:latin typeface="Times New Roman"/>
                <a:ea typeface="Times New Roman"/>
              </a:rPr>
              <a:t>n</a:t>
            </a:r>
            <a:r>
              <a:rPr lang="en-US" sz="3600" b="1" baseline="30000" dirty="0">
                <a:latin typeface="Times New Roman"/>
                <a:ea typeface="Times New Roman"/>
              </a:rPr>
              <a:t>1</a:t>
            </a:r>
            <a:r>
              <a:rPr lang="en-US" sz="3600" b="1" dirty="0">
                <a:latin typeface="Times New Roman"/>
                <a:ea typeface="Times New Roman"/>
              </a:rPr>
              <a:t>  =  </a:t>
            </a:r>
            <a:r>
              <a:rPr lang="en-US" sz="3600" b="1" baseline="-25000" dirty="0">
                <a:latin typeface="Times New Roman"/>
                <a:ea typeface="Times New Roman"/>
              </a:rPr>
              <a:t>80</a:t>
            </a:r>
            <a:r>
              <a:rPr lang="en-US" sz="3600" b="1" dirty="0">
                <a:latin typeface="Times New Roman"/>
                <a:ea typeface="Times New Roman"/>
              </a:rPr>
              <a:t>Hg</a:t>
            </a:r>
            <a:r>
              <a:rPr lang="en-US" sz="3600" b="1" baseline="30000" dirty="0">
                <a:latin typeface="Times New Roman"/>
                <a:ea typeface="Times New Roman"/>
              </a:rPr>
              <a:t>199</a:t>
            </a:r>
            <a:r>
              <a:rPr lang="en-US" sz="3600" b="1" dirty="0">
                <a:latin typeface="Times New Roman"/>
                <a:ea typeface="Times New Roman"/>
              </a:rPr>
              <a:t> </a:t>
            </a:r>
            <a:r>
              <a:rPr lang="en-US" sz="3600" b="1" dirty="0">
                <a:latin typeface="Times New Roman"/>
                <a:ea typeface="Times New Roman"/>
                <a:sym typeface="Symbol"/>
              </a:rPr>
              <a:t></a:t>
            </a:r>
            <a:r>
              <a:rPr lang="en-US" sz="3600" b="1" dirty="0">
                <a:latin typeface="Times New Roman"/>
                <a:ea typeface="Times New Roman"/>
              </a:rPr>
              <a:t> </a:t>
            </a:r>
            <a:r>
              <a:rPr lang="en-US" sz="3600" b="1" baseline="-25000" dirty="0">
                <a:latin typeface="Times New Roman"/>
                <a:ea typeface="Times New Roman"/>
              </a:rPr>
              <a:t>79</a:t>
            </a:r>
            <a:r>
              <a:rPr lang="en-US" sz="3600" b="1" dirty="0">
                <a:latin typeface="Times New Roman"/>
                <a:ea typeface="Times New Roman"/>
              </a:rPr>
              <a:t>Au</a:t>
            </a:r>
            <a:r>
              <a:rPr lang="en-US" sz="3600" b="1" baseline="30000" dirty="0">
                <a:latin typeface="Times New Roman"/>
                <a:ea typeface="Times New Roman"/>
              </a:rPr>
              <a:t>198</a:t>
            </a:r>
            <a:r>
              <a:rPr lang="en-US" sz="3600" b="1" dirty="0">
                <a:latin typeface="Times New Roman"/>
                <a:ea typeface="Times New Roman"/>
              </a:rPr>
              <a:t> +</a:t>
            </a:r>
            <a:r>
              <a:rPr lang="en-US" sz="3600" b="1" baseline="-25000" dirty="0" smtClean="0">
                <a:latin typeface="Times New Roman"/>
                <a:ea typeface="Times New Roman"/>
              </a:rPr>
              <a:t>1</a:t>
            </a:r>
            <a:r>
              <a:rPr lang="en-US" sz="3600" b="1" dirty="0" smtClean="0">
                <a:latin typeface="Times New Roman"/>
                <a:ea typeface="Times New Roman"/>
              </a:rPr>
              <a:t>p</a:t>
            </a:r>
            <a:r>
              <a:rPr lang="en-US" sz="3600" b="1" baseline="30000" dirty="0" smtClean="0">
                <a:latin typeface="Times New Roman"/>
                <a:ea typeface="Times New Roman"/>
              </a:rPr>
              <a:t>1</a:t>
            </a:r>
            <a:r>
              <a:rPr lang="en-US" sz="3600" b="1" dirty="0" smtClean="0">
                <a:latin typeface="Times New Roman"/>
                <a:ea typeface="Times New Roman"/>
              </a:rPr>
              <a:t> 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36485" y="467961"/>
            <a:ext cx="6099811" cy="584775"/>
          </a:xfrm>
          <a:prstGeom prst="rect">
            <a:avLst/>
          </a:prstGeom>
          <a:solidFill>
            <a:srgbClr val="92D050">
              <a:alpha val="25000"/>
            </a:srgbClr>
          </a:solidFill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b="1" dirty="0">
                <a:latin typeface="Times New Roman"/>
                <a:ea typeface="Times New Roman"/>
              </a:rPr>
              <a:t>Чем отличаются </a:t>
            </a:r>
            <a:r>
              <a:rPr lang="ru-RU" sz="3200" b="1" baseline="-25000" dirty="0">
                <a:latin typeface="Times New Roman"/>
                <a:ea typeface="Times New Roman"/>
              </a:rPr>
              <a:t>17</a:t>
            </a:r>
            <a:r>
              <a:rPr lang="en-US" sz="3200" b="1" dirty="0" err="1">
                <a:latin typeface="Times New Roman"/>
                <a:ea typeface="Times New Roman"/>
              </a:rPr>
              <a:t>Cl</a:t>
            </a:r>
            <a:r>
              <a:rPr lang="ru-RU" sz="3200" b="1" baseline="30000" dirty="0">
                <a:solidFill>
                  <a:srgbClr val="FF0000"/>
                </a:solidFill>
                <a:latin typeface="Times New Roman"/>
                <a:ea typeface="Times New Roman"/>
              </a:rPr>
              <a:t>35</a:t>
            </a:r>
            <a:r>
              <a:rPr lang="ru-RU" sz="3200" b="1" baseline="30000" dirty="0">
                <a:latin typeface="Times New Roman"/>
                <a:ea typeface="Times New Roman"/>
              </a:rPr>
              <a:t> </a:t>
            </a:r>
            <a:r>
              <a:rPr lang="ru-RU" sz="3200" b="1" dirty="0">
                <a:latin typeface="Times New Roman"/>
                <a:ea typeface="Times New Roman"/>
              </a:rPr>
              <a:t> и </a:t>
            </a:r>
            <a:r>
              <a:rPr lang="ru-RU" sz="3200" b="1" baseline="-25000" dirty="0">
                <a:latin typeface="Times New Roman"/>
                <a:ea typeface="Times New Roman"/>
              </a:rPr>
              <a:t>17</a:t>
            </a:r>
            <a:r>
              <a:rPr lang="en-US" sz="3200" b="1" dirty="0" err="1">
                <a:latin typeface="Times New Roman"/>
                <a:ea typeface="Times New Roman"/>
              </a:rPr>
              <a:t>Cl</a:t>
            </a:r>
            <a:r>
              <a:rPr lang="ru-RU" sz="3200" b="1" baseline="30000" dirty="0">
                <a:solidFill>
                  <a:srgbClr val="FF0000"/>
                </a:solidFill>
                <a:latin typeface="Times New Roman"/>
                <a:ea typeface="Times New Roman"/>
              </a:rPr>
              <a:t>37</a:t>
            </a:r>
            <a:r>
              <a:rPr lang="ru-RU" sz="3200" b="1" dirty="0">
                <a:latin typeface="Times New Roman"/>
                <a:ea typeface="Times New Roman"/>
              </a:rPr>
              <a:t> ?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6588224" y="3571876"/>
            <a:ext cx="2448272" cy="2160240"/>
            <a:chOff x="236538" y="2578101"/>
            <a:chExt cx="1060450" cy="922337"/>
          </a:xfrm>
          <a:solidFill>
            <a:srgbClr val="33CCFF"/>
          </a:solidFill>
        </p:grpSpPr>
        <p:sp>
          <p:nvSpPr>
            <p:cNvPr id="6" name="Oval 1"/>
            <p:cNvSpPr>
              <a:spLocks noChangeArrowheads="1"/>
            </p:cNvSpPr>
            <p:nvPr/>
          </p:nvSpPr>
          <p:spPr bwMode="auto">
            <a:xfrm>
              <a:off x="236538" y="2578101"/>
              <a:ext cx="1060450" cy="922337"/>
            </a:xfrm>
            <a:prstGeom prst="ellips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Line 2"/>
            <p:cNvSpPr>
              <a:spLocks noChangeShapeType="1"/>
            </p:cNvSpPr>
            <p:nvPr/>
          </p:nvSpPr>
          <p:spPr bwMode="auto">
            <a:xfrm flipV="1">
              <a:off x="754063" y="2984500"/>
              <a:ext cx="1587" cy="450850"/>
            </a:xfrm>
            <a:prstGeom prst="line">
              <a:avLst/>
            </a:prstGeom>
            <a:grpFill/>
            <a:ln w="31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Line 3"/>
            <p:cNvSpPr>
              <a:spLocks noChangeShapeType="1"/>
            </p:cNvSpPr>
            <p:nvPr/>
          </p:nvSpPr>
          <p:spPr bwMode="auto">
            <a:xfrm flipH="1" flipV="1">
              <a:off x="609600" y="2695575"/>
              <a:ext cx="15875" cy="701675"/>
            </a:xfrm>
            <a:prstGeom prst="line">
              <a:avLst/>
            </a:prstGeom>
            <a:grp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Line 4"/>
            <p:cNvSpPr>
              <a:spLocks noChangeShapeType="1"/>
            </p:cNvSpPr>
            <p:nvPr/>
          </p:nvSpPr>
          <p:spPr bwMode="auto">
            <a:xfrm flipH="1" flipV="1">
              <a:off x="434975" y="2763838"/>
              <a:ext cx="7938" cy="533400"/>
            </a:xfrm>
            <a:prstGeom prst="line">
              <a:avLst/>
            </a:prstGeom>
            <a:grp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 flipV="1">
              <a:off x="930275" y="2709863"/>
              <a:ext cx="53975" cy="663575"/>
            </a:xfrm>
            <a:prstGeom prst="line">
              <a:avLst/>
            </a:prstGeom>
            <a:grp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 flipV="1">
              <a:off x="1096963" y="2809875"/>
              <a:ext cx="53975" cy="511175"/>
            </a:xfrm>
            <a:prstGeom prst="line">
              <a:avLst/>
            </a:prstGeom>
            <a:grp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 flipV="1">
              <a:off x="754063" y="2840038"/>
              <a:ext cx="320675" cy="152400"/>
            </a:xfrm>
            <a:prstGeom prst="line">
              <a:avLst/>
            </a:prstGeom>
            <a:grp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 flipH="1" flipV="1">
              <a:off x="647700" y="2938463"/>
              <a:ext cx="107950" cy="53975"/>
            </a:xfrm>
            <a:prstGeom prst="line">
              <a:avLst/>
            </a:prstGeom>
            <a:grpFill/>
            <a:ln w="76200">
              <a:solidFill>
                <a:srgbClr val="365D21"/>
              </a:solidFill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642910" y="3857628"/>
            <a:ext cx="5400600" cy="1138773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600" b="1" baseline="30000" dirty="0">
                <a:solidFill>
                  <a:srgbClr val="0014AC"/>
                </a:solidFill>
                <a:latin typeface="Times New Roman"/>
                <a:ea typeface="Times New Roman"/>
              </a:rPr>
              <a:t>14</a:t>
            </a:r>
            <a:r>
              <a:rPr lang="en-US" sz="3600" b="1" dirty="0">
                <a:solidFill>
                  <a:srgbClr val="0014AC"/>
                </a:solidFill>
                <a:latin typeface="Times New Roman"/>
                <a:ea typeface="Times New Roman"/>
              </a:rPr>
              <a:t>N</a:t>
            </a:r>
            <a:r>
              <a:rPr lang="en-US" sz="3600" b="1" baseline="-25000" dirty="0">
                <a:solidFill>
                  <a:srgbClr val="0014AC"/>
                </a:solidFill>
                <a:latin typeface="Times New Roman"/>
                <a:ea typeface="Times New Roman"/>
              </a:rPr>
              <a:t>7</a:t>
            </a:r>
            <a:r>
              <a:rPr lang="en-US" sz="3600" b="1" baseline="-25000" dirty="0">
                <a:latin typeface="Times New Roman"/>
                <a:ea typeface="Times New Roman"/>
              </a:rPr>
              <a:t> </a:t>
            </a:r>
            <a:r>
              <a:rPr lang="en-US" sz="3600" b="1" dirty="0">
                <a:latin typeface="Times New Roman"/>
                <a:ea typeface="Times New Roman"/>
              </a:rPr>
              <a:t> + </a:t>
            </a:r>
            <a:r>
              <a:rPr lang="en-US" sz="3600" b="1" baseline="-25000" dirty="0" smtClean="0">
                <a:latin typeface="Times New Roman"/>
                <a:ea typeface="Times New Roman"/>
              </a:rPr>
              <a:t>2</a:t>
            </a:r>
            <a:r>
              <a:rPr lang="ru-RU" sz="3600" b="1" dirty="0" smtClean="0">
                <a:solidFill>
                  <a:srgbClr val="FF0000"/>
                </a:solidFill>
                <a:latin typeface="Times New Roman"/>
                <a:ea typeface="Times New Roman"/>
                <a:sym typeface="Symbol"/>
              </a:rPr>
              <a:t></a:t>
            </a:r>
            <a:r>
              <a:rPr lang="en-US" sz="3600" b="1" baseline="30000" dirty="0">
                <a:latin typeface="Times New Roman"/>
                <a:ea typeface="Times New Roman"/>
              </a:rPr>
              <a:t>4</a:t>
            </a:r>
            <a:r>
              <a:rPr lang="en-US" sz="3600" b="1" dirty="0" smtClean="0">
                <a:latin typeface="Times New Roman"/>
                <a:ea typeface="Times New Roman"/>
              </a:rPr>
              <a:t> </a:t>
            </a:r>
            <a:r>
              <a:rPr lang="en-US" sz="3600" b="1" dirty="0">
                <a:latin typeface="Times New Roman"/>
                <a:ea typeface="Times New Roman"/>
              </a:rPr>
              <a:t>=</a:t>
            </a:r>
            <a:endParaRPr lang="ru-RU" sz="3600" b="1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3200" b="1" dirty="0">
                <a:latin typeface="Times New Roman"/>
                <a:ea typeface="Times New Roman"/>
              </a:rPr>
              <a:t>                   </a:t>
            </a:r>
            <a:r>
              <a:rPr lang="en-US" sz="3200" b="1" dirty="0" smtClean="0">
                <a:latin typeface="Times New Roman"/>
                <a:ea typeface="Times New Roman"/>
              </a:rPr>
              <a:t>    </a:t>
            </a:r>
            <a:r>
              <a:rPr lang="ru-RU" sz="3200" b="1" dirty="0">
                <a:latin typeface="Times New Roman"/>
                <a:ea typeface="Times New Roman"/>
              </a:rPr>
              <a:t>Чей трек</a:t>
            </a:r>
            <a:r>
              <a:rPr lang="en-US" sz="3200" b="1" dirty="0">
                <a:latin typeface="Times New Roman"/>
                <a:ea typeface="Times New Roman"/>
              </a:rPr>
              <a:t> I , II ?</a:t>
            </a:r>
            <a:endParaRPr lang="ru-RU" sz="3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159084" y="4581128"/>
            <a:ext cx="14453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b="1" dirty="0" smtClean="0">
                <a:latin typeface="Times New Roman"/>
                <a:ea typeface="Times New Roman"/>
              </a:rPr>
              <a:t> I           </a:t>
            </a:r>
            <a:r>
              <a:rPr lang="en-US" b="1" dirty="0">
                <a:latin typeface="Times New Roman"/>
                <a:ea typeface="Times New Roman"/>
              </a:rPr>
              <a:t>II   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83768" y="1052736"/>
            <a:ext cx="79208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400" b="1" baseline="-25000" dirty="0" smtClean="0">
                <a:latin typeface="Times New Roman"/>
                <a:ea typeface="Times New Roman"/>
              </a:rPr>
              <a:t>2</a:t>
            </a:r>
            <a:r>
              <a:rPr lang="en-US" sz="2400" b="1" dirty="0" smtClean="0">
                <a:latin typeface="Times New Roman"/>
                <a:ea typeface="Times New Roman"/>
              </a:rPr>
              <a:t>He</a:t>
            </a:r>
            <a:r>
              <a:rPr lang="en-US" sz="2400" b="1" baseline="30000" dirty="0" smtClean="0">
                <a:latin typeface="Times New Roman"/>
                <a:ea typeface="Times New Roman"/>
              </a:rPr>
              <a:t>4</a:t>
            </a:r>
            <a:r>
              <a:rPr lang="en-US" sz="2400" b="1" dirty="0" smtClean="0">
                <a:latin typeface="Times New Roman"/>
                <a:ea typeface="Times New Roman"/>
              </a:rPr>
              <a:t>     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903146" y="1627058"/>
            <a:ext cx="660742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400" b="1" baseline="-25000" dirty="0" smtClean="0">
                <a:latin typeface="Times New Roman"/>
                <a:ea typeface="Times New Roman"/>
              </a:rPr>
              <a:t>1</a:t>
            </a:r>
            <a:r>
              <a:rPr lang="en-US" sz="2400" b="1" dirty="0" smtClean="0">
                <a:latin typeface="Times New Roman"/>
                <a:ea typeface="Times New Roman"/>
              </a:rPr>
              <a:t>H</a:t>
            </a:r>
            <a:r>
              <a:rPr lang="en-US" sz="2400" b="1" baseline="30000" dirty="0" smtClean="0">
                <a:latin typeface="Times New Roman"/>
                <a:ea typeface="Times New Roman"/>
              </a:rPr>
              <a:t>1</a:t>
            </a:r>
            <a:r>
              <a:rPr lang="en-US" sz="2400" b="1" dirty="0" smtClean="0">
                <a:latin typeface="Times New Roman"/>
                <a:ea typeface="Times New Roman"/>
              </a:rPr>
              <a:t>     </a:t>
            </a:r>
            <a:endParaRPr lang="ru-RU" sz="2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6322" y="2153108"/>
            <a:ext cx="61942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400" b="1" baseline="-25000" dirty="0" smtClean="0">
                <a:latin typeface="Times New Roman"/>
                <a:ea typeface="Times New Roman"/>
              </a:rPr>
              <a:t>0</a:t>
            </a:r>
            <a:r>
              <a:rPr lang="en-US" sz="2400" b="1" dirty="0" smtClean="0">
                <a:latin typeface="Times New Roman"/>
                <a:ea typeface="Times New Roman"/>
              </a:rPr>
              <a:t>n</a:t>
            </a:r>
            <a:r>
              <a:rPr lang="en-US" sz="2400" b="1" baseline="30000" dirty="0" smtClean="0">
                <a:latin typeface="Times New Roman"/>
                <a:ea typeface="Times New Roman"/>
              </a:rPr>
              <a:t>1</a:t>
            </a:r>
            <a:r>
              <a:rPr lang="en-US" sz="2400" b="1" dirty="0" smtClean="0">
                <a:latin typeface="Times New Roman"/>
                <a:ea typeface="Times New Roman"/>
              </a:rPr>
              <a:t>     </a:t>
            </a:r>
            <a:endParaRPr lang="ru-RU" sz="2400" dirty="0"/>
          </a:p>
        </p:txBody>
      </p:sp>
      <p:grpSp>
        <p:nvGrpSpPr>
          <p:cNvPr id="25" name="Группа 24"/>
          <p:cNvGrpSpPr/>
          <p:nvPr/>
        </p:nvGrpSpPr>
        <p:grpSpPr>
          <a:xfrm>
            <a:off x="6516216" y="4500570"/>
            <a:ext cx="2415762" cy="1656345"/>
            <a:chOff x="3491880" y="4292935"/>
            <a:chExt cx="2415762" cy="1656345"/>
          </a:xfrm>
        </p:grpSpPr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3491880" y="4578687"/>
              <a:ext cx="1428760" cy="114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600" b="1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</a:rPr>
                <a:t>O</a:t>
              </a:r>
              <a:r>
                <a:rPr kumimoji="0" lang="ru-RU" sz="66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</a:rPr>
                <a:t>+</a:t>
              </a:r>
              <a:r>
                <a:rPr kumimoji="0" lang="en-US" sz="66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</a:rPr>
                <a:t> </a:t>
              </a:r>
              <a:endPara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Text Box 9"/>
            <p:cNvSpPr txBox="1">
              <a:spLocks noChangeArrowheads="1"/>
            </p:cNvSpPr>
            <p:nvPr/>
          </p:nvSpPr>
          <p:spPr bwMode="auto">
            <a:xfrm>
              <a:off x="4777764" y="4507249"/>
              <a:ext cx="642942" cy="12334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6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p</a:t>
              </a:r>
              <a:endParaRPr kumimoji="0" lang="ru-RU" sz="8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134822" y="4292935"/>
              <a:ext cx="415498" cy="64633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none">
              <a:spAutoFit/>
            </a:bodyPr>
            <a:lstStyle/>
            <a:p>
              <a:pPr lvl="0" eaLnBrk="0" hangingPunct="0"/>
              <a:r>
                <a:rPr lang="ru-RU" sz="3600" b="1" dirty="0" smtClean="0">
                  <a:solidFill>
                    <a:srgbClr val="0066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8</a:t>
              </a:r>
              <a:endParaRPr lang="ru-RU" sz="4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Rectangle 2"/>
            <p:cNvSpPr>
              <a:spLocks noChangeArrowheads="1"/>
            </p:cNvSpPr>
            <p:nvPr/>
          </p:nvSpPr>
          <p:spPr bwMode="auto">
            <a:xfrm>
              <a:off x="4111291" y="5364505"/>
              <a:ext cx="595035" cy="5847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1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17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5492144" y="4364373"/>
              <a:ext cx="415498" cy="64633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none">
              <a:spAutoFit/>
            </a:bodyPr>
            <a:lstStyle/>
            <a:p>
              <a:pPr lvl="0" eaLnBrk="0" hangingPunct="0"/>
              <a:r>
                <a:rPr lang="ru-RU" sz="36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1</a:t>
              </a:r>
              <a:endParaRPr lang="ru-RU" sz="4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Rectangle 2"/>
            <p:cNvSpPr>
              <a:spLocks noChangeArrowheads="1"/>
            </p:cNvSpPr>
            <p:nvPr/>
          </p:nvSpPr>
          <p:spPr bwMode="auto">
            <a:xfrm>
              <a:off x="5459484" y="5364505"/>
              <a:ext cx="389850" cy="5847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1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93407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3" grpId="0" animBg="1"/>
      <p:bldP spid="4" grpId="0" animBg="1"/>
      <p:bldP spid="14" grpId="0" animBg="1"/>
      <p:bldP spid="15" grpId="0"/>
      <p:bldP spid="16" grpId="0" animBg="1"/>
      <p:bldP spid="17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6393" y="980728"/>
            <a:ext cx="5637855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3600" b="1" dirty="0" smtClean="0">
                <a:latin typeface="Times New Roman"/>
                <a:ea typeface="Times New Roman"/>
              </a:rPr>
              <a:t> </a:t>
            </a:r>
            <a:r>
              <a:rPr lang="en-US" sz="3600" b="1" baseline="30000" dirty="0" smtClean="0">
                <a:latin typeface="Times New Roman"/>
                <a:ea typeface="Times New Roman"/>
              </a:rPr>
              <a:t>14</a:t>
            </a:r>
            <a:r>
              <a:rPr lang="en-US" sz="3600" b="1" dirty="0" smtClean="0">
                <a:latin typeface="Times New Roman"/>
                <a:ea typeface="Times New Roman"/>
              </a:rPr>
              <a:t>N</a:t>
            </a:r>
            <a:r>
              <a:rPr lang="en-US" sz="3600" b="1" baseline="-25000" dirty="0" smtClean="0">
                <a:latin typeface="Times New Roman"/>
                <a:ea typeface="Times New Roman"/>
              </a:rPr>
              <a:t>7  </a:t>
            </a:r>
            <a:r>
              <a:rPr lang="en-US" sz="3600" b="1" dirty="0" smtClean="0">
                <a:latin typeface="Times New Roman"/>
                <a:ea typeface="Times New Roman"/>
              </a:rPr>
              <a:t>+   </a:t>
            </a:r>
            <a:r>
              <a:rPr lang="en-US" sz="3600" b="1" dirty="0">
                <a:latin typeface="Times New Roman"/>
                <a:ea typeface="Times New Roman"/>
              </a:rPr>
              <a:t>? = </a:t>
            </a:r>
            <a:r>
              <a:rPr lang="en-US" sz="3600" b="1" baseline="30000" dirty="0">
                <a:latin typeface="Times New Roman"/>
                <a:ea typeface="Times New Roman"/>
              </a:rPr>
              <a:t>17</a:t>
            </a:r>
            <a:r>
              <a:rPr lang="en-US" sz="3600" b="1" dirty="0">
                <a:latin typeface="Times New Roman"/>
                <a:ea typeface="Times New Roman"/>
              </a:rPr>
              <a:t>O</a:t>
            </a:r>
            <a:r>
              <a:rPr lang="en-US" sz="3600" b="1" baseline="-25000" dirty="0">
                <a:latin typeface="Times New Roman"/>
                <a:ea typeface="Times New Roman"/>
              </a:rPr>
              <a:t>8    </a:t>
            </a:r>
            <a:r>
              <a:rPr lang="en-US" sz="3600" b="1" dirty="0">
                <a:latin typeface="Times New Roman"/>
                <a:ea typeface="Times New Roman"/>
              </a:rPr>
              <a:t>+ </a:t>
            </a:r>
            <a:r>
              <a:rPr lang="en-US" sz="3600" b="1" baseline="30000" dirty="0">
                <a:latin typeface="Times New Roman"/>
                <a:ea typeface="Times New Roman"/>
              </a:rPr>
              <a:t>1</a:t>
            </a:r>
            <a:r>
              <a:rPr lang="en-US" sz="3600" b="1" dirty="0">
                <a:latin typeface="Times New Roman"/>
                <a:ea typeface="Times New Roman"/>
              </a:rPr>
              <a:t>p</a:t>
            </a:r>
            <a:r>
              <a:rPr lang="en-US" sz="3600" b="1" baseline="-25000" dirty="0">
                <a:latin typeface="Times New Roman"/>
                <a:ea typeface="Times New Roman"/>
              </a:rPr>
              <a:t>1</a:t>
            </a:r>
            <a:endParaRPr lang="ru-RU" sz="3600" b="1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3600" b="1" dirty="0" smtClean="0">
                <a:latin typeface="Times New Roman"/>
                <a:ea typeface="Times New Roman"/>
              </a:rPr>
              <a:t>  </a:t>
            </a:r>
            <a:r>
              <a:rPr lang="en-US" sz="3600" b="1" baseline="-25000" dirty="0" smtClean="0">
                <a:latin typeface="Times New Roman"/>
                <a:ea typeface="Times New Roman"/>
              </a:rPr>
              <a:t>7</a:t>
            </a:r>
            <a:r>
              <a:rPr lang="en-US" sz="3600" b="1" dirty="0" smtClean="0">
                <a:latin typeface="Times New Roman"/>
                <a:ea typeface="Times New Roman"/>
              </a:rPr>
              <a:t>N</a:t>
            </a:r>
            <a:r>
              <a:rPr lang="en-US" sz="3600" b="1" baseline="30000" dirty="0" smtClean="0">
                <a:latin typeface="Times New Roman"/>
                <a:ea typeface="Times New Roman"/>
              </a:rPr>
              <a:t>14</a:t>
            </a:r>
            <a:r>
              <a:rPr lang="en-US" sz="3600" b="1" dirty="0" smtClean="0">
                <a:latin typeface="Times New Roman"/>
                <a:ea typeface="Times New Roman"/>
              </a:rPr>
              <a:t>  +     </a:t>
            </a:r>
            <a:r>
              <a:rPr lang="en-US" sz="3600" b="1" dirty="0">
                <a:latin typeface="Times New Roman"/>
                <a:ea typeface="Times New Roman"/>
              </a:rPr>
              <a:t>? =  </a:t>
            </a:r>
            <a:r>
              <a:rPr lang="en-US" sz="3600" b="1" baseline="-25000" dirty="0">
                <a:latin typeface="Times New Roman"/>
                <a:ea typeface="Times New Roman"/>
              </a:rPr>
              <a:t>8</a:t>
            </a:r>
            <a:r>
              <a:rPr lang="en-US" sz="3600" b="1" dirty="0">
                <a:latin typeface="Times New Roman"/>
                <a:ea typeface="Times New Roman"/>
              </a:rPr>
              <a:t>O</a:t>
            </a:r>
            <a:r>
              <a:rPr lang="en-US" sz="3600" b="1" baseline="30000" dirty="0">
                <a:latin typeface="Times New Roman"/>
                <a:ea typeface="Times New Roman"/>
              </a:rPr>
              <a:t>15</a:t>
            </a:r>
            <a:r>
              <a:rPr lang="en-US" sz="3600" b="1" dirty="0">
                <a:latin typeface="Times New Roman"/>
                <a:ea typeface="Times New Roman"/>
              </a:rPr>
              <a:t>  + </a:t>
            </a:r>
            <a:r>
              <a:rPr lang="en-US" sz="3600" b="1" dirty="0">
                <a:latin typeface="Times New Roman"/>
                <a:ea typeface="Times New Roman"/>
                <a:sym typeface="Symbol"/>
              </a:rPr>
              <a:t></a:t>
            </a:r>
            <a:endParaRPr lang="ru-RU" sz="3600" b="1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3600" b="1" dirty="0" smtClean="0">
                <a:latin typeface="Times New Roman"/>
                <a:ea typeface="Times New Roman"/>
              </a:rPr>
              <a:t>  </a:t>
            </a:r>
            <a:r>
              <a:rPr lang="en-US" sz="3600" b="1" baseline="-25000" dirty="0">
                <a:latin typeface="Times New Roman"/>
                <a:ea typeface="Times New Roman"/>
              </a:rPr>
              <a:t>7</a:t>
            </a:r>
            <a:r>
              <a:rPr lang="en-US" sz="3600" b="1" dirty="0">
                <a:latin typeface="Times New Roman"/>
                <a:ea typeface="Times New Roman"/>
              </a:rPr>
              <a:t>N</a:t>
            </a:r>
            <a:r>
              <a:rPr lang="en-US" sz="3600" b="1" baseline="30000" dirty="0">
                <a:latin typeface="Times New Roman"/>
                <a:ea typeface="Times New Roman"/>
              </a:rPr>
              <a:t>14 </a:t>
            </a:r>
            <a:r>
              <a:rPr lang="en-US" sz="3600" b="1" dirty="0">
                <a:latin typeface="Times New Roman"/>
                <a:ea typeface="Times New Roman"/>
              </a:rPr>
              <a:t> +  </a:t>
            </a:r>
            <a:r>
              <a:rPr lang="en-US" sz="3600" b="1" dirty="0" smtClean="0">
                <a:latin typeface="Times New Roman"/>
                <a:ea typeface="Times New Roman"/>
              </a:rPr>
              <a:t>  ? </a:t>
            </a:r>
            <a:r>
              <a:rPr lang="en-US" sz="3600" b="1" dirty="0">
                <a:latin typeface="Times New Roman"/>
                <a:ea typeface="Times New Roman"/>
              </a:rPr>
              <a:t>=  </a:t>
            </a:r>
            <a:r>
              <a:rPr lang="en-US" sz="3600" b="1" baseline="-25000" dirty="0">
                <a:latin typeface="Times New Roman"/>
                <a:ea typeface="Times New Roman"/>
              </a:rPr>
              <a:t>5</a:t>
            </a:r>
            <a:r>
              <a:rPr lang="en-US" sz="3600" b="1" dirty="0">
                <a:latin typeface="Times New Roman"/>
                <a:ea typeface="Times New Roman"/>
              </a:rPr>
              <a:t> B</a:t>
            </a:r>
            <a:r>
              <a:rPr lang="en-US" sz="3600" b="1" baseline="30000" dirty="0">
                <a:latin typeface="Times New Roman"/>
                <a:ea typeface="Times New Roman"/>
              </a:rPr>
              <a:t>11  </a:t>
            </a:r>
            <a:r>
              <a:rPr lang="en-US" sz="3600" b="1" dirty="0">
                <a:latin typeface="Times New Roman"/>
                <a:ea typeface="Times New Roman"/>
              </a:rPr>
              <a:t>+ </a:t>
            </a:r>
            <a:r>
              <a:rPr lang="en-US" sz="3600" b="1" baseline="-25000" dirty="0">
                <a:latin typeface="Times New Roman"/>
                <a:ea typeface="Times New Roman"/>
              </a:rPr>
              <a:t>2</a:t>
            </a:r>
            <a:r>
              <a:rPr lang="en-US" sz="3600" b="1" dirty="0">
                <a:latin typeface="Times New Roman"/>
                <a:ea typeface="Times New Roman"/>
              </a:rPr>
              <a:t>He</a:t>
            </a:r>
            <a:r>
              <a:rPr lang="en-US" sz="3600" b="1" baseline="30000" dirty="0">
                <a:latin typeface="Times New Roman"/>
                <a:ea typeface="Times New Roman"/>
              </a:rPr>
              <a:t>4</a:t>
            </a:r>
            <a:endParaRPr lang="ru-RU" sz="3600" b="1" dirty="0"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714620"/>
            <a:ext cx="7789312" cy="646331"/>
          </a:xfrm>
          <a:prstGeom prst="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sz="3600" b="1" baseline="-25000" dirty="0" smtClean="0">
                <a:latin typeface="Times New Roman"/>
                <a:ea typeface="Times New Roman"/>
              </a:rPr>
              <a:t>80</a:t>
            </a:r>
            <a:r>
              <a:rPr lang="en-US" sz="3600" b="1" dirty="0" smtClean="0">
                <a:latin typeface="Times New Roman"/>
                <a:ea typeface="Times New Roman"/>
              </a:rPr>
              <a:t>Hg</a:t>
            </a:r>
            <a:r>
              <a:rPr lang="en-US" sz="3600" b="1" baseline="30000" dirty="0" smtClean="0">
                <a:latin typeface="Times New Roman"/>
                <a:ea typeface="Times New Roman"/>
              </a:rPr>
              <a:t>198</a:t>
            </a:r>
            <a:r>
              <a:rPr lang="en-US" sz="3600" b="1" dirty="0" smtClean="0">
                <a:latin typeface="Times New Roman"/>
                <a:ea typeface="Times New Roman"/>
              </a:rPr>
              <a:t> </a:t>
            </a:r>
            <a:r>
              <a:rPr lang="en-US" sz="3600" b="1" dirty="0">
                <a:latin typeface="Times New Roman"/>
                <a:ea typeface="Times New Roman"/>
              </a:rPr>
              <a:t>+ </a:t>
            </a:r>
            <a:r>
              <a:rPr lang="en-US" sz="3600" b="1" baseline="-25000" dirty="0">
                <a:latin typeface="Times New Roman"/>
                <a:ea typeface="Times New Roman"/>
              </a:rPr>
              <a:t>0</a:t>
            </a:r>
            <a:r>
              <a:rPr lang="en-US" sz="3600" b="1" dirty="0">
                <a:latin typeface="Times New Roman"/>
                <a:ea typeface="Times New Roman"/>
              </a:rPr>
              <a:t>n</a:t>
            </a:r>
            <a:r>
              <a:rPr lang="en-US" sz="3600" b="1" baseline="30000" dirty="0">
                <a:latin typeface="Times New Roman"/>
                <a:ea typeface="Times New Roman"/>
              </a:rPr>
              <a:t>1</a:t>
            </a:r>
            <a:r>
              <a:rPr lang="en-US" sz="3600" b="1" dirty="0">
                <a:latin typeface="Times New Roman"/>
                <a:ea typeface="Times New Roman"/>
              </a:rPr>
              <a:t>  =  </a:t>
            </a:r>
            <a:r>
              <a:rPr lang="en-US" sz="3600" b="1" baseline="-25000" dirty="0">
                <a:latin typeface="Times New Roman"/>
                <a:ea typeface="Times New Roman"/>
              </a:rPr>
              <a:t>80</a:t>
            </a:r>
            <a:r>
              <a:rPr lang="en-US" sz="3600" b="1" dirty="0">
                <a:latin typeface="Times New Roman"/>
                <a:ea typeface="Times New Roman"/>
              </a:rPr>
              <a:t>Hg</a:t>
            </a:r>
            <a:r>
              <a:rPr lang="en-US" sz="3600" b="1" baseline="30000" dirty="0">
                <a:latin typeface="Times New Roman"/>
                <a:ea typeface="Times New Roman"/>
              </a:rPr>
              <a:t>199</a:t>
            </a:r>
            <a:r>
              <a:rPr lang="en-US" sz="3600" b="1" dirty="0">
                <a:latin typeface="Times New Roman"/>
                <a:ea typeface="Times New Roman"/>
              </a:rPr>
              <a:t> </a:t>
            </a:r>
            <a:r>
              <a:rPr lang="en-US" sz="3600" b="1" dirty="0">
                <a:latin typeface="Times New Roman"/>
                <a:ea typeface="Times New Roman"/>
                <a:sym typeface="Symbol"/>
              </a:rPr>
              <a:t></a:t>
            </a:r>
            <a:r>
              <a:rPr lang="en-US" sz="3600" b="1" dirty="0">
                <a:latin typeface="Times New Roman"/>
                <a:ea typeface="Times New Roman"/>
              </a:rPr>
              <a:t> </a:t>
            </a:r>
            <a:r>
              <a:rPr lang="en-US" sz="3600" b="1" baseline="-25000" dirty="0">
                <a:latin typeface="Times New Roman"/>
                <a:ea typeface="Times New Roman"/>
              </a:rPr>
              <a:t>79</a:t>
            </a:r>
            <a:r>
              <a:rPr lang="en-US" sz="3600" b="1" dirty="0">
                <a:latin typeface="Times New Roman"/>
                <a:ea typeface="Times New Roman"/>
              </a:rPr>
              <a:t>Au</a:t>
            </a:r>
            <a:r>
              <a:rPr lang="en-US" sz="3600" b="1" baseline="30000" dirty="0">
                <a:latin typeface="Times New Roman"/>
                <a:ea typeface="Times New Roman"/>
              </a:rPr>
              <a:t>198</a:t>
            </a:r>
            <a:r>
              <a:rPr lang="en-US" sz="3600" b="1" dirty="0">
                <a:latin typeface="Times New Roman"/>
                <a:ea typeface="Times New Roman"/>
              </a:rPr>
              <a:t> +</a:t>
            </a:r>
            <a:r>
              <a:rPr lang="en-US" sz="3600" b="1" baseline="-25000" dirty="0" smtClean="0">
                <a:latin typeface="Times New Roman"/>
                <a:ea typeface="Times New Roman"/>
              </a:rPr>
              <a:t>1</a:t>
            </a:r>
            <a:r>
              <a:rPr lang="en-US" sz="3600" b="1" dirty="0" smtClean="0">
                <a:latin typeface="Times New Roman"/>
                <a:ea typeface="Times New Roman"/>
              </a:rPr>
              <a:t>p</a:t>
            </a:r>
            <a:r>
              <a:rPr lang="en-US" sz="3600" b="1" baseline="30000" dirty="0" smtClean="0">
                <a:latin typeface="Times New Roman"/>
                <a:ea typeface="Times New Roman"/>
              </a:rPr>
              <a:t>1</a:t>
            </a:r>
            <a:r>
              <a:rPr lang="en-US" sz="3600" b="1" dirty="0" smtClean="0">
                <a:latin typeface="Times New Roman"/>
                <a:ea typeface="Times New Roman"/>
              </a:rPr>
              <a:t> 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36485" y="467961"/>
            <a:ext cx="6099811" cy="584775"/>
          </a:xfrm>
          <a:prstGeom prst="rect">
            <a:avLst/>
          </a:prstGeom>
          <a:solidFill>
            <a:srgbClr val="92D050">
              <a:alpha val="25000"/>
            </a:srgbClr>
          </a:solidFill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b="1" dirty="0">
                <a:latin typeface="Times New Roman"/>
                <a:ea typeface="Times New Roman"/>
              </a:rPr>
              <a:t>Чем отличаются </a:t>
            </a:r>
            <a:r>
              <a:rPr lang="ru-RU" sz="3200" b="1" baseline="-25000" dirty="0">
                <a:latin typeface="Times New Roman"/>
                <a:ea typeface="Times New Roman"/>
              </a:rPr>
              <a:t>17</a:t>
            </a:r>
            <a:r>
              <a:rPr lang="en-US" sz="3200" b="1" dirty="0" err="1">
                <a:latin typeface="Times New Roman"/>
                <a:ea typeface="Times New Roman"/>
              </a:rPr>
              <a:t>Cl</a:t>
            </a:r>
            <a:r>
              <a:rPr lang="ru-RU" sz="3200" b="1" baseline="30000" dirty="0">
                <a:solidFill>
                  <a:srgbClr val="FF0000"/>
                </a:solidFill>
                <a:latin typeface="Times New Roman"/>
                <a:ea typeface="Times New Roman"/>
              </a:rPr>
              <a:t>35</a:t>
            </a:r>
            <a:r>
              <a:rPr lang="ru-RU" sz="3200" b="1" baseline="30000" dirty="0">
                <a:latin typeface="Times New Roman"/>
                <a:ea typeface="Times New Roman"/>
              </a:rPr>
              <a:t> </a:t>
            </a:r>
            <a:r>
              <a:rPr lang="ru-RU" sz="3200" b="1" dirty="0">
                <a:latin typeface="Times New Roman"/>
                <a:ea typeface="Times New Roman"/>
              </a:rPr>
              <a:t> и </a:t>
            </a:r>
            <a:r>
              <a:rPr lang="ru-RU" sz="3200" b="1" baseline="-25000" dirty="0">
                <a:latin typeface="Times New Roman"/>
                <a:ea typeface="Times New Roman"/>
              </a:rPr>
              <a:t>17</a:t>
            </a:r>
            <a:r>
              <a:rPr lang="en-US" sz="3200" b="1" dirty="0" err="1">
                <a:latin typeface="Times New Roman"/>
                <a:ea typeface="Times New Roman"/>
              </a:rPr>
              <a:t>Cl</a:t>
            </a:r>
            <a:r>
              <a:rPr lang="ru-RU" sz="3200" b="1" baseline="30000" dirty="0">
                <a:solidFill>
                  <a:srgbClr val="FF0000"/>
                </a:solidFill>
                <a:latin typeface="Times New Roman"/>
                <a:ea typeface="Times New Roman"/>
              </a:rPr>
              <a:t>37</a:t>
            </a:r>
            <a:r>
              <a:rPr lang="ru-RU" sz="3200" b="1" dirty="0">
                <a:latin typeface="Times New Roman"/>
                <a:ea typeface="Times New Roman"/>
              </a:rPr>
              <a:t> ?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6588224" y="3571876"/>
            <a:ext cx="2448272" cy="2160240"/>
            <a:chOff x="236538" y="2578101"/>
            <a:chExt cx="1060450" cy="922337"/>
          </a:xfrm>
          <a:solidFill>
            <a:srgbClr val="33CCFF"/>
          </a:solidFill>
        </p:grpSpPr>
        <p:sp>
          <p:nvSpPr>
            <p:cNvPr id="6" name="Oval 1"/>
            <p:cNvSpPr>
              <a:spLocks noChangeArrowheads="1"/>
            </p:cNvSpPr>
            <p:nvPr/>
          </p:nvSpPr>
          <p:spPr bwMode="auto">
            <a:xfrm>
              <a:off x="236538" y="2578101"/>
              <a:ext cx="1060450" cy="922337"/>
            </a:xfrm>
            <a:prstGeom prst="ellips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Line 2"/>
            <p:cNvSpPr>
              <a:spLocks noChangeShapeType="1"/>
            </p:cNvSpPr>
            <p:nvPr/>
          </p:nvSpPr>
          <p:spPr bwMode="auto">
            <a:xfrm flipV="1">
              <a:off x="754063" y="2984500"/>
              <a:ext cx="1587" cy="450850"/>
            </a:xfrm>
            <a:prstGeom prst="line">
              <a:avLst/>
            </a:prstGeom>
            <a:grpFill/>
            <a:ln w="31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Line 3"/>
            <p:cNvSpPr>
              <a:spLocks noChangeShapeType="1"/>
            </p:cNvSpPr>
            <p:nvPr/>
          </p:nvSpPr>
          <p:spPr bwMode="auto">
            <a:xfrm flipH="1" flipV="1">
              <a:off x="609600" y="2695575"/>
              <a:ext cx="15875" cy="701675"/>
            </a:xfrm>
            <a:prstGeom prst="line">
              <a:avLst/>
            </a:prstGeom>
            <a:grp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Line 4"/>
            <p:cNvSpPr>
              <a:spLocks noChangeShapeType="1"/>
            </p:cNvSpPr>
            <p:nvPr/>
          </p:nvSpPr>
          <p:spPr bwMode="auto">
            <a:xfrm flipH="1" flipV="1">
              <a:off x="434975" y="2763838"/>
              <a:ext cx="7938" cy="533400"/>
            </a:xfrm>
            <a:prstGeom prst="line">
              <a:avLst/>
            </a:prstGeom>
            <a:grp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 flipV="1">
              <a:off x="930275" y="2709863"/>
              <a:ext cx="53975" cy="663575"/>
            </a:xfrm>
            <a:prstGeom prst="line">
              <a:avLst/>
            </a:prstGeom>
            <a:grp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 flipV="1">
              <a:off x="1096963" y="2809875"/>
              <a:ext cx="53975" cy="511175"/>
            </a:xfrm>
            <a:prstGeom prst="line">
              <a:avLst/>
            </a:prstGeom>
            <a:grp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 flipV="1">
              <a:off x="754063" y="2840038"/>
              <a:ext cx="320675" cy="152400"/>
            </a:xfrm>
            <a:prstGeom prst="line">
              <a:avLst/>
            </a:prstGeom>
            <a:grp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 flipH="1" flipV="1">
              <a:off x="647700" y="2938463"/>
              <a:ext cx="107950" cy="53975"/>
            </a:xfrm>
            <a:prstGeom prst="line">
              <a:avLst/>
            </a:prstGeom>
            <a:grpFill/>
            <a:ln w="76200">
              <a:solidFill>
                <a:srgbClr val="365D21"/>
              </a:solidFill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642910" y="3857628"/>
            <a:ext cx="5400600" cy="1138773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600" b="1" baseline="30000" dirty="0">
                <a:solidFill>
                  <a:srgbClr val="0014AC"/>
                </a:solidFill>
                <a:latin typeface="Times New Roman"/>
                <a:ea typeface="Times New Roman"/>
              </a:rPr>
              <a:t>14</a:t>
            </a:r>
            <a:r>
              <a:rPr lang="en-US" sz="3600" b="1" dirty="0">
                <a:solidFill>
                  <a:srgbClr val="0014AC"/>
                </a:solidFill>
                <a:latin typeface="Times New Roman"/>
                <a:ea typeface="Times New Roman"/>
              </a:rPr>
              <a:t>N</a:t>
            </a:r>
            <a:r>
              <a:rPr lang="en-US" sz="3600" b="1" baseline="-25000" dirty="0">
                <a:solidFill>
                  <a:srgbClr val="0014AC"/>
                </a:solidFill>
                <a:latin typeface="Times New Roman"/>
                <a:ea typeface="Times New Roman"/>
              </a:rPr>
              <a:t>7</a:t>
            </a:r>
            <a:r>
              <a:rPr lang="en-US" sz="3600" b="1" baseline="-25000" dirty="0">
                <a:latin typeface="Times New Roman"/>
                <a:ea typeface="Times New Roman"/>
              </a:rPr>
              <a:t> </a:t>
            </a:r>
            <a:r>
              <a:rPr lang="en-US" sz="3600" b="1" dirty="0">
                <a:latin typeface="Times New Roman"/>
                <a:ea typeface="Times New Roman"/>
              </a:rPr>
              <a:t> + </a:t>
            </a:r>
            <a:r>
              <a:rPr lang="en-US" sz="3600" b="1" baseline="-25000" dirty="0" smtClean="0">
                <a:latin typeface="Times New Roman"/>
                <a:ea typeface="Times New Roman"/>
              </a:rPr>
              <a:t>2</a:t>
            </a:r>
            <a:r>
              <a:rPr lang="ru-RU" sz="3600" b="1" dirty="0" smtClean="0">
                <a:solidFill>
                  <a:srgbClr val="FF0000"/>
                </a:solidFill>
                <a:latin typeface="Times New Roman"/>
                <a:ea typeface="Times New Roman"/>
                <a:sym typeface="Symbol"/>
              </a:rPr>
              <a:t></a:t>
            </a:r>
            <a:r>
              <a:rPr lang="en-US" sz="3600" b="1" baseline="30000" dirty="0">
                <a:latin typeface="Times New Roman"/>
                <a:ea typeface="Times New Roman"/>
              </a:rPr>
              <a:t>4</a:t>
            </a:r>
            <a:r>
              <a:rPr lang="en-US" sz="3600" b="1" dirty="0" smtClean="0">
                <a:latin typeface="Times New Roman"/>
                <a:ea typeface="Times New Roman"/>
              </a:rPr>
              <a:t> </a:t>
            </a:r>
            <a:r>
              <a:rPr lang="en-US" sz="3600" b="1" dirty="0">
                <a:latin typeface="Times New Roman"/>
                <a:ea typeface="Times New Roman"/>
              </a:rPr>
              <a:t>=</a:t>
            </a:r>
            <a:endParaRPr lang="ru-RU" sz="3600" b="1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3200" b="1" dirty="0">
                <a:latin typeface="Times New Roman"/>
                <a:ea typeface="Times New Roman"/>
              </a:rPr>
              <a:t>                   </a:t>
            </a:r>
            <a:r>
              <a:rPr lang="en-US" sz="3200" b="1" dirty="0" smtClean="0">
                <a:latin typeface="Times New Roman"/>
                <a:ea typeface="Times New Roman"/>
              </a:rPr>
              <a:t>    </a:t>
            </a:r>
            <a:r>
              <a:rPr lang="ru-RU" sz="3200" b="1" dirty="0">
                <a:latin typeface="Times New Roman"/>
                <a:ea typeface="Times New Roman"/>
              </a:rPr>
              <a:t>Чей трек</a:t>
            </a:r>
            <a:r>
              <a:rPr lang="en-US" sz="3200" b="1" dirty="0">
                <a:latin typeface="Times New Roman"/>
                <a:ea typeface="Times New Roman"/>
              </a:rPr>
              <a:t> I , II ?</a:t>
            </a:r>
            <a:endParaRPr lang="ru-RU" sz="3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159084" y="4581128"/>
            <a:ext cx="14453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b="1" dirty="0" smtClean="0">
                <a:latin typeface="Times New Roman"/>
                <a:ea typeface="Times New Roman"/>
              </a:rPr>
              <a:t> I           </a:t>
            </a:r>
            <a:r>
              <a:rPr lang="en-US" b="1" dirty="0">
                <a:latin typeface="Times New Roman"/>
                <a:ea typeface="Times New Roman"/>
              </a:rPr>
              <a:t>II   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83768" y="1052736"/>
            <a:ext cx="79208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400" b="1" baseline="-25000" dirty="0" smtClean="0">
                <a:latin typeface="Times New Roman"/>
                <a:ea typeface="Times New Roman"/>
              </a:rPr>
              <a:t>2</a:t>
            </a:r>
            <a:r>
              <a:rPr lang="en-US" sz="2400" b="1" dirty="0" smtClean="0">
                <a:latin typeface="Times New Roman"/>
                <a:ea typeface="Times New Roman"/>
              </a:rPr>
              <a:t>He</a:t>
            </a:r>
            <a:r>
              <a:rPr lang="en-US" sz="2400" b="1" baseline="30000" dirty="0" smtClean="0">
                <a:latin typeface="Times New Roman"/>
                <a:ea typeface="Times New Roman"/>
              </a:rPr>
              <a:t>4</a:t>
            </a:r>
            <a:r>
              <a:rPr lang="en-US" sz="2400" b="1" dirty="0" smtClean="0">
                <a:latin typeface="Times New Roman"/>
                <a:ea typeface="Times New Roman"/>
              </a:rPr>
              <a:t>     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903146" y="1627058"/>
            <a:ext cx="660742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400" b="1" baseline="-25000" dirty="0" smtClean="0">
                <a:latin typeface="Times New Roman"/>
                <a:ea typeface="Times New Roman"/>
              </a:rPr>
              <a:t>1</a:t>
            </a:r>
            <a:r>
              <a:rPr lang="en-US" sz="2400" b="1" dirty="0" smtClean="0">
                <a:latin typeface="Times New Roman"/>
                <a:ea typeface="Times New Roman"/>
              </a:rPr>
              <a:t>H</a:t>
            </a:r>
            <a:r>
              <a:rPr lang="en-US" sz="2400" b="1" baseline="30000" dirty="0" smtClean="0">
                <a:latin typeface="Times New Roman"/>
                <a:ea typeface="Times New Roman"/>
              </a:rPr>
              <a:t>1</a:t>
            </a:r>
            <a:r>
              <a:rPr lang="en-US" sz="2400" b="1" dirty="0" smtClean="0">
                <a:latin typeface="Times New Roman"/>
                <a:ea typeface="Times New Roman"/>
              </a:rPr>
              <a:t>     </a:t>
            </a:r>
            <a:endParaRPr lang="ru-RU" sz="2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6322" y="2153108"/>
            <a:ext cx="61942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400" b="1" baseline="-25000" dirty="0" smtClean="0">
                <a:latin typeface="Times New Roman"/>
                <a:ea typeface="Times New Roman"/>
              </a:rPr>
              <a:t>0</a:t>
            </a:r>
            <a:r>
              <a:rPr lang="en-US" sz="2400" b="1" dirty="0" smtClean="0">
                <a:latin typeface="Times New Roman"/>
                <a:ea typeface="Times New Roman"/>
              </a:rPr>
              <a:t>n</a:t>
            </a:r>
            <a:r>
              <a:rPr lang="en-US" sz="2400" b="1" baseline="30000" dirty="0" smtClean="0">
                <a:latin typeface="Times New Roman"/>
                <a:ea typeface="Times New Roman"/>
              </a:rPr>
              <a:t>1</a:t>
            </a:r>
            <a:r>
              <a:rPr lang="en-US" sz="2400" b="1" dirty="0" smtClean="0">
                <a:latin typeface="Times New Roman"/>
                <a:ea typeface="Times New Roman"/>
              </a:rPr>
              <a:t>     </a:t>
            </a:r>
            <a:endParaRPr lang="ru-RU" sz="2400" dirty="0"/>
          </a:p>
        </p:txBody>
      </p:sp>
      <p:grpSp>
        <p:nvGrpSpPr>
          <p:cNvPr id="25" name="Группа 24"/>
          <p:cNvGrpSpPr/>
          <p:nvPr/>
        </p:nvGrpSpPr>
        <p:grpSpPr>
          <a:xfrm>
            <a:off x="6516216" y="4500570"/>
            <a:ext cx="2415762" cy="1656345"/>
            <a:chOff x="3491880" y="4292935"/>
            <a:chExt cx="2415762" cy="1656345"/>
          </a:xfrm>
        </p:grpSpPr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3491880" y="4578687"/>
              <a:ext cx="1428760" cy="114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600" b="1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</a:rPr>
                <a:t>O</a:t>
              </a:r>
              <a:r>
                <a:rPr kumimoji="0" lang="ru-RU" sz="66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</a:rPr>
                <a:t>+</a:t>
              </a:r>
              <a:r>
                <a:rPr kumimoji="0" lang="en-US" sz="66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</a:rPr>
                <a:t> </a:t>
              </a:r>
              <a:endPara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Text Box 9"/>
            <p:cNvSpPr txBox="1">
              <a:spLocks noChangeArrowheads="1"/>
            </p:cNvSpPr>
            <p:nvPr/>
          </p:nvSpPr>
          <p:spPr bwMode="auto">
            <a:xfrm>
              <a:off x="4777764" y="4507249"/>
              <a:ext cx="642942" cy="12334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6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p</a:t>
              </a:r>
              <a:endParaRPr kumimoji="0" lang="ru-RU" sz="8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134822" y="4292935"/>
              <a:ext cx="415498" cy="64633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none">
              <a:spAutoFit/>
            </a:bodyPr>
            <a:lstStyle/>
            <a:p>
              <a:pPr lvl="0" eaLnBrk="0" hangingPunct="0"/>
              <a:r>
                <a:rPr lang="ru-RU" sz="3600" b="1" dirty="0" smtClean="0">
                  <a:solidFill>
                    <a:srgbClr val="0066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8</a:t>
              </a:r>
              <a:endParaRPr lang="ru-RU" sz="4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Rectangle 2"/>
            <p:cNvSpPr>
              <a:spLocks noChangeArrowheads="1"/>
            </p:cNvSpPr>
            <p:nvPr/>
          </p:nvSpPr>
          <p:spPr bwMode="auto">
            <a:xfrm>
              <a:off x="4111291" y="5364505"/>
              <a:ext cx="595035" cy="5847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1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17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5492144" y="4364373"/>
              <a:ext cx="415498" cy="64633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none">
              <a:spAutoFit/>
            </a:bodyPr>
            <a:lstStyle/>
            <a:p>
              <a:pPr lvl="0" eaLnBrk="0" hangingPunct="0"/>
              <a:r>
                <a:rPr lang="ru-RU" sz="36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1</a:t>
              </a:r>
              <a:endParaRPr lang="ru-RU" sz="4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Rectangle 2"/>
            <p:cNvSpPr>
              <a:spLocks noChangeArrowheads="1"/>
            </p:cNvSpPr>
            <p:nvPr/>
          </p:nvSpPr>
          <p:spPr bwMode="auto">
            <a:xfrm>
              <a:off x="5459484" y="5364505"/>
              <a:ext cx="389850" cy="5847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1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93407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  <p:bldP spid="4" grpId="0" animBg="1"/>
      <p:bldP spid="14" grpId="0" animBg="1"/>
      <p:bldP spid="15" grpId="0"/>
      <p:bldP spid="16" grpId="0" animBg="1"/>
      <p:bldP spid="17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15648" y="332656"/>
            <a:ext cx="8044784" cy="1800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Энергетический выход ядерной реакции в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Мэв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Li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7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+	</a:t>
            </a:r>
            <a:r>
              <a:rPr kumimoji="0" lang="ru-RU" sz="32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	</a:t>
            </a:r>
            <a:r>
              <a:rPr kumimoji="0" lang="ru-RU" sz="32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Be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8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+	</a:t>
            </a:r>
            <a:r>
              <a:rPr kumimoji="0" lang="ru-RU" sz="32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0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7,01601+      2,0141	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8,00531  +    1,00866	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5536" y="2069438"/>
            <a:ext cx="8044784" cy="11435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ru-RU" sz="3200" b="1" i="0" u="none" strike="noStrike" cap="none" normalizeH="0" baseline="-2500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(сырья)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	                       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-2500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(продуктов)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     9,03011	        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9,01397	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516208" y="3249105"/>
            <a:ext cx="7763217" cy="241214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Дефект масс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Δ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ru-RU" sz="2800" b="1" i="0" u="none" strike="noStrike" cap="none" normalizeH="0" baseline="-2500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прод</a:t>
            </a:r>
            <a:r>
              <a:rPr kumimoji="0" lang="ru-RU" sz="2800" b="1" i="0" u="none" strike="noStrike" cap="none" normalizeH="0" baseline="-2500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ru-RU" sz="2800" b="1" i="0" u="none" strike="noStrike" cap="none" normalizeH="0" baseline="-2500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сырья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ΔE=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ΔM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∙931,5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-0,01614         	-15,03441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Поглощается     Выделяется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М</a:t>
            </a:r>
            <a:r>
              <a:rPr kumimoji="0" lang="ru-RU" sz="3600" b="1" i="0" u="none" strike="noStrike" cap="none" normalizeH="0" baseline="-2500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прод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М</a:t>
            </a:r>
            <a:r>
              <a:rPr kumimoji="0" lang="ru-RU" sz="3600" b="1" i="0" u="none" strike="noStrike" cap="none" normalizeH="0" baseline="-2500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сырья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)∙с</a:t>
            </a:r>
            <a:r>
              <a:rPr kumimoji="0" lang="ru-RU" sz="3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=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kumimoji="0" lang="ru-RU" sz="3600" b="1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выхода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415648" y="410981"/>
            <a:ext cx="8024672" cy="5898339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79712" y="1484784"/>
            <a:ext cx="108012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995936" y="1484784"/>
            <a:ext cx="108012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580112" y="1484784"/>
            <a:ext cx="108012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755576" y="2780928"/>
            <a:ext cx="1512168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2780928"/>
            <a:ext cx="1512168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971600" y="4519000"/>
            <a:ext cx="1584176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4211960" y="4509120"/>
            <a:ext cx="1800200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4225608" y="5057888"/>
            <a:ext cx="4104456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sz="2000" dirty="0"/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6372200" y="5013176"/>
            <a:ext cx="2016224" cy="504056"/>
          </a:xfrm>
          <a:prstGeom prst="rect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5724128" y="864008"/>
            <a:ext cx="864096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2000"/>
                                        <p:tgtEl>
                                          <p:spTgt spid="10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20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000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10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0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2000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2000"/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 animBg="1"/>
      <p:bldP spid="1028" grpId="0" uiExpand="1" build="p" animBg="1"/>
      <p:bldP spid="1029" grpId="0" uiExpand="1" build="p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5" descr="116_0232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89688" y="0"/>
            <a:ext cx="2754312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gray">
          <a:xfrm>
            <a:off x="-41830" y="1412776"/>
            <a:ext cx="8358246" cy="1296144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cap="small" dirty="0" smtClean="0">
                <a:latin typeface="Times New Roman" pitchFamily="18" charset="0"/>
                <a:cs typeface="Times New Roman" pitchFamily="18" charset="0"/>
              </a:rPr>
              <a:t>строение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87824" y="6165304"/>
            <a:ext cx="615617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 от </a:t>
            </a: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физика,  </a:t>
            </a: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стр.58</a:t>
            </a:r>
            <a:endParaRPr lang="ru-RU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218624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Физика </a:t>
            </a: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endParaRPr lang="ru-RU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71736" y="0"/>
            <a:ext cx="418755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Тема 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№9-24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WordArt 4"/>
          <p:cNvSpPr>
            <a:spLocks noChangeArrowheads="1" noChangeShapeType="1" noTextEdit="1"/>
          </p:cNvSpPr>
          <p:nvPr/>
        </p:nvSpPr>
        <p:spPr bwMode="gray">
          <a:xfrm rot="20665506">
            <a:off x="785754" y="2636912"/>
            <a:ext cx="8358246" cy="157163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cap="sm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ядра атома 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WordArt 4"/>
          <p:cNvSpPr>
            <a:spLocks noChangeArrowheads="1" noChangeShapeType="1" noTextEdit="1"/>
          </p:cNvSpPr>
          <p:nvPr/>
        </p:nvSpPr>
        <p:spPr bwMode="gray">
          <a:xfrm>
            <a:off x="395537" y="4509120"/>
            <a:ext cx="8748464" cy="158476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cap="small" dirty="0" smtClean="0">
                <a:latin typeface="Times New Roman" pitchFamily="18" charset="0"/>
                <a:cs typeface="Times New Roman" pitchFamily="18" charset="0"/>
              </a:rPr>
              <a:t>Ядерные реакции. 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0014AC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  <a:alpha val="7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2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357298"/>
          <a:ext cx="9144000" cy="619125"/>
        </p:xfrm>
        <a:graphic>
          <a:graphicData uri="http://schemas.openxmlformats.org/drawingml/2006/table">
            <a:tbl>
              <a:tblPr/>
              <a:tblGrid>
                <a:gridCol w="1828802"/>
                <a:gridCol w="457182"/>
                <a:gridCol w="1950736"/>
                <a:gridCol w="548643"/>
                <a:gridCol w="1950719"/>
                <a:gridCol w="457199"/>
                <a:gridCol w="1950719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Li(3/7)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H(1/2)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Be(4/8)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n(0/1)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1285852" y="6017145"/>
            <a:ext cx="6698565" cy="769441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kumimoji="0" lang="ru-RU" sz="4400" b="1" i="0" u="none" strike="noStrike" cap="none" normalizeH="0" baseline="-3000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kumimoji="0" lang="ru-RU" sz="4400" b="1" i="0" u="none" strike="noStrike" cap="none" normalizeH="0" baseline="-3000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сырья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44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Е</a:t>
            </a:r>
            <a:r>
              <a:rPr kumimoji="0" lang="ru-RU" sz="4400" b="1" i="0" u="none" strike="noStrike" cap="none" normalizeH="0" baseline="-3000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выхода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0" y="3071810"/>
          <a:ext cx="4290660" cy="1299210"/>
        </p:xfrm>
        <a:graphic>
          <a:graphicData uri="http://schemas.openxmlformats.org/drawingml/2006/table">
            <a:tbl>
              <a:tblPr/>
              <a:tblGrid>
                <a:gridCol w="4290660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m(</a:t>
                      </a:r>
                      <a:r>
                        <a:rPr lang="ru-RU" sz="4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сырья)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9,03011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99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0" y="4572008"/>
          <a:ext cx="4572001" cy="1451610"/>
        </p:xfrm>
        <a:graphic>
          <a:graphicData uri="http://schemas.openxmlformats.org/drawingml/2006/table">
            <a:tbl>
              <a:tblPr/>
              <a:tblGrid>
                <a:gridCol w="4572001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l-GR" sz="4800" b="1" i="0" u="sng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r>
                        <a:rPr lang="en-US" sz="4800" b="1" i="0" u="sng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M=</a:t>
                      </a:r>
                      <a:r>
                        <a:rPr lang="en-US" sz="5400" b="1" i="0" u="sng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4400" b="0" i="0" u="sng" strike="noStrike" dirty="0" err="1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</a:t>
                      </a:r>
                      <a:r>
                        <a:rPr lang="ru-RU" sz="5400" b="1" i="0" u="sng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5400" b="1" i="0" u="sng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4400" b="0" i="0" u="sng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4800" b="1" i="0" u="sng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-0,01614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99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0" y="36179"/>
          <a:ext cx="9144000" cy="1106805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sng" strike="noStrike" dirty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Энергетический выход ядерной реакции   в</a:t>
                      </a:r>
                      <a:r>
                        <a:rPr lang="ru-RU" sz="3600" b="1" i="0" u="none" strike="noStrike" dirty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i="0" u="sng" strike="noStrike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Мэв</a:t>
                      </a:r>
                      <a:endParaRPr lang="ru-RU" sz="3600" b="1" i="0" u="sng" strike="noStrike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2071678"/>
          <a:ext cx="9144000" cy="857256"/>
        </p:xfrm>
        <a:graphic>
          <a:graphicData uri="http://schemas.openxmlformats.org/drawingml/2006/table">
            <a:tbl>
              <a:tblPr/>
              <a:tblGrid>
                <a:gridCol w="1828802"/>
                <a:gridCol w="457182"/>
                <a:gridCol w="1950736"/>
                <a:gridCol w="548643"/>
                <a:gridCol w="1950719"/>
                <a:gridCol w="457199"/>
                <a:gridCol w="1950719"/>
              </a:tblGrid>
              <a:tr h="8572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7,01601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2,0141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8,00531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1,00866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719256" y="3143248"/>
          <a:ext cx="4424744" cy="1238250"/>
        </p:xfrm>
        <a:graphic>
          <a:graphicData uri="http://schemas.openxmlformats.org/drawingml/2006/table">
            <a:tbl>
              <a:tblPr/>
              <a:tblGrid>
                <a:gridCol w="4424744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m(</a:t>
                      </a:r>
                      <a:r>
                        <a:rPr lang="ru-RU" sz="3600" b="1" i="0" u="none" strike="noStrike" dirty="0" err="1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продук</a:t>
                      </a:r>
                      <a:r>
                        <a:rPr lang="ru-RU" sz="36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9,01397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4571999" y="4701558"/>
          <a:ext cx="4572001" cy="1299210"/>
        </p:xfrm>
        <a:graphic>
          <a:graphicData uri="http://schemas.openxmlformats.org/drawingml/2006/table">
            <a:tbl>
              <a:tblPr/>
              <a:tblGrid>
                <a:gridCol w="4572001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l-GR" sz="4400" b="1" i="0" u="sng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r>
                        <a:rPr lang="en-US" sz="4400" b="1" i="0" u="sng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E=</a:t>
                      </a:r>
                      <a:r>
                        <a:rPr lang="ru-RU" sz="4400" b="1" i="0" u="sng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l-GR" sz="4400" b="1" i="0" u="sng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r>
                        <a:rPr lang="en-US" sz="4400" b="1" i="0" u="sng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M*931,5</a:t>
                      </a:r>
                      <a:endParaRPr lang="en-US" sz="4400" b="1" i="0" u="sng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-15,0344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14" name="Скругленный прямоугольник 13"/>
          <p:cNvSpPr/>
          <p:nvPr/>
        </p:nvSpPr>
        <p:spPr bwMode="auto">
          <a:xfrm>
            <a:off x="5643570" y="5357826"/>
            <a:ext cx="2428892" cy="642942"/>
          </a:xfrm>
          <a:prstGeom prst="roundRect">
            <a:avLst/>
          </a:prstGeom>
          <a:noFill/>
          <a:ln w="76200">
            <a:solidFill>
              <a:srgbClr val="FFC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77800" y="111125"/>
            <a:ext cx="8786688" cy="4974059"/>
          </a:xfrm>
          <a:prstGeom prst="rect">
            <a:avLst/>
          </a:prstGeom>
          <a:solidFill>
            <a:srgbClr val="FFFFFF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Энергия  связи  (</a:t>
            </a:r>
            <a:r>
              <a:rPr kumimoji="0" lang="en-US" sz="3600" b="1" i="0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Zm</a:t>
            </a:r>
            <a:r>
              <a:rPr kumimoji="0" lang="en-US" sz="3600" b="1" i="0" strike="noStrike" cap="none" normalizeH="0" baseline="-2500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ru-RU" sz="36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+</a:t>
            </a:r>
            <a:r>
              <a:rPr kumimoji="0" lang="en-US" sz="4000" b="1" i="0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Nm</a:t>
            </a:r>
            <a:r>
              <a:rPr kumimoji="0" lang="en-US" sz="4000" b="1" i="0" strike="noStrike" cap="none" normalizeH="0" baseline="-2500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ru-RU" sz="36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)-</a:t>
            </a:r>
            <a:r>
              <a:rPr kumimoji="0" lang="en-US" sz="3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ru-RU" sz="3600" b="1" i="0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я</a:t>
            </a:r>
            <a:r>
              <a:rPr kumimoji="0" lang="ru-RU" sz="36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ru-RU" sz="36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kumimoji="0" lang="ru-RU" sz="36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М</a:t>
            </a:r>
            <a:r>
              <a:rPr kumimoji="0" lang="ru-RU" sz="36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endParaRPr kumimoji="0" lang="ru-RU" sz="1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(ядра)     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Z   </a:t>
            </a: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(пр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ото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нов)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а.е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N   </a:t>
            </a: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(ней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трон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ов)</a:t>
            </a: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а.е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endParaRPr kumimoji="0" lang="ru-RU" sz="1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ru-RU" sz="12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Z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∙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1,00728	 	    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∙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1,00866	</a:t>
            </a:r>
            <a:endParaRPr kumimoji="0" lang="ru-RU" sz="1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Нe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(2/3) 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4,0026     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2	 2,01456	       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1	       1,00866	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000" b="1" i="0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Δ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M	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kumimoji="0" lang="ru-RU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Переведём  </a:t>
            </a:r>
            <a:r>
              <a:rPr kumimoji="0" lang="ru-RU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а.е</a:t>
            </a: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 в  </a:t>
            </a:r>
            <a:r>
              <a:rPr kumimoji="0" lang="ru-RU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Мэв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endParaRPr kumimoji="0" lang="ru-RU" sz="1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(нук</a:t>
            </a: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ло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нов)	</a:t>
            </a: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еф</a:t>
            </a: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ект 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масс 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кг) </a:t>
            </a: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Э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</a:t>
            </a: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ергия 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связи 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(Дж) </a:t>
            </a: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Э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</a:t>
            </a: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ергия 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св</a:t>
            </a: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язи 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ru-RU" sz="20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Мэв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endParaRPr kumimoji="0" lang="ru-RU" sz="1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- </a:t>
            </a:r>
            <a:r>
              <a:rPr kumimoji="0" lang="ru-RU" sz="28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(я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)	   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Δ</a:t>
            </a: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∙</a:t>
            </a: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</a:t>
            </a:r>
            <a:r>
              <a:rPr kumimoji="0" lang="ru-RU" sz="3200" b="1" i="0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	            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Δ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∙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931,5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endParaRPr kumimoji="0" lang="ru-RU" sz="1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>
              <a:spcAft>
                <a:spcPts val="1000"/>
              </a:spcAft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 3,02322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	 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0,97938	 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1,46165∙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800" b="1" baseline="30000" dirty="0" smtClean="0">
                <a:latin typeface="Times New Roman" pitchFamily="18" charset="0"/>
                <a:cs typeface="Times New Roman" pitchFamily="18" charset="0"/>
              </a:rPr>
              <a:t>-10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912,2925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endParaRPr kumimoji="0" lang="ru-RU" sz="1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83072" y="912488"/>
            <a:ext cx="432048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483768" y="1906952"/>
            <a:ext cx="432048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059832" y="1879656"/>
            <a:ext cx="1008112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438480" y="1916832"/>
            <a:ext cx="1008112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292080" y="908720"/>
            <a:ext cx="432048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192776" y="1916832"/>
            <a:ext cx="432048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084168" y="1916832"/>
            <a:ext cx="1296144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4464408"/>
            <a:ext cx="1296144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267744" y="3905760"/>
            <a:ext cx="1512168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079016" y="4495472"/>
            <a:ext cx="1296144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130072" y="3847400"/>
            <a:ext cx="1080120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995936" y="4509120"/>
            <a:ext cx="2016224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498800" y="3878464"/>
            <a:ext cx="1656184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300192" y="4495472"/>
            <a:ext cx="2016224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6372200" y="4437112"/>
            <a:ext cx="2016224" cy="504056"/>
          </a:xfrm>
          <a:prstGeom prst="rect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2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20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2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20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80884263"/>
              </p:ext>
            </p:extLst>
          </p:nvPr>
        </p:nvGraphicFramePr>
        <p:xfrm>
          <a:off x="0" y="297172"/>
          <a:ext cx="9144000" cy="1988820"/>
        </p:xfrm>
        <a:graphic>
          <a:graphicData uri="http://schemas.openxmlformats.org/drawingml/2006/table">
            <a:tbl>
              <a:tblPr/>
              <a:tblGrid>
                <a:gridCol w="754308"/>
                <a:gridCol w="75434"/>
                <a:gridCol w="1061101"/>
                <a:gridCol w="311097"/>
                <a:gridCol w="1227052"/>
                <a:gridCol w="214314"/>
                <a:gridCol w="1214446"/>
                <a:gridCol w="921798"/>
                <a:gridCol w="1152208"/>
                <a:gridCol w="1106121"/>
                <a:gridCol w="1106121"/>
              </a:tblGrid>
              <a:tr h="161925">
                <a:tc gridSpan="6">
                  <a:txBody>
                    <a:bodyPr/>
                    <a:lstStyle/>
                    <a:p>
                      <a:pPr algn="ctr" fontAlgn="b"/>
                      <a:endParaRPr lang="ru-RU" sz="2800" b="1" i="0" u="sng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sng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sng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2400" b="1" i="0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</a:t>
                      </a:r>
                      <a:r>
                        <a:rPr lang="en-US" sz="2400" b="1" i="0" u="sng" strike="noStrike" dirty="0" smtClean="0">
                          <a:solidFill>
                            <a:srgbClr val="0014A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en-US" sz="2400" b="1" i="0" u="sng" strike="noStrike" dirty="0">
                        <a:solidFill>
                          <a:srgbClr val="0014A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sng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а.е</a:t>
                      </a:r>
                      <a:r>
                        <a:rPr lang="ru-RU" sz="1800" b="1" i="0" u="sng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в  </a:t>
                      </a:r>
                      <a:r>
                        <a:rPr lang="ru-RU" sz="1800" b="1" i="0" u="sng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Мэв</a:t>
                      </a:r>
                      <a:endParaRPr lang="ru-RU" sz="1800" b="1" i="0" u="sng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endParaRPr lang="ru-RU" sz="2000" b="1" i="0" u="sng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sng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sng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m(</a:t>
                      </a:r>
                      <a:r>
                        <a:rPr lang="ru-RU" sz="2000" b="1" i="0" u="sng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ядра)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sng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sng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m(</a:t>
                      </a:r>
                      <a:r>
                        <a:rPr lang="ru-RU" sz="2000" b="1" i="0" u="sng" strike="noStrike" dirty="0" err="1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пр-нов</a:t>
                      </a:r>
                      <a:r>
                        <a:rPr lang="ru-RU" sz="2000" b="1" i="0" u="sng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ru-RU" sz="2000" b="1" i="0" u="sng" strike="noStrike" dirty="0" err="1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а.е</a:t>
                      </a:r>
                      <a:endParaRPr lang="ru-RU" sz="2000" b="1" i="0" u="sng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sng" strike="noStrike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sng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m(</a:t>
                      </a:r>
                      <a:r>
                        <a:rPr lang="ru-RU" sz="2000" b="1" i="0" u="sng" strike="noStrike" dirty="0" err="1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не-нов</a:t>
                      </a:r>
                      <a:r>
                        <a:rPr lang="ru-RU" sz="2000" b="1" i="0" u="sng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ru-RU" sz="2000" b="1" i="0" u="sng" strike="noStrike" dirty="0" err="1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а.е</a:t>
                      </a:r>
                      <a:endParaRPr lang="ru-RU" sz="2000" b="1" i="0" u="sng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sng" strike="noStrike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M(</a:t>
                      </a:r>
                      <a:r>
                        <a:rPr lang="ru-RU" sz="2000" b="1" i="0" u="sng" strike="noStrike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ну-нов)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sng" strike="noStrike" dirty="0" err="1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деф.масс.</a:t>
                      </a:r>
                      <a:r>
                        <a:rPr lang="ru-RU" sz="2000" b="0" i="0" u="none" strike="noStrike" dirty="0" err="1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кг</a:t>
                      </a:r>
                      <a:endParaRPr lang="ru-RU" sz="2000" b="1" i="0" u="sng" strike="noStrike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эн.связи(Дж)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эн.св</a:t>
                      </a:r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800" b="1" i="0" u="none" strike="noStrike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Мэв</a:t>
                      </a:r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Z*</a:t>
                      </a:r>
                      <a:r>
                        <a:rPr lang="en-US" sz="2000" b="1" i="0" u="none" strike="noStrike" dirty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1,00728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N*1,00866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m(n) + m(p)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14A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 - m(</a:t>
                      </a:r>
                      <a:r>
                        <a:rPr lang="ru-RU" sz="2000" b="1" i="0" u="none" strike="noStrike" dirty="0">
                          <a:solidFill>
                            <a:srgbClr val="0014A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2000" b="1" i="0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</a:t>
                      </a: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M*c^2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2000" b="1" i="0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</a:t>
                      </a:r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M*931,5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(1/3)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3,01605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1,00728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2,01732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3,0246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14A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0,00855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1,27E-12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7,96005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877237" y="5750004"/>
            <a:ext cx="5266763" cy="11079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sz="6600" b="1" i="0" u="none" strike="noStrike" cap="none" normalizeH="0" baseline="-3000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связи</a:t>
            </a: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</a:t>
            </a: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6600" b="1" i="0" u="none" strike="noStrike" cap="none" normalizeH="0" baseline="30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5143512"/>
            <a:ext cx="5598007" cy="830997"/>
          </a:xfrm>
          <a:prstGeom prst="rect">
            <a:avLst/>
          </a:prstGeom>
          <a:solidFill>
            <a:schemeClr val="bg2"/>
          </a:solidFill>
          <a:ln w="5715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4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Zm</a:t>
            </a:r>
            <a:r>
              <a:rPr kumimoji="0" lang="en-US" sz="4800" b="1" i="0" u="none" strike="noStrike" cap="none" normalizeH="0" baseline="-30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en-US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en-US" sz="4800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Nm</a:t>
            </a:r>
            <a:r>
              <a:rPr kumimoji="0" lang="en-US" sz="4800" b="1" i="0" u="none" strike="noStrike" cap="none" normalizeH="0" baseline="-3000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)-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4800" b="1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ru-RU" sz="4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kumimoji="0" lang="ru-RU" sz="4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endParaRPr kumimoji="0" lang="ru-RU" sz="4800" b="1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4029245" cy="76944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 fontAlgn="b"/>
            <a:r>
              <a:rPr lang="ru-RU" sz="4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Энергия  связи</a:t>
            </a:r>
            <a:endParaRPr lang="ru-RU" sz="4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2" y="2357430"/>
          <a:ext cx="9144000" cy="2415540"/>
        </p:xfrm>
        <a:graphic>
          <a:graphicData uri="http://schemas.openxmlformats.org/drawingml/2006/table">
            <a:tbl>
              <a:tblPr/>
              <a:tblGrid>
                <a:gridCol w="946468"/>
                <a:gridCol w="73706"/>
                <a:gridCol w="1036797"/>
                <a:gridCol w="303972"/>
                <a:gridCol w="1198947"/>
                <a:gridCol w="209405"/>
                <a:gridCol w="1186630"/>
                <a:gridCol w="900685"/>
                <a:gridCol w="1125818"/>
                <a:gridCol w="1080786"/>
                <a:gridCol w="1080786"/>
              </a:tblGrid>
              <a:tr h="161925">
                <a:tc gridSpan="6">
                  <a:txBody>
                    <a:bodyPr/>
                    <a:lstStyle/>
                    <a:p>
                      <a:pPr algn="ctr" fontAlgn="b"/>
                      <a:endParaRPr lang="ru-RU" sz="2800" b="1" i="0" u="sng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sng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sng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2400" b="1" i="0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</a:t>
                      </a:r>
                      <a:r>
                        <a:rPr lang="en-US" sz="2400" b="1" i="0" u="sng" strike="noStrike" dirty="0" smtClean="0">
                          <a:solidFill>
                            <a:srgbClr val="0014A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en-US" sz="2400" b="1" i="0" u="sng" strike="noStrike" dirty="0">
                        <a:solidFill>
                          <a:srgbClr val="0014A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sng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а.е</a:t>
                      </a:r>
                      <a:r>
                        <a:rPr lang="ru-RU" sz="1800" b="1" i="0" u="sng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в  </a:t>
                      </a:r>
                      <a:r>
                        <a:rPr lang="ru-RU" sz="1800" b="1" i="0" u="sng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Мэв</a:t>
                      </a:r>
                      <a:endParaRPr lang="ru-RU" sz="1800" b="1" i="0" u="sng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endParaRPr lang="ru-RU" sz="2000" b="1" i="0" u="sng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sng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sng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m(</a:t>
                      </a:r>
                      <a:r>
                        <a:rPr lang="ru-RU" sz="2000" b="1" i="0" u="sng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ядра)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sng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sng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m(</a:t>
                      </a:r>
                      <a:r>
                        <a:rPr lang="ru-RU" sz="2000" b="1" i="0" u="sng" strike="noStrike" dirty="0" err="1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пр-нов</a:t>
                      </a:r>
                      <a:r>
                        <a:rPr lang="ru-RU" sz="2000" b="1" i="0" u="sng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ru-RU" sz="2000" b="1" i="0" u="sng" strike="noStrike" dirty="0" err="1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а.е</a:t>
                      </a:r>
                      <a:endParaRPr lang="ru-RU" sz="2000" b="1" i="0" u="sng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sng" strike="noStrike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sng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m(</a:t>
                      </a:r>
                      <a:r>
                        <a:rPr lang="ru-RU" sz="2000" b="1" i="0" u="sng" strike="noStrike" dirty="0" err="1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не-нов</a:t>
                      </a:r>
                      <a:r>
                        <a:rPr lang="ru-RU" sz="2000" b="1" i="0" u="sng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ru-RU" sz="2000" b="1" i="0" u="sng" strike="noStrike" dirty="0" err="1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а.е</a:t>
                      </a:r>
                      <a:endParaRPr lang="ru-RU" sz="2000" b="1" i="0" u="sng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sng" strike="noStrike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M(</a:t>
                      </a:r>
                      <a:r>
                        <a:rPr lang="ru-RU" sz="2000" b="1" i="0" u="sng" strike="noStrike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ну-нов)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sng" strike="noStrike" dirty="0" err="1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деф.масс.</a:t>
                      </a:r>
                      <a:r>
                        <a:rPr lang="ru-RU" sz="2000" b="0" i="0" u="none" strike="noStrike" dirty="0" err="1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кг</a:t>
                      </a:r>
                      <a:endParaRPr lang="ru-RU" sz="2000" b="1" i="0" u="sng" strike="noStrike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эн.связи(Дж)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эн.св</a:t>
                      </a:r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2000" b="1" i="0" u="none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Мэв</a:t>
                      </a:r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Z*</a:t>
                      </a:r>
                      <a:r>
                        <a:rPr lang="en-US" sz="2000" b="1" i="0" u="none" strike="noStrike" dirty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1,00728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N*1,00866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m(n) + m(p)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14A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 - m(</a:t>
                      </a:r>
                      <a:r>
                        <a:rPr lang="ru-RU" sz="2000" b="1" i="0" u="none" strike="noStrike" dirty="0">
                          <a:solidFill>
                            <a:srgbClr val="0014A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2000" b="1" i="0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</a:t>
                      </a: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M*c^2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2000" b="1" i="0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</a:t>
                      </a:r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M*931,5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ru-RU" sz="20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7/14</a:t>
                      </a:r>
                      <a:endParaRPr lang="en-US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14,00307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7,05096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7,06062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14,11158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14A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0,10851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1,62E-11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101,0771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азота </a:t>
            </a:r>
            <a:r>
              <a:rPr kumimoji="0" lang="ru-RU" sz="5400" b="1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5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     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электронов</a:t>
            </a:r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…..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протонов - ...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нейтронов - …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2643182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калия </a:t>
            </a:r>
            <a:r>
              <a:rPr kumimoji="0" lang="ru-RU" sz="60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</a:t>
            </a: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6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19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протонов - ...</a:t>
            </a:r>
          </a:p>
          <a:p>
            <a:pPr lvl="0" eaLnBrk="0" hangingPunct="0"/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электронов</a:t>
            </a:r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…..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нейтронов - …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57950" y="857232"/>
            <a:ext cx="428628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00826" y="285728"/>
            <a:ext cx="428628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00826" y="1428736"/>
            <a:ext cx="428628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6446" y="3000372"/>
            <a:ext cx="428628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86446" y="3571876"/>
            <a:ext cx="428628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86446" y="4214818"/>
            <a:ext cx="642942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8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-24"/>
            <a:ext cx="9144000" cy="1142984"/>
          </a:xfrm>
          <a:prstGeom prst="rect">
            <a:avLst/>
          </a:prstGeom>
          <a:gradFill rotWithShape="0">
            <a:gsLst>
              <a:gs pos="0">
                <a:srgbClr val="FFFF99">
                  <a:gamma/>
                  <a:shade val="76078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Ядро </a:t>
            </a:r>
            <a:r>
              <a:rPr kumimoji="0" lang="ru-RU" sz="72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ru-RU" sz="7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прот</a:t>
            </a: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+ </a:t>
            </a: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cs typeface="Times New Roman" pitchFamily="18" charset="0"/>
              </a:rPr>
              <a:t>нейтр.</a:t>
            </a: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endParaRPr kumimoji="0" lang="ru-RU" sz="8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0" y="1357298"/>
            <a:ext cx="1428728" cy="1428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</a:t>
            </a:r>
            <a:r>
              <a:rPr kumimoji="0" lang="en-US" sz="8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285852" y="1571612"/>
            <a:ext cx="2643206" cy="10001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8р+</a:t>
            </a:r>
            <a:r>
              <a:rPr kumimoji="0" lang="en-US" sz="66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9</a:t>
            </a:r>
            <a:r>
              <a:rPr kumimoji="0" lang="en-US" sz="66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571472" y="1357298"/>
            <a:ext cx="492443" cy="46166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10250" y="2344159"/>
            <a:ext cx="389850" cy="5847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3286124"/>
            <a:ext cx="1170513" cy="11079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Ne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5" name="Arc 11"/>
          <p:cNvSpPr>
            <a:spLocks/>
          </p:cNvSpPr>
          <p:nvPr/>
        </p:nvSpPr>
        <p:spPr bwMode="auto">
          <a:xfrm flipH="1">
            <a:off x="1643042" y="3143248"/>
            <a:ext cx="1463659" cy="1587490"/>
          </a:xfrm>
          <a:custGeom>
            <a:avLst/>
            <a:gdLst>
              <a:gd name="G0" fmla="+- 1596 0 0"/>
              <a:gd name="G1" fmla="+- 21600 0 0"/>
              <a:gd name="G2" fmla="+- 21600 0 0"/>
              <a:gd name="T0" fmla="*/ 0 w 23196"/>
              <a:gd name="T1" fmla="*/ 59 h 21600"/>
              <a:gd name="T2" fmla="*/ 23196 w 23196"/>
              <a:gd name="T3" fmla="*/ 21600 h 21600"/>
              <a:gd name="T4" fmla="*/ 1596 w 2319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196" h="21600" fill="none" extrusionOk="0">
                <a:moveTo>
                  <a:pt x="0" y="59"/>
                </a:moveTo>
                <a:cubicBezTo>
                  <a:pt x="531" y="19"/>
                  <a:pt x="1063" y="-1"/>
                  <a:pt x="1596" y="0"/>
                </a:cubicBezTo>
                <a:cubicBezTo>
                  <a:pt x="13525" y="0"/>
                  <a:pt x="23196" y="9670"/>
                  <a:pt x="23196" y="21600"/>
                </a:cubicBezTo>
              </a:path>
              <a:path w="23196" h="21600" stroke="0" extrusionOk="0">
                <a:moveTo>
                  <a:pt x="0" y="59"/>
                </a:moveTo>
                <a:cubicBezTo>
                  <a:pt x="531" y="19"/>
                  <a:pt x="1063" y="-1"/>
                  <a:pt x="1596" y="0"/>
                </a:cubicBezTo>
                <a:cubicBezTo>
                  <a:pt x="13525" y="0"/>
                  <a:pt x="23196" y="9670"/>
                  <a:pt x="23196" y="21600"/>
                </a:cubicBezTo>
                <a:lnTo>
                  <a:pt x="1596" y="21600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rc 12"/>
          <p:cNvSpPr>
            <a:spLocks/>
          </p:cNvSpPr>
          <p:nvPr/>
        </p:nvSpPr>
        <p:spPr bwMode="auto">
          <a:xfrm flipH="1">
            <a:off x="1643042" y="3853764"/>
            <a:ext cx="1463659" cy="9071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214414" y="2857496"/>
            <a:ext cx="2357454" cy="21431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3286116" y="2898157"/>
            <a:ext cx="543739" cy="52322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22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3214678" y="3786190"/>
            <a:ext cx="543739" cy="52322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786182" y="2857496"/>
            <a:ext cx="1105559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мало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857620" y="3786190"/>
            <a:ext cx="1286955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много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5143504" y="3143248"/>
            <a:ext cx="1000132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6215074" y="3148612"/>
            <a:ext cx="1396536" cy="92333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20,2</a:t>
            </a: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793753" y="5072074"/>
            <a:ext cx="992165" cy="107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</a:t>
            </a: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3714744" y="5072074"/>
            <a:ext cx="992165" cy="107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66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Н</a:t>
            </a: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6500826" y="5000636"/>
            <a:ext cx="992165" cy="107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6600" b="1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cs typeface="Times New Roman" pitchFamily="18" charset="0"/>
              </a:rPr>
              <a:t>Н</a:t>
            </a: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rgbClr val="365D2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500166" y="5786454"/>
            <a:ext cx="62865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1                           1                         1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1428760" y="4935692"/>
            <a:ext cx="64293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1                     2                     3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571472" y="6065573"/>
            <a:ext cx="74295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протий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дейтерий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тритий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365D2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714744" y="1142984"/>
            <a:ext cx="5286412" cy="16927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ИЗОТОПЫ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одинак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заряд)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Хим.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св-ва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одинаковы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rgbClr val="365D2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Р/а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различная</a:t>
            </a:r>
            <a:endParaRPr kumimoji="0" lang="ru-RU" sz="4400" b="0" i="1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1214414" y="2690053"/>
            <a:ext cx="214314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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eaLnBrk="0" hangingPunct="0"/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  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            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  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sz="2000" dirty="0" smtClean="0">
                <a:latin typeface="Arial" pitchFamily="34" charset="0"/>
              </a:rPr>
              <a:t>  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   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         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  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 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                                                       </a:t>
            </a:r>
            <a:r>
              <a:rPr lang="ru-RU" sz="2000" dirty="0" smtClean="0">
                <a:latin typeface="Arial" pitchFamily="34" charset="0"/>
              </a:rPr>
              <a:t> </a:t>
            </a: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0" y="0"/>
            <a:ext cx="9144000" cy="6858000"/>
            <a:chOff x="-3429056" y="-214338"/>
            <a:chExt cx="9144000" cy="6858000"/>
          </a:xfrm>
        </p:grpSpPr>
        <p:grpSp>
          <p:nvGrpSpPr>
            <p:cNvPr id="27" name="Группа 28"/>
            <p:cNvGrpSpPr/>
            <p:nvPr/>
          </p:nvGrpSpPr>
          <p:grpSpPr>
            <a:xfrm>
              <a:off x="-3429056" y="-214338"/>
              <a:ext cx="9144000" cy="6858000"/>
              <a:chOff x="-3571932" y="0"/>
              <a:chExt cx="9144000" cy="6858000"/>
            </a:xfrm>
          </p:grpSpPr>
          <p:sp>
            <p:nvSpPr>
              <p:cNvPr id="29" name="Прямоугольник 28"/>
              <p:cNvSpPr/>
              <p:nvPr/>
            </p:nvSpPr>
            <p:spPr>
              <a:xfrm>
                <a:off x="-3571932" y="0"/>
                <a:ext cx="9144000" cy="6858000"/>
              </a:xfrm>
              <a:prstGeom prst="rect">
                <a:avLst/>
              </a:prstGeom>
              <a:solidFill>
                <a:schemeClr val="bg1">
                  <a:lumMod val="65000"/>
                  <a:alpha val="77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Rectangle 19"/>
              <p:cNvSpPr>
                <a:spLocks noChangeArrowheads="1"/>
              </p:cNvSpPr>
              <p:nvPr/>
            </p:nvSpPr>
            <p:spPr bwMode="auto">
              <a:xfrm>
                <a:off x="1857292" y="3714752"/>
                <a:ext cx="3714776" cy="76944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400" b="1" i="0" u="sng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ПРОТОНЫ</a:t>
                </a:r>
                <a:r>
                  <a:rPr kumimoji="0" lang="ru-RU" sz="4400" b="1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endParaRPr kumimoji="0" lang="ru-RU" sz="6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8" name="Text Box 23"/>
            <p:cNvSpPr txBox="1">
              <a:spLocks noChangeArrowheads="1"/>
            </p:cNvSpPr>
            <p:nvPr/>
          </p:nvSpPr>
          <p:spPr bwMode="auto">
            <a:xfrm>
              <a:off x="1928794" y="4357694"/>
              <a:ext cx="3571900" cy="714380"/>
            </a:xfrm>
            <a:prstGeom prst="rect">
              <a:avLst/>
            </a:prstGeom>
            <a:gradFill rotWithShape="0">
              <a:gsLst>
                <a:gs pos="0">
                  <a:srgbClr val="FFCCFF"/>
                </a:gs>
                <a:gs pos="50000">
                  <a:srgbClr val="FFCCFF">
                    <a:gamma/>
                    <a:tint val="0"/>
                    <a:invGamma/>
                  </a:srgbClr>
                </a:gs>
                <a:gs pos="100000">
                  <a:srgbClr val="FFCCFF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1" i="0" u="sng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</a:rPr>
                <a:t>НЕЙТРОНЫ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300"/>
                                        <p:tgtEl>
                                          <p:spTgt spid="1030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300"/>
                                        <p:tgtEl>
                                          <p:spTgt spid="1030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300"/>
                                        <p:tgtEl>
                                          <p:spTgt spid="1030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300"/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300"/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300"/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300"/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300"/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300"/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300"/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300"/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300"/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2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000"/>
                            </p:stCondLst>
                            <p:childTnLst>
                              <p:par>
                                <p:cTn id="14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2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2000"/>
                                        <p:tgtEl>
                                          <p:spTgt spid="1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5" dur="1000" fill="hold"/>
                                        <p:tgtEl>
                                          <p:spTgt spid="1030">
                                            <p:bg/>
                                          </p:spTgt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67" dur="1000" fill="hold"/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69" dur="1000" fill="hold"/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71" dur="1000" fill="hold"/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  <p:bldP spid="1027" grpId="0"/>
      <p:bldP spid="1028" grpId="0" animBg="1"/>
      <p:bldP spid="1029" grpId="0" animBg="1"/>
      <p:bldP spid="6" grpId="0" animBg="1"/>
      <p:bldP spid="8" grpId="0" animBg="1"/>
      <p:bldP spid="1035" grpId="0" animBg="1"/>
      <p:bldP spid="1036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1037" grpId="0"/>
      <p:bldP spid="23" grpId="0"/>
      <p:bldP spid="24" grpId="0"/>
      <p:bldP spid="1038" grpId="0"/>
      <p:bldP spid="1039" grpId="0"/>
      <p:bldP spid="1030" grpId="0" build="p" animBg="1"/>
      <p:bldP spid="1030" grpId="1" build="allAtOnce" animBg="1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786446" y="-24"/>
            <a:ext cx="3169525" cy="1509668"/>
            <a:chOff x="684710" y="428580"/>
            <a:chExt cx="3169525" cy="1509668"/>
          </a:xfrm>
          <a:solidFill>
            <a:schemeClr val="bg2"/>
          </a:solidFill>
        </p:grpSpPr>
        <p:sp>
          <p:nvSpPr>
            <p:cNvPr id="3" name="Прямоугольник 2"/>
            <p:cNvSpPr/>
            <p:nvPr/>
          </p:nvSpPr>
          <p:spPr>
            <a:xfrm>
              <a:off x="684710" y="915022"/>
              <a:ext cx="1144865" cy="707886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en-US" sz="40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ru-RU" sz="4000" b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Т</a:t>
              </a:r>
              <a:r>
                <a:rPr lang="ru-RU" sz="40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000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4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827718" y="428580"/>
              <a:ext cx="2026517" cy="769441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lvl="0">
                <a:spcAft>
                  <a:spcPts val="1000"/>
                </a:spcAft>
              </a:pPr>
              <a:r>
                <a:rPr lang="ru-RU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</a:t>
              </a:r>
              <a:r>
                <a:rPr lang="en-US" sz="40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sz="4000" b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40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</a:t>
              </a:r>
              <a:r>
                <a:rPr lang="en-US" sz="40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sz="4000" b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54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351926" y="1168807"/>
              <a:ext cx="851623" cy="76944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R</a:t>
              </a:r>
              <a:r>
                <a:rPr kumimoji="0" lang="en-US" sz="4400" b="1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2</a:t>
              </a:r>
              <a:endPara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cxnSp>
          <p:nvCxnSpPr>
            <p:cNvPr id="4" name="Прямая соединительная линия 3"/>
            <p:cNvCxnSpPr/>
            <p:nvPr/>
          </p:nvCxnSpPr>
          <p:spPr>
            <a:xfrm>
              <a:off x="1899156" y="1226482"/>
              <a:ext cx="1872000" cy="1588"/>
            </a:xfrm>
            <a:prstGeom prst="line">
              <a:avLst/>
            </a:prstGeom>
            <a:grpFill/>
            <a:ln w="571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Прямоугольник 6"/>
          <p:cNvSpPr/>
          <p:nvPr/>
        </p:nvSpPr>
        <p:spPr>
          <a:xfrm>
            <a:off x="227159" y="285728"/>
            <a:ext cx="4896982" cy="830997"/>
          </a:xfrm>
          <a:prstGeom prst="rect">
            <a:avLst/>
          </a:prstGeom>
          <a:solidFill>
            <a:srgbClr val="F9E3A5"/>
          </a:solidFill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гравитационные</a:t>
            </a:r>
            <a:endParaRPr lang="ru-RU" sz="4400" dirty="0">
              <a:solidFill>
                <a:srgbClr val="0066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00430" y="1285860"/>
            <a:ext cx="3361882" cy="769441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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6,67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4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-11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3786190"/>
            <a:ext cx="9348200" cy="83099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 одноимённые отталкиваются</a:t>
            </a:r>
            <a:endParaRPr lang="ru-RU" sz="4400" dirty="0">
              <a:solidFill>
                <a:srgbClr val="C00000"/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5786446" y="1857364"/>
            <a:ext cx="3091405" cy="1357322"/>
            <a:chOff x="4214810" y="4643446"/>
            <a:chExt cx="3091405" cy="1357322"/>
          </a:xfrm>
        </p:grpSpPr>
        <p:sp>
          <p:nvSpPr>
            <p:cNvPr id="10" name="Text Box 31"/>
            <p:cNvSpPr txBox="1">
              <a:spLocks noChangeArrowheads="1"/>
            </p:cNvSpPr>
            <p:nvPr/>
          </p:nvSpPr>
          <p:spPr bwMode="auto">
            <a:xfrm>
              <a:off x="5429256" y="5391518"/>
              <a:ext cx="1234017" cy="60925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 r</a:t>
              </a:r>
              <a:r>
                <a:rPr kumimoji="0" lang="en-US" sz="3600" b="1" i="0" u="none" strike="noStrike" cap="none" normalizeH="0" baseline="3000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 Box 32"/>
            <p:cNvSpPr txBox="1">
              <a:spLocks noChangeArrowheads="1"/>
            </p:cNvSpPr>
            <p:nvPr/>
          </p:nvSpPr>
          <p:spPr bwMode="auto">
            <a:xfrm>
              <a:off x="4214810" y="4857760"/>
              <a:ext cx="1571636" cy="100013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kumimoji="0" lang="en-US" sz="36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1,2</a:t>
              </a:r>
              <a:r>
                <a:rPr kumimoji="0" lang="en-US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=</a:t>
              </a:r>
              <a:endPara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 Box 30"/>
            <p:cNvSpPr txBox="1">
              <a:spLocks noChangeArrowheads="1"/>
            </p:cNvSpPr>
            <p:nvPr/>
          </p:nvSpPr>
          <p:spPr bwMode="auto">
            <a:xfrm>
              <a:off x="5357818" y="4643446"/>
              <a:ext cx="1948397" cy="714368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kumimoji="0" lang="en-US" sz="3600" b="1" i="0" u="none" strike="noStrike" cap="none" normalizeH="0" baseline="-2500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</a:t>
              </a: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kumimoji="0" lang="en-US" sz="3600" b="1" i="0" u="none" strike="noStrike" cap="none" normalizeH="0" baseline="-2500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Line 28"/>
            <p:cNvSpPr>
              <a:spLocks noChangeShapeType="1"/>
            </p:cNvSpPr>
            <p:nvPr/>
          </p:nvSpPr>
          <p:spPr bwMode="auto">
            <a:xfrm>
              <a:off x="5500694" y="5357826"/>
              <a:ext cx="11316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3357554" y="2928934"/>
            <a:ext cx="2893742" cy="1015663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60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k= </a:t>
            </a:r>
            <a:r>
              <a:rPr lang="en-US" sz="5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5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en-US" sz="5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5400" b="1" baseline="30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8800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2143116"/>
            <a:ext cx="5482270" cy="83099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электромагнитные</a:t>
            </a:r>
            <a:endParaRPr lang="ru-RU" sz="4400" dirty="0">
              <a:solidFill>
                <a:srgbClr val="0014AC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4786322"/>
            <a:ext cx="2552302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ядерные</a:t>
            </a:r>
            <a:endParaRPr lang="ru-RU" sz="4400" dirty="0">
              <a:solidFill>
                <a:srgbClr val="7030A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4282" y="5715016"/>
            <a:ext cx="8657563" cy="7694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«Богатырь с короткими руками»</a:t>
            </a:r>
            <a:endParaRPr lang="ru-RU" sz="4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0" y="0"/>
            <a:ext cx="9144000" cy="6858000"/>
            <a:chOff x="-3429056" y="-214338"/>
            <a:chExt cx="9144000" cy="6858000"/>
          </a:xfrm>
        </p:grpSpPr>
        <p:grpSp>
          <p:nvGrpSpPr>
            <p:cNvPr id="22" name="Группа 28"/>
            <p:cNvGrpSpPr/>
            <p:nvPr/>
          </p:nvGrpSpPr>
          <p:grpSpPr>
            <a:xfrm>
              <a:off x="-3429056" y="-214338"/>
              <a:ext cx="9144000" cy="6858000"/>
              <a:chOff x="-3571932" y="0"/>
              <a:chExt cx="9144000" cy="6858000"/>
            </a:xfrm>
          </p:grpSpPr>
          <p:sp>
            <p:nvSpPr>
              <p:cNvPr id="24" name="Прямоугольник 23"/>
              <p:cNvSpPr/>
              <p:nvPr/>
            </p:nvSpPr>
            <p:spPr>
              <a:xfrm>
                <a:off x="-3571932" y="0"/>
                <a:ext cx="9144000" cy="6858000"/>
              </a:xfrm>
              <a:prstGeom prst="rect">
                <a:avLst/>
              </a:prstGeom>
              <a:solidFill>
                <a:schemeClr val="bg1">
                  <a:lumMod val="65000"/>
                  <a:alpha val="77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Rectangle 19"/>
              <p:cNvSpPr>
                <a:spLocks noChangeArrowheads="1"/>
              </p:cNvSpPr>
              <p:nvPr/>
            </p:nvSpPr>
            <p:spPr bwMode="auto">
              <a:xfrm>
                <a:off x="1857292" y="3714752"/>
                <a:ext cx="3714776" cy="76944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400" b="1" i="0" u="sng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ПРОТОНЫ</a:t>
                </a:r>
                <a:r>
                  <a:rPr kumimoji="0" lang="ru-RU" sz="4400" b="1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endParaRPr kumimoji="0" lang="ru-RU" sz="6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1928794" y="4357694"/>
              <a:ext cx="3571900" cy="714380"/>
            </a:xfrm>
            <a:prstGeom prst="rect">
              <a:avLst/>
            </a:prstGeom>
            <a:gradFill rotWithShape="0">
              <a:gsLst>
                <a:gs pos="0">
                  <a:srgbClr val="FFCCFF"/>
                </a:gs>
                <a:gs pos="50000">
                  <a:srgbClr val="FFCCFF">
                    <a:gamma/>
                    <a:tint val="0"/>
                    <a:invGamma/>
                  </a:srgbClr>
                </a:gs>
                <a:gs pos="100000">
                  <a:srgbClr val="FFCCFF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1" i="0" u="sng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</a:rPr>
                <a:t>НЕЙТРОНЫ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0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65000" y="6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3" dur="20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  <p:by x="100000" y="11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5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0000" y="11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  <p:bldP spid="8" grpId="0" animBg="1"/>
      <p:bldP spid="8" grpId="1" animBg="1"/>
      <p:bldP spid="9" grpId="0" uiExpand="1" build="allAtOnce" animBg="1"/>
      <p:bldP spid="18" grpId="0" build="allAtOnce" animBg="1"/>
      <p:bldP spid="19" grpId="0" build="allAtOnce" animBg="1"/>
      <p:bldP spid="20" grpId="0" build="allAtOnce" animBg="1"/>
      <p:bldP spid="20" grpId="1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-24"/>
            <a:ext cx="9144000" cy="23083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ЭНЕРГИЯ  СВЯЗИ</a:t>
            </a:r>
            <a:endParaRPr kumimoji="0" lang="ru-RU" sz="3200" b="0" i="0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расщепления-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затрачиваем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слиянии         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выделяется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rgbClr val="365D2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2170534"/>
            <a:ext cx="57518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4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Zm</a:t>
            </a:r>
            <a:r>
              <a:rPr kumimoji="0" lang="en-US" sz="4800" b="1" i="0" u="none" strike="noStrike" cap="none" normalizeH="0" baseline="-30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en-US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en-US" sz="4800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Nm</a:t>
            </a:r>
            <a:r>
              <a:rPr kumimoji="0" lang="en-US" sz="4800" b="1" i="0" u="none" strike="noStrike" cap="none" normalizeH="0" baseline="-3000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)-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4800" b="1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ru-RU" sz="4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kumimoji="0" lang="ru-RU" sz="4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endParaRPr kumimoji="0" lang="ru-RU" sz="4800" b="1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 rot="20786141">
            <a:off x="5752958" y="2237995"/>
            <a:ext cx="2713500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дефект масс</a:t>
            </a:r>
            <a:endParaRPr kumimoji="0" lang="ru-RU" sz="3600" b="1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071670" y="2986724"/>
            <a:ext cx="4344779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sz="5400" b="1" i="0" u="none" strike="noStrike" cap="none" normalizeH="0" baseline="-3000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связи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5400" b="1" i="0" u="none" strike="noStrike" cap="none" normalizeH="0" baseline="30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20" name="Group 5"/>
          <p:cNvGrpSpPr>
            <a:grpSpLocks/>
          </p:cNvGrpSpPr>
          <p:nvPr/>
        </p:nvGrpSpPr>
        <p:grpSpPr bwMode="auto">
          <a:xfrm>
            <a:off x="2746363" y="4357694"/>
            <a:ext cx="754067" cy="642942"/>
            <a:chOff x="846" y="9235"/>
            <a:chExt cx="366" cy="388"/>
          </a:xfrm>
        </p:grpSpPr>
        <p:sp>
          <p:nvSpPr>
            <p:cNvPr id="21" name="Oval 6"/>
            <p:cNvSpPr>
              <a:spLocks noChangeArrowheads="1"/>
            </p:cNvSpPr>
            <p:nvPr/>
          </p:nvSpPr>
          <p:spPr bwMode="auto">
            <a:xfrm>
              <a:off x="846" y="9235"/>
              <a:ext cx="366" cy="388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2" name="Group 7"/>
            <p:cNvGrpSpPr>
              <a:grpSpLocks/>
            </p:cNvGrpSpPr>
            <p:nvPr/>
          </p:nvGrpSpPr>
          <p:grpSpPr bwMode="auto">
            <a:xfrm>
              <a:off x="937" y="9337"/>
              <a:ext cx="207" cy="207"/>
              <a:chOff x="7108" y="3188"/>
              <a:chExt cx="207" cy="207"/>
            </a:xfrm>
          </p:grpSpPr>
          <p:sp>
            <p:nvSpPr>
              <p:cNvPr id="23" name="Line 8"/>
              <p:cNvSpPr>
                <a:spLocks noChangeShapeType="1"/>
              </p:cNvSpPr>
              <p:nvPr/>
            </p:nvSpPr>
            <p:spPr bwMode="auto">
              <a:xfrm>
                <a:off x="7108" y="3294"/>
                <a:ext cx="207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" name="Line 9"/>
              <p:cNvSpPr>
                <a:spLocks noChangeShapeType="1"/>
              </p:cNvSpPr>
              <p:nvPr/>
            </p:nvSpPr>
            <p:spPr bwMode="auto">
              <a:xfrm rot="-5400000">
                <a:off x="7108" y="3292"/>
                <a:ext cx="207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5" name="Group 10"/>
          <p:cNvGrpSpPr>
            <a:grpSpLocks/>
          </p:cNvGrpSpPr>
          <p:nvPr/>
        </p:nvGrpSpPr>
        <p:grpSpPr bwMode="auto">
          <a:xfrm>
            <a:off x="2786050" y="3929066"/>
            <a:ext cx="636583" cy="611191"/>
            <a:chOff x="846" y="9235"/>
            <a:chExt cx="366" cy="388"/>
          </a:xfrm>
        </p:grpSpPr>
        <p:sp>
          <p:nvSpPr>
            <p:cNvPr id="26" name="Oval 11"/>
            <p:cNvSpPr>
              <a:spLocks noChangeArrowheads="1"/>
            </p:cNvSpPr>
            <p:nvPr/>
          </p:nvSpPr>
          <p:spPr bwMode="auto">
            <a:xfrm>
              <a:off x="846" y="9235"/>
              <a:ext cx="366" cy="388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7" name="Group 12"/>
            <p:cNvGrpSpPr>
              <a:grpSpLocks/>
            </p:cNvGrpSpPr>
            <p:nvPr/>
          </p:nvGrpSpPr>
          <p:grpSpPr bwMode="auto">
            <a:xfrm>
              <a:off x="937" y="9337"/>
              <a:ext cx="207" cy="207"/>
              <a:chOff x="7108" y="3188"/>
              <a:chExt cx="207" cy="207"/>
            </a:xfrm>
          </p:grpSpPr>
          <p:sp>
            <p:nvSpPr>
              <p:cNvPr id="28" name="Line 13"/>
              <p:cNvSpPr>
                <a:spLocks noChangeShapeType="1"/>
              </p:cNvSpPr>
              <p:nvPr/>
            </p:nvSpPr>
            <p:spPr bwMode="auto">
              <a:xfrm>
                <a:off x="7108" y="3294"/>
                <a:ext cx="207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" name="Line 14"/>
              <p:cNvSpPr>
                <a:spLocks noChangeShapeType="1"/>
              </p:cNvSpPr>
              <p:nvPr/>
            </p:nvSpPr>
            <p:spPr bwMode="auto">
              <a:xfrm rot="-5400000">
                <a:off x="7108" y="3292"/>
                <a:ext cx="207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32" name="Прямоугольник 31"/>
          <p:cNvSpPr/>
          <p:nvPr/>
        </p:nvSpPr>
        <p:spPr>
          <a:xfrm>
            <a:off x="3071802" y="4357694"/>
            <a:ext cx="12364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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кванта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1014281" y="4985105"/>
            <a:ext cx="791543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4г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вагона 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угля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0" y="0"/>
            <a:ext cx="9144000" cy="6858000"/>
            <a:chOff x="-3429056" y="-214338"/>
            <a:chExt cx="9144000" cy="6858000"/>
          </a:xfrm>
        </p:grpSpPr>
        <p:grpSp>
          <p:nvGrpSpPr>
            <p:cNvPr id="19" name="Группа 28"/>
            <p:cNvGrpSpPr/>
            <p:nvPr/>
          </p:nvGrpSpPr>
          <p:grpSpPr>
            <a:xfrm>
              <a:off x="-3429056" y="-214338"/>
              <a:ext cx="9144000" cy="6858000"/>
              <a:chOff x="-3571932" y="0"/>
              <a:chExt cx="9144000" cy="6858000"/>
            </a:xfrm>
          </p:grpSpPr>
          <p:sp>
            <p:nvSpPr>
              <p:cNvPr id="31" name="Прямоугольник 30"/>
              <p:cNvSpPr/>
              <p:nvPr/>
            </p:nvSpPr>
            <p:spPr>
              <a:xfrm>
                <a:off x="-3571932" y="0"/>
                <a:ext cx="9144000" cy="6858000"/>
              </a:xfrm>
              <a:prstGeom prst="rect">
                <a:avLst/>
              </a:prstGeom>
              <a:solidFill>
                <a:schemeClr val="bg1">
                  <a:lumMod val="65000"/>
                  <a:alpha val="77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Rectangle 19"/>
              <p:cNvSpPr>
                <a:spLocks noChangeArrowheads="1"/>
              </p:cNvSpPr>
              <p:nvPr/>
            </p:nvSpPr>
            <p:spPr bwMode="auto">
              <a:xfrm>
                <a:off x="1857292" y="3714752"/>
                <a:ext cx="3714776" cy="76944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400" b="1" i="0" u="sng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ПРОТОНЫ</a:t>
                </a:r>
                <a:r>
                  <a:rPr kumimoji="0" lang="ru-RU" sz="4400" b="1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endParaRPr kumimoji="0" lang="ru-RU" sz="6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0" name="Text Box 23"/>
            <p:cNvSpPr txBox="1">
              <a:spLocks noChangeArrowheads="1"/>
            </p:cNvSpPr>
            <p:nvPr/>
          </p:nvSpPr>
          <p:spPr bwMode="auto">
            <a:xfrm>
              <a:off x="1928794" y="4357694"/>
              <a:ext cx="3571900" cy="714380"/>
            </a:xfrm>
            <a:prstGeom prst="rect">
              <a:avLst/>
            </a:prstGeom>
            <a:gradFill rotWithShape="0">
              <a:gsLst>
                <a:gs pos="0">
                  <a:srgbClr val="FFCCFF"/>
                </a:gs>
                <a:gs pos="50000">
                  <a:srgbClr val="FFCCFF">
                    <a:gamma/>
                    <a:tint val="0"/>
                    <a:invGamma/>
                  </a:srgbClr>
                </a:gs>
                <a:gs pos="100000">
                  <a:srgbClr val="FFCCFF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1" i="0" u="sng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</a:rPr>
                <a:t>НЕЙТРОНЫ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300"/>
                                        <p:tgtEl>
                                          <p:spTgt spid="10241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300"/>
                                        <p:tgtEl>
                                          <p:spTgt spid="10241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300"/>
                                        <p:tgtEl>
                                          <p:spTgt spid="10241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300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300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300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300"/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300"/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300"/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300"/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300"/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300"/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34" presetClass="emph" presetSubtype="0" repeatCount="2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24618 1.07102E-6 L 0.24618 -0.07217 " pathEditMode="relative" rAng="0" ptsTypes="AA">
                                      <p:cBhvr>
                                        <p:cTn id="69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"/>
                                    </p:animMotion>
                                    <p:animRot by="1500000">
                                      <p:cBhvr>
                                        <p:cTn id="70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1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2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3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3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2" dur="2000" fill="hold"/>
                                        <p:tgtEl>
                                          <p:spTgt spid="10242"/>
                                        </p:tgtEl>
                                      </p:cBhvr>
                                      <p:by x="10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4" dur="2000" fill="hold"/>
                                        <p:tgtEl>
                                          <p:spTgt spid="10243"/>
                                        </p:tgtEl>
                                      </p:cBhvr>
                                      <p:by x="100000" y="11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5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7956E-6 L 0.24861 0.06869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" y="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" grpId="0" uiExpand="1" build="p" animBg="1"/>
      <p:bldP spid="10242" grpId="0"/>
      <p:bldP spid="10242" grpId="1"/>
      <p:bldP spid="4" grpId="1" animBg="1"/>
      <p:bldP spid="10243" grpId="0" animBg="1"/>
      <p:bldP spid="10243" grpId="1" animBg="1"/>
      <p:bldP spid="10243" grpId="2" animBg="1"/>
      <p:bldP spid="32" grpId="0"/>
      <p:bldP spid="32" grpId="1"/>
      <p:bldP spid="32" grpId="2"/>
      <p:bldP spid="102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0"/>
          <p:cNvGrpSpPr/>
          <p:nvPr/>
        </p:nvGrpSpPr>
        <p:grpSpPr>
          <a:xfrm>
            <a:off x="6215074" y="1142984"/>
            <a:ext cx="1143008" cy="1143008"/>
            <a:chOff x="6215074" y="2285992"/>
            <a:chExt cx="1143008" cy="1143008"/>
          </a:xfrm>
        </p:grpSpPr>
        <p:sp>
          <p:nvSpPr>
            <p:cNvPr id="72" name="Oval 5"/>
            <p:cNvSpPr>
              <a:spLocks noChangeArrowheads="1"/>
            </p:cNvSpPr>
            <p:nvPr/>
          </p:nvSpPr>
          <p:spPr bwMode="auto">
            <a:xfrm>
              <a:off x="6215074" y="2285992"/>
              <a:ext cx="1143008" cy="1143008"/>
            </a:xfrm>
            <a:prstGeom prst="ellipse">
              <a:avLst/>
            </a:prstGeom>
            <a:solidFill>
              <a:srgbClr val="FFCC00"/>
            </a:solidFill>
            <a:ln w="76200">
              <a:solidFill>
                <a:srgbClr val="FF99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Rectangle 7"/>
            <p:cNvSpPr>
              <a:spLocks noChangeArrowheads="1"/>
            </p:cNvSpPr>
            <p:nvPr/>
          </p:nvSpPr>
          <p:spPr bwMode="auto">
            <a:xfrm>
              <a:off x="6215074" y="2571744"/>
              <a:ext cx="106952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U</a:t>
              </a:r>
              <a:r>
                <a:rPr kumimoji="0" lang="en-US" sz="4000" b="1" i="0" u="none" strike="noStrike" cap="none" normalizeH="0" baseline="3000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23</a:t>
              </a:r>
              <a:r>
                <a:rPr kumimoji="0" lang="ru-RU" sz="4000" b="1" i="0" u="none" strike="noStrike" cap="none" normalizeH="0" baseline="3000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5</a:t>
              </a:r>
              <a:endPara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</p:grpSp>
      <p:grpSp>
        <p:nvGrpSpPr>
          <p:cNvPr id="6" name="Группа 56"/>
          <p:cNvGrpSpPr/>
          <p:nvPr/>
        </p:nvGrpSpPr>
        <p:grpSpPr>
          <a:xfrm>
            <a:off x="6072198" y="3000372"/>
            <a:ext cx="1143008" cy="1143008"/>
            <a:chOff x="6215074" y="2285992"/>
            <a:chExt cx="1143008" cy="1143008"/>
          </a:xfrm>
        </p:grpSpPr>
        <p:sp>
          <p:nvSpPr>
            <p:cNvPr id="58" name="Oval 5"/>
            <p:cNvSpPr>
              <a:spLocks noChangeArrowheads="1"/>
            </p:cNvSpPr>
            <p:nvPr/>
          </p:nvSpPr>
          <p:spPr bwMode="auto">
            <a:xfrm>
              <a:off x="6215074" y="2285992"/>
              <a:ext cx="1143008" cy="1143008"/>
            </a:xfrm>
            <a:prstGeom prst="ellipse">
              <a:avLst/>
            </a:prstGeom>
            <a:solidFill>
              <a:srgbClr val="FFCC00"/>
            </a:solidFill>
            <a:ln w="76200">
              <a:solidFill>
                <a:srgbClr val="FF99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Rectangle 7"/>
            <p:cNvSpPr>
              <a:spLocks noChangeArrowheads="1"/>
            </p:cNvSpPr>
            <p:nvPr/>
          </p:nvSpPr>
          <p:spPr bwMode="auto">
            <a:xfrm>
              <a:off x="6215074" y="2571744"/>
              <a:ext cx="106952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U</a:t>
              </a:r>
              <a:r>
                <a:rPr kumimoji="0" lang="en-US" sz="4000" b="1" i="0" u="none" strike="noStrike" cap="none" normalizeH="0" baseline="3000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238</a:t>
              </a:r>
              <a:endPara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</p:grpSp>
      <p:grpSp>
        <p:nvGrpSpPr>
          <p:cNvPr id="7" name="Группа 55"/>
          <p:cNvGrpSpPr/>
          <p:nvPr/>
        </p:nvGrpSpPr>
        <p:grpSpPr>
          <a:xfrm>
            <a:off x="1714480" y="2214554"/>
            <a:ext cx="1143008" cy="1143008"/>
            <a:chOff x="6215074" y="2285992"/>
            <a:chExt cx="1143008" cy="1143008"/>
          </a:xfrm>
        </p:grpSpPr>
        <p:sp>
          <p:nvSpPr>
            <p:cNvPr id="36" name="Oval 5"/>
            <p:cNvSpPr>
              <a:spLocks noChangeArrowheads="1"/>
            </p:cNvSpPr>
            <p:nvPr/>
          </p:nvSpPr>
          <p:spPr bwMode="auto">
            <a:xfrm>
              <a:off x="6215074" y="2285992"/>
              <a:ext cx="1143008" cy="1143008"/>
            </a:xfrm>
            <a:prstGeom prst="ellipse">
              <a:avLst/>
            </a:prstGeom>
            <a:solidFill>
              <a:srgbClr val="FFCC00"/>
            </a:solidFill>
            <a:ln w="76200">
              <a:solidFill>
                <a:srgbClr val="FF99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Rectangle 7"/>
            <p:cNvSpPr>
              <a:spLocks noChangeArrowheads="1"/>
            </p:cNvSpPr>
            <p:nvPr/>
          </p:nvSpPr>
          <p:spPr bwMode="auto">
            <a:xfrm>
              <a:off x="6215074" y="2571744"/>
              <a:ext cx="106952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U</a:t>
              </a:r>
              <a:r>
                <a:rPr kumimoji="0" lang="en-US" sz="4000" b="1" i="0" u="none" strike="noStrike" cap="none" normalizeH="0" baseline="3000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23</a:t>
              </a:r>
              <a:r>
                <a:rPr kumimoji="0" lang="ru-RU" sz="4000" b="1" i="0" u="none" strike="noStrike" cap="none" normalizeH="0" baseline="3000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5</a:t>
              </a:r>
              <a:endPara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</p:grp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6353"/>
            <a:ext cx="105509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 +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28794" y="16353"/>
            <a:ext cx="227818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Kr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28662" y="-24"/>
            <a:ext cx="119776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060059" y="-11875"/>
            <a:ext cx="208101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+ 2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+2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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66812" y="642918"/>
            <a:ext cx="6077689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выделяется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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200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МэВ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ядро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7" name="Oval 9"/>
          <p:cNvSpPr>
            <a:spLocks noChangeArrowheads="1"/>
          </p:cNvSpPr>
          <p:nvPr/>
        </p:nvSpPr>
        <p:spPr bwMode="auto">
          <a:xfrm>
            <a:off x="2000232" y="3124198"/>
            <a:ext cx="285752" cy="304802"/>
          </a:xfrm>
          <a:prstGeom prst="ellipse">
            <a:avLst/>
          </a:prstGeom>
          <a:solidFill>
            <a:srgbClr val="3366FF"/>
          </a:solidFill>
          <a:ln w="9525">
            <a:solidFill>
              <a:srgbClr val="0014A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2000232" y="2786058"/>
            <a:ext cx="642942" cy="642941"/>
            <a:chOff x="8352" y="2558"/>
            <a:chExt cx="432" cy="432"/>
          </a:xfrm>
        </p:grpSpPr>
        <p:sp>
          <p:nvSpPr>
            <p:cNvPr id="16" name="Oval 5"/>
            <p:cNvSpPr>
              <a:spLocks noChangeArrowheads="1"/>
            </p:cNvSpPr>
            <p:nvPr/>
          </p:nvSpPr>
          <p:spPr bwMode="auto">
            <a:xfrm>
              <a:off x="8352" y="2558"/>
              <a:ext cx="432" cy="432"/>
            </a:xfrm>
            <a:prstGeom prst="ellipse">
              <a:avLst/>
            </a:prstGeom>
            <a:solidFill>
              <a:srgbClr val="FFCC00"/>
            </a:solidFill>
            <a:ln w="76200">
              <a:solidFill>
                <a:srgbClr val="FF99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" name="Group 6"/>
            <p:cNvGrpSpPr>
              <a:grpSpLocks/>
            </p:cNvGrpSpPr>
            <p:nvPr/>
          </p:nvGrpSpPr>
          <p:grpSpPr bwMode="auto">
            <a:xfrm>
              <a:off x="8432" y="2674"/>
              <a:ext cx="267" cy="207"/>
              <a:chOff x="7105" y="5498"/>
              <a:chExt cx="164" cy="207"/>
            </a:xfrm>
          </p:grpSpPr>
          <p:sp>
            <p:nvSpPr>
              <p:cNvPr id="18" name="Line 7"/>
              <p:cNvSpPr>
                <a:spLocks noChangeShapeType="1"/>
              </p:cNvSpPr>
              <p:nvPr/>
            </p:nvSpPr>
            <p:spPr bwMode="auto">
              <a:xfrm>
                <a:off x="7105" y="5604"/>
                <a:ext cx="164" cy="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Line 8"/>
              <p:cNvSpPr>
                <a:spLocks noChangeShapeType="1"/>
              </p:cNvSpPr>
              <p:nvPr/>
            </p:nvSpPr>
            <p:spPr bwMode="auto">
              <a:xfrm rot="16200000">
                <a:off x="7088" y="5602"/>
                <a:ext cx="207" cy="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1" name="Group 4"/>
          <p:cNvGrpSpPr>
            <a:grpSpLocks/>
          </p:cNvGrpSpPr>
          <p:nvPr/>
        </p:nvGrpSpPr>
        <p:grpSpPr bwMode="auto">
          <a:xfrm>
            <a:off x="1928794" y="2071678"/>
            <a:ext cx="785818" cy="857256"/>
            <a:chOff x="8352" y="2558"/>
            <a:chExt cx="432" cy="432"/>
          </a:xfrm>
        </p:grpSpPr>
        <p:sp>
          <p:nvSpPr>
            <p:cNvPr id="21" name="Oval 5"/>
            <p:cNvSpPr>
              <a:spLocks noChangeArrowheads="1"/>
            </p:cNvSpPr>
            <p:nvPr/>
          </p:nvSpPr>
          <p:spPr bwMode="auto">
            <a:xfrm>
              <a:off x="8352" y="2558"/>
              <a:ext cx="432" cy="432"/>
            </a:xfrm>
            <a:prstGeom prst="ellipse">
              <a:avLst/>
            </a:prstGeom>
            <a:solidFill>
              <a:srgbClr val="FFCC00"/>
            </a:solidFill>
            <a:ln w="76200">
              <a:solidFill>
                <a:srgbClr val="FF99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2" name="Group 6"/>
            <p:cNvGrpSpPr>
              <a:grpSpLocks/>
            </p:cNvGrpSpPr>
            <p:nvPr/>
          </p:nvGrpSpPr>
          <p:grpSpPr bwMode="auto">
            <a:xfrm>
              <a:off x="8432" y="2674"/>
              <a:ext cx="267" cy="207"/>
              <a:chOff x="7105" y="5498"/>
              <a:chExt cx="164" cy="207"/>
            </a:xfrm>
          </p:grpSpPr>
          <p:sp>
            <p:nvSpPr>
              <p:cNvPr id="23" name="Line 7"/>
              <p:cNvSpPr>
                <a:spLocks noChangeShapeType="1"/>
              </p:cNvSpPr>
              <p:nvPr/>
            </p:nvSpPr>
            <p:spPr bwMode="auto">
              <a:xfrm>
                <a:off x="7105" y="5604"/>
                <a:ext cx="164" cy="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" name="Line 8"/>
              <p:cNvSpPr>
                <a:spLocks noChangeShapeType="1"/>
              </p:cNvSpPr>
              <p:nvPr/>
            </p:nvSpPr>
            <p:spPr bwMode="auto">
              <a:xfrm rot="16200000">
                <a:off x="7088" y="5602"/>
                <a:ext cx="207" cy="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8" name="Oval 9"/>
          <p:cNvSpPr>
            <a:spLocks noChangeArrowheads="1"/>
          </p:cNvSpPr>
          <p:nvPr/>
        </p:nvSpPr>
        <p:spPr bwMode="auto">
          <a:xfrm>
            <a:off x="2285984" y="2409818"/>
            <a:ext cx="285752" cy="304802"/>
          </a:xfrm>
          <a:prstGeom prst="ellipse">
            <a:avLst/>
          </a:prstGeom>
          <a:solidFill>
            <a:srgbClr val="3366FF"/>
          </a:solidFill>
          <a:ln w="9525">
            <a:solidFill>
              <a:srgbClr val="0014A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" name="Oval 9"/>
          <p:cNvSpPr>
            <a:spLocks noChangeArrowheads="1"/>
          </p:cNvSpPr>
          <p:nvPr/>
        </p:nvSpPr>
        <p:spPr bwMode="auto">
          <a:xfrm>
            <a:off x="2000232" y="2643182"/>
            <a:ext cx="285752" cy="304802"/>
          </a:xfrm>
          <a:prstGeom prst="ellipse">
            <a:avLst/>
          </a:prstGeom>
          <a:solidFill>
            <a:srgbClr val="3366FF"/>
          </a:solidFill>
          <a:ln w="9525">
            <a:solidFill>
              <a:srgbClr val="0014A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" name="Oval 9"/>
          <p:cNvSpPr>
            <a:spLocks noChangeArrowheads="1"/>
          </p:cNvSpPr>
          <p:nvPr/>
        </p:nvSpPr>
        <p:spPr bwMode="auto">
          <a:xfrm>
            <a:off x="2214546" y="2838446"/>
            <a:ext cx="285752" cy="304802"/>
          </a:xfrm>
          <a:prstGeom prst="ellipse">
            <a:avLst/>
          </a:prstGeom>
          <a:solidFill>
            <a:srgbClr val="3366FF"/>
          </a:solidFill>
          <a:ln w="9525">
            <a:solidFill>
              <a:srgbClr val="0014A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3" name="Group 4"/>
          <p:cNvGrpSpPr>
            <a:grpSpLocks/>
          </p:cNvGrpSpPr>
          <p:nvPr/>
        </p:nvGrpSpPr>
        <p:grpSpPr bwMode="auto">
          <a:xfrm>
            <a:off x="6357950" y="1000108"/>
            <a:ext cx="785818" cy="857256"/>
            <a:chOff x="8352" y="2558"/>
            <a:chExt cx="432" cy="432"/>
          </a:xfrm>
        </p:grpSpPr>
        <p:sp>
          <p:nvSpPr>
            <p:cNvPr id="41" name="Oval 5"/>
            <p:cNvSpPr>
              <a:spLocks noChangeArrowheads="1"/>
            </p:cNvSpPr>
            <p:nvPr/>
          </p:nvSpPr>
          <p:spPr bwMode="auto">
            <a:xfrm>
              <a:off x="8352" y="2558"/>
              <a:ext cx="432" cy="432"/>
            </a:xfrm>
            <a:prstGeom prst="ellipse">
              <a:avLst/>
            </a:prstGeom>
            <a:solidFill>
              <a:srgbClr val="FFCC00"/>
            </a:solidFill>
            <a:ln w="76200">
              <a:solidFill>
                <a:srgbClr val="FF99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4" name="Group 6"/>
            <p:cNvGrpSpPr>
              <a:grpSpLocks/>
            </p:cNvGrpSpPr>
            <p:nvPr/>
          </p:nvGrpSpPr>
          <p:grpSpPr bwMode="auto">
            <a:xfrm>
              <a:off x="8432" y="2674"/>
              <a:ext cx="267" cy="207"/>
              <a:chOff x="7105" y="5498"/>
              <a:chExt cx="164" cy="207"/>
            </a:xfrm>
          </p:grpSpPr>
          <p:sp>
            <p:nvSpPr>
              <p:cNvPr id="43" name="Line 7"/>
              <p:cNvSpPr>
                <a:spLocks noChangeShapeType="1"/>
              </p:cNvSpPr>
              <p:nvPr/>
            </p:nvSpPr>
            <p:spPr bwMode="auto">
              <a:xfrm>
                <a:off x="7105" y="5604"/>
                <a:ext cx="164" cy="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4" name="Line 8"/>
              <p:cNvSpPr>
                <a:spLocks noChangeShapeType="1"/>
              </p:cNvSpPr>
              <p:nvPr/>
            </p:nvSpPr>
            <p:spPr bwMode="auto">
              <a:xfrm rot="16200000">
                <a:off x="7088" y="5602"/>
                <a:ext cx="207" cy="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50" name="Oval 9"/>
          <p:cNvSpPr>
            <a:spLocks noChangeArrowheads="1"/>
          </p:cNvSpPr>
          <p:nvPr/>
        </p:nvSpPr>
        <p:spPr bwMode="auto">
          <a:xfrm>
            <a:off x="6715140" y="1285860"/>
            <a:ext cx="285752" cy="304802"/>
          </a:xfrm>
          <a:prstGeom prst="ellipse">
            <a:avLst/>
          </a:prstGeom>
          <a:solidFill>
            <a:srgbClr val="3366FF"/>
          </a:solidFill>
          <a:ln w="9525">
            <a:solidFill>
              <a:srgbClr val="0014A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" name="Oval 9"/>
          <p:cNvSpPr>
            <a:spLocks noChangeArrowheads="1"/>
          </p:cNvSpPr>
          <p:nvPr/>
        </p:nvSpPr>
        <p:spPr bwMode="auto">
          <a:xfrm>
            <a:off x="6715140" y="1714488"/>
            <a:ext cx="285752" cy="304802"/>
          </a:xfrm>
          <a:prstGeom prst="ellipse">
            <a:avLst/>
          </a:prstGeom>
          <a:solidFill>
            <a:srgbClr val="3366FF"/>
          </a:solidFill>
          <a:ln w="9525">
            <a:solidFill>
              <a:srgbClr val="0014A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2" name="Oval 9"/>
          <p:cNvSpPr>
            <a:spLocks noChangeArrowheads="1"/>
          </p:cNvSpPr>
          <p:nvPr/>
        </p:nvSpPr>
        <p:spPr bwMode="auto">
          <a:xfrm>
            <a:off x="6357950" y="1571612"/>
            <a:ext cx="285752" cy="304802"/>
          </a:xfrm>
          <a:prstGeom prst="ellipse">
            <a:avLst/>
          </a:prstGeom>
          <a:solidFill>
            <a:srgbClr val="3366FF"/>
          </a:solidFill>
          <a:ln w="9525">
            <a:solidFill>
              <a:srgbClr val="0014A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6072198" y="285728"/>
            <a:ext cx="2977097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ru-RU" sz="4000" b="1" cap="small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ЦЕПНАЯ…</a:t>
            </a:r>
            <a:endParaRPr lang="ru-RU" sz="4000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Group 4"/>
          <p:cNvGrpSpPr>
            <a:grpSpLocks/>
          </p:cNvGrpSpPr>
          <p:nvPr/>
        </p:nvGrpSpPr>
        <p:grpSpPr bwMode="auto">
          <a:xfrm>
            <a:off x="6429388" y="1714488"/>
            <a:ext cx="642942" cy="642941"/>
            <a:chOff x="8352" y="2558"/>
            <a:chExt cx="432" cy="432"/>
          </a:xfrm>
        </p:grpSpPr>
        <p:sp>
          <p:nvSpPr>
            <p:cNvPr id="64" name="Oval 5"/>
            <p:cNvSpPr>
              <a:spLocks noChangeArrowheads="1"/>
            </p:cNvSpPr>
            <p:nvPr/>
          </p:nvSpPr>
          <p:spPr bwMode="auto">
            <a:xfrm>
              <a:off x="8352" y="2558"/>
              <a:ext cx="432" cy="432"/>
            </a:xfrm>
            <a:prstGeom prst="ellipse">
              <a:avLst/>
            </a:prstGeom>
            <a:solidFill>
              <a:srgbClr val="FFCC00"/>
            </a:solidFill>
            <a:ln w="76200">
              <a:solidFill>
                <a:srgbClr val="FF99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7" name="Group 6"/>
            <p:cNvGrpSpPr>
              <a:grpSpLocks/>
            </p:cNvGrpSpPr>
            <p:nvPr/>
          </p:nvGrpSpPr>
          <p:grpSpPr bwMode="auto">
            <a:xfrm>
              <a:off x="8432" y="2674"/>
              <a:ext cx="267" cy="207"/>
              <a:chOff x="7105" y="5498"/>
              <a:chExt cx="164" cy="207"/>
            </a:xfrm>
          </p:grpSpPr>
          <p:sp>
            <p:nvSpPr>
              <p:cNvPr id="66" name="Line 7"/>
              <p:cNvSpPr>
                <a:spLocks noChangeShapeType="1"/>
              </p:cNvSpPr>
              <p:nvPr/>
            </p:nvSpPr>
            <p:spPr bwMode="auto">
              <a:xfrm>
                <a:off x="7105" y="5604"/>
                <a:ext cx="164" cy="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7" name="Line 8"/>
              <p:cNvSpPr>
                <a:spLocks noChangeShapeType="1"/>
              </p:cNvSpPr>
              <p:nvPr/>
            </p:nvSpPr>
            <p:spPr bwMode="auto">
              <a:xfrm rot="16200000">
                <a:off x="7088" y="5602"/>
                <a:ext cx="207" cy="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0" name="Группа 67"/>
          <p:cNvGrpSpPr/>
          <p:nvPr/>
        </p:nvGrpSpPr>
        <p:grpSpPr>
          <a:xfrm>
            <a:off x="6072198" y="3000372"/>
            <a:ext cx="1297150" cy="1143008"/>
            <a:chOff x="6203199" y="2285992"/>
            <a:chExt cx="1297150" cy="1143008"/>
          </a:xfrm>
        </p:grpSpPr>
        <p:sp>
          <p:nvSpPr>
            <p:cNvPr id="69" name="Oval 5"/>
            <p:cNvSpPr>
              <a:spLocks noChangeArrowheads="1"/>
            </p:cNvSpPr>
            <p:nvPr/>
          </p:nvSpPr>
          <p:spPr bwMode="auto">
            <a:xfrm>
              <a:off x="6215074" y="2285992"/>
              <a:ext cx="1143008" cy="1143008"/>
            </a:xfrm>
            <a:prstGeom prst="ellipse">
              <a:avLst/>
            </a:prstGeom>
            <a:solidFill>
              <a:srgbClr val="FFCC00"/>
            </a:solidFill>
            <a:ln w="76200">
              <a:solidFill>
                <a:srgbClr val="FF99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Rectangle 7"/>
            <p:cNvSpPr>
              <a:spLocks noChangeArrowheads="1"/>
            </p:cNvSpPr>
            <p:nvPr/>
          </p:nvSpPr>
          <p:spPr bwMode="auto">
            <a:xfrm>
              <a:off x="6203199" y="2571744"/>
              <a:ext cx="129715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/>
              <a:r>
                <a:rPr lang="en-US" sz="4000" b="1" dirty="0" smtClean="0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Pu</a:t>
              </a:r>
              <a:r>
                <a:rPr lang="en-US" sz="4000" b="1" baseline="30000" dirty="0" smtClean="0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239</a:t>
              </a:r>
              <a:endPara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</p:grpSp>
      <p:sp>
        <p:nvSpPr>
          <p:cNvPr id="38914" name="Text Box 2"/>
          <p:cNvSpPr txBox="1">
            <a:spLocks noChangeArrowheads="1"/>
          </p:cNvSpPr>
          <p:nvPr/>
        </p:nvSpPr>
        <p:spPr bwMode="auto">
          <a:xfrm rot="16200000" flipH="1">
            <a:off x="2979228" y="2223246"/>
            <a:ext cx="3387414" cy="1512642"/>
          </a:xfrm>
          <a:prstGeom prst="rect">
            <a:avLst/>
          </a:prstGeom>
          <a:solidFill>
            <a:srgbClr val="CCE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</a:rPr>
              <a:t>ЗАМЕДЛИТЕЛЬ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 smtClean="0">
                <a:latin typeface="Times New Roman" pitchFamily="18" charset="0"/>
              </a:rPr>
              <a:t>      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n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1785918" y="4857760"/>
            <a:ext cx="5287281" cy="83099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Критич</a:t>
            </a:r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еская 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en-US" sz="4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en-US" sz="4800" b="1" i="0" u="none" strike="noStrike" cap="none" normalizeH="0" baseline="-30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MIN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Rectangle 3"/>
          <p:cNvSpPr>
            <a:spLocks noChangeArrowheads="1"/>
          </p:cNvSpPr>
          <p:nvPr/>
        </p:nvSpPr>
        <p:spPr bwMode="auto">
          <a:xfrm>
            <a:off x="2500298" y="5786454"/>
            <a:ext cx="3655168" cy="646331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-235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50 кг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9см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Группа 52"/>
          <p:cNvGrpSpPr/>
          <p:nvPr/>
        </p:nvGrpSpPr>
        <p:grpSpPr>
          <a:xfrm>
            <a:off x="0" y="24"/>
            <a:ext cx="9144000" cy="6858000"/>
            <a:chOff x="-3429056" y="-214314"/>
            <a:chExt cx="9144000" cy="6858000"/>
          </a:xfrm>
        </p:grpSpPr>
        <p:grpSp>
          <p:nvGrpSpPr>
            <p:cNvPr id="25" name="Группа 28"/>
            <p:cNvGrpSpPr/>
            <p:nvPr/>
          </p:nvGrpSpPr>
          <p:grpSpPr>
            <a:xfrm>
              <a:off x="-3429056" y="-214314"/>
              <a:ext cx="9144000" cy="6858000"/>
              <a:chOff x="-3571932" y="24"/>
              <a:chExt cx="9144000" cy="6858000"/>
            </a:xfrm>
          </p:grpSpPr>
          <p:sp>
            <p:nvSpPr>
              <p:cNvPr id="62" name="Прямоугольник 61"/>
              <p:cNvSpPr/>
              <p:nvPr/>
            </p:nvSpPr>
            <p:spPr>
              <a:xfrm>
                <a:off x="-3571932" y="24"/>
                <a:ext cx="9144000" cy="6858000"/>
              </a:xfrm>
              <a:prstGeom prst="rect">
                <a:avLst/>
              </a:prstGeom>
              <a:solidFill>
                <a:schemeClr val="bg1">
                  <a:lumMod val="65000"/>
                  <a:alpha val="77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" name="Rectangle 19"/>
              <p:cNvSpPr>
                <a:spLocks noChangeArrowheads="1"/>
              </p:cNvSpPr>
              <p:nvPr/>
            </p:nvSpPr>
            <p:spPr bwMode="auto">
              <a:xfrm>
                <a:off x="1857292" y="2143116"/>
                <a:ext cx="3714776" cy="76944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400" b="1" i="0" u="sng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ПРОТОНЫ</a:t>
                </a:r>
                <a:r>
                  <a:rPr kumimoji="0" lang="ru-RU" sz="4400" b="1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endParaRPr kumimoji="0" lang="ru-RU" sz="6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61" name="Text Box 23"/>
            <p:cNvSpPr txBox="1">
              <a:spLocks noChangeArrowheads="1"/>
            </p:cNvSpPr>
            <p:nvPr/>
          </p:nvSpPr>
          <p:spPr bwMode="auto">
            <a:xfrm>
              <a:off x="2143044" y="2714596"/>
              <a:ext cx="3571900" cy="714380"/>
            </a:xfrm>
            <a:prstGeom prst="rect">
              <a:avLst/>
            </a:prstGeom>
            <a:gradFill rotWithShape="0">
              <a:gsLst>
                <a:gs pos="0">
                  <a:srgbClr val="FFCCFF"/>
                </a:gs>
                <a:gs pos="50000">
                  <a:srgbClr val="FFCCFF">
                    <a:gamma/>
                    <a:tint val="0"/>
                    <a:invGamma/>
                  </a:srgbClr>
                </a:gs>
                <a:gs pos="100000">
                  <a:srgbClr val="FFCCFF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1" i="0" u="sng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</a:rPr>
                <a:t>НЕЙТРОНЫ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3136E-6 L -0.15174 -0.18964 " pathEditMode="relative" rAng="0" ptsTypes="AA">
                                      <p:cBhvr>
                                        <p:cTn id="10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00" y="-9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4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0.00092 L 0.46858 0.0333 " pathEditMode="relative" rAng="0" ptsTypes="AA">
                                      <p:cBhvr>
                                        <p:cTn id="10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00" y="16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6" presetID="63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9.15819E-7 L -0.0059 -0.31221 " pathEditMode="relative" rAng="0" ptsTypes="AA">
                                      <p:cBhvr>
                                        <p:cTn id="10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" y="-156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8" presetID="35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8.97317E-7 L 0.0099 0.5777 " pathEditMode="relative" rAng="0" ptsTypes="AA">
                                      <p:cBhvr>
                                        <p:cTn id="10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" y="28900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033E-7 L 0.45469 -0.09389 " pathEditMode="relative" rAng="0" ptsTypes="AA">
                                      <p:cBhvr>
                                        <p:cTn id="11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00" y="-47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000"/>
                            </p:stCondLst>
                            <p:childTnLst>
                              <p:par>
                                <p:cTn id="136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033E-7 L 0.17917 -0.16721 " pathEditMode="relative" rAng="0" ptsTypes="AA">
                                      <p:cBhvr>
                                        <p:cTn id="13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00" y="-8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9778E-7 L 0.20677 0.09112 " pathEditMode="relative" rAng="0" ptsTypes="AA">
                                      <p:cBhvr>
                                        <p:cTn id="14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00" y="46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3136E-6 L -0.15174 -0.18964 " pathEditMode="relative" rAng="0" ptsTypes="AA">
                                      <p:cBhvr>
                                        <p:cTn id="15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00" y="-9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7" presetID="35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0371 L 0.00591 0.7063 " pathEditMode="relative" rAng="0" ptsTypes="AA">
                                      <p:cBhvr>
                                        <p:cTn id="1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" y="35100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63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6.10546E-7 L -0.00191 -0.20814 " pathEditMode="relative" rAng="0" ptsTypes="AA">
                                      <p:cBhvr>
                                        <p:cTn id="1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-10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5" presetClass="emph" presetSubtype="0" repeatCount="5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68178E-6 L 0.21285 0.003 " pathEditMode="relative" rAng="0" ptsTypes="AA">
                                      <p:cBhvr>
                                        <p:cTn id="17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00" y="1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000"/>
                            </p:stCondLst>
                            <p:childTnLst>
                              <p:par>
                                <p:cTn id="17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6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2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  <p:bldP spid="3" grpId="0"/>
      <p:bldP spid="4" grpId="0"/>
      <p:bldP spid="5" grpId="0"/>
      <p:bldP spid="8" grpId="0" animBg="1"/>
      <p:bldP spid="2057" grpId="0" animBg="1"/>
      <p:bldP spid="2057" grpId="1" animBg="1"/>
      <p:bldP spid="28" grpId="0" animBg="1"/>
      <p:bldP spid="28" grpId="1" animBg="1"/>
      <p:bldP spid="28" grpId="2" animBg="1"/>
      <p:bldP spid="33" grpId="0" animBg="1"/>
      <p:bldP spid="33" grpId="1" animBg="1"/>
      <p:bldP spid="34" grpId="0" animBg="1"/>
      <p:bldP spid="34" grpId="1" animBg="1"/>
      <p:bldP spid="34" grpId="2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4" grpId="0" animBg="1"/>
      <p:bldP spid="38914" grpId="0" animBg="1"/>
      <p:bldP spid="38915" grpId="0" animBg="1"/>
      <p:bldP spid="7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931495" y="2003609"/>
            <a:ext cx="2913537" cy="2391670"/>
          </a:xfrm>
          <a:prstGeom prst="rect">
            <a:avLst/>
          </a:pr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51"/>
          <p:cNvGrpSpPr/>
          <p:nvPr/>
        </p:nvGrpSpPr>
        <p:grpSpPr>
          <a:xfrm>
            <a:off x="1175947" y="1375856"/>
            <a:ext cx="5098690" cy="3696218"/>
            <a:chOff x="1222849" y="1363414"/>
            <a:chExt cx="5098690" cy="3696218"/>
          </a:xfrm>
        </p:grpSpPr>
        <p:grpSp>
          <p:nvGrpSpPr>
            <p:cNvPr id="3" name="Группа 50"/>
            <p:cNvGrpSpPr/>
            <p:nvPr/>
          </p:nvGrpSpPr>
          <p:grpSpPr>
            <a:xfrm>
              <a:off x="1222849" y="1363414"/>
              <a:ext cx="5098690" cy="3696218"/>
              <a:chOff x="1222849" y="1363414"/>
              <a:chExt cx="5098690" cy="3696218"/>
            </a:xfrm>
          </p:grpSpPr>
          <p:sp>
            <p:nvSpPr>
              <p:cNvPr id="34819" name="Rectangle 3"/>
              <p:cNvSpPr>
                <a:spLocks noChangeArrowheads="1"/>
              </p:cNvSpPr>
              <p:nvPr/>
            </p:nvSpPr>
            <p:spPr bwMode="auto">
              <a:xfrm>
                <a:off x="1222849" y="2450537"/>
                <a:ext cx="2330830" cy="1521972"/>
              </a:xfrm>
              <a:prstGeom prst="rect">
                <a:avLst/>
              </a:prstGeom>
              <a:solidFill>
                <a:srgbClr val="FFCCCC"/>
              </a:solidFill>
              <a:ln w="5715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821" name="Rectangle 5"/>
              <p:cNvSpPr>
                <a:spLocks noChangeArrowheads="1"/>
              </p:cNvSpPr>
              <p:nvPr/>
            </p:nvSpPr>
            <p:spPr bwMode="auto">
              <a:xfrm>
                <a:off x="2242587" y="1363414"/>
                <a:ext cx="437031" cy="1087123"/>
              </a:xfrm>
              <a:prstGeom prst="rect">
                <a:avLst/>
              </a:prstGeom>
              <a:solidFill>
                <a:srgbClr val="FFCC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822" name="Rectangle 6"/>
              <p:cNvSpPr>
                <a:spLocks noChangeArrowheads="1"/>
              </p:cNvSpPr>
              <p:nvPr/>
            </p:nvSpPr>
            <p:spPr bwMode="auto">
              <a:xfrm>
                <a:off x="2242587" y="1363414"/>
                <a:ext cx="3496245" cy="217425"/>
              </a:xfrm>
              <a:prstGeom prst="rect">
                <a:avLst/>
              </a:prstGeom>
              <a:solidFill>
                <a:srgbClr val="FFCC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823" name="Rectangle 7"/>
              <p:cNvSpPr>
                <a:spLocks noChangeArrowheads="1"/>
              </p:cNvSpPr>
              <p:nvPr/>
            </p:nvSpPr>
            <p:spPr bwMode="auto">
              <a:xfrm>
                <a:off x="2242587" y="4842207"/>
                <a:ext cx="3496245" cy="217425"/>
              </a:xfrm>
              <a:prstGeom prst="rect">
                <a:avLst/>
              </a:prstGeom>
              <a:solidFill>
                <a:srgbClr val="FFCC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824" name="Rectangle 8"/>
              <p:cNvSpPr>
                <a:spLocks noChangeArrowheads="1"/>
              </p:cNvSpPr>
              <p:nvPr/>
            </p:nvSpPr>
            <p:spPr bwMode="auto">
              <a:xfrm>
                <a:off x="5010447" y="2015688"/>
                <a:ext cx="1311092" cy="2391670"/>
              </a:xfrm>
              <a:prstGeom prst="rect">
                <a:avLst/>
              </a:prstGeom>
              <a:solidFill>
                <a:srgbClr val="FFCC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825" name="Rectangle 9"/>
              <p:cNvSpPr>
                <a:spLocks noChangeArrowheads="1"/>
              </p:cNvSpPr>
              <p:nvPr/>
            </p:nvSpPr>
            <p:spPr bwMode="auto">
              <a:xfrm>
                <a:off x="5447478" y="1580839"/>
                <a:ext cx="291354" cy="478397"/>
              </a:xfrm>
              <a:prstGeom prst="rect">
                <a:avLst/>
              </a:prstGeom>
              <a:solidFill>
                <a:srgbClr val="FFCC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826" name="Rectangle 10"/>
              <p:cNvSpPr>
                <a:spLocks noChangeArrowheads="1"/>
              </p:cNvSpPr>
              <p:nvPr/>
            </p:nvSpPr>
            <p:spPr bwMode="auto">
              <a:xfrm>
                <a:off x="5447478" y="4407358"/>
                <a:ext cx="291354" cy="434849"/>
              </a:xfrm>
              <a:prstGeom prst="rect">
                <a:avLst/>
              </a:prstGeom>
              <a:solidFill>
                <a:srgbClr val="FFCC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859" name="Rectangle 43"/>
              <p:cNvSpPr>
                <a:spLocks noChangeArrowheads="1"/>
              </p:cNvSpPr>
              <p:nvPr/>
            </p:nvSpPr>
            <p:spPr bwMode="auto">
              <a:xfrm>
                <a:off x="2262046" y="3929066"/>
                <a:ext cx="446101" cy="928694"/>
              </a:xfrm>
              <a:prstGeom prst="rect">
                <a:avLst/>
              </a:prstGeom>
              <a:solidFill>
                <a:srgbClr val="FFCC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" name="Прямоугольник 47"/>
              <p:cNvSpPr/>
              <p:nvPr/>
            </p:nvSpPr>
            <p:spPr bwMode="auto">
              <a:xfrm flipH="1">
                <a:off x="5473706" y="4286256"/>
                <a:ext cx="214314" cy="642942"/>
              </a:xfrm>
              <a:prstGeom prst="rect">
                <a:avLst/>
              </a:prstGeom>
              <a:solidFill>
                <a:srgbClr val="FFCCCC"/>
              </a:solidFill>
              <a:ln w="38100">
                <a:solidFill>
                  <a:srgbClr val="FFCCCC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49" name="Прямоугольник 48"/>
              <p:cNvSpPr/>
              <p:nvPr/>
            </p:nvSpPr>
            <p:spPr bwMode="auto">
              <a:xfrm flipH="1">
                <a:off x="2298684" y="3857628"/>
                <a:ext cx="357190" cy="1143008"/>
              </a:xfrm>
              <a:prstGeom prst="rect">
                <a:avLst/>
              </a:prstGeom>
              <a:solidFill>
                <a:srgbClr val="FFCCCC"/>
              </a:solidFill>
              <a:ln w="38100">
                <a:solidFill>
                  <a:srgbClr val="FFCCCC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50" name="Прямоугольник 49"/>
              <p:cNvSpPr/>
              <p:nvPr/>
            </p:nvSpPr>
            <p:spPr bwMode="auto">
              <a:xfrm flipH="1">
                <a:off x="2279634" y="1449374"/>
                <a:ext cx="357190" cy="1143008"/>
              </a:xfrm>
              <a:prstGeom prst="rect">
                <a:avLst/>
              </a:prstGeom>
              <a:solidFill>
                <a:srgbClr val="FFCCCC"/>
              </a:solidFill>
              <a:ln w="38100">
                <a:solidFill>
                  <a:srgbClr val="FFCCCC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/>
              </a:p>
            </p:txBody>
          </p:sp>
        </p:grpSp>
        <p:sp>
          <p:nvSpPr>
            <p:cNvPr id="45" name="Прямоугольник 44"/>
            <p:cNvSpPr/>
            <p:nvPr/>
          </p:nvSpPr>
          <p:spPr bwMode="auto">
            <a:xfrm flipH="1">
              <a:off x="5481644" y="1487732"/>
              <a:ext cx="214314" cy="785818"/>
            </a:xfrm>
            <a:prstGeom prst="rect">
              <a:avLst/>
            </a:prstGeom>
            <a:solidFill>
              <a:srgbClr val="FFCCCC"/>
            </a:solidFill>
            <a:ln w="38100">
              <a:solidFill>
                <a:srgbClr val="FFCCCC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/>
            </a:p>
          </p:txBody>
        </p:sp>
      </p:grp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711679" y="785794"/>
            <a:ext cx="145677" cy="2174246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34" name="AutoShape 18"/>
          <p:cNvSpPr>
            <a:spLocks noChangeArrowheads="1"/>
          </p:cNvSpPr>
          <p:nvPr/>
        </p:nvSpPr>
        <p:spPr bwMode="auto">
          <a:xfrm>
            <a:off x="7049923" y="1600449"/>
            <a:ext cx="728384" cy="1304547"/>
          </a:xfrm>
          <a:prstGeom prst="parallelogram">
            <a:avLst>
              <a:gd name="adj" fmla="val 51667"/>
            </a:avLst>
          </a:prstGeom>
          <a:solidFill>
            <a:srgbClr val="CC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35" name="AutoShape 19"/>
          <p:cNvSpPr>
            <a:spLocks noChangeArrowheads="1"/>
          </p:cNvSpPr>
          <p:nvPr/>
        </p:nvSpPr>
        <p:spPr bwMode="auto">
          <a:xfrm>
            <a:off x="6989224" y="3102811"/>
            <a:ext cx="582707" cy="652274"/>
          </a:xfrm>
          <a:prstGeom prst="hexagon">
            <a:avLst>
              <a:gd name="adj" fmla="val 33333"/>
              <a:gd name="vf" fmla="val 115470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7778307" y="2059236"/>
            <a:ext cx="437031" cy="869698"/>
          </a:xfrm>
          <a:prstGeom prst="rect">
            <a:avLst/>
          </a:prstGeom>
          <a:solidFill>
            <a:srgbClr val="FF66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Г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39" name="Line 23"/>
          <p:cNvSpPr>
            <a:spLocks noChangeShapeType="1"/>
          </p:cNvSpPr>
          <p:nvPr/>
        </p:nvSpPr>
        <p:spPr bwMode="auto">
          <a:xfrm>
            <a:off x="7486954" y="2450537"/>
            <a:ext cx="437031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904912" y="2015688"/>
            <a:ext cx="357190" cy="2391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щ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41" name="Rectangle 25"/>
          <p:cNvSpPr>
            <a:spLocks noChangeArrowheads="1"/>
          </p:cNvSpPr>
          <p:nvPr/>
        </p:nvSpPr>
        <p:spPr bwMode="auto">
          <a:xfrm>
            <a:off x="2970971" y="1019159"/>
            <a:ext cx="145677" cy="2826519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42" name="Rectangle 26"/>
          <p:cNvSpPr>
            <a:spLocks noChangeArrowheads="1"/>
          </p:cNvSpPr>
          <p:nvPr/>
        </p:nvSpPr>
        <p:spPr bwMode="auto">
          <a:xfrm>
            <a:off x="3262325" y="493716"/>
            <a:ext cx="145677" cy="2826519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43" name="AutoShape 27"/>
          <p:cNvSpPr>
            <a:spLocks noChangeArrowheads="1"/>
          </p:cNvSpPr>
          <p:nvPr/>
        </p:nvSpPr>
        <p:spPr bwMode="auto">
          <a:xfrm>
            <a:off x="785818" y="4842207"/>
            <a:ext cx="1571604" cy="729933"/>
          </a:xfrm>
          <a:prstGeom prst="wedgeRectCallout">
            <a:avLst>
              <a:gd name="adj1" fmla="val 6862"/>
              <a:gd name="adj2" fmla="val -17051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отраж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нейтронов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57" name="Text Box 41"/>
          <p:cNvSpPr txBox="1">
            <a:spLocks noChangeArrowheads="1"/>
          </p:cNvSpPr>
          <p:nvPr/>
        </p:nvSpPr>
        <p:spPr bwMode="auto">
          <a:xfrm>
            <a:off x="6541979" y="3071810"/>
            <a:ext cx="2387739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cs typeface="Times New Roman" pitchFamily="18" charset="0"/>
              </a:rPr>
              <a:t>конденсатор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58" name="Text Box 42"/>
          <p:cNvSpPr txBox="1">
            <a:spLocks noChangeArrowheads="1"/>
          </p:cNvSpPr>
          <p:nvPr/>
        </p:nvSpPr>
        <p:spPr bwMode="auto">
          <a:xfrm>
            <a:off x="6643702" y="1071546"/>
            <a:ext cx="1679597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Times New Roman" pitchFamily="18" charset="0"/>
                <a:cs typeface="Times New Roman" pitchFamily="18" charset="0"/>
              </a:rPr>
              <a:t>турбина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54" name="Text Box 38"/>
          <p:cNvSpPr txBox="1">
            <a:spLocks noChangeArrowheads="1"/>
          </p:cNvSpPr>
          <p:nvPr/>
        </p:nvSpPr>
        <p:spPr bwMode="auto">
          <a:xfrm rot="19897078">
            <a:off x="1154093" y="2970679"/>
            <a:ext cx="2006624" cy="7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акт.  зона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55" name="Text Box 39"/>
          <p:cNvSpPr txBox="1">
            <a:spLocks noChangeArrowheads="1"/>
          </p:cNvSpPr>
          <p:nvPr/>
        </p:nvSpPr>
        <p:spPr bwMode="auto">
          <a:xfrm>
            <a:off x="2428860" y="642918"/>
            <a:ext cx="1857388" cy="50006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топливо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57488" y="1058275"/>
            <a:ext cx="10855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cap="small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="1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d,B</a:t>
            </a:r>
            <a:endParaRPr lang="ru-RU" sz="3200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 Box 42"/>
          <p:cNvSpPr txBox="1">
            <a:spLocks noChangeArrowheads="1"/>
          </p:cNvSpPr>
          <p:nvPr/>
        </p:nvSpPr>
        <p:spPr bwMode="auto">
          <a:xfrm>
            <a:off x="-32" y="0"/>
            <a:ext cx="1643074" cy="857232"/>
          </a:xfrm>
          <a:prstGeom prst="rect">
            <a:avLst/>
          </a:prstGeom>
          <a:solidFill>
            <a:srgbClr val="0014A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Регулир.поглотители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Стрелка вверх 56"/>
          <p:cNvSpPr/>
          <p:nvPr/>
        </p:nvSpPr>
        <p:spPr bwMode="auto">
          <a:xfrm>
            <a:off x="2357422" y="1571612"/>
            <a:ext cx="214314" cy="1071570"/>
          </a:xfrm>
          <a:prstGeom prst="upArrow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/>
          </a:p>
        </p:txBody>
      </p:sp>
      <p:sp>
        <p:nvSpPr>
          <p:cNvPr id="58" name="Стрелка вверх 57"/>
          <p:cNvSpPr/>
          <p:nvPr/>
        </p:nvSpPr>
        <p:spPr bwMode="auto">
          <a:xfrm rot="10800000">
            <a:off x="5429256" y="1500174"/>
            <a:ext cx="214314" cy="1071570"/>
          </a:xfrm>
          <a:prstGeom prst="upArrow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/>
          </a:p>
        </p:txBody>
      </p:sp>
      <p:grpSp>
        <p:nvGrpSpPr>
          <p:cNvPr id="4" name="Группа 62"/>
          <p:cNvGrpSpPr/>
          <p:nvPr/>
        </p:nvGrpSpPr>
        <p:grpSpPr>
          <a:xfrm>
            <a:off x="5010447" y="2214554"/>
            <a:ext cx="2351302" cy="1974940"/>
            <a:chOff x="5010447" y="2214994"/>
            <a:chExt cx="2351302" cy="1974940"/>
          </a:xfrm>
        </p:grpSpPr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5010447" y="2227785"/>
              <a:ext cx="1165415" cy="1962148"/>
              <a:chOff x="12384" y="8349"/>
              <a:chExt cx="1152" cy="1105"/>
            </a:xfrm>
          </p:grpSpPr>
          <p:grpSp>
            <p:nvGrpSpPr>
              <p:cNvPr id="6" name="Group 12"/>
              <p:cNvGrpSpPr>
                <a:grpSpLocks/>
              </p:cNvGrpSpPr>
              <p:nvPr/>
            </p:nvGrpSpPr>
            <p:grpSpPr bwMode="auto">
              <a:xfrm>
                <a:off x="12384" y="8349"/>
                <a:ext cx="1152" cy="772"/>
                <a:chOff x="12384" y="8347"/>
                <a:chExt cx="1154" cy="1273"/>
              </a:xfrm>
            </p:grpSpPr>
            <p:sp>
              <p:nvSpPr>
                <p:cNvPr id="34829" name="AutoShape 13"/>
                <p:cNvSpPr>
                  <a:spLocks noChangeArrowheads="1"/>
                </p:cNvSpPr>
                <p:nvPr/>
              </p:nvSpPr>
              <p:spPr bwMode="auto">
                <a:xfrm rot="-5296084">
                  <a:off x="12599" y="8134"/>
                  <a:ext cx="725" cy="115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32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4830" name="AutoShape 14"/>
                <p:cNvSpPr>
                  <a:spLocks noChangeArrowheads="1"/>
                </p:cNvSpPr>
                <p:nvPr/>
              </p:nvSpPr>
              <p:spPr bwMode="auto">
                <a:xfrm rot="5296084" flipH="1">
                  <a:off x="12597" y="8682"/>
                  <a:ext cx="725" cy="115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32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34831" name="AutoShape 15"/>
              <p:cNvSpPr>
                <a:spLocks noChangeArrowheads="1"/>
              </p:cNvSpPr>
              <p:nvPr/>
            </p:nvSpPr>
            <p:spPr bwMode="auto">
              <a:xfrm rot="-5296084">
                <a:off x="12741" y="8659"/>
                <a:ext cx="440" cy="1150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4832" name="Rectangle 16"/>
            <p:cNvSpPr>
              <a:spLocks noChangeArrowheads="1"/>
            </p:cNvSpPr>
            <p:nvPr/>
          </p:nvSpPr>
          <p:spPr bwMode="auto">
            <a:xfrm>
              <a:off x="5593154" y="2214994"/>
              <a:ext cx="1748122" cy="21742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33" name="Rectangle 17"/>
            <p:cNvSpPr>
              <a:spLocks noChangeArrowheads="1"/>
            </p:cNvSpPr>
            <p:nvPr/>
          </p:nvSpPr>
          <p:spPr bwMode="auto">
            <a:xfrm>
              <a:off x="5606802" y="3972509"/>
              <a:ext cx="1748122" cy="21742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36" name="Rectangle 20"/>
            <p:cNvSpPr>
              <a:spLocks noChangeArrowheads="1"/>
            </p:cNvSpPr>
            <p:nvPr/>
          </p:nvSpPr>
          <p:spPr bwMode="auto">
            <a:xfrm>
              <a:off x="7164240" y="3755084"/>
              <a:ext cx="197509" cy="21742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37" name="Rectangle 21"/>
            <p:cNvSpPr>
              <a:spLocks noChangeArrowheads="1"/>
            </p:cNvSpPr>
            <p:nvPr/>
          </p:nvSpPr>
          <p:spPr bwMode="auto">
            <a:xfrm>
              <a:off x="7195600" y="2885386"/>
              <a:ext cx="145677" cy="21742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Прямоугольник 58"/>
            <p:cNvSpPr/>
            <p:nvPr/>
          </p:nvSpPr>
          <p:spPr bwMode="auto">
            <a:xfrm>
              <a:off x="5429256" y="2262322"/>
              <a:ext cx="428628" cy="142876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/>
            </a:p>
          </p:txBody>
        </p:sp>
        <p:sp>
          <p:nvSpPr>
            <p:cNvPr id="60" name="Прямоугольник 59"/>
            <p:cNvSpPr/>
            <p:nvPr/>
          </p:nvSpPr>
          <p:spPr bwMode="auto">
            <a:xfrm>
              <a:off x="5429256" y="4007328"/>
              <a:ext cx="428628" cy="142876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/>
            </a:p>
          </p:txBody>
        </p:sp>
        <p:sp>
          <p:nvSpPr>
            <p:cNvPr id="61" name="Прямоугольник 60"/>
            <p:cNvSpPr/>
            <p:nvPr/>
          </p:nvSpPr>
          <p:spPr bwMode="auto">
            <a:xfrm rot="21032251">
              <a:off x="5429256" y="3422176"/>
              <a:ext cx="428628" cy="142876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/>
            </a:p>
          </p:txBody>
        </p:sp>
        <p:sp>
          <p:nvSpPr>
            <p:cNvPr id="62" name="Прямоугольник 61"/>
            <p:cNvSpPr/>
            <p:nvPr/>
          </p:nvSpPr>
          <p:spPr bwMode="auto">
            <a:xfrm rot="452600">
              <a:off x="5390316" y="2843989"/>
              <a:ext cx="428628" cy="142876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/>
            </a:p>
          </p:txBody>
        </p:sp>
        <p:sp>
          <p:nvSpPr>
            <p:cNvPr id="64" name="Прямоугольник 63"/>
            <p:cNvSpPr/>
            <p:nvPr/>
          </p:nvSpPr>
          <p:spPr bwMode="auto">
            <a:xfrm rot="16200000">
              <a:off x="7123296" y="3858068"/>
              <a:ext cx="285752" cy="142876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/>
            </a:p>
          </p:txBody>
        </p:sp>
      </p:grpSp>
      <p:sp>
        <p:nvSpPr>
          <p:cNvPr id="34856" name="Text Box 40"/>
          <p:cNvSpPr txBox="1">
            <a:spLocks noChangeArrowheads="1"/>
          </p:cNvSpPr>
          <p:nvPr/>
        </p:nvSpPr>
        <p:spPr bwMode="auto">
          <a:xfrm>
            <a:off x="3857620" y="2786058"/>
            <a:ext cx="271464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парогенератор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Стрелка вверх 64"/>
          <p:cNvSpPr/>
          <p:nvPr/>
        </p:nvSpPr>
        <p:spPr bwMode="auto">
          <a:xfrm rot="5400000">
            <a:off x="6215074" y="1785926"/>
            <a:ext cx="214314" cy="1071570"/>
          </a:xfrm>
          <a:prstGeom prst="upArrow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/>
          </a:p>
        </p:txBody>
      </p:sp>
      <p:sp>
        <p:nvSpPr>
          <p:cNvPr id="66" name="Text Box 42"/>
          <p:cNvSpPr txBox="1">
            <a:spLocks noChangeArrowheads="1"/>
          </p:cNvSpPr>
          <p:nvPr/>
        </p:nvSpPr>
        <p:spPr bwMode="auto">
          <a:xfrm>
            <a:off x="3000364" y="5085184"/>
            <a:ext cx="3786214" cy="107157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для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прекращения реакции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Группа 54"/>
          <p:cNvGrpSpPr/>
          <p:nvPr/>
        </p:nvGrpSpPr>
        <p:grpSpPr>
          <a:xfrm>
            <a:off x="0" y="0"/>
            <a:ext cx="9144000" cy="6858000"/>
            <a:chOff x="-3429056" y="-214314"/>
            <a:chExt cx="9144000" cy="6858000"/>
          </a:xfrm>
        </p:grpSpPr>
        <p:grpSp>
          <p:nvGrpSpPr>
            <p:cNvPr id="8" name="Группа 28"/>
            <p:cNvGrpSpPr/>
            <p:nvPr/>
          </p:nvGrpSpPr>
          <p:grpSpPr>
            <a:xfrm>
              <a:off x="-3429056" y="-214314"/>
              <a:ext cx="9144000" cy="6858000"/>
              <a:chOff x="-3571932" y="24"/>
              <a:chExt cx="9144000" cy="6858000"/>
            </a:xfrm>
          </p:grpSpPr>
          <p:sp>
            <p:nvSpPr>
              <p:cNvPr id="68" name="Прямоугольник 67"/>
              <p:cNvSpPr/>
              <p:nvPr/>
            </p:nvSpPr>
            <p:spPr>
              <a:xfrm>
                <a:off x="-3571932" y="24"/>
                <a:ext cx="9144000" cy="6858000"/>
              </a:xfrm>
              <a:prstGeom prst="rect">
                <a:avLst/>
              </a:prstGeom>
              <a:solidFill>
                <a:schemeClr val="bg1">
                  <a:lumMod val="65000"/>
                  <a:alpha val="77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" name="Rectangle 19"/>
              <p:cNvSpPr>
                <a:spLocks noChangeArrowheads="1"/>
              </p:cNvSpPr>
              <p:nvPr/>
            </p:nvSpPr>
            <p:spPr bwMode="auto">
              <a:xfrm>
                <a:off x="1857292" y="2143116"/>
                <a:ext cx="3714776" cy="76944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400" b="1" i="0" u="sng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ПРОТОНЫ</a:t>
                </a:r>
                <a:r>
                  <a:rPr kumimoji="0" lang="ru-RU" sz="4400" b="1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endParaRPr kumimoji="0" lang="ru-RU" sz="6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67" name="Text Box 23"/>
            <p:cNvSpPr txBox="1">
              <a:spLocks noChangeArrowheads="1"/>
            </p:cNvSpPr>
            <p:nvPr/>
          </p:nvSpPr>
          <p:spPr bwMode="auto">
            <a:xfrm>
              <a:off x="2143044" y="2714596"/>
              <a:ext cx="3571900" cy="714380"/>
            </a:xfrm>
            <a:prstGeom prst="rect">
              <a:avLst/>
            </a:prstGeom>
            <a:gradFill rotWithShape="0">
              <a:gsLst>
                <a:gs pos="0">
                  <a:srgbClr val="FFCCFF"/>
                </a:gs>
                <a:gs pos="50000">
                  <a:srgbClr val="FFCCFF">
                    <a:gamma/>
                    <a:tint val="0"/>
                    <a:invGamma/>
                  </a:srgbClr>
                </a:gs>
                <a:gs pos="100000">
                  <a:srgbClr val="FFCCFF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1" i="0" u="sng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</a:rPr>
                <a:t>НЕЙТРОНЫ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8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48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48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348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348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348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348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10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1319 L -0.00052 0.10782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0.00162 L -2.5E-6 -0.23254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1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139 L 0.00052 -0.22929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348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/>
      <p:bldP spid="34820" grpId="0" animBg="1"/>
      <p:bldP spid="34820" grpId="1" animBg="1"/>
      <p:bldP spid="34834" grpId="0" animBg="1"/>
      <p:bldP spid="34835" grpId="0" animBg="1"/>
      <p:bldP spid="34838" grpId="0" animBg="1"/>
      <p:bldP spid="34839" grpId="0" animBg="1"/>
      <p:bldP spid="34840" grpId="0"/>
      <p:bldP spid="34841" grpId="0" animBg="1"/>
      <p:bldP spid="34841" grpId="1" animBg="1"/>
      <p:bldP spid="34842" grpId="0" animBg="1"/>
      <p:bldP spid="34842" grpId="1" animBg="1"/>
      <p:bldP spid="34843" grpId="0" animBg="1"/>
      <p:bldP spid="34857" grpId="0"/>
      <p:bldP spid="34858" grpId="0"/>
      <p:bldP spid="34854" grpId="0"/>
      <p:bldP spid="34855" grpId="0" animBg="1"/>
      <p:bldP spid="53" grpId="0"/>
      <p:bldP spid="54" grpId="0" animBg="1"/>
      <p:bldP spid="57" grpId="0" animBg="1"/>
      <p:bldP spid="58" grpId="0" animBg="1"/>
      <p:bldP spid="34856" grpId="0"/>
      <p:bldP spid="65" grpId="0" animBg="1"/>
      <p:bldP spid="6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4286256"/>
          <a:ext cx="9144000" cy="2438400"/>
        </p:xfrm>
        <a:graphic>
          <a:graphicData uri="http://schemas.openxmlformats.org/drawingml/2006/table">
            <a:tbl>
              <a:tblPr/>
              <a:tblGrid>
                <a:gridCol w="7982465"/>
                <a:gridCol w="1161535"/>
              </a:tblGrid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/>
                      </a:pPr>
                      <a:r>
                        <a:rPr lang="ru-RU" sz="2000" u="none" strike="noStrike">
                          <a:latin typeface="Times New Roman"/>
                          <a:ea typeface="Times New Roman"/>
                        </a:rPr>
                        <a:t>Консультация по задачам гр. 6.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/>
                      </a:pPr>
                      <a:r>
                        <a:rPr lang="ru-RU" sz="2000" u="none" strike="noStrike">
                          <a:latin typeface="Times New Roman"/>
                          <a:ea typeface="Times New Roman"/>
                        </a:rPr>
                        <a:t>Эвристическая беседа по теме  №31 с демонстрациями и заполнением справочника № 5.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/>
                      </a:pPr>
                      <a:r>
                        <a:rPr lang="ru-RU" sz="2000" u="none" strike="noStrike">
                          <a:latin typeface="Times New Roman"/>
                          <a:ea typeface="Times New Roman"/>
                        </a:rPr>
                        <a:t>Повторение темы по опорному конспекту с акцентированием сложных мест.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/>
                      </a:pPr>
                      <a:r>
                        <a:rPr lang="ru-RU" sz="2000" u="none" strike="noStrike">
                          <a:latin typeface="Times New Roman"/>
                          <a:ea typeface="Times New Roman"/>
                        </a:rPr>
                        <a:t>  Первичная обратная связь по вопросам стр.198, 201,202, 204, 206.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5м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20м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10м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10м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Д.З.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$$ 81-85. Т. 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50м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-107745"/>
            <a:ext cx="914400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- 5  (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) \3у24н\  №95.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\Т.№ 31 \  СОСТАВ ЯДРА АТОМА. ИЗОТОПЫ.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Познакомить учащихся с историей открытия протона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инейтрона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Изучить понятия «ядерные силы», «энергия связи», «изотопы», «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изотоны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Изучить ядерные реакции и их энергетический выход.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 УРОКА: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 УРОКА: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ДЕМОНСТРАЦИИ: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к.фр. «Открытие нейтрона».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к.фр. «Ядерные реакции».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УРОКА: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5" descr="116_023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89688" y="0"/>
            <a:ext cx="2754312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gray">
          <a:xfrm>
            <a:off x="-41830" y="1412776"/>
            <a:ext cx="8358246" cy="1296144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cap="small" dirty="0" smtClean="0">
                <a:latin typeface="Times New Roman" pitchFamily="18" charset="0"/>
                <a:cs typeface="Times New Roman" pitchFamily="18" charset="0"/>
              </a:rPr>
              <a:t>строение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87824" y="6165304"/>
            <a:ext cx="615617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 от </a:t>
            </a: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физика,  </a:t>
            </a: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стр.58</a:t>
            </a:r>
            <a:endParaRPr lang="ru-RU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218624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Физика </a:t>
            </a: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endParaRPr lang="ru-RU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71736" y="0"/>
            <a:ext cx="418755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Тема 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№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9-25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WordArt 4"/>
          <p:cNvSpPr>
            <a:spLocks noChangeArrowheads="1" noChangeShapeType="1" noTextEdit="1"/>
          </p:cNvSpPr>
          <p:nvPr/>
        </p:nvSpPr>
        <p:spPr bwMode="gray">
          <a:xfrm rot="20665506">
            <a:off x="785754" y="2636912"/>
            <a:ext cx="8358246" cy="157163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cap="sm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ядра атома 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WordArt 4"/>
          <p:cNvSpPr>
            <a:spLocks noChangeArrowheads="1" noChangeShapeType="1" noTextEdit="1"/>
          </p:cNvSpPr>
          <p:nvPr/>
        </p:nvSpPr>
        <p:spPr bwMode="gray">
          <a:xfrm>
            <a:off x="395537" y="4509120"/>
            <a:ext cx="8748464" cy="158476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cap="small" dirty="0" smtClean="0">
                <a:latin typeface="Times New Roman" pitchFamily="18" charset="0"/>
                <a:cs typeface="Times New Roman" pitchFamily="18" charset="0"/>
              </a:rPr>
              <a:t>Ядерные реакции. 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0014AC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 bwMode="auto">
        <a:noFill/>
        <a:ln w="38100">
          <a:solidFill>
            <a:srgbClr val="0000FF"/>
          </a:solidFill>
          <a:round/>
          <a:headEnd/>
          <a:tailEnd type="triangle" w="med" len="med"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4566</TotalTime>
  <Words>1036</Words>
  <Application>Microsoft Office PowerPoint</Application>
  <PresentationFormat>Экран (4:3)</PresentationFormat>
  <Paragraphs>389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к уроку по теме «Величины, характеризующие колебательное движение»</dc:title>
  <dc:creator>Admin</dc:creator>
  <cp:lastModifiedBy>knt</cp:lastModifiedBy>
  <cp:revision>438</cp:revision>
  <dcterms:created xsi:type="dcterms:W3CDTF">2009-11-04T14:29:22Z</dcterms:created>
  <dcterms:modified xsi:type="dcterms:W3CDTF">2019-03-28T11:13:43Z</dcterms:modified>
</cp:coreProperties>
</file>