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5"/>
  </p:notesMasterIdLst>
  <p:sldIdLst>
    <p:sldId id="316" r:id="rId2"/>
    <p:sldId id="317" r:id="rId3"/>
    <p:sldId id="330" r:id="rId4"/>
    <p:sldId id="321" r:id="rId5"/>
    <p:sldId id="331" r:id="rId6"/>
    <p:sldId id="344" r:id="rId7"/>
    <p:sldId id="345" r:id="rId8"/>
    <p:sldId id="289" r:id="rId9"/>
    <p:sldId id="350" r:id="rId10"/>
    <p:sldId id="346" r:id="rId11"/>
    <p:sldId id="351" r:id="rId12"/>
    <p:sldId id="352" r:id="rId13"/>
    <p:sldId id="353" r:id="rId14"/>
    <p:sldId id="347" r:id="rId15"/>
    <p:sldId id="348" r:id="rId16"/>
    <p:sldId id="333" r:id="rId17"/>
    <p:sldId id="339" r:id="rId18"/>
    <p:sldId id="340" r:id="rId19"/>
    <p:sldId id="342" r:id="rId20"/>
    <p:sldId id="338" r:id="rId21"/>
    <p:sldId id="343" r:id="rId22"/>
    <p:sldId id="337" r:id="rId23"/>
    <p:sldId id="341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CC"/>
    <a:srgbClr val="006600"/>
    <a:srgbClr val="33CCFF"/>
    <a:srgbClr val="365D21"/>
    <a:srgbClr val="0014AC"/>
    <a:srgbClr val="0066FF"/>
    <a:srgbClr val="FFFF00"/>
    <a:srgbClr val="FF99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53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452320" cy="31409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Проверка  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гр4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диагностики стр.3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31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102-106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гр6,  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endParaRPr lang="ru-RU" sz="4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3571868" y="785795"/>
            <a:ext cx="1960554" cy="2286015"/>
            <a:chOff x="3571868" y="428604"/>
            <a:chExt cx="1960554" cy="2286015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3571868" y="428604"/>
              <a:ext cx="1960554" cy="2286015"/>
              <a:chOff x="2200" y="5287"/>
              <a:chExt cx="874" cy="1377"/>
            </a:xfrm>
          </p:grpSpPr>
          <p:sp>
            <p:nvSpPr>
              <p:cNvPr id="1027" name="Oval 3"/>
              <p:cNvSpPr>
                <a:spLocks noChangeArrowheads="1"/>
              </p:cNvSpPr>
              <p:nvPr/>
            </p:nvSpPr>
            <p:spPr bwMode="auto">
              <a:xfrm>
                <a:off x="2491" y="5287"/>
                <a:ext cx="306" cy="337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2644" y="5624"/>
                <a:ext cx="0" cy="4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399" y="6112"/>
                <a:ext cx="230" cy="53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235" y="6648"/>
                <a:ext cx="184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660" y="6143"/>
                <a:ext cx="183" cy="52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flipH="1">
                <a:off x="2838" y="6649"/>
                <a:ext cx="184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645" y="5669"/>
                <a:ext cx="429" cy="383"/>
                <a:chOff x="2651" y="5669"/>
                <a:chExt cx="429" cy="383"/>
              </a:xfrm>
            </p:grpSpPr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>
                  <a:off x="2666" y="5669"/>
                  <a:ext cx="413" cy="1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2651" y="5791"/>
                  <a:ext cx="429" cy="2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 flipH="1">
                <a:off x="2200" y="5669"/>
                <a:ext cx="429" cy="383"/>
                <a:chOff x="2651" y="5669"/>
                <a:chExt cx="429" cy="383"/>
              </a:xfrm>
            </p:grpSpPr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666" y="5669"/>
                  <a:ext cx="413" cy="1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2651" y="5791"/>
                  <a:ext cx="429" cy="2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5" name="TextBox 14"/>
            <p:cNvSpPr txBox="1"/>
            <p:nvPr/>
          </p:nvSpPr>
          <p:spPr>
            <a:xfrm>
              <a:off x="4369373" y="428604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071802" y="0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электрическое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00430" y="428604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9"/>
          <p:cNvGrpSpPr/>
          <p:nvPr/>
        </p:nvGrpSpPr>
        <p:grpSpPr>
          <a:xfrm>
            <a:off x="214282" y="785794"/>
            <a:ext cx="2428892" cy="2357454"/>
            <a:chOff x="214282" y="785794"/>
            <a:chExt cx="2428892" cy="2357454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214282" y="785794"/>
              <a:ext cx="2428892" cy="2357454"/>
              <a:chOff x="811" y="5410"/>
              <a:chExt cx="1318" cy="1285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873" y="6296"/>
                <a:ext cx="1256" cy="399"/>
                <a:chOff x="873" y="6296"/>
                <a:chExt cx="1256" cy="399"/>
              </a:xfrm>
            </p:grpSpPr>
            <p:sp>
              <p:nvSpPr>
                <p:cNvPr id="1041" name="Rectangle 17"/>
                <p:cNvSpPr>
                  <a:spLocks noChangeArrowheads="1"/>
                </p:cNvSpPr>
                <p:nvPr/>
              </p:nvSpPr>
              <p:spPr bwMode="auto">
                <a:xfrm>
                  <a:off x="873" y="6296"/>
                  <a:ext cx="1256" cy="141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2" name="Oval 18"/>
                <p:cNvSpPr>
                  <a:spLocks noChangeArrowheads="1"/>
                </p:cNvSpPr>
                <p:nvPr/>
              </p:nvSpPr>
              <p:spPr bwMode="auto">
                <a:xfrm>
                  <a:off x="1042" y="6481"/>
                  <a:ext cx="245" cy="21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3" name="Oval 19"/>
                <p:cNvSpPr>
                  <a:spLocks noChangeArrowheads="1"/>
                </p:cNvSpPr>
                <p:nvPr/>
              </p:nvSpPr>
              <p:spPr bwMode="auto">
                <a:xfrm>
                  <a:off x="1762" y="6465"/>
                  <a:ext cx="245" cy="21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>
                <a:off x="811" y="5517"/>
                <a:ext cx="1164" cy="765"/>
                <a:chOff x="796" y="5517"/>
                <a:chExt cx="1164" cy="765"/>
              </a:xfrm>
            </p:grpSpPr>
            <p:sp>
              <p:nvSpPr>
                <p:cNvPr id="1045" name="Oval 21"/>
                <p:cNvSpPr>
                  <a:spLocks noChangeArrowheads="1"/>
                </p:cNvSpPr>
                <p:nvPr/>
              </p:nvSpPr>
              <p:spPr bwMode="auto">
                <a:xfrm>
                  <a:off x="796" y="5517"/>
                  <a:ext cx="306" cy="337"/>
                </a:xfrm>
                <a:prstGeom prst="ellips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6" name="Line 22"/>
                <p:cNvSpPr>
                  <a:spLocks noChangeShapeType="1"/>
                </p:cNvSpPr>
                <p:nvPr/>
              </p:nvSpPr>
              <p:spPr bwMode="auto">
                <a:xfrm rot="-1580194">
                  <a:off x="1123" y="5807"/>
                  <a:ext cx="1" cy="475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7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226" y="5883"/>
                  <a:ext cx="291" cy="321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>
                  <a:off x="1517" y="5883"/>
                  <a:ext cx="168" cy="383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9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1226" y="5929"/>
                  <a:ext cx="474" cy="33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0" name="Line 26"/>
                <p:cNvSpPr>
                  <a:spLocks noChangeShapeType="1"/>
                </p:cNvSpPr>
                <p:nvPr/>
              </p:nvSpPr>
              <p:spPr bwMode="auto">
                <a:xfrm>
                  <a:off x="1686" y="5944"/>
                  <a:ext cx="88" cy="30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776" y="6236"/>
                  <a:ext cx="184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919" y="5913"/>
                  <a:ext cx="107" cy="368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1664" y="5410"/>
                <a:ext cx="366" cy="871"/>
                <a:chOff x="1664" y="4813"/>
                <a:chExt cx="366" cy="871"/>
              </a:xfrm>
            </p:grpSpPr>
            <p:grpSp>
              <p:nvGrpSpPr>
                <p:cNvPr id="11" name="Group 30"/>
                <p:cNvGrpSpPr>
                  <a:grpSpLocks/>
                </p:cNvGrpSpPr>
                <p:nvPr/>
              </p:nvGrpSpPr>
              <p:grpSpPr bwMode="auto">
                <a:xfrm>
                  <a:off x="1664" y="4813"/>
                  <a:ext cx="366" cy="388"/>
                  <a:chOff x="846" y="9235"/>
                  <a:chExt cx="366" cy="388"/>
                </a:xfrm>
              </p:grpSpPr>
              <p:sp>
                <p:nvSpPr>
                  <p:cNvPr id="1055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762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2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05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8" name="Line 34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059" name="Line 35"/>
                <p:cNvSpPr>
                  <a:spLocks noChangeShapeType="1"/>
                </p:cNvSpPr>
                <p:nvPr/>
              </p:nvSpPr>
              <p:spPr bwMode="auto">
                <a:xfrm>
                  <a:off x="1854" y="5194"/>
                  <a:ext cx="0" cy="49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59" name="TextBox 58"/>
            <p:cNvSpPr txBox="1"/>
            <p:nvPr/>
          </p:nvSpPr>
          <p:spPr>
            <a:xfrm>
              <a:off x="285720" y="1000108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715108" y="0"/>
            <a:ext cx="2428892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</a:p>
          <a:p>
            <a:pPr algn="ctr">
              <a:lnSpc>
                <a:spcPts val="2500"/>
              </a:lnSpc>
            </a:pP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электрическое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62"/>
          <p:cNvGrpSpPr/>
          <p:nvPr/>
        </p:nvGrpSpPr>
        <p:grpSpPr>
          <a:xfrm>
            <a:off x="6858016" y="3429000"/>
            <a:ext cx="2046296" cy="1714512"/>
            <a:chOff x="6643702" y="3643314"/>
            <a:chExt cx="2046296" cy="1714512"/>
          </a:xfrm>
        </p:grpSpPr>
        <p:grpSp>
          <p:nvGrpSpPr>
            <p:cNvPr id="14" name="Group 36"/>
            <p:cNvGrpSpPr>
              <a:grpSpLocks/>
            </p:cNvGrpSpPr>
            <p:nvPr/>
          </p:nvGrpSpPr>
          <p:grpSpPr bwMode="auto">
            <a:xfrm>
              <a:off x="6643702" y="3643314"/>
              <a:ext cx="2046296" cy="1714512"/>
              <a:chOff x="3219" y="5473"/>
              <a:chExt cx="1312" cy="1191"/>
            </a:xfrm>
          </p:grpSpPr>
          <p:grpSp>
            <p:nvGrpSpPr>
              <p:cNvPr id="16" name="Group 37"/>
              <p:cNvGrpSpPr>
                <a:grpSpLocks/>
              </p:cNvGrpSpPr>
              <p:nvPr/>
            </p:nvGrpSpPr>
            <p:grpSpPr bwMode="auto">
              <a:xfrm>
                <a:off x="3271" y="5473"/>
                <a:ext cx="740" cy="141"/>
                <a:chOff x="12182" y="2651"/>
                <a:chExt cx="2057" cy="366"/>
              </a:xfrm>
            </p:grpSpPr>
            <p:sp>
              <p:nvSpPr>
                <p:cNvPr id="1062" name="Rectangle 38"/>
                <p:cNvSpPr>
                  <a:spLocks noChangeArrowheads="1"/>
                </p:cNvSpPr>
                <p:nvPr/>
              </p:nvSpPr>
              <p:spPr bwMode="auto">
                <a:xfrm>
                  <a:off x="12182" y="2651"/>
                  <a:ext cx="1016" cy="366"/>
                </a:xfrm>
                <a:prstGeom prst="rect">
                  <a:avLst/>
                </a:prstGeom>
                <a:solidFill>
                  <a:srgbClr val="0000FF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3" name="Rectangle 39"/>
                <p:cNvSpPr>
                  <a:spLocks noChangeArrowheads="1"/>
                </p:cNvSpPr>
                <p:nvPr/>
              </p:nvSpPr>
              <p:spPr bwMode="auto">
                <a:xfrm>
                  <a:off x="13223" y="2651"/>
                  <a:ext cx="1016" cy="366"/>
                </a:xfrm>
                <a:prstGeom prst="rect">
                  <a:avLst/>
                </a:prstGeom>
                <a:solidFill>
                  <a:srgbClr val="FF0000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40"/>
              <p:cNvGrpSpPr>
                <a:grpSpLocks/>
              </p:cNvGrpSpPr>
              <p:nvPr/>
            </p:nvGrpSpPr>
            <p:grpSpPr bwMode="auto">
              <a:xfrm>
                <a:off x="3219" y="5516"/>
                <a:ext cx="1312" cy="1148"/>
                <a:chOff x="3279" y="5516"/>
                <a:chExt cx="1312" cy="1148"/>
              </a:xfrm>
            </p:grpSpPr>
            <p:grpSp>
              <p:nvGrpSpPr>
                <p:cNvPr id="18" name="Group 41"/>
                <p:cNvGrpSpPr>
                  <a:grpSpLocks/>
                </p:cNvGrpSpPr>
                <p:nvPr/>
              </p:nvGrpSpPr>
              <p:grpSpPr bwMode="auto">
                <a:xfrm>
                  <a:off x="3279" y="6265"/>
                  <a:ext cx="1256" cy="399"/>
                  <a:chOff x="873" y="6296"/>
                  <a:chExt cx="1256" cy="399"/>
                </a:xfrm>
              </p:grpSpPr>
              <p:sp>
                <p:nvSpPr>
                  <p:cNvPr id="1066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873" y="6296"/>
                    <a:ext cx="1256" cy="141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7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1042" y="6481"/>
                    <a:ext cx="245" cy="21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8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1762" y="6465"/>
                    <a:ext cx="245" cy="21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9" name="Group 45"/>
                <p:cNvGrpSpPr>
                  <a:grpSpLocks/>
                </p:cNvGrpSpPr>
                <p:nvPr/>
              </p:nvGrpSpPr>
              <p:grpSpPr bwMode="auto">
                <a:xfrm flipH="1">
                  <a:off x="3427" y="5516"/>
                  <a:ext cx="1164" cy="765"/>
                  <a:chOff x="796" y="5517"/>
                  <a:chExt cx="1164" cy="765"/>
                </a:xfrm>
              </p:grpSpPr>
              <p:sp>
                <p:nvSpPr>
                  <p:cNvPr id="1070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796" y="5517"/>
                    <a:ext cx="306" cy="337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1" name="Line 47"/>
                  <p:cNvSpPr>
                    <a:spLocks noChangeShapeType="1"/>
                  </p:cNvSpPr>
                  <p:nvPr/>
                </p:nvSpPr>
                <p:spPr bwMode="auto">
                  <a:xfrm rot="-1580194">
                    <a:off x="1123" y="5807"/>
                    <a:ext cx="1" cy="475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2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6" y="5883"/>
                    <a:ext cx="291" cy="321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3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517" y="5883"/>
                    <a:ext cx="168" cy="383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4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6" y="5929"/>
                    <a:ext cx="474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5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686" y="5944"/>
                    <a:ext cx="88" cy="307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6" name="Line 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776" y="6236"/>
                    <a:ext cx="1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7" name="Line 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9" y="5913"/>
                    <a:ext cx="107" cy="368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7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686" y="5622"/>
                  <a:ext cx="0" cy="59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2" name="TextBox 61"/>
            <p:cNvSpPr txBox="1"/>
            <p:nvPr/>
          </p:nvSpPr>
          <p:spPr>
            <a:xfrm>
              <a:off x="8286776" y="3714752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500430" y="78579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214678" y="1000108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электрическое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0" y="2428868"/>
            <a:ext cx="2428892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</a:p>
          <a:p>
            <a:pPr algn="ctr">
              <a:lnSpc>
                <a:spcPts val="25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3000364" y="5000636"/>
            <a:ext cx="4000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эл.магн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 !!!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55"/>
          <p:cNvSpPr>
            <a:spLocks noChangeArrowheads="1"/>
          </p:cNvSpPr>
          <p:nvPr/>
        </p:nvSpPr>
        <p:spPr bwMode="auto">
          <a:xfrm>
            <a:off x="2357422" y="5715016"/>
            <a:ext cx="4857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С.О.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9417E-6 L 0.80833 -0.00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40426E-6 L -0.78715 -0.0002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07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39" grpId="0"/>
      <p:bldP spid="39" grpId="1"/>
      <p:bldP spid="39" grpId="2"/>
      <p:bldP spid="61" grpId="0"/>
      <p:bldP spid="61" grpId="1"/>
      <p:bldP spid="64" grpId="0"/>
      <p:bldP spid="65" grpId="0"/>
      <p:bldP spid="65" grpId="1"/>
      <p:bldP spid="66" grpId="0"/>
      <p:bldP spid="66" grpId="1"/>
      <p:bldP spid="1079" grpId="0"/>
      <p:bldP spid="1079" grpId="1"/>
      <p:bldP spid="1079" grpId="2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3571868" y="785795"/>
            <a:ext cx="1960554" cy="2286015"/>
            <a:chOff x="3571868" y="428604"/>
            <a:chExt cx="1960554" cy="2286015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3571868" y="428604"/>
              <a:ext cx="1960554" cy="2286015"/>
              <a:chOff x="2200" y="5287"/>
              <a:chExt cx="874" cy="1377"/>
            </a:xfrm>
          </p:grpSpPr>
          <p:sp>
            <p:nvSpPr>
              <p:cNvPr id="1027" name="Oval 3"/>
              <p:cNvSpPr>
                <a:spLocks noChangeArrowheads="1"/>
              </p:cNvSpPr>
              <p:nvPr/>
            </p:nvSpPr>
            <p:spPr bwMode="auto">
              <a:xfrm>
                <a:off x="2491" y="5287"/>
                <a:ext cx="306" cy="337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2644" y="5624"/>
                <a:ext cx="0" cy="4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399" y="6112"/>
                <a:ext cx="230" cy="53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235" y="6648"/>
                <a:ext cx="184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660" y="6143"/>
                <a:ext cx="183" cy="52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flipH="1">
                <a:off x="2838" y="6649"/>
                <a:ext cx="184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645" y="5669"/>
                <a:ext cx="429" cy="383"/>
                <a:chOff x="2651" y="5669"/>
                <a:chExt cx="429" cy="383"/>
              </a:xfrm>
            </p:grpSpPr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>
                  <a:off x="2666" y="5669"/>
                  <a:ext cx="413" cy="1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2651" y="5791"/>
                  <a:ext cx="429" cy="2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 flipH="1">
                <a:off x="2200" y="5669"/>
                <a:ext cx="429" cy="383"/>
                <a:chOff x="2651" y="5669"/>
                <a:chExt cx="429" cy="383"/>
              </a:xfrm>
            </p:grpSpPr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2666" y="5669"/>
                  <a:ext cx="413" cy="1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2651" y="5791"/>
                  <a:ext cx="429" cy="2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5" name="TextBox 14"/>
            <p:cNvSpPr txBox="1"/>
            <p:nvPr/>
          </p:nvSpPr>
          <p:spPr>
            <a:xfrm>
              <a:off x="4369373" y="428604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071802" y="0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электрическое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00430" y="428604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9"/>
          <p:cNvGrpSpPr/>
          <p:nvPr/>
        </p:nvGrpSpPr>
        <p:grpSpPr>
          <a:xfrm>
            <a:off x="214282" y="785794"/>
            <a:ext cx="2428892" cy="2357454"/>
            <a:chOff x="214282" y="785794"/>
            <a:chExt cx="2428892" cy="2357454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214282" y="785794"/>
              <a:ext cx="2428892" cy="2357454"/>
              <a:chOff x="811" y="5410"/>
              <a:chExt cx="1318" cy="1285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873" y="6296"/>
                <a:ext cx="1256" cy="399"/>
                <a:chOff x="873" y="6296"/>
                <a:chExt cx="1256" cy="399"/>
              </a:xfrm>
            </p:grpSpPr>
            <p:sp>
              <p:nvSpPr>
                <p:cNvPr id="1041" name="Rectangle 17"/>
                <p:cNvSpPr>
                  <a:spLocks noChangeArrowheads="1"/>
                </p:cNvSpPr>
                <p:nvPr/>
              </p:nvSpPr>
              <p:spPr bwMode="auto">
                <a:xfrm>
                  <a:off x="873" y="6296"/>
                  <a:ext cx="1256" cy="141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2" name="Oval 18"/>
                <p:cNvSpPr>
                  <a:spLocks noChangeArrowheads="1"/>
                </p:cNvSpPr>
                <p:nvPr/>
              </p:nvSpPr>
              <p:spPr bwMode="auto">
                <a:xfrm>
                  <a:off x="1042" y="6481"/>
                  <a:ext cx="245" cy="21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3" name="Oval 19"/>
                <p:cNvSpPr>
                  <a:spLocks noChangeArrowheads="1"/>
                </p:cNvSpPr>
                <p:nvPr/>
              </p:nvSpPr>
              <p:spPr bwMode="auto">
                <a:xfrm>
                  <a:off x="1762" y="6465"/>
                  <a:ext cx="245" cy="21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>
                <a:off x="811" y="5517"/>
                <a:ext cx="1164" cy="765"/>
                <a:chOff x="796" y="5517"/>
                <a:chExt cx="1164" cy="765"/>
              </a:xfrm>
            </p:grpSpPr>
            <p:sp>
              <p:nvSpPr>
                <p:cNvPr id="1045" name="Oval 21"/>
                <p:cNvSpPr>
                  <a:spLocks noChangeArrowheads="1"/>
                </p:cNvSpPr>
                <p:nvPr/>
              </p:nvSpPr>
              <p:spPr bwMode="auto">
                <a:xfrm>
                  <a:off x="796" y="5517"/>
                  <a:ext cx="306" cy="337"/>
                </a:xfrm>
                <a:prstGeom prst="ellips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6" name="Line 22"/>
                <p:cNvSpPr>
                  <a:spLocks noChangeShapeType="1"/>
                </p:cNvSpPr>
                <p:nvPr/>
              </p:nvSpPr>
              <p:spPr bwMode="auto">
                <a:xfrm rot="-1580194">
                  <a:off x="1123" y="5807"/>
                  <a:ext cx="1" cy="475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7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226" y="5883"/>
                  <a:ext cx="291" cy="321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>
                  <a:off x="1517" y="5883"/>
                  <a:ext cx="168" cy="383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9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1226" y="5929"/>
                  <a:ext cx="474" cy="33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0" name="Line 26"/>
                <p:cNvSpPr>
                  <a:spLocks noChangeShapeType="1"/>
                </p:cNvSpPr>
                <p:nvPr/>
              </p:nvSpPr>
              <p:spPr bwMode="auto">
                <a:xfrm>
                  <a:off x="1686" y="5944"/>
                  <a:ext cx="88" cy="30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776" y="6236"/>
                  <a:ext cx="184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919" y="5913"/>
                  <a:ext cx="107" cy="368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1664" y="5410"/>
                <a:ext cx="366" cy="871"/>
                <a:chOff x="1664" y="4813"/>
                <a:chExt cx="366" cy="871"/>
              </a:xfrm>
            </p:grpSpPr>
            <p:grpSp>
              <p:nvGrpSpPr>
                <p:cNvPr id="11" name="Group 30"/>
                <p:cNvGrpSpPr>
                  <a:grpSpLocks/>
                </p:cNvGrpSpPr>
                <p:nvPr/>
              </p:nvGrpSpPr>
              <p:grpSpPr bwMode="auto">
                <a:xfrm>
                  <a:off x="1664" y="4813"/>
                  <a:ext cx="366" cy="388"/>
                  <a:chOff x="846" y="9235"/>
                  <a:chExt cx="366" cy="388"/>
                </a:xfrm>
              </p:grpSpPr>
              <p:sp>
                <p:nvSpPr>
                  <p:cNvPr id="1055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9235"/>
                    <a:ext cx="366" cy="388"/>
                  </a:xfrm>
                  <a:prstGeom prst="ellipse">
                    <a:avLst/>
                  </a:prstGeom>
                  <a:noFill/>
                  <a:ln w="762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2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937" y="9337"/>
                    <a:ext cx="207" cy="207"/>
                    <a:chOff x="7108" y="3188"/>
                    <a:chExt cx="207" cy="207"/>
                  </a:xfrm>
                </p:grpSpPr>
                <p:sp>
                  <p:nvSpPr>
                    <p:cNvPr id="105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108" y="3294"/>
                      <a:ext cx="207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58" name="Line 34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7108" y="3292"/>
                      <a:ext cx="207" cy="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059" name="Line 35"/>
                <p:cNvSpPr>
                  <a:spLocks noChangeShapeType="1"/>
                </p:cNvSpPr>
                <p:nvPr/>
              </p:nvSpPr>
              <p:spPr bwMode="auto">
                <a:xfrm>
                  <a:off x="1854" y="5194"/>
                  <a:ext cx="0" cy="49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59" name="TextBox 58"/>
            <p:cNvSpPr txBox="1"/>
            <p:nvPr/>
          </p:nvSpPr>
          <p:spPr>
            <a:xfrm>
              <a:off x="285720" y="1000108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715108" y="0"/>
            <a:ext cx="2428892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</a:p>
          <a:p>
            <a:pPr algn="ctr">
              <a:lnSpc>
                <a:spcPts val="2500"/>
              </a:lnSpc>
            </a:pP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электрическое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62"/>
          <p:cNvGrpSpPr/>
          <p:nvPr/>
        </p:nvGrpSpPr>
        <p:grpSpPr>
          <a:xfrm>
            <a:off x="6858016" y="3429000"/>
            <a:ext cx="2046296" cy="1714512"/>
            <a:chOff x="6643702" y="3643314"/>
            <a:chExt cx="2046296" cy="1714512"/>
          </a:xfrm>
        </p:grpSpPr>
        <p:grpSp>
          <p:nvGrpSpPr>
            <p:cNvPr id="14" name="Group 36"/>
            <p:cNvGrpSpPr>
              <a:grpSpLocks/>
            </p:cNvGrpSpPr>
            <p:nvPr/>
          </p:nvGrpSpPr>
          <p:grpSpPr bwMode="auto">
            <a:xfrm>
              <a:off x="6643702" y="3643314"/>
              <a:ext cx="2046296" cy="1714512"/>
              <a:chOff x="3219" y="5473"/>
              <a:chExt cx="1312" cy="1191"/>
            </a:xfrm>
          </p:grpSpPr>
          <p:grpSp>
            <p:nvGrpSpPr>
              <p:cNvPr id="16" name="Group 37"/>
              <p:cNvGrpSpPr>
                <a:grpSpLocks/>
              </p:cNvGrpSpPr>
              <p:nvPr/>
            </p:nvGrpSpPr>
            <p:grpSpPr bwMode="auto">
              <a:xfrm>
                <a:off x="3271" y="5473"/>
                <a:ext cx="740" cy="141"/>
                <a:chOff x="12182" y="2651"/>
                <a:chExt cx="2057" cy="366"/>
              </a:xfrm>
            </p:grpSpPr>
            <p:sp>
              <p:nvSpPr>
                <p:cNvPr id="1062" name="Rectangle 38"/>
                <p:cNvSpPr>
                  <a:spLocks noChangeArrowheads="1"/>
                </p:cNvSpPr>
                <p:nvPr/>
              </p:nvSpPr>
              <p:spPr bwMode="auto">
                <a:xfrm>
                  <a:off x="12182" y="2651"/>
                  <a:ext cx="1016" cy="366"/>
                </a:xfrm>
                <a:prstGeom prst="rect">
                  <a:avLst/>
                </a:prstGeom>
                <a:solidFill>
                  <a:srgbClr val="0000FF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3" name="Rectangle 39"/>
                <p:cNvSpPr>
                  <a:spLocks noChangeArrowheads="1"/>
                </p:cNvSpPr>
                <p:nvPr/>
              </p:nvSpPr>
              <p:spPr bwMode="auto">
                <a:xfrm>
                  <a:off x="13223" y="2651"/>
                  <a:ext cx="1016" cy="366"/>
                </a:xfrm>
                <a:prstGeom prst="rect">
                  <a:avLst/>
                </a:prstGeom>
                <a:solidFill>
                  <a:srgbClr val="FF0000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40"/>
              <p:cNvGrpSpPr>
                <a:grpSpLocks/>
              </p:cNvGrpSpPr>
              <p:nvPr/>
            </p:nvGrpSpPr>
            <p:grpSpPr bwMode="auto">
              <a:xfrm>
                <a:off x="3219" y="5516"/>
                <a:ext cx="1312" cy="1148"/>
                <a:chOff x="3279" y="5516"/>
                <a:chExt cx="1312" cy="1148"/>
              </a:xfrm>
            </p:grpSpPr>
            <p:grpSp>
              <p:nvGrpSpPr>
                <p:cNvPr id="18" name="Group 41"/>
                <p:cNvGrpSpPr>
                  <a:grpSpLocks/>
                </p:cNvGrpSpPr>
                <p:nvPr/>
              </p:nvGrpSpPr>
              <p:grpSpPr bwMode="auto">
                <a:xfrm>
                  <a:off x="3279" y="6265"/>
                  <a:ext cx="1256" cy="399"/>
                  <a:chOff x="873" y="6296"/>
                  <a:chExt cx="1256" cy="399"/>
                </a:xfrm>
              </p:grpSpPr>
              <p:sp>
                <p:nvSpPr>
                  <p:cNvPr id="1066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873" y="6296"/>
                    <a:ext cx="1256" cy="141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7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1042" y="6481"/>
                    <a:ext cx="245" cy="21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8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1762" y="6465"/>
                    <a:ext cx="245" cy="21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9" name="Group 45"/>
                <p:cNvGrpSpPr>
                  <a:grpSpLocks/>
                </p:cNvGrpSpPr>
                <p:nvPr/>
              </p:nvGrpSpPr>
              <p:grpSpPr bwMode="auto">
                <a:xfrm flipH="1">
                  <a:off x="3427" y="5516"/>
                  <a:ext cx="1164" cy="765"/>
                  <a:chOff x="796" y="5517"/>
                  <a:chExt cx="1164" cy="765"/>
                </a:xfrm>
              </p:grpSpPr>
              <p:sp>
                <p:nvSpPr>
                  <p:cNvPr id="1070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796" y="5517"/>
                    <a:ext cx="306" cy="337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1" name="Line 47"/>
                  <p:cNvSpPr>
                    <a:spLocks noChangeShapeType="1"/>
                  </p:cNvSpPr>
                  <p:nvPr/>
                </p:nvSpPr>
                <p:spPr bwMode="auto">
                  <a:xfrm rot="-1580194">
                    <a:off x="1123" y="5807"/>
                    <a:ext cx="1" cy="475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2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6" y="5883"/>
                    <a:ext cx="291" cy="321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3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517" y="5883"/>
                    <a:ext cx="168" cy="383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4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6" y="5929"/>
                    <a:ext cx="474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5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686" y="5944"/>
                    <a:ext cx="88" cy="307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6" name="Line 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776" y="6236"/>
                    <a:ext cx="1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7" name="Line 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9" y="5913"/>
                    <a:ext cx="107" cy="368"/>
                  </a:xfrm>
                  <a:prstGeom prst="line">
                    <a:avLst/>
                  </a:prstGeom>
                  <a:noFill/>
                  <a:ln w="38100">
                    <a:solidFill>
                      <a:srgbClr val="0014A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7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686" y="5622"/>
                  <a:ext cx="0" cy="59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2" name="TextBox 61"/>
            <p:cNvSpPr txBox="1"/>
            <p:nvPr/>
          </p:nvSpPr>
          <p:spPr>
            <a:xfrm>
              <a:off x="8286776" y="3714752"/>
              <a:ext cx="3571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500430" y="78579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214678" y="1000108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электрическое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0" y="2428868"/>
            <a:ext cx="2428892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</a:p>
          <a:p>
            <a:pPr algn="ctr">
              <a:lnSpc>
                <a:spcPts val="25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3000364" y="5000636"/>
            <a:ext cx="4000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эл.магн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 !!!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55"/>
          <p:cNvSpPr>
            <a:spLocks noChangeArrowheads="1"/>
          </p:cNvSpPr>
          <p:nvPr/>
        </p:nvSpPr>
        <p:spPr bwMode="auto">
          <a:xfrm>
            <a:off x="2357422" y="5715016"/>
            <a:ext cx="4857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С.О.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9417E-6 L 0.80833 -0.00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40426E-6 L -0.78715 -0.0002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07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39" grpId="0"/>
      <p:bldP spid="39" grpId="1"/>
      <p:bldP spid="39" grpId="2"/>
      <p:bldP spid="61" grpId="0"/>
      <p:bldP spid="61" grpId="1"/>
      <p:bldP spid="64" grpId="0"/>
      <p:bldP spid="65" grpId="0"/>
      <p:bldP spid="65" grpId="1"/>
      <p:bldP spid="66" grpId="0"/>
      <p:bldP spid="66" grpId="1"/>
      <p:bldP spid="1079" grpId="0"/>
      <p:bldP spid="1079" grpId="1"/>
      <p:bldP spid="1079" grpId="2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571480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214414" y="858105"/>
            <a:ext cx="1285884" cy="35631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1928794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2786050" y="857232"/>
            <a:ext cx="1406830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3643306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4572000" y="857232"/>
            <a:ext cx="1335392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0" y="357166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642918"/>
            <a:ext cx="714380" cy="1357322"/>
            <a:chOff x="1664" y="4813"/>
            <a:chExt cx="366" cy="871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03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Oval 7"/>
          <p:cNvSpPr>
            <a:spLocks noChangeArrowheads="1"/>
          </p:cNvSpPr>
          <p:nvPr/>
        </p:nvSpPr>
        <p:spPr bwMode="auto">
          <a:xfrm>
            <a:off x="5357818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6215074" y="857232"/>
            <a:ext cx="1335392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Oval 7"/>
          <p:cNvSpPr>
            <a:spLocks noChangeArrowheads="1"/>
          </p:cNvSpPr>
          <p:nvPr/>
        </p:nvSpPr>
        <p:spPr bwMode="auto">
          <a:xfrm>
            <a:off x="7215206" y="357166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500694" y="1428736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Почувствует…                                          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5357818" y="2000240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мгновенно ??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2908" y="336292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14414" y="336292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4348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43108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43174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00430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000496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29256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86512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86578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643834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120373" y="333917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3286116" y="4286256"/>
            <a:ext cx="34295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3428992" y="5214950"/>
            <a:ext cx="303320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</a:t>
            </a:r>
            <a:r>
              <a:rPr lang="en-US" sz="4400" b="1" dirty="0" smtClean="0">
                <a:sym typeface="Symbol"/>
              </a:rPr>
              <a:t>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231 L 0.06754 -6.10546E-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3108E-6 L -0.05972 0.0030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2" grpId="0" animBg="1"/>
      <p:bldP spid="23" grpId="0" animBg="1"/>
      <p:bldP spid="24" grpId="0" animBg="1"/>
      <p:bldP spid="104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0" grpId="1"/>
      <p:bldP spid="1041" grpId="0"/>
      <p:bldP spid="42" grpId="0"/>
      <p:bldP spid="4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42380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928802"/>
            <a:ext cx="16033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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1000108"/>
            <a:ext cx="2483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= 0 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0" y="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952742" y="0"/>
            <a:ext cx="319125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Э.М.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волна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8992" y="928670"/>
            <a:ext cx="351634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тащатся…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20655" y="1857364"/>
            <a:ext cx="40658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отрываются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71736" y="92867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500166" y="1857364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84023" y="2571744"/>
            <a:ext cx="10310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2571744"/>
            <a:ext cx="1091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000760" y="2428868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42905" y="3096292"/>
            <a:ext cx="8001061" cy="2401588"/>
            <a:chOff x="5040" y="2458"/>
            <a:chExt cx="3054" cy="1127"/>
          </a:xfrm>
        </p:grpSpPr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1760404" y="4641446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2527708" y="3357562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4230576" y="3801957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4222006" y="4610141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37"/>
          <p:cNvGrpSpPr/>
          <p:nvPr/>
        </p:nvGrpSpPr>
        <p:grpSpPr>
          <a:xfrm>
            <a:off x="1840672" y="3357562"/>
            <a:ext cx="6874732" cy="2535755"/>
            <a:chOff x="1840672" y="3357562"/>
            <a:chExt cx="6634904" cy="2535755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6" cy="2488955"/>
              <a:chOff x="860" y="3368"/>
              <a:chExt cx="1405" cy="1170"/>
            </a:xfrm>
          </p:grpSpPr>
          <p:sp>
            <p:nvSpPr>
              <p:cNvPr id="13320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1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7"/>
            <p:cNvGrpSpPr>
              <a:grpSpLocks/>
            </p:cNvGrpSpPr>
            <p:nvPr/>
          </p:nvGrpSpPr>
          <p:grpSpPr bwMode="auto">
            <a:xfrm flipV="1">
              <a:off x="5143504" y="3357562"/>
              <a:ext cx="3332072" cy="2535755"/>
              <a:chOff x="867" y="3368"/>
              <a:chExt cx="1398" cy="1192"/>
            </a:xfrm>
          </p:grpSpPr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1857356" y="271462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7158" y="4929198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572528" y="464344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8"/>
          <p:cNvGrpSpPr/>
          <p:nvPr/>
        </p:nvGrpSpPr>
        <p:grpSpPr>
          <a:xfrm>
            <a:off x="1624463" y="3714752"/>
            <a:ext cx="7256779" cy="1818905"/>
            <a:chOff x="1624463" y="3714752"/>
            <a:chExt cx="7256779" cy="1818905"/>
          </a:xfrm>
        </p:grpSpPr>
        <p:grpSp>
          <p:nvGrpSpPr>
            <p:cNvPr id="18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13322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3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" name="Line 13"/>
          <p:cNvSpPr>
            <a:spLocks noChangeShapeType="1"/>
          </p:cNvSpPr>
          <p:nvPr/>
        </p:nvSpPr>
        <p:spPr bwMode="auto">
          <a:xfrm flipV="1">
            <a:off x="6000760" y="3357562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H="1">
            <a:off x="5286380" y="4572008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 flipH="1">
            <a:off x="7715272" y="3857628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 flipV="1">
            <a:off x="7731038" y="4643446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5934670"/>
            <a:ext cx="3983591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357158" y="5934670"/>
            <a:ext cx="395050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3324" grpId="0" animBg="1"/>
      <p:bldP spid="13325" grpId="0" animBg="1"/>
      <p:bldP spid="13326" grpId="0" animBg="1"/>
      <p:bldP spid="13327" grpId="0" animBg="1"/>
      <p:bldP spid="31" grpId="0"/>
      <p:bldP spid="32" grpId="0"/>
      <p:bldP spid="33" grpId="0"/>
      <p:bldP spid="40" grpId="0" animBg="1"/>
      <p:bldP spid="41" grpId="0" animBg="1"/>
      <p:bldP spid="42" grpId="0" animBg="1"/>
      <p:bldP spid="43" grpId="0" animBg="1"/>
      <p:bldP spid="44" grpId="0" animBg="1"/>
      <p:bldP spid="44" grpId="1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571480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1214414" y="858105"/>
            <a:ext cx="1285884" cy="35631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1928794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2786050" y="857232"/>
            <a:ext cx="1406830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3643306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4572000" y="857232"/>
            <a:ext cx="1335392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0" y="357166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642918"/>
            <a:ext cx="714380" cy="1357322"/>
            <a:chOff x="1664" y="4813"/>
            <a:chExt cx="366" cy="871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03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Oval 7"/>
          <p:cNvSpPr>
            <a:spLocks noChangeArrowheads="1"/>
          </p:cNvSpPr>
          <p:nvPr/>
        </p:nvSpPr>
        <p:spPr bwMode="auto">
          <a:xfrm>
            <a:off x="5357818" y="428604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6215074" y="857232"/>
            <a:ext cx="1335392" cy="35719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Oval 7"/>
          <p:cNvSpPr>
            <a:spLocks noChangeArrowheads="1"/>
          </p:cNvSpPr>
          <p:nvPr/>
        </p:nvSpPr>
        <p:spPr bwMode="auto">
          <a:xfrm>
            <a:off x="7215206" y="357166"/>
            <a:ext cx="1479535" cy="1214446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500694" y="1428736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Почувствует…                                          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5357818" y="2000240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мгновенно ??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2908" y="336292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14414" y="336292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4348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43108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43174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00430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000496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29256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86512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86578" y="3291488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643834" y="3362926"/>
            <a:ext cx="742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120373" y="3339176"/>
            <a:ext cx="1071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3286116" y="4286256"/>
            <a:ext cx="34295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3428992" y="5214950"/>
            <a:ext cx="303320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</a:t>
            </a:r>
            <a:r>
              <a:rPr lang="en-US" sz="4400" b="1" dirty="0" smtClean="0">
                <a:sym typeface="Symbol"/>
              </a:rPr>
              <a:t>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231 L 0.06754 -6.10546E-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3108E-6 L -0.05972 0.0030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2" grpId="0" animBg="1"/>
      <p:bldP spid="23" grpId="0" animBg="1"/>
      <p:bldP spid="24" grpId="0" animBg="1"/>
      <p:bldP spid="104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0" grpId="1"/>
      <p:bldP spid="1041" grpId="0"/>
      <p:bldP spid="42" grpId="0"/>
      <p:bldP spid="4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42380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928802"/>
            <a:ext cx="16033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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1000108"/>
            <a:ext cx="2483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= 0 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0" y="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952742" y="0"/>
            <a:ext cx="319125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Э.М.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волна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8992" y="928670"/>
            <a:ext cx="351634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тащатся…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20655" y="1857364"/>
            <a:ext cx="40658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отрываются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71736" y="92867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500166" y="1857364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84023" y="2571744"/>
            <a:ext cx="10310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2571744"/>
            <a:ext cx="1091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000760" y="2428868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42905" y="3096292"/>
            <a:ext cx="8001061" cy="2401588"/>
            <a:chOff x="5040" y="2458"/>
            <a:chExt cx="3054" cy="1127"/>
          </a:xfrm>
        </p:grpSpPr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1760404" y="4641446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2527708" y="3357562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4230576" y="3801957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4222006" y="4610141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37"/>
          <p:cNvGrpSpPr/>
          <p:nvPr/>
        </p:nvGrpSpPr>
        <p:grpSpPr>
          <a:xfrm>
            <a:off x="1840672" y="3357562"/>
            <a:ext cx="6874732" cy="2535755"/>
            <a:chOff x="1840672" y="3357562"/>
            <a:chExt cx="6634904" cy="2535755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6" cy="2488955"/>
              <a:chOff x="860" y="3368"/>
              <a:chExt cx="1405" cy="1170"/>
            </a:xfrm>
          </p:grpSpPr>
          <p:sp>
            <p:nvSpPr>
              <p:cNvPr id="13320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1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7"/>
            <p:cNvGrpSpPr>
              <a:grpSpLocks/>
            </p:cNvGrpSpPr>
            <p:nvPr/>
          </p:nvGrpSpPr>
          <p:grpSpPr bwMode="auto">
            <a:xfrm flipV="1">
              <a:off x="5143504" y="3357562"/>
              <a:ext cx="3332072" cy="2535755"/>
              <a:chOff x="867" y="3368"/>
              <a:chExt cx="1398" cy="1192"/>
            </a:xfrm>
          </p:grpSpPr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1857356" y="271462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7158" y="4929198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572528" y="464344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8"/>
          <p:cNvGrpSpPr/>
          <p:nvPr/>
        </p:nvGrpSpPr>
        <p:grpSpPr>
          <a:xfrm>
            <a:off x="1624463" y="3714752"/>
            <a:ext cx="7256779" cy="1818905"/>
            <a:chOff x="1624463" y="3714752"/>
            <a:chExt cx="7256779" cy="1818905"/>
          </a:xfrm>
        </p:grpSpPr>
        <p:grpSp>
          <p:nvGrpSpPr>
            <p:cNvPr id="18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13322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3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" name="Line 13"/>
          <p:cNvSpPr>
            <a:spLocks noChangeShapeType="1"/>
          </p:cNvSpPr>
          <p:nvPr/>
        </p:nvSpPr>
        <p:spPr bwMode="auto">
          <a:xfrm flipV="1">
            <a:off x="6000760" y="3357562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H="1">
            <a:off x="5286380" y="4572008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 flipH="1">
            <a:off x="7715272" y="3857628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 flipV="1">
            <a:off x="7731038" y="4643446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5934670"/>
            <a:ext cx="3983591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357158" y="5934670"/>
            <a:ext cx="395050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3324" grpId="0" animBg="1"/>
      <p:bldP spid="13325" grpId="0" animBg="1"/>
      <p:bldP spid="13326" grpId="0" animBg="1"/>
      <p:bldP spid="13327" grpId="0" animBg="1"/>
      <p:bldP spid="31" grpId="0"/>
      <p:bldP spid="32" grpId="0"/>
      <p:bldP spid="33" grpId="0"/>
      <p:bldP spid="40" grpId="0" animBg="1"/>
      <p:bldP spid="41" grpId="0" animBg="1"/>
      <p:bldP spid="42" grpId="0" animBg="1"/>
      <p:bldP spid="43" grpId="0" animBg="1"/>
      <p:bldP spid="44" grpId="0" animBg="1"/>
      <p:bldP spid="44" grpId="1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00232" y="714356"/>
            <a:ext cx="450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 РЕАКЦИИ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344027"/>
            <a:ext cx="4214842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…в зону ядерных сил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2066" y="1341767"/>
            <a:ext cx="314327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ускорители!!!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1925413"/>
            <a:ext cx="657229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Ядра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70079" y="1928802"/>
            <a:ext cx="64294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928662" y="2724799"/>
            <a:ext cx="4064015" cy="704072"/>
            <a:chOff x="4176" y="9232"/>
            <a:chExt cx="3168" cy="1107"/>
          </a:xfrm>
          <a:solidFill>
            <a:schemeClr val="bg1">
              <a:lumMod val="85000"/>
            </a:schemeClr>
          </a:solidFill>
        </p:grpSpPr>
        <p:sp>
          <p:nvSpPr>
            <p:cNvPr id="30723" name="Text Box 3"/>
            <p:cNvSpPr txBox="1">
              <a:spLocks noChangeArrowheads="1"/>
            </p:cNvSpPr>
            <p:nvPr/>
          </p:nvSpPr>
          <p:spPr bwMode="auto">
            <a:xfrm>
              <a:off x="4176" y="9264"/>
              <a:ext cx="864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5008" y="9232"/>
              <a:ext cx="752" cy="11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 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5680" y="9264"/>
              <a:ext cx="1008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6624" y="9291"/>
              <a:ext cx="720" cy="101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 bwMode="auto">
          <a:xfrm>
            <a:off x="4143372" y="2786058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446938" y="2610145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7         1            4             4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428728" y="3286124"/>
            <a:ext cx="3493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3         1              2            2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30" name="Group 10"/>
          <p:cNvGrpSpPr>
            <a:grpSpLocks/>
          </p:cNvGrpSpPr>
          <p:nvPr/>
        </p:nvGrpSpPr>
        <p:grpSpPr bwMode="auto">
          <a:xfrm>
            <a:off x="928662" y="3760627"/>
            <a:ext cx="3752024" cy="778342"/>
            <a:chOff x="4288" y="10049"/>
            <a:chExt cx="3080" cy="591"/>
          </a:xfrm>
          <a:solidFill>
            <a:schemeClr val="bg2">
              <a:lumMod val="90000"/>
            </a:schemeClr>
          </a:solidFill>
        </p:grpSpPr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4288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5117" y="10071"/>
              <a:ext cx="752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5813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6808" y="10049"/>
              <a:ext cx="560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 bwMode="auto">
          <a:xfrm>
            <a:off x="3988621" y="3857628"/>
            <a:ext cx="642942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1359455" y="4324657"/>
            <a:ext cx="33993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13        0            11          2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1428728" y="3648490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27      1            24           4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14942" y="2602521"/>
            <a:ext cx="214314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ЗС нуклонов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286380" y="3214686"/>
            <a:ext cx="85725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445467" y="4714884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5214942" y="3883887"/>
            <a:ext cx="377481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4800" b="1" dirty="0" err="1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307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" grpId="0" animBg="1"/>
      <p:bldP spid="4" grpId="0" animBg="1"/>
      <p:bldP spid="5" grpId="0" animBg="1"/>
      <p:bldP spid="6" grpId="0" animBg="1"/>
      <p:bldP spid="6" grpId="1" animBg="1"/>
      <p:bldP spid="12" grpId="0" animBg="1"/>
      <p:bldP spid="12" grpId="1" animBg="1"/>
      <p:bldP spid="30727" grpId="0"/>
      <p:bldP spid="30728" grpId="0"/>
      <p:bldP spid="21" grpId="0" animBg="1"/>
      <p:bldP spid="21" grpId="1" animBg="1"/>
      <p:bldP spid="30735" grpId="0"/>
      <p:bldP spid="30736" grpId="0"/>
      <p:bldP spid="24" grpId="0" animBg="1"/>
      <p:bldP spid="25" grpId="0" animBg="1"/>
      <p:bldP spid="30737" grpId="0" animBg="1"/>
      <p:bldP spid="30737" grpId="1" animBg="1"/>
      <p:bldP spid="27" grpId="0" animBg="1"/>
      <p:bldP spid="2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393" y="980728"/>
            <a:ext cx="563785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  </a:t>
            </a:r>
            <a:r>
              <a:rPr lang="en-US" sz="3600" b="1" dirty="0" smtClean="0">
                <a:latin typeface="Times New Roman"/>
                <a:ea typeface="Times New Roman"/>
              </a:rPr>
              <a:t>+   </a:t>
            </a:r>
            <a:r>
              <a:rPr lang="en-US" sz="3600" b="1" dirty="0">
                <a:latin typeface="Times New Roman"/>
                <a:ea typeface="Times New Roman"/>
              </a:rPr>
              <a:t>? = </a:t>
            </a:r>
            <a:r>
              <a:rPr lang="en-US" sz="3600" b="1" baseline="30000" dirty="0">
                <a:latin typeface="Times New Roman"/>
                <a:ea typeface="Times New Roman"/>
              </a:rPr>
              <a:t>17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-25000" dirty="0">
                <a:latin typeface="Times New Roman"/>
                <a:ea typeface="Times New Roman"/>
              </a:rPr>
              <a:t>8  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p</a:t>
            </a:r>
            <a:r>
              <a:rPr lang="en-US" sz="3600" b="1" baseline="-25000" dirty="0">
                <a:latin typeface="Times New Roman"/>
                <a:ea typeface="Times New Roman"/>
              </a:rPr>
              <a:t>1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  +     </a:t>
            </a:r>
            <a:r>
              <a:rPr lang="en-US" sz="3600" b="1" dirty="0">
                <a:latin typeface="Times New Roman"/>
                <a:ea typeface="Times New Roman"/>
              </a:rPr>
              <a:t>? =  </a:t>
            </a:r>
            <a:r>
              <a:rPr lang="en-US" sz="3600" b="1" baseline="-25000" dirty="0">
                <a:latin typeface="Times New Roman"/>
                <a:ea typeface="Times New Roman"/>
              </a:rPr>
              <a:t>8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30000" dirty="0">
                <a:latin typeface="Times New Roman"/>
                <a:ea typeface="Times New Roman"/>
              </a:rPr>
              <a:t>15</a:t>
            </a:r>
            <a:r>
              <a:rPr lang="en-US" sz="3600" b="1" dirty="0">
                <a:latin typeface="Times New Roman"/>
                <a:ea typeface="Times New Roman"/>
              </a:rPr>
              <a:t>  +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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>
                <a:latin typeface="Times New Roman"/>
                <a:ea typeface="Times New Roman"/>
              </a:rPr>
              <a:t>7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14 </a:t>
            </a:r>
            <a:r>
              <a:rPr lang="en-US" sz="3600" b="1" dirty="0">
                <a:latin typeface="Times New Roman"/>
                <a:ea typeface="Times New Roman"/>
              </a:rPr>
              <a:t> +  </a:t>
            </a:r>
            <a:r>
              <a:rPr lang="en-US" sz="3600" b="1" dirty="0" smtClean="0">
                <a:latin typeface="Times New Roman"/>
                <a:ea typeface="Times New Roman"/>
              </a:rPr>
              <a:t>  ? </a:t>
            </a:r>
            <a:r>
              <a:rPr lang="en-US" sz="3600" b="1" dirty="0">
                <a:latin typeface="Times New Roman"/>
                <a:ea typeface="Times New Roman"/>
              </a:rPr>
              <a:t>=  </a:t>
            </a:r>
            <a:r>
              <a:rPr lang="en-US" sz="3600" b="1" baseline="-25000" dirty="0">
                <a:latin typeface="Times New Roman"/>
                <a:ea typeface="Times New Roman"/>
              </a:rPr>
              <a:t>5</a:t>
            </a:r>
            <a:r>
              <a:rPr lang="en-US" sz="3600" b="1" dirty="0">
                <a:latin typeface="Times New Roman"/>
                <a:ea typeface="Times New Roman"/>
              </a:rPr>
              <a:t> B</a:t>
            </a:r>
            <a:r>
              <a:rPr lang="en-US" sz="3600" b="1" baseline="30000" dirty="0">
                <a:latin typeface="Times New Roman"/>
                <a:ea typeface="Times New Roman"/>
              </a:rPr>
              <a:t>11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2</a:t>
            </a:r>
            <a:r>
              <a:rPr lang="en-US" sz="3600" b="1" dirty="0">
                <a:latin typeface="Times New Roman"/>
                <a:ea typeface="Times New Roman"/>
              </a:rPr>
              <a:t>He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714620"/>
            <a:ext cx="7789312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b="1" baseline="-25000" dirty="0" smtClean="0">
                <a:latin typeface="Times New Roman"/>
                <a:ea typeface="Times New Roman"/>
              </a:rPr>
              <a:t>80</a:t>
            </a:r>
            <a:r>
              <a:rPr lang="en-US" sz="3600" b="1" dirty="0" smtClean="0">
                <a:latin typeface="Times New Roman"/>
                <a:ea typeface="Times New Roman"/>
              </a:rPr>
              <a:t>Hg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198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0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  =  </a:t>
            </a:r>
            <a:r>
              <a:rPr lang="en-US" sz="3600" b="1" baseline="-25000" dirty="0">
                <a:latin typeface="Times New Roman"/>
                <a:ea typeface="Times New Roman"/>
              </a:rPr>
              <a:t>80</a:t>
            </a:r>
            <a:r>
              <a:rPr lang="en-US" sz="3600" b="1" dirty="0">
                <a:latin typeface="Times New Roman"/>
                <a:ea typeface="Times New Roman"/>
              </a:rPr>
              <a:t>Hg</a:t>
            </a:r>
            <a:r>
              <a:rPr lang="en-US" sz="3600" b="1" baseline="30000" dirty="0">
                <a:latin typeface="Times New Roman"/>
                <a:ea typeface="Times New Roman"/>
              </a:rPr>
              <a:t>199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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baseline="-25000" dirty="0">
                <a:latin typeface="Times New Roman"/>
                <a:ea typeface="Times New Roman"/>
              </a:rPr>
              <a:t>79</a:t>
            </a:r>
            <a:r>
              <a:rPr lang="en-US" sz="3600" b="1" dirty="0">
                <a:latin typeface="Times New Roman"/>
                <a:ea typeface="Times New Roman"/>
              </a:rPr>
              <a:t>Au</a:t>
            </a:r>
            <a:r>
              <a:rPr lang="en-US" sz="3600" b="1" baseline="30000" dirty="0">
                <a:latin typeface="Times New Roman"/>
                <a:ea typeface="Times New Roman"/>
              </a:rPr>
              <a:t>198</a:t>
            </a:r>
            <a:r>
              <a:rPr lang="en-US" sz="3600" b="1" dirty="0">
                <a:latin typeface="Times New Roman"/>
                <a:ea typeface="Times New Roman"/>
              </a:rPr>
              <a:t> +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p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485" y="467961"/>
            <a:ext cx="6099811" cy="584775"/>
          </a:xfrm>
          <a:prstGeom prst="rect">
            <a:avLst/>
          </a:prstGeom>
          <a:solidFill>
            <a:srgbClr val="92D050">
              <a:alpha val="25000"/>
            </a:srgb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Чем отличаются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35</a:t>
            </a:r>
            <a:r>
              <a:rPr lang="ru-RU" sz="3200" b="1" baseline="30000" dirty="0">
                <a:latin typeface="Times New Roman"/>
                <a:ea typeface="Times New Roman"/>
              </a:rPr>
              <a:t> </a:t>
            </a:r>
            <a:r>
              <a:rPr lang="ru-RU" sz="3200" b="1" dirty="0">
                <a:latin typeface="Times New Roman"/>
                <a:ea typeface="Times New Roman"/>
              </a:rPr>
              <a:t> и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37</a:t>
            </a:r>
            <a:r>
              <a:rPr lang="ru-RU" sz="3200" b="1" dirty="0">
                <a:latin typeface="Times New Roman"/>
                <a:ea typeface="Times New Roman"/>
              </a:rPr>
              <a:t> 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588224" y="3571876"/>
            <a:ext cx="2448272" cy="2160240"/>
            <a:chOff x="236538" y="2578101"/>
            <a:chExt cx="1060450" cy="922337"/>
          </a:xfrm>
          <a:solidFill>
            <a:srgbClr val="33CCFF"/>
          </a:solidFill>
        </p:grpSpPr>
        <p:sp>
          <p:nvSpPr>
            <p:cNvPr id="6" name="Oval 1"/>
            <p:cNvSpPr>
              <a:spLocks noChangeArrowheads="1"/>
            </p:cNvSpPr>
            <p:nvPr/>
          </p:nvSpPr>
          <p:spPr bwMode="auto">
            <a:xfrm>
              <a:off x="236538" y="2578101"/>
              <a:ext cx="1060450" cy="9223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"/>
            <p:cNvSpPr>
              <a:spLocks noChangeShapeType="1"/>
            </p:cNvSpPr>
            <p:nvPr/>
          </p:nvSpPr>
          <p:spPr bwMode="auto">
            <a:xfrm flipV="1">
              <a:off x="754063" y="2984500"/>
              <a:ext cx="1587" cy="450850"/>
            </a:xfrm>
            <a:prstGeom prst="line">
              <a:avLst/>
            </a:prstGeom>
            <a:grp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H="1" flipV="1">
              <a:off x="609600" y="2695575"/>
              <a:ext cx="15875" cy="7016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 flipV="1">
              <a:off x="434975" y="2763838"/>
              <a:ext cx="7938" cy="533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930275" y="2709863"/>
              <a:ext cx="53975" cy="6635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1096963" y="2809875"/>
              <a:ext cx="53975" cy="5111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V="1">
              <a:off x="754063" y="2840038"/>
              <a:ext cx="320675" cy="152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 flipV="1">
              <a:off x="647700" y="2938463"/>
              <a:ext cx="107950" cy="53975"/>
            </a:xfrm>
            <a:prstGeom prst="line">
              <a:avLst/>
            </a:prstGeom>
            <a:grpFill/>
            <a:ln w="76200">
              <a:solidFill>
                <a:srgbClr val="365D2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10" y="3857628"/>
            <a:ext cx="5400600" cy="113877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600" b="1" baseline="30000" dirty="0">
                <a:solidFill>
                  <a:srgbClr val="0014AC"/>
                </a:solidFill>
                <a:latin typeface="Times New Roman"/>
                <a:ea typeface="Times New Roman"/>
              </a:rPr>
              <a:t>14</a:t>
            </a:r>
            <a:r>
              <a:rPr lang="en-US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r>
              <a:rPr lang="en-US" sz="3600" b="1" baseline="-25000" dirty="0">
                <a:solidFill>
                  <a:srgbClr val="0014AC"/>
                </a:solidFill>
                <a:latin typeface="Times New Roman"/>
                <a:ea typeface="Times New Roman"/>
              </a:rPr>
              <a:t>7</a:t>
            </a:r>
            <a:r>
              <a:rPr lang="en-US" sz="3600" b="1" baseline="-25000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 +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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=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                  </a:t>
            </a:r>
            <a:r>
              <a:rPr lang="en-US" sz="3200" b="1" dirty="0" smtClean="0">
                <a:latin typeface="Times New Roman"/>
                <a:ea typeface="Times New Roman"/>
              </a:rPr>
              <a:t>    </a:t>
            </a:r>
            <a:r>
              <a:rPr lang="ru-RU" sz="3200" b="1" dirty="0">
                <a:latin typeface="Times New Roman"/>
                <a:ea typeface="Times New Roman"/>
              </a:rPr>
              <a:t>Чей трек</a:t>
            </a:r>
            <a:r>
              <a:rPr lang="en-US" sz="3200" b="1" dirty="0">
                <a:latin typeface="Times New Roman"/>
                <a:ea typeface="Times New Roman"/>
              </a:rPr>
              <a:t> I , II ?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59084" y="4581128"/>
            <a:ext cx="1445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/>
                <a:ea typeface="Times New Roman"/>
              </a:rPr>
              <a:t> I           </a:t>
            </a:r>
            <a:r>
              <a:rPr lang="en-US" b="1" dirty="0">
                <a:latin typeface="Times New Roman"/>
                <a:ea typeface="Times New Roman"/>
              </a:rPr>
              <a:t>II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83768" y="1052736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He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4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03146" y="1627058"/>
            <a:ext cx="6607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H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6322" y="2153108"/>
            <a:ext cx="6194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2400" b="1" dirty="0" smtClean="0">
                <a:latin typeface="Times New Roman"/>
                <a:ea typeface="Times New Roman"/>
              </a:rPr>
              <a:t>n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6516216" y="4500570"/>
            <a:ext cx="2415762" cy="1656345"/>
            <a:chOff x="3491880" y="4292935"/>
            <a:chExt cx="2415762" cy="1656345"/>
          </a:xfrm>
        </p:grpSpPr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491880" y="4578687"/>
              <a:ext cx="1428760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</a:rPr>
                <a:t>O</a:t>
              </a:r>
              <a:r>
                <a:rPr kumimoji="0" lang="ru-RU" sz="6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</a:rPr>
                <a:t>+</a:t>
              </a: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</a:rPr>
                <a:t> 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4777764" y="4507249"/>
              <a:ext cx="642942" cy="123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p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34822" y="4292935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endPara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4111291" y="5364505"/>
              <a:ext cx="595035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17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92144" y="4364373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5459484" y="5364505"/>
              <a:ext cx="389850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3407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4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393" y="980728"/>
            <a:ext cx="563785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  </a:t>
            </a:r>
            <a:r>
              <a:rPr lang="en-US" sz="3600" b="1" dirty="0" smtClean="0">
                <a:latin typeface="Times New Roman"/>
                <a:ea typeface="Times New Roman"/>
              </a:rPr>
              <a:t>+   </a:t>
            </a:r>
            <a:r>
              <a:rPr lang="en-US" sz="3600" b="1" dirty="0">
                <a:latin typeface="Times New Roman"/>
                <a:ea typeface="Times New Roman"/>
              </a:rPr>
              <a:t>? = </a:t>
            </a:r>
            <a:r>
              <a:rPr lang="en-US" sz="3600" b="1" baseline="30000" dirty="0">
                <a:latin typeface="Times New Roman"/>
                <a:ea typeface="Times New Roman"/>
              </a:rPr>
              <a:t>17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-25000" dirty="0">
                <a:latin typeface="Times New Roman"/>
                <a:ea typeface="Times New Roman"/>
              </a:rPr>
              <a:t>8  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p</a:t>
            </a:r>
            <a:r>
              <a:rPr lang="en-US" sz="3600" b="1" baseline="-25000" dirty="0">
                <a:latin typeface="Times New Roman"/>
                <a:ea typeface="Times New Roman"/>
              </a:rPr>
              <a:t>1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  +     </a:t>
            </a:r>
            <a:r>
              <a:rPr lang="en-US" sz="3600" b="1" dirty="0">
                <a:latin typeface="Times New Roman"/>
                <a:ea typeface="Times New Roman"/>
              </a:rPr>
              <a:t>? =  </a:t>
            </a:r>
            <a:r>
              <a:rPr lang="en-US" sz="3600" b="1" baseline="-25000" dirty="0">
                <a:latin typeface="Times New Roman"/>
                <a:ea typeface="Times New Roman"/>
              </a:rPr>
              <a:t>8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30000" dirty="0">
                <a:latin typeface="Times New Roman"/>
                <a:ea typeface="Times New Roman"/>
              </a:rPr>
              <a:t>15</a:t>
            </a:r>
            <a:r>
              <a:rPr lang="en-US" sz="3600" b="1" dirty="0">
                <a:latin typeface="Times New Roman"/>
                <a:ea typeface="Times New Roman"/>
              </a:rPr>
              <a:t>  +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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>
                <a:latin typeface="Times New Roman"/>
                <a:ea typeface="Times New Roman"/>
              </a:rPr>
              <a:t>7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14 </a:t>
            </a:r>
            <a:r>
              <a:rPr lang="en-US" sz="3600" b="1" dirty="0">
                <a:latin typeface="Times New Roman"/>
                <a:ea typeface="Times New Roman"/>
              </a:rPr>
              <a:t> +  </a:t>
            </a:r>
            <a:r>
              <a:rPr lang="en-US" sz="3600" b="1" dirty="0" smtClean="0">
                <a:latin typeface="Times New Roman"/>
                <a:ea typeface="Times New Roman"/>
              </a:rPr>
              <a:t>  ? </a:t>
            </a:r>
            <a:r>
              <a:rPr lang="en-US" sz="3600" b="1" dirty="0">
                <a:latin typeface="Times New Roman"/>
                <a:ea typeface="Times New Roman"/>
              </a:rPr>
              <a:t>=  </a:t>
            </a:r>
            <a:r>
              <a:rPr lang="en-US" sz="3600" b="1" baseline="-25000" dirty="0">
                <a:latin typeface="Times New Roman"/>
                <a:ea typeface="Times New Roman"/>
              </a:rPr>
              <a:t>5</a:t>
            </a:r>
            <a:r>
              <a:rPr lang="en-US" sz="3600" b="1" dirty="0">
                <a:latin typeface="Times New Roman"/>
                <a:ea typeface="Times New Roman"/>
              </a:rPr>
              <a:t> B</a:t>
            </a:r>
            <a:r>
              <a:rPr lang="en-US" sz="3600" b="1" baseline="30000" dirty="0">
                <a:latin typeface="Times New Roman"/>
                <a:ea typeface="Times New Roman"/>
              </a:rPr>
              <a:t>11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2</a:t>
            </a:r>
            <a:r>
              <a:rPr lang="en-US" sz="3600" b="1" dirty="0">
                <a:latin typeface="Times New Roman"/>
                <a:ea typeface="Times New Roman"/>
              </a:rPr>
              <a:t>He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714620"/>
            <a:ext cx="7789312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b="1" baseline="-25000" dirty="0" smtClean="0">
                <a:latin typeface="Times New Roman"/>
                <a:ea typeface="Times New Roman"/>
              </a:rPr>
              <a:t>80</a:t>
            </a:r>
            <a:r>
              <a:rPr lang="en-US" sz="3600" b="1" dirty="0" smtClean="0">
                <a:latin typeface="Times New Roman"/>
                <a:ea typeface="Times New Roman"/>
              </a:rPr>
              <a:t>Hg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198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0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  =  </a:t>
            </a:r>
            <a:r>
              <a:rPr lang="en-US" sz="3600" b="1" baseline="-25000" dirty="0">
                <a:latin typeface="Times New Roman"/>
                <a:ea typeface="Times New Roman"/>
              </a:rPr>
              <a:t>80</a:t>
            </a:r>
            <a:r>
              <a:rPr lang="en-US" sz="3600" b="1" dirty="0">
                <a:latin typeface="Times New Roman"/>
                <a:ea typeface="Times New Roman"/>
              </a:rPr>
              <a:t>Hg</a:t>
            </a:r>
            <a:r>
              <a:rPr lang="en-US" sz="3600" b="1" baseline="30000" dirty="0">
                <a:latin typeface="Times New Roman"/>
                <a:ea typeface="Times New Roman"/>
              </a:rPr>
              <a:t>199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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baseline="-25000" dirty="0">
                <a:latin typeface="Times New Roman"/>
                <a:ea typeface="Times New Roman"/>
              </a:rPr>
              <a:t>79</a:t>
            </a:r>
            <a:r>
              <a:rPr lang="en-US" sz="3600" b="1" dirty="0">
                <a:latin typeface="Times New Roman"/>
                <a:ea typeface="Times New Roman"/>
              </a:rPr>
              <a:t>Au</a:t>
            </a:r>
            <a:r>
              <a:rPr lang="en-US" sz="3600" b="1" baseline="30000" dirty="0">
                <a:latin typeface="Times New Roman"/>
                <a:ea typeface="Times New Roman"/>
              </a:rPr>
              <a:t>198</a:t>
            </a:r>
            <a:r>
              <a:rPr lang="en-US" sz="3600" b="1" dirty="0">
                <a:latin typeface="Times New Roman"/>
                <a:ea typeface="Times New Roman"/>
              </a:rPr>
              <a:t> +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p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485" y="467961"/>
            <a:ext cx="6099811" cy="584775"/>
          </a:xfrm>
          <a:prstGeom prst="rect">
            <a:avLst/>
          </a:prstGeom>
          <a:solidFill>
            <a:srgbClr val="92D050">
              <a:alpha val="25000"/>
            </a:srgb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Чем отличаются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35</a:t>
            </a:r>
            <a:r>
              <a:rPr lang="ru-RU" sz="3200" b="1" baseline="30000" dirty="0">
                <a:latin typeface="Times New Roman"/>
                <a:ea typeface="Times New Roman"/>
              </a:rPr>
              <a:t> </a:t>
            </a:r>
            <a:r>
              <a:rPr lang="ru-RU" sz="3200" b="1" dirty="0">
                <a:latin typeface="Times New Roman"/>
                <a:ea typeface="Times New Roman"/>
              </a:rPr>
              <a:t> и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37</a:t>
            </a:r>
            <a:r>
              <a:rPr lang="ru-RU" sz="3200" b="1" dirty="0">
                <a:latin typeface="Times New Roman"/>
                <a:ea typeface="Times New Roman"/>
              </a:rPr>
              <a:t> 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588224" y="3571876"/>
            <a:ext cx="2448272" cy="2160240"/>
            <a:chOff x="236538" y="2578101"/>
            <a:chExt cx="1060450" cy="922337"/>
          </a:xfrm>
          <a:solidFill>
            <a:srgbClr val="33CCFF"/>
          </a:solidFill>
        </p:grpSpPr>
        <p:sp>
          <p:nvSpPr>
            <p:cNvPr id="6" name="Oval 1"/>
            <p:cNvSpPr>
              <a:spLocks noChangeArrowheads="1"/>
            </p:cNvSpPr>
            <p:nvPr/>
          </p:nvSpPr>
          <p:spPr bwMode="auto">
            <a:xfrm>
              <a:off x="236538" y="2578101"/>
              <a:ext cx="1060450" cy="9223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"/>
            <p:cNvSpPr>
              <a:spLocks noChangeShapeType="1"/>
            </p:cNvSpPr>
            <p:nvPr/>
          </p:nvSpPr>
          <p:spPr bwMode="auto">
            <a:xfrm flipV="1">
              <a:off x="754063" y="2984500"/>
              <a:ext cx="1587" cy="450850"/>
            </a:xfrm>
            <a:prstGeom prst="line">
              <a:avLst/>
            </a:prstGeom>
            <a:grp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H="1" flipV="1">
              <a:off x="609600" y="2695575"/>
              <a:ext cx="15875" cy="7016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 flipV="1">
              <a:off x="434975" y="2763838"/>
              <a:ext cx="7938" cy="533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930275" y="2709863"/>
              <a:ext cx="53975" cy="6635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1096963" y="2809875"/>
              <a:ext cx="53975" cy="5111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V="1">
              <a:off x="754063" y="2840038"/>
              <a:ext cx="320675" cy="152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 flipV="1">
              <a:off x="647700" y="2938463"/>
              <a:ext cx="107950" cy="53975"/>
            </a:xfrm>
            <a:prstGeom prst="line">
              <a:avLst/>
            </a:prstGeom>
            <a:grpFill/>
            <a:ln w="76200">
              <a:solidFill>
                <a:srgbClr val="365D2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10" y="3857628"/>
            <a:ext cx="5400600" cy="113877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600" b="1" baseline="30000" dirty="0">
                <a:solidFill>
                  <a:srgbClr val="0014AC"/>
                </a:solidFill>
                <a:latin typeface="Times New Roman"/>
                <a:ea typeface="Times New Roman"/>
              </a:rPr>
              <a:t>14</a:t>
            </a:r>
            <a:r>
              <a:rPr lang="en-US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r>
              <a:rPr lang="en-US" sz="3600" b="1" baseline="-25000" dirty="0">
                <a:solidFill>
                  <a:srgbClr val="0014AC"/>
                </a:solidFill>
                <a:latin typeface="Times New Roman"/>
                <a:ea typeface="Times New Roman"/>
              </a:rPr>
              <a:t>7</a:t>
            </a:r>
            <a:r>
              <a:rPr lang="en-US" sz="3600" b="1" baseline="-25000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 +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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=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                  </a:t>
            </a:r>
            <a:r>
              <a:rPr lang="en-US" sz="3200" b="1" dirty="0" smtClean="0">
                <a:latin typeface="Times New Roman"/>
                <a:ea typeface="Times New Roman"/>
              </a:rPr>
              <a:t>    </a:t>
            </a:r>
            <a:r>
              <a:rPr lang="ru-RU" sz="3200" b="1" dirty="0">
                <a:latin typeface="Times New Roman"/>
                <a:ea typeface="Times New Roman"/>
              </a:rPr>
              <a:t>Чей трек</a:t>
            </a:r>
            <a:r>
              <a:rPr lang="en-US" sz="3200" b="1" dirty="0">
                <a:latin typeface="Times New Roman"/>
                <a:ea typeface="Times New Roman"/>
              </a:rPr>
              <a:t> I , II ?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59084" y="4581128"/>
            <a:ext cx="1445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/>
                <a:ea typeface="Times New Roman"/>
              </a:rPr>
              <a:t> I           </a:t>
            </a:r>
            <a:r>
              <a:rPr lang="en-US" b="1" dirty="0">
                <a:latin typeface="Times New Roman"/>
                <a:ea typeface="Times New Roman"/>
              </a:rPr>
              <a:t>II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83768" y="1052736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He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4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03146" y="1627058"/>
            <a:ext cx="6607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H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6322" y="2153108"/>
            <a:ext cx="6194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2400" b="1" dirty="0" smtClean="0">
                <a:latin typeface="Times New Roman"/>
                <a:ea typeface="Times New Roman"/>
              </a:rPr>
              <a:t>n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6516216" y="4500570"/>
            <a:ext cx="2415762" cy="1656345"/>
            <a:chOff x="3491880" y="4292935"/>
            <a:chExt cx="2415762" cy="1656345"/>
          </a:xfrm>
        </p:grpSpPr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491880" y="4578687"/>
              <a:ext cx="1428760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</a:rPr>
                <a:t>O</a:t>
              </a:r>
              <a:r>
                <a:rPr kumimoji="0" lang="ru-RU" sz="6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</a:rPr>
                <a:t>+</a:t>
              </a: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</a:rPr>
                <a:t> 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4777764" y="4507249"/>
              <a:ext cx="642942" cy="123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p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34822" y="4292935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endPara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4111291" y="5364505"/>
              <a:ext cx="595035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17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92144" y="4364373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5459484" y="5364505"/>
              <a:ext cx="389850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3407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15648" y="332656"/>
            <a:ext cx="8044784" cy="180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Энергетический выход ядерной реакции 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Be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7,01601+      2,0141	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8,00531  +    1,00866	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95536" y="2069438"/>
            <a:ext cx="8044784" cy="11435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(сырья)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	            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(продуктов)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9,03011	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9,01397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516208" y="3249105"/>
            <a:ext cx="7763217" cy="24121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Дефект масс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ΔE=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∙931,5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-0,01614         	-15,03441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Поглощается     Выделяется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)∙с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выхода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15648" y="410981"/>
            <a:ext cx="8024672" cy="589833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95936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580112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55576" y="2780928"/>
            <a:ext cx="1512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2780928"/>
            <a:ext cx="1512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4519000"/>
            <a:ext cx="158417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4211960" y="4509120"/>
            <a:ext cx="18002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4225608" y="5057888"/>
            <a:ext cx="410445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6372200" y="5013176"/>
            <a:ext cx="2016224" cy="504056"/>
          </a:xfrm>
          <a:prstGeom prst="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724128" y="864008"/>
            <a:ext cx="86409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 animBg="1"/>
      <p:bldP spid="1028" grpId="0" uiExpand="1" build="p" animBg="1"/>
      <p:bldP spid="1029" grpId="0" uiExpand="1" build="p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6165304"/>
            <a:ext cx="6156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41875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№9-24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Ядерные реакции.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357298"/>
          <a:ext cx="9144000" cy="619125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Li(3/7)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H(1/2)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Be(4/8)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n(0/1)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285852" y="6017145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3071810"/>
          <a:ext cx="4290660" cy="1299210"/>
        </p:xfrm>
        <a:graphic>
          <a:graphicData uri="http://schemas.openxmlformats.org/drawingml/2006/table">
            <a:tbl>
              <a:tblPr/>
              <a:tblGrid>
                <a:gridCol w="429066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сырья)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9,03011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4572008"/>
          <a:ext cx="4572001" cy="14516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M=</a:t>
                      </a:r>
                      <a:r>
                        <a:rPr lang="en-US" sz="5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48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-0,01614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36179"/>
          <a:ext cx="9144000" cy="1106805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sng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Энергетический выход ядерной реакции   в</a:t>
                      </a:r>
                      <a:r>
                        <a:rPr lang="ru-RU" sz="3600" b="1" i="0" u="none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600" b="1" i="0" u="sng" strike="noStrike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3600" b="1" i="0" u="sng" strike="noStrike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071678"/>
          <a:ext cx="9144000" cy="857256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8572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7,01601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8,00531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719256" y="3143248"/>
          <a:ext cx="4424744" cy="1238250"/>
        </p:xfrm>
        <a:graphic>
          <a:graphicData uri="http://schemas.openxmlformats.org/drawingml/2006/table">
            <a:tbl>
              <a:tblPr/>
              <a:tblGrid>
                <a:gridCol w="4424744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36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продук</a:t>
                      </a:r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9,01397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571999" y="4701558"/>
          <a:ext cx="4572001" cy="12992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E=</a:t>
                      </a:r>
                      <a:r>
                        <a:rPr lang="ru-RU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44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-15,0344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 bwMode="auto">
          <a:xfrm>
            <a:off x="5643570" y="5357826"/>
            <a:ext cx="2428892" cy="642942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77800" y="111125"/>
            <a:ext cx="8786688" cy="4974059"/>
          </a:xfrm>
          <a:prstGeom prst="rect">
            <a:avLst/>
          </a:prstGeom>
          <a:solidFill>
            <a:srgbClr val="FFFFFF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 связи  (</a:t>
            </a:r>
            <a:r>
              <a:rPr kumimoji="0" lang="en-US" sz="36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Zm</a:t>
            </a:r>
            <a:r>
              <a:rPr kumimoji="0" lang="en-US" sz="3600" b="1" i="0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Nm</a:t>
            </a:r>
            <a:r>
              <a:rPr kumimoji="0" lang="en-US" sz="4000" b="1" i="0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)-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1" i="0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(ядра)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  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(пр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ото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нов)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  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(ней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трон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ов)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1,00728	 	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1,00866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Нe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(2/3)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4,0026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	 2,01456	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	       1,00866	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	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Переведём 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в 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(нук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ло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нов)	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еф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ект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кг)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ергия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связи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(Дж)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ергия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язи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(я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	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    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931,5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 3,02322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0,97938	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1,46165∙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912,2925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3072" y="912488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1906952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59832" y="1879656"/>
            <a:ext cx="100811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38480" y="1916832"/>
            <a:ext cx="100811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908720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92776" y="1916832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84168" y="1916832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4464408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267744" y="3905760"/>
            <a:ext cx="151216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079016" y="4495472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130072" y="3847400"/>
            <a:ext cx="10801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5936" y="4509120"/>
            <a:ext cx="201622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98800" y="3878464"/>
            <a:ext cx="165618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00192" y="4495472"/>
            <a:ext cx="201622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6372200" y="4437112"/>
            <a:ext cx="2016224" cy="504056"/>
          </a:xfrm>
          <a:prstGeom prst="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0884263"/>
              </p:ext>
            </p:extLst>
          </p:nvPr>
        </p:nvGraphicFramePr>
        <p:xfrm>
          <a:off x="0" y="297172"/>
          <a:ext cx="9144000" cy="1988820"/>
        </p:xfrm>
        <a:graphic>
          <a:graphicData uri="http://schemas.openxmlformats.org/drawingml/2006/table">
            <a:tbl>
              <a:tblPr/>
              <a:tblGrid>
                <a:gridCol w="754308"/>
                <a:gridCol w="75434"/>
                <a:gridCol w="1061101"/>
                <a:gridCol w="311097"/>
                <a:gridCol w="1227052"/>
                <a:gridCol w="214314"/>
                <a:gridCol w="1214446"/>
                <a:gridCol w="921798"/>
                <a:gridCol w="1152208"/>
                <a:gridCol w="1106121"/>
                <a:gridCol w="1106121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i="0" u="none" strike="noStrike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(1/3)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3,01605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1,27E-12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7,96005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77237" y="5750004"/>
            <a:ext cx="526676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66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66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5143512"/>
            <a:ext cx="5598007" cy="830997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29245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 fontAlgn="b"/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  связи</a:t>
            </a:r>
            <a:endParaRPr lang="ru-RU" sz="4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" y="2357430"/>
          <a:ext cx="9144000" cy="2415540"/>
        </p:xfrm>
        <a:graphic>
          <a:graphicData uri="http://schemas.openxmlformats.org/drawingml/2006/table">
            <a:tbl>
              <a:tblPr/>
              <a:tblGrid>
                <a:gridCol w="946468"/>
                <a:gridCol w="73706"/>
                <a:gridCol w="1036797"/>
                <a:gridCol w="303972"/>
                <a:gridCol w="1198947"/>
                <a:gridCol w="209405"/>
                <a:gridCol w="1186630"/>
                <a:gridCol w="900685"/>
                <a:gridCol w="1125818"/>
                <a:gridCol w="1080786"/>
                <a:gridCol w="1080786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0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7/14</a:t>
                      </a:r>
                      <a:endParaRPr lang="en-US" sz="2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14,00307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7,05096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7,06062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14,11158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0,10851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1,62E-11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азота 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протонов - ...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64318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калия 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6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протонов - ...</a:t>
            </a:r>
          </a:p>
          <a:p>
            <a:pPr lvl="0" eaLnBrk="0" hangingPunct="0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950" y="85723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0826" y="285728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0826" y="1428736"/>
            <a:ext cx="42862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6" y="300037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3571876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6446" y="4214818"/>
            <a:ext cx="64294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142984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76078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Ядро 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1357298"/>
            <a:ext cx="1428728" cy="14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285852" y="1571612"/>
            <a:ext cx="2643206" cy="10001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8р+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472" y="1357298"/>
            <a:ext cx="49244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0250" y="2344159"/>
            <a:ext cx="38985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286124"/>
            <a:ext cx="117051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Ne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>
            <a:off x="1643042" y="3143248"/>
            <a:ext cx="1463659" cy="1587490"/>
          </a:xfrm>
          <a:custGeom>
            <a:avLst/>
            <a:gdLst>
              <a:gd name="G0" fmla="+- 1596 0 0"/>
              <a:gd name="G1" fmla="+- 21600 0 0"/>
              <a:gd name="G2" fmla="+- 21600 0 0"/>
              <a:gd name="T0" fmla="*/ 0 w 23196"/>
              <a:gd name="T1" fmla="*/ 59 h 21600"/>
              <a:gd name="T2" fmla="*/ 23196 w 23196"/>
              <a:gd name="T3" fmla="*/ 21600 h 21600"/>
              <a:gd name="T4" fmla="*/ 1596 w 2319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196" h="21600" fill="none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</a:path>
              <a:path w="23196" h="21600" stroke="0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  <a:lnTo>
                  <a:pt x="1596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 flipH="1">
            <a:off x="1643042" y="3853764"/>
            <a:ext cx="1463659" cy="9071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214414" y="2857496"/>
            <a:ext cx="2357454" cy="21431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286116" y="2898157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214678" y="3786190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86182" y="2857496"/>
            <a:ext cx="1105559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3786190"/>
            <a:ext cx="128695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143504" y="3143248"/>
            <a:ext cx="1000132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215074" y="3148612"/>
            <a:ext cx="1396536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20,2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793753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3714744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500826" y="5000636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1500166" y="5786454"/>
            <a:ext cx="6286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1                           1                         1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428760" y="4935692"/>
            <a:ext cx="64293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1                     2                     3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71472" y="6065573"/>
            <a:ext cx="7429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дейтерий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тритий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714744" y="1142984"/>
            <a:ext cx="5286412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ИЗОТОПЫ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Хим.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одинаковы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Р/а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различная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214414" y="2690053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27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1000" fill="hold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7" dur="10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9" dur="10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1" dur="10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/>
      <p:bldP spid="1028" grpId="0" animBg="1"/>
      <p:bldP spid="1029" grpId="0" animBg="1"/>
      <p:bldP spid="6" grpId="0" animBg="1"/>
      <p:bldP spid="8" grpId="0" animBg="1"/>
      <p:bldP spid="1035" grpId="0" animBg="1"/>
      <p:bldP spid="1036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037" grpId="0"/>
      <p:bldP spid="23" grpId="0"/>
      <p:bldP spid="24" grpId="0"/>
      <p:bldP spid="1038" grpId="0"/>
      <p:bldP spid="1039" grpId="0"/>
      <p:bldP spid="1030" grpId="0" build="p" animBg="1"/>
      <p:bldP spid="1030" grpId="1" build="allAtOnce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786446" y="-24"/>
            <a:ext cx="3169525" cy="1509668"/>
            <a:chOff x="684710" y="428580"/>
            <a:chExt cx="3169525" cy="1509668"/>
          </a:xfrm>
          <a:solidFill>
            <a:schemeClr val="bg2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684710" y="915022"/>
              <a:ext cx="1144865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27718" y="428580"/>
              <a:ext cx="2026517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5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1899156" y="1226482"/>
              <a:ext cx="1872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227159" y="285728"/>
            <a:ext cx="4896982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гравитационные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1285860"/>
            <a:ext cx="33618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6,67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786190"/>
            <a:ext cx="934820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одноимённые отталкиваются</a:t>
            </a:r>
            <a:endParaRPr lang="ru-RU" sz="4400" dirty="0">
              <a:solidFill>
                <a:srgbClr val="C0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786446" y="1857364"/>
            <a:ext cx="3091405" cy="1357322"/>
            <a:chOff x="4214810" y="4643446"/>
            <a:chExt cx="3091405" cy="1357322"/>
          </a:xfrm>
        </p:grpSpPr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5429256" y="5391518"/>
              <a:ext cx="1234017" cy="60925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32"/>
            <p:cNvSpPr txBox="1">
              <a:spLocks noChangeArrowheads="1"/>
            </p:cNvSpPr>
            <p:nvPr/>
          </p:nvSpPr>
          <p:spPr bwMode="auto">
            <a:xfrm>
              <a:off x="4214810" y="4857760"/>
              <a:ext cx="1571636" cy="100013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357554" y="2928934"/>
            <a:ext cx="2893742" cy="1015663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8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2143116"/>
            <a:ext cx="548227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электромагнитные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786322"/>
            <a:ext cx="255230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ядерные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5715016"/>
            <a:ext cx="8657563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«Богатырь с короткими руками»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22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8" grpId="0" animBg="1"/>
      <p:bldP spid="8" grpId="1" animBg="1"/>
      <p:bldP spid="9" grpId="0" uiExpand="1" build="allAtOnce" animBg="1"/>
      <p:bldP spid="18" grpId="0" build="allAtOnce" animBg="1"/>
      <p:bldP spid="19" grpId="0" build="allAtOnce" animBg="1"/>
      <p:bldP spid="20" grpId="0" build="allAtOnce" animBg="1"/>
      <p:bldP spid="20" grpI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 СВЯЗИ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расщепления-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затрачиваем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слиянии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170534"/>
            <a:ext cx="5751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0786141">
            <a:off x="5752958" y="2237995"/>
            <a:ext cx="27135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 масс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071670" y="2986724"/>
            <a:ext cx="434477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2746363" y="4357694"/>
            <a:ext cx="754067" cy="642942"/>
            <a:chOff x="846" y="9235"/>
            <a:chExt cx="366" cy="388"/>
          </a:xfrm>
        </p:grpSpPr>
        <p:sp>
          <p:nvSpPr>
            <p:cNvPr id="21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7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786050" y="3929066"/>
            <a:ext cx="636583" cy="611191"/>
            <a:chOff x="846" y="9235"/>
            <a:chExt cx="366" cy="388"/>
          </a:xfrm>
        </p:grpSpPr>
        <p:sp>
          <p:nvSpPr>
            <p:cNvPr id="2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12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8" name="Line 1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1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3071802" y="4357694"/>
            <a:ext cx="1236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014281" y="4985105"/>
            <a:ext cx="79154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4г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вагона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угля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19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31" name="Прямоугольник 30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0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4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24618 1.07102E-6 L 0.24618 -0.07217 " pathEditMode="relative" rAng="0" ptsTypes="AA">
                                      <p:cBhvr>
                                        <p:cTn id="6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  <p:animRot by="1500000">
                                      <p:cBhvr>
                                        <p:cTn id="7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0243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956E-6 L 0.24861 0.0686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uiExpand="1" build="p" animBg="1"/>
      <p:bldP spid="10242" grpId="0"/>
      <p:bldP spid="10242" grpId="1"/>
      <p:bldP spid="4" grpId="1" animBg="1"/>
      <p:bldP spid="10243" grpId="0" animBg="1"/>
      <p:bldP spid="10243" grpId="1" animBg="1"/>
      <p:bldP spid="10243" grpId="2" animBg="1"/>
      <p:bldP spid="32" grpId="0"/>
      <p:bldP spid="32" grpId="1"/>
      <p:bldP spid="32" grpId="2"/>
      <p:bldP spid="102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0"/>
          <p:cNvGrpSpPr/>
          <p:nvPr/>
        </p:nvGrpSpPr>
        <p:grpSpPr>
          <a:xfrm>
            <a:off x="6215074" y="1142984"/>
            <a:ext cx="1143008" cy="1143008"/>
            <a:chOff x="6215074" y="2285992"/>
            <a:chExt cx="1143008" cy="1143008"/>
          </a:xfrm>
        </p:grpSpPr>
        <p:sp>
          <p:nvSpPr>
            <p:cNvPr id="72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</a:t>
              </a:r>
              <a:r>
                <a:rPr kumimoji="0" lang="ru-RU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grpSp>
        <p:nvGrpSpPr>
          <p:cNvPr id="6" name="Группа 56"/>
          <p:cNvGrpSpPr/>
          <p:nvPr/>
        </p:nvGrpSpPr>
        <p:grpSpPr>
          <a:xfrm>
            <a:off x="6072198" y="3000372"/>
            <a:ext cx="1143008" cy="1143008"/>
            <a:chOff x="6215074" y="2285992"/>
            <a:chExt cx="1143008" cy="1143008"/>
          </a:xfrm>
        </p:grpSpPr>
        <p:sp>
          <p:nvSpPr>
            <p:cNvPr id="58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238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grpSp>
        <p:nvGrpSpPr>
          <p:cNvPr id="7" name="Группа 55"/>
          <p:cNvGrpSpPr/>
          <p:nvPr/>
        </p:nvGrpSpPr>
        <p:grpSpPr>
          <a:xfrm>
            <a:off x="1714480" y="2214554"/>
            <a:ext cx="1143008" cy="1143008"/>
            <a:chOff x="6215074" y="2285992"/>
            <a:chExt cx="1143008" cy="1143008"/>
          </a:xfrm>
        </p:grpSpPr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</a:t>
              </a:r>
              <a:r>
                <a:rPr kumimoji="0" lang="ru-RU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6353"/>
            <a:ext cx="10550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+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28794" y="16353"/>
            <a:ext cx="22781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Kr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28662" y="-24"/>
            <a:ext cx="11977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60059" y="-11875"/>
            <a:ext cx="20810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66812" y="642918"/>
            <a:ext cx="6077689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2000232" y="312419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2000232" y="2786058"/>
            <a:ext cx="642942" cy="642941"/>
            <a:chOff x="8352" y="2558"/>
            <a:chExt cx="432" cy="432"/>
          </a:xfrm>
        </p:grpSpPr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1928794" y="2071678"/>
            <a:ext cx="785818" cy="857256"/>
            <a:chOff x="8352" y="2558"/>
            <a:chExt cx="432" cy="432"/>
          </a:xfrm>
        </p:grpSpPr>
        <p:sp>
          <p:nvSpPr>
            <p:cNvPr id="2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Oval 9"/>
          <p:cNvSpPr>
            <a:spLocks noChangeArrowheads="1"/>
          </p:cNvSpPr>
          <p:nvPr/>
        </p:nvSpPr>
        <p:spPr bwMode="auto">
          <a:xfrm>
            <a:off x="2285984" y="240981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9"/>
          <p:cNvSpPr>
            <a:spLocks noChangeArrowheads="1"/>
          </p:cNvSpPr>
          <p:nvPr/>
        </p:nvSpPr>
        <p:spPr bwMode="auto">
          <a:xfrm>
            <a:off x="2000232" y="264318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9"/>
          <p:cNvSpPr>
            <a:spLocks noChangeArrowheads="1"/>
          </p:cNvSpPr>
          <p:nvPr/>
        </p:nvSpPr>
        <p:spPr bwMode="auto">
          <a:xfrm>
            <a:off x="2214546" y="2838446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6357950" y="1000108"/>
            <a:ext cx="785818" cy="857256"/>
            <a:chOff x="8352" y="2558"/>
            <a:chExt cx="432" cy="432"/>
          </a:xfrm>
        </p:grpSpPr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4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Oval 9"/>
          <p:cNvSpPr>
            <a:spLocks noChangeArrowheads="1"/>
          </p:cNvSpPr>
          <p:nvPr/>
        </p:nvSpPr>
        <p:spPr bwMode="auto">
          <a:xfrm>
            <a:off x="6715140" y="1285860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auto">
          <a:xfrm>
            <a:off x="6715140" y="171448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Oval 9"/>
          <p:cNvSpPr>
            <a:spLocks noChangeArrowheads="1"/>
          </p:cNvSpPr>
          <p:nvPr/>
        </p:nvSpPr>
        <p:spPr bwMode="auto">
          <a:xfrm>
            <a:off x="6357950" y="157161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072198" y="285728"/>
            <a:ext cx="297709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ЦЕПНАЯ…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4"/>
          <p:cNvGrpSpPr>
            <a:grpSpLocks/>
          </p:cNvGrpSpPr>
          <p:nvPr/>
        </p:nvGrpSpPr>
        <p:grpSpPr bwMode="auto">
          <a:xfrm>
            <a:off x="6429388" y="1714488"/>
            <a:ext cx="642942" cy="642941"/>
            <a:chOff x="8352" y="2558"/>
            <a:chExt cx="432" cy="432"/>
          </a:xfrm>
        </p:grpSpPr>
        <p:sp>
          <p:nvSpPr>
            <p:cNvPr id="64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66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67"/>
          <p:cNvGrpSpPr/>
          <p:nvPr/>
        </p:nvGrpSpPr>
        <p:grpSpPr>
          <a:xfrm>
            <a:off x="6072198" y="3000372"/>
            <a:ext cx="1297150" cy="1143008"/>
            <a:chOff x="6203199" y="2285992"/>
            <a:chExt cx="1297150" cy="1143008"/>
          </a:xfrm>
        </p:grpSpPr>
        <p:sp>
          <p:nvSpPr>
            <p:cNvPr id="69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7"/>
            <p:cNvSpPr>
              <a:spLocks noChangeArrowheads="1"/>
            </p:cNvSpPr>
            <p:nvPr/>
          </p:nvSpPr>
          <p:spPr bwMode="auto">
            <a:xfrm>
              <a:off x="6203199" y="2571744"/>
              <a:ext cx="12971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Pu</a:t>
              </a:r>
              <a:r>
                <a:rPr lang="en-US" sz="4000" b="1" baseline="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239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8914" name="Text Box 2"/>
          <p:cNvSpPr txBox="1">
            <a:spLocks noChangeArrowheads="1"/>
          </p:cNvSpPr>
          <p:nvPr/>
        </p:nvSpPr>
        <p:spPr bwMode="auto">
          <a:xfrm rot="16200000" flipH="1">
            <a:off x="2979228" y="2223246"/>
            <a:ext cx="3387414" cy="1512642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ЗАМЕДЛИТЕЛЬ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Times New Roman" pitchFamily="18" charset="0"/>
              </a:rPr>
              <a:t>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785918" y="4857760"/>
            <a:ext cx="5287281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Критич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еская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3"/>
          <p:cNvSpPr>
            <a:spLocks noChangeArrowheads="1"/>
          </p:cNvSpPr>
          <p:nvPr/>
        </p:nvSpPr>
        <p:spPr bwMode="auto">
          <a:xfrm>
            <a:off x="2500298" y="5786454"/>
            <a:ext cx="3655168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-235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кг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9см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52"/>
          <p:cNvGrpSpPr/>
          <p:nvPr/>
        </p:nvGrpSpPr>
        <p:grpSpPr>
          <a:xfrm>
            <a:off x="0" y="24"/>
            <a:ext cx="9144000" cy="6858000"/>
            <a:chOff x="-3429056" y="-214314"/>
            <a:chExt cx="9144000" cy="6858000"/>
          </a:xfrm>
        </p:grpSpPr>
        <p:grpSp>
          <p:nvGrpSpPr>
            <p:cNvPr id="25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0092 L 0.46858 0.0333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9.15819E-7 L -0.0059 -0.31221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0.0099 0.5777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2890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45469 -0.09389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0" y="-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17917 -0.16721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-8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9778E-7 L 0.20677 0.09112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4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371 L 0.00591 0.7063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3510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6.10546E-7 L -0.00191 -0.20814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0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68178E-6 L 0.21285 0.003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/>
      <p:bldP spid="4" grpId="0"/>
      <p:bldP spid="5" grpId="0"/>
      <p:bldP spid="8" grpId="0" animBg="1"/>
      <p:bldP spid="2057" grpId="0" animBg="1"/>
      <p:bldP spid="2057" grpId="1" animBg="1"/>
      <p:bldP spid="28" grpId="0" animBg="1"/>
      <p:bldP spid="28" grpId="1" animBg="1"/>
      <p:bldP spid="28" grpId="2" animBg="1"/>
      <p:bldP spid="33" grpId="0" animBg="1"/>
      <p:bldP spid="33" grpId="1" animBg="1"/>
      <p:bldP spid="34" grpId="0" animBg="1"/>
      <p:bldP spid="34" grpId="1" animBg="1"/>
      <p:bldP spid="34" grpId="2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4" grpId="0" animBg="1"/>
      <p:bldP spid="38914" grpId="0" animBg="1"/>
      <p:bldP spid="38915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931495" y="2003609"/>
            <a:ext cx="2913537" cy="2391670"/>
          </a:xfrm>
          <a:prstGeom prst="rect">
            <a:avLst/>
          </a:pr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1"/>
          <p:cNvGrpSpPr/>
          <p:nvPr/>
        </p:nvGrpSpPr>
        <p:grpSpPr>
          <a:xfrm>
            <a:off x="1175947" y="1375856"/>
            <a:ext cx="5098690" cy="3696218"/>
            <a:chOff x="1222849" y="1363414"/>
            <a:chExt cx="5098690" cy="3696218"/>
          </a:xfrm>
        </p:grpSpPr>
        <p:grpSp>
          <p:nvGrpSpPr>
            <p:cNvPr id="3" name="Группа 50"/>
            <p:cNvGrpSpPr/>
            <p:nvPr/>
          </p:nvGrpSpPr>
          <p:grpSpPr>
            <a:xfrm>
              <a:off x="1222849" y="1363414"/>
              <a:ext cx="5098690" cy="3696218"/>
              <a:chOff x="1222849" y="1363414"/>
              <a:chExt cx="5098690" cy="3696218"/>
            </a:xfrm>
          </p:grpSpPr>
          <p:sp>
            <p:nvSpPr>
              <p:cNvPr id="34819" name="Rectangle 3"/>
              <p:cNvSpPr>
                <a:spLocks noChangeArrowheads="1"/>
              </p:cNvSpPr>
              <p:nvPr/>
            </p:nvSpPr>
            <p:spPr bwMode="auto">
              <a:xfrm>
                <a:off x="1222849" y="2450537"/>
                <a:ext cx="2330830" cy="1521972"/>
              </a:xfrm>
              <a:prstGeom prst="rect">
                <a:avLst/>
              </a:prstGeom>
              <a:solidFill>
                <a:srgbClr val="FFCCCC"/>
              </a:solidFill>
              <a:ln w="5715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1" name="Rectangle 5"/>
              <p:cNvSpPr>
                <a:spLocks noChangeArrowheads="1"/>
              </p:cNvSpPr>
              <p:nvPr/>
            </p:nvSpPr>
            <p:spPr bwMode="auto">
              <a:xfrm>
                <a:off x="2242587" y="1363414"/>
                <a:ext cx="437031" cy="1087123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2" name="Rectangle 6"/>
              <p:cNvSpPr>
                <a:spLocks noChangeArrowheads="1"/>
              </p:cNvSpPr>
              <p:nvPr/>
            </p:nvSpPr>
            <p:spPr bwMode="auto">
              <a:xfrm>
                <a:off x="2242587" y="1363414"/>
                <a:ext cx="3496245" cy="217425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3" name="Rectangle 7"/>
              <p:cNvSpPr>
                <a:spLocks noChangeArrowheads="1"/>
              </p:cNvSpPr>
              <p:nvPr/>
            </p:nvSpPr>
            <p:spPr bwMode="auto">
              <a:xfrm>
                <a:off x="2242587" y="4842207"/>
                <a:ext cx="3496245" cy="217425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4" name="Rectangle 8"/>
              <p:cNvSpPr>
                <a:spLocks noChangeArrowheads="1"/>
              </p:cNvSpPr>
              <p:nvPr/>
            </p:nvSpPr>
            <p:spPr bwMode="auto">
              <a:xfrm>
                <a:off x="5010447" y="2015688"/>
                <a:ext cx="1311092" cy="2391670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5" name="Rectangle 9"/>
              <p:cNvSpPr>
                <a:spLocks noChangeArrowheads="1"/>
              </p:cNvSpPr>
              <p:nvPr/>
            </p:nvSpPr>
            <p:spPr bwMode="auto">
              <a:xfrm>
                <a:off x="5447478" y="1580839"/>
                <a:ext cx="291354" cy="478397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6" name="Rectangle 10"/>
              <p:cNvSpPr>
                <a:spLocks noChangeArrowheads="1"/>
              </p:cNvSpPr>
              <p:nvPr/>
            </p:nvSpPr>
            <p:spPr bwMode="auto">
              <a:xfrm>
                <a:off x="5447478" y="4407358"/>
                <a:ext cx="291354" cy="434849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59" name="Rectangle 43"/>
              <p:cNvSpPr>
                <a:spLocks noChangeArrowheads="1"/>
              </p:cNvSpPr>
              <p:nvPr/>
            </p:nvSpPr>
            <p:spPr bwMode="auto">
              <a:xfrm>
                <a:off x="2262046" y="3929066"/>
                <a:ext cx="446101" cy="928694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 bwMode="auto">
              <a:xfrm flipH="1">
                <a:off x="5473706" y="4286256"/>
                <a:ext cx="214314" cy="642942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49" name="Прямоугольник 48"/>
              <p:cNvSpPr/>
              <p:nvPr/>
            </p:nvSpPr>
            <p:spPr bwMode="auto">
              <a:xfrm flipH="1">
                <a:off x="2298684" y="3857628"/>
                <a:ext cx="357190" cy="1143008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 bwMode="auto">
              <a:xfrm flipH="1">
                <a:off x="2279634" y="1449374"/>
                <a:ext cx="357190" cy="1143008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Прямоугольник 44"/>
            <p:cNvSpPr/>
            <p:nvPr/>
          </p:nvSpPr>
          <p:spPr bwMode="auto">
            <a:xfrm flipH="1">
              <a:off x="5481644" y="1487732"/>
              <a:ext cx="214314" cy="785818"/>
            </a:xfrm>
            <a:prstGeom prst="rect">
              <a:avLst/>
            </a:prstGeom>
            <a:solidFill>
              <a:srgbClr val="FFCCCC"/>
            </a:solidFill>
            <a:ln w="38100">
              <a:solidFill>
                <a:srgbClr val="FFCC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11679" y="785794"/>
            <a:ext cx="145677" cy="2174246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7049923" y="1600449"/>
            <a:ext cx="728384" cy="1304547"/>
          </a:xfrm>
          <a:prstGeom prst="parallelogram">
            <a:avLst>
              <a:gd name="adj" fmla="val 51667"/>
            </a:avLst>
          </a:pr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5" name="AutoShape 19"/>
          <p:cNvSpPr>
            <a:spLocks noChangeArrowheads="1"/>
          </p:cNvSpPr>
          <p:nvPr/>
        </p:nvSpPr>
        <p:spPr bwMode="auto">
          <a:xfrm>
            <a:off x="6989224" y="3102811"/>
            <a:ext cx="582707" cy="652274"/>
          </a:xfrm>
          <a:prstGeom prst="hexagon">
            <a:avLst>
              <a:gd name="adj" fmla="val 33333"/>
              <a:gd name="vf" fmla="val 115470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7778307" y="2059236"/>
            <a:ext cx="437031" cy="869698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>
            <a:off x="7486954" y="2450537"/>
            <a:ext cx="43703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904912" y="2015688"/>
            <a:ext cx="357190" cy="239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2970971" y="1019159"/>
            <a:ext cx="145677" cy="2826519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2" name="Rectangle 26"/>
          <p:cNvSpPr>
            <a:spLocks noChangeArrowheads="1"/>
          </p:cNvSpPr>
          <p:nvPr/>
        </p:nvSpPr>
        <p:spPr bwMode="auto">
          <a:xfrm>
            <a:off x="3262325" y="493716"/>
            <a:ext cx="145677" cy="2826519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3" name="AutoShape 27"/>
          <p:cNvSpPr>
            <a:spLocks noChangeArrowheads="1"/>
          </p:cNvSpPr>
          <p:nvPr/>
        </p:nvSpPr>
        <p:spPr bwMode="auto">
          <a:xfrm>
            <a:off x="785818" y="4842207"/>
            <a:ext cx="1571604" cy="729933"/>
          </a:xfrm>
          <a:prstGeom prst="wedgeRectCallout">
            <a:avLst>
              <a:gd name="adj1" fmla="val 6862"/>
              <a:gd name="adj2" fmla="val -17051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отраж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нейтронов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7" name="Text Box 41"/>
          <p:cNvSpPr txBox="1">
            <a:spLocks noChangeArrowheads="1"/>
          </p:cNvSpPr>
          <p:nvPr/>
        </p:nvSpPr>
        <p:spPr bwMode="auto">
          <a:xfrm>
            <a:off x="6541979" y="3071810"/>
            <a:ext cx="238773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конденсатор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8" name="Text Box 42"/>
          <p:cNvSpPr txBox="1">
            <a:spLocks noChangeArrowheads="1"/>
          </p:cNvSpPr>
          <p:nvPr/>
        </p:nvSpPr>
        <p:spPr bwMode="auto">
          <a:xfrm>
            <a:off x="6643702" y="1071546"/>
            <a:ext cx="167959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турбина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4" name="Text Box 38"/>
          <p:cNvSpPr txBox="1">
            <a:spLocks noChangeArrowheads="1"/>
          </p:cNvSpPr>
          <p:nvPr/>
        </p:nvSpPr>
        <p:spPr bwMode="auto">
          <a:xfrm rot="19897078">
            <a:off x="1154093" y="2970679"/>
            <a:ext cx="2006624" cy="7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акт.  зона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5" name="Text Box 39"/>
          <p:cNvSpPr txBox="1">
            <a:spLocks noChangeArrowheads="1"/>
          </p:cNvSpPr>
          <p:nvPr/>
        </p:nvSpPr>
        <p:spPr bwMode="auto">
          <a:xfrm>
            <a:off x="2428860" y="642918"/>
            <a:ext cx="1857388" cy="5000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топливо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7488" y="1058275"/>
            <a:ext cx="1085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sm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d,B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-32" y="0"/>
            <a:ext cx="1643074" cy="857232"/>
          </a:xfrm>
          <a:prstGeom prst="rect">
            <a:avLst/>
          </a:prstGeom>
          <a:solidFill>
            <a:srgbClr val="0014A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Регулир.поглотители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верх 56"/>
          <p:cNvSpPr/>
          <p:nvPr/>
        </p:nvSpPr>
        <p:spPr bwMode="auto">
          <a:xfrm>
            <a:off x="2357422" y="1571612"/>
            <a:ext cx="214314" cy="1071570"/>
          </a:xfrm>
          <a:prstGeom prst="upArrow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8" name="Стрелка вверх 57"/>
          <p:cNvSpPr/>
          <p:nvPr/>
        </p:nvSpPr>
        <p:spPr bwMode="auto">
          <a:xfrm rot="10800000">
            <a:off x="5429256" y="1500174"/>
            <a:ext cx="214314" cy="1071570"/>
          </a:xfrm>
          <a:prstGeom prst="upArrow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4" name="Группа 62"/>
          <p:cNvGrpSpPr/>
          <p:nvPr/>
        </p:nvGrpSpPr>
        <p:grpSpPr>
          <a:xfrm>
            <a:off x="5010447" y="2214554"/>
            <a:ext cx="2351302" cy="1974940"/>
            <a:chOff x="5010447" y="2214994"/>
            <a:chExt cx="2351302" cy="1974940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5010447" y="2227785"/>
              <a:ext cx="1165415" cy="1962148"/>
              <a:chOff x="12384" y="8349"/>
              <a:chExt cx="1152" cy="1105"/>
            </a:xfrm>
          </p:grpSpPr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12384" y="8349"/>
                <a:ext cx="1152" cy="772"/>
                <a:chOff x="12384" y="8347"/>
                <a:chExt cx="1154" cy="1273"/>
              </a:xfrm>
            </p:grpSpPr>
            <p:sp>
              <p:nvSpPr>
                <p:cNvPr id="34829" name="AutoShape 13"/>
                <p:cNvSpPr>
                  <a:spLocks noChangeArrowheads="1"/>
                </p:cNvSpPr>
                <p:nvPr/>
              </p:nvSpPr>
              <p:spPr bwMode="auto">
                <a:xfrm rot="-5296084">
                  <a:off x="12599" y="8134"/>
                  <a:ext cx="725" cy="1152"/>
                </a:xfrm>
                <a:custGeom>
                  <a:avLst/>
                  <a:gdLst>
                    <a:gd name="G0" fmla="+- 5400 0 0"/>
                    <a:gd name="G1" fmla="+- 11796480 0 0"/>
                    <a:gd name="G2" fmla="+- 0 0 11796480"/>
                    <a:gd name="T0" fmla="*/ 0 256 1"/>
                    <a:gd name="T1" fmla="*/ 180 256 1"/>
                    <a:gd name="G3" fmla="+- 11796480 T0 T1"/>
                    <a:gd name="T2" fmla="*/ 0 256 1"/>
                    <a:gd name="T3" fmla="*/ 90 256 1"/>
                    <a:gd name="G4" fmla="+- 11796480 T2 T3"/>
                    <a:gd name="G5" fmla="*/ G4 2 1"/>
                    <a:gd name="T4" fmla="*/ 90 256 1"/>
                    <a:gd name="T5" fmla="*/ 0 256 1"/>
                    <a:gd name="G6" fmla="+- 11796480 T4 T5"/>
                    <a:gd name="G7" fmla="*/ G6 2 1"/>
                    <a:gd name="G8" fmla="abs 11796480"/>
                    <a:gd name="T6" fmla="*/ 0 256 1"/>
                    <a:gd name="T7" fmla="*/ 90 256 1"/>
                    <a:gd name="G9" fmla="+- G8 T6 T7"/>
                    <a:gd name="G10" fmla="?: G9 G7 G5"/>
                    <a:gd name="T8" fmla="*/ 0 256 1"/>
                    <a:gd name="T9" fmla="*/ 360 256 1"/>
                    <a:gd name="G11" fmla="+- G10 T8 T9"/>
                    <a:gd name="G12" fmla="?: G10 G11 G10"/>
                    <a:gd name="T10" fmla="*/ 0 256 1"/>
                    <a:gd name="T11" fmla="*/ 360 256 1"/>
                    <a:gd name="G13" fmla="+- G12 T10 T11"/>
                    <a:gd name="G14" fmla="?: G12 G13 G12"/>
                    <a:gd name="G15" fmla="+- 0 0 G14"/>
                    <a:gd name="G16" fmla="+- 10800 0 0"/>
                    <a:gd name="G17" fmla="+- 10800 0 5400"/>
                    <a:gd name="G18" fmla="*/ 5400 1 2"/>
                    <a:gd name="G19" fmla="+- G18 5400 0"/>
                    <a:gd name="G20" fmla="cos G19 11796480"/>
                    <a:gd name="G21" fmla="sin G19 11796480"/>
                    <a:gd name="G22" fmla="+- G20 10800 0"/>
                    <a:gd name="G23" fmla="+- G21 10800 0"/>
                    <a:gd name="G24" fmla="+- 10800 0 G20"/>
                    <a:gd name="G25" fmla="+- 5400 10800 0"/>
                    <a:gd name="G26" fmla="?: G9 G17 G25"/>
                    <a:gd name="G27" fmla="?: G9 0 21600"/>
                    <a:gd name="G28" fmla="cos 10800 11796480"/>
                    <a:gd name="G29" fmla="sin 10800 11796480"/>
                    <a:gd name="G30" fmla="sin 5400 11796480"/>
                    <a:gd name="G31" fmla="+- G28 10800 0"/>
                    <a:gd name="G32" fmla="+- G29 10800 0"/>
                    <a:gd name="G33" fmla="+- G30 10800 0"/>
                    <a:gd name="G34" fmla="?: G4 0 G31"/>
                    <a:gd name="G35" fmla="?: 11796480 G34 0"/>
                    <a:gd name="G36" fmla="?: G6 G35 G31"/>
                    <a:gd name="G37" fmla="+- 21600 0 G36"/>
                    <a:gd name="G38" fmla="?: G4 0 G33"/>
                    <a:gd name="G39" fmla="?: 11796480 G38 G32"/>
                    <a:gd name="G40" fmla="?: G6 G39 0"/>
                    <a:gd name="G41" fmla="?: G4 G32 21600"/>
                    <a:gd name="G42" fmla="?: G6 G41 G33"/>
                    <a:gd name="T12" fmla="*/ 10800 w 21600"/>
                    <a:gd name="T13" fmla="*/ 0 h 21600"/>
                    <a:gd name="T14" fmla="*/ 2700 w 21600"/>
                    <a:gd name="T15" fmla="*/ 10800 h 21600"/>
                    <a:gd name="T16" fmla="*/ 10800 w 21600"/>
                    <a:gd name="T17" fmla="*/ 5400 h 21600"/>
                    <a:gd name="T18" fmla="*/ 18900 w 21600"/>
                    <a:gd name="T19" fmla="*/ 10800 h 21600"/>
                    <a:gd name="T20" fmla="*/ G36 w 21600"/>
                    <a:gd name="T21" fmla="*/ G40 h 21600"/>
                    <a:gd name="T22" fmla="*/ G37 w 21600"/>
                    <a:gd name="T23" fmla="*/ G42 h 21600"/>
                  </a:gdLst>
                  <a:ahLst/>
                  <a:cxnLst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830" name="AutoShape 14"/>
                <p:cNvSpPr>
                  <a:spLocks noChangeArrowheads="1"/>
                </p:cNvSpPr>
                <p:nvPr/>
              </p:nvSpPr>
              <p:spPr bwMode="auto">
                <a:xfrm rot="5296084" flipH="1">
                  <a:off x="12597" y="8682"/>
                  <a:ext cx="725" cy="1152"/>
                </a:xfrm>
                <a:custGeom>
                  <a:avLst/>
                  <a:gdLst>
                    <a:gd name="G0" fmla="+- 5400 0 0"/>
                    <a:gd name="G1" fmla="+- 11796480 0 0"/>
                    <a:gd name="G2" fmla="+- 0 0 11796480"/>
                    <a:gd name="T0" fmla="*/ 0 256 1"/>
                    <a:gd name="T1" fmla="*/ 180 256 1"/>
                    <a:gd name="G3" fmla="+- 11796480 T0 T1"/>
                    <a:gd name="T2" fmla="*/ 0 256 1"/>
                    <a:gd name="T3" fmla="*/ 90 256 1"/>
                    <a:gd name="G4" fmla="+- 11796480 T2 T3"/>
                    <a:gd name="G5" fmla="*/ G4 2 1"/>
                    <a:gd name="T4" fmla="*/ 90 256 1"/>
                    <a:gd name="T5" fmla="*/ 0 256 1"/>
                    <a:gd name="G6" fmla="+- 11796480 T4 T5"/>
                    <a:gd name="G7" fmla="*/ G6 2 1"/>
                    <a:gd name="G8" fmla="abs 11796480"/>
                    <a:gd name="T6" fmla="*/ 0 256 1"/>
                    <a:gd name="T7" fmla="*/ 90 256 1"/>
                    <a:gd name="G9" fmla="+- G8 T6 T7"/>
                    <a:gd name="G10" fmla="?: G9 G7 G5"/>
                    <a:gd name="T8" fmla="*/ 0 256 1"/>
                    <a:gd name="T9" fmla="*/ 360 256 1"/>
                    <a:gd name="G11" fmla="+- G10 T8 T9"/>
                    <a:gd name="G12" fmla="?: G10 G11 G10"/>
                    <a:gd name="T10" fmla="*/ 0 256 1"/>
                    <a:gd name="T11" fmla="*/ 360 256 1"/>
                    <a:gd name="G13" fmla="+- G12 T10 T11"/>
                    <a:gd name="G14" fmla="?: G12 G13 G12"/>
                    <a:gd name="G15" fmla="+- 0 0 G14"/>
                    <a:gd name="G16" fmla="+- 10800 0 0"/>
                    <a:gd name="G17" fmla="+- 10800 0 5400"/>
                    <a:gd name="G18" fmla="*/ 5400 1 2"/>
                    <a:gd name="G19" fmla="+- G18 5400 0"/>
                    <a:gd name="G20" fmla="cos G19 11796480"/>
                    <a:gd name="G21" fmla="sin G19 11796480"/>
                    <a:gd name="G22" fmla="+- G20 10800 0"/>
                    <a:gd name="G23" fmla="+- G21 10800 0"/>
                    <a:gd name="G24" fmla="+- 10800 0 G20"/>
                    <a:gd name="G25" fmla="+- 5400 10800 0"/>
                    <a:gd name="G26" fmla="?: G9 G17 G25"/>
                    <a:gd name="G27" fmla="?: G9 0 21600"/>
                    <a:gd name="G28" fmla="cos 10800 11796480"/>
                    <a:gd name="G29" fmla="sin 10800 11796480"/>
                    <a:gd name="G30" fmla="sin 5400 11796480"/>
                    <a:gd name="G31" fmla="+- G28 10800 0"/>
                    <a:gd name="G32" fmla="+- G29 10800 0"/>
                    <a:gd name="G33" fmla="+- G30 10800 0"/>
                    <a:gd name="G34" fmla="?: G4 0 G31"/>
                    <a:gd name="G35" fmla="?: 11796480 G34 0"/>
                    <a:gd name="G36" fmla="?: G6 G35 G31"/>
                    <a:gd name="G37" fmla="+- 21600 0 G36"/>
                    <a:gd name="G38" fmla="?: G4 0 G33"/>
                    <a:gd name="G39" fmla="?: 11796480 G38 G32"/>
                    <a:gd name="G40" fmla="?: G6 G39 0"/>
                    <a:gd name="G41" fmla="?: G4 G32 21600"/>
                    <a:gd name="G42" fmla="?: G6 G41 G33"/>
                    <a:gd name="T12" fmla="*/ 10800 w 21600"/>
                    <a:gd name="T13" fmla="*/ 0 h 21600"/>
                    <a:gd name="T14" fmla="*/ 2700 w 21600"/>
                    <a:gd name="T15" fmla="*/ 10800 h 21600"/>
                    <a:gd name="T16" fmla="*/ 10800 w 21600"/>
                    <a:gd name="T17" fmla="*/ 5400 h 21600"/>
                    <a:gd name="T18" fmla="*/ 18900 w 21600"/>
                    <a:gd name="T19" fmla="*/ 10800 h 21600"/>
                    <a:gd name="T20" fmla="*/ G36 w 21600"/>
                    <a:gd name="T21" fmla="*/ G40 h 21600"/>
                    <a:gd name="T22" fmla="*/ G37 w 21600"/>
                    <a:gd name="T23" fmla="*/ G42 h 21600"/>
                  </a:gdLst>
                  <a:ahLst/>
                  <a:cxnLst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4831" name="AutoShape 15"/>
              <p:cNvSpPr>
                <a:spLocks noChangeArrowheads="1"/>
              </p:cNvSpPr>
              <p:nvPr/>
            </p:nvSpPr>
            <p:spPr bwMode="auto">
              <a:xfrm rot="-5296084">
                <a:off x="12741" y="8659"/>
                <a:ext cx="440" cy="1150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4832" name="Rectangle 16"/>
            <p:cNvSpPr>
              <a:spLocks noChangeArrowheads="1"/>
            </p:cNvSpPr>
            <p:nvPr/>
          </p:nvSpPr>
          <p:spPr bwMode="auto">
            <a:xfrm>
              <a:off x="5593154" y="2214994"/>
              <a:ext cx="1748122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3" name="Rectangle 17"/>
            <p:cNvSpPr>
              <a:spLocks noChangeArrowheads="1"/>
            </p:cNvSpPr>
            <p:nvPr/>
          </p:nvSpPr>
          <p:spPr bwMode="auto">
            <a:xfrm>
              <a:off x="5606802" y="3972509"/>
              <a:ext cx="1748122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6" name="Rectangle 20"/>
            <p:cNvSpPr>
              <a:spLocks noChangeArrowheads="1"/>
            </p:cNvSpPr>
            <p:nvPr/>
          </p:nvSpPr>
          <p:spPr bwMode="auto">
            <a:xfrm>
              <a:off x="7164240" y="3755084"/>
              <a:ext cx="197509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7" name="Rectangle 21"/>
            <p:cNvSpPr>
              <a:spLocks noChangeArrowheads="1"/>
            </p:cNvSpPr>
            <p:nvPr/>
          </p:nvSpPr>
          <p:spPr bwMode="auto">
            <a:xfrm>
              <a:off x="7195600" y="2885386"/>
              <a:ext cx="145677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 bwMode="auto">
            <a:xfrm>
              <a:off x="5429256" y="2262322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 bwMode="auto">
            <a:xfrm>
              <a:off x="5429256" y="4007328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 bwMode="auto">
            <a:xfrm rot="21032251">
              <a:off x="5429256" y="3422176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 bwMode="auto">
            <a:xfrm rot="452600">
              <a:off x="5390316" y="2843989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 bwMode="auto">
            <a:xfrm rot="16200000">
              <a:off x="7123296" y="3858068"/>
              <a:ext cx="285752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34856" name="Text Box 40"/>
          <p:cNvSpPr txBox="1">
            <a:spLocks noChangeArrowheads="1"/>
          </p:cNvSpPr>
          <p:nvPr/>
        </p:nvSpPr>
        <p:spPr bwMode="auto">
          <a:xfrm>
            <a:off x="3857620" y="2786058"/>
            <a:ext cx="2714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парогенератор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трелка вверх 64"/>
          <p:cNvSpPr/>
          <p:nvPr/>
        </p:nvSpPr>
        <p:spPr bwMode="auto">
          <a:xfrm rot="5400000">
            <a:off x="6215074" y="1785926"/>
            <a:ext cx="214314" cy="1071570"/>
          </a:xfrm>
          <a:prstGeom prst="upArrow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6" name="Text Box 42"/>
          <p:cNvSpPr txBox="1">
            <a:spLocks noChangeArrowheads="1"/>
          </p:cNvSpPr>
          <p:nvPr/>
        </p:nvSpPr>
        <p:spPr bwMode="auto">
          <a:xfrm>
            <a:off x="3000364" y="5085184"/>
            <a:ext cx="3786214" cy="107157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прекращения реакции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54"/>
          <p:cNvGrpSpPr/>
          <p:nvPr/>
        </p:nvGrpSpPr>
        <p:grpSpPr>
          <a:xfrm>
            <a:off x="0" y="0"/>
            <a:ext cx="9144000" cy="6858000"/>
            <a:chOff x="-3429056" y="-214314"/>
            <a:chExt cx="9144000" cy="6858000"/>
          </a:xfrm>
        </p:grpSpPr>
        <p:grpSp>
          <p:nvGrpSpPr>
            <p:cNvPr id="8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68" name="Прямоугольник 67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7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348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1319 L -0.00052 0.10782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162 L -2.5E-6 -0.23254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139 L 0.00052 -0.22929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0" grpId="0" animBg="1"/>
      <p:bldP spid="34820" grpId="1" animBg="1"/>
      <p:bldP spid="34834" grpId="0" animBg="1"/>
      <p:bldP spid="34835" grpId="0" animBg="1"/>
      <p:bldP spid="34838" grpId="0" animBg="1"/>
      <p:bldP spid="34839" grpId="0" animBg="1"/>
      <p:bldP spid="34840" grpId="0"/>
      <p:bldP spid="34841" grpId="0" animBg="1"/>
      <p:bldP spid="34841" grpId="1" animBg="1"/>
      <p:bldP spid="34842" grpId="0" animBg="1"/>
      <p:bldP spid="34842" grpId="1" animBg="1"/>
      <p:bldP spid="34843" grpId="0" animBg="1"/>
      <p:bldP spid="34857" grpId="0"/>
      <p:bldP spid="34858" grpId="0"/>
      <p:bldP spid="34854" grpId="0"/>
      <p:bldP spid="34855" grpId="0" animBg="1"/>
      <p:bldP spid="53" grpId="0"/>
      <p:bldP spid="54" grpId="0" animBg="1"/>
      <p:bldP spid="57" grpId="0" animBg="1"/>
      <p:bldP spid="58" grpId="0" animBg="1"/>
      <p:bldP spid="34856" grpId="0"/>
      <p:bldP spid="65" grpId="0" animBg="1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256"/>
          <a:ext cx="9144000" cy="2438400"/>
        </p:xfrm>
        <a:graphic>
          <a:graphicData uri="http://schemas.openxmlformats.org/drawingml/2006/table">
            <a:tbl>
              <a:tblPr/>
              <a:tblGrid>
                <a:gridCol w="7982465"/>
                <a:gridCol w="116153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Эвристическая беседа по теме  №31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  Первичная обратная связь по вопросам стр.198, 201,202, 204, 206.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$$ 81-85. Т. 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107745"/>
            <a:ext cx="9144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\3у24н\  №95.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\Т.№ 31 \  СОСТАВ ЯДРА АТОМА. ИЗОТОПЫ.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учащихся с историей открытия протона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инейтрона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«ядерные силы», «энергия связи», «изотопы»,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изотоны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ядерные реакции и их энергетический выход.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«Открытие нейтрона».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«Ядерные реакции».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6165304"/>
            <a:ext cx="6156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41875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9-25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Ядерные реакции.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4566</TotalTime>
  <Words>1036</Words>
  <Application>Microsoft Office PowerPoint</Application>
  <PresentationFormat>Экран (4:3)</PresentationFormat>
  <Paragraphs>389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438</cp:revision>
  <dcterms:created xsi:type="dcterms:W3CDTF">2009-11-04T14:29:22Z</dcterms:created>
  <dcterms:modified xsi:type="dcterms:W3CDTF">2019-03-28T11:13:43Z</dcterms:modified>
</cp:coreProperties>
</file>