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ms-powerpoint.presentation.macroEnabled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1" r:id="rId1"/>
  </p:sldMasterIdLst>
  <p:notesMasterIdLst>
    <p:notesMasterId r:id="rId25"/>
  </p:notesMasterIdLst>
  <p:sldIdLst>
    <p:sldId id="316" r:id="rId2"/>
    <p:sldId id="317" r:id="rId3"/>
    <p:sldId id="330" r:id="rId4"/>
    <p:sldId id="321" r:id="rId5"/>
    <p:sldId id="331" r:id="rId6"/>
    <p:sldId id="344" r:id="rId7"/>
    <p:sldId id="345" r:id="rId8"/>
    <p:sldId id="289" r:id="rId9"/>
    <p:sldId id="350" r:id="rId10"/>
    <p:sldId id="346" r:id="rId11"/>
    <p:sldId id="351" r:id="rId12"/>
    <p:sldId id="352" r:id="rId13"/>
    <p:sldId id="353" r:id="rId14"/>
    <p:sldId id="347" r:id="rId15"/>
    <p:sldId id="348" r:id="rId16"/>
    <p:sldId id="333" r:id="rId17"/>
    <p:sldId id="339" r:id="rId18"/>
    <p:sldId id="340" r:id="rId19"/>
    <p:sldId id="342" r:id="rId20"/>
    <p:sldId id="338" r:id="rId21"/>
    <p:sldId id="343" r:id="rId22"/>
    <p:sldId id="337" r:id="rId23"/>
    <p:sldId id="341" r:id="rId2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srgbClr val="FF0000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FCCCC"/>
    <a:srgbClr val="006600"/>
    <a:srgbClr val="33CCFF"/>
    <a:srgbClr val="365D21"/>
    <a:srgbClr val="0014AC"/>
    <a:srgbClr val="0066FF"/>
    <a:srgbClr val="FFFF00"/>
    <a:srgbClr val="FF9900"/>
    <a:srgbClr val="FFFFFF"/>
    <a:srgbClr val="0033CC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0" d="100"/>
          <a:sy n="70" d="100"/>
        </p:scale>
        <p:origin x="-1974" y="-4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9" d="100"/>
        <a:sy n="89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76E3A03-BB73-4ED6-99C4-4CFD2A94209F}" type="datetimeFigureOut">
              <a:rPr lang="ru-RU"/>
              <a:pPr>
                <a:defRPr/>
              </a:pPr>
              <a:t>28.03.2019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DA3820B-7150-4465-9329-879E122C3E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435391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96998B-470D-40EF-A191-BD62BA73A0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4D8782-41D5-4251-85C2-531FFE3C84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C874C7-9393-40C1-A385-7AF3418EC4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D63DA3-EFB4-4EDF-8F87-C68D53915E5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DB4824-2863-4106-B7A6-92F782BD50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4008A9-4259-4C93-99C2-5939032736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E2D8F1-AE7D-4559-9F5C-0762D2F1D8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76B807-3976-45DB-8AE9-7E0057AB82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BC2D45-DCC5-40D6-8543-A23820867A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5DC91E-F650-4703-95E6-2CB7DCA586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D6F8FC-428F-40A9-A415-F1D3D6AE18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9" name="Текст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2EAED02A-B3E0-45D7-94C6-41158E69FE5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4" r:id="rId1"/>
    <p:sldLayoutId id="2147483815" r:id="rId2"/>
    <p:sldLayoutId id="2147483816" r:id="rId3"/>
    <p:sldLayoutId id="2147483811" r:id="rId4"/>
    <p:sldLayoutId id="2147483817" r:id="rId5"/>
    <p:sldLayoutId id="2147483812" r:id="rId6"/>
    <p:sldLayoutId id="2147483818" r:id="rId7"/>
    <p:sldLayoutId id="2147483819" r:id="rId8"/>
    <p:sldLayoutId id="2147483820" r:id="rId9"/>
    <p:sldLayoutId id="2147483813" r:id="rId10"/>
    <p:sldLayoutId id="214748382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audio" Target="../media/audio2.wav"/><Relationship Id="rId7" Type="http://schemas.openxmlformats.org/officeDocument/2006/relationships/image" Target="../media/image3.png"/><Relationship Id="rId12" Type="http://schemas.openxmlformats.org/officeDocument/2006/relationships/image" Target="../media/image8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5.wav"/><Relationship Id="rId11" Type="http://schemas.openxmlformats.org/officeDocument/2006/relationships/image" Target="../media/image7.jpeg"/><Relationship Id="rId5" Type="http://schemas.openxmlformats.org/officeDocument/2006/relationships/audio" Target="../media/audio4.wav"/><Relationship Id="rId10" Type="http://schemas.openxmlformats.org/officeDocument/2006/relationships/image" Target="../media/image6.jpeg"/><Relationship Id="rId4" Type="http://schemas.openxmlformats.org/officeDocument/2006/relationships/audio" Target="../media/audio3.wav"/><Relationship Id="rId9" Type="http://schemas.openxmlformats.org/officeDocument/2006/relationships/image" Target="../media/image5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audio" Target="../media/audio10.wav"/><Relationship Id="rId4" Type="http://schemas.openxmlformats.org/officeDocument/2006/relationships/audio" Target="../media/audio5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audio" Target="../media/audio10.wav"/><Relationship Id="rId4" Type="http://schemas.openxmlformats.org/officeDocument/2006/relationships/audio" Target="../media/audio5.wav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audio" Target="../media/audio5.wav"/><Relationship Id="rId3" Type="http://schemas.openxmlformats.org/officeDocument/2006/relationships/audio" Target="../media/audio4.wav"/><Relationship Id="rId7" Type="http://schemas.openxmlformats.org/officeDocument/2006/relationships/audio" Target="../media/audio9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3.wav"/><Relationship Id="rId5" Type="http://schemas.openxmlformats.org/officeDocument/2006/relationships/audio" Target="../media/audio6.wav"/><Relationship Id="rId4" Type="http://schemas.openxmlformats.org/officeDocument/2006/relationships/audio" Target="../media/audio7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1.wav"/><Relationship Id="rId5" Type="http://schemas.openxmlformats.org/officeDocument/2006/relationships/audio" Target="../media/audio3.wav"/><Relationship Id="rId4" Type="http://schemas.openxmlformats.org/officeDocument/2006/relationships/audio" Target="../media/audio5.wav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audio" Target="../media/audio5.wav"/><Relationship Id="rId3" Type="http://schemas.openxmlformats.org/officeDocument/2006/relationships/audio" Target="../media/audio4.wav"/><Relationship Id="rId7" Type="http://schemas.openxmlformats.org/officeDocument/2006/relationships/audio" Target="../media/audio9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3.wav"/><Relationship Id="rId5" Type="http://schemas.openxmlformats.org/officeDocument/2006/relationships/audio" Target="../media/audio6.wav"/><Relationship Id="rId4" Type="http://schemas.openxmlformats.org/officeDocument/2006/relationships/audio" Target="../media/audio7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1.wav"/><Relationship Id="rId5" Type="http://schemas.openxmlformats.org/officeDocument/2006/relationships/audio" Target="../media/audio3.wav"/><Relationship Id="rId4" Type="http://schemas.openxmlformats.org/officeDocument/2006/relationships/audio" Target="../media/audio5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7" Type="http://schemas.openxmlformats.org/officeDocument/2006/relationships/audio" Target="../media/audio7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1.wav"/><Relationship Id="rId5" Type="http://schemas.openxmlformats.org/officeDocument/2006/relationships/audio" Target="../media/audio5.wav"/><Relationship Id="rId4" Type="http://schemas.openxmlformats.org/officeDocument/2006/relationships/audio" Target="../media/audio4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8.wav"/><Relationship Id="rId2" Type="http://schemas.openxmlformats.org/officeDocument/2006/relationships/audio" Target="../media/audio9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6.wav"/><Relationship Id="rId5" Type="http://schemas.openxmlformats.org/officeDocument/2006/relationships/audio" Target="../media/audio1.wav"/><Relationship Id="rId4" Type="http://schemas.openxmlformats.org/officeDocument/2006/relationships/audio" Target="../media/audio7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7.wav"/><Relationship Id="rId2" Type="http://schemas.openxmlformats.org/officeDocument/2006/relationships/audio" Target="../media/audio9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6.wav"/><Relationship Id="rId5" Type="http://schemas.openxmlformats.org/officeDocument/2006/relationships/audio" Target="../media/audio1.wav"/><Relationship Id="rId4" Type="http://schemas.openxmlformats.org/officeDocument/2006/relationships/audio" Target="../media/audio8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8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4.wav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jpeg"/><Relationship Id="rId4" Type="http://schemas.openxmlformats.org/officeDocument/2006/relationships/audio" Target="../media/audio3.wav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audio" Target="../media/audio8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5.wav"/><Relationship Id="rId4" Type="http://schemas.openxmlformats.org/officeDocument/2006/relationships/audio" Target="../media/audio9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8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4.wav"/><Relationship Id="rId5" Type="http://schemas.openxmlformats.org/officeDocument/2006/relationships/audio" Target="../media/audio1.wav"/><Relationship Id="rId4" Type="http://schemas.openxmlformats.org/officeDocument/2006/relationships/audio" Target="../media/audio6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7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2" Type="http://schemas.openxmlformats.org/officeDocument/2006/relationships/audio" Target="../media/audio8.wav"/><Relationship Id="rId1" Type="http://schemas.openxmlformats.org/officeDocument/2006/relationships/slideLayout" Target="../slideLayouts/slideLayout2.xml"/><Relationship Id="rId5" Type="http://schemas.openxmlformats.org/officeDocument/2006/relationships/audio" Target="../media/audio1.wav"/><Relationship Id="rId4" Type="http://schemas.openxmlformats.org/officeDocument/2006/relationships/audio" Target="../media/audio3.wav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audio" Target="../media/audio8.wav"/><Relationship Id="rId3" Type="http://schemas.openxmlformats.org/officeDocument/2006/relationships/audio" Target="../media/audio3.wav"/><Relationship Id="rId7" Type="http://schemas.openxmlformats.org/officeDocument/2006/relationships/audio" Target="../media/audio1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5.wav"/><Relationship Id="rId5" Type="http://schemas.openxmlformats.org/officeDocument/2006/relationships/audio" Target="../media/audio7.wav"/><Relationship Id="rId4" Type="http://schemas.openxmlformats.org/officeDocument/2006/relationships/audio" Target="../media/audio6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5.wav"/><Relationship Id="rId5" Type="http://schemas.openxmlformats.org/officeDocument/2006/relationships/audio" Target="../media/audio8.wav"/><Relationship Id="rId4" Type="http://schemas.openxmlformats.org/officeDocument/2006/relationships/audio" Target="../media/audio4.wav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audio" Target="../media/audio8.wav"/><Relationship Id="rId3" Type="http://schemas.openxmlformats.org/officeDocument/2006/relationships/audio" Target="../media/audio3.wav"/><Relationship Id="rId7" Type="http://schemas.openxmlformats.org/officeDocument/2006/relationships/audio" Target="../media/audio2.wav"/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5.wav"/><Relationship Id="rId5" Type="http://schemas.openxmlformats.org/officeDocument/2006/relationships/audio" Target="../media/audio4.wav"/><Relationship Id="rId4" Type="http://schemas.openxmlformats.org/officeDocument/2006/relationships/audio" Target="../media/audio9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audio" Target="../media/audio8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7.wav"/><Relationship Id="rId5" Type="http://schemas.openxmlformats.org/officeDocument/2006/relationships/audio" Target="../media/audio4.wav"/><Relationship Id="rId4" Type="http://schemas.openxmlformats.org/officeDocument/2006/relationships/audio" Target="../media/audio6.wav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audio" Target="../media/audio8.wav"/><Relationship Id="rId3" Type="http://schemas.openxmlformats.org/officeDocument/2006/relationships/audio" Target="../media/audio5.wav"/><Relationship Id="rId7" Type="http://schemas.openxmlformats.org/officeDocument/2006/relationships/audio" Target="../media/audio6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1.wav"/><Relationship Id="rId5" Type="http://schemas.openxmlformats.org/officeDocument/2006/relationships/audio" Target="../media/audio9.wav"/><Relationship Id="rId4" Type="http://schemas.openxmlformats.org/officeDocument/2006/relationships/audio" Target="../media/audio3.wav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0"/>
            <a:ext cx="7452320" cy="3140968"/>
          </a:xfrm>
          <a:gradFill rotWithShape="0">
            <a:gsLst>
              <a:gs pos="0">
                <a:srgbClr val="92D050"/>
              </a:gs>
              <a:gs pos="100000">
                <a:srgbClr val="66CCFF">
                  <a:alpha val="50000"/>
                </a:srgbClr>
              </a:gs>
            </a:gsLst>
            <a:path path="rect">
              <a:fillToRect l="50000" t="50000" r="50000" b="50000"/>
            </a:path>
          </a:gradFill>
        </p:spPr>
        <p:txBody>
          <a:bodyPr/>
          <a:lstStyle/>
          <a:p>
            <a:pPr marL="0" indent="0" algn="ctr" eaLnBrk="1" hangingPunct="1">
              <a:lnSpc>
                <a:spcPts val="4000"/>
              </a:lnSpc>
              <a:spcBef>
                <a:spcPts val="600"/>
              </a:spcBef>
              <a:buFont typeface="Wingdings" pitchFamily="2" charset="2"/>
              <a:buNone/>
            </a:pPr>
            <a:r>
              <a:rPr lang="ru-RU" sz="40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Проверка  </a:t>
            </a:r>
            <a:r>
              <a:rPr lang="ru-RU" sz="40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40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sz="40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40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гр4</a:t>
            </a:r>
          </a:p>
          <a:p>
            <a:pPr marL="0" indent="0" algn="ctr" eaLnBrk="1" hangingPunct="1">
              <a:lnSpc>
                <a:spcPts val="4000"/>
              </a:lnSpc>
              <a:spcBef>
                <a:spcPts val="600"/>
              </a:spcBef>
              <a:buFont typeface="Wingdings" pitchFamily="2" charset="2"/>
              <a:buNone/>
            </a:pPr>
            <a:r>
              <a:rPr lang="ru-RU" sz="4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Для диагностики стр.3</a:t>
            </a:r>
          </a:p>
          <a:p>
            <a:pPr marL="0" indent="0" algn="ctr" eaLnBrk="1" hangingPunct="1">
              <a:lnSpc>
                <a:spcPts val="4000"/>
              </a:lnSpc>
              <a:spcBef>
                <a:spcPts val="600"/>
              </a:spcBef>
              <a:buFont typeface="Wingdings" pitchFamily="2" charset="2"/>
              <a:buNone/>
            </a:pPr>
            <a:r>
              <a:rPr lang="ru-RU" sz="4000" dirty="0" smtClean="0">
                <a:solidFill>
                  <a:srgbClr val="339933"/>
                </a:solidFill>
                <a:latin typeface="Times New Roman" pitchFamily="18" charset="0"/>
                <a:cs typeface="Times New Roman" pitchFamily="18" charset="0"/>
              </a:rPr>
              <a:t>Домашнее задание.</a:t>
            </a:r>
          </a:p>
          <a:p>
            <a:pPr marL="0" indent="0" algn="ctr" eaLnBrk="1" hangingPunct="1">
              <a:lnSpc>
                <a:spcPts val="4000"/>
              </a:lnSpc>
              <a:spcBef>
                <a:spcPts val="600"/>
              </a:spcBef>
              <a:buFont typeface="Wingdings" pitchFamily="2" charset="2"/>
              <a:buNone/>
            </a:pPr>
            <a:r>
              <a:rPr lang="ru-RU" sz="40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Тема 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№ 31 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§§ 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102-106</a:t>
            </a:r>
          </a:p>
          <a:p>
            <a:pPr>
              <a:lnSpc>
                <a:spcPts val="4000"/>
              </a:lnSpc>
              <a:spcBef>
                <a:spcPts val="600"/>
              </a:spcBef>
            </a:pPr>
            <a:r>
              <a:rPr lang="ru-RU" sz="48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гр6,  </a:t>
            </a:r>
          </a:p>
          <a:p>
            <a:pPr>
              <a:lnSpc>
                <a:spcPts val="4000"/>
              </a:lnSpc>
              <a:spcBef>
                <a:spcPts val="600"/>
              </a:spcBef>
            </a:pPr>
            <a:endParaRPr lang="ru-RU" sz="48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508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459662" y="-214338"/>
            <a:ext cx="1684338" cy="2300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30" name="Picture 15" descr="boy_6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14313" y="3609975"/>
            <a:ext cx="1500187" cy="324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4" descr="boy_144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754188" y="3629025"/>
            <a:ext cx="1457325" cy="3157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boy_152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241675" y="3643313"/>
            <a:ext cx="1314450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5" descr="boy_151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4483100" y="3643313"/>
            <a:ext cx="1484313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5" descr="boy_6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150888" y="3643313"/>
            <a:ext cx="1484313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2" descr="boy_149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7000892" y="2216509"/>
            <a:ext cx="2143108" cy="4641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500"/>
                            </p:stCondLst>
                            <p:childTnLst>
                              <p:par>
                                <p:cTn id="5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000"/>
                            </p:stCondLst>
                            <p:childTnLst>
                              <p:par>
                                <p:cTn id="5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3000"/>
                            </p:stCondLst>
                            <p:childTnLst>
                              <p:par>
                                <p:cTn id="60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4000"/>
                            </p:stCondLst>
                            <p:childTnLst>
                              <p:par>
                                <p:cTn id="6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4500"/>
                            </p:stCondLst>
                            <p:childTnLst>
                              <p:par>
                                <p:cTn id="7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500"/>
                            </p:stCondLst>
                            <p:childTnLst>
                              <p:par>
                                <p:cTn id="75" presetID="1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6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6500"/>
                            </p:stCondLst>
                            <p:childTnLst>
                              <p:par>
                                <p:cTn id="82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2.07216E-6 L -0.76875 0.00648 " pathEditMode="relative" rAng="0" ptsTypes="AA">
                                      <p:cBhvr>
                                        <p:cTn id="8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400" y="3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8500"/>
                            </p:stCondLst>
                            <p:childTnLst>
                              <p:par>
                                <p:cTn id="85" presetID="3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9500"/>
                            </p:stCondLst>
                            <p:childTnLst>
                              <p:par>
                                <p:cTn id="92" presetID="19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3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0500"/>
                            </p:stCondLst>
                            <p:childTnLst>
                              <p:par>
                                <p:cTn id="97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8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11500"/>
                            </p:stCondLst>
                            <p:childTnLst>
                              <p:par>
                                <p:cTn id="102" presetID="39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3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12500"/>
                            </p:stCondLst>
                            <p:childTnLst>
                              <p:par>
                                <p:cTn id="109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0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5"/>
          <p:cNvGrpSpPr/>
          <p:nvPr/>
        </p:nvGrpSpPr>
        <p:grpSpPr>
          <a:xfrm>
            <a:off x="3571868" y="785795"/>
            <a:ext cx="1960554" cy="2286015"/>
            <a:chOff x="3571868" y="428604"/>
            <a:chExt cx="1960554" cy="2286015"/>
          </a:xfrm>
        </p:grpSpPr>
        <p:grpSp>
          <p:nvGrpSpPr>
            <p:cNvPr id="3" name="Group 2"/>
            <p:cNvGrpSpPr>
              <a:grpSpLocks/>
            </p:cNvGrpSpPr>
            <p:nvPr/>
          </p:nvGrpSpPr>
          <p:grpSpPr bwMode="auto">
            <a:xfrm>
              <a:off x="3571868" y="428604"/>
              <a:ext cx="1960554" cy="2286015"/>
              <a:chOff x="2200" y="5287"/>
              <a:chExt cx="874" cy="1377"/>
            </a:xfrm>
          </p:grpSpPr>
          <p:sp>
            <p:nvSpPr>
              <p:cNvPr id="1027" name="Oval 3"/>
              <p:cNvSpPr>
                <a:spLocks noChangeArrowheads="1"/>
              </p:cNvSpPr>
              <p:nvPr/>
            </p:nvSpPr>
            <p:spPr bwMode="auto">
              <a:xfrm>
                <a:off x="2491" y="5287"/>
                <a:ext cx="306" cy="337"/>
              </a:xfrm>
              <a:prstGeom prst="ellips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28" name="Line 4"/>
              <p:cNvSpPr>
                <a:spLocks noChangeShapeType="1"/>
              </p:cNvSpPr>
              <p:nvPr/>
            </p:nvSpPr>
            <p:spPr bwMode="auto">
              <a:xfrm>
                <a:off x="2644" y="5624"/>
                <a:ext cx="0" cy="475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29" name="Line 5"/>
              <p:cNvSpPr>
                <a:spLocks noChangeShapeType="1"/>
              </p:cNvSpPr>
              <p:nvPr/>
            </p:nvSpPr>
            <p:spPr bwMode="auto">
              <a:xfrm flipH="1">
                <a:off x="2399" y="6112"/>
                <a:ext cx="230" cy="537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30" name="Line 6"/>
              <p:cNvSpPr>
                <a:spLocks noChangeShapeType="1"/>
              </p:cNvSpPr>
              <p:nvPr/>
            </p:nvSpPr>
            <p:spPr bwMode="auto">
              <a:xfrm flipH="1">
                <a:off x="2235" y="6648"/>
                <a:ext cx="184" cy="0"/>
              </a:xfrm>
              <a:prstGeom prst="line">
                <a:avLst/>
              </a:prstGeom>
              <a:no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31" name="Line 7"/>
              <p:cNvSpPr>
                <a:spLocks noChangeShapeType="1"/>
              </p:cNvSpPr>
              <p:nvPr/>
            </p:nvSpPr>
            <p:spPr bwMode="auto">
              <a:xfrm>
                <a:off x="2660" y="6143"/>
                <a:ext cx="183" cy="521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32" name="Line 8"/>
              <p:cNvSpPr>
                <a:spLocks noChangeShapeType="1"/>
              </p:cNvSpPr>
              <p:nvPr/>
            </p:nvSpPr>
            <p:spPr bwMode="auto">
              <a:xfrm flipH="1">
                <a:off x="2838" y="6649"/>
                <a:ext cx="184" cy="0"/>
              </a:xfrm>
              <a:prstGeom prst="line">
                <a:avLst/>
              </a:prstGeom>
              <a:no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grpSp>
            <p:nvGrpSpPr>
              <p:cNvPr id="4" name="Group 9"/>
              <p:cNvGrpSpPr>
                <a:grpSpLocks/>
              </p:cNvGrpSpPr>
              <p:nvPr/>
            </p:nvGrpSpPr>
            <p:grpSpPr bwMode="auto">
              <a:xfrm>
                <a:off x="2645" y="5669"/>
                <a:ext cx="429" cy="383"/>
                <a:chOff x="2651" y="5669"/>
                <a:chExt cx="429" cy="383"/>
              </a:xfrm>
            </p:grpSpPr>
            <p:sp>
              <p:nvSpPr>
                <p:cNvPr id="1034" name="Line 10"/>
                <p:cNvSpPr>
                  <a:spLocks noChangeShapeType="1"/>
                </p:cNvSpPr>
                <p:nvPr/>
              </p:nvSpPr>
              <p:spPr bwMode="auto">
                <a:xfrm>
                  <a:off x="2666" y="5669"/>
                  <a:ext cx="413" cy="123"/>
                </a:xfrm>
                <a:prstGeom prst="line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035" name="Line 11"/>
                <p:cNvSpPr>
                  <a:spLocks noChangeShapeType="1"/>
                </p:cNvSpPr>
                <p:nvPr/>
              </p:nvSpPr>
              <p:spPr bwMode="auto">
                <a:xfrm flipH="1">
                  <a:off x="2651" y="5791"/>
                  <a:ext cx="429" cy="261"/>
                </a:xfrm>
                <a:prstGeom prst="line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grpSp>
            <p:nvGrpSpPr>
              <p:cNvPr id="5" name="Group 12"/>
              <p:cNvGrpSpPr>
                <a:grpSpLocks/>
              </p:cNvGrpSpPr>
              <p:nvPr/>
            </p:nvGrpSpPr>
            <p:grpSpPr bwMode="auto">
              <a:xfrm flipH="1">
                <a:off x="2200" y="5669"/>
                <a:ext cx="429" cy="383"/>
                <a:chOff x="2651" y="5669"/>
                <a:chExt cx="429" cy="383"/>
              </a:xfrm>
            </p:grpSpPr>
            <p:sp>
              <p:nvSpPr>
                <p:cNvPr id="1037" name="Line 13"/>
                <p:cNvSpPr>
                  <a:spLocks noChangeShapeType="1"/>
                </p:cNvSpPr>
                <p:nvPr/>
              </p:nvSpPr>
              <p:spPr bwMode="auto">
                <a:xfrm>
                  <a:off x="2666" y="5669"/>
                  <a:ext cx="413" cy="123"/>
                </a:xfrm>
                <a:prstGeom prst="line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038" name="Line 14"/>
                <p:cNvSpPr>
                  <a:spLocks noChangeShapeType="1"/>
                </p:cNvSpPr>
                <p:nvPr/>
              </p:nvSpPr>
              <p:spPr bwMode="auto">
                <a:xfrm flipH="1">
                  <a:off x="2651" y="5791"/>
                  <a:ext cx="429" cy="261"/>
                </a:xfrm>
                <a:prstGeom prst="line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</p:grpSp>
        <p:sp>
          <p:nvSpPr>
            <p:cNvPr id="15" name="TextBox 14"/>
            <p:cNvSpPr txBox="1"/>
            <p:nvPr/>
          </p:nvSpPr>
          <p:spPr>
            <a:xfrm>
              <a:off x="4369373" y="428604"/>
              <a:ext cx="35719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800" b="1" dirty="0" smtClean="0">
                  <a:solidFill>
                    <a:srgbClr val="0014AC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endParaRPr lang="ru-RU" sz="2800" b="1" dirty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8" name="TextBox 37"/>
          <p:cNvSpPr txBox="1"/>
          <p:nvPr/>
        </p:nvSpPr>
        <p:spPr>
          <a:xfrm>
            <a:off x="3071802" y="0"/>
            <a:ext cx="24288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электрическое</a:t>
            </a:r>
            <a:endParaRPr lang="ru-RU" sz="2800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3500430" y="428604"/>
            <a:ext cx="24288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 магнитное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6" name="Группа 59"/>
          <p:cNvGrpSpPr/>
          <p:nvPr/>
        </p:nvGrpSpPr>
        <p:grpSpPr>
          <a:xfrm>
            <a:off x="214282" y="785794"/>
            <a:ext cx="2428892" cy="2357454"/>
            <a:chOff x="214282" y="785794"/>
            <a:chExt cx="2428892" cy="2357454"/>
          </a:xfrm>
        </p:grpSpPr>
        <p:grpSp>
          <p:nvGrpSpPr>
            <p:cNvPr id="7" name="Group 15"/>
            <p:cNvGrpSpPr>
              <a:grpSpLocks/>
            </p:cNvGrpSpPr>
            <p:nvPr/>
          </p:nvGrpSpPr>
          <p:grpSpPr bwMode="auto">
            <a:xfrm>
              <a:off x="214282" y="785794"/>
              <a:ext cx="2428892" cy="2357454"/>
              <a:chOff x="811" y="5410"/>
              <a:chExt cx="1318" cy="1285"/>
            </a:xfrm>
          </p:grpSpPr>
          <p:grpSp>
            <p:nvGrpSpPr>
              <p:cNvPr id="8" name="Group 16"/>
              <p:cNvGrpSpPr>
                <a:grpSpLocks/>
              </p:cNvGrpSpPr>
              <p:nvPr/>
            </p:nvGrpSpPr>
            <p:grpSpPr bwMode="auto">
              <a:xfrm>
                <a:off x="873" y="6296"/>
                <a:ext cx="1256" cy="399"/>
                <a:chOff x="873" y="6296"/>
                <a:chExt cx="1256" cy="399"/>
              </a:xfrm>
            </p:grpSpPr>
            <p:sp>
              <p:nvSpPr>
                <p:cNvPr id="1041" name="Rectangle 17"/>
                <p:cNvSpPr>
                  <a:spLocks noChangeArrowheads="1"/>
                </p:cNvSpPr>
                <p:nvPr/>
              </p:nvSpPr>
              <p:spPr bwMode="auto">
                <a:xfrm>
                  <a:off x="873" y="6296"/>
                  <a:ext cx="1256" cy="141"/>
                </a:xfrm>
                <a:prstGeom prst="rect">
                  <a:avLst/>
                </a:prstGeom>
                <a:solidFill>
                  <a:srgbClr val="FFFFFF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042" name="Oval 18"/>
                <p:cNvSpPr>
                  <a:spLocks noChangeArrowheads="1"/>
                </p:cNvSpPr>
                <p:nvPr/>
              </p:nvSpPr>
              <p:spPr bwMode="auto">
                <a:xfrm>
                  <a:off x="1042" y="6481"/>
                  <a:ext cx="245" cy="214"/>
                </a:xfrm>
                <a:prstGeom prst="ellipse">
                  <a:avLst/>
                </a:prstGeom>
                <a:solidFill>
                  <a:srgbClr val="FFFFFF"/>
                </a:solidFill>
                <a:ln w="381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043" name="Oval 19"/>
                <p:cNvSpPr>
                  <a:spLocks noChangeArrowheads="1"/>
                </p:cNvSpPr>
                <p:nvPr/>
              </p:nvSpPr>
              <p:spPr bwMode="auto">
                <a:xfrm>
                  <a:off x="1762" y="6465"/>
                  <a:ext cx="245" cy="214"/>
                </a:xfrm>
                <a:prstGeom prst="ellipse">
                  <a:avLst/>
                </a:prstGeom>
                <a:solidFill>
                  <a:srgbClr val="FFFFFF"/>
                </a:solidFill>
                <a:ln w="381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grpSp>
            <p:nvGrpSpPr>
              <p:cNvPr id="9" name="Group 20"/>
              <p:cNvGrpSpPr>
                <a:grpSpLocks/>
              </p:cNvGrpSpPr>
              <p:nvPr/>
            </p:nvGrpSpPr>
            <p:grpSpPr bwMode="auto">
              <a:xfrm>
                <a:off x="811" y="5517"/>
                <a:ext cx="1164" cy="765"/>
                <a:chOff x="796" y="5517"/>
                <a:chExt cx="1164" cy="765"/>
              </a:xfrm>
            </p:grpSpPr>
            <p:sp>
              <p:nvSpPr>
                <p:cNvPr id="1045" name="Oval 21"/>
                <p:cNvSpPr>
                  <a:spLocks noChangeArrowheads="1"/>
                </p:cNvSpPr>
                <p:nvPr/>
              </p:nvSpPr>
              <p:spPr bwMode="auto">
                <a:xfrm>
                  <a:off x="796" y="5517"/>
                  <a:ext cx="306" cy="337"/>
                </a:xfrm>
                <a:prstGeom prst="ellipse">
                  <a:avLst/>
                </a:prstGeom>
                <a:noFill/>
                <a:ln w="38100">
                  <a:solidFill>
                    <a:srgbClr val="0066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046" name="Line 22"/>
                <p:cNvSpPr>
                  <a:spLocks noChangeShapeType="1"/>
                </p:cNvSpPr>
                <p:nvPr/>
              </p:nvSpPr>
              <p:spPr bwMode="auto">
                <a:xfrm rot="-1580194">
                  <a:off x="1123" y="5807"/>
                  <a:ext cx="1" cy="475"/>
                </a:xfrm>
                <a:prstGeom prst="line">
                  <a:avLst/>
                </a:prstGeom>
                <a:noFill/>
                <a:ln w="38100">
                  <a:solidFill>
                    <a:srgbClr val="0066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047" name="Line 23"/>
                <p:cNvSpPr>
                  <a:spLocks noChangeShapeType="1"/>
                </p:cNvSpPr>
                <p:nvPr/>
              </p:nvSpPr>
              <p:spPr bwMode="auto">
                <a:xfrm flipV="1">
                  <a:off x="1226" y="5883"/>
                  <a:ext cx="291" cy="321"/>
                </a:xfrm>
                <a:prstGeom prst="line">
                  <a:avLst/>
                </a:prstGeom>
                <a:noFill/>
                <a:ln w="38100">
                  <a:solidFill>
                    <a:srgbClr val="0066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048" name="Line 24"/>
                <p:cNvSpPr>
                  <a:spLocks noChangeShapeType="1"/>
                </p:cNvSpPr>
                <p:nvPr/>
              </p:nvSpPr>
              <p:spPr bwMode="auto">
                <a:xfrm>
                  <a:off x="1517" y="5883"/>
                  <a:ext cx="168" cy="383"/>
                </a:xfrm>
                <a:prstGeom prst="line">
                  <a:avLst/>
                </a:prstGeom>
                <a:noFill/>
                <a:ln w="38100">
                  <a:solidFill>
                    <a:srgbClr val="0066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049" name="Line 25"/>
                <p:cNvSpPr>
                  <a:spLocks noChangeShapeType="1"/>
                </p:cNvSpPr>
                <p:nvPr/>
              </p:nvSpPr>
              <p:spPr bwMode="auto">
                <a:xfrm flipV="1">
                  <a:off x="1226" y="5929"/>
                  <a:ext cx="474" cy="337"/>
                </a:xfrm>
                <a:prstGeom prst="line">
                  <a:avLst/>
                </a:prstGeom>
                <a:noFill/>
                <a:ln w="38100">
                  <a:solidFill>
                    <a:srgbClr val="0066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050" name="Line 26"/>
                <p:cNvSpPr>
                  <a:spLocks noChangeShapeType="1"/>
                </p:cNvSpPr>
                <p:nvPr/>
              </p:nvSpPr>
              <p:spPr bwMode="auto">
                <a:xfrm>
                  <a:off x="1686" y="5944"/>
                  <a:ext cx="88" cy="307"/>
                </a:xfrm>
                <a:prstGeom prst="line">
                  <a:avLst/>
                </a:prstGeom>
                <a:noFill/>
                <a:ln w="38100">
                  <a:solidFill>
                    <a:srgbClr val="0066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051" name="Line 27"/>
                <p:cNvSpPr>
                  <a:spLocks noChangeShapeType="1"/>
                </p:cNvSpPr>
                <p:nvPr/>
              </p:nvSpPr>
              <p:spPr bwMode="auto">
                <a:xfrm flipH="1">
                  <a:off x="1776" y="6236"/>
                  <a:ext cx="184" cy="0"/>
                </a:xfrm>
                <a:prstGeom prst="line">
                  <a:avLst/>
                </a:prstGeom>
                <a:noFill/>
                <a:ln w="38100">
                  <a:solidFill>
                    <a:srgbClr val="0066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052" name="Line 28"/>
                <p:cNvSpPr>
                  <a:spLocks noChangeShapeType="1"/>
                </p:cNvSpPr>
                <p:nvPr/>
              </p:nvSpPr>
              <p:spPr bwMode="auto">
                <a:xfrm flipH="1">
                  <a:off x="919" y="5913"/>
                  <a:ext cx="107" cy="368"/>
                </a:xfrm>
                <a:prstGeom prst="line">
                  <a:avLst/>
                </a:prstGeom>
                <a:noFill/>
                <a:ln w="38100">
                  <a:solidFill>
                    <a:srgbClr val="0066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grpSp>
            <p:nvGrpSpPr>
              <p:cNvPr id="10" name="Group 29"/>
              <p:cNvGrpSpPr>
                <a:grpSpLocks/>
              </p:cNvGrpSpPr>
              <p:nvPr/>
            </p:nvGrpSpPr>
            <p:grpSpPr bwMode="auto">
              <a:xfrm>
                <a:off x="1664" y="5410"/>
                <a:ext cx="366" cy="871"/>
                <a:chOff x="1664" y="4813"/>
                <a:chExt cx="366" cy="871"/>
              </a:xfrm>
            </p:grpSpPr>
            <p:grpSp>
              <p:nvGrpSpPr>
                <p:cNvPr id="11" name="Group 30"/>
                <p:cNvGrpSpPr>
                  <a:grpSpLocks/>
                </p:cNvGrpSpPr>
                <p:nvPr/>
              </p:nvGrpSpPr>
              <p:grpSpPr bwMode="auto">
                <a:xfrm>
                  <a:off x="1664" y="4813"/>
                  <a:ext cx="366" cy="388"/>
                  <a:chOff x="846" y="9235"/>
                  <a:chExt cx="366" cy="388"/>
                </a:xfrm>
              </p:grpSpPr>
              <p:sp>
                <p:nvSpPr>
                  <p:cNvPr id="1055" name="Oval 31"/>
                  <p:cNvSpPr>
                    <a:spLocks noChangeArrowheads="1"/>
                  </p:cNvSpPr>
                  <p:nvPr/>
                </p:nvSpPr>
                <p:spPr bwMode="auto">
                  <a:xfrm>
                    <a:off x="846" y="9235"/>
                    <a:ext cx="366" cy="388"/>
                  </a:xfrm>
                  <a:prstGeom prst="ellipse">
                    <a:avLst/>
                  </a:prstGeom>
                  <a:noFill/>
                  <a:ln w="76200">
                    <a:solidFill>
                      <a:srgbClr val="FF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grpSp>
                <p:nvGrpSpPr>
                  <p:cNvPr id="12" name="Group 32"/>
                  <p:cNvGrpSpPr>
                    <a:grpSpLocks/>
                  </p:cNvGrpSpPr>
                  <p:nvPr/>
                </p:nvGrpSpPr>
                <p:grpSpPr bwMode="auto">
                  <a:xfrm>
                    <a:off x="937" y="9337"/>
                    <a:ext cx="207" cy="207"/>
                    <a:chOff x="7108" y="3188"/>
                    <a:chExt cx="207" cy="207"/>
                  </a:xfrm>
                </p:grpSpPr>
                <p:sp>
                  <p:nvSpPr>
                    <p:cNvPr id="1057" name="Line 3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7108" y="3294"/>
                      <a:ext cx="207" cy="0"/>
                    </a:xfrm>
                    <a:prstGeom prst="line">
                      <a:avLst/>
                    </a:prstGeom>
                    <a:noFill/>
                    <a:ln w="76200">
                      <a:solidFill>
                        <a:srgbClr val="FF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058" name="Line 34"/>
                    <p:cNvSpPr>
                      <a:spLocks noChangeShapeType="1"/>
                    </p:cNvSpPr>
                    <p:nvPr/>
                  </p:nvSpPr>
                  <p:spPr bwMode="auto">
                    <a:xfrm rot="-5400000">
                      <a:off x="7108" y="3292"/>
                      <a:ext cx="207" cy="0"/>
                    </a:xfrm>
                    <a:prstGeom prst="line">
                      <a:avLst/>
                    </a:prstGeom>
                    <a:noFill/>
                    <a:ln w="76200">
                      <a:solidFill>
                        <a:srgbClr val="FF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/>
                    </a:p>
                  </p:txBody>
                </p:sp>
              </p:grpSp>
            </p:grpSp>
            <p:sp>
              <p:nvSpPr>
                <p:cNvPr id="1059" name="Line 35"/>
                <p:cNvSpPr>
                  <a:spLocks noChangeShapeType="1"/>
                </p:cNvSpPr>
                <p:nvPr/>
              </p:nvSpPr>
              <p:spPr bwMode="auto">
                <a:xfrm>
                  <a:off x="1854" y="5194"/>
                  <a:ext cx="0" cy="490"/>
                </a:xfrm>
                <a:prstGeom prst="line">
                  <a:avLst/>
                </a:prstGeom>
                <a:noFill/>
                <a:ln w="7620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</p:grpSp>
        <p:sp>
          <p:nvSpPr>
            <p:cNvPr id="59" name="TextBox 58"/>
            <p:cNvSpPr txBox="1"/>
            <p:nvPr/>
          </p:nvSpPr>
          <p:spPr>
            <a:xfrm>
              <a:off x="285720" y="1000108"/>
              <a:ext cx="35719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800" b="1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  <a:endParaRPr lang="ru-RU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61" name="TextBox 60"/>
          <p:cNvSpPr txBox="1"/>
          <p:nvPr/>
        </p:nvSpPr>
        <p:spPr>
          <a:xfrm>
            <a:off x="6715108" y="0"/>
            <a:ext cx="2428892" cy="7375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500"/>
              </a:lnSpc>
            </a:pPr>
            <a:r>
              <a:rPr lang="ru-RU" sz="28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Только</a:t>
            </a:r>
          </a:p>
          <a:p>
            <a:pPr algn="ctr">
              <a:lnSpc>
                <a:spcPts val="2500"/>
              </a:lnSpc>
            </a:pPr>
            <a:r>
              <a:rPr lang="ru-RU" sz="28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электрическое</a:t>
            </a:r>
            <a:endParaRPr lang="ru-RU" sz="2800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3" name="Группа 62"/>
          <p:cNvGrpSpPr/>
          <p:nvPr/>
        </p:nvGrpSpPr>
        <p:grpSpPr>
          <a:xfrm>
            <a:off x="6858016" y="3429000"/>
            <a:ext cx="2046296" cy="1714512"/>
            <a:chOff x="6643702" y="3643314"/>
            <a:chExt cx="2046296" cy="1714512"/>
          </a:xfrm>
        </p:grpSpPr>
        <p:grpSp>
          <p:nvGrpSpPr>
            <p:cNvPr id="14" name="Group 36"/>
            <p:cNvGrpSpPr>
              <a:grpSpLocks/>
            </p:cNvGrpSpPr>
            <p:nvPr/>
          </p:nvGrpSpPr>
          <p:grpSpPr bwMode="auto">
            <a:xfrm>
              <a:off x="6643702" y="3643314"/>
              <a:ext cx="2046296" cy="1714512"/>
              <a:chOff x="3219" y="5473"/>
              <a:chExt cx="1312" cy="1191"/>
            </a:xfrm>
          </p:grpSpPr>
          <p:grpSp>
            <p:nvGrpSpPr>
              <p:cNvPr id="16" name="Group 37"/>
              <p:cNvGrpSpPr>
                <a:grpSpLocks/>
              </p:cNvGrpSpPr>
              <p:nvPr/>
            </p:nvGrpSpPr>
            <p:grpSpPr bwMode="auto">
              <a:xfrm>
                <a:off x="3271" y="5473"/>
                <a:ext cx="740" cy="141"/>
                <a:chOff x="12182" y="2651"/>
                <a:chExt cx="2057" cy="366"/>
              </a:xfrm>
            </p:grpSpPr>
            <p:sp>
              <p:nvSpPr>
                <p:cNvPr id="1062" name="Rectangle 38"/>
                <p:cNvSpPr>
                  <a:spLocks noChangeArrowheads="1"/>
                </p:cNvSpPr>
                <p:nvPr/>
              </p:nvSpPr>
              <p:spPr bwMode="auto">
                <a:xfrm>
                  <a:off x="12182" y="2651"/>
                  <a:ext cx="1016" cy="366"/>
                </a:xfrm>
                <a:prstGeom prst="rect">
                  <a:avLst/>
                </a:prstGeom>
                <a:solidFill>
                  <a:srgbClr val="0000FF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063" name="Rectangle 39"/>
                <p:cNvSpPr>
                  <a:spLocks noChangeArrowheads="1"/>
                </p:cNvSpPr>
                <p:nvPr/>
              </p:nvSpPr>
              <p:spPr bwMode="auto">
                <a:xfrm>
                  <a:off x="13223" y="2651"/>
                  <a:ext cx="1016" cy="366"/>
                </a:xfrm>
                <a:prstGeom prst="rect">
                  <a:avLst/>
                </a:prstGeom>
                <a:solidFill>
                  <a:srgbClr val="FF0000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grpSp>
            <p:nvGrpSpPr>
              <p:cNvPr id="17" name="Group 40"/>
              <p:cNvGrpSpPr>
                <a:grpSpLocks/>
              </p:cNvGrpSpPr>
              <p:nvPr/>
            </p:nvGrpSpPr>
            <p:grpSpPr bwMode="auto">
              <a:xfrm>
                <a:off x="3219" y="5516"/>
                <a:ext cx="1312" cy="1148"/>
                <a:chOff x="3279" y="5516"/>
                <a:chExt cx="1312" cy="1148"/>
              </a:xfrm>
            </p:grpSpPr>
            <p:grpSp>
              <p:nvGrpSpPr>
                <p:cNvPr id="18" name="Group 41"/>
                <p:cNvGrpSpPr>
                  <a:grpSpLocks/>
                </p:cNvGrpSpPr>
                <p:nvPr/>
              </p:nvGrpSpPr>
              <p:grpSpPr bwMode="auto">
                <a:xfrm>
                  <a:off x="3279" y="6265"/>
                  <a:ext cx="1256" cy="399"/>
                  <a:chOff x="873" y="6296"/>
                  <a:chExt cx="1256" cy="399"/>
                </a:xfrm>
              </p:grpSpPr>
              <p:sp>
                <p:nvSpPr>
                  <p:cNvPr id="1066" name="Rectangle 42"/>
                  <p:cNvSpPr>
                    <a:spLocks noChangeArrowheads="1"/>
                  </p:cNvSpPr>
                  <p:nvPr/>
                </p:nvSpPr>
                <p:spPr bwMode="auto">
                  <a:xfrm>
                    <a:off x="873" y="6296"/>
                    <a:ext cx="1256" cy="141"/>
                  </a:xfrm>
                  <a:prstGeom prst="rect">
                    <a:avLst/>
                  </a:prstGeom>
                  <a:solidFill>
                    <a:srgbClr val="FFFFFF"/>
                  </a:solidFill>
                  <a:ln w="38100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1067" name="Oval 43"/>
                  <p:cNvSpPr>
                    <a:spLocks noChangeArrowheads="1"/>
                  </p:cNvSpPr>
                  <p:nvPr/>
                </p:nvSpPr>
                <p:spPr bwMode="auto">
                  <a:xfrm>
                    <a:off x="1042" y="6481"/>
                    <a:ext cx="245" cy="214"/>
                  </a:xfrm>
                  <a:prstGeom prst="ellipse">
                    <a:avLst/>
                  </a:prstGeom>
                  <a:solidFill>
                    <a:srgbClr val="FFFFFF"/>
                  </a:solidFill>
                  <a:ln w="381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1068" name="Oval 44"/>
                  <p:cNvSpPr>
                    <a:spLocks noChangeArrowheads="1"/>
                  </p:cNvSpPr>
                  <p:nvPr/>
                </p:nvSpPr>
                <p:spPr bwMode="auto">
                  <a:xfrm>
                    <a:off x="1762" y="6465"/>
                    <a:ext cx="245" cy="214"/>
                  </a:xfrm>
                  <a:prstGeom prst="ellipse">
                    <a:avLst/>
                  </a:prstGeom>
                  <a:solidFill>
                    <a:srgbClr val="FFFFFF"/>
                  </a:solidFill>
                  <a:ln w="381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9" name="Group 45"/>
                <p:cNvGrpSpPr>
                  <a:grpSpLocks/>
                </p:cNvGrpSpPr>
                <p:nvPr/>
              </p:nvGrpSpPr>
              <p:grpSpPr bwMode="auto">
                <a:xfrm flipH="1">
                  <a:off x="3427" y="5516"/>
                  <a:ext cx="1164" cy="765"/>
                  <a:chOff x="796" y="5517"/>
                  <a:chExt cx="1164" cy="765"/>
                </a:xfrm>
              </p:grpSpPr>
              <p:sp>
                <p:nvSpPr>
                  <p:cNvPr id="1070" name="Oval 46"/>
                  <p:cNvSpPr>
                    <a:spLocks noChangeArrowheads="1"/>
                  </p:cNvSpPr>
                  <p:nvPr/>
                </p:nvSpPr>
                <p:spPr bwMode="auto">
                  <a:xfrm>
                    <a:off x="796" y="5517"/>
                    <a:ext cx="306" cy="337"/>
                  </a:xfrm>
                  <a:prstGeom prst="ellipse">
                    <a:avLst/>
                  </a:prstGeom>
                  <a:noFill/>
                  <a:ln w="38100">
                    <a:solidFill>
                      <a:srgbClr val="0014AC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1071" name="Line 47"/>
                  <p:cNvSpPr>
                    <a:spLocks noChangeShapeType="1"/>
                  </p:cNvSpPr>
                  <p:nvPr/>
                </p:nvSpPr>
                <p:spPr bwMode="auto">
                  <a:xfrm rot="-1580194">
                    <a:off x="1123" y="5807"/>
                    <a:ext cx="1" cy="475"/>
                  </a:xfrm>
                  <a:prstGeom prst="line">
                    <a:avLst/>
                  </a:prstGeom>
                  <a:noFill/>
                  <a:ln w="38100">
                    <a:solidFill>
                      <a:srgbClr val="0014AC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1072" name="Line 48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226" y="5883"/>
                    <a:ext cx="291" cy="321"/>
                  </a:xfrm>
                  <a:prstGeom prst="line">
                    <a:avLst/>
                  </a:prstGeom>
                  <a:noFill/>
                  <a:ln w="38100">
                    <a:solidFill>
                      <a:srgbClr val="0014AC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1073" name="Line 49"/>
                  <p:cNvSpPr>
                    <a:spLocks noChangeShapeType="1"/>
                  </p:cNvSpPr>
                  <p:nvPr/>
                </p:nvSpPr>
                <p:spPr bwMode="auto">
                  <a:xfrm>
                    <a:off x="1517" y="5883"/>
                    <a:ext cx="168" cy="383"/>
                  </a:xfrm>
                  <a:prstGeom prst="line">
                    <a:avLst/>
                  </a:prstGeom>
                  <a:noFill/>
                  <a:ln w="38100">
                    <a:solidFill>
                      <a:srgbClr val="0014AC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1074" name="Line 50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226" y="5929"/>
                    <a:ext cx="474" cy="337"/>
                  </a:xfrm>
                  <a:prstGeom prst="line">
                    <a:avLst/>
                  </a:prstGeom>
                  <a:noFill/>
                  <a:ln w="38100">
                    <a:solidFill>
                      <a:srgbClr val="0014AC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1075" name="Line 51"/>
                  <p:cNvSpPr>
                    <a:spLocks noChangeShapeType="1"/>
                  </p:cNvSpPr>
                  <p:nvPr/>
                </p:nvSpPr>
                <p:spPr bwMode="auto">
                  <a:xfrm>
                    <a:off x="1686" y="5944"/>
                    <a:ext cx="88" cy="307"/>
                  </a:xfrm>
                  <a:prstGeom prst="line">
                    <a:avLst/>
                  </a:prstGeom>
                  <a:noFill/>
                  <a:ln w="38100">
                    <a:solidFill>
                      <a:srgbClr val="0014AC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1076" name="Line 52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776" y="6236"/>
                    <a:ext cx="184" cy="0"/>
                  </a:xfrm>
                  <a:prstGeom prst="line">
                    <a:avLst/>
                  </a:prstGeom>
                  <a:noFill/>
                  <a:ln w="38100">
                    <a:solidFill>
                      <a:srgbClr val="0014AC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1077" name="Line 53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919" y="5913"/>
                    <a:ext cx="107" cy="368"/>
                  </a:xfrm>
                  <a:prstGeom prst="line">
                    <a:avLst/>
                  </a:prstGeom>
                  <a:noFill/>
                  <a:ln w="38100">
                    <a:solidFill>
                      <a:srgbClr val="0014AC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  <p:sp>
              <p:nvSpPr>
                <p:cNvPr id="1078" name="Line 54"/>
                <p:cNvSpPr>
                  <a:spLocks noChangeShapeType="1"/>
                </p:cNvSpPr>
                <p:nvPr/>
              </p:nvSpPr>
              <p:spPr bwMode="auto">
                <a:xfrm flipV="1">
                  <a:off x="3686" y="5622"/>
                  <a:ext cx="0" cy="598"/>
                </a:xfrm>
                <a:prstGeom prst="line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</p:grpSp>
        <p:sp>
          <p:nvSpPr>
            <p:cNvPr id="62" name="TextBox 61"/>
            <p:cNvSpPr txBox="1"/>
            <p:nvPr/>
          </p:nvSpPr>
          <p:spPr>
            <a:xfrm>
              <a:off x="8286776" y="3714752"/>
              <a:ext cx="35719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800" b="1" dirty="0" smtClean="0">
                  <a:solidFill>
                    <a:srgbClr val="0014AC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  <a:endParaRPr lang="ru-RU" sz="2800" b="1" dirty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64" name="TextBox 63"/>
          <p:cNvSpPr txBox="1"/>
          <p:nvPr/>
        </p:nvSpPr>
        <p:spPr>
          <a:xfrm>
            <a:off x="3500430" y="785794"/>
            <a:ext cx="21431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магнитное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3214678" y="1000108"/>
            <a:ext cx="30718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И электрическое</a:t>
            </a:r>
            <a:endParaRPr lang="ru-RU" sz="28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0" y="2428868"/>
            <a:ext cx="2428892" cy="7375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500"/>
              </a:lnSpc>
            </a:pP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Только</a:t>
            </a:r>
          </a:p>
          <a:p>
            <a:pPr algn="ctr">
              <a:lnSpc>
                <a:spcPts val="2500"/>
              </a:lnSpc>
            </a:pP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магнитное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79" name="Rectangle 55"/>
          <p:cNvSpPr>
            <a:spLocks noChangeArrowheads="1"/>
          </p:cNvSpPr>
          <p:nvPr/>
        </p:nvSpPr>
        <p:spPr bwMode="auto">
          <a:xfrm>
            <a:off x="3000364" y="5000636"/>
            <a:ext cx="400049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эл.магн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поле !!! </a:t>
            </a:r>
            <a:endParaRPr kumimoji="0" lang="ru-RU" sz="5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" name="Rectangle 55"/>
          <p:cNvSpPr>
            <a:spLocks noChangeArrowheads="1"/>
          </p:cNvSpPr>
          <p:nvPr/>
        </p:nvSpPr>
        <p:spPr bwMode="auto">
          <a:xfrm>
            <a:off x="2357422" y="5715016"/>
            <a:ext cx="485775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но в </a:t>
            </a:r>
            <a:r>
              <a:rPr kumimoji="0" lang="ru-RU" sz="4000" b="1" i="0" u="none" strike="noStrike" cap="none" normalizeH="0" baseline="0" dirty="0" err="1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разл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С.О. 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…..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            </a:t>
            </a:r>
            <a:endParaRPr kumimoji="0" lang="ru-RU" sz="5400" b="0" i="0" u="none" strike="noStrike" cap="none" normalizeH="0" baseline="0" dirty="0" smtClean="0">
              <a:ln>
                <a:noFill/>
              </a:ln>
              <a:solidFill>
                <a:srgbClr val="0014A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556E-17 2.29417E-6 L 0.80833 -0.00694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4" y="-3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8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6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4" dur="2000" fill="hold"/>
                                        <p:tgtEl>
                                          <p:spTgt spid="3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3.40426E-6 L -0.78715 -0.00023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4" y="0"/>
                                    </p:animMotion>
                                  </p:childTnLst>
                                </p:cTn>
                              </p:par>
                              <p:par>
                                <p:cTn id="5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4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2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2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000"/>
                            </p:stCondLst>
                            <p:childTnLst>
                              <p:par>
                                <p:cTn id="69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0" dur="2000" fill="hold"/>
                                        <p:tgtEl>
                                          <p:spTgt spid="6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1000" fill="hold"/>
                                        <p:tgtEl>
                                          <p:spTgt spid="1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1000" fill="hold"/>
                                        <p:tgtEl>
                                          <p:spTgt spid="1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78" dur="2000" fill="hold"/>
                                        <p:tgtEl>
                                          <p:spTgt spid="1079"/>
                                        </p:tgtEl>
                                      </p:cBhvr>
                                      <p:by x="10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3" dur="400"/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4" dur="400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5" dur="400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89" dur="5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90" dur="2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1" dur="25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2" dur="25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93" dur="250" fill="hold">
                                          <p:stCondLst>
                                            <p:cond delay="75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97" dur="5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98" dur="2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9" dur="25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00" dur="25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1" dur="250" fill="hold">
                                          <p:stCondLst>
                                            <p:cond delay="75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34" presetClass="emph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05" dur="5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06" dur="2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07" dur="25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07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08" dur="25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7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9" dur="250" fill="hold">
                                          <p:stCondLst>
                                            <p:cond delay="750"/>
                                          </p:stCondLst>
                                        </p:cTn>
                                        <p:tgtEl>
                                          <p:spTgt spid="107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38" grpId="1"/>
      <p:bldP spid="39" grpId="0"/>
      <p:bldP spid="39" grpId="1"/>
      <p:bldP spid="39" grpId="2"/>
      <p:bldP spid="61" grpId="0"/>
      <p:bldP spid="61" grpId="1"/>
      <p:bldP spid="64" grpId="0"/>
      <p:bldP spid="65" grpId="0"/>
      <p:bldP spid="65" grpId="1"/>
      <p:bldP spid="66" grpId="0"/>
      <p:bldP spid="66" grpId="1"/>
      <p:bldP spid="1079" grpId="0"/>
      <p:bldP spid="1079" grpId="1"/>
      <p:bldP spid="1079" grpId="2"/>
      <p:bldP spid="6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5"/>
          <p:cNvGrpSpPr/>
          <p:nvPr/>
        </p:nvGrpSpPr>
        <p:grpSpPr>
          <a:xfrm>
            <a:off x="3571868" y="785795"/>
            <a:ext cx="1960554" cy="2286015"/>
            <a:chOff x="3571868" y="428604"/>
            <a:chExt cx="1960554" cy="2286015"/>
          </a:xfrm>
        </p:grpSpPr>
        <p:grpSp>
          <p:nvGrpSpPr>
            <p:cNvPr id="3" name="Group 2"/>
            <p:cNvGrpSpPr>
              <a:grpSpLocks/>
            </p:cNvGrpSpPr>
            <p:nvPr/>
          </p:nvGrpSpPr>
          <p:grpSpPr bwMode="auto">
            <a:xfrm>
              <a:off x="3571868" y="428604"/>
              <a:ext cx="1960554" cy="2286015"/>
              <a:chOff x="2200" y="5287"/>
              <a:chExt cx="874" cy="1377"/>
            </a:xfrm>
          </p:grpSpPr>
          <p:sp>
            <p:nvSpPr>
              <p:cNvPr id="1027" name="Oval 3"/>
              <p:cNvSpPr>
                <a:spLocks noChangeArrowheads="1"/>
              </p:cNvSpPr>
              <p:nvPr/>
            </p:nvSpPr>
            <p:spPr bwMode="auto">
              <a:xfrm>
                <a:off x="2491" y="5287"/>
                <a:ext cx="306" cy="337"/>
              </a:xfrm>
              <a:prstGeom prst="ellips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28" name="Line 4"/>
              <p:cNvSpPr>
                <a:spLocks noChangeShapeType="1"/>
              </p:cNvSpPr>
              <p:nvPr/>
            </p:nvSpPr>
            <p:spPr bwMode="auto">
              <a:xfrm>
                <a:off x="2644" y="5624"/>
                <a:ext cx="0" cy="475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29" name="Line 5"/>
              <p:cNvSpPr>
                <a:spLocks noChangeShapeType="1"/>
              </p:cNvSpPr>
              <p:nvPr/>
            </p:nvSpPr>
            <p:spPr bwMode="auto">
              <a:xfrm flipH="1">
                <a:off x="2399" y="6112"/>
                <a:ext cx="230" cy="537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30" name="Line 6"/>
              <p:cNvSpPr>
                <a:spLocks noChangeShapeType="1"/>
              </p:cNvSpPr>
              <p:nvPr/>
            </p:nvSpPr>
            <p:spPr bwMode="auto">
              <a:xfrm flipH="1">
                <a:off x="2235" y="6648"/>
                <a:ext cx="184" cy="0"/>
              </a:xfrm>
              <a:prstGeom prst="line">
                <a:avLst/>
              </a:prstGeom>
              <a:no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31" name="Line 7"/>
              <p:cNvSpPr>
                <a:spLocks noChangeShapeType="1"/>
              </p:cNvSpPr>
              <p:nvPr/>
            </p:nvSpPr>
            <p:spPr bwMode="auto">
              <a:xfrm>
                <a:off x="2660" y="6143"/>
                <a:ext cx="183" cy="521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32" name="Line 8"/>
              <p:cNvSpPr>
                <a:spLocks noChangeShapeType="1"/>
              </p:cNvSpPr>
              <p:nvPr/>
            </p:nvSpPr>
            <p:spPr bwMode="auto">
              <a:xfrm flipH="1">
                <a:off x="2838" y="6649"/>
                <a:ext cx="184" cy="0"/>
              </a:xfrm>
              <a:prstGeom prst="line">
                <a:avLst/>
              </a:prstGeom>
              <a:no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grpSp>
            <p:nvGrpSpPr>
              <p:cNvPr id="4" name="Group 9"/>
              <p:cNvGrpSpPr>
                <a:grpSpLocks/>
              </p:cNvGrpSpPr>
              <p:nvPr/>
            </p:nvGrpSpPr>
            <p:grpSpPr bwMode="auto">
              <a:xfrm>
                <a:off x="2645" y="5669"/>
                <a:ext cx="429" cy="383"/>
                <a:chOff x="2651" y="5669"/>
                <a:chExt cx="429" cy="383"/>
              </a:xfrm>
            </p:grpSpPr>
            <p:sp>
              <p:nvSpPr>
                <p:cNvPr id="1034" name="Line 10"/>
                <p:cNvSpPr>
                  <a:spLocks noChangeShapeType="1"/>
                </p:cNvSpPr>
                <p:nvPr/>
              </p:nvSpPr>
              <p:spPr bwMode="auto">
                <a:xfrm>
                  <a:off x="2666" y="5669"/>
                  <a:ext cx="413" cy="123"/>
                </a:xfrm>
                <a:prstGeom prst="line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035" name="Line 11"/>
                <p:cNvSpPr>
                  <a:spLocks noChangeShapeType="1"/>
                </p:cNvSpPr>
                <p:nvPr/>
              </p:nvSpPr>
              <p:spPr bwMode="auto">
                <a:xfrm flipH="1">
                  <a:off x="2651" y="5791"/>
                  <a:ext cx="429" cy="261"/>
                </a:xfrm>
                <a:prstGeom prst="line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grpSp>
            <p:nvGrpSpPr>
              <p:cNvPr id="5" name="Group 12"/>
              <p:cNvGrpSpPr>
                <a:grpSpLocks/>
              </p:cNvGrpSpPr>
              <p:nvPr/>
            </p:nvGrpSpPr>
            <p:grpSpPr bwMode="auto">
              <a:xfrm flipH="1">
                <a:off x="2200" y="5669"/>
                <a:ext cx="429" cy="383"/>
                <a:chOff x="2651" y="5669"/>
                <a:chExt cx="429" cy="383"/>
              </a:xfrm>
            </p:grpSpPr>
            <p:sp>
              <p:nvSpPr>
                <p:cNvPr id="1037" name="Line 13"/>
                <p:cNvSpPr>
                  <a:spLocks noChangeShapeType="1"/>
                </p:cNvSpPr>
                <p:nvPr/>
              </p:nvSpPr>
              <p:spPr bwMode="auto">
                <a:xfrm>
                  <a:off x="2666" y="5669"/>
                  <a:ext cx="413" cy="123"/>
                </a:xfrm>
                <a:prstGeom prst="line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038" name="Line 14"/>
                <p:cNvSpPr>
                  <a:spLocks noChangeShapeType="1"/>
                </p:cNvSpPr>
                <p:nvPr/>
              </p:nvSpPr>
              <p:spPr bwMode="auto">
                <a:xfrm flipH="1">
                  <a:off x="2651" y="5791"/>
                  <a:ext cx="429" cy="261"/>
                </a:xfrm>
                <a:prstGeom prst="line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</p:grpSp>
        <p:sp>
          <p:nvSpPr>
            <p:cNvPr id="15" name="TextBox 14"/>
            <p:cNvSpPr txBox="1"/>
            <p:nvPr/>
          </p:nvSpPr>
          <p:spPr>
            <a:xfrm>
              <a:off x="4369373" y="428604"/>
              <a:ext cx="35719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800" b="1" dirty="0" smtClean="0">
                  <a:solidFill>
                    <a:srgbClr val="0014AC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endParaRPr lang="ru-RU" sz="2800" b="1" dirty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8" name="TextBox 37"/>
          <p:cNvSpPr txBox="1"/>
          <p:nvPr/>
        </p:nvSpPr>
        <p:spPr>
          <a:xfrm>
            <a:off x="3071802" y="0"/>
            <a:ext cx="24288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электрическое</a:t>
            </a:r>
            <a:endParaRPr lang="ru-RU" sz="2800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3500430" y="428604"/>
            <a:ext cx="24288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 магнитное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6" name="Группа 59"/>
          <p:cNvGrpSpPr/>
          <p:nvPr/>
        </p:nvGrpSpPr>
        <p:grpSpPr>
          <a:xfrm>
            <a:off x="214282" y="785794"/>
            <a:ext cx="2428892" cy="2357454"/>
            <a:chOff x="214282" y="785794"/>
            <a:chExt cx="2428892" cy="2357454"/>
          </a:xfrm>
        </p:grpSpPr>
        <p:grpSp>
          <p:nvGrpSpPr>
            <p:cNvPr id="7" name="Group 15"/>
            <p:cNvGrpSpPr>
              <a:grpSpLocks/>
            </p:cNvGrpSpPr>
            <p:nvPr/>
          </p:nvGrpSpPr>
          <p:grpSpPr bwMode="auto">
            <a:xfrm>
              <a:off x="214282" y="785794"/>
              <a:ext cx="2428892" cy="2357454"/>
              <a:chOff x="811" y="5410"/>
              <a:chExt cx="1318" cy="1285"/>
            </a:xfrm>
          </p:grpSpPr>
          <p:grpSp>
            <p:nvGrpSpPr>
              <p:cNvPr id="8" name="Group 16"/>
              <p:cNvGrpSpPr>
                <a:grpSpLocks/>
              </p:cNvGrpSpPr>
              <p:nvPr/>
            </p:nvGrpSpPr>
            <p:grpSpPr bwMode="auto">
              <a:xfrm>
                <a:off x="873" y="6296"/>
                <a:ext cx="1256" cy="399"/>
                <a:chOff x="873" y="6296"/>
                <a:chExt cx="1256" cy="399"/>
              </a:xfrm>
            </p:grpSpPr>
            <p:sp>
              <p:nvSpPr>
                <p:cNvPr id="1041" name="Rectangle 17"/>
                <p:cNvSpPr>
                  <a:spLocks noChangeArrowheads="1"/>
                </p:cNvSpPr>
                <p:nvPr/>
              </p:nvSpPr>
              <p:spPr bwMode="auto">
                <a:xfrm>
                  <a:off x="873" y="6296"/>
                  <a:ext cx="1256" cy="141"/>
                </a:xfrm>
                <a:prstGeom prst="rect">
                  <a:avLst/>
                </a:prstGeom>
                <a:solidFill>
                  <a:srgbClr val="FFFFFF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042" name="Oval 18"/>
                <p:cNvSpPr>
                  <a:spLocks noChangeArrowheads="1"/>
                </p:cNvSpPr>
                <p:nvPr/>
              </p:nvSpPr>
              <p:spPr bwMode="auto">
                <a:xfrm>
                  <a:off x="1042" y="6481"/>
                  <a:ext cx="245" cy="214"/>
                </a:xfrm>
                <a:prstGeom prst="ellipse">
                  <a:avLst/>
                </a:prstGeom>
                <a:solidFill>
                  <a:srgbClr val="FFFFFF"/>
                </a:solidFill>
                <a:ln w="381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043" name="Oval 19"/>
                <p:cNvSpPr>
                  <a:spLocks noChangeArrowheads="1"/>
                </p:cNvSpPr>
                <p:nvPr/>
              </p:nvSpPr>
              <p:spPr bwMode="auto">
                <a:xfrm>
                  <a:off x="1762" y="6465"/>
                  <a:ext cx="245" cy="214"/>
                </a:xfrm>
                <a:prstGeom prst="ellipse">
                  <a:avLst/>
                </a:prstGeom>
                <a:solidFill>
                  <a:srgbClr val="FFFFFF"/>
                </a:solidFill>
                <a:ln w="381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grpSp>
            <p:nvGrpSpPr>
              <p:cNvPr id="9" name="Group 20"/>
              <p:cNvGrpSpPr>
                <a:grpSpLocks/>
              </p:cNvGrpSpPr>
              <p:nvPr/>
            </p:nvGrpSpPr>
            <p:grpSpPr bwMode="auto">
              <a:xfrm>
                <a:off x="811" y="5517"/>
                <a:ext cx="1164" cy="765"/>
                <a:chOff x="796" y="5517"/>
                <a:chExt cx="1164" cy="765"/>
              </a:xfrm>
            </p:grpSpPr>
            <p:sp>
              <p:nvSpPr>
                <p:cNvPr id="1045" name="Oval 21"/>
                <p:cNvSpPr>
                  <a:spLocks noChangeArrowheads="1"/>
                </p:cNvSpPr>
                <p:nvPr/>
              </p:nvSpPr>
              <p:spPr bwMode="auto">
                <a:xfrm>
                  <a:off x="796" y="5517"/>
                  <a:ext cx="306" cy="337"/>
                </a:xfrm>
                <a:prstGeom prst="ellipse">
                  <a:avLst/>
                </a:prstGeom>
                <a:noFill/>
                <a:ln w="38100">
                  <a:solidFill>
                    <a:srgbClr val="0066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046" name="Line 22"/>
                <p:cNvSpPr>
                  <a:spLocks noChangeShapeType="1"/>
                </p:cNvSpPr>
                <p:nvPr/>
              </p:nvSpPr>
              <p:spPr bwMode="auto">
                <a:xfrm rot="-1580194">
                  <a:off x="1123" y="5807"/>
                  <a:ext cx="1" cy="475"/>
                </a:xfrm>
                <a:prstGeom prst="line">
                  <a:avLst/>
                </a:prstGeom>
                <a:noFill/>
                <a:ln w="38100">
                  <a:solidFill>
                    <a:srgbClr val="0066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047" name="Line 23"/>
                <p:cNvSpPr>
                  <a:spLocks noChangeShapeType="1"/>
                </p:cNvSpPr>
                <p:nvPr/>
              </p:nvSpPr>
              <p:spPr bwMode="auto">
                <a:xfrm flipV="1">
                  <a:off x="1226" y="5883"/>
                  <a:ext cx="291" cy="321"/>
                </a:xfrm>
                <a:prstGeom prst="line">
                  <a:avLst/>
                </a:prstGeom>
                <a:noFill/>
                <a:ln w="38100">
                  <a:solidFill>
                    <a:srgbClr val="0066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048" name="Line 24"/>
                <p:cNvSpPr>
                  <a:spLocks noChangeShapeType="1"/>
                </p:cNvSpPr>
                <p:nvPr/>
              </p:nvSpPr>
              <p:spPr bwMode="auto">
                <a:xfrm>
                  <a:off x="1517" y="5883"/>
                  <a:ext cx="168" cy="383"/>
                </a:xfrm>
                <a:prstGeom prst="line">
                  <a:avLst/>
                </a:prstGeom>
                <a:noFill/>
                <a:ln w="38100">
                  <a:solidFill>
                    <a:srgbClr val="0066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049" name="Line 25"/>
                <p:cNvSpPr>
                  <a:spLocks noChangeShapeType="1"/>
                </p:cNvSpPr>
                <p:nvPr/>
              </p:nvSpPr>
              <p:spPr bwMode="auto">
                <a:xfrm flipV="1">
                  <a:off x="1226" y="5929"/>
                  <a:ext cx="474" cy="337"/>
                </a:xfrm>
                <a:prstGeom prst="line">
                  <a:avLst/>
                </a:prstGeom>
                <a:noFill/>
                <a:ln w="38100">
                  <a:solidFill>
                    <a:srgbClr val="0066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050" name="Line 26"/>
                <p:cNvSpPr>
                  <a:spLocks noChangeShapeType="1"/>
                </p:cNvSpPr>
                <p:nvPr/>
              </p:nvSpPr>
              <p:spPr bwMode="auto">
                <a:xfrm>
                  <a:off x="1686" y="5944"/>
                  <a:ext cx="88" cy="307"/>
                </a:xfrm>
                <a:prstGeom prst="line">
                  <a:avLst/>
                </a:prstGeom>
                <a:noFill/>
                <a:ln w="38100">
                  <a:solidFill>
                    <a:srgbClr val="0066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051" name="Line 27"/>
                <p:cNvSpPr>
                  <a:spLocks noChangeShapeType="1"/>
                </p:cNvSpPr>
                <p:nvPr/>
              </p:nvSpPr>
              <p:spPr bwMode="auto">
                <a:xfrm flipH="1">
                  <a:off x="1776" y="6236"/>
                  <a:ext cx="184" cy="0"/>
                </a:xfrm>
                <a:prstGeom prst="line">
                  <a:avLst/>
                </a:prstGeom>
                <a:noFill/>
                <a:ln w="38100">
                  <a:solidFill>
                    <a:srgbClr val="0066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052" name="Line 28"/>
                <p:cNvSpPr>
                  <a:spLocks noChangeShapeType="1"/>
                </p:cNvSpPr>
                <p:nvPr/>
              </p:nvSpPr>
              <p:spPr bwMode="auto">
                <a:xfrm flipH="1">
                  <a:off x="919" y="5913"/>
                  <a:ext cx="107" cy="368"/>
                </a:xfrm>
                <a:prstGeom prst="line">
                  <a:avLst/>
                </a:prstGeom>
                <a:noFill/>
                <a:ln w="38100">
                  <a:solidFill>
                    <a:srgbClr val="0066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grpSp>
            <p:nvGrpSpPr>
              <p:cNvPr id="10" name="Group 29"/>
              <p:cNvGrpSpPr>
                <a:grpSpLocks/>
              </p:cNvGrpSpPr>
              <p:nvPr/>
            </p:nvGrpSpPr>
            <p:grpSpPr bwMode="auto">
              <a:xfrm>
                <a:off x="1664" y="5410"/>
                <a:ext cx="366" cy="871"/>
                <a:chOff x="1664" y="4813"/>
                <a:chExt cx="366" cy="871"/>
              </a:xfrm>
            </p:grpSpPr>
            <p:grpSp>
              <p:nvGrpSpPr>
                <p:cNvPr id="11" name="Group 30"/>
                <p:cNvGrpSpPr>
                  <a:grpSpLocks/>
                </p:cNvGrpSpPr>
                <p:nvPr/>
              </p:nvGrpSpPr>
              <p:grpSpPr bwMode="auto">
                <a:xfrm>
                  <a:off x="1664" y="4813"/>
                  <a:ext cx="366" cy="388"/>
                  <a:chOff x="846" y="9235"/>
                  <a:chExt cx="366" cy="388"/>
                </a:xfrm>
              </p:grpSpPr>
              <p:sp>
                <p:nvSpPr>
                  <p:cNvPr id="1055" name="Oval 31"/>
                  <p:cNvSpPr>
                    <a:spLocks noChangeArrowheads="1"/>
                  </p:cNvSpPr>
                  <p:nvPr/>
                </p:nvSpPr>
                <p:spPr bwMode="auto">
                  <a:xfrm>
                    <a:off x="846" y="9235"/>
                    <a:ext cx="366" cy="388"/>
                  </a:xfrm>
                  <a:prstGeom prst="ellipse">
                    <a:avLst/>
                  </a:prstGeom>
                  <a:noFill/>
                  <a:ln w="76200">
                    <a:solidFill>
                      <a:srgbClr val="FF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grpSp>
                <p:nvGrpSpPr>
                  <p:cNvPr id="12" name="Group 32"/>
                  <p:cNvGrpSpPr>
                    <a:grpSpLocks/>
                  </p:cNvGrpSpPr>
                  <p:nvPr/>
                </p:nvGrpSpPr>
                <p:grpSpPr bwMode="auto">
                  <a:xfrm>
                    <a:off x="937" y="9337"/>
                    <a:ext cx="207" cy="207"/>
                    <a:chOff x="7108" y="3188"/>
                    <a:chExt cx="207" cy="207"/>
                  </a:xfrm>
                </p:grpSpPr>
                <p:sp>
                  <p:nvSpPr>
                    <p:cNvPr id="1057" name="Line 3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7108" y="3294"/>
                      <a:ext cx="207" cy="0"/>
                    </a:xfrm>
                    <a:prstGeom prst="line">
                      <a:avLst/>
                    </a:prstGeom>
                    <a:noFill/>
                    <a:ln w="76200">
                      <a:solidFill>
                        <a:srgbClr val="FF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058" name="Line 34"/>
                    <p:cNvSpPr>
                      <a:spLocks noChangeShapeType="1"/>
                    </p:cNvSpPr>
                    <p:nvPr/>
                  </p:nvSpPr>
                  <p:spPr bwMode="auto">
                    <a:xfrm rot="-5400000">
                      <a:off x="7108" y="3292"/>
                      <a:ext cx="207" cy="0"/>
                    </a:xfrm>
                    <a:prstGeom prst="line">
                      <a:avLst/>
                    </a:prstGeom>
                    <a:noFill/>
                    <a:ln w="76200">
                      <a:solidFill>
                        <a:srgbClr val="FF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/>
                    </a:p>
                  </p:txBody>
                </p:sp>
              </p:grpSp>
            </p:grpSp>
            <p:sp>
              <p:nvSpPr>
                <p:cNvPr id="1059" name="Line 35"/>
                <p:cNvSpPr>
                  <a:spLocks noChangeShapeType="1"/>
                </p:cNvSpPr>
                <p:nvPr/>
              </p:nvSpPr>
              <p:spPr bwMode="auto">
                <a:xfrm>
                  <a:off x="1854" y="5194"/>
                  <a:ext cx="0" cy="490"/>
                </a:xfrm>
                <a:prstGeom prst="line">
                  <a:avLst/>
                </a:prstGeom>
                <a:noFill/>
                <a:ln w="7620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</p:grpSp>
        <p:sp>
          <p:nvSpPr>
            <p:cNvPr id="59" name="TextBox 58"/>
            <p:cNvSpPr txBox="1"/>
            <p:nvPr/>
          </p:nvSpPr>
          <p:spPr>
            <a:xfrm>
              <a:off x="285720" y="1000108"/>
              <a:ext cx="35719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800" b="1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  <a:endParaRPr lang="ru-RU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61" name="TextBox 60"/>
          <p:cNvSpPr txBox="1"/>
          <p:nvPr/>
        </p:nvSpPr>
        <p:spPr>
          <a:xfrm>
            <a:off x="6715108" y="0"/>
            <a:ext cx="2428892" cy="7375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500"/>
              </a:lnSpc>
            </a:pPr>
            <a:r>
              <a:rPr lang="ru-RU" sz="28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Только</a:t>
            </a:r>
          </a:p>
          <a:p>
            <a:pPr algn="ctr">
              <a:lnSpc>
                <a:spcPts val="2500"/>
              </a:lnSpc>
            </a:pPr>
            <a:r>
              <a:rPr lang="ru-RU" sz="28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электрическое</a:t>
            </a:r>
            <a:endParaRPr lang="ru-RU" sz="2800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3" name="Группа 62"/>
          <p:cNvGrpSpPr/>
          <p:nvPr/>
        </p:nvGrpSpPr>
        <p:grpSpPr>
          <a:xfrm>
            <a:off x="6858016" y="3429000"/>
            <a:ext cx="2046296" cy="1714512"/>
            <a:chOff x="6643702" y="3643314"/>
            <a:chExt cx="2046296" cy="1714512"/>
          </a:xfrm>
        </p:grpSpPr>
        <p:grpSp>
          <p:nvGrpSpPr>
            <p:cNvPr id="14" name="Group 36"/>
            <p:cNvGrpSpPr>
              <a:grpSpLocks/>
            </p:cNvGrpSpPr>
            <p:nvPr/>
          </p:nvGrpSpPr>
          <p:grpSpPr bwMode="auto">
            <a:xfrm>
              <a:off x="6643702" y="3643314"/>
              <a:ext cx="2046296" cy="1714512"/>
              <a:chOff x="3219" y="5473"/>
              <a:chExt cx="1312" cy="1191"/>
            </a:xfrm>
          </p:grpSpPr>
          <p:grpSp>
            <p:nvGrpSpPr>
              <p:cNvPr id="16" name="Group 37"/>
              <p:cNvGrpSpPr>
                <a:grpSpLocks/>
              </p:cNvGrpSpPr>
              <p:nvPr/>
            </p:nvGrpSpPr>
            <p:grpSpPr bwMode="auto">
              <a:xfrm>
                <a:off x="3271" y="5473"/>
                <a:ext cx="740" cy="141"/>
                <a:chOff x="12182" y="2651"/>
                <a:chExt cx="2057" cy="366"/>
              </a:xfrm>
            </p:grpSpPr>
            <p:sp>
              <p:nvSpPr>
                <p:cNvPr id="1062" name="Rectangle 38"/>
                <p:cNvSpPr>
                  <a:spLocks noChangeArrowheads="1"/>
                </p:cNvSpPr>
                <p:nvPr/>
              </p:nvSpPr>
              <p:spPr bwMode="auto">
                <a:xfrm>
                  <a:off x="12182" y="2651"/>
                  <a:ext cx="1016" cy="366"/>
                </a:xfrm>
                <a:prstGeom prst="rect">
                  <a:avLst/>
                </a:prstGeom>
                <a:solidFill>
                  <a:srgbClr val="0000FF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063" name="Rectangle 39"/>
                <p:cNvSpPr>
                  <a:spLocks noChangeArrowheads="1"/>
                </p:cNvSpPr>
                <p:nvPr/>
              </p:nvSpPr>
              <p:spPr bwMode="auto">
                <a:xfrm>
                  <a:off x="13223" y="2651"/>
                  <a:ext cx="1016" cy="366"/>
                </a:xfrm>
                <a:prstGeom prst="rect">
                  <a:avLst/>
                </a:prstGeom>
                <a:solidFill>
                  <a:srgbClr val="FF0000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grpSp>
            <p:nvGrpSpPr>
              <p:cNvPr id="17" name="Group 40"/>
              <p:cNvGrpSpPr>
                <a:grpSpLocks/>
              </p:cNvGrpSpPr>
              <p:nvPr/>
            </p:nvGrpSpPr>
            <p:grpSpPr bwMode="auto">
              <a:xfrm>
                <a:off x="3219" y="5516"/>
                <a:ext cx="1312" cy="1148"/>
                <a:chOff x="3279" y="5516"/>
                <a:chExt cx="1312" cy="1148"/>
              </a:xfrm>
            </p:grpSpPr>
            <p:grpSp>
              <p:nvGrpSpPr>
                <p:cNvPr id="18" name="Group 41"/>
                <p:cNvGrpSpPr>
                  <a:grpSpLocks/>
                </p:cNvGrpSpPr>
                <p:nvPr/>
              </p:nvGrpSpPr>
              <p:grpSpPr bwMode="auto">
                <a:xfrm>
                  <a:off x="3279" y="6265"/>
                  <a:ext cx="1256" cy="399"/>
                  <a:chOff x="873" y="6296"/>
                  <a:chExt cx="1256" cy="399"/>
                </a:xfrm>
              </p:grpSpPr>
              <p:sp>
                <p:nvSpPr>
                  <p:cNvPr id="1066" name="Rectangle 42"/>
                  <p:cNvSpPr>
                    <a:spLocks noChangeArrowheads="1"/>
                  </p:cNvSpPr>
                  <p:nvPr/>
                </p:nvSpPr>
                <p:spPr bwMode="auto">
                  <a:xfrm>
                    <a:off x="873" y="6296"/>
                    <a:ext cx="1256" cy="141"/>
                  </a:xfrm>
                  <a:prstGeom prst="rect">
                    <a:avLst/>
                  </a:prstGeom>
                  <a:solidFill>
                    <a:srgbClr val="FFFFFF"/>
                  </a:solidFill>
                  <a:ln w="38100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1067" name="Oval 43"/>
                  <p:cNvSpPr>
                    <a:spLocks noChangeArrowheads="1"/>
                  </p:cNvSpPr>
                  <p:nvPr/>
                </p:nvSpPr>
                <p:spPr bwMode="auto">
                  <a:xfrm>
                    <a:off x="1042" y="6481"/>
                    <a:ext cx="245" cy="214"/>
                  </a:xfrm>
                  <a:prstGeom prst="ellipse">
                    <a:avLst/>
                  </a:prstGeom>
                  <a:solidFill>
                    <a:srgbClr val="FFFFFF"/>
                  </a:solidFill>
                  <a:ln w="381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1068" name="Oval 44"/>
                  <p:cNvSpPr>
                    <a:spLocks noChangeArrowheads="1"/>
                  </p:cNvSpPr>
                  <p:nvPr/>
                </p:nvSpPr>
                <p:spPr bwMode="auto">
                  <a:xfrm>
                    <a:off x="1762" y="6465"/>
                    <a:ext cx="245" cy="214"/>
                  </a:xfrm>
                  <a:prstGeom prst="ellipse">
                    <a:avLst/>
                  </a:prstGeom>
                  <a:solidFill>
                    <a:srgbClr val="FFFFFF"/>
                  </a:solidFill>
                  <a:ln w="381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9" name="Group 45"/>
                <p:cNvGrpSpPr>
                  <a:grpSpLocks/>
                </p:cNvGrpSpPr>
                <p:nvPr/>
              </p:nvGrpSpPr>
              <p:grpSpPr bwMode="auto">
                <a:xfrm flipH="1">
                  <a:off x="3427" y="5516"/>
                  <a:ext cx="1164" cy="765"/>
                  <a:chOff x="796" y="5517"/>
                  <a:chExt cx="1164" cy="765"/>
                </a:xfrm>
              </p:grpSpPr>
              <p:sp>
                <p:nvSpPr>
                  <p:cNvPr id="1070" name="Oval 46"/>
                  <p:cNvSpPr>
                    <a:spLocks noChangeArrowheads="1"/>
                  </p:cNvSpPr>
                  <p:nvPr/>
                </p:nvSpPr>
                <p:spPr bwMode="auto">
                  <a:xfrm>
                    <a:off x="796" y="5517"/>
                    <a:ext cx="306" cy="337"/>
                  </a:xfrm>
                  <a:prstGeom prst="ellipse">
                    <a:avLst/>
                  </a:prstGeom>
                  <a:noFill/>
                  <a:ln w="38100">
                    <a:solidFill>
                      <a:srgbClr val="0014AC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1071" name="Line 47"/>
                  <p:cNvSpPr>
                    <a:spLocks noChangeShapeType="1"/>
                  </p:cNvSpPr>
                  <p:nvPr/>
                </p:nvSpPr>
                <p:spPr bwMode="auto">
                  <a:xfrm rot="-1580194">
                    <a:off x="1123" y="5807"/>
                    <a:ext cx="1" cy="475"/>
                  </a:xfrm>
                  <a:prstGeom prst="line">
                    <a:avLst/>
                  </a:prstGeom>
                  <a:noFill/>
                  <a:ln w="38100">
                    <a:solidFill>
                      <a:srgbClr val="0014AC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1072" name="Line 48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226" y="5883"/>
                    <a:ext cx="291" cy="321"/>
                  </a:xfrm>
                  <a:prstGeom prst="line">
                    <a:avLst/>
                  </a:prstGeom>
                  <a:noFill/>
                  <a:ln w="38100">
                    <a:solidFill>
                      <a:srgbClr val="0014AC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1073" name="Line 49"/>
                  <p:cNvSpPr>
                    <a:spLocks noChangeShapeType="1"/>
                  </p:cNvSpPr>
                  <p:nvPr/>
                </p:nvSpPr>
                <p:spPr bwMode="auto">
                  <a:xfrm>
                    <a:off x="1517" y="5883"/>
                    <a:ext cx="168" cy="383"/>
                  </a:xfrm>
                  <a:prstGeom prst="line">
                    <a:avLst/>
                  </a:prstGeom>
                  <a:noFill/>
                  <a:ln w="38100">
                    <a:solidFill>
                      <a:srgbClr val="0014AC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1074" name="Line 50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226" y="5929"/>
                    <a:ext cx="474" cy="337"/>
                  </a:xfrm>
                  <a:prstGeom prst="line">
                    <a:avLst/>
                  </a:prstGeom>
                  <a:noFill/>
                  <a:ln w="38100">
                    <a:solidFill>
                      <a:srgbClr val="0014AC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1075" name="Line 51"/>
                  <p:cNvSpPr>
                    <a:spLocks noChangeShapeType="1"/>
                  </p:cNvSpPr>
                  <p:nvPr/>
                </p:nvSpPr>
                <p:spPr bwMode="auto">
                  <a:xfrm>
                    <a:off x="1686" y="5944"/>
                    <a:ext cx="88" cy="307"/>
                  </a:xfrm>
                  <a:prstGeom prst="line">
                    <a:avLst/>
                  </a:prstGeom>
                  <a:noFill/>
                  <a:ln w="38100">
                    <a:solidFill>
                      <a:srgbClr val="0014AC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1076" name="Line 52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776" y="6236"/>
                    <a:ext cx="184" cy="0"/>
                  </a:xfrm>
                  <a:prstGeom prst="line">
                    <a:avLst/>
                  </a:prstGeom>
                  <a:noFill/>
                  <a:ln w="38100">
                    <a:solidFill>
                      <a:srgbClr val="0014AC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1077" name="Line 53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919" y="5913"/>
                    <a:ext cx="107" cy="368"/>
                  </a:xfrm>
                  <a:prstGeom prst="line">
                    <a:avLst/>
                  </a:prstGeom>
                  <a:noFill/>
                  <a:ln w="38100">
                    <a:solidFill>
                      <a:srgbClr val="0014AC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  <p:sp>
              <p:nvSpPr>
                <p:cNvPr id="1078" name="Line 54"/>
                <p:cNvSpPr>
                  <a:spLocks noChangeShapeType="1"/>
                </p:cNvSpPr>
                <p:nvPr/>
              </p:nvSpPr>
              <p:spPr bwMode="auto">
                <a:xfrm flipV="1">
                  <a:off x="3686" y="5622"/>
                  <a:ext cx="0" cy="598"/>
                </a:xfrm>
                <a:prstGeom prst="line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</p:grpSp>
        <p:sp>
          <p:nvSpPr>
            <p:cNvPr id="62" name="TextBox 61"/>
            <p:cNvSpPr txBox="1"/>
            <p:nvPr/>
          </p:nvSpPr>
          <p:spPr>
            <a:xfrm>
              <a:off x="8286776" y="3714752"/>
              <a:ext cx="35719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800" b="1" dirty="0" smtClean="0">
                  <a:solidFill>
                    <a:srgbClr val="0014AC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  <a:endParaRPr lang="ru-RU" sz="2800" b="1" dirty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64" name="TextBox 63"/>
          <p:cNvSpPr txBox="1"/>
          <p:nvPr/>
        </p:nvSpPr>
        <p:spPr>
          <a:xfrm>
            <a:off x="3500430" y="785794"/>
            <a:ext cx="21431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магнитное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3214678" y="1000108"/>
            <a:ext cx="30718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И электрическое</a:t>
            </a:r>
            <a:endParaRPr lang="ru-RU" sz="28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0" y="2428868"/>
            <a:ext cx="2428892" cy="7375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500"/>
              </a:lnSpc>
            </a:pP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Только</a:t>
            </a:r>
          </a:p>
          <a:p>
            <a:pPr algn="ctr">
              <a:lnSpc>
                <a:spcPts val="2500"/>
              </a:lnSpc>
            </a:pP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магнитное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79" name="Rectangle 55"/>
          <p:cNvSpPr>
            <a:spLocks noChangeArrowheads="1"/>
          </p:cNvSpPr>
          <p:nvPr/>
        </p:nvSpPr>
        <p:spPr bwMode="auto">
          <a:xfrm>
            <a:off x="3000364" y="5000636"/>
            <a:ext cx="400049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эл.магн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поле !!! </a:t>
            </a:r>
            <a:endParaRPr kumimoji="0" lang="ru-RU" sz="5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" name="Rectangle 55"/>
          <p:cNvSpPr>
            <a:spLocks noChangeArrowheads="1"/>
          </p:cNvSpPr>
          <p:nvPr/>
        </p:nvSpPr>
        <p:spPr bwMode="auto">
          <a:xfrm>
            <a:off x="2357422" y="5715016"/>
            <a:ext cx="485775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но в </a:t>
            </a:r>
            <a:r>
              <a:rPr kumimoji="0" lang="ru-RU" sz="4000" b="1" i="0" u="none" strike="noStrike" cap="none" normalizeH="0" baseline="0" dirty="0" err="1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разл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С.О. 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…..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            </a:t>
            </a:r>
            <a:endParaRPr kumimoji="0" lang="ru-RU" sz="5400" b="0" i="0" u="none" strike="noStrike" cap="none" normalizeH="0" baseline="0" dirty="0" smtClean="0">
              <a:ln>
                <a:noFill/>
              </a:ln>
              <a:solidFill>
                <a:srgbClr val="0014A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556E-17 2.29417E-6 L 0.80833 -0.00694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4" y="-3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8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6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4" dur="2000" fill="hold"/>
                                        <p:tgtEl>
                                          <p:spTgt spid="3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3.40426E-6 L -0.78715 -0.00023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4" y="0"/>
                                    </p:animMotion>
                                  </p:childTnLst>
                                </p:cTn>
                              </p:par>
                              <p:par>
                                <p:cTn id="5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4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2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2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000"/>
                            </p:stCondLst>
                            <p:childTnLst>
                              <p:par>
                                <p:cTn id="69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0" dur="2000" fill="hold"/>
                                        <p:tgtEl>
                                          <p:spTgt spid="6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1000" fill="hold"/>
                                        <p:tgtEl>
                                          <p:spTgt spid="1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1000" fill="hold"/>
                                        <p:tgtEl>
                                          <p:spTgt spid="1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78" dur="2000" fill="hold"/>
                                        <p:tgtEl>
                                          <p:spTgt spid="1079"/>
                                        </p:tgtEl>
                                      </p:cBhvr>
                                      <p:by x="10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3" dur="400"/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4" dur="400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5" dur="400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89" dur="5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90" dur="2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1" dur="25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2" dur="25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93" dur="250" fill="hold">
                                          <p:stCondLst>
                                            <p:cond delay="75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97" dur="5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98" dur="2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9" dur="25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00" dur="25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1" dur="250" fill="hold">
                                          <p:stCondLst>
                                            <p:cond delay="75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34" presetClass="emph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05" dur="5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06" dur="2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07" dur="25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07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08" dur="25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7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9" dur="250" fill="hold">
                                          <p:stCondLst>
                                            <p:cond delay="750"/>
                                          </p:stCondLst>
                                        </p:cTn>
                                        <p:tgtEl>
                                          <p:spTgt spid="107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38" grpId="1"/>
      <p:bldP spid="39" grpId="0"/>
      <p:bldP spid="39" grpId="1"/>
      <p:bldP spid="39" grpId="2"/>
      <p:bldP spid="61" grpId="0"/>
      <p:bldP spid="61" grpId="1"/>
      <p:bldP spid="64" grpId="0"/>
      <p:bldP spid="65" grpId="0"/>
      <p:bldP spid="65" grpId="1"/>
      <p:bldP spid="66" grpId="0"/>
      <p:bldP spid="66" grpId="1"/>
      <p:bldP spid="1079" grpId="0"/>
      <p:bldP spid="1079" grpId="1"/>
      <p:bldP spid="1079" grpId="2"/>
      <p:bldP spid="6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71406" y="571480"/>
            <a:ext cx="714380" cy="1714512"/>
            <a:chOff x="1664" y="4813"/>
            <a:chExt cx="366" cy="871"/>
          </a:xfrm>
        </p:grpSpPr>
        <p:grpSp>
          <p:nvGrpSpPr>
            <p:cNvPr id="3" name="Group 3"/>
            <p:cNvGrpSpPr>
              <a:grpSpLocks/>
            </p:cNvGrpSpPr>
            <p:nvPr/>
          </p:nvGrpSpPr>
          <p:grpSpPr bwMode="auto">
            <a:xfrm>
              <a:off x="1664" y="4813"/>
              <a:ext cx="366" cy="388"/>
              <a:chOff x="846" y="9235"/>
              <a:chExt cx="366" cy="388"/>
            </a:xfrm>
          </p:grpSpPr>
          <p:sp>
            <p:nvSpPr>
              <p:cNvPr id="1028" name="Oval 4"/>
              <p:cNvSpPr>
                <a:spLocks noChangeArrowheads="1"/>
              </p:cNvSpPr>
              <p:nvPr/>
            </p:nvSpPr>
            <p:spPr bwMode="auto">
              <a:xfrm>
                <a:off x="846" y="9235"/>
                <a:ext cx="366" cy="388"/>
              </a:xfrm>
              <a:prstGeom prst="ellips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grpSp>
            <p:nvGrpSpPr>
              <p:cNvPr id="4" name="Group 5"/>
              <p:cNvGrpSpPr>
                <a:grpSpLocks/>
              </p:cNvGrpSpPr>
              <p:nvPr/>
            </p:nvGrpSpPr>
            <p:grpSpPr bwMode="auto">
              <a:xfrm>
                <a:off x="937" y="9337"/>
                <a:ext cx="207" cy="207"/>
                <a:chOff x="7108" y="3188"/>
                <a:chExt cx="207" cy="207"/>
              </a:xfrm>
            </p:grpSpPr>
            <p:sp>
              <p:nvSpPr>
                <p:cNvPr id="1030" name="Line 6"/>
                <p:cNvSpPr>
                  <a:spLocks noChangeShapeType="1"/>
                </p:cNvSpPr>
                <p:nvPr/>
              </p:nvSpPr>
              <p:spPr bwMode="auto">
                <a:xfrm>
                  <a:off x="7108" y="3294"/>
                  <a:ext cx="207" cy="0"/>
                </a:xfrm>
                <a:prstGeom prst="line">
                  <a:avLst/>
                </a:prstGeom>
                <a:noFill/>
                <a:ln w="571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031" name="Line 7"/>
                <p:cNvSpPr>
                  <a:spLocks noChangeShapeType="1"/>
                </p:cNvSpPr>
                <p:nvPr/>
              </p:nvSpPr>
              <p:spPr bwMode="auto">
                <a:xfrm rot="-5400000">
                  <a:off x="7108" y="3292"/>
                  <a:ext cx="207" cy="0"/>
                </a:xfrm>
                <a:prstGeom prst="line">
                  <a:avLst/>
                </a:prstGeom>
                <a:noFill/>
                <a:ln w="571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</p:grpSp>
        <p:sp>
          <p:nvSpPr>
            <p:cNvPr id="1032" name="Line 8"/>
            <p:cNvSpPr>
              <a:spLocks noChangeShapeType="1"/>
            </p:cNvSpPr>
            <p:nvPr/>
          </p:nvSpPr>
          <p:spPr bwMode="auto">
            <a:xfrm>
              <a:off x="1854" y="5194"/>
              <a:ext cx="0" cy="490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9" name="Oval 6"/>
          <p:cNvSpPr>
            <a:spLocks noChangeArrowheads="1"/>
          </p:cNvSpPr>
          <p:nvPr/>
        </p:nvSpPr>
        <p:spPr bwMode="auto">
          <a:xfrm>
            <a:off x="1214414" y="858105"/>
            <a:ext cx="1285884" cy="356317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" name="Oval 7"/>
          <p:cNvSpPr>
            <a:spLocks noChangeArrowheads="1"/>
          </p:cNvSpPr>
          <p:nvPr/>
        </p:nvSpPr>
        <p:spPr bwMode="auto">
          <a:xfrm>
            <a:off x="1928794" y="428604"/>
            <a:ext cx="1479535" cy="1214446"/>
          </a:xfrm>
          <a:prstGeom prst="ellipse">
            <a:avLst/>
          </a:prstGeom>
          <a:noFill/>
          <a:ln w="38100">
            <a:solidFill>
              <a:srgbClr val="0066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1" name="Oval 6"/>
          <p:cNvSpPr>
            <a:spLocks noChangeArrowheads="1"/>
          </p:cNvSpPr>
          <p:nvPr/>
        </p:nvSpPr>
        <p:spPr bwMode="auto">
          <a:xfrm>
            <a:off x="2786050" y="857232"/>
            <a:ext cx="1406830" cy="35719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" name="Oval 7"/>
          <p:cNvSpPr>
            <a:spLocks noChangeArrowheads="1"/>
          </p:cNvSpPr>
          <p:nvPr/>
        </p:nvSpPr>
        <p:spPr bwMode="auto">
          <a:xfrm>
            <a:off x="3643306" y="428604"/>
            <a:ext cx="1479535" cy="1214446"/>
          </a:xfrm>
          <a:prstGeom prst="ellipse">
            <a:avLst/>
          </a:prstGeom>
          <a:noFill/>
          <a:ln w="38100">
            <a:solidFill>
              <a:srgbClr val="0066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3" name="Oval 6"/>
          <p:cNvSpPr>
            <a:spLocks noChangeArrowheads="1"/>
          </p:cNvSpPr>
          <p:nvPr/>
        </p:nvSpPr>
        <p:spPr bwMode="auto">
          <a:xfrm>
            <a:off x="4572000" y="857232"/>
            <a:ext cx="1335392" cy="35719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" name="Oval 7"/>
          <p:cNvSpPr>
            <a:spLocks noChangeArrowheads="1"/>
          </p:cNvSpPr>
          <p:nvPr/>
        </p:nvSpPr>
        <p:spPr bwMode="auto">
          <a:xfrm>
            <a:off x="0" y="357166"/>
            <a:ext cx="1479535" cy="1214446"/>
          </a:xfrm>
          <a:prstGeom prst="ellipse">
            <a:avLst/>
          </a:prstGeom>
          <a:noFill/>
          <a:ln w="38100">
            <a:solidFill>
              <a:srgbClr val="0066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5" name="Group 9"/>
          <p:cNvGrpSpPr>
            <a:grpSpLocks/>
          </p:cNvGrpSpPr>
          <p:nvPr/>
        </p:nvGrpSpPr>
        <p:grpSpPr bwMode="auto">
          <a:xfrm>
            <a:off x="8286776" y="642918"/>
            <a:ext cx="714380" cy="1357322"/>
            <a:chOff x="1664" y="4813"/>
            <a:chExt cx="366" cy="871"/>
          </a:xfrm>
        </p:grpSpPr>
        <p:grpSp>
          <p:nvGrpSpPr>
            <p:cNvPr id="6" name="Group 10"/>
            <p:cNvGrpSpPr>
              <a:grpSpLocks/>
            </p:cNvGrpSpPr>
            <p:nvPr/>
          </p:nvGrpSpPr>
          <p:grpSpPr bwMode="auto">
            <a:xfrm>
              <a:off x="1664" y="4813"/>
              <a:ext cx="366" cy="388"/>
              <a:chOff x="846" y="9235"/>
              <a:chExt cx="366" cy="388"/>
            </a:xfrm>
          </p:grpSpPr>
          <p:sp>
            <p:nvSpPr>
              <p:cNvPr id="1035" name="Oval 11"/>
              <p:cNvSpPr>
                <a:spLocks noChangeArrowheads="1"/>
              </p:cNvSpPr>
              <p:nvPr/>
            </p:nvSpPr>
            <p:spPr bwMode="auto">
              <a:xfrm>
                <a:off x="846" y="9235"/>
                <a:ext cx="366" cy="388"/>
              </a:xfrm>
              <a:prstGeom prst="ellipse">
                <a:avLst/>
              </a:prstGeom>
              <a:noFill/>
              <a:ln w="5715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37" name="Line 13"/>
              <p:cNvSpPr>
                <a:spLocks noChangeShapeType="1"/>
              </p:cNvSpPr>
              <p:nvPr/>
            </p:nvSpPr>
            <p:spPr bwMode="auto">
              <a:xfrm>
                <a:off x="937" y="9443"/>
                <a:ext cx="207" cy="0"/>
              </a:xfrm>
              <a:prstGeom prst="line">
                <a:avLst/>
              </a:prstGeom>
              <a:noFill/>
              <a:ln w="5715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1039" name="Line 15"/>
            <p:cNvSpPr>
              <a:spLocks noChangeShapeType="1"/>
            </p:cNvSpPr>
            <p:nvPr/>
          </p:nvSpPr>
          <p:spPr bwMode="auto">
            <a:xfrm>
              <a:off x="1854" y="5194"/>
              <a:ext cx="0" cy="490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22" name="Oval 7"/>
          <p:cNvSpPr>
            <a:spLocks noChangeArrowheads="1"/>
          </p:cNvSpPr>
          <p:nvPr/>
        </p:nvSpPr>
        <p:spPr bwMode="auto">
          <a:xfrm>
            <a:off x="5357818" y="428604"/>
            <a:ext cx="1479535" cy="1214446"/>
          </a:xfrm>
          <a:prstGeom prst="ellipse">
            <a:avLst/>
          </a:prstGeom>
          <a:noFill/>
          <a:ln w="38100">
            <a:solidFill>
              <a:srgbClr val="0066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3" name="Oval 6"/>
          <p:cNvSpPr>
            <a:spLocks noChangeArrowheads="1"/>
          </p:cNvSpPr>
          <p:nvPr/>
        </p:nvSpPr>
        <p:spPr bwMode="auto">
          <a:xfrm>
            <a:off x="6215074" y="857232"/>
            <a:ext cx="1335392" cy="35719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4" name="Oval 7"/>
          <p:cNvSpPr>
            <a:spLocks noChangeArrowheads="1"/>
          </p:cNvSpPr>
          <p:nvPr/>
        </p:nvSpPr>
        <p:spPr bwMode="auto">
          <a:xfrm>
            <a:off x="7215206" y="357166"/>
            <a:ext cx="1479535" cy="1214446"/>
          </a:xfrm>
          <a:prstGeom prst="ellipse">
            <a:avLst/>
          </a:prstGeom>
          <a:noFill/>
          <a:ln w="38100">
            <a:solidFill>
              <a:srgbClr val="0066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40" name="Rectangle 16"/>
          <p:cNvSpPr>
            <a:spLocks noChangeArrowheads="1"/>
          </p:cNvSpPr>
          <p:nvPr/>
        </p:nvSpPr>
        <p:spPr bwMode="auto">
          <a:xfrm>
            <a:off x="5500694" y="1428736"/>
            <a:ext cx="342902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Почувствует…                                            </a:t>
            </a:r>
            <a:endParaRPr kumimoji="0" lang="ru-RU" sz="6600" b="0" i="0" u="none" strike="noStrike" cap="none" normalizeH="0" baseline="0" dirty="0" smtClean="0">
              <a:ln>
                <a:noFill/>
              </a:ln>
              <a:solidFill>
                <a:srgbClr val="0014A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Rectangle 16"/>
          <p:cNvSpPr>
            <a:spLocks noChangeArrowheads="1"/>
          </p:cNvSpPr>
          <p:nvPr/>
        </p:nvSpPr>
        <p:spPr bwMode="auto">
          <a:xfrm>
            <a:off x="5357818" y="2000240"/>
            <a:ext cx="328614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мгновенно ??</a:t>
            </a:r>
            <a:endParaRPr kumimoji="0" lang="ru-RU" sz="66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-142908" y="3362926"/>
            <a:ext cx="107112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54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ru-RU" sz="54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endParaRPr lang="ru-RU" sz="5400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1214414" y="3362926"/>
            <a:ext cx="107112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ru-RU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endParaRPr lang="ru-RU" sz="5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714348" y="3362926"/>
            <a:ext cx="74251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</a:t>
            </a:r>
            <a:endParaRPr lang="ru-RU" sz="4400" dirty="0">
              <a:solidFill>
                <a:srgbClr val="0014A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2143108" y="3362926"/>
            <a:ext cx="74251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</a:t>
            </a:r>
            <a:endParaRPr lang="ru-RU" sz="4400" dirty="0">
              <a:solidFill>
                <a:srgbClr val="0014A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2643174" y="3291488"/>
            <a:ext cx="107112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54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ru-RU" sz="54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endParaRPr lang="ru-RU" sz="5400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3500430" y="3362926"/>
            <a:ext cx="74251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</a:t>
            </a:r>
            <a:endParaRPr lang="ru-RU" sz="4400" dirty="0">
              <a:solidFill>
                <a:srgbClr val="0014A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4000496" y="3291488"/>
            <a:ext cx="107112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ru-RU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endParaRPr lang="ru-RU" sz="5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4929190" y="3362926"/>
            <a:ext cx="74251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</a:t>
            </a:r>
            <a:endParaRPr lang="ru-RU" sz="4400" dirty="0">
              <a:solidFill>
                <a:srgbClr val="0014A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5429256" y="3291488"/>
            <a:ext cx="107112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54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ru-RU" sz="54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endParaRPr lang="ru-RU" sz="5400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6286512" y="3362926"/>
            <a:ext cx="74251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</a:t>
            </a:r>
            <a:endParaRPr lang="ru-RU" sz="4400" dirty="0">
              <a:solidFill>
                <a:srgbClr val="0014A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6786578" y="3291488"/>
            <a:ext cx="107112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ru-RU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endParaRPr lang="ru-RU" sz="5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7643834" y="3362926"/>
            <a:ext cx="74251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</a:t>
            </a:r>
            <a:endParaRPr lang="ru-RU" sz="4400" dirty="0">
              <a:solidFill>
                <a:srgbClr val="0014A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8120373" y="3339176"/>
            <a:ext cx="107112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54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ru-RU" sz="54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endParaRPr lang="ru-RU" sz="5400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1" name="Rectangle 17"/>
          <p:cNvSpPr>
            <a:spLocks noChangeArrowheads="1"/>
          </p:cNvSpPr>
          <p:nvPr/>
        </p:nvSpPr>
        <p:spPr bwMode="auto">
          <a:xfrm>
            <a:off x="3286116" y="4286256"/>
            <a:ext cx="3429593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через 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</a:t>
            </a: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 </a:t>
            </a: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</a:t>
            </a: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/</a:t>
            </a: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</a:t>
            </a: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  </a:t>
            </a:r>
            <a:endParaRPr kumimoji="0" lang="ru-RU" sz="6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Rectangle 17"/>
          <p:cNvSpPr>
            <a:spLocks noChangeArrowheads="1"/>
          </p:cNvSpPr>
          <p:nvPr/>
        </p:nvSpPr>
        <p:spPr bwMode="auto">
          <a:xfrm>
            <a:off x="3428992" y="5214950"/>
            <a:ext cx="3033203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=3</a:t>
            </a:r>
            <a:r>
              <a:rPr lang="en-US" sz="4400" b="1" dirty="0" smtClean="0">
                <a:sym typeface="Symbol"/>
              </a:rPr>
              <a:t>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10</a:t>
            </a:r>
            <a:r>
              <a:rPr kumimoji="0" lang="ru-RU" sz="4400" b="1" i="0" u="none" strike="noStrike" cap="none" normalizeH="0" baseline="30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8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м/с</a:t>
            </a:r>
            <a:endParaRPr kumimoji="0" lang="ru-RU" sz="6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0.00231 L 0.06754 -6.10546E-7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00" y="-1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0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0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500"/>
                            </p:stCondLst>
                            <p:childTnLst>
                              <p:par>
                                <p:cTn id="4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000"/>
                            </p:stCondLst>
                            <p:childTnLst>
                              <p:par>
                                <p:cTn id="4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500"/>
                            </p:stCondLst>
                            <p:childTnLst>
                              <p:par>
                                <p:cTn id="5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3000"/>
                            </p:stCondLst>
                            <p:childTnLst>
                              <p:par>
                                <p:cTn id="57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3500"/>
                            </p:stCondLst>
                            <p:childTnLst>
                              <p:par>
                                <p:cTn id="61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4000"/>
                            </p:stCondLst>
                            <p:childTnLst>
                              <p:par>
                                <p:cTn id="6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0"/>
                            </p:stCondLst>
                            <p:childTnLst>
                              <p:par>
                                <p:cTn id="69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4.43108E-6 L -0.05972 0.00301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00" y="1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000"/>
                            </p:stCondLst>
                            <p:childTnLst>
                              <p:par>
                                <p:cTn id="7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2000"/>
                            </p:stCondLst>
                            <p:childTnLst>
                              <p:par>
                                <p:cTn id="8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3000"/>
                            </p:stCondLst>
                            <p:childTnLst>
                              <p:par>
                                <p:cTn id="8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4000"/>
                            </p:stCondLst>
                            <p:childTnLst>
                              <p:par>
                                <p:cTn id="9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5000"/>
                            </p:stCondLst>
                            <p:childTnLst>
                              <p:par>
                                <p:cTn id="9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6000"/>
                            </p:stCondLst>
                            <p:childTnLst>
                              <p:par>
                                <p:cTn id="10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7000"/>
                            </p:stCondLst>
                            <p:childTnLst>
                              <p:par>
                                <p:cTn id="10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8000"/>
                            </p:stCondLst>
                            <p:childTnLst>
                              <p:par>
                                <p:cTn id="11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9000"/>
                            </p:stCondLst>
                            <p:childTnLst>
                              <p:par>
                                <p:cTn id="1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1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10000"/>
                            </p:stCondLst>
                            <p:childTnLst>
                              <p:par>
                                <p:cTn id="12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11000"/>
                            </p:stCondLst>
                            <p:childTnLst>
                              <p:par>
                                <p:cTn id="1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1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12000"/>
                            </p:stCondLst>
                            <p:childTnLst>
                              <p:par>
                                <p:cTn id="13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7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13000"/>
                            </p:stCondLst>
                            <p:childTnLst>
                              <p:par>
                                <p:cTn id="139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0" dur="2000" fill="hold"/>
                                        <p:tgtEl>
                                          <p:spTgt spid="4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5" dur="2000"/>
                                        <p:tgtEl>
                                          <p:spTgt spid="104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0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1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1000"/>
                            </p:stCondLst>
                            <p:childTnLst>
                              <p:par>
                                <p:cTn id="153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54" dur="2000" fill="hold"/>
                                        <p:tgtEl>
                                          <p:spTgt spid="4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22" grpId="0" animBg="1"/>
      <p:bldP spid="23" grpId="0" animBg="1"/>
      <p:bldP spid="24" grpId="0" animBg="1"/>
      <p:bldP spid="1040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0" grpId="1"/>
      <p:bldP spid="1041" grpId="0"/>
      <p:bldP spid="42" grpId="0"/>
      <p:bldP spid="42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0" y="0"/>
            <a:ext cx="4238083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колебания</a:t>
            </a: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6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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0" y="1928802"/>
            <a:ext cx="1603324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а </a:t>
            </a: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0</a:t>
            </a:r>
            <a:endParaRPr kumimoji="0" lang="ru-RU" sz="5400" b="1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14282" y="1000108"/>
            <a:ext cx="2483372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а = 0 …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572000" y="0"/>
            <a:ext cx="869149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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5952742" y="0"/>
            <a:ext cx="3191258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Э.М. 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волна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3428992" y="928670"/>
            <a:ext cx="3516347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тащатся…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2220655" y="1857364"/>
            <a:ext cx="4065857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отрываются</a:t>
            </a:r>
            <a:endParaRPr kumimoji="0" lang="ru-RU" sz="5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2571736" y="928670"/>
            <a:ext cx="869149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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1500166" y="1857364"/>
            <a:ext cx="869149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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184023" y="2571744"/>
            <a:ext cx="103105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</a:t>
            </a:r>
            <a:r>
              <a:rPr lang="ru-RU" sz="4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</a:t>
            </a:r>
            <a:endParaRPr lang="ru-RU" sz="48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786578" y="2571744"/>
            <a:ext cx="109196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 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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"/>
          <p:cNvSpPr>
            <a:spLocks noChangeArrowheads="1"/>
          </p:cNvSpPr>
          <p:nvPr/>
        </p:nvSpPr>
        <p:spPr bwMode="auto">
          <a:xfrm>
            <a:off x="6000760" y="2428868"/>
            <a:ext cx="869149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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642905" y="3096292"/>
            <a:ext cx="8001061" cy="2401588"/>
            <a:chOff x="5040" y="2458"/>
            <a:chExt cx="3054" cy="1127"/>
          </a:xfrm>
        </p:grpSpPr>
        <p:sp>
          <p:nvSpPr>
            <p:cNvPr id="13316" name="Line 4"/>
            <p:cNvSpPr>
              <a:spLocks noChangeShapeType="1"/>
            </p:cNvSpPr>
            <p:nvPr/>
          </p:nvSpPr>
          <p:spPr bwMode="auto">
            <a:xfrm flipV="1">
              <a:off x="5494" y="2458"/>
              <a:ext cx="0" cy="719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317" name="Line 5"/>
            <p:cNvSpPr>
              <a:spLocks noChangeShapeType="1"/>
            </p:cNvSpPr>
            <p:nvPr/>
          </p:nvSpPr>
          <p:spPr bwMode="auto">
            <a:xfrm flipH="1">
              <a:off x="5040" y="3171"/>
              <a:ext cx="460" cy="414"/>
            </a:xfrm>
            <a:prstGeom prst="line">
              <a:avLst/>
            </a:prstGeom>
            <a:noFill/>
            <a:ln w="57150">
              <a:solidFill>
                <a:srgbClr val="000099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318" name="Line 6"/>
            <p:cNvSpPr>
              <a:spLocks noChangeShapeType="1"/>
            </p:cNvSpPr>
            <p:nvPr/>
          </p:nvSpPr>
          <p:spPr bwMode="auto">
            <a:xfrm>
              <a:off x="5484" y="3171"/>
              <a:ext cx="2610" cy="0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13324" name="Line 12"/>
          <p:cNvSpPr>
            <a:spLocks noChangeShapeType="1"/>
          </p:cNvSpPr>
          <p:nvPr/>
        </p:nvSpPr>
        <p:spPr bwMode="auto">
          <a:xfrm flipH="1">
            <a:off x="1760404" y="4641446"/>
            <a:ext cx="739894" cy="912335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3325" name="Line 13"/>
          <p:cNvSpPr>
            <a:spLocks noChangeShapeType="1"/>
          </p:cNvSpPr>
          <p:nvPr/>
        </p:nvSpPr>
        <p:spPr bwMode="auto">
          <a:xfrm flipV="1">
            <a:off x="2527708" y="3357562"/>
            <a:ext cx="45719" cy="1283884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3326" name="Line 14"/>
          <p:cNvSpPr>
            <a:spLocks noChangeShapeType="1"/>
          </p:cNvSpPr>
          <p:nvPr/>
        </p:nvSpPr>
        <p:spPr bwMode="auto">
          <a:xfrm flipH="1">
            <a:off x="4230576" y="3801957"/>
            <a:ext cx="1000132" cy="785818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 type="triangle" w="med" len="med"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3327" name="Line 15"/>
          <p:cNvSpPr>
            <a:spLocks noChangeShapeType="1"/>
          </p:cNvSpPr>
          <p:nvPr/>
        </p:nvSpPr>
        <p:spPr bwMode="auto">
          <a:xfrm flipV="1">
            <a:off x="4222006" y="4610141"/>
            <a:ext cx="0" cy="1205266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triangle" w="med" len="med"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14" name="Группа 37"/>
          <p:cNvGrpSpPr/>
          <p:nvPr/>
        </p:nvGrpSpPr>
        <p:grpSpPr>
          <a:xfrm>
            <a:off x="1840672" y="3357562"/>
            <a:ext cx="6874732" cy="2535755"/>
            <a:chOff x="1840672" y="3357562"/>
            <a:chExt cx="6634904" cy="2535755"/>
          </a:xfrm>
        </p:grpSpPr>
        <p:grpSp>
          <p:nvGrpSpPr>
            <p:cNvPr id="15" name="Group 7"/>
            <p:cNvGrpSpPr>
              <a:grpSpLocks/>
            </p:cNvGrpSpPr>
            <p:nvPr/>
          </p:nvGrpSpPr>
          <p:grpSpPr bwMode="auto">
            <a:xfrm flipV="1">
              <a:off x="1840672" y="3368935"/>
              <a:ext cx="3348756" cy="2488955"/>
              <a:chOff x="860" y="3368"/>
              <a:chExt cx="1405" cy="1170"/>
            </a:xfrm>
          </p:grpSpPr>
          <p:sp>
            <p:nvSpPr>
              <p:cNvPr id="13320" name="Freeform 8"/>
              <p:cNvSpPr>
                <a:spLocks/>
              </p:cNvSpPr>
              <p:nvPr/>
            </p:nvSpPr>
            <p:spPr bwMode="auto">
              <a:xfrm>
                <a:off x="1523" y="3368"/>
                <a:ext cx="742" cy="635"/>
              </a:xfrm>
              <a:custGeom>
                <a:avLst/>
                <a:gdLst/>
                <a:ahLst/>
                <a:cxnLst>
                  <a:cxn ang="0">
                    <a:pos x="0" y="283"/>
                  </a:cxn>
                  <a:cxn ang="0">
                    <a:pos x="144" y="1"/>
                  </a:cxn>
                  <a:cxn ang="0">
                    <a:pos x="306" y="289"/>
                  </a:cxn>
                </a:cxnLst>
                <a:rect l="0" t="0" r="r" b="b"/>
                <a:pathLst>
                  <a:path w="306" h="289">
                    <a:moveTo>
                      <a:pt x="0" y="283"/>
                    </a:moveTo>
                    <a:cubicBezTo>
                      <a:pt x="46" y="141"/>
                      <a:pt x="93" y="0"/>
                      <a:pt x="144" y="1"/>
                    </a:cubicBezTo>
                    <a:cubicBezTo>
                      <a:pt x="195" y="2"/>
                      <a:pt x="279" y="243"/>
                      <a:pt x="306" y="289"/>
                    </a:cubicBezTo>
                  </a:path>
                </a:pathLst>
              </a:custGeom>
              <a:noFill/>
              <a:ln w="57150" cmpd="sng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3321" name="Freeform 9"/>
              <p:cNvSpPr>
                <a:spLocks/>
              </p:cNvSpPr>
              <p:nvPr/>
            </p:nvSpPr>
            <p:spPr bwMode="auto">
              <a:xfrm flipV="1">
                <a:off x="860" y="3960"/>
                <a:ext cx="657" cy="578"/>
              </a:xfrm>
              <a:custGeom>
                <a:avLst/>
                <a:gdLst/>
                <a:ahLst/>
                <a:cxnLst>
                  <a:cxn ang="0">
                    <a:pos x="0" y="283"/>
                  </a:cxn>
                  <a:cxn ang="0">
                    <a:pos x="144" y="1"/>
                  </a:cxn>
                  <a:cxn ang="0">
                    <a:pos x="306" y="289"/>
                  </a:cxn>
                </a:cxnLst>
                <a:rect l="0" t="0" r="r" b="b"/>
                <a:pathLst>
                  <a:path w="306" h="289">
                    <a:moveTo>
                      <a:pt x="0" y="283"/>
                    </a:moveTo>
                    <a:cubicBezTo>
                      <a:pt x="46" y="141"/>
                      <a:pt x="93" y="0"/>
                      <a:pt x="144" y="1"/>
                    </a:cubicBezTo>
                    <a:cubicBezTo>
                      <a:pt x="195" y="2"/>
                      <a:pt x="279" y="243"/>
                      <a:pt x="306" y="289"/>
                    </a:cubicBezTo>
                  </a:path>
                </a:pathLst>
              </a:custGeom>
              <a:noFill/>
              <a:ln w="57150" cmpd="sng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grpSp>
          <p:nvGrpSpPr>
            <p:cNvPr id="16" name="Group 7"/>
            <p:cNvGrpSpPr>
              <a:grpSpLocks/>
            </p:cNvGrpSpPr>
            <p:nvPr/>
          </p:nvGrpSpPr>
          <p:grpSpPr bwMode="auto">
            <a:xfrm flipV="1">
              <a:off x="5143504" y="3357562"/>
              <a:ext cx="3332072" cy="2535755"/>
              <a:chOff x="867" y="3368"/>
              <a:chExt cx="1398" cy="1192"/>
            </a:xfrm>
          </p:grpSpPr>
          <p:sp>
            <p:nvSpPr>
              <p:cNvPr id="29" name="Freeform 8"/>
              <p:cNvSpPr>
                <a:spLocks/>
              </p:cNvSpPr>
              <p:nvPr/>
            </p:nvSpPr>
            <p:spPr bwMode="auto">
              <a:xfrm>
                <a:off x="1523" y="3368"/>
                <a:ext cx="742" cy="635"/>
              </a:xfrm>
              <a:custGeom>
                <a:avLst/>
                <a:gdLst/>
                <a:ahLst/>
                <a:cxnLst>
                  <a:cxn ang="0">
                    <a:pos x="0" y="283"/>
                  </a:cxn>
                  <a:cxn ang="0">
                    <a:pos x="144" y="1"/>
                  </a:cxn>
                  <a:cxn ang="0">
                    <a:pos x="306" y="289"/>
                  </a:cxn>
                </a:cxnLst>
                <a:rect l="0" t="0" r="r" b="b"/>
                <a:pathLst>
                  <a:path w="306" h="289">
                    <a:moveTo>
                      <a:pt x="0" y="283"/>
                    </a:moveTo>
                    <a:cubicBezTo>
                      <a:pt x="46" y="141"/>
                      <a:pt x="93" y="0"/>
                      <a:pt x="144" y="1"/>
                    </a:cubicBezTo>
                    <a:cubicBezTo>
                      <a:pt x="195" y="2"/>
                      <a:pt x="279" y="243"/>
                      <a:pt x="306" y="289"/>
                    </a:cubicBezTo>
                  </a:path>
                </a:pathLst>
              </a:custGeom>
              <a:noFill/>
              <a:ln w="57150" cmpd="sng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0" name="Freeform 9"/>
              <p:cNvSpPr>
                <a:spLocks/>
              </p:cNvSpPr>
              <p:nvPr/>
            </p:nvSpPr>
            <p:spPr bwMode="auto">
              <a:xfrm flipV="1">
                <a:off x="867" y="3982"/>
                <a:ext cx="657" cy="578"/>
              </a:xfrm>
              <a:custGeom>
                <a:avLst/>
                <a:gdLst/>
                <a:ahLst/>
                <a:cxnLst>
                  <a:cxn ang="0">
                    <a:pos x="0" y="283"/>
                  </a:cxn>
                  <a:cxn ang="0">
                    <a:pos x="144" y="1"/>
                  </a:cxn>
                  <a:cxn ang="0">
                    <a:pos x="306" y="289"/>
                  </a:cxn>
                </a:cxnLst>
                <a:rect l="0" t="0" r="r" b="b"/>
                <a:pathLst>
                  <a:path w="306" h="289">
                    <a:moveTo>
                      <a:pt x="0" y="283"/>
                    </a:moveTo>
                    <a:cubicBezTo>
                      <a:pt x="46" y="141"/>
                      <a:pt x="93" y="0"/>
                      <a:pt x="144" y="1"/>
                    </a:cubicBezTo>
                    <a:cubicBezTo>
                      <a:pt x="195" y="2"/>
                      <a:pt x="279" y="243"/>
                      <a:pt x="306" y="289"/>
                    </a:cubicBezTo>
                  </a:path>
                </a:pathLst>
              </a:custGeom>
              <a:noFill/>
              <a:ln w="57150" cmpd="sng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  <p:sp>
        <p:nvSpPr>
          <p:cNvPr id="31" name="Прямоугольник 30"/>
          <p:cNvSpPr/>
          <p:nvPr/>
        </p:nvSpPr>
        <p:spPr>
          <a:xfrm>
            <a:off x="1857356" y="2714620"/>
            <a:ext cx="45878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endParaRPr lang="ru-RU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357158" y="4929198"/>
            <a:ext cx="45878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endParaRPr lang="ru-RU" sz="32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8572528" y="4643446"/>
            <a:ext cx="36740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с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7" name="Группа 38"/>
          <p:cNvGrpSpPr/>
          <p:nvPr/>
        </p:nvGrpSpPr>
        <p:grpSpPr>
          <a:xfrm>
            <a:off x="1624463" y="3714752"/>
            <a:ext cx="7256779" cy="1818905"/>
            <a:chOff x="1624463" y="3714752"/>
            <a:chExt cx="7256779" cy="1818905"/>
          </a:xfrm>
        </p:grpSpPr>
        <p:grpSp>
          <p:nvGrpSpPr>
            <p:cNvPr id="18" name="Группа 33"/>
            <p:cNvGrpSpPr/>
            <p:nvPr/>
          </p:nvGrpSpPr>
          <p:grpSpPr>
            <a:xfrm>
              <a:off x="1624463" y="3762653"/>
              <a:ext cx="3809176" cy="1771004"/>
              <a:chOff x="1561399" y="3762653"/>
              <a:chExt cx="3809176" cy="1771004"/>
            </a:xfrm>
          </p:grpSpPr>
          <p:sp>
            <p:nvSpPr>
              <p:cNvPr id="13322" name="Freeform 10"/>
              <p:cNvSpPr>
                <a:spLocks/>
              </p:cNvSpPr>
              <p:nvPr/>
            </p:nvSpPr>
            <p:spPr bwMode="auto">
              <a:xfrm>
                <a:off x="1561399" y="4610141"/>
                <a:ext cx="1933929" cy="923516"/>
              </a:xfrm>
              <a:custGeom>
                <a:avLst/>
                <a:gdLst/>
                <a:ahLst/>
                <a:cxnLst>
                  <a:cxn ang="0">
                    <a:pos x="69" y="31"/>
                  </a:cxn>
                  <a:cxn ang="0">
                    <a:pos x="115" y="429"/>
                  </a:cxn>
                  <a:cxn ang="0">
                    <a:pos x="758" y="0"/>
                  </a:cxn>
                </a:cxnLst>
                <a:rect l="0" t="0" r="r" b="b"/>
                <a:pathLst>
                  <a:path w="758" h="434">
                    <a:moveTo>
                      <a:pt x="69" y="31"/>
                    </a:moveTo>
                    <a:cubicBezTo>
                      <a:pt x="34" y="232"/>
                      <a:pt x="0" y="434"/>
                      <a:pt x="115" y="429"/>
                    </a:cubicBezTo>
                    <a:cubicBezTo>
                      <a:pt x="230" y="424"/>
                      <a:pt x="643" y="77"/>
                      <a:pt x="758" y="0"/>
                    </a:cubicBezTo>
                  </a:path>
                </a:pathLst>
              </a:custGeom>
              <a:noFill/>
              <a:ln w="57150" cmpd="sng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3323" name="Freeform 11"/>
              <p:cNvSpPr>
                <a:spLocks/>
              </p:cNvSpPr>
              <p:nvPr/>
            </p:nvSpPr>
            <p:spPr bwMode="auto">
              <a:xfrm flipH="1" flipV="1">
                <a:off x="3319284" y="3762653"/>
                <a:ext cx="2051291" cy="892210"/>
              </a:xfrm>
              <a:custGeom>
                <a:avLst/>
                <a:gdLst/>
                <a:ahLst/>
                <a:cxnLst>
                  <a:cxn ang="0">
                    <a:pos x="69" y="31"/>
                  </a:cxn>
                  <a:cxn ang="0">
                    <a:pos x="115" y="429"/>
                  </a:cxn>
                  <a:cxn ang="0">
                    <a:pos x="758" y="0"/>
                  </a:cxn>
                </a:cxnLst>
                <a:rect l="0" t="0" r="r" b="b"/>
                <a:pathLst>
                  <a:path w="758" h="434">
                    <a:moveTo>
                      <a:pt x="69" y="31"/>
                    </a:moveTo>
                    <a:cubicBezTo>
                      <a:pt x="34" y="232"/>
                      <a:pt x="0" y="434"/>
                      <a:pt x="115" y="429"/>
                    </a:cubicBezTo>
                    <a:cubicBezTo>
                      <a:pt x="230" y="424"/>
                      <a:pt x="643" y="77"/>
                      <a:pt x="758" y="0"/>
                    </a:cubicBezTo>
                  </a:path>
                </a:pathLst>
              </a:custGeom>
              <a:noFill/>
              <a:ln w="57150" cmpd="sng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grpSp>
          <p:nvGrpSpPr>
            <p:cNvPr id="19" name="Группа 34"/>
            <p:cNvGrpSpPr/>
            <p:nvPr/>
          </p:nvGrpSpPr>
          <p:grpSpPr>
            <a:xfrm>
              <a:off x="5072066" y="3714752"/>
              <a:ext cx="3809176" cy="1771004"/>
              <a:chOff x="1561399" y="3762653"/>
              <a:chExt cx="3809176" cy="1771004"/>
            </a:xfrm>
          </p:grpSpPr>
          <p:sp>
            <p:nvSpPr>
              <p:cNvPr id="36" name="Freeform 10"/>
              <p:cNvSpPr>
                <a:spLocks/>
              </p:cNvSpPr>
              <p:nvPr/>
            </p:nvSpPr>
            <p:spPr bwMode="auto">
              <a:xfrm>
                <a:off x="1561399" y="4610141"/>
                <a:ext cx="1933929" cy="923516"/>
              </a:xfrm>
              <a:custGeom>
                <a:avLst/>
                <a:gdLst/>
                <a:ahLst/>
                <a:cxnLst>
                  <a:cxn ang="0">
                    <a:pos x="69" y="31"/>
                  </a:cxn>
                  <a:cxn ang="0">
                    <a:pos x="115" y="429"/>
                  </a:cxn>
                  <a:cxn ang="0">
                    <a:pos x="758" y="0"/>
                  </a:cxn>
                </a:cxnLst>
                <a:rect l="0" t="0" r="r" b="b"/>
                <a:pathLst>
                  <a:path w="758" h="434">
                    <a:moveTo>
                      <a:pt x="69" y="31"/>
                    </a:moveTo>
                    <a:cubicBezTo>
                      <a:pt x="34" y="232"/>
                      <a:pt x="0" y="434"/>
                      <a:pt x="115" y="429"/>
                    </a:cubicBezTo>
                    <a:cubicBezTo>
                      <a:pt x="230" y="424"/>
                      <a:pt x="643" y="77"/>
                      <a:pt x="758" y="0"/>
                    </a:cubicBezTo>
                  </a:path>
                </a:pathLst>
              </a:custGeom>
              <a:noFill/>
              <a:ln w="57150" cmpd="sng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7" name="Freeform 11"/>
              <p:cNvSpPr>
                <a:spLocks/>
              </p:cNvSpPr>
              <p:nvPr/>
            </p:nvSpPr>
            <p:spPr bwMode="auto">
              <a:xfrm flipH="1" flipV="1">
                <a:off x="3319284" y="3762653"/>
                <a:ext cx="2051291" cy="892210"/>
              </a:xfrm>
              <a:custGeom>
                <a:avLst/>
                <a:gdLst/>
                <a:ahLst/>
                <a:cxnLst>
                  <a:cxn ang="0">
                    <a:pos x="69" y="31"/>
                  </a:cxn>
                  <a:cxn ang="0">
                    <a:pos x="115" y="429"/>
                  </a:cxn>
                  <a:cxn ang="0">
                    <a:pos x="758" y="0"/>
                  </a:cxn>
                </a:cxnLst>
                <a:rect l="0" t="0" r="r" b="b"/>
                <a:pathLst>
                  <a:path w="758" h="434">
                    <a:moveTo>
                      <a:pt x="69" y="31"/>
                    </a:moveTo>
                    <a:cubicBezTo>
                      <a:pt x="34" y="232"/>
                      <a:pt x="0" y="434"/>
                      <a:pt x="115" y="429"/>
                    </a:cubicBezTo>
                    <a:cubicBezTo>
                      <a:pt x="230" y="424"/>
                      <a:pt x="643" y="77"/>
                      <a:pt x="758" y="0"/>
                    </a:cubicBezTo>
                  </a:path>
                </a:pathLst>
              </a:custGeom>
              <a:noFill/>
              <a:ln w="57150" cmpd="sng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  <p:sp>
        <p:nvSpPr>
          <p:cNvPr id="40" name="Line 13"/>
          <p:cNvSpPr>
            <a:spLocks noChangeShapeType="1"/>
          </p:cNvSpPr>
          <p:nvPr/>
        </p:nvSpPr>
        <p:spPr bwMode="auto">
          <a:xfrm flipV="1">
            <a:off x="6000760" y="3357562"/>
            <a:ext cx="45719" cy="1283884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1" name="Line 12"/>
          <p:cNvSpPr>
            <a:spLocks noChangeShapeType="1"/>
          </p:cNvSpPr>
          <p:nvPr/>
        </p:nvSpPr>
        <p:spPr bwMode="auto">
          <a:xfrm flipH="1">
            <a:off x="5286380" y="4572008"/>
            <a:ext cx="739894" cy="912335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2" name="Line 14"/>
          <p:cNvSpPr>
            <a:spLocks noChangeShapeType="1"/>
          </p:cNvSpPr>
          <p:nvPr/>
        </p:nvSpPr>
        <p:spPr bwMode="auto">
          <a:xfrm flipH="1">
            <a:off x="7715272" y="3857628"/>
            <a:ext cx="928694" cy="785818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 type="triangle" w="med" len="med"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3" name="Line 15"/>
          <p:cNvSpPr>
            <a:spLocks noChangeShapeType="1"/>
          </p:cNvSpPr>
          <p:nvPr/>
        </p:nvSpPr>
        <p:spPr bwMode="auto">
          <a:xfrm flipV="1">
            <a:off x="7731038" y="4643446"/>
            <a:ext cx="0" cy="1205266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triangle" w="med" len="med"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4" name="Rectangle 1"/>
          <p:cNvSpPr>
            <a:spLocks noChangeArrowheads="1"/>
          </p:cNvSpPr>
          <p:nvPr/>
        </p:nvSpPr>
        <p:spPr bwMode="auto">
          <a:xfrm>
            <a:off x="4500562" y="5934670"/>
            <a:ext cx="3983591" cy="92333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продольные</a:t>
            </a:r>
            <a:endParaRPr kumimoji="0" lang="ru-RU" sz="5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45" name="Rectangle 1"/>
          <p:cNvSpPr>
            <a:spLocks noChangeArrowheads="1"/>
          </p:cNvSpPr>
          <p:nvPr/>
        </p:nvSpPr>
        <p:spPr bwMode="auto">
          <a:xfrm>
            <a:off x="357158" y="5934670"/>
            <a:ext cx="3950505" cy="92333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поперечные</a:t>
            </a:r>
            <a:endParaRPr kumimoji="0" lang="ru-RU" sz="5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33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000"/>
                            </p:stCondLst>
                            <p:childTnLst>
                              <p:par>
                                <p:cTn id="8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2000"/>
                            </p:stCondLst>
                            <p:childTnLst>
                              <p:par>
                                <p:cTn id="9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3000"/>
                            </p:stCondLst>
                            <p:childTnLst>
                              <p:par>
                                <p:cTn id="9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5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5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1000"/>
                                        <p:tgtEl>
                                          <p:spTgt spid="13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6" dur="1000"/>
                                        <p:tgtEl>
                                          <p:spTgt spid="133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1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0" dur="1000"/>
                                        <p:tgtEl>
                                          <p:spTgt spid="13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3" dur="500"/>
                                        <p:tgtEl>
                                          <p:spTgt spid="133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2000"/>
                            </p:stCondLst>
                            <p:childTnLst>
                              <p:par>
                                <p:cTn id="12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0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3000"/>
                            </p:stCondLst>
                            <p:childTnLst>
                              <p:par>
                                <p:cTn id="13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4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1" dur="2000" fill="hold"/>
                                        <p:tgtEl>
                                          <p:spTgt spid="1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42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3" dur="2000" fill="hold"/>
                                        <p:tgtEl>
                                          <p:spTgt spid="1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8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9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4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5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1000"/>
                            </p:stCondLst>
                            <p:childTnLst>
                              <p:par>
                                <p:cTn id="157" presetID="55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8" dur="10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10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0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3" grpId="0"/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1" grpId="1"/>
      <p:bldP spid="12" grpId="0"/>
      <p:bldP spid="12" grpId="1"/>
      <p:bldP spid="13" grpId="0"/>
      <p:bldP spid="13324" grpId="0" animBg="1"/>
      <p:bldP spid="13325" grpId="0" animBg="1"/>
      <p:bldP spid="13326" grpId="0" animBg="1"/>
      <p:bldP spid="13327" grpId="0" animBg="1"/>
      <p:bldP spid="31" grpId="0"/>
      <p:bldP spid="32" grpId="0"/>
      <p:bldP spid="33" grpId="0"/>
      <p:bldP spid="40" grpId="0" animBg="1"/>
      <p:bldP spid="41" grpId="0" animBg="1"/>
      <p:bldP spid="42" grpId="0" animBg="1"/>
      <p:bldP spid="43" grpId="0" animBg="1"/>
      <p:bldP spid="44" grpId="0" animBg="1"/>
      <p:bldP spid="44" grpId="1" animBg="1"/>
      <p:bldP spid="4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71406" y="571480"/>
            <a:ext cx="714380" cy="1714512"/>
            <a:chOff x="1664" y="4813"/>
            <a:chExt cx="366" cy="871"/>
          </a:xfrm>
        </p:grpSpPr>
        <p:grpSp>
          <p:nvGrpSpPr>
            <p:cNvPr id="3" name="Group 3"/>
            <p:cNvGrpSpPr>
              <a:grpSpLocks/>
            </p:cNvGrpSpPr>
            <p:nvPr/>
          </p:nvGrpSpPr>
          <p:grpSpPr bwMode="auto">
            <a:xfrm>
              <a:off x="1664" y="4813"/>
              <a:ext cx="366" cy="388"/>
              <a:chOff x="846" y="9235"/>
              <a:chExt cx="366" cy="388"/>
            </a:xfrm>
          </p:grpSpPr>
          <p:sp>
            <p:nvSpPr>
              <p:cNvPr id="1028" name="Oval 4"/>
              <p:cNvSpPr>
                <a:spLocks noChangeArrowheads="1"/>
              </p:cNvSpPr>
              <p:nvPr/>
            </p:nvSpPr>
            <p:spPr bwMode="auto">
              <a:xfrm>
                <a:off x="846" y="9235"/>
                <a:ext cx="366" cy="388"/>
              </a:xfrm>
              <a:prstGeom prst="ellips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grpSp>
            <p:nvGrpSpPr>
              <p:cNvPr id="4" name="Group 5"/>
              <p:cNvGrpSpPr>
                <a:grpSpLocks/>
              </p:cNvGrpSpPr>
              <p:nvPr/>
            </p:nvGrpSpPr>
            <p:grpSpPr bwMode="auto">
              <a:xfrm>
                <a:off x="937" y="9337"/>
                <a:ext cx="207" cy="207"/>
                <a:chOff x="7108" y="3188"/>
                <a:chExt cx="207" cy="207"/>
              </a:xfrm>
            </p:grpSpPr>
            <p:sp>
              <p:nvSpPr>
                <p:cNvPr id="1030" name="Line 6"/>
                <p:cNvSpPr>
                  <a:spLocks noChangeShapeType="1"/>
                </p:cNvSpPr>
                <p:nvPr/>
              </p:nvSpPr>
              <p:spPr bwMode="auto">
                <a:xfrm>
                  <a:off x="7108" y="3294"/>
                  <a:ext cx="207" cy="0"/>
                </a:xfrm>
                <a:prstGeom prst="line">
                  <a:avLst/>
                </a:prstGeom>
                <a:noFill/>
                <a:ln w="571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031" name="Line 7"/>
                <p:cNvSpPr>
                  <a:spLocks noChangeShapeType="1"/>
                </p:cNvSpPr>
                <p:nvPr/>
              </p:nvSpPr>
              <p:spPr bwMode="auto">
                <a:xfrm rot="-5400000">
                  <a:off x="7108" y="3292"/>
                  <a:ext cx="207" cy="0"/>
                </a:xfrm>
                <a:prstGeom prst="line">
                  <a:avLst/>
                </a:prstGeom>
                <a:noFill/>
                <a:ln w="571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</p:grpSp>
        <p:sp>
          <p:nvSpPr>
            <p:cNvPr id="1032" name="Line 8"/>
            <p:cNvSpPr>
              <a:spLocks noChangeShapeType="1"/>
            </p:cNvSpPr>
            <p:nvPr/>
          </p:nvSpPr>
          <p:spPr bwMode="auto">
            <a:xfrm>
              <a:off x="1854" y="5194"/>
              <a:ext cx="0" cy="490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9" name="Oval 6"/>
          <p:cNvSpPr>
            <a:spLocks noChangeArrowheads="1"/>
          </p:cNvSpPr>
          <p:nvPr/>
        </p:nvSpPr>
        <p:spPr bwMode="auto">
          <a:xfrm>
            <a:off x="1214414" y="858105"/>
            <a:ext cx="1285884" cy="356317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" name="Oval 7"/>
          <p:cNvSpPr>
            <a:spLocks noChangeArrowheads="1"/>
          </p:cNvSpPr>
          <p:nvPr/>
        </p:nvSpPr>
        <p:spPr bwMode="auto">
          <a:xfrm>
            <a:off x="1928794" y="428604"/>
            <a:ext cx="1479535" cy="1214446"/>
          </a:xfrm>
          <a:prstGeom prst="ellipse">
            <a:avLst/>
          </a:prstGeom>
          <a:noFill/>
          <a:ln w="38100">
            <a:solidFill>
              <a:srgbClr val="0066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1" name="Oval 6"/>
          <p:cNvSpPr>
            <a:spLocks noChangeArrowheads="1"/>
          </p:cNvSpPr>
          <p:nvPr/>
        </p:nvSpPr>
        <p:spPr bwMode="auto">
          <a:xfrm>
            <a:off x="2786050" y="857232"/>
            <a:ext cx="1406830" cy="35719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" name="Oval 7"/>
          <p:cNvSpPr>
            <a:spLocks noChangeArrowheads="1"/>
          </p:cNvSpPr>
          <p:nvPr/>
        </p:nvSpPr>
        <p:spPr bwMode="auto">
          <a:xfrm>
            <a:off x="3643306" y="428604"/>
            <a:ext cx="1479535" cy="1214446"/>
          </a:xfrm>
          <a:prstGeom prst="ellipse">
            <a:avLst/>
          </a:prstGeom>
          <a:noFill/>
          <a:ln w="38100">
            <a:solidFill>
              <a:srgbClr val="0066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3" name="Oval 6"/>
          <p:cNvSpPr>
            <a:spLocks noChangeArrowheads="1"/>
          </p:cNvSpPr>
          <p:nvPr/>
        </p:nvSpPr>
        <p:spPr bwMode="auto">
          <a:xfrm>
            <a:off x="4572000" y="857232"/>
            <a:ext cx="1335392" cy="35719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" name="Oval 7"/>
          <p:cNvSpPr>
            <a:spLocks noChangeArrowheads="1"/>
          </p:cNvSpPr>
          <p:nvPr/>
        </p:nvSpPr>
        <p:spPr bwMode="auto">
          <a:xfrm>
            <a:off x="0" y="357166"/>
            <a:ext cx="1479535" cy="1214446"/>
          </a:xfrm>
          <a:prstGeom prst="ellipse">
            <a:avLst/>
          </a:prstGeom>
          <a:noFill/>
          <a:ln w="38100">
            <a:solidFill>
              <a:srgbClr val="0066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5" name="Group 9"/>
          <p:cNvGrpSpPr>
            <a:grpSpLocks/>
          </p:cNvGrpSpPr>
          <p:nvPr/>
        </p:nvGrpSpPr>
        <p:grpSpPr bwMode="auto">
          <a:xfrm>
            <a:off x="8286776" y="642918"/>
            <a:ext cx="714380" cy="1357322"/>
            <a:chOff x="1664" y="4813"/>
            <a:chExt cx="366" cy="871"/>
          </a:xfrm>
        </p:grpSpPr>
        <p:grpSp>
          <p:nvGrpSpPr>
            <p:cNvPr id="6" name="Group 10"/>
            <p:cNvGrpSpPr>
              <a:grpSpLocks/>
            </p:cNvGrpSpPr>
            <p:nvPr/>
          </p:nvGrpSpPr>
          <p:grpSpPr bwMode="auto">
            <a:xfrm>
              <a:off x="1664" y="4813"/>
              <a:ext cx="366" cy="388"/>
              <a:chOff x="846" y="9235"/>
              <a:chExt cx="366" cy="388"/>
            </a:xfrm>
          </p:grpSpPr>
          <p:sp>
            <p:nvSpPr>
              <p:cNvPr id="1035" name="Oval 11"/>
              <p:cNvSpPr>
                <a:spLocks noChangeArrowheads="1"/>
              </p:cNvSpPr>
              <p:nvPr/>
            </p:nvSpPr>
            <p:spPr bwMode="auto">
              <a:xfrm>
                <a:off x="846" y="9235"/>
                <a:ext cx="366" cy="388"/>
              </a:xfrm>
              <a:prstGeom prst="ellipse">
                <a:avLst/>
              </a:prstGeom>
              <a:noFill/>
              <a:ln w="5715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37" name="Line 13"/>
              <p:cNvSpPr>
                <a:spLocks noChangeShapeType="1"/>
              </p:cNvSpPr>
              <p:nvPr/>
            </p:nvSpPr>
            <p:spPr bwMode="auto">
              <a:xfrm>
                <a:off x="937" y="9443"/>
                <a:ext cx="207" cy="0"/>
              </a:xfrm>
              <a:prstGeom prst="line">
                <a:avLst/>
              </a:prstGeom>
              <a:noFill/>
              <a:ln w="5715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1039" name="Line 15"/>
            <p:cNvSpPr>
              <a:spLocks noChangeShapeType="1"/>
            </p:cNvSpPr>
            <p:nvPr/>
          </p:nvSpPr>
          <p:spPr bwMode="auto">
            <a:xfrm>
              <a:off x="1854" y="5194"/>
              <a:ext cx="0" cy="490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22" name="Oval 7"/>
          <p:cNvSpPr>
            <a:spLocks noChangeArrowheads="1"/>
          </p:cNvSpPr>
          <p:nvPr/>
        </p:nvSpPr>
        <p:spPr bwMode="auto">
          <a:xfrm>
            <a:off x="5357818" y="428604"/>
            <a:ext cx="1479535" cy="1214446"/>
          </a:xfrm>
          <a:prstGeom prst="ellipse">
            <a:avLst/>
          </a:prstGeom>
          <a:noFill/>
          <a:ln w="38100">
            <a:solidFill>
              <a:srgbClr val="0066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3" name="Oval 6"/>
          <p:cNvSpPr>
            <a:spLocks noChangeArrowheads="1"/>
          </p:cNvSpPr>
          <p:nvPr/>
        </p:nvSpPr>
        <p:spPr bwMode="auto">
          <a:xfrm>
            <a:off x="6215074" y="857232"/>
            <a:ext cx="1335392" cy="35719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4" name="Oval 7"/>
          <p:cNvSpPr>
            <a:spLocks noChangeArrowheads="1"/>
          </p:cNvSpPr>
          <p:nvPr/>
        </p:nvSpPr>
        <p:spPr bwMode="auto">
          <a:xfrm>
            <a:off x="7215206" y="357166"/>
            <a:ext cx="1479535" cy="1214446"/>
          </a:xfrm>
          <a:prstGeom prst="ellipse">
            <a:avLst/>
          </a:prstGeom>
          <a:noFill/>
          <a:ln w="38100">
            <a:solidFill>
              <a:srgbClr val="0066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40" name="Rectangle 16"/>
          <p:cNvSpPr>
            <a:spLocks noChangeArrowheads="1"/>
          </p:cNvSpPr>
          <p:nvPr/>
        </p:nvSpPr>
        <p:spPr bwMode="auto">
          <a:xfrm>
            <a:off x="5500694" y="1428736"/>
            <a:ext cx="342902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Почувствует…                                            </a:t>
            </a:r>
            <a:endParaRPr kumimoji="0" lang="ru-RU" sz="6600" b="0" i="0" u="none" strike="noStrike" cap="none" normalizeH="0" baseline="0" dirty="0" smtClean="0">
              <a:ln>
                <a:noFill/>
              </a:ln>
              <a:solidFill>
                <a:srgbClr val="0014A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Rectangle 16"/>
          <p:cNvSpPr>
            <a:spLocks noChangeArrowheads="1"/>
          </p:cNvSpPr>
          <p:nvPr/>
        </p:nvSpPr>
        <p:spPr bwMode="auto">
          <a:xfrm>
            <a:off x="5357818" y="2000240"/>
            <a:ext cx="328614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мгновенно ??</a:t>
            </a:r>
            <a:endParaRPr kumimoji="0" lang="ru-RU" sz="66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-142908" y="3362926"/>
            <a:ext cx="107112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54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ru-RU" sz="54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endParaRPr lang="ru-RU" sz="5400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1214414" y="3362926"/>
            <a:ext cx="107112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ru-RU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endParaRPr lang="ru-RU" sz="5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714348" y="3362926"/>
            <a:ext cx="74251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</a:t>
            </a:r>
            <a:endParaRPr lang="ru-RU" sz="4400" dirty="0">
              <a:solidFill>
                <a:srgbClr val="0014A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2143108" y="3362926"/>
            <a:ext cx="74251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</a:t>
            </a:r>
            <a:endParaRPr lang="ru-RU" sz="4400" dirty="0">
              <a:solidFill>
                <a:srgbClr val="0014A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2643174" y="3291488"/>
            <a:ext cx="107112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54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ru-RU" sz="54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endParaRPr lang="ru-RU" sz="5400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3500430" y="3362926"/>
            <a:ext cx="74251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</a:t>
            </a:r>
            <a:endParaRPr lang="ru-RU" sz="4400" dirty="0">
              <a:solidFill>
                <a:srgbClr val="0014A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4000496" y="3291488"/>
            <a:ext cx="107112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ru-RU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endParaRPr lang="ru-RU" sz="5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4929190" y="3362926"/>
            <a:ext cx="74251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</a:t>
            </a:r>
            <a:endParaRPr lang="ru-RU" sz="4400" dirty="0">
              <a:solidFill>
                <a:srgbClr val="0014A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5429256" y="3291488"/>
            <a:ext cx="107112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54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ru-RU" sz="54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endParaRPr lang="ru-RU" sz="5400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6286512" y="3362926"/>
            <a:ext cx="74251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</a:t>
            </a:r>
            <a:endParaRPr lang="ru-RU" sz="4400" dirty="0">
              <a:solidFill>
                <a:srgbClr val="0014A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6786578" y="3291488"/>
            <a:ext cx="107112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ru-RU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endParaRPr lang="ru-RU" sz="5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7643834" y="3362926"/>
            <a:ext cx="74251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</a:t>
            </a:r>
            <a:endParaRPr lang="ru-RU" sz="4400" dirty="0">
              <a:solidFill>
                <a:srgbClr val="0014A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8120373" y="3339176"/>
            <a:ext cx="107112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54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ru-RU" sz="54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endParaRPr lang="ru-RU" sz="5400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1" name="Rectangle 17"/>
          <p:cNvSpPr>
            <a:spLocks noChangeArrowheads="1"/>
          </p:cNvSpPr>
          <p:nvPr/>
        </p:nvSpPr>
        <p:spPr bwMode="auto">
          <a:xfrm>
            <a:off x="3286116" y="4286256"/>
            <a:ext cx="3429593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через 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</a:t>
            </a: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 </a:t>
            </a: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</a:t>
            </a: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/</a:t>
            </a: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</a:t>
            </a: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  </a:t>
            </a:r>
            <a:endParaRPr kumimoji="0" lang="ru-RU" sz="6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Rectangle 17"/>
          <p:cNvSpPr>
            <a:spLocks noChangeArrowheads="1"/>
          </p:cNvSpPr>
          <p:nvPr/>
        </p:nvSpPr>
        <p:spPr bwMode="auto">
          <a:xfrm>
            <a:off x="3428992" y="5214950"/>
            <a:ext cx="3033203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=3</a:t>
            </a:r>
            <a:r>
              <a:rPr lang="en-US" sz="4400" b="1" dirty="0" smtClean="0">
                <a:sym typeface="Symbol"/>
              </a:rPr>
              <a:t>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10</a:t>
            </a:r>
            <a:r>
              <a:rPr kumimoji="0" lang="ru-RU" sz="4400" b="1" i="0" u="none" strike="noStrike" cap="none" normalizeH="0" baseline="30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8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м/с</a:t>
            </a:r>
            <a:endParaRPr kumimoji="0" lang="ru-RU" sz="6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0.00231 L 0.06754 -6.10546E-7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00" y="-1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0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0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500"/>
                            </p:stCondLst>
                            <p:childTnLst>
                              <p:par>
                                <p:cTn id="4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000"/>
                            </p:stCondLst>
                            <p:childTnLst>
                              <p:par>
                                <p:cTn id="4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500"/>
                            </p:stCondLst>
                            <p:childTnLst>
                              <p:par>
                                <p:cTn id="5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3000"/>
                            </p:stCondLst>
                            <p:childTnLst>
                              <p:par>
                                <p:cTn id="57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3500"/>
                            </p:stCondLst>
                            <p:childTnLst>
                              <p:par>
                                <p:cTn id="61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4000"/>
                            </p:stCondLst>
                            <p:childTnLst>
                              <p:par>
                                <p:cTn id="6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0"/>
                            </p:stCondLst>
                            <p:childTnLst>
                              <p:par>
                                <p:cTn id="69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4.43108E-6 L -0.05972 0.00301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00" y="1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000"/>
                            </p:stCondLst>
                            <p:childTnLst>
                              <p:par>
                                <p:cTn id="7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2000"/>
                            </p:stCondLst>
                            <p:childTnLst>
                              <p:par>
                                <p:cTn id="8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3000"/>
                            </p:stCondLst>
                            <p:childTnLst>
                              <p:par>
                                <p:cTn id="8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4000"/>
                            </p:stCondLst>
                            <p:childTnLst>
                              <p:par>
                                <p:cTn id="9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5000"/>
                            </p:stCondLst>
                            <p:childTnLst>
                              <p:par>
                                <p:cTn id="9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6000"/>
                            </p:stCondLst>
                            <p:childTnLst>
                              <p:par>
                                <p:cTn id="10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7000"/>
                            </p:stCondLst>
                            <p:childTnLst>
                              <p:par>
                                <p:cTn id="10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8000"/>
                            </p:stCondLst>
                            <p:childTnLst>
                              <p:par>
                                <p:cTn id="11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9000"/>
                            </p:stCondLst>
                            <p:childTnLst>
                              <p:par>
                                <p:cTn id="1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1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10000"/>
                            </p:stCondLst>
                            <p:childTnLst>
                              <p:par>
                                <p:cTn id="12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11000"/>
                            </p:stCondLst>
                            <p:childTnLst>
                              <p:par>
                                <p:cTn id="1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1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12000"/>
                            </p:stCondLst>
                            <p:childTnLst>
                              <p:par>
                                <p:cTn id="13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7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13000"/>
                            </p:stCondLst>
                            <p:childTnLst>
                              <p:par>
                                <p:cTn id="139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0" dur="2000" fill="hold"/>
                                        <p:tgtEl>
                                          <p:spTgt spid="4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5" dur="2000"/>
                                        <p:tgtEl>
                                          <p:spTgt spid="104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0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1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1000"/>
                            </p:stCondLst>
                            <p:childTnLst>
                              <p:par>
                                <p:cTn id="153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54" dur="2000" fill="hold"/>
                                        <p:tgtEl>
                                          <p:spTgt spid="4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22" grpId="0" animBg="1"/>
      <p:bldP spid="23" grpId="0" animBg="1"/>
      <p:bldP spid="24" grpId="0" animBg="1"/>
      <p:bldP spid="1040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0" grpId="1"/>
      <p:bldP spid="1041" grpId="0"/>
      <p:bldP spid="42" grpId="0"/>
      <p:bldP spid="42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0" y="0"/>
            <a:ext cx="4238083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колебания</a:t>
            </a: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6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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0" y="1928802"/>
            <a:ext cx="1603324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а </a:t>
            </a: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0</a:t>
            </a:r>
            <a:endParaRPr kumimoji="0" lang="ru-RU" sz="5400" b="1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14282" y="1000108"/>
            <a:ext cx="2483372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а = 0 …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572000" y="0"/>
            <a:ext cx="869149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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5952742" y="0"/>
            <a:ext cx="3191258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Э.М. 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волна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3428992" y="928670"/>
            <a:ext cx="3516347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тащатся…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2220655" y="1857364"/>
            <a:ext cx="4065857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отрываются</a:t>
            </a:r>
            <a:endParaRPr kumimoji="0" lang="ru-RU" sz="5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2571736" y="928670"/>
            <a:ext cx="869149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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1500166" y="1857364"/>
            <a:ext cx="869149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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184023" y="2571744"/>
            <a:ext cx="103105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</a:t>
            </a:r>
            <a:r>
              <a:rPr lang="ru-RU" sz="4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</a:t>
            </a:r>
            <a:endParaRPr lang="ru-RU" sz="48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786578" y="2571744"/>
            <a:ext cx="109196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 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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"/>
          <p:cNvSpPr>
            <a:spLocks noChangeArrowheads="1"/>
          </p:cNvSpPr>
          <p:nvPr/>
        </p:nvSpPr>
        <p:spPr bwMode="auto">
          <a:xfrm>
            <a:off x="6000760" y="2428868"/>
            <a:ext cx="869149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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642905" y="3096292"/>
            <a:ext cx="8001061" cy="2401588"/>
            <a:chOff x="5040" y="2458"/>
            <a:chExt cx="3054" cy="1127"/>
          </a:xfrm>
        </p:grpSpPr>
        <p:sp>
          <p:nvSpPr>
            <p:cNvPr id="13316" name="Line 4"/>
            <p:cNvSpPr>
              <a:spLocks noChangeShapeType="1"/>
            </p:cNvSpPr>
            <p:nvPr/>
          </p:nvSpPr>
          <p:spPr bwMode="auto">
            <a:xfrm flipV="1">
              <a:off x="5494" y="2458"/>
              <a:ext cx="0" cy="719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317" name="Line 5"/>
            <p:cNvSpPr>
              <a:spLocks noChangeShapeType="1"/>
            </p:cNvSpPr>
            <p:nvPr/>
          </p:nvSpPr>
          <p:spPr bwMode="auto">
            <a:xfrm flipH="1">
              <a:off x="5040" y="3171"/>
              <a:ext cx="460" cy="414"/>
            </a:xfrm>
            <a:prstGeom prst="line">
              <a:avLst/>
            </a:prstGeom>
            <a:noFill/>
            <a:ln w="57150">
              <a:solidFill>
                <a:srgbClr val="000099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318" name="Line 6"/>
            <p:cNvSpPr>
              <a:spLocks noChangeShapeType="1"/>
            </p:cNvSpPr>
            <p:nvPr/>
          </p:nvSpPr>
          <p:spPr bwMode="auto">
            <a:xfrm>
              <a:off x="5484" y="3171"/>
              <a:ext cx="2610" cy="0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13324" name="Line 12"/>
          <p:cNvSpPr>
            <a:spLocks noChangeShapeType="1"/>
          </p:cNvSpPr>
          <p:nvPr/>
        </p:nvSpPr>
        <p:spPr bwMode="auto">
          <a:xfrm flipH="1">
            <a:off x="1760404" y="4641446"/>
            <a:ext cx="739894" cy="912335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3325" name="Line 13"/>
          <p:cNvSpPr>
            <a:spLocks noChangeShapeType="1"/>
          </p:cNvSpPr>
          <p:nvPr/>
        </p:nvSpPr>
        <p:spPr bwMode="auto">
          <a:xfrm flipV="1">
            <a:off x="2527708" y="3357562"/>
            <a:ext cx="45719" cy="1283884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3326" name="Line 14"/>
          <p:cNvSpPr>
            <a:spLocks noChangeShapeType="1"/>
          </p:cNvSpPr>
          <p:nvPr/>
        </p:nvSpPr>
        <p:spPr bwMode="auto">
          <a:xfrm flipH="1">
            <a:off x="4230576" y="3801957"/>
            <a:ext cx="1000132" cy="785818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 type="triangle" w="med" len="med"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3327" name="Line 15"/>
          <p:cNvSpPr>
            <a:spLocks noChangeShapeType="1"/>
          </p:cNvSpPr>
          <p:nvPr/>
        </p:nvSpPr>
        <p:spPr bwMode="auto">
          <a:xfrm flipV="1">
            <a:off x="4222006" y="4610141"/>
            <a:ext cx="0" cy="1205266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triangle" w="med" len="med"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14" name="Группа 37"/>
          <p:cNvGrpSpPr/>
          <p:nvPr/>
        </p:nvGrpSpPr>
        <p:grpSpPr>
          <a:xfrm>
            <a:off x="1840672" y="3357562"/>
            <a:ext cx="6874732" cy="2535755"/>
            <a:chOff x="1840672" y="3357562"/>
            <a:chExt cx="6634904" cy="2535755"/>
          </a:xfrm>
        </p:grpSpPr>
        <p:grpSp>
          <p:nvGrpSpPr>
            <p:cNvPr id="15" name="Group 7"/>
            <p:cNvGrpSpPr>
              <a:grpSpLocks/>
            </p:cNvGrpSpPr>
            <p:nvPr/>
          </p:nvGrpSpPr>
          <p:grpSpPr bwMode="auto">
            <a:xfrm flipV="1">
              <a:off x="1840672" y="3368935"/>
              <a:ext cx="3348756" cy="2488955"/>
              <a:chOff x="860" y="3368"/>
              <a:chExt cx="1405" cy="1170"/>
            </a:xfrm>
          </p:grpSpPr>
          <p:sp>
            <p:nvSpPr>
              <p:cNvPr id="13320" name="Freeform 8"/>
              <p:cNvSpPr>
                <a:spLocks/>
              </p:cNvSpPr>
              <p:nvPr/>
            </p:nvSpPr>
            <p:spPr bwMode="auto">
              <a:xfrm>
                <a:off x="1523" y="3368"/>
                <a:ext cx="742" cy="635"/>
              </a:xfrm>
              <a:custGeom>
                <a:avLst/>
                <a:gdLst/>
                <a:ahLst/>
                <a:cxnLst>
                  <a:cxn ang="0">
                    <a:pos x="0" y="283"/>
                  </a:cxn>
                  <a:cxn ang="0">
                    <a:pos x="144" y="1"/>
                  </a:cxn>
                  <a:cxn ang="0">
                    <a:pos x="306" y="289"/>
                  </a:cxn>
                </a:cxnLst>
                <a:rect l="0" t="0" r="r" b="b"/>
                <a:pathLst>
                  <a:path w="306" h="289">
                    <a:moveTo>
                      <a:pt x="0" y="283"/>
                    </a:moveTo>
                    <a:cubicBezTo>
                      <a:pt x="46" y="141"/>
                      <a:pt x="93" y="0"/>
                      <a:pt x="144" y="1"/>
                    </a:cubicBezTo>
                    <a:cubicBezTo>
                      <a:pt x="195" y="2"/>
                      <a:pt x="279" y="243"/>
                      <a:pt x="306" y="289"/>
                    </a:cubicBezTo>
                  </a:path>
                </a:pathLst>
              </a:custGeom>
              <a:noFill/>
              <a:ln w="57150" cmpd="sng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3321" name="Freeform 9"/>
              <p:cNvSpPr>
                <a:spLocks/>
              </p:cNvSpPr>
              <p:nvPr/>
            </p:nvSpPr>
            <p:spPr bwMode="auto">
              <a:xfrm flipV="1">
                <a:off x="860" y="3960"/>
                <a:ext cx="657" cy="578"/>
              </a:xfrm>
              <a:custGeom>
                <a:avLst/>
                <a:gdLst/>
                <a:ahLst/>
                <a:cxnLst>
                  <a:cxn ang="0">
                    <a:pos x="0" y="283"/>
                  </a:cxn>
                  <a:cxn ang="0">
                    <a:pos x="144" y="1"/>
                  </a:cxn>
                  <a:cxn ang="0">
                    <a:pos x="306" y="289"/>
                  </a:cxn>
                </a:cxnLst>
                <a:rect l="0" t="0" r="r" b="b"/>
                <a:pathLst>
                  <a:path w="306" h="289">
                    <a:moveTo>
                      <a:pt x="0" y="283"/>
                    </a:moveTo>
                    <a:cubicBezTo>
                      <a:pt x="46" y="141"/>
                      <a:pt x="93" y="0"/>
                      <a:pt x="144" y="1"/>
                    </a:cubicBezTo>
                    <a:cubicBezTo>
                      <a:pt x="195" y="2"/>
                      <a:pt x="279" y="243"/>
                      <a:pt x="306" y="289"/>
                    </a:cubicBezTo>
                  </a:path>
                </a:pathLst>
              </a:custGeom>
              <a:noFill/>
              <a:ln w="57150" cmpd="sng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grpSp>
          <p:nvGrpSpPr>
            <p:cNvPr id="16" name="Group 7"/>
            <p:cNvGrpSpPr>
              <a:grpSpLocks/>
            </p:cNvGrpSpPr>
            <p:nvPr/>
          </p:nvGrpSpPr>
          <p:grpSpPr bwMode="auto">
            <a:xfrm flipV="1">
              <a:off x="5143504" y="3357562"/>
              <a:ext cx="3332072" cy="2535755"/>
              <a:chOff x="867" y="3368"/>
              <a:chExt cx="1398" cy="1192"/>
            </a:xfrm>
          </p:grpSpPr>
          <p:sp>
            <p:nvSpPr>
              <p:cNvPr id="29" name="Freeform 8"/>
              <p:cNvSpPr>
                <a:spLocks/>
              </p:cNvSpPr>
              <p:nvPr/>
            </p:nvSpPr>
            <p:spPr bwMode="auto">
              <a:xfrm>
                <a:off x="1523" y="3368"/>
                <a:ext cx="742" cy="635"/>
              </a:xfrm>
              <a:custGeom>
                <a:avLst/>
                <a:gdLst/>
                <a:ahLst/>
                <a:cxnLst>
                  <a:cxn ang="0">
                    <a:pos x="0" y="283"/>
                  </a:cxn>
                  <a:cxn ang="0">
                    <a:pos x="144" y="1"/>
                  </a:cxn>
                  <a:cxn ang="0">
                    <a:pos x="306" y="289"/>
                  </a:cxn>
                </a:cxnLst>
                <a:rect l="0" t="0" r="r" b="b"/>
                <a:pathLst>
                  <a:path w="306" h="289">
                    <a:moveTo>
                      <a:pt x="0" y="283"/>
                    </a:moveTo>
                    <a:cubicBezTo>
                      <a:pt x="46" y="141"/>
                      <a:pt x="93" y="0"/>
                      <a:pt x="144" y="1"/>
                    </a:cubicBezTo>
                    <a:cubicBezTo>
                      <a:pt x="195" y="2"/>
                      <a:pt x="279" y="243"/>
                      <a:pt x="306" y="289"/>
                    </a:cubicBezTo>
                  </a:path>
                </a:pathLst>
              </a:custGeom>
              <a:noFill/>
              <a:ln w="57150" cmpd="sng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0" name="Freeform 9"/>
              <p:cNvSpPr>
                <a:spLocks/>
              </p:cNvSpPr>
              <p:nvPr/>
            </p:nvSpPr>
            <p:spPr bwMode="auto">
              <a:xfrm flipV="1">
                <a:off x="867" y="3982"/>
                <a:ext cx="657" cy="578"/>
              </a:xfrm>
              <a:custGeom>
                <a:avLst/>
                <a:gdLst/>
                <a:ahLst/>
                <a:cxnLst>
                  <a:cxn ang="0">
                    <a:pos x="0" y="283"/>
                  </a:cxn>
                  <a:cxn ang="0">
                    <a:pos x="144" y="1"/>
                  </a:cxn>
                  <a:cxn ang="0">
                    <a:pos x="306" y="289"/>
                  </a:cxn>
                </a:cxnLst>
                <a:rect l="0" t="0" r="r" b="b"/>
                <a:pathLst>
                  <a:path w="306" h="289">
                    <a:moveTo>
                      <a:pt x="0" y="283"/>
                    </a:moveTo>
                    <a:cubicBezTo>
                      <a:pt x="46" y="141"/>
                      <a:pt x="93" y="0"/>
                      <a:pt x="144" y="1"/>
                    </a:cubicBezTo>
                    <a:cubicBezTo>
                      <a:pt x="195" y="2"/>
                      <a:pt x="279" y="243"/>
                      <a:pt x="306" y="289"/>
                    </a:cubicBezTo>
                  </a:path>
                </a:pathLst>
              </a:custGeom>
              <a:noFill/>
              <a:ln w="57150" cmpd="sng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  <p:sp>
        <p:nvSpPr>
          <p:cNvPr id="31" name="Прямоугольник 30"/>
          <p:cNvSpPr/>
          <p:nvPr/>
        </p:nvSpPr>
        <p:spPr>
          <a:xfrm>
            <a:off x="1857356" y="2714620"/>
            <a:ext cx="45878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endParaRPr lang="ru-RU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357158" y="4929198"/>
            <a:ext cx="45878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endParaRPr lang="ru-RU" sz="32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8572528" y="4643446"/>
            <a:ext cx="36740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с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7" name="Группа 38"/>
          <p:cNvGrpSpPr/>
          <p:nvPr/>
        </p:nvGrpSpPr>
        <p:grpSpPr>
          <a:xfrm>
            <a:off x="1624463" y="3714752"/>
            <a:ext cx="7256779" cy="1818905"/>
            <a:chOff x="1624463" y="3714752"/>
            <a:chExt cx="7256779" cy="1818905"/>
          </a:xfrm>
        </p:grpSpPr>
        <p:grpSp>
          <p:nvGrpSpPr>
            <p:cNvPr id="18" name="Группа 33"/>
            <p:cNvGrpSpPr/>
            <p:nvPr/>
          </p:nvGrpSpPr>
          <p:grpSpPr>
            <a:xfrm>
              <a:off x="1624463" y="3762653"/>
              <a:ext cx="3809176" cy="1771004"/>
              <a:chOff x="1561399" y="3762653"/>
              <a:chExt cx="3809176" cy="1771004"/>
            </a:xfrm>
          </p:grpSpPr>
          <p:sp>
            <p:nvSpPr>
              <p:cNvPr id="13322" name="Freeform 10"/>
              <p:cNvSpPr>
                <a:spLocks/>
              </p:cNvSpPr>
              <p:nvPr/>
            </p:nvSpPr>
            <p:spPr bwMode="auto">
              <a:xfrm>
                <a:off x="1561399" y="4610141"/>
                <a:ext cx="1933929" cy="923516"/>
              </a:xfrm>
              <a:custGeom>
                <a:avLst/>
                <a:gdLst/>
                <a:ahLst/>
                <a:cxnLst>
                  <a:cxn ang="0">
                    <a:pos x="69" y="31"/>
                  </a:cxn>
                  <a:cxn ang="0">
                    <a:pos x="115" y="429"/>
                  </a:cxn>
                  <a:cxn ang="0">
                    <a:pos x="758" y="0"/>
                  </a:cxn>
                </a:cxnLst>
                <a:rect l="0" t="0" r="r" b="b"/>
                <a:pathLst>
                  <a:path w="758" h="434">
                    <a:moveTo>
                      <a:pt x="69" y="31"/>
                    </a:moveTo>
                    <a:cubicBezTo>
                      <a:pt x="34" y="232"/>
                      <a:pt x="0" y="434"/>
                      <a:pt x="115" y="429"/>
                    </a:cubicBezTo>
                    <a:cubicBezTo>
                      <a:pt x="230" y="424"/>
                      <a:pt x="643" y="77"/>
                      <a:pt x="758" y="0"/>
                    </a:cubicBezTo>
                  </a:path>
                </a:pathLst>
              </a:custGeom>
              <a:noFill/>
              <a:ln w="57150" cmpd="sng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3323" name="Freeform 11"/>
              <p:cNvSpPr>
                <a:spLocks/>
              </p:cNvSpPr>
              <p:nvPr/>
            </p:nvSpPr>
            <p:spPr bwMode="auto">
              <a:xfrm flipH="1" flipV="1">
                <a:off x="3319284" y="3762653"/>
                <a:ext cx="2051291" cy="892210"/>
              </a:xfrm>
              <a:custGeom>
                <a:avLst/>
                <a:gdLst/>
                <a:ahLst/>
                <a:cxnLst>
                  <a:cxn ang="0">
                    <a:pos x="69" y="31"/>
                  </a:cxn>
                  <a:cxn ang="0">
                    <a:pos x="115" y="429"/>
                  </a:cxn>
                  <a:cxn ang="0">
                    <a:pos x="758" y="0"/>
                  </a:cxn>
                </a:cxnLst>
                <a:rect l="0" t="0" r="r" b="b"/>
                <a:pathLst>
                  <a:path w="758" h="434">
                    <a:moveTo>
                      <a:pt x="69" y="31"/>
                    </a:moveTo>
                    <a:cubicBezTo>
                      <a:pt x="34" y="232"/>
                      <a:pt x="0" y="434"/>
                      <a:pt x="115" y="429"/>
                    </a:cubicBezTo>
                    <a:cubicBezTo>
                      <a:pt x="230" y="424"/>
                      <a:pt x="643" y="77"/>
                      <a:pt x="758" y="0"/>
                    </a:cubicBezTo>
                  </a:path>
                </a:pathLst>
              </a:custGeom>
              <a:noFill/>
              <a:ln w="57150" cmpd="sng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grpSp>
          <p:nvGrpSpPr>
            <p:cNvPr id="19" name="Группа 34"/>
            <p:cNvGrpSpPr/>
            <p:nvPr/>
          </p:nvGrpSpPr>
          <p:grpSpPr>
            <a:xfrm>
              <a:off x="5072066" y="3714752"/>
              <a:ext cx="3809176" cy="1771004"/>
              <a:chOff x="1561399" y="3762653"/>
              <a:chExt cx="3809176" cy="1771004"/>
            </a:xfrm>
          </p:grpSpPr>
          <p:sp>
            <p:nvSpPr>
              <p:cNvPr id="36" name="Freeform 10"/>
              <p:cNvSpPr>
                <a:spLocks/>
              </p:cNvSpPr>
              <p:nvPr/>
            </p:nvSpPr>
            <p:spPr bwMode="auto">
              <a:xfrm>
                <a:off x="1561399" y="4610141"/>
                <a:ext cx="1933929" cy="923516"/>
              </a:xfrm>
              <a:custGeom>
                <a:avLst/>
                <a:gdLst/>
                <a:ahLst/>
                <a:cxnLst>
                  <a:cxn ang="0">
                    <a:pos x="69" y="31"/>
                  </a:cxn>
                  <a:cxn ang="0">
                    <a:pos x="115" y="429"/>
                  </a:cxn>
                  <a:cxn ang="0">
                    <a:pos x="758" y="0"/>
                  </a:cxn>
                </a:cxnLst>
                <a:rect l="0" t="0" r="r" b="b"/>
                <a:pathLst>
                  <a:path w="758" h="434">
                    <a:moveTo>
                      <a:pt x="69" y="31"/>
                    </a:moveTo>
                    <a:cubicBezTo>
                      <a:pt x="34" y="232"/>
                      <a:pt x="0" y="434"/>
                      <a:pt x="115" y="429"/>
                    </a:cubicBezTo>
                    <a:cubicBezTo>
                      <a:pt x="230" y="424"/>
                      <a:pt x="643" y="77"/>
                      <a:pt x="758" y="0"/>
                    </a:cubicBezTo>
                  </a:path>
                </a:pathLst>
              </a:custGeom>
              <a:noFill/>
              <a:ln w="57150" cmpd="sng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7" name="Freeform 11"/>
              <p:cNvSpPr>
                <a:spLocks/>
              </p:cNvSpPr>
              <p:nvPr/>
            </p:nvSpPr>
            <p:spPr bwMode="auto">
              <a:xfrm flipH="1" flipV="1">
                <a:off x="3319284" y="3762653"/>
                <a:ext cx="2051291" cy="892210"/>
              </a:xfrm>
              <a:custGeom>
                <a:avLst/>
                <a:gdLst/>
                <a:ahLst/>
                <a:cxnLst>
                  <a:cxn ang="0">
                    <a:pos x="69" y="31"/>
                  </a:cxn>
                  <a:cxn ang="0">
                    <a:pos x="115" y="429"/>
                  </a:cxn>
                  <a:cxn ang="0">
                    <a:pos x="758" y="0"/>
                  </a:cxn>
                </a:cxnLst>
                <a:rect l="0" t="0" r="r" b="b"/>
                <a:pathLst>
                  <a:path w="758" h="434">
                    <a:moveTo>
                      <a:pt x="69" y="31"/>
                    </a:moveTo>
                    <a:cubicBezTo>
                      <a:pt x="34" y="232"/>
                      <a:pt x="0" y="434"/>
                      <a:pt x="115" y="429"/>
                    </a:cubicBezTo>
                    <a:cubicBezTo>
                      <a:pt x="230" y="424"/>
                      <a:pt x="643" y="77"/>
                      <a:pt x="758" y="0"/>
                    </a:cubicBezTo>
                  </a:path>
                </a:pathLst>
              </a:custGeom>
              <a:noFill/>
              <a:ln w="57150" cmpd="sng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  <p:sp>
        <p:nvSpPr>
          <p:cNvPr id="40" name="Line 13"/>
          <p:cNvSpPr>
            <a:spLocks noChangeShapeType="1"/>
          </p:cNvSpPr>
          <p:nvPr/>
        </p:nvSpPr>
        <p:spPr bwMode="auto">
          <a:xfrm flipV="1">
            <a:off x="6000760" y="3357562"/>
            <a:ext cx="45719" cy="1283884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1" name="Line 12"/>
          <p:cNvSpPr>
            <a:spLocks noChangeShapeType="1"/>
          </p:cNvSpPr>
          <p:nvPr/>
        </p:nvSpPr>
        <p:spPr bwMode="auto">
          <a:xfrm flipH="1">
            <a:off x="5286380" y="4572008"/>
            <a:ext cx="739894" cy="912335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2" name="Line 14"/>
          <p:cNvSpPr>
            <a:spLocks noChangeShapeType="1"/>
          </p:cNvSpPr>
          <p:nvPr/>
        </p:nvSpPr>
        <p:spPr bwMode="auto">
          <a:xfrm flipH="1">
            <a:off x="7715272" y="3857628"/>
            <a:ext cx="928694" cy="785818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 type="triangle" w="med" len="med"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3" name="Line 15"/>
          <p:cNvSpPr>
            <a:spLocks noChangeShapeType="1"/>
          </p:cNvSpPr>
          <p:nvPr/>
        </p:nvSpPr>
        <p:spPr bwMode="auto">
          <a:xfrm flipV="1">
            <a:off x="7731038" y="4643446"/>
            <a:ext cx="0" cy="1205266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triangle" w="med" len="med"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4" name="Rectangle 1"/>
          <p:cNvSpPr>
            <a:spLocks noChangeArrowheads="1"/>
          </p:cNvSpPr>
          <p:nvPr/>
        </p:nvSpPr>
        <p:spPr bwMode="auto">
          <a:xfrm>
            <a:off x="4500562" y="5934670"/>
            <a:ext cx="3983591" cy="92333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продольные</a:t>
            </a:r>
            <a:endParaRPr kumimoji="0" lang="ru-RU" sz="5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45" name="Rectangle 1"/>
          <p:cNvSpPr>
            <a:spLocks noChangeArrowheads="1"/>
          </p:cNvSpPr>
          <p:nvPr/>
        </p:nvSpPr>
        <p:spPr bwMode="auto">
          <a:xfrm>
            <a:off x="357158" y="5934670"/>
            <a:ext cx="3950505" cy="92333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поперечные</a:t>
            </a:r>
            <a:endParaRPr kumimoji="0" lang="ru-RU" sz="5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33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000"/>
                            </p:stCondLst>
                            <p:childTnLst>
                              <p:par>
                                <p:cTn id="8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2000"/>
                            </p:stCondLst>
                            <p:childTnLst>
                              <p:par>
                                <p:cTn id="9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3000"/>
                            </p:stCondLst>
                            <p:childTnLst>
                              <p:par>
                                <p:cTn id="9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5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5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1000"/>
                                        <p:tgtEl>
                                          <p:spTgt spid="13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6" dur="1000"/>
                                        <p:tgtEl>
                                          <p:spTgt spid="133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1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0" dur="1000"/>
                                        <p:tgtEl>
                                          <p:spTgt spid="13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3" dur="500"/>
                                        <p:tgtEl>
                                          <p:spTgt spid="133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2000"/>
                            </p:stCondLst>
                            <p:childTnLst>
                              <p:par>
                                <p:cTn id="12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0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3000"/>
                            </p:stCondLst>
                            <p:childTnLst>
                              <p:par>
                                <p:cTn id="13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4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1" dur="2000" fill="hold"/>
                                        <p:tgtEl>
                                          <p:spTgt spid="1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42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3" dur="2000" fill="hold"/>
                                        <p:tgtEl>
                                          <p:spTgt spid="1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8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9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4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5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1000"/>
                            </p:stCondLst>
                            <p:childTnLst>
                              <p:par>
                                <p:cTn id="157" presetID="55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8" dur="10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10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0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3" grpId="0"/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1" grpId="1"/>
      <p:bldP spid="12" grpId="0"/>
      <p:bldP spid="12" grpId="1"/>
      <p:bldP spid="13" grpId="0"/>
      <p:bldP spid="13324" grpId="0" animBg="1"/>
      <p:bldP spid="13325" grpId="0" animBg="1"/>
      <p:bldP spid="13326" grpId="0" animBg="1"/>
      <p:bldP spid="13327" grpId="0" animBg="1"/>
      <p:bldP spid="31" grpId="0"/>
      <p:bldP spid="32" grpId="0"/>
      <p:bldP spid="33" grpId="0"/>
      <p:bldP spid="40" grpId="0" animBg="1"/>
      <p:bldP spid="41" grpId="0" animBg="1"/>
      <p:bldP spid="42" grpId="0" animBg="1"/>
      <p:bldP spid="43" grpId="0" animBg="1"/>
      <p:bldP spid="44" grpId="0" animBg="1"/>
      <p:bldP spid="44" grpId="1" animBg="1"/>
      <p:bldP spid="4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2000232" y="714356"/>
            <a:ext cx="450059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ЯДЕРНЫЕ РЕАКЦИИ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571472" y="1344027"/>
            <a:ext cx="4214842" cy="584775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…в зону ядерных сил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5072066" y="1341767"/>
            <a:ext cx="3143272" cy="584775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ускорители!!!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071538" y="1925413"/>
            <a:ext cx="6572296" cy="646331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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     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2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. 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p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       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3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. Ядра      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4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. 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n</a:t>
            </a:r>
            <a:endParaRPr kumimoji="0" lang="en-US" sz="36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6870079" y="1928802"/>
            <a:ext cx="642942" cy="646331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n</a:t>
            </a:r>
            <a:endParaRPr kumimoji="0" lang="en-US" sz="36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grpSp>
        <p:nvGrpSpPr>
          <p:cNvPr id="30722" name="Group 2"/>
          <p:cNvGrpSpPr>
            <a:grpSpLocks/>
          </p:cNvGrpSpPr>
          <p:nvPr/>
        </p:nvGrpSpPr>
        <p:grpSpPr bwMode="auto">
          <a:xfrm>
            <a:off x="928662" y="2724799"/>
            <a:ext cx="4064015" cy="704072"/>
            <a:chOff x="4176" y="9232"/>
            <a:chExt cx="3168" cy="1107"/>
          </a:xfrm>
          <a:solidFill>
            <a:schemeClr val="bg1">
              <a:lumMod val="85000"/>
            </a:schemeClr>
          </a:solidFill>
        </p:grpSpPr>
        <p:sp>
          <p:nvSpPr>
            <p:cNvPr id="30723" name="Text Box 3"/>
            <p:cNvSpPr txBox="1">
              <a:spLocks noChangeArrowheads="1"/>
            </p:cNvSpPr>
            <p:nvPr/>
          </p:nvSpPr>
          <p:spPr bwMode="auto">
            <a:xfrm>
              <a:off x="4176" y="9264"/>
              <a:ext cx="864" cy="107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4000" b="1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rPr>
                <a:t>Li</a:t>
              </a:r>
              <a:r>
                <a:rPr kumimoji="0" lang="en-US" sz="40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+</a:t>
              </a:r>
              <a:r>
                <a:rPr kumimoji="0" lang="en-US" sz="48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endPara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0724" name="Text Box 4"/>
            <p:cNvSpPr txBox="1">
              <a:spLocks noChangeArrowheads="1"/>
            </p:cNvSpPr>
            <p:nvPr/>
          </p:nvSpPr>
          <p:spPr bwMode="auto">
            <a:xfrm>
              <a:off x="5008" y="9232"/>
              <a:ext cx="752" cy="110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40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p =</a:t>
              </a:r>
              <a:r>
                <a:rPr kumimoji="0" lang="en-US" sz="48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endPara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0725" name="Text Box 5"/>
            <p:cNvSpPr txBox="1">
              <a:spLocks noChangeArrowheads="1"/>
            </p:cNvSpPr>
            <p:nvPr/>
          </p:nvSpPr>
          <p:spPr bwMode="auto">
            <a:xfrm>
              <a:off x="5680" y="9264"/>
              <a:ext cx="1008" cy="107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4000" b="1" i="0" u="none" strike="noStrike" cap="none" normalizeH="0" baseline="0" dirty="0" smtClean="0">
                  <a:ln>
                    <a:noFill/>
                  </a:ln>
                  <a:solidFill>
                    <a:srgbClr val="365D2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He</a:t>
              </a:r>
              <a:r>
                <a:rPr kumimoji="0" lang="en-US" sz="40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+</a:t>
              </a:r>
              <a:r>
                <a:rPr kumimoji="0" lang="en-US" sz="48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endPara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0726" name="Text Box 6"/>
            <p:cNvSpPr txBox="1">
              <a:spLocks noChangeArrowheads="1"/>
            </p:cNvSpPr>
            <p:nvPr/>
          </p:nvSpPr>
          <p:spPr bwMode="auto">
            <a:xfrm>
              <a:off x="6624" y="9291"/>
              <a:ext cx="720" cy="1011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40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He </a:t>
              </a:r>
              <a:r>
                <a:rPr kumimoji="0" lang="en-US" sz="48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endPara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2" name="Прямоугольник 11"/>
          <p:cNvSpPr/>
          <p:nvPr/>
        </p:nvSpPr>
        <p:spPr bwMode="auto">
          <a:xfrm>
            <a:off x="4143372" y="2786058"/>
            <a:ext cx="642942" cy="642942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bg1">
                <a:lumMod val="85000"/>
              </a:schemeClr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ru-RU"/>
          </a:p>
        </p:txBody>
      </p:sp>
      <p:sp>
        <p:nvSpPr>
          <p:cNvPr id="30727" name="Rectangle 7"/>
          <p:cNvSpPr>
            <a:spLocks noChangeArrowheads="1"/>
          </p:cNvSpPr>
          <p:nvPr/>
        </p:nvSpPr>
        <p:spPr bwMode="auto">
          <a:xfrm>
            <a:off x="1446938" y="2610145"/>
            <a:ext cx="341632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7         1            4             4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28" name="Rectangle 8"/>
          <p:cNvSpPr>
            <a:spLocks noChangeArrowheads="1"/>
          </p:cNvSpPr>
          <p:nvPr/>
        </p:nvSpPr>
        <p:spPr bwMode="auto">
          <a:xfrm>
            <a:off x="1428728" y="3286124"/>
            <a:ext cx="349326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3         1              2            2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0730" name="Group 10"/>
          <p:cNvGrpSpPr>
            <a:grpSpLocks/>
          </p:cNvGrpSpPr>
          <p:nvPr/>
        </p:nvGrpSpPr>
        <p:grpSpPr bwMode="auto">
          <a:xfrm>
            <a:off x="928662" y="3760627"/>
            <a:ext cx="3752024" cy="778342"/>
            <a:chOff x="4288" y="10049"/>
            <a:chExt cx="3080" cy="591"/>
          </a:xfrm>
          <a:solidFill>
            <a:schemeClr val="bg2">
              <a:lumMod val="90000"/>
            </a:schemeClr>
          </a:solidFill>
        </p:grpSpPr>
        <p:sp>
          <p:nvSpPr>
            <p:cNvPr id="30731" name="Text Box 11"/>
            <p:cNvSpPr txBox="1">
              <a:spLocks noChangeArrowheads="1"/>
            </p:cNvSpPr>
            <p:nvPr/>
          </p:nvSpPr>
          <p:spPr bwMode="auto">
            <a:xfrm>
              <a:off x="4288" y="10064"/>
              <a:ext cx="1008" cy="576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4000" b="1" i="0" u="none" strike="noStrike" cap="none" normalizeH="0" baseline="0" dirty="0" smtClean="0">
                  <a:ln>
                    <a:noFill/>
                  </a:ln>
                  <a:solidFill>
                    <a:srgbClr val="365D2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Al</a:t>
              </a:r>
              <a:r>
                <a:rPr kumimoji="0" lang="en-US" sz="40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4000" b="1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rPr>
                <a:t>+</a:t>
              </a:r>
              <a:r>
                <a:rPr kumimoji="0" lang="en-US" sz="48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endPara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0732" name="Text Box 12"/>
            <p:cNvSpPr txBox="1">
              <a:spLocks noChangeArrowheads="1"/>
            </p:cNvSpPr>
            <p:nvPr/>
          </p:nvSpPr>
          <p:spPr bwMode="auto">
            <a:xfrm>
              <a:off x="5117" y="10071"/>
              <a:ext cx="752" cy="569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40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n </a:t>
              </a:r>
              <a:r>
                <a:rPr kumimoji="0" lang="en-US" sz="4000" b="1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rPr>
                <a:t>=</a:t>
              </a:r>
              <a:r>
                <a:rPr kumimoji="0" lang="en-US" sz="48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endPara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0733" name="Text Box 13"/>
            <p:cNvSpPr txBox="1">
              <a:spLocks noChangeArrowheads="1"/>
            </p:cNvSpPr>
            <p:nvPr/>
          </p:nvSpPr>
          <p:spPr bwMode="auto">
            <a:xfrm>
              <a:off x="5813" y="10064"/>
              <a:ext cx="1008" cy="576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4000" b="1" i="0" u="none" strike="noStrike" cap="none" normalizeH="0" baseline="0" dirty="0" smtClean="0">
                  <a:ln>
                    <a:noFill/>
                  </a:ln>
                  <a:solidFill>
                    <a:srgbClr val="0014AC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Na</a:t>
              </a:r>
              <a:r>
                <a:rPr kumimoji="0" lang="en-US" sz="40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4000" b="1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rPr>
                <a:t>+</a:t>
              </a:r>
              <a:r>
                <a:rPr kumimoji="0" lang="en-US" sz="48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endPara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0734" name="Text Box 14"/>
            <p:cNvSpPr txBox="1">
              <a:spLocks noChangeArrowheads="1"/>
            </p:cNvSpPr>
            <p:nvPr/>
          </p:nvSpPr>
          <p:spPr bwMode="auto">
            <a:xfrm>
              <a:off x="6808" y="10049"/>
              <a:ext cx="560" cy="576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48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</a:t>
              </a:r>
              <a:r>
                <a:rPr kumimoji="0" lang="en-US" sz="48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endPara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1" name="Прямоугольник 20"/>
          <p:cNvSpPr/>
          <p:nvPr/>
        </p:nvSpPr>
        <p:spPr bwMode="auto">
          <a:xfrm>
            <a:off x="3988621" y="3857628"/>
            <a:ext cx="642942" cy="642942"/>
          </a:xfrm>
          <a:prstGeom prst="rect">
            <a:avLst/>
          </a:prstGeom>
          <a:solidFill>
            <a:schemeClr val="bg2">
              <a:lumMod val="90000"/>
            </a:schemeClr>
          </a:solidFill>
          <a:ln w="38100">
            <a:solidFill>
              <a:schemeClr val="bg1">
                <a:lumMod val="85000"/>
              </a:schemeClr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ru-RU"/>
          </a:p>
        </p:txBody>
      </p:sp>
      <p:sp>
        <p:nvSpPr>
          <p:cNvPr id="30735" name="Rectangle 15"/>
          <p:cNvSpPr>
            <a:spLocks noChangeArrowheads="1"/>
          </p:cNvSpPr>
          <p:nvPr/>
        </p:nvSpPr>
        <p:spPr bwMode="auto">
          <a:xfrm>
            <a:off x="1359455" y="4324657"/>
            <a:ext cx="339932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13        0            11          2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36" name="Rectangle 16"/>
          <p:cNvSpPr>
            <a:spLocks noChangeArrowheads="1"/>
          </p:cNvSpPr>
          <p:nvPr/>
        </p:nvSpPr>
        <p:spPr bwMode="auto">
          <a:xfrm>
            <a:off x="1428728" y="3648490"/>
            <a:ext cx="341632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27      1            24           4 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Rectangle 1"/>
          <p:cNvSpPr>
            <a:spLocks noChangeArrowheads="1"/>
          </p:cNvSpPr>
          <p:nvPr/>
        </p:nvSpPr>
        <p:spPr bwMode="auto">
          <a:xfrm>
            <a:off x="5214942" y="2602521"/>
            <a:ext cx="2143140" cy="52322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ЗС нуклонов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Rectangle 1"/>
          <p:cNvSpPr>
            <a:spLocks noChangeArrowheads="1"/>
          </p:cNvSpPr>
          <p:nvPr/>
        </p:nvSpPr>
        <p:spPr bwMode="auto">
          <a:xfrm>
            <a:off x="5286380" y="3214686"/>
            <a:ext cx="857256" cy="52322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ЗСЗ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37" name="Rectangle 17"/>
          <p:cNvSpPr>
            <a:spLocks noChangeArrowheads="1"/>
          </p:cNvSpPr>
          <p:nvPr/>
        </p:nvSpPr>
        <p:spPr bwMode="auto">
          <a:xfrm>
            <a:off x="2445467" y="4714884"/>
            <a:ext cx="6698565" cy="769441"/>
          </a:xfrm>
          <a:prstGeom prst="rect">
            <a:avLst/>
          </a:prstGeom>
          <a:solidFill>
            <a:srgbClr val="FFCCCC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</a:t>
            </a:r>
            <a:r>
              <a:rPr kumimoji="0" lang="ru-RU" sz="4400" b="1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</a:t>
            </a:r>
            <a:r>
              <a:rPr kumimoji="0" lang="ru-RU" sz="4400" b="1" i="0" u="none" strike="noStrike" cap="none" normalizeH="0" baseline="-3000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прод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</a:t>
            </a:r>
            <a:r>
              <a:rPr kumimoji="0" lang="ru-RU" sz="44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</a:t>
            </a:r>
            <a:r>
              <a:rPr kumimoji="0" lang="ru-RU" sz="4400" b="1" i="0" u="none" strike="noStrike" cap="none" normalizeH="0" baseline="-3000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сырья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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</a:t>
            </a:r>
            <a:r>
              <a:rPr kumimoji="0" lang="ru-RU" sz="4400" b="1" i="0" u="none" strike="noStrike" cap="none" normalizeH="0" baseline="30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2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kumimoji="0" lang="ru-RU" sz="4400" b="1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=</a:t>
            </a:r>
            <a:r>
              <a:rPr kumimoji="0" lang="ru-RU" sz="4400" b="1" i="0" u="none" strike="noStrike" cap="none" normalizeH="0" baseline="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Е</a:t>
            </a:r>
            <a:r>
              <a:rPr kumimoji="0" lang="ru-RU" sz="4400" b="1" i="0" u="none" strike="noStrike" cap="none" normalizeH="0" baseline="-3000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выхода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27" name="Rectangle 3"/>
          <p:cNvSpPr>
            <a:spLocks noChangeArrowheads="1"/>
          </p:cNvSpPr>
          <p:nvPr/>
        </p:nvSpPr>
        <p:spPr bwMode="auto">
          <a:xfrm>
            <a:off x="5214942" y="3883887"/>
            <a:ext cx="3774816" cy="83099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5715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ru-RU" sz="4800" b="1" dirty="0" smtClean="0">
                <a:solidFill>
                  <a:srgbClr val="0014A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r>
              <a:rPr lang="ru-RU" sz="4800" b="1" dirty="0" smtClean="0">
                <a:solidFill>
                  <a:srgbClr val="0014A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</a:t>
            </a:r>
            <a:r>
              <a:rPr lang="ru-RU" sz="2800" b="1" dirty="0" smtClean="0">
                <a:solidFill>
                  <a:srgbClr val="0014A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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</a:t>
            </a:r>
            <a:r>
              <a:rPr lang="ru-RU" sz="4800" b="1" baseline="30000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2</a:t>
            </a:r>
            <a:r>
              <a:rPr lang="ru-RU" sz="4800" b="1" baseline="30000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 </a:t>
            </a:r>
            <a:r>
              <a:rPr lang="ru-RU" sz="4800" b="1" dirty="0" err="1" smtClean="0">
                <a:solidFill>
                  <a:srgbClr val="008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</a:t>
            </a:r>
            <a:r>
              <a:rPr kumimoji="0" lang="ru-RU" sz="4800" b="1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</a:t>
            </a:r>
            <a:r>
              <a:rPr kumimoji="0" lang="ru-RU" sz="4800" b="1" i="0" u="none" strike="noStrike" cap="none" normalizeH="0" baseline="-3000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связи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307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1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2" dur="2000" fill="hold"/>
                                        <p:tgtEl>
                                          <p:spTgt spid="6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2000"/>
                                        <p:tgtEl>
                                          <p:spTgt spid="307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307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307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2000"/>
                                        <p:tgtEl>
                                          <p:spTgt spid="307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2000"/>
                                        <p:tgtEl>
                                          <p:spTgt spid="3073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2000"/>
                                        <p:tgtEl>
                                          <p:spTgt spid="3073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2000"/>
                                        <p:tgtEl>
                                          <p:spTgt spid="307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000"/>
                            </p:stCondLst>
                            <p:childTnLst>
                              <p:par>
                                <p:cTn id="105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6" dur="2000" fill="hold"/>
                                        <p:tgtEl>
                                          <p:spTgt spid="27"/>
                                        </p:tgtEl>
                                      </p:cBhvr>
                                      <p:by x="100000" y="11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0" dur="2000" fill="hold"/>
                                        <p:tgtEl>
                                          <p:spTgt spid="30737"/>
                                        </p:tgtEl>
                                      </p:cBhvr>
                                      <p:by x="10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1" grpId="0"/>
      <p:bldP spid="3" grpId="0" animBg="1"/>
      <p:bldP spid="4" grpId="0" animBg="1"/>
      <p:bldP spid="5" grpId="0" animBg="1"/>
      <p:bldP spid="6" grpId="0" animBg="1"/>
      <p:bldP spid="6" grpId="1" animBg="1"/>
      <p:bldP spid="12" grpId="0" animBg="1"/>
      <p:bldP spid="12" grpId="1" animBg="1"/>
      <p:bldP spid="30727" grpId="0"/>
      <p:bldP spid="30728" grpId="0"/>
      <p:bldP spid="21" grpId="0" animBg="1"/>
      <p:bldP spid="21" grpId="1" animBg="1"/>
      <p:bldP spid="30735" grpId="0"/>
      <p:bldP spid="30736" grpId="0"/>
      <p:bldP spid="24" grpId="0" animBg="1"/>
      <p:bldP spid="25" grpId="0" animBg="1"/>
      <p:bldP spid="30737" grpId="0" animBg="1"/>
      <p:bldP spid="30737" grpId="1" animBg="1"/>
      <p:bldP spid="27" grpId="0" animBg="1"/>
      <p:bldP spid="27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66393" y="980728"/>
            <a:ext cx="5637855" cy="175432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3600" b="1" dirty="0" smtClean="0">
                <a:latin typeface="Times New Roman"/>
                <a:ea typeface="Times New Roman"/>
              </a:rPr>
              <a:t> </a:t>
            </a:r>
            <a:r>
              <a:rPr lang="en-US" sz="3600" b="1" baseline="30000" dirty="0" smtClean="0">
                <a:latin typeface="Times New Roman"/>
                <a:ea typeface="Times New Roman"/>
              </a:rPr>
              <a:t>14</a:t>
            </a:r>
            <a:r>
              <a:rPr lang="en-US" sz="3600" b="1" dirty="0" smtClean="0">
                <a:latin typeface="Times New Roman"/>
                <a:ea typeface="Times New Roman"/>
              </a:rPr>
              <a:t>N</a:t>
            </a:r>
            <a:r>
              <a:rPr lang="en-US" sz="3600" b="1" baseline="-25000" dirty="0" smtClean="0">
                <a:latin typeface="Times New Roman"/>
                <a:ea typeface="Times New Roman"/>
              </a:rPr>
              <a:t>7  </a:t>
            </a:r>
            <a:r>
              <a:rPr lang="en-US" sz="3600" b="1" dirty="0" smtClean="0">
                <a:latin typeface="Times New Roman"/>
                <a:ea typeface="Times New Roman"/>
              </a:rPr>
              <a:t>+   </a:t>
            </a:r>
            <a:r>
              <a:rPr lang="en-US" sz="3600" b="1" dirty="0">
                <a:latin typeface="Times New Roman"/>
                <a:ea typeface="Times New Roman"/>
              </a:rPr>
              <a:t>? = </a:t>
            </a:r>
            <a:r>
              <a:rPr lang="en-US" sz="3600" b="1" baseline="30000" dirty="0">
                <a:latin typeface="Times New Roman"/>
                <a:ea typeface="Times New Roman"/>
              </a:rPr>
              <a:t>17</a:t>
            </a:r>
            <a:r>
              <a:rPr lang="en-US" sz="3600" b="1" dirty="0">
                <a:latin typeface="Times New Roman"/>
                <a:ea typeface="Times New Roman"/>
              </a:rPr>
              <a:t>O</a:t>
            </a:r>
            <a:r>
              <a:rPr lang="en-US" sz="3600" b="1" baseline="-25000" dirty="0">
                <a:latin typeface="Times New Roman"/>
                <a:ea typeface="Times New Roman"/>
              </a:rPr>
              <a:t>8    </a:t>
            </a:r>
            <a:r>
              <a:rPr lang="en-US" sz="3600" b="1" dirty="0">
                <a:latin typeface="Times New Roman"/>
                <a:ea typeface="Times New Roman"/>
              </a:rPr>
              <a:t>+ </a:t>
            </a:r>
            <a:r>
              <a:rPr lang="en-US" sz="3600" b="1" baseline="30000" dirty="0">
                <a:latin typeface="Times New Roman"/>
                <a:ea typeface="Times New Roman"/>
              </a:rPr>
              <a:t>1</a:t>
            </a:r>
            <a:r>
              <a:rPr lang="en-US" sz="3600" b="1" dirty="0">
                <a:latin typeface="Times New Roman"/>
                <a:ea typeface="Times New Roman"/>
              </a:rPr>
              <a:t>p</a:t>
            </a:r>
            <a:r>
              <a:rPr lang="en-US" sz="3600" b="1" baseline="-25000" dirty="0">
                <a:latin typeface="Times New Roman"/>
                <a:ea typeface="Times New Roman"/>
              </a:rPr>
              <a:t>1</a:t>
            </a:r>
            <a:endParaRPr lang="ru-RU" sz="3600" b="1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en-US" sz="3600" b="1" dirty="0" smtClean="0">
                <a:latin typeface="Times New Roman"/>
                <a:ea typeface="Times New Roman"/>
              </a:rPr>
              <a:t>  </a:t>
            </a:r>
            <a:r>
              <a:rPr lang="en-US" sz="3600" b="1" baseline="-25000" dirty="0" smtClean="0">
                <a:latin typeface="Times New Roman"/>
                <a:ea typeface="Times New Roman"/>
              </a:rPr>
              <a:t>7</a:t>
            </a:r>
            <a:r>
              <a:rPr lang="en-US" sz="3600" b="1" dirty="0" smtClean="0">
                <a:latin typeface="Times New Roman"/>
                <a:ea typeface="Times New Roman"/>
              </a:rPr>
              <a:t>N</a:t>
            </a:r>
            <a:r>
              <a:rPr lang="en-US" sz="3600" b="1" baseline="30000" dirty="0" smtClean="0">
                <a:latin typeface="Times New Roman"/>
                <a:ea typeface="Times New Roman"/>
              </a:rPr>
              <a:t>14</a:t>
            </a:r>
            <a:r>
              <a:rPr lang="en-US" sz="3600" b="1" dirty="0" smtClean="0">
                <a:latin typeface="Times New Roman"/>
                <a:ea typeface="Times New Roman"/>
              </a:rPr>
              <a:t>  +     </a:t>
            </a:r>
            <a:r>
              <a:rPr lang="en-US" sz="3600" b="1" dirty="0">
                <a:latin typeface="Times New Roman"/>
                <a:ea typeface="Times New Roman"/>
              </a:rPr>
              <a:t>? =  </a:t>
            </a:r>
            <a:r>
              <a:rPr lang="en-US" sz="3600" b="1" baseline="-25000" dirty="0">
                <a:latin typeface="Times New Roman"/>
                <a:ea typeface="Times New Roman"/>
              </a:rPr>
              <a:t>8</a:t>
            </a:r>
            <a:r>
              <a:rPr lang="en-US" sz="3600" b="1" dirty="0">
                <a:latin typeface="Times New Roman"/>
                <a:ea typeface="Times New Roman"/>
              </a:rPr>
              <a:t>O</a:t>
            </a:r>
            <a:r>
              <a:rPr lang="en-US" sz="3600" b="1" baseline="30000" dirty="0">
                <a:latin typeface="Times New Roman"/>
                <a:ea typeface="Times New Roman"/>
              </a:rPr>
              <a:t>15</a:t>
            </a:r>
            <a:r>
              <a:rPr lang="en-US" sz="3600" b="1" dirty="0">
                <a:latin typeface="Times New Roman"/>
                <a:ea typeface="Times New Roman"/>
              </a:rPr>
              <a:t>  + </a:t>
            </a:r>
            <a:r>
              <a:rPr lang="en-US" sz="3600" b="1" dirty="0">
                <a:latin typeface="Times New Roman"/>
                <a:ea typeface="Times New Roman"/>
                <a:sym typeface="Symbol"/>
              </a:rPr>
              <a:t></a:t>
            </a:r>
            <a:endParaRPr lang="ru-RU" sz="3600" b="1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en-US" sz="3600" b="1" dirty="0" smtClean="0">
                <a:latin typeface="Times New Roman"/>
                <a:ea typeface="Times New Roman"/>
              </a:rPr>
              <a:t>  </a:t>
            </a:r>
            <a:r>
              <a:rPr lang="en-US" sz="3600" b="1" baseline="-25000" dirty="0">
                <a:latin typeface="Times New Roman"/>
                <a:ea typeface="Times New Roman"/>
              </a:rPr>
              <a:t>7</a:t>
            </a:r>
            <a:r>
              <a:rPr lang="en-US" sz="3600" b="1" dirty="0">
                <a:latin typeface="Times New Roman"/>
                <a:ea typeface="Times New Roman"/>
              </a:rPr>
              <a:t>N</a:t>
            </a:r>
            <a:r>
              <a:rPr lang="en-US" sz="3600" b="1" baseline="30000" dirty="0">
                <a:latin typeface="Times New Roman"/>
                <a:ea typeface="Times New Roman"/>
              </a:rPr>
              <a:t>14 </a:t>
            </a:r>
            <a:r>
              <a:rPr lang="en-US" sz="3600" b="1" dirty="0">
                <a:latin typeface="Times New Roman"/>
                <a:ea typeface="Times New Roman"/>
              </a:rPr>
              <a:t> +  </a:t>
            </a:r>
            <a:r>
              <a:rPr lang="en-US" sz="3600" b="1" dirty="0" smtClean="0">
                <a:latin typeface="Times New Roman"/>
                <a:ea typeface="Times New Roman"/>
              </a:rPr>
              <a:t>  ? </a:t>
            </a:r>
            <a:r>
              <a:rPr lang="en-US" sz="3600" b="1" dirty="0">
                <a:latin typeface="Times New Roman"/>
                <a:ea typeface="Times New Roman"/>
              </a:rPr>
              <a:t>=  </a:t>
            </a:r>
            <a:r>
              <a:rPr lang="en-US" sz="3600" b="1" baseline="-25000" dirty="0">
                <a:latin typeface="Times New Roman"/>
                <a:ea typeface="Times New Roman"/>
              </a:rPr>
              <a:t>5</a:t>
            </a:r>
            <a:r>
              <a:rPr lang="en-US" sz="3600" b="1" dirty="0">
                <a:latin typeface="Times New Roman"/>
                <a:ea typeface="Times New Roman"/>
              </a:rPr>
              <a:t> B</a:t>
            </a:r>
            <a:r>
              <a:rPr lang="en-US" sz="3600" b="1" baseline="30000" dirty="0">
                <a:latin typeface="Times New Roman"/>
                <a:ea typeface="Times New Roman"/>
              </a:rPr>
              <a:t>11  </a:t>
            </a:r>
            <a:r>
              <a:rPr lang="en-US" sz="3600" b="1" dirty="0">
                <a:latin typeface="Times New Roman"/>
                <a:ea typeface="Times New Roman"/>
              </a:rPr>
              <a:t>+ </a:t>
            </a:r>
            <a:r>
              <a:rPr lang="en-US" sz="3600" b="1" baseline="-25000" dirty="0">
                <a:latin typeface="Times New Roman"/>
                <a:ea typeface="Times New Roman"/>
              </a:rPr>
              <a:t>2</a:t>
            </a:r>
            <a:r>
              <a:rPr lang="en-US" sz="3600" b="1" dirty="0">
                <a:latin typeface="Times New Roman"/>
                <a:ea typeface="Times New Roman"/>
              </a:rPr>
              <a:t>He</a:t>
            </a:r>
            <a:r>
              <a:rPr lang="en-US" sz="3600" b="1" baseline="30000" dirty="0">
                <a:latin typeface="Times New Roman"/>
                <a:ea typeface="Times New Roman"/>
              </a:rPr>
              <a:t>4</a:t>
            </a:r>
            <a:endParaRPr lang="ru-RU" sz="3600" b="1" dirty="0">
              <a:latin typeface="Times New Roman"/>
              <a:ea typeface="Times New Roman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00034" y="2714620"/>
            <a:ext cx="7789312" cy="646331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en-US" sz="3600" b="1" baseline="-25000" dirty="0" smtClean="0">
                <a:latin typeface="Times New Roman"/>
                <a:ea typeface="Times New Roman"/>
              </a:rPr>
              <a:t>80</a:t>
            </a:r>
            <a:r>
              <a:rPr lang="en-US" sz="3600" b="1" dirty="0" smtClean="0">
                <a:latin typeface="Times New Roman"/>
                <a:ea typeface="Times New Roman"/>
              </a:rPr>
              <a:t>Hg</a:t>
            </a:r>
            <a:r>
              <a:rPr lang="en-US" sz="3600" b="1" baseline="30000" dirty="0" smtClean="0">
                <a:latin typeface="Times New Roman"/>
                <a:ea typeface="Times New Roman"/>
              </a:rPr>
              <a:t>198</a:t>
            </a:r>
            <a:r>
              <a:rPr lang="en-US" sz="3600" b="1" dirty="0" smtClean="0">
                <a:latin typeface="Times New Roman"/>
                <a:ea typeface="Times New Roman"/>
              </a:rPr>
              <a:t> </a:t>
            </a:r>
            <a:r>
              <a:rPr lang="en-US" sz="3600" b="1" dirty="0">
                <a:latin typeface="Times New Roman"/>
                <a:ea typeface="Times New Roman"/>
              </a:rPr>
              <a:t>+ </a:t>
            </a:r>
            <a:r>
              <a:rPr lang="en-US" sz="3600" b="1" baseline="-25000" dirty="0">
                <a:latin typeface="Times New Roman"/>
                <a:ea typeface="Times New Roman"/>
              </a:rPr>
              <a:t>0</a:t>
            </a:r>
            <a:r>
              <a:rPr lang="en-US" sz="3600" b="1" dirty="0">
                <a:latin typeface="Times New Roman"/>
                <a:ea typeface="Times New Roman"/>
              </a:rPr>
              <a:t>n</a:t>
            </a:r>
            <a:r>
              <a:rPr lang="en-US" sz="3600" b="1" baseline="30000" dirty="0">
                <a:latin typeface="Times New Roman"/>
                <a:ea typeface="Times New Roman"/>
              </a:rPr>
              <a:t>1</a:t>
            </a:r>
            <a:r>
              <a:rPr lang="en-US" sz="3600" b="1" dirty="0">
                <a:latin typeface="Times New Roman"/>
                <a:ea typeface="Times New Roman"/>
              </a:rPr>
              <a:t>  =  </a:t>
            </a:r>
            <a:r>
              <a:rPr lang="en-US" sz="3600" b="1" baseline="-25000" dirty="0">
                <a:latin typeface="Times New Roman"/>
                <a:ea typeface="Times New Roman"/>
              </a:rPr>
              <a:t>80</a:t>
            </a:r>
            <a:r>
              <a:rPr lang="en-US" sz="3600" b="1" dirty="0">
                <a:latin typeface="Times New Roman"/>
                <a:ea typeface="Times New Roman"/>
              </a:rPr>
              <a:t>Hg</a:t>
            </a:r>
            <a:r>
              <a:rPr lang="en-US" sz="3600" b="1" baseline="30000" dirty="0">
                <a:latin typeface="Times New Roman"/>
                <a:ea typeface="Times New Roman"/>
              </a:rPr>
              <a:t>199</a:t>
            </a:r>
            <a:r>
              <a:rPr lang="en-US" sz="3600" b="1" dirty="0">
                <a:latin typeface="Times New Roman"/>
                <a:ea typeface="Times New Roman"/>
              </a:rPr>
              <a:t> </a:t>
            </a:r>
            <a:r>
              <a:rPr lang="en-US" sz="3600" b="1" dirty="0">
                <a:latin typeface="Times New Roman"/>
                <a:ea typeface="Times New Roman"/>
                <a:sym typeface="Symbol"/>
              </a:rPr>
              <a:t></a:t>
            </a:r>
            <a:r>
              <a:rPr lang="en-US" sz="3600" b="1" dirty="0">
                <a:latin typeface="Times New Roman"/>
                <a:ea typeface="Times New Roman"/>
              </a:rPr>
              <a:t> </a:t>
            </a:r>
            <a:r>
              <a:rPr lang="en-US" sz="3600" b="1" baseline="-25000" dirty="0">
                <a:latin typeface="Times New Roman"/>
                <a:ea typeface="Times New Roman"/>
              </a:rPr>
              <a:t>79</a:t>
            </a:r>
            <a:r>
              <a:rPr lang="en-US" sz="3600" b="1" dirty="0">
                <a:latin typeface="Times New Roman"/>
                <a:ea typeface="Times New Roman"/>
              </a:rPr>
              <a:t>Au</a:t>
            </a:r>
            <a:r>
              <a:rPr lang="en-US" sz="3600" b="1" baseline="30000" dirty="0">
                <a:latin typeface="Times New Roman"/>
                <a:ea typeface="Times New Roman"/>
              </a:rPr>
              <a:t>198</a:t>
            </a:r>
            <a:r>
              <a:rPr lang="en-US" sz="3600" b="1" dirty="0">
                <a:latin typeface="Times New Roman"/>
                <a:ea typeface="Times New Roman"/>
              </a:rPr>
              <a:t> +</a:t>
            </a:r>
            <a:r>
              <a:rPr lang="en-US" sz="3600" b="1" baseline="-25000" dirty="0" smtClean="0">
                <a:latin typeface="Times New Roman"/>
                <a:ea typeface="Times New Roman"/>
              </a:rPr>
              <a:t>1</a:t>
            </a:r>
            <a:r>
              <a:rPr lang="en-US" sz="3600" b="1" dirty="0" smtClean="0">
                <a:latin typeface="Times New Roman"/>
                <a:ea typeface="Times New Roman"/>
              </a:rPr>
              <a:t>p</a:t>
            </a:r>
            <a:r>
              <a:rPr lang="en-US" sz="3600" b="1" baseline="30000" dirty="0" smtClean="0">
                <a:latin typeface="Times New Roman"/>
                <a:ea typeface="Times New Roman"/>
              </a:rPr>
              <a:t>1</a:t>
            </a:r>
            <a:r>
              <a:rPr lang="en-US" sz="3600" b="1" dirty="0" smtClean="0">
                <a:latin typeface="Times New Roman"/>
                <a:ea typeface="Times New Roman"/>
              </a:rPr>
              <a:t> </a:t>
            </a:r>
            <a:endParaRPr lang="ru-RU" sz="36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136485" y="467961"/>
            <a:ext cx="6099811" cy="584775"/>
          </a:xfrm>
          <a:prstGeom prst="rect">
            <a:avLst/>
          </a:prstGeom>
          <a:solidFill>
            <a:srgbClr val="92D050">
              <a:alpha val="25000"/>
            </a:srgbClr>
          </a:solidFill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ru-RU" sz="3200" b="1" dirty="0">
                <a:latin typeface="Times New Roman"/>
                <a:ea typeface="Times New Roman"/>
              </a:rPr>
              <a:t>Чем отличаются </a:t>
            </a:r>
            <a:r>
              <a:rPr lang="ru-RU" sz="3200" b="1" baseline="-25000" dirty="0">
                <a:latin typeface="Times New Roman"/>
                <a:ea typeface="Times New Roman"/>
              </a:rPr>
              <a:t>17</a:t>
            </a:r>
            <a:r>
              <a:rPr lang="en-US" sz="3200" b="1" dirty="0" err="1">
                <a:latin typeface="Times New Roman"/>
                <a:ea typeface="Times New Roman"/>
              </a:rPr>
              <a:t>Cl</a:t>
            </a:r>
            <a:r>
              <a:rPr lang="ru-RU" sz="3200" b="1" baseline="30000" dirty="0">
                <a:solidFill>
                  <a:srgbClr val="FF0000"/>
                </a:solidFill>
                <a:latin typeface="Times New Roman"/>
                <a:ea typeface="Times New Roman"/>
              </a:rPr>
              <a:t>35</a:t>
            </a:r>
            <a:r>
              <a:rPr lang="ru-RU" sz="3200" b="1" baseline="30000" dirty="0">
                <a:latin typeface="Times New Roman"/>
                <a:ea typeface="Times New Roman"/>
              </a:rPr>
              <a:t> </a:t>
            </a:r>
            <a:r>
              <a:rPr lang="ru-RU" sz="3200" b="1" dirty="0">
                <a:latin typeface="Times New Roman"/>
                <a:ea typeface="Times New Roman"/>
              </a:rPr>
              <a:t> и </a:t>
            </a:r>
            <a:r>
              <a:rPr lang="ru-RU" sz="3200" b="1" baseline="-25000" dirty="0">
                <a:latin typeface="Times New Roman"/>
                <a:ea typeface="Times New Roman"/>
              </a:rPr>
              <a:t>17</a:t>
            </a:r>
            <a:r>
              <a:rPr lang="en-US" sz="3200" b="1" dirty="0" err="1">
                <a:latin typeface="Times New Roman"/>
                <a:ea typeface="Times New Roman"/>
              </a:rPr>
              <a:t>Cl</a:t>
            </a:r>
            <a:r>
              <a:rPr lang="ru-RU" sz="3200" b="1" baseline="30000" dirty="0">
                <a:solidFill>
                  <a:srgbClr val="FF0000"/>
                </a:solidFill>
                <a:latin typeface="Times New Roman"/>
                <a:ea typeface="Times New Roman"/>
              </a:rPr>
              <a:t>37</a:t>
            </a:r>
            <a:r>
              <a:rPr lang="ru-RU" sz="3200" b="1" dirty="0">
                <a:latin typeface="Times New Roman"/>
                <a:ea typeface="Times New Roman"/>
              </a:rPr>
              <a:t> ?</a:t>
            </a:r>
          </a:p>
        </p:txBody>
      </p:sp>
      <p:grpSp>
        <p:nvGrpSpPr>
          <p:cNvPr id="5" name="Группа 4"/>
          <p:cNvGrpSpPr/>
          <p:nvPr/>
        </p:nvGrpSpPr>
        <p:grpSpPr>
          <a:xfrm>
            <a:off x="6588224" y="3571876"/>
            <a:ext cx="2448272" cy="2160240"/>
            <a:chOff x="236538" y="2578101"/>
            <a:chExt cx="1060450" cy="922337"/>
          </a:xfrm>
          <a:solidFill>
            <a:srgbClr val="33CCFF"/>
          </a:solidFill>
        </p:grpSpPr>
        <p:sp>
          <p:nvSpPr>
            <p:cNvPr id="6" name="Oval 1"/>
            <p:cNvSpPr>
              <a:spLocks noChangeArrowheads="1"/>
            </p:cNvSpPr>
            <p:nvPr/>
          </p:nvSpPr>
          <p:spPr bwMode="auto">
            <a:xfrm>
              <a:off x="236538" y="2578101"/>
              <a:ext cx="1060450" cy="922337"/>
            </a:xfrm>
            <a:prstGeom prst="ellipse">
              <a:avLst/>
            </a:prstGeom>
            <a:grp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" name="Line 2"/>
            <p:cNvSpPr>
              <a:spLocks noChangeShapeType="1"/>
            </p:cNvSpPr>
            <p:nvPr/>
          </p:nvSpPr>
          <p:spPr bwMode="auto">
            <a:xfrm flipV="1">
              <a:off x="754063" y="2984500"/>
              <a:ext cx="1587" cy="450850"/>
            </a:xfrm>
            <a:prstGeom prst="line">
              <a:avLst/>
            </a:prstGeom>
            <a:grpFill/>
            <a:ln w="3175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8" name="Line 3"/>
            <p:cNvSpPr>
              <a:spLocks noChangeShapeType="1"/>
            </p:cNvSpPr>
            <p:nvPr/>
          </p:nvSpPr>
          <p:spPr bwMode="auto">
            <a:xfrm flipH="1" flipV="1">
              <a:off x="609600" y="2695575"/>
              <a:ext cx="15875" cy="701675"/>
            </a:xfrm>
            <a:prstGeom prst="line">
              <a:avLst/>
            </a:prstGeom>
            <a:grpFill/>
            <a:ln w="3175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9" name="Line 4"/>
            <p:cNvSpPr>
              <a:spLocks noChangeShapeType="1"/>
            </p:cNvSpPr>
            <p:nvPr/>
          </p:nvSpPr>
          <p:spPr bwMode="auto">
            <a:xfrm flipH="1" flipV="1">
              <a:off x="434975" y="2763838"/>
              <a:ext cx="7938" cy="533400"/>
            </a:xfrm>
            <a:prstGeom prst="line">
              <a:avLst/>
            </a:prstGeom>
            <a:grpFill/>
            <a:ln w="3175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" name="Line 5"/>
            <p:cNvSpPr>
              <a:spLocks noChangeShapeType="1"/>
            </p:cNvSpPr>
            <p:nvPr/>
          </p:nvSpPr>
          <p:spPr bwMode="auto">
            <a:xfrm flipV="1">
              <a:off x="930275" y="2709863"/>
              <a:ext cx="53975" cy="663575"/>
            </a:xfrm>
            <a:prstGeom prst="line">
              <a:avLst/>
            </a:prstGeom>
            <a:grpFill/>
            <a:ln w="3175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" name="Line 6"/>
            <p:cNvSpPr>
              <a:spLocks noChangeShapeType="1"/>
            </p:cNvSpPr>
            <p:nvPr/>
          </p:nvSpPr>
          <p:spPr bwMode="auto">
            <a:xfrm flipV="1">
              <a:off x="1096963" y="2809875"/>
              <a:ext cx="53975" cy="511175"/>
            </a:xfrm>
            <a:prstGeom prst="line">
              <a:avLst/>
            </a:prstGeom>
            <a:grpFill/>
            <a:ln w="3175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2" name="Line 7"/>
            <p:cNvSpPr>
              <a:spLocks noChangeShapeType="1"/>
            </p:cNvSpPr>
            <p:nvPr/>
          </p:nvSpPr>
          <p:spPr bwMode="auto">
            <a:xfrm flipV="1">
              <a:off x="754063" y="2840038"/>
              <a:ext cx="320675" cy="152400"/>
            </a:xfrm>
            <a:prstGeom prst="line">
              <a:avLst/>
            </a:prstGeom>
            <a:grpFill/>
            <a:ln w="3175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" name="Line 8"/>
            <p:cNvSpPr>
              <a:spLocks noChangeShapeType="1"/>
            </p:cNvSpPr>
            <p:nvPr/>
          </p:nvSpPr>
          <p:spPr bwMode="auto">
            <a:xfrm flipH="1" flipV="1">
              <a:off x="647700" y="2938463"/>
              <a:ext cx="107950" cy="53975"/>
            </a:xfrm>
            <a:prstGeom prst="line">
              <a:avLst/>
            </a:prstGeom>
            <a:grpFill/>
            <a:ln w="76200">
              <a:solidFill>
                <a:srgbClr val="365D21"/>
              </a:solidFill>
              <a:round/>
              <a:headEnd type="none" w="sm" len="sm"/>
              <a:tailEnd type="none" w="sm" len="sm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14" name="Прямоугольник 13"/>
          <p:cNvSpPr/>
          <p:nvPr/>
        </p:nvSpPr>
        <p:spPr>
          <a:xfrm>
            <a:off x="642910" y="3857628"/>
            <a:ext cx="5400600" cy="1138773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3200" b="1" dirty="0">
                <a:latin typeface="Times New Roman"/>
                <a:ea typeface="Times New Roman"/>
              </a:rPr>
              <a:t> </a:t>
            </a:r>
            <a:r>
              <a:rPr lang="en-US" sz="3600" b="1" baseline="30000" dirty="0">
                <a:solidFill>
                  <a:srgbClr val="0014AC"/>
                </a:solidFill>
                <a:latin typeface="Times New Roman"/>
                <a:ea typeface="Times New Roman"/>
              </a:rPr>
              <a:t>14</a:t>
            </a:r>
            <a:r>
              <a:rPr lang="en-US" sz="3600" b="1" dirty="0">
                <a:solidFill>
                  <a:srgbClr val="0014AC"/>
                </a:solidFill>
                <a:latin typeface="Times New Roman"/>
                <a:ea typeface="Times New Roman"/>
              </a:rPr>
              <a:t>N</a:t>
            </a:r>
            <a:r>
              <a:rPr lang="en-US" sz="3600" b="1" baseline="-25000" dirty="0">
                <a:solidFill>
                  <a:srgbClr val="0014AC"/>
                </a:solidFill>
                <a:latin typeface="Times New Roman"/>
                <a:ea typeface="Times New Roman"/>
              </a:rPr>
              <a:t>7</a:t>
            </a:r>
            <a:r>
              <a:rPr lang="en-US" sz="3600" b="1" baseline="-25000" dirty="0">
                <a:latin typeface="Times New Roman"/>
                <a:ea typeface="Times New Roman"/>
              </a:rPr>
              <a:t> </a:t>
            </a:r>
            <a:r>
              <a:rPr lang="en-US" sz="3600" b="1" dirty="0">
                <a:latin typeface="Times New Roman"/>
                <a:ea typeface="Times New Roman"/>
              </a:rPr>
              <a:t> + </a:t>
            </a:r>
            <a:r>
              <a:rPr lang="en-US" sz="3600" b="1" baseline="-25000" dirty="0" smtClean="0">
                <a:latin typeface="Times New Roman"/>
                <a:ea typeface="Times New Roman"/>
              </a:rPr>
              <a:t>2</a:t>
            </a:r>
            <a:r>
              <a:rPr lang="ru-RU" sz="3600" b="1" dirty="0" smtClean="0">
                <a:solidFill>
                  <a:srgbClr val="FF0000"/>
                </a:solidFill>
                <a:latin typeface="Times New Roman"/>
                <a:ea typeface="Times New Roman"/>
                <a:sym typeface="Symbol"/>
              </a:rPr>
              <a:t></a:t>
            </a:r>
            <a:r>
              <a:rPr lang="en-US" sz="3600" b="1" baseline="30000" dirty="0">
                <a:latin typeface="Times New Roman"/>
                <a:ea typeface="Times New Roman"/>
              </a:rPr>
              <a:t>4</a:t>
            </a:r>
            <a:r>
              <a:rPr lang="en-US" sz="3600" b="1" dirty="0" smtClean="0">
                <a:latin typeface="Times New Roman"/>
                <a:ea typeface="Times New Roman"/>
              </a:rPr>
              <a:t> </a:t>
            </a:r>
            <a:r>
              <a:rPr lang="en-US" sz="3600" b="1" dirty="0">
                <a:latin typeface="Times New Roman"/>
                <a:ea typeface="Times New Roman"/>
              </a:rPr>
              <a:t>=</a:t>
            </a:r>
            <a:endParaRPr lang="ru-RU" sz="3600" b="1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en-US" sz="3200" b="1" dirty="0">
                <a:latin typeface="Times New Roman"/>
                <a:ea typeface="Times New Roman"/>
              </a:rPr>
              <a:t>                   </a:t>
            </a:r>
            <a:r>
              <a:rPr lang="en-US" sz="3200" b="1" dirty="0" smtClean="0">
                <a:latin typeface="Times New Roman"/>
                <a:ea typeface="Times New Roman"/>
              </a:rPr>
              <a:t>    </a:t>
            </a:r>
            <a:r>
              <a:rPr lang="ru-RU" sz="3200" b="1" dirty="0">
                <a:latin typeface="Times New Roman"/>
                <a:ea typeface="Times New Roman"/>
              </a:rPr>
              <a:t>Чей трек</a:t>
            </a:r>
            <a:r>
              <a:rPr lang="en-US" sz="3200" b="1" dirty="0">
                <a:latin typeface="Times New Roman"/>
                <a:ea typeface="Times New Roman"/>
              </a:rPr>
              <a:t> I , II ?</a:t>
            </a:r>
            <a:endParaRPr lang="ru-RU" sz="32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7159084" y="4581128"/>
            <a:ext cx="14453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b="1" dirty="0" smtClean="0">
                <a:latin typeface="Times New Roman"/>
                <a:ea typeface="Times New Roman"/>
              </a:rPr>
              <a:t> I           </a:t>
            </a:r>
            <a:r>
              <a:rPr lang="en-US" b="1" dirty="0">
                <a:latin typeface="Times New Roman"/>
                <a:ea typeface="Times New Roman"/>
              </a:rPr>
              <a:t>II    </a:t>
            </a:r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483768" y="1052736"/>
            <a:ext cx="792088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sz="2400" b="1" baseline="-25000" dirty="0" smtClean="0">
                <a:latin typeface="Times New Roman"/>
                <a:ea typeface="Times New Roman"/>
              </a:rPr>
              <a:t>2</a:t>
            </a:r>
            <a:r>
              <a:rPr lang="en-US" sz="2400" b="1" dirty="0" smtClean="0">
                <a:latin typeface="Times New Roman"/>
                <a:ea typeface="Times New Roman"/>
              </a:rPr>
              <a:t>He</a:t>
            </a:r>
            <a:r>
              <a:rPr lang="en-US" sz="2400" b="1" baseline="30000" dirty="0" smtClean="0">
                <a:latin typeface="Times New Roman"/>
                <a:ea typeface="Times New Roman"/>
              </a:rPr>
              <a:t>4</a:t>
            </a:r>
            <a:r>
              <a:rPr lang="en-US" sz="2400" b="1" dirty="0" smtClean="0">
                <a:latin typeface="Times New Roman"/>
                <a:ea typeface="Times New Roman"/>
              </a:rPr>
              <a:t>     </a:t>
            </a:r>
            <a:endParaRPr lang="ru-RU" sz="2400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2903146" y="1627058"/>
            <a:ext cx="660742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sz="2400" b="1" baseline="-25000" dirty="0" smtClean="0">
                <a:latin typeface="Times New Roman"/>
                <a:ea typeface="Times New Roman"/>
              </a:rPr>
              <a:t>1</a:t>
            </a:r>
            <a:r>
              <a:rPr lang="en-US" sz="2400" b="1" dirty="0" smtClean="0">
                <a:latin typeface="Times New Roman"/>
                <a:ea typeface="Times New Roman"/>
              </a:rPr>
              <a:t>H</a:t>
            </a:r>
            <a:r>
              <a:rPr lang="en-US" sz="2400" b="1" baseline="30000" dirty="0" smtClean="0">
                <a:latin typeface="Times New Roman"/>
                <a:ea typeface="Times New Roman"/>
              </a:rPr>
              <a:t>1</a:t>
            </a:r>
            <a:r>
              <a:rPr lang="en-US" sz="2400" b="1" dirty="0" smtClean="0">
                <a:latin typeface="Times New Roman"/>
                <a:ea typeface="Times New Roman"/>
              </a:rPr>
              <a:t>     </a:t>
            </a:r>
            <a:endParaRPr lang="ru-RU" sz="2400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2826322" y="2153108"/>
            <a:ext cx="619428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sz="2400" b="1" baseline="-25000" dirty="0" smtClean="0">
                <a:latin typeface="Times New Roman"/>
                <a:ea typeface="Times New Roman"/>
              </a:rPr>
              <a:t>0</a:t>
            </a:r>
            <a:r>
              <a:rPr lang="en-US" sz="2400" b="1" dirty="0" smtClean="0">
                <a:latin typeface="Times New Roman"/>
                <a:ea typeface="Times New Roman"/>
              </a:rPr>
              <a:t>n</a:t>
            </a:r>
            <a:r>
              <a:rPr lang="en-US" sz="2400" b="1" baseline="30000" dirty="0" smtClean="0">
                <a:latin typeface="Times New Roman"/>
                <a:ea typeface="Times New Roman"/>
              </a:rPr>
              <a:t>1</a:t>
            </a:r>
            <a:r>
              <a:rPr lang="en-US" sz="2400" b="1" dirty="0" smtClean="0">
                <a:latin typeface="Times New Roman"/>
                <a:ea typeface="Times New Roman"/>
              </a:rPr>
              <a:t>     </a:t>
            </a:r>
            <a:endParaRPr lang="ru-RU" sz="2400" dirty="0"/>
          </a:p>
        </p:txBody>
      </p:sp>
      <p:grpSp>
        <p:nvGrpSpPr>
          <p:cNvPr id="25" name="Группа 24"/>
          <p:cNvGrpSpPr/>
          <p:nvPr/>
        </p:nvGrpSpPr>
        <p:grpSpPr>
          <a:xfrm>
            <a:off x="6516216" y="4500570"/>
            <a:ext cx="2415762" cy="1656345"/>
            <a:chOff x="3491880" y="4292935"/>
            <a:chExt cx="2415762" cy="1656345"/>
          </a:xfrm>
        </p:grpSpPr>
        <p:sp>
          <p:nvSpPr>
            <p:cNvPr id="19" name="Text Box 8"/>
            <p:cNvSpPr txBox="1">
              <a:spLocks noChangeArrowheads="1"/>
            </p:cNvSpPr>
            <p:nvPr/>
          </p:nvSpPr>
          <p:spPr bwMode="auto">
            <a:xfrm>
              <a:off x="3491880" y="4578687"/>
              <a:ext cx="1428760" cy="11430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6600" b="1" i="0" u="none" strike="noStrike" cap="none" normalizeH="0" baseline="0" dirty="0" smtClean="0">
                  <a:ln>
                    <a:noFill/>
                  </a:ln>
                  <a:solidFill>
                    <a:srgbClr val="006600"/>
                  </a:solidFill>
                  <a:effectLst/>
                  <a:latin typeface="Times New Roman" pitchFamily="18" charset="0"/>
                </a:rPr>
                <a:t>O</a:t>
              </a:r>
              <a:r>
                <a:rPr kumimoji="0" lang="ru-RU" sz="6600" b="1" i="0" u="none" strike="noStrike" cap="none" normalizeH="0" baseline="0" dirty="0" smtClean="0">
                  <a:ln>
                    <a:noFill/>
                  </a:ln>
                  <a:solidFill>
                    <a:srgbClr val="C00000"/>
                  </a:solidFill>
                  <a:effectLst/>
                  <a:latin typeface="Times New Roman" pitchFamily="18" charset="0"/>
                </a:rPr>
                <a:t>+</a:t>
              </a:r>
              <a:r>
                <a:rPr kumimoji="0" lang="en-US" sz="6600" b="1" i="0" u="none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</a:rPr>
                <a:t> </a:t>
              </a:r>
              <a:endParaRPr kumimoji="0" lang="ru-RU" sz="8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" name="Text Box 9"/>
            <p:cNvSpPr txBox="1">
              <a:spLocks noChangeArrowheads="1"/>
            </p:cNvSpPr>
            <p:nvPr/>
          </p:nvSpPr>
          <p:spPr bwMode="auto">
            <a:xfrm>
              <a:off x="4777764" y="4507249"/>
              <a:ext cx="642942" cy="12334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6600" b="1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</a:rPr>
                <a:t>p</a:t>
              </a:r>
              <a:endParaRPr kumimoji="0" lang="ru-RU" sz="80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endParaRPr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4134822" y="4292935"/>
              <a:ext cx="415498" cy="646331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txBody>
            <a:bodyPr wrap="none">
              <a:spAutoFit/>
            </a:bodyPr>
            <a:lstStyle/>
            <a:p>
              <a:pPr lvl="0" eaLnBrk="0" hangingPunct="0"/>
              <a:r>
                <a:rPr lang="ru-RU" sz="3600" b="1" dirty="0" smtClean="0">
                  <a:solidFill>
                    <a:srgbClr val="006600"/>
                  </a:solidFill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8</a:t>
              </a:r>
              <a:endParaRPr lang="ru-RU" sz="48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2" name="Rectangle 2"/>
            <p:cNvSpPr>
              <a:spLocks noChangeArrowheads="1"/>
            </p:cNvSpPr>
            <p:nvPr/>
          </p:nvSpPr>
          <p:spPr bwMode="auto">
            <a:xfrm>
              <a:off x="4111291" y="5364505"/>
              <a:ext cx="595035" cy="58477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3200" b="1" i="0" u="none" strike="noStrike" cap="none" normalizeH="0" baseline="0" dirty="0" smtClean="0">
                  <a:ln>
                    <a:noFill/>
                  </a:ln>
                  <a:solidFill>
                    <a:srgbClr val="0066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17</a:t>
              </a:r>
              <a:endParaRPr kumimoji="0" lang="ru-RU" b="0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5492144" y="4364373"/>
              <a:ext cx="415498" cy="646331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txBody>
            <a:bodyPr wrap="none">
              <a:spAutoFit/>
            </a:bodyPr>
            <a:lstStyle/>
            <a:p>
              <a:pPr lvl="0" eaLnBrk="0" hangingPunct="0"/>
              <a:r>
                <a:rPr lang="ru-RU" sz="3600" b="1" dirty="0" smtClean="0"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1</a:t>
              </a:r>
              <a:endParaRPr lang="ru-RU" sz="4800" dirty="0" smtClean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4" name="Rectangle 2"/>
            <p:cNvSpPr>
              <a:spLocks noChangeArrowheads="1"/>
            </p:cNvSpPr>
            <p:nvPr/>
          </p:nvSpPr>
          <p:spPr bwMode="auto">
            <a:xfrm>
              <a:off x="5459484" y="5364505"/>
              <a:ext cx="389850" cy="58477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3200" b="1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1</a:t>
              </a:r>
              <a:endParaRPr kumimoji="0" lang="ru-RU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="" xmlns:p14="http://schemas.microsoft.com/office/powerpoint/2010/main" val="934077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20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 animBg="1"/>
      <p:bldP spid="3" grpId="0" animBg="1"/>
      <p:bldP spid="4" grpId="0" animBg="1"/>
      <p:bldP spid="14" grpId="0" animBg="1"/>
      <p:bldP spid="15" grpId="0"/>
      <p:bldP spid="16" grpId="0" animBg="1"/>
      <p:bldP spid="17" grpId="0" animBg="1"/>
      <p:bldP spid="1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66393" y="980728"/>
            <a:ext cx="5637855" cy="175432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3600" b="1" dirty="0" smtClean="0">
                <a:latin typeface="Times New Roman"/>
                <a:ea typeface="Times New Roman"/>
              </a:rPr>
              <a:t> </a:t>
            </a:r>
            <a:r>
              <a:rPr lang="en-US" sz="3600" b="1" baseline="30000" dirty="0" smtClean="0">
                <a:latin typeface="Times New Roman"/>
                <a:ea typeface="Times New Roman"/>
              </a:rPr>
              <a:t>14</a:t>
            </a:r>
            <a:r>
              <a:rPr lang="en-US" sz="3600" b="1" dirty="0" smtClean="0">
                <a:latin typeface="Times New Roman"/>
                <a:ea typeface="Times New Roman"/>
              </a:rPr>
              <a:t>N</a:t>
            </a:r>
            <a:r>
              <a:rPr lang="en-US" sz="3600" b="1" baseline="-25000" dirty="0" smtClean="0">
                <a:latin typeface="Times New Roman"/>
                <a:ea typeface="Times New Roman"/>
              </a:rPr>
              <a:t>7  </a:t>
            </a:r>
            <a:r>
              <a:rPr lang="en-US" sz="3600" b="1" dirty="0" smtClean="0">
                <a:latin typeface="Times New Roman"/>
                <a:ea typeface="Times New Roman"/>
              </a:rPr>
              <a:t>+   </a:t>
            </a:r>
            <a:r>
              <a:rPr lang="en-US" sz="3600" b="1" dirty="0">
                <a:latin typeface="Times New Roman"/>
                <a:ea typeface="Times New Roman"/>
              </a:rPr>
              <a:t>? = </a:t>
            </a:r>
            <a:r>
              <a:rPr lang="en-US" sz="3600" b="1" baseline="30000" dirty="0">
                <a:latin typeface="Times New Roman"/>
                <a:ea typeface="Times New Roman"/>
              </a:rPr>
              <a:t>17</a:t>
            </a:r>
            <a:r>
              <a:rPr lang="en-US" sz="3600" b="1" dirty="0">
                <a:latin typeface="Times New Roman"/>
                <a:ea typeface="Times New Roman"/>
              </a:rPr>
              <a:t>O</a:t>
            </a:r>
            <a:r>
              <a:rPr lang="en-US" sz="3600" b="1" baseline="-25000" dirty="0">
                <a:latin typeface="Times New Roman"/>
                <a:ea typeface="Times New Roman"/>
              </a:rPr>
              <a:t>8    </a:t>
            </a:r>
            <a:r>
              <a:rPr lang="en-US" sz="3600" b="1" dirty="0">
                <a:latin typeface="Times New Roman"/>
                <a:ea typeface="Times New Roman"/>
              </a:rPr>
              <a:t>+ </a:t>
            </a:r>
            <a:r>
              <a:rPr lang="en-US" sz="3600" b="1" baseline="30000" dirty="0">
                <a:latin typeface="Times New Roman"/>
                <a:ea typeface="Times New Roman"/>
              </a:rPr>
              <a:t>1</a:t>
            </a:r>
            <a:r>
              <a:rPr lang="en-US" sz="3600" b="1" dirty="0">
                <a:latin typeface="Times New Roman"/>
                <a:ea typeface="Times New Roman"/>
              </a:rPr>
              <a:t>p</a:t>
            </a:r>
            <a:r>
              <a:rPr lang="en-US" sz="3600" b="1" baseline="-25000" dirty="0">
                <a:latin typeface="Times New Roman"/>
                <a:ea typeface="Times New Roman"/>
              </a:rPr>
              <a:t>1</a:t>
            </a:r>
            <a:endParaRPr lang="ru-RU" sz="3600" b="1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en-US" sz="3600" b="1" dirty="0" smtClean="0">
                <a:latin typeface="Times New Roman"/>
                <a:ea typeface="Times New Roman"/>
              </a:rPr>
              <a:t>  </a:t>
            </a:r>
            <a:r>
              <a:rPr lang="en-US" sz="3600" b="1" baseline="-25000" dirty="0" smtClean="0">
                <a:latin typeface="Times New Roman"/>
                <a:ea typeface="Times New Roman"/>
              </a:rPr>
              <a:t>7</a:t>
            </a:r>
            <a:r>
              <a:rPr lang="en-US" sz="3600" b="1" dirty="0" smtClean="0">
                <a:latin typeface="Times New Roman"/>
                <a:ea typeface="Times New Roman"/>
              </a:rPr>
              <a:t>N</a:t>
            </a:r>
            <a:r>
              <a:rPr lang="en-US" sz="3600" b="1" baseline="30000" dirty="0" smtClean="0">
                <a:latin typeface="Times New Roman"/>
                <a:ea typeface="Times New Roman"/>
              </a:rPr>
              <a:t>14</a:t>
            </a:r>
            <a:r>
              <a:rPr lang="en-US" sz="3600" b="1" dirty="0" smtClean="0">
                <a:latin typeface="Times New Roman"/>
                <a:ea typeface="Times New Roman"/>
              </a:rPr>
              <a:t>  +     </a:t>
            </a:r>
            <a:r>
              <a:rPr lang="en-US" sz="3600" b="1" dirty="0">
                <a:latin typeface="Times New Roman"/>
                <a:ea typeface="Times New Roman"/>
              </a:rPr>
              <a:t>? =  </a:t>
            </a:r>
            <a:r>
              <a:rPr lang="en-US" sz="3600" b="1" baseline="-25000" dirty="0">
                <a:latin typeface="Times New Roman"/>
                <a:ea typeface="Times New Roman"/>
              </a:rPr>
              <a:t>8</a:t>
            </a:r>
            <a:r>
              <a:rPr lang="en-US" sz="3600" b="1" dirty="0">
                <a:latin typeface="Times New Roman"/>
                <a:ea typeface="Times New Roman"/>
              </a:rPr>
              <a:t>O</a:t>
            </a:r>
            <a:r>
              <a:rPr lang="en-US" sz="3600" b="1" baseline="30000" dirty="0">
                <a:latin typeface="Times New Roman"/>
                <a:ea typeface="Times New Roman"/>
              </a:rPr>
              <a:t>15</a:t>
            </a:r>
            <a:r>
              <a:rPr lang="en-US" sz="3600" b="1" dirty="0">
                <a:latin typeface="Times New Roman"/>
                <a:ea typeface="Times New Roman"/>
              </a:rPr>
              <a:t>  + </a:t>
            </a:r>
            <a:r>
              <a:rPr lang="en-US" sz="3600" b="1" dirty="0">
                <a:latin typeface="Times New Roman"/>
                <a:ea typeface="Times New Roman"/>
                <a:sym typeface="Symbol"/>
              </a:rPr>
              <a:t></a:t>
            </a:r>
            <a:endParaRPr lang="ru-RU" sz="3600" b="1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en-US" sz="3600" b="1" dirty="0" smtClean="0">
                <a:latin typeface="Times New Roman"/>
                <a:ea typeface="Times New Roman"/>
              </a:rPr>
              <a:t>  </a:t>
            </a:r>
            <a:r>
              <a:rPr lang="en-US" sz="3600" b="1" baseline="-25000" dirty="0">
                <a:latin typeface="Times New Roman"/>
                <a:ea typeface="Times New Roman"/>
              </a:rPr>
              <a:t>7</a:t>
            </a:r>
            <a:r>
              <a:rPr lang="en-US" sz="3600" b="1" dirty="0">
                <a:latin typeface="Times New Roman"/>
                <a:ea typeface="Times New Roman"/>
              </a:rPr>
              <a:t>N</a:t>
            </a:r>
            <a:r>
              <a:rPr lang="en-US" sz="3600" b="1" baseline="30000" dirty="0">
                <a:latin typeface="Times New Roman"/>
                <a:ea typeface="Times New Roman"/>
              </a:rPr>
              <a:t>14 </a:t>
            </a:r>
            <a:r>
              <a:rPr lang="en-US" sz="3600" b="1" dirty="0">
                <a:latin typeface="Times New Roman"/>
                <a:ea typeface="Times New Roman"/>
              </a:rPr>
              <a:t> +  </a:t>
            </a:r>
            <a:r>
              <a:rPr lang="en-US" sz="3600" b="1" dirty="0" smtClean="0">
                <a:latin typeface="Times New Roman"/>
                <a:ea typeface="Times New Roman"/>
              </a:rPr>
              <a:t>  ? </a:t>
            </a:r>
            <a:r>
              <a:rPr lang="en-US" sz="3600" b="1" dirty="0">
                <a:latin typeface="Times New Roman"/>
                <a:ea typeface="Times New Roman"/>
              </a:rPr>
              <a:t>=  </a:t>
            </a:r>
            <a:r>
              <a:rPr lang="en-US" sz="3600" b="1" baseline="-25000" dirty="0">
                <a:latin typeface="Times New Roman"/>
                <a:ea typeface="Times New Roman"/>
              </a:rPr>
              <a:t>5</a:t>
            </a:r>
            <a:r>
              <a:rPr lang="en-US" sz="3600" b="1" dirty="0">
                <a:latin typeface="Times New Roman"/>
                <a:ea typeface="Times New Roman"/>
              </a:rPr>
              <a:t> B</a:t>
            </a:r>
            <a:r>
              <a:rPr lang="en-US" sz="3600" b="1" baseline="30000" dirty="0">
                <a:latin typeface="Times New Roman"/>
                <a:ea typeface="Times New Roman"/>
              </a:rPr>
              <a:t>11  </a:t>
            </a:r>
            <a:r>
              <a:rPr lang="en-US" sz="3600" b="1" dirty="0">
                <a:latin typeface="Times New Roman"/>
                <a:ea typeface="Times New Roman"/>
              </a:rPr>
              <a:t>+ </a:t>
            </a:r>
            <a:r>
              <a:rPr lang="en-US" sz="3600" b="1" baseline="-25000" dirty="0">
                <a:latin typeface="Times New Roman"/>
                <a:ea typeface="Times New Roman"/>
              </a:rPr>
              <a:t>2</a:t>
            </a:r>
            <a:r>
              <a:rPr lang="en-US" sz="3600" b="1" dirty="0">
                <a:latin typeface="Times New Roman"/>
                <a:ea typeface="Times New Roman"/>
              </a:rPr>
              <a:t>He</a:t>
            </a:r>
            <a:r>
              <a:rPr lang="en-US" sz="3600" b="1" baseline="30000" dirty="0">
                <a:latin typeface="Times New Roman"/>
                <a:ea typeface="Times New Roman"/>
              </a:rPr>
              <a:t>4</a:t>
            </a:r>
            <a:endParaRPr lang="ru-RU" sz="3600" b="1" dirty="0">
              <a:latin typeface="Times New Roman"/>
              <a:ea typeface="Times New Roman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00034" y="2714620"/>
            <a:ext cx="7789312" cy="646331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en-US" sz="3600" b="1" baseline="-25000" dirty="0" smtClean="0">
                <a:latin typeface="Times New Roman"/>
                <a:ea typeface="Times New Roman"/>
              </a:rPr>
              <a:t>80</a:t>
            </a:r>
            <a:r>
              <a:rPr lang="en-US" sz="3600" b="1" dirty="0" smtClean="0">
                <a:latin typeface="Times New Roman"/>
                <a:ea typeface="Times New Roman"/>
              </a:rPr>
              <a:t>Hg</a:t>
            </a:r>
            <a:r>
              <a:rPr lang="en-US" sz="3600" b="1" baseline="30000" dirty="0" smtClean="0">
                <a:latin typeface="Times New Roman"/>
                <a:ea typeface="Times New Roman"/>
              </a:rPr>
              <a:t>198</a:t>
            </a:r>
            <a:r>
              <a:rPr lang="en-US" sz="3600" b="1" dirty="0" smtClean="0">
                <a:latin typeface="Times New Roman"/>
                <a:ea typeface="Times New Roman"/>
              </a:rPr>
              <a:t> </a:t>
            </a:r>
            <a:r>
              <a:rPr lang="en-US" sz="3600" b="1" dirty="0">
                <a:latin typeface="Times New Roman"/>
                <a:ea typeface="Times New Roman"/>
              </a:rPr>
              <a:t>+ </a:t>
            </a:r>
            <a:r>
              <a:rPr lang="en-US" sz="3600" b="1" baseline="-25000" dirty="0">
                <a:latin typeface="Times New Roman"/>
                <a:ea typeface="Times New Roman"/>
              </a:rPr>
              <a:t>0</a:t>
            </a:r>
            <a:r>
              <a:rPr lang="en-US" sz="3600" b="1" dirty="0">
                <a:latin typeface="Times New Roman"/>
                <a:ea typeface="Times New Roman"/>
              </a:rPr>
              <a:t>n</a:t>
            </a:r>
            <a:r>
              <a:rPr lang="en-US" sz="3600" b="1" baseline="30000" dirty="0">
                <a:latin typeface="Times New Roman"/>
                <a:ea typeface="Times New Roman"/>
              </a:rPr>
              <a:t>1</a:t>
            </a:r>
            <a:r>
              <a:rPr lang="en-US" sz="3600" b="1" dirty="0">
                <a:latin typeface="Times New Roman"/>
                <a:ea typeface="Times New Roman"/>
              </a:rPr>
              <a:t>  =  </a:t>
            </a:r>
            <a:r>
              <a:rPr lang="en-US" sz="3600" b="1" baseline="-25000" dirty="0">
                <a:latin typeface="Times New Roman"/>
                <a:ea typeface="Times New Roman"/>
              </a:rPr>
              <a:t>80</a:t>
            </a:r>
            <a:r>
              <a:rPr lang="en-US" sz="3600" b="1" dirty="0">
                <a:latin typeface="Times New Roman"/>
                <a:ea typeface="Times New Roman"/>
              </a:rPr>
              <a:t>Hg</a:t>
            </a:r>
            <a:r>
              <a:rPr lang="en-US" sz="3600" b="1" baseline="30000" dirty="0">
                <a:latin typeface="Times New Roman"/>
                <a:ea typeface="Times New Roman"/>
              </a:rPr>
              <a:t>199</a:t>
            </a:r>
            <a:r>
              <a:rPr lang="en-US" sz="3600" b="1" dirty="0">
                <a:latin typeface="Times New Roman"/>
                <a:ea typeface="Times New Roman"/>
              </a:rPr>
              <a:t> </a:t>
            </a:r>
            <a:r>
              <a:rPr lang="en-US" sz="3600" b="1" dirty="0">
                <a:latin typeface="Times New Roman"/>
                <a:ea typeface="Times New Roman"/>
                <a:sym typeface="Symbol"/>
              </a:rPr>
              <a:t></a:t>
            </a:r>
            <a:r>
              <a:rPr lang="en-US" sz="3600" b="1" dirty="0">
                <a:latin typeface="Times New Roman"/>
                <a:ea typeface="Times New Roman"/>
              </a:rPr>
              <a:t> </a:t>
            </a:r>
            <a:r>
              <a:rPr lang="en-US" sz="3600" b="1" baseline="-25000" dirty="0">
                <a:latin typeface="Times New Roman"/>
                <a:ea typeface="Times New Roman"/>
              </a:rPr>
              <a:t>79</a:t>
            </a:r>
            <a:r>
              <a:rPr lang="en-US" sz="3600" b="1" dirty="0">
                <a:latin typeface="Times New Roman"/>
                <a:ea typeface="Times New Roman"/>
              </a:rPr>
              <a:t>Au</a:t>
            </a:r>
            <a:r>
              <a:rPr lang="en-US" sz="3600" b="1" baseline="30000" dirty="0">
                <a:latin typeface="Times New Roman"/>
                <a:ea typeface="Times New Roman"/>
              </a:rPr>
              <a:t>198</a:t>
            </a:r>
            <a:r>
              <a:rPr lang="en-US" sz="3600" b="1" dirty="0">
                <a:latin typeface="Times New Roman"/>
                <a:ea typeface="Times New Roman"/>
              </a:rPr>
              <a:t> +</a:t>
            </a:r>
            <a:r>
              <a:rPr lang="en-US" sz="3600" b="1" baseline="-25000" dirty="0" smtClean="0">
                <a:latin typeface="Times New Roman"/>
                <a:ea typeface="Times New Roman"/>
              </a:rPr>
              <a:t>1</a:t>
            </a:r>
            <a:r>
              <a:rPr lang="en-US" sz="3600" b="1" dirty="0" smtClean="0">
                <a:latin typeface="Times New Roman"/>
                <a:ea typeface="Times New Roman"/>
              </a:rPr>
              <a:t>p</a:t>
            </a:r>
            <a:r>
              <a:rPr lang="en-US" sz="3600" b="1" baseline="30000" dirty="0" smtClean="0">
                <a:latin typeface="Times New Roman"/>
                <a:ea typeface="Times New Roman"/>
              </a:rPr>
              <a:t>1</a:t>
            </a:r>
            <a:r>
              <a:rPr lang="en-US" sz="3600" b="1" dirty="0" smtClean="0">
                <a:latin typeface="Times New Roman"/>
                <a:ea typeface="Times New Roman"/>
              </a:rPr>
              <a:t> </a:t>
            </a:r>
            <a:endParaRPr lang="ru-RU" sz="36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136485" y="467961"/>
            <a:ext cx="6099811" cy="584775"/>
          </a:xfrm>
          <a:prstGeom prst="rect">
            <a:avLst/>
          </a:prstGeom>
          <a:solidFill>
            <a:srgbClr val="92D050">
              <a:alpha val="25000"/>
            </a:srgbClr>
          </a:solidFill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ru-RU" sz="3200" b="1" dirty="0">
                <a:latin typeface="Times New Roman"/>
                <a:ea typeface="Times New Roman"/>
              </a:rPr>
              <a:t>Чем отличаются </a:t>
            </a:r>
            <a:r>
              <a:rPr lang="ru-RU" sz="3200" b="1" baseline="-25000" dirty="0">
                <a:latin typeface="Times New Roman"/>
                <a:ea typeface="Times New Roman"/>
              </a:rPr>
              <a:t>17</a:t>
            </a:r>
            <a:r>
              <a:rPr lang="en-US" sz="3200" b="1" dirty="0" err="1">
                <a:latin typeface="Times New Roman"/>
                <a:ea typeface="Times New Roman"/>
              </a:rPr>
              <a:t>Cl</a:t>
            </a:r>
            <a:r>
              <a:rPr lang="ru-RU" sz="3200" b="1" baseline="30000" dirty="0">
                <a:solidFill>
                  <a:srgbClr val="FF0000"/>
                </a:solidFill>
                <a:latin typeface="Times New Roman"/>
                <a:ea typeface="Times New Roman"/>
              </a:rPr>
              <a:t>35</a:t>
            </a:r>
            <a:r>
              <a:rPr lang="ru-RU" sz="3200" b="1" baseline="30000" dirty="0">
                <a:latin typeface="Times New Roman"/>
                <a:ea typeface="Times New Roman"/>
              </a:rPr>
              <a:t> </a:t>
            </a:r>
            <a:r>
              <a:rPr lang="ru-RU" sz="3200" b="1" dirty="0">
                <a:latin typeface="Times New Roman"/>
                <a:ea typeface="Times New Roman"/>
              </a:rPr>
              <a:t> и </a:t>
            </a:r>
            <a:r>
              <a:rPr lang="ru-RU" sz="3200" b="1" baseline="-25000" dirty="0">
                <a:latin typeface="Times New Roman"/>
                <a:ea typeface="Times New Roman"/>
              </a:rPr>
              <a:t>17</a:t>
            </a:r>
            <a:r>
              <a:rPr lang="en-US" sz="3200" b="1" dirty="0" err="1">
                <a:latin typeface="Times New Roman"/>
                <a:ea typeface="Times New Roman"/>
              </a:rPr>
              <a:t>Cl</a:t>
            </a:r>
            <a:r>
              <a:rPr lang="ru-RU" sz="3200" b="1" baseline="30000" dirty="0">
                <a:solidFill>
                  <a:srgbClr val="FF0000"/>
                </a:solidFill>
                <a:latin typeface="Times New Roman"/>
                <a:ea typeface="Times New Roman"/>
              </a:rPr>
              <a:t>37</a:t>
            </a:r>
            <a:r>
              <a:rPr lang="ru-RU" sz="3200" b="1" dirty="0">
                <a:latin typeface="Times New Roman"/>
                <a:ea typeface="Times New Roman"/>
              </a:rPr>
              <a:t> ?</a:t>
            </a:r>
          </a:p>
        </p:txBody>
      </p:sp>
      <p:grpSp>
        <p:nvGrpSpPr>
          <p:cNvPr id="5" name="Группа 4"/>
          <p:cNvGrpSpPr/>
          <p:nvPr/>
        </p:nvGrpSpPr>
        <p:grpSpPr>
          <a:xfrm>
            <a:off x="6588224" y="3571876"/>
            <a:ext cx="2448272" cy="2160240"/>
            <a:chOff x="236538" y="2578101"/>
            <a:chExt cx="1060450" cy="922337"/>
          </a:xfrm>
          <a:solidFill>
            <a:srgbClr val="33CCFF"/>
          </a:solidFill>
        </p:grpSpPr>
        <p:sp>
          <p:nvSpPr>
            <p:cNvPr id="6" name="Oval 1"/>
            <p:cNvSpPr>
              <a:spLocks noChangeArrowheads="1"/>
            </p:cNvSpPr>
            <p:nvPr/>
          </p:nvSpPr>
          <p:spPr bwMode="auto">
            <a:xfrm>
              <a:off x="236538" y="2578101"/>
              <a:ext cx="1060450" cy="922337"/>
            </a:xfrm>
            <a:prstGeom prst="ellipse">
              <a:avLst/>
            </a:prstGeom>
            <a:grp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" name="Line 2"/>
            <p:cNvSpPr>
              <a:spLocks noChangeShapeType="1"/>
            </p:cNvSpPr>
            <p:nvPr/>
          </p:nvSpPr>
          <p:spPr bwMode="auto">
            <a:xfrm flipV="1">
              <a:off x="754063" y="2984500"/>
              <a:ext cx="1587" cy="450850"/>
            </a:xfrm>
            <a:prstGeom prst="line">
              <a:avLst/>
            </a:prstGeom>
            <a:grpFill/>
            <a:ln w="3175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8" name="Line 3"/>
            <p:cNvSpPr>
              <a:spLocks noChangeShapeType="1"/>
            </p:cNvSpPr>
            <p:nvPr/>
          </p:nvSpPr>
          <p:spPr bwMode="auto">
            <a:xfrm flipH="1" flipV="1">
              <a:off x="609600" y="2695575"/>
              <a:ext cx="15875" cy="701675"/>
            </a:xfrm>
            <a:prstGeom prst="line">
              <a:avLst/>
            </a:prstGeom>
            <a:grpFill/>
            <a:ln w="3175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9" name="Line 4"/>
            <p:cNvSpPr>
              <a:spLocks noChangeShapeType="1"/>
            </p:cNvSpPr>
            <p:nvPr/>
          </p:nvSpPr>
          <p:spPr bwMode="auto">
            <a:xfrm flipH="1" flipV="1">
              <a:off x="434975" y="2763838"/>
              <a:ext cx="7938" cy="533400"/>
            </a:xfrm>
            <a:prstGeom prst="line">
              <a:avLst/>
            </a:prstGeom>
            <a:grpFill/>
            <a:ln w="3175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" name="Line 5"/>
            <p:cNvSpPr>
              <a:spLocks noChangeShapeType="1"/>
            </p:cNvSpPr>
            <p:nvPr/>
          </p:nvSpPr>
          <p:spPr bwMode="auto">
            <a:xfrm flipV="1">
              <a:off x="930275" y="2709863"/>
              <a:ext cx="53975" cy="663575"/>
            </a:xfrm>
            <a:prstGeom prst="line">
              <a:avLst/>
            </a:prstGeom>
            <a:grpFill/>
            <a:ln w="3175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" name="Line 6"/>
            <p:cNvSpPr>
              <a:spLocks noChangeShapeType="1"/>
            </p:cNvSpPr>
            <p:nvPr/>
          </p:nvSpPr>
          <p:spPr bwMode="auto">
            <a:xfrm flipV="1">
              <a:off x="1096963" y="2809875"/>
              <a:ext cx="53975" cy="511175"/>
            </a:xfrm>
            <a:prstGeom prst="line">
              <a:avLst/>
            </a:prstGeom>
            <a:grpFill/>
            <a:ln w="3175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2" name="Line 7"/>
            <p:cNvSpPr>
              <a:spLocks noChangeShapeType="1"/>
            </p:cNvSpPr>
            <p:nvPr/>
          </p:nvSpPr>
          <p:spPr bwMode="auto">
            <a:xfrm flipV="1">
              <a:off x="754063" y="2840038"/>
              <a:ext cx="320675" cy="152400"/>
            </a:xfrm>
            <a:prstGeom prst="line">
              <a:avLst/>
            </a:prstGeom>
            <a:grpFill/>
            <a:ln w="3175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" name="Line 8"/>
            <p:cNvSpPr>
              <a:spLocks noChangeShapeType="1"/>
            </p:cNvSpPr>
            <p:nvPr/>
          </p:nvSpPr>
          <p:spPr bwMode="auto">
            <a:xfrm flipH="1" flipV="1">
              <a:off x="647700" y="2938463"/>
              <a:ext cx="107950" cy="53975"/>
            </a:xfrm>
            <a:prstGeom prst="line">
              <a:avLst/>
            </a:prstGeom>
            <a:grpFill/>
            <a:ln w="76200">
              <a:solidFill>
                <a:srgbClr val="365D21"/>
              </a:solidFill>
              <a:round/>
              <a:headEnd type="none" w="sm" len="sm"/>
              <a:tailEnd type="none" w="sm" len="sm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14" name="Прямоугольник 13"/>
          <p:cNvSpPr/>
          <p:nvPr/>
        </p:nvSpPr>
        <p:spPr>
          <a:xfrm>
            <a:off x="642910" y="3857628"/>
            <a:ext cx="5400600" cy="1138773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3200" b="1" dirty="0">
                <a:latin typeface="Times New Roman"/>
                <a:ea typeface="Times New Roman"/>
              </a:rPr>
              <a:t> </a:t>
            </a:r>
            <a:r>
              <a:rPr lang="en-US" sz="3600" b="1" baseline="30000" dirty="0">
                <a:solidFill>
                  <a:srgbClr val="0014AC"/>
                </a:solidFill>
                <a:latin typeface="Times New Roman"/>
                <a:ea typeface="Times New Roman"/>
              </a:rPr>
              <a:t>14</a:t>
            </a:r>
            <a:r>
              <a:rPr lang="en-US" sz="3600" b="1" dirty="0">
                <a:solidFill>
                  <a:srgbClr val="0014AC"/>
                </a:solidFill>
                <a:latin typeface="Times New Roman"/>
                <a:ea typeface="Times New Roman"/>
              </a:rPr>
              <a:t>N</a:t>
            </a:r>
            <a:r>
              <a:rPr lang="en-US" sz="3600" b="1" baseline="-25000" dirty="0">
                <a:solidFill>
                  <a:srgbClr val="0014AC"/>
                </a:solidFill>
                <a:latin typeface="Times New Roman"/>
                <a:ea typeface="Times New Roman"/>
              </a:rPr>
              <a:t>7</a:t>
            </a:r>
            <a:r>
              <a:rPr lang="en-US" sz="3600" b="1" baseline="-25000" dirty="0">
                <a:latin typeface="Times New Roman"/>
                <a:ea typeface="Times New Roman"/>
              </a:rPr>
              <a:t> </a:t>
            </a:r>
            <a:r>
              <a:rPr lang="en-US" sz="3600" b="1" dirty="0">
                <a:latin typeface="Times New Roman"/>
                <a:ea typeface="Times New Roman"/>
              </a:rPr>
              <a:t> + </a:t>
            </a:r>
            <a:r>
              <a:rPr lang="en-US" sz="3600" b="1" baseline="-25000" dirty="0" smtClean="0">
                <a:latin typeface="Times New Roman"/>
                <a:ea typeface="Times New Roman"/>
              </a:rPr>
              <a:t>2</a:t>
            </a:r>
            <a:r>
              <a:rPr lang="ru-RU" sz="3600" b="1" dirty="0" smtClean="0">
                <a:solidFill>
                  <a:srgbClr val="FF0000"/>
                </a:solidFill>
                <a:latin typeface="Times New Roman"/>
                <a:ea typeface="Times New Roman"/>
                <a:sym typeface="Symbol"/>
              </a:rPr>
              <a:t></a:t>
            </a:r>
            <a:r>
              <a:rPr lang="en-US" sz="3600" b="1" baseline="30000" dirty="0">
                <a:latin typeface="Times New Roman"/>
                <a:ea typeface="Times New Roman"/>
              </a:rPr>
              <a:t>4</a:t>
            </a:r>
            <a:r>
              <a:rPr lang="en-US" sz="3600" b="1" dirty="0" smtClean="0">
                <a:latin typeface="Times New Roman"/>
                <a:ea typeface="Times New Roman"/>
              </a:rPr>
              <a:t> </a:t>
            </a:r>
            <a:r>
              <a:rPr lang="en-US" sz="3600" b="1" dirty="0">
                <a:latin typeface="Times New Roman"/>
                <a:ea typeface="Times New Roman"/>
              </a:rPr>
              <a:t>=</a:t>
            </a:r>
            <a:endParaRPr lang="ru-RU" sz="3600" b="1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en-US" sz="3200" b="1" dirty="0">
                <a:latin typeface="Times New Roman"/>
                <a:ea typeface="Times New Roman"/>
              </a:rPr>
              <a:t>                   </a:t>
            </a:r>
            <a:r>
              <a:rPr lang="en-US" sz="3200" b="1" dirty="0" smtClean="0">
                <a:latin typeface="Times New Roman"/>
                <a:ea typeface="Times New Roman"/>
              </a:rPr>
              <a:t>    </a:t>
            </a:r>
            <a:r>
              <a:rPr lang="ru-RU" sz="3200" b="1" dirty="0">
                <a:latin typeface="Times New Roman"/>
                <a:ea typeface="Times New Roman"/>
              </a:rPr>
              <a:t>Чей трек</a:t>
            </a:r>
            <a:r>
              <a:rPr lang="en-US" sz="3200" b="1" dirty="0">
                <a:latin typeface="Times New Roman"/>
                <a:ea typeface="Times New Roman"/>
              </a:rPr>
              <a:t> I , II ?</a:t>
            </a:r>
            <a:endParaRPr lang="ru-RU" sz="32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7159084" y="4581128"/>
            <a:ext cx="14453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b="1" dirty="0" smtClean="0">
                <a:latin typeface="Times New Roman"/>
                <a:ea typeface="Times New Roman"/>
              </a:rPr>
              <a:t> I           </a:t>
            </a:r>
            <a:r>
              <a:rPr lang="en-US" b="1" dirty="0">
                <a:latin typeface="Times New Roman"/>
                <a:ea typeface="Times New Roman"/>
              </a:rPr>
              <a:t>II    </a:t>
            </a:r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483768" y="1052736"/>
            <a:ext cx="792088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sz="2400" b="1" baseline="-25000" dirty="0" smtClean="0">
                <a:latin typeface="Times New Roman"/>
                <a:ea typeface="Times New Roman"/>
              </a:rPr>
              <a:t>2</a:t>
            </a:r>
            <a:r>
              <a:rPr lang="en-US" sz="2400" b="1" dirty="0" smtClean="0">
                <a:latin typeface="Times New Roman"/>
                <a:ea typeface="Times New Roman"/>
              </a:rPr>
              <a:t>He</a:t>
            </a:r>
            <a:r>
              <a:rPr lang="en-US" sz="2400" b="1" baseline="30000" dirty="0" smtClean="0">
                <a:latin typeface="Times New Roman"/>
                <a:ea typeface="Times New Roman"/>
              </a:rPr>
              <a:t>4</a:t>
            </a:r>
            <a:r>
              <a:rPr lang="en-US" sz="2400" b="1" dirty="0" smtClean="0">
                <a:latin typeface="Times New Roman"/>
                <a:ea typeface="Times New Roman"/>
              </a:rPr>
              <a:t>     </a:t>
            </a:r>
            <a:endParaRPr lang="ru-RU" sz="2400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2903146" y="1627058"/>
            <a:ext cx="660742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sz="2400" b="1" baseline="-25000" dirty="0" smtClean="0">
                <a:latin typeface="Times New Roman"/>
                <a:ea typeface="Times New Roman"/>
              </a:rPr>
              <a:t>1</a:t>
            </a:r>
            <a:r>
              <a:rPr lang="en-US" sz="2400" b="1" dirty="0" smtClean="0">
                <a:latin typeface="Times New Roman"/>
                <a:ea typeface="Times New Roman"/>
              </a:rPr>
              <a:t>H</a:t>
            </a:r>
            <a:r>
              <a:rPr lang="en-US" sz="2400" b="1" baseline="30000" dirty="0" smtClean="0">
                <a:latin typeface="Times New Roman"/>
                <a:ea typeface="Times New Roman"/>
              </a:rPr>
              <a:t>1</a:t>
            </a:r>
            <a:r>
              <a:rPr lang="en-US" sz="2400" b="1" dirty="0" smtClean="0">
                <a:latin typeface="Times New Roman"/>
                <a:ea typeface="Times New Roman"/>
              </a:rPr>
              <a:t>     </a:t>
            </a:r>
            <a:endParaRPr lang="ru-RU" sz="2400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2826322" y="2153108"/>
            <a:ext cx="619428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sz="2400" b="1" baseline="-25000" dirty="0" smtClean="0">
                <a:latin typeface="Times New Roman"/>
                <a:ea typeface="Times New Roman"/>
              </a:rPr>
              <a:t>0</a:t>
            </a:r>
            <a:r>
              <a:rPr lang="en-US" sz="2400" b="1" dirty="0" smtClean="0">
                <a:latin typeface="Times New Roman"/>
                <a:ea typeface="Times New Roman"/>
              </a:rPr>
              <a:t>n</a:t>
            </a:r>
            <a:r>
              <a:rPr lang="en-US" sz="2400" b="1" baseline="30000" dirty="0" smtClean="0">
                <a:latin typeface="Times New Roman"/>
                <a:ea typeface="Times New Roman"/>
              </a:rPr>
              <a:t>1</a:t>
            </a:r>
            <a:r>
              <a:rPr lang="en-US" sz="2400" b="1" dirty="0" smtClean="0">
                <a:latin typeface="Times New Roman"/>
                <a:ea typeface="Times New Roman"/>
              </a:rPr>
              <a:t>     </a:t>
            </a:r>
            <a:endParaRPr lang="ru-RU" sz="2400" dirty="0"/>
          </a:p>
        </p:txBody>
      </p:sp>
      <p:grpSp>
        <p:nvGrpSpPr>
          <p:cNvPr id="25" name="Группа 24"/>
          <p:cNvGrpSpPr/>
          <p:nvPr/>
        </p:nvGrpSpPr>
        <p:grpSpPr>
          <a:xfrm>
            <a:off x="6516216" y="4500570"/>
            <a:ext cx="2415762" cy="1656345"/>
            <a:chOff x="3491880" y="4292935"/>
            <a:chExt cx="2415762" cy="1656345"/>
          </a:xfrm>
        </p:grpSpPr>
        <p:sp>
          <p:nvSpPr>
            <p:cNvPr id="19" name="Text Box 8"/>
            <p:cNvSpPr txBox="1">
              <a:spLocks noChangeArrowheads="1"/>
            </p:cNvSpPr>
            <p:nvPr/>
          </p:nvSpPr>
          <p:spPr bwMode="auto">
            <a:xfrm>
              <a:off x="3491880" y="4578687"/>
              <a:ext cx="1428760" cy="11430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6600" b="1" i="0" u="none" strike="noStrike" cap="none" normalizeH="0" baseline="0" dirty="0" smtClean="0">
                  <a:ln>
                    <a:noFill/>
                  </a:ln>
                  <a:solidFill>
                    <a:srgbClr val="006600"/>
                  </a:solidFill>
                  <a:effectLst/>
                  <a:latin typeface="Times New Roman" pitchFamily="18" charset="0"/>
                </a:rPr>
                <a:t>O</a:t>
              </a:r>
              <a:r>
                <a:rPr kumimoji="0" lang="ru-RU" sz="6600" b="1" i="0" u="none" strike="noStrike" cap="none" normalizeH="0" baseline="0" dirty="0" smtClean="0">
                  <a:ln>
                    <a:noFill/>
                  </a:ln>
                  <a:solidFill>
                    <a:srgbClr val="C00000"/>
                  </a:solidFill>
                  <a:effectLst/>
                  <a:latin typeface="Times New Roman" pitchFamily="18" charset="0"/>
                </a:rPr>
                <a:t>+</a:t>
              </a:r>
              <a:r>
                <a:rPr kumimoji="0" lang="en-US" sz="6600" b="1" i="0" u="none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</a:rPr>
                <a:t> </a:t>
              </a:r>
              <a:endParaRPr kumimoji="0" lang="ru-RU" sz="8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" name="Text Box 9"/>
            <p:cNvSpPr txBox="1">
              <a:spLocks noChangeArrowheads="1"/>
            </p:cNvSpPr>
            <p:nvPr/>
          </p:nvSpPr>
          <p:spPr bwMode="auto">
            <a:xfrm>
              <a:off x="4777764" y="4507249"/>
              <a:ext cx="642942" cy="12334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6600" b="1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</a:rPr>
                <a:t>p</a:t>
              </a:r>
              <a:endParaRPr kumimoji="0" lang="ru-RU" sz="80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endParaRPr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4134822" y="4292935"/>
              <a:ext cx="415498" cy="646331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txBody>
            <a:bodyPr wrap="none">
              <a:spAutoFit/>
            </a:bodyPr>
            <a:lstStyle/>
            <a:p>
              <a:pPr lvl="0" eaLnBrk="0" hangingPunct="0"/>
              <a:r>
                <a:rPr lang="ru-RU" sz="3600" b="1" dirty="0" smtClean="0">
                  <a:solidFill>
                    <a:srgbClr val="006600"/>
                  </a:solidFill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8</a:t>
              </a:r>
              <a:endParaRPr lang="ru-RU" sz="48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2" name="Rectangle 2"/>
            <p:cNvSpPr>
              <a:spLocks noChangeArrowheads="1"/>
            </p:cNvSpPr>
            <p:nvPr/>
          </p:nvSpPr>
          <p:spPr bwMode="auto">
            <a:xfrm>
              <a:off x="4111291" y="5364505"/>
              <a:ext cx="595035" cy="58477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3200" b="1" i="0" u="none" strike="noStrike" cap="none" normalizeH="0" baseline="0" dirty="0" smtClean="0">
                  <a:ln>
                    <a:noFill/>
                  </a:ln>
                  <a:solidFill>
                    <a:srgbClr val="0066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17</a:t>
              </a:r>
              <a:endParaRPr kumimoji="0" lang="ru-RU" b="0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5492144" y="4364373"/>
              <a:ext cx="415498" cy="646331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txBody>
            <a:bodyPr wrap="none">
              <a:spAutoFit/>
            </a:bodyPr>
            <a:lstStyle/>
            <a:p>
              <a:pPr lvl="0" eaLnBrk="0" hangingPunct="0"/>
              <a:r>
                <a:rPr lang="ru-RU" sz="3600" b="1" dirty="0" smtClean="0"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1</a:t>
              </a:r>
              <a:endParaRPr lang="ru-RU" sz="4800" dirty="0" smtClean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4" name="Rectangle 2"/>
            <p:cNvSpPr>
              <a:spLocks noChangeArrowheads="1"/>
            </p:cNvSpPr>
            <p:nvPr/>
          </p:nvSpPr>
          <p:spPr bwMode="auto">
            <a:xfrm>
              <a:off x="5459484" y="5364505"/>
              <a:ext cx="389850" cy="58477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3200" b="1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1</a:t>
              </a:r>
              <a:endParaRPr kumimoji="0" lang="ru-RU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="" xmlns:p14="http://schemas.microsoft.com/office/powerpoint/2010/main" val="934077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20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  <p:bldP spid="3" grpId="0" animBg="1"/>
      <p:bldP spid="4" grpId="0" animBg="1"/>
      <p:bldP spid="14" grpId="0" animBg="1"/>
      <p:bldP spid="15" grpId="0"/>
      <p:bldP spid="16" grpId="0" animBg="1"/>
      <p:bldP spid="17" grpId="0" animBg="1"/>
      <p:bldP spid="18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Box 3"/>
          <p:cNvSpPr txBox="1">
            <a:spLocks noChangeArrowheads="1"/>
          </p:cNvSpPr>
          <p:nvPr/>
        </p:nvSpPr>
        <p:spPr bwMode="auto">
          <a:xfrm>
            <a:off x="415648" y="332656"/>
            <a:ext cx="8044784" cy="18002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Энергетический выход ядерной реакции в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Мэв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-25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3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Li</a:t>
            </a:r>
            <a:r>
              <a:rPr kumimoji="0" lang="ru-RU" sz="32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7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	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+	</a:t>
            </a:r>
            <a:r>
              <a:rPr kumimoji="0" lang="ru-RU" sz="3200" b="1" i="0" u="none" strike="noStrike" cap="none" normalizeH="0" baseline="-25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1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H</a:t>
            </a:r>
            <a:r>
              <a:rPr kumimoji="0" lang="ru-RU" sz="32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	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=	</a:t>
            </a:r>
            <a:r>
              <a:rPr kumimoji="0" lang="ru-RU" sz="3200" b="1" i="0" u="none" strike="noStrike" cap="none" normalizeH="0" baseline="-25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4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Be</a:t>
            </a:r>
            <a:r>
              <a:rPr kumimoji="0" lang="ru-RU" sz="32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8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	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+	</a:t>
            </a:r>
            <a:r>
              <a:rPr kumimoji="0" lang="ru-RU" sz="3200" b="1" i="0" u="none" strike="noStrike" cap="none" normalizeH="0" baseline="-25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0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n</a:t>
            </a:r>
            <a:r>
              <a:rPr kumimoji="0" lang="ru-RU" sz="32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1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	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7,01601+      2,0141	</a:t>
            </a:r>
            <a:r>
              <a:rPr kumimoji="0" lang="ru-RU" sz="2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8,00531  +    1,00866	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8" name="Text Box 4"/>
          <p:cNvSpPr txBox="1">
            <a:spLocks noChangeArrowheads="1"/>
          </p:cNvSpPr>
          <p:nvPr/>
        </p:nvSpPr>
        <p:spPr bwMode="auto">
          <a:xfrm>
            <a:off x="395536" y="2069438"/>
            <a:ext cx="8044784" cy="114353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    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m</a:t>
            </a:r>
            <a:r>
              <a:rPr kumimoji="0" lang="ru-RU" sz="3200" b="1" i="0" u="none" strike="noStrike" cap="none" normalizeH="0" baseline="-2500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(сырья)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	                       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m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1" i="0" u="none" strike="noStrike" cap="none" normalizeH="0" baseline="-2500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(продуктов)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	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     9,03011	                          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9,01397	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516208" y="3249105"/>
            <a:ext cx="7763217" cy="241214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Дефект масс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Δ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M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m</a:t>
            </a:r>
            <a:r>
              <a:rPr kumimoji="0" lang="ru-RU" sz="2800" b="1" i="0" u="none" strike="noStrike" cap="none" normalizeH="0" baseline="-2500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прод</a:t>
            </a:r>
            <a:r>
              <a:rPr kumimoji="0" lang="ru-RU" sz="2800" b="1" i="0" u="none" strike="noStrike" cap="none" normalizeH="0" baseline="-2500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-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m</a:t>
            </a:r>
            <a:r>
              <a:rPr kumimoji="0" lang="ru-RU" sz="2800" b="1" i="0" u="none" strike="noStrike" cap="none" normalizeH="0" baseline="-2500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сырья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	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ΔE=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ΔM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∙931,5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	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    -0,01614         	-15,03441</a:t>
            </a:r>
            <a:r>
              <a:rPr kumimoji="0" lang="ru-RU" sz="26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	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Поглощается     Выделяется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(</a:t>
            </a:r>
            <a:r>
              <a:rPr kumimoji="0" lang="ru-RU" sz="3600" b="1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М</a:t>
            </a:r>
            <a:r>
              <a:rPr kumimoji="0" lang="ru-RU" sz="3600" b="1" i="0" u="none" strike="noStrike" cap="none" normalizeH="0" baseline="-2500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прод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– </a:t>
            </a:r>
            <a:r>
              <a:rPr kumimoji="0" lang="ru-RU" sz="3600" b="1" i="0" u="none" strike="noStrike" cap="none" normalizeH="0" baseline="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М</a:t>
            </a:r>
            <a:r>
              <a:rPr kumimoji="0" lang="ru-RU" sz="3600" b="1" i="0" u="none" strike="noStrike" cap="none" normalizeH="0" baseline="-2500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сырья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)∙с</a:t>
            </a:r>
            <a:r>
              <a:rPr kumimoji="0" lang="ru-RU" sz="36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= </a:t>
            </a:r>
            <a:r>
              <a:rPr kumimoji="0" lang="ru-RU" sz="3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Е</a:t>
            </a:r>
            <a:r>
              <a:rPr kumimoji="0" lang="ru-RU" sz="3600" b="1" i="0" u="none" strike="noStrike" cap="none" normalizeH="0" baseline="-25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выхода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2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415648" y="410981"/>
            <a:ext cx="8024672" cy="5898339"/>
          </a:xfrm>
          <a:prstGeom prst="rect">
            <a:avLst/>
          </a:prstGeom>
          <a:noFill/>
          <a:ln w="28575">
            <a:solidFill>
              <a:srgbClr val="C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979712" y="1484784"/>
            <a:ext cx="1080120" cy="36933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3995936" y="1484784"/>
            <a:ext cx="1080120" cy="36933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5580112" y="1484784"/>
            <a:ext cx="1080120" cy="36933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755576" y="2780928"/>
            <a:ext cx="1512168" cy="36933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4572000" y="2780928"/>
            <a:ext cx="1512168" cy="36933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971600" y="4519000"/>
            <a:ext cx="1584176" cy="40011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endParaRPr lang="ru-RU" sz="2000" dirty="0"/>
          </a:p>
        </p:txBody>
      </p:sp>
      <p:sp>
        <p:nvSpPr>
          <p:cNvPr id="18" name="TextBox 17"/>
          <p:cNvSpPr txBox="1"/>
          <p:nvPr/>
        </p:nvSpPr>
        <p:spPr>
          <a:xfrm>
            <a:off x="4211960" y="4509120"/>
            <a:ext cx="1800200" cy="40011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endParaRPr lang="ru-RU" sz="2000" dirty="0"/>
          </a:p>
        </p:txBody>
      </p:sp>
      <p:sp>
        <p:nvSpPr>
          <p:cNvPr id="20" name="TextBox 19"/>
          <p:cNvSpPr txBox="1"/>
          <p:nvPr/>
        </p:nvSpPr>
        <p:spPr>
          <a:xfrm>
            <a:off x="4225608" y="5057888"/>
            <a:ext cx="4104456" cy="40011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endParaRPr lang="ru-RU" sz="2000" dirty="0"/>
          </a:p>
        </p:txBody>
      </p:sp>
      <p:sp>
        <p:nvSpPr>
          <p:cNvPr id="21" name="Прямоугольник 20"/>
          <p:cNvSpPr/>
          <p:nvPr/>
        </p:nvSpPr>
        <p:spPr bwMode="auto">
          <a:xfrm>
            <a:off x="6372200" y="5013176"/>
            <a:ext cx="2016224" cy="504056"/>
          </a:xfrm>
          <a:prstGeom prst="rect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5724128" y="864008"/>
            <a:ext cx="864096" cy="52322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02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2000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10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2000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2000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2000"/>
                                        <p:tgtEl>
                                          <p:spTgt spid="102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2000"/>
                                        <p:tgtEl>
                                          <p:spTgt spid="1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2000"/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2000"/>
                                        <p:tgtEl>
                                          <p:spTgt spid="102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2000"/>
                                        <p:tgtEl>
                                          <p:spTgt spid="10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2000"/>
                                        <p:tgtEl>
                                          <p:spTgt spid="10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2000"/>
                                        <p:tgtEl>
                                          <p:spTgt spid="10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2000"/>
                                        <p:tgtEl>
                                          <p:spTgt spid="10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9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0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0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1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" grpId="0" uiExpand="1" build="p" animBg="1"/>
      <p:bldP spid="1028" grpId="0" uiExpand="1" build="p" animBg="1"/>
      <p:bldP spid="1029" grpId="0" uiExpand="1" build="p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20" grpId="0" animBg="1"/>
      <p:bldP spid="21" grpId="0" animBg="1"/>
      <p:bldP spid="2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Рисунок 5" descr="116_0232.JP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389688" y="0"/>
            <a:ext cx="2754312" cy="1868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WordArt 4"/>
          <p:cNvSpPr>
            <a:spLocks noChangeArrowheads="1" noChangeShapeType="1" noTextEdit="1"/>
          </p:cNvSpPr>
          <p:nvPr/>
        </p:nvSpPr>
        <p:spPr bwMode="gray">
          <a:xfrm>
            <a:off x="-41830" y="1412776"/>
            <a:ext cx="8358246" cy="1296144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r>
              <a:rPr lang="ru-RU" sz="6000" b="1" cap="small" dirty="0" smtClean="0">
                <a:latin typeface="Times New Roman" pitchFamily="18" charset="0"/>
                <a:cs typeface="Times New Roman" pitchFamily="18" charset="0"/>
              </a:rPr>
              <a:t>строение</a:t>
            </a:r>
            <a:endParaRPr lang="ru-RU" sz="6000" b="1" kern="10" dirty="0">
              <a:ln w="28575">
                <a:solidFill>
                  <a:schemeClr val="bg1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8100" dir="18900000" algn="bl" rotWithShape="0">
                  <a:srgbClr val="000000">
                    <a:alpha val="39998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987824" y="6165304"/>
            <a:ext cx="615617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32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Физика от </a:t>
            </a:r>
            <a:r>
              <a:rPr lang="ru-RU" sz="32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физика,  </a:t>
            </a:r>
            <a:r>
              <a:rPr lang="ru-RU" sz="40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стр.58</a:t>
            </a:r>
            <a:endParaRPr lang="ru-RU" sz="32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0"/>
            <a:ext cx="218624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36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Физика </a:t>
            </a:r>
            <a:r>
              <a:rPr lang="ru-RU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9</a:t>
            </a:r>
            <a:endParaRPr lang="ru-RU" sz="36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571736" y="0"/>
            <a:ext cx="4187557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Тема </a:t>
            </a:r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№9-24</a:t>
            </a:r>
            <a:endParaRPr lang="ru-RU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3" name="WordArt 4"/>
          <p:cNvSpPr>
            <a:spLocks noChangeArrowheads="1" noChangeShapeType="1" noTextEdit="1"/>
          </p:cNvSpPr>
          <p:nvPr/>
        </p:nvSpPr>
        <p:spPr bwMode="gray">
          <a:xfrm rot="20665506">
            <a:off x="785754" y="2636912"/>
            <a:ext cx="8358246" cy="1571636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r>
              <a:rPr lang="ru-RU" sz="6000" b="1" cap="small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ядра атома </a:t>
            </a:r>
            <a:endParaRPr lang="ru-RU" sz="6000" b="1" kern="10" dirty="0">
              <a:ln w="28575">
                <a:solidFill>
                  <a:schemeClr val="bg1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8100" dir="18900000" algn="bl" rotWithShape="0">
                  <a:srgbClr val="000000">
                    <a:alpha val="39998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WordArt 4"/>
          <p:cNvSpPr>
            <a:spLocks noChangeArrowheads="1" noChangeShapeType="1" noTextEdit="1"/>
          </p:cNvSpPr>
          <p:nvPr/>
        </p:nvSpPr>
        <p:spPr bwMode="gray">
          <a:xfrm>
            <a:off x="395537" y="4509120"/>
            <a:ext cx="8748464" cy="1584766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r>
              <a:rPr lang="ru-RU" sz="60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b="1" cap="small" dirty="0" smtClean="0">
                <a:latin typeface="Times New Roman" pitchFamily="18" charset="0"/>
                <a:cs typeface="Times New Roman" pitchFamily="18" charset="0"/>
              </a:rPr>
              <a:t>Ядерные реакции. </a:t>
            </a:r>
            <a:endParaRPr lang="ru-RU" sz="6000" b="1" kern="10" dirty="0">
              <a:ln w="28575">
                <a:solidFill>
                  <a:schemeClr val="bg1"/>
                </a:solidFill>
                <a:round/>
                <a:headEnd/>
                <a:tailEnd/>
              </a:ln>
              <a:solidFill>
                <a:srgbClr val="0014AC"/>
              </a:solidFill>
              <a:effectLst>
                <a:outerShdw dist="38100" dir="18900000" algn="bl" rotWithShape="0">
                  <a:srgbClr val="000000">
                    <a:alpha val="39998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lumMod val="65000"/>
              <a:alpha val="7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3" grpId="0" animBg="1"/>
      <p:bldP spid="12" grpId="0" animBg="1"/>
      <p:bldP spid="10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0" y="1357298"/>
          <a:ext cx="9144000" cy="619125"/>
        </p:xfrm>
        <a:graphic>
          <a:graphicData uri="http://schemas.openxmlformats.org/drawingml/2006/table">
            <a:tbl>
              <a:tblPr/>
              <a:tblGrid>
                <a:gridCol w="1828802"/>
                <a:gridCol w="457182"/>
                <a:gridCol w="1950736"/>
                <a:gridCol w="548643"/>
                <a:gridCol w="1950719"/>
                <a:gridCol w="457199"/>
                <a:gridCol w="1950719"/>
              </a:tblGrid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4000" b="1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Li(3/7)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3200" b="1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+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4000" b="1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H(1/2)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3200" b="1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=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4000" b="1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Be(4/8)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3200" b="1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+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4000" b="1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n(0/1)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5" name="Rectangle 17"/>
          <p:cNvSpPr>
            <a:spLocks noChangeArrowheads="1"/>
          </p:cNvSpPr>
          <p:nvPr/>
        </p:nvSpPr>
        <p:spPr bwMode="auto">
          <a:xfrm>
            <a:off x="1285852" y="6017145"/>
            <a:ext cx="6698565" cy="769441"/>
          </a:xfrm>
          <a:prstGeom prst="rect">
            <a:avLst/>
          </a:prstGeom>
          <a:solidFill>
            <a:srgbClr val="FFCCCC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</a:t>
            </a:r>
            <a:r>
              <a:rPr kumimoji="0" lang="ru-RU" sz="4400" b="1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</a:t>
            </a:r>
            <a:r>
              <a:rPr kumimoji="0" lang="ru-RU" sz="4400" b="1" i="0" u="none" strike="noStrike" cap="none" normalizeH="0" baseline="-3000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прод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</a:t>
            </a:r>
            <a:r>
              <a:rPr kumimoji="0" lang="ru-RU" sz="44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</a:t>
            </a:r>
            <a:r>
              <a:rPr kumimoji="0" lang="ru-RU" sz="4400" b="1" i="0" u="none" strike="noStrike" cap="none" normalizeH="0" baseline="-3000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сырья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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</a:t>
            </a:r>
            <a:r>
              <a:rPr kumimoji="0" lang="ru-RU" sz="4400" b="1" i="0" u="none" strike="noStrike" cap="none" normalizeH="0" baseline="30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2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kumimoji="0" lang="ru-RU" sz="4400" b="1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=</a:t>
            </a:r>
            <a:r>
              <a:rPr kumimoji="0" lang="ru-RU" sz="4400" b="1" i="0" u="none" strike="noStrike" cap="none" normalizeH="0" baseline="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Е</a:t>
            </a:r>
            <a:r>
              <a:rPr kumimoji="0" lang="ru-RU" sz="4400" b="1" i="0" u="none" strike="noStrike" cap="none" normalizeH="0" baseline="-3000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выхода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0" y="3071810"/>
          <a:ext cx="4290660" cy="1299210"/>
        </p:xfrm>
        <a:graphic>
          <a:graphicData uri="http://schemas.openxmlformats.org/drawingml/2006/table">
            <a:tbl>
              <a:tblPr/>
              <a:tblGrid>
                <a:gridCol w="4290660"/>
              </a:tblGrid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4000" b="1" i="0" u="none" strike="noStrike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m(</a:t>
                      </a:r>
                      <a:r>
                        <a:rPr lang="ru-RU" sz="4000" b="1" i="0" u="none" strike="noStrike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сырья)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69696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ru-RU" sz="4400" b="1" i="0" u="none" strike="noStrike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9,03011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39933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0" y="4572008"/>
          <a:ext cx="4572001" cy="1451610"/>
        </p:xfrm>
        <a:graphic>
          <a:graphicData uri="http://schemas.openxmlformats.org/drawingml/2006/table">
            <a:tbl>
              <a:tblPr/>
              <a:tblGrid>
                <a:gridCol w="4572001"/>
              </a:tblGrid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l-GR" sz="4800" b="1" i="0" u="sng" strike="noStrike" dirty="0" smtClean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Δ</a:t>
                      </a:r>
                      <a:r>
                        <a:rPr lang="en-US" sz="4800" b="1" i="0" u="sng" strike="noStrike" dirty="0" smtClean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M=</a:t>
                      </a:r>
                      <a:r>
                        <a:rPr lang="en-US" sz="5400" b="1" i="0" u="sng" strike="noStrike" dirty="0" smtClean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r>
                        <a:rPr lang="ru-RU" sz="4400" b="0" i="0" u="sng" strike="noStrike" dirty="0" err="1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</a:t>
                      </a:r>
                      <a:r>
                        <a:rPr lang="ru-RU" sz="5400" b="1" i="0" u="sng" strike="noStrike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lang="en-US" sz="5400" b="1" i="0" u="sng" strike="noStrike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r>
                        <a:rPr lang="ru-RU" sz="4400" b="0" i="0" u="sng" strike="noStrike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</a:t>
                      </a:r>
                      <a:endParaRPr lang="ru-RU" sz="4800" b="1" i="0" u="sng" strike="noStrike" dirty="0">
                        <a:solidFill>
                          <a:srgbClr val="FFFF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69696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ru-RU" sz="4000" b="1" i="0" u="none" strike="noStrike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-0,01614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39933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0" y="36179"/>
          <a:ext cx="9144000" cy="1106805"/>
        </p:xfrm>
        <a:graphic>
          <a:graphicData uri="http://schemas.openxmlformats.org/drawingml/2006/table">
            <a:tbl>
              <a:tblPr/>
              <a:tblGrid>
                <a:gridCol w="9144000"/>
              </a:tblGrid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ru-RU" sz="3600" b="1" i="0" u="sng" strike="noStrike" dirty="0">
                          <a:solidFill>
                            <a:srgbClr val="0033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Энергетический выход ядерной реакции   в</a:t>
                      </a:r>
                      <a:r>
                        <a:rPr lang="ru-RU" sz="3600" b="1" i="0" u="none" strike="noStrike" dirty="0">
                          <a:solidFill>
                            <a:srgbClr val="0033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3600" b="1" i="0" u="sng" strike="noStrike" dirty="0" err="1" smtClean="0">
                          <a:solidFill>
                            <a:srgbClr val="0033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Мэв</a:t>
                      </a:r>
                      <a:endParaRPr lang="ru-RU" sz="3600" b="1" i="0" u="sng" strike="noStrike" dirty="0">
                        <a:solidFill>
                          <a:srgbClr val="0033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0" y="2071678"/>
          <a:ext cx="9144000" cy="857256"/>
        </p:xfrm>
        <a:graphic>
          <a:graphicData uri="http://schemas.openxmlformats.org/drawingml/2006/table">
            <a:tbl>
              <a:tblPr/>
              <a:tblGrid>
                <a:gridCol w="1828802"/>
                <a:gridCol w="457182"/>
                <a:gridCol w="1950736"/>
                <a:gridCol w="548643"/>
                <a:gridCol w="1950719"/>
                <a:gridCol w="457199"/>
                <a:gridCol w="1950719"/>
              </a:tblGrid>
              <a:tr h="857256">
                <a:tc>
                  <a:txBody>
                    <a:bodyPr/>
                    <a:lstStyle/>
                    <a:p>
                      <a:pPr algn="ctr" fontAlgn="b"/>
                      <a:r>
                        <a:rPr lang="ru-RU" sz="3600" b="1" i="0" u="none" strike="noStrike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7,01601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800" b="1" i="0" u="none" strike="noStrike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+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3600" b="1" i="0" u="none" strike="noStrike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2,0141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800" b="1" i="0" u="none" strike="noStrike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3600" b="1" i="0" u="none" strike="noStrike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8,00531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800" b="1" i="0" u="none" strike="noStrike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+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3600" b="1" i="0" u="none" strike="noStrike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1,00866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4719256" y="3143248"/>
          <a:ext cx="4424744" cy="1238250"/>
        </p:xfrm>
        <a:graphic>
          <a:graphicData uri="http://schemas.openxmlformats.org/drawingml/2006/table">
            <a:tbl>
              <a:tblPr/>
              <a:tblGrid>
                <a:gridCol w="4424744"/>
              </a:tblGrid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3600" b="1" i="0" u="none" strike="noStrike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m(</a:t>
                      </a:r>
                      <a:r>
                        <a:rPr lang="ru-RU" sz="3600" b="1" i="0" u="none" strike="noStrike" dirty="0" err="1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продук</a:t>
                      </a:r>
                      <a:r>
                        <a:rPr lang="ru-RU" sz="3600" b="1" i="0" u="none" strike="noStrike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69696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ru-RU" sz="4400" b="1" i="0" u="none" strike="noStrike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9,01397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3" name="Таблица 12"/>
          <p:cNvGraphicFramePr>
            <a:graphicFrameLocks noGrp="1"/>
          </p:cNvGraphicFramePr>
          <p:nvPr/>
        </p:nvGraphicFramePr>
        <p:xfrm>
          <a:off x="4571999" y="4701558"/>
          <a:ext cx="4572001" cy="1299210"/>
        </p:xfrm>
        <a:graphic>
          <a:graphicData uri="http://schemas.openxmlformats.org/drawingml/2006/table">
            <a:tbl>
              <a:tblPr/>
              <a:tblGrid>
                <a:gridCol w="4572001"/>
              </a:tblGrid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l-GR" sz="4400" b="1" i="0" u="sng" strike="noStrike" dirty="0" smtClean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Δ</a:t>
                      </a:r>
                      <a:r>
                        <a:rPr lang="en-US" sz="4400" b="1" i="0" u="sng" strike="noStrike" dirty="0" smtClean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E=</a:t>
                      </a:r>
                      <a:r>
                        <a:rPr lang="ru-RU" sz="4400" b="1" i="0" u="sng" strike="noStrike" dirty="0" smtClean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l-GR" sz="4400" b="1" i="0" u="sng" strike="noStrike" dirty="0" smtClean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Δ</a:t>
                      </a:r>
                      <a:r>
                        <a:rPr lang="en-US" sz="4400" b="1" i="0" u="sng" strike="noStrike" dirty="0" smtClean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M*931,5</a:t>
                      </a:r>
                      <a:endParaRPr lang="en-US" sz="4400" b="1" i="0" u="sng" strike="noStrike" dirty="0">
                        <a:solidFill>
                          <a:srgbClr val="FFFF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69696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ru-RU" sz="4000" b="1" i="0" u="none" strike="noStrike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-15,0344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00"/>
                    </a:solidFill>
                  </a:tcPr>
                </a:tc>
              </a:tr>
            </a:tbl>
          </a:graphicData>
        </a:graphic>
      </p:graphicFrame>
      <p:sp>
        <p:nvSpPr>
          <p:cNvPr id="14" name="Скругленный прямоугольник 13"/>
          <p:cNvSpPr/>
          <p:nvPr/>
        </p:nvSpPr>
        <p:spPr bwMode="auto">
          <a:xfrm>
            <a:off x="5643570" y="5357826"/>
            <a:ext cx="2428892" cy="642942"/>
          </a:xfrm>
          <a:prstGeom prst="roundRect">
            <a:avLst/>
          </a:prstGeom>
          <a:noFill/>
          <a:ln w="76200">
            <a:solidFill>
              <a:srgbClr val="FFC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1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4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177800" y="111125"/>
            <a:ext cx="8786688" cy="4974059"/>
          </a:xfrm>
          <a:prstGeom prst="rect">
            <a:avLst/>
          </a:prstGeom>
          <a:solidFill>
            <a:srgbClr val="FFFFFF"/>
          </a:solidFill>
          <a:ln w="28575">
            <a:solidFill>
              <a:srgbClr val="00B05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36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Энергия  связи  (</a:t>
            </a:r>
            <a:r>
              <a:rPr kumimoji="0" lang="en-US" sz="3600" b="1" i="0" strike="noStrike" cap="none" normalizeH="0" baseline="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Zm</a:t>
            </a:r>
            <a:r>
              <a:rPr kumimoji="0" lang="en-US" sz="3600" b="1" i="0" strike="noStrike" cap="none" normalizeH="0" baseline="-2500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p</a:t>
            </a:r>
            <a:r>
              <a:rPr kumimoji="0" lang="ru-RU" sz="36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+</a:t>
            </a:r>
            <a:r>
              <a:rPr kumimoji="0" lang="en-US" sz="4000" b="1" i="0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Nm</a:t>
            </a:r>
            <a:r>
              <a:rPr kumimoji="0" lang="en-US" sz="4000" b="1" i="0" strike="noStrike" cap="none" normalizeH="0" baseline="-2500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n</a:t>
            </a:r>
            <a:r>
              <a:rPr kumimoji="0" lang="ru-RU" sz="36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)-</a:t>
            </a:r>
            <a:r>
              <a:rPr kumimoji="0" lang="en-US" sz="36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</a:t>
            </a:r>
            <a:r>
              <a:rPr kumimoji="0" lang="ru-RU" sz="3600" b="1" i="0" strike="noStrike" cap="none" normalizeH="0" baseline="-25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я</a:t>
            </a:r>
            <a:r>
              <a:rPr kumimoji="0" lang="ru-RU" sz="3600" b="1" i="0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r>
              <a:rPr kumimoji="0" lang="ru-RU" sz="3600" b="1" i="0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r>
              <a:rPr kumimoji="0" lang="ru-RU" sz="3600" b="1" i="0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М</a:t>
            </a:r>
            <a:r>
              <a:rPr kumimoji="0" lang="ru-RU" sz="36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	</a:t>
            </a:r>
            <a:endParaRPr kumimoji="0" lang="ru-RU" sz="1600" b="0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16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	</a:t>
            </a:r>
            <a:r>
              <a:rPr kumimoji="0" lang="ru-RU" sz="2400" b="1" i="0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</a:t>
            </a:r>
            <a:r>
              <a:rPr kumimoji="0" lang="ru-RU" sz="24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(ядра)     </a:t>
            </a:r>
            <a:r>
              <a:rPr kumimoji="0" lang="ru-RU" sz="2400" b="1" i="0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Z   </a:t>
            </a:r>
            <a:r>
              <a:rPr kumimoji="0" lang="ru-RU" sz="2400" b="1" i="0" strike="noStrike" cap="none" normalizeH="0" baseline="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m</a:t>
            </a:r>
            <a:r>
              <a:rPr kumimoji="0" lang="ru-RU" sz="2400" b="1" i="0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(пр</a:t>
            </a:r>
            <a:r>
              <a:rPr kumimoji="0" lang="ru-RU" sz="2000" b="1" i="0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ото</a:t>
            </a:r>
            <a:r>
              <a:rPr kumimoji="0" lang="ru-RU" sz="2400" b="1" i="0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нов)</a:t>
            </a:r>
            <a:r>
              <a:rPr kumimoji="0" lang="ru-RU" sz="20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а.е</a:t>
            </a:r>
            <a:r>
              <a:rPr kumimoji="0" lang="ru-RU" sz="24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  </a:t>
            </a:r>
            <a:r>
              <a:rPr kumimoji="0" lang="ru-RU" sz="2400" b="1" i="0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N   </a:t>
            </a:r>
            <a:r>
              <a:rPr kumimoji="0" lang="ru-RU" sz="2400" b="1" i="0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m</a:t>
            </a:r>
            <a:r>
              <a:rPr kumimoji="0" lang="ru-RU" sz="2400" b="1" i="0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(ней</a:t>
            </a:r>
            <a:r>
              <a:rPr kumimoji="0" lang="ru-RU" sz="2000" b="1" i="0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трон</a:t>
            </a:r>
            <a:r>
              <a:rPr kumimoji="0" lang="ru-RU" sz="2400" b="1" i="0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ов)</a:t>
            </a:r>
            <a:r>
              <a:rPr kumimoji="0" lang="ru-RU" sz="2400" b="1" i="0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а.е</a:t>
            </a:r>
            <a:r>
              <a:rPr kumimoji="0" lang="ru-RU" sz="24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	</a:t>
            </a:r>
            <a:endParaRPr kumimoji="0" lang="ru-RU" sz="1600" b="0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1600" b="1" i="0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Times New Roman" pitchFamily="18" charset="0"/>
                <a:cs typeface="Times New Roman" pitchFamily="18" charset="0"/>
              </a:rPr>
              <a:t>	</a:t>
            </a:r>
            <a:r>
              <a:rPr kumimoji="0" lang="ru-RU" sz="12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kumimoji="0" lang="ru-RU" sz="2400" b="1" i="0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Z</a:t>
            </a:r>
            <a:r>
              <a:rPr kumimoji="0" lang="ru-RU" sz="2000" b="1" i="0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∙</a:t>
            </a:r>
            <a:r>
              <a:rPr kumimoji="0" lang="ru-RU" sz="20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1,00728	 	    </a:t>
            </a:r>
            <a:r>
              <a:rPr kumimoji="0" lang="ru-RU" sz="2400" b="1" i="0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N</a:t>
            </a:r>
            <a:r>
              <a:rPr kumimoji="0" lang="ru-RU" sz="2000" b="1" i="0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∙</a:t>
            </a:r>
            <a:r>
              <a:rPr kumimoji="0" lang="ru-RU" sz="24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1,00866	</a:t>
            </a:r>
            <a:endParaRPr kumimoji="0" lang="ru-RU" sz="1600" b="0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800" b="1" i="0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Нe</a:t>
            </a:r>
            <a:r>
              <a:rPr kumimoji="0" lang="ru-RU" sz="28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(2/3) </a:t>
            </a:r>
            <a:r>
              <a:rPr kumimoji="0" lang="ru-RU" sz="24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4,0026     </a:t>
            </a:r>
            <a:r>
              <a:rPr kumimoji="0" lang="ru-RU" sz="2400" b="1" i="0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2	 2,01456	       </a:t>
            </a:r>
            <a:r>
              <a:rPr kumimoji="0" lang="ru-RU" sz="2400" b="1" i="0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1	       1,00866	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2000" b="1" i="0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</a:t>
            </a:r>
            <a:r>
              <a:rPr kumimoji="0" lang="ru-RU" sz="2000" b="1" i="0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Δ</a:t>
            </a:r>
            <a:r>
              <a:rPr kumimoji="0" lang="ru-RU" sz="2400" b="1" i="0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M	</a:t>
            </a:r>
            <a:r>
              <a:rPr kumimoji="0" lang="ru-RU" sz="24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                                       </a:t>
            </a:r>
            <a:r>
              <a:rPr kumimoji="0" lang="ru-RU" sz="16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Переведём  </a:t>
            </a:r>
            <a:r>
              <a:rPr kumimoji="0" lang="ru-RU" b="1" i="0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а.е</a:t>
            </a:r>
            <a:r>
              <a:rPr kumimoji="0" lang="ru-RU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 в  </a:t>
            </a:r>
            <a:r>
              <a:rPr kumimoji="0" lang="ru-RU" b="1" i="0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Мэв</a:t>
            </a:r>
            <a:r>
              <a:rPr kumimoji="0" lang="ru-RU" sz="24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	</a:t>
            </a:r>
            <a:endParaRPr kumimoji="0" lang="ru-RU" sz="1600" b="0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M</a:t>
            </a:r>
            <a:r>
              <a:rPr kumimoji="0" lang="ru-RU" sz="20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(нук</a:t>
            </a:r>
            <a:r>
              <a:rPr kumimoji="0" lang="ru-RU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ло</a:t>
            </a:r>
            <a:r>
              <a:rPr kumimoji="0" lang="ru-RU" sz="20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нов)	</a:t>
            </a:r>
            <a:r>
              <a:rPr kumimoji="0" lang="ru-RU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Д</a:t>
            </a:r>
            <a:r>
              <a:rPr kumimoji="0" lang="ru-RU" sz="20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еф</a:t>
            </a:r>
            <a:r>
              <a:rPr kumimoji="0" lang="ru-RU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ект </a:t>
            </a:r>
            <a:r>
              <a:rPr kumimoji="0" lang="ru-RU" sz="20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масс </a:t>
            </a:r>
            <a:r>
              <a:rPr kumimoji="0" lang="ru-RU" sz="20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(</a:t>
            </a:r>
            <a:r>
              <a:rPr kumimoji="0" lang="ru-RU" sz="20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кг) </a:t>
            </a:r>
            <a:r>
              <a:rPr kumimoji="0" lang="ru-RU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Э</a:t>
            </a:r>
            <a:r>
              <a:rPr kumimoji="0" lang="ru-RU" sz="20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н</a:t>
            </a:r>
            <a:r>
              <a:rPr kumimoji="0" lang="ru-RU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ергия </a:t>
            </a:r>
            <a:r>
              <a:rPr kumimoji="0" lang="ru-RU" sz="20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связи </a:t>
            </a:r>
            <a:r>
              <a:rPr kumimoji="0" lang="ru-RU" sz="20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(Дж) </a:t>
            </a:r>
            <a:r>
              <a:rPr kumimoji="0" lang="ru-RU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Э</a:t>
            </a:r>
            <a:r>
              <a:rPr kumimoji="0" lang="ru-RU" sz="20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н</a:t>
            </a:r>
            <a:r>
              <a:rPr kumimoji="0" lang="ru-RU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ергия </a:t>
            </a:r>
            <a:r>
              <a:rPr kumimoji="0" lang="ru-RU" sz="20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св</a:t>
            </a:r>
            <a:r>
              <a:rPr kumimoji="0" lang="ru-RU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язи </a:t>
            </a:r>
            <a:r>
              <a:rPr kumimoji="0" lang="ru-RU" sz="20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(</a:t>
            </a:r>
            <a:r>
              <a:rPr kumimoji="0" lang="ru-RU" sz="2000" b="1" i="0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Мэв</a:t>
            </a:r>
            <a:r>
              <a:rPr kumimoji="0" lang="ru-RU" sz="20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)</a:t>
            </a:r>
            <a:r>
              <a:rPr kumimoji="0" lang="ru-RU" sz="24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	</a:t>
            </a:r>
            <a:endParaRPr kumimoji="0" lang="ru-RU" sz="1600" b="0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m</a:t>
            </a:r>
            <a:r>
              <a:rPr kumimoji="0" lang="ru-RU" sz="2400" b="1" i="0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(</a:t>
            </a:r>
            <a:r>
              <a:rPr kumimoji="0" lang="ru-RU" sz="2400" b="1" i="0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n</a:t>
            </a:r>
            <a:r>
              <a:rPr kumimoji="0" lang="ru-RU" sz="2400" b="1" i="0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)</a:t>
            </a:r>
            <a:r>
              <a:rPr kumimoji="0" lang="ru-RU" sz="24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+ </a:t>
            </a:r>
            <a:r>
              <a:rPr kumimoji="0" lang="ru-RU" sz="2400" b="1" i="0" strike="noStrike" cap="none" normalizeH="0" baseline="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m</a:t>
            </a:r>
            <a:r>
              <a:rPr kumimoji="0" lang="ru-RU" sz="2400" b="1" i="0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(</a:t>
            </a:r>
            <a:r>
              <a:rPr kumimoji="0" lang="ru-RU" sz="2400" b="1" i="0" strike="noStrike" cap="none" normalizeH="0" baseline="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p</a:t>
            </a:r>
            <a:r>
              <a:rPr kumimoji="0" lang="ru-RU" sz="2400" b="1" i="0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)</a:t>
            </a:r>
            <a:r>
              <a:rPr kumimoji="0" lang="ru-RU" sz="24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	</a:t>
            </a:r>
            <a:r>
              <a:rPr kumimoji="0" lang="ru-RU" sz="28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 </a:t>
            </a:r>
            <a:r>
              <a:rPr kumimoji="0" lang="ru-RU" sz="3200" b="1" i="0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M</a:t>
            </a:r>
            <a:r>
              <a:rPr kumimoji="0" lang="ru-RU" sz="28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- </a:t>
            </a:r>
            <a:r>
              <a:rPr kumimoji="0" lang="ru-RU" sz="2800" b="1" i="0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m</a:t>
            </a:r>
            <a:r>
              <a:rPr kumimoji="0" lang="ru-RU" sz="28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(я</a:t>
            </a:r>
            <a:r>
              <a:rPr kumimoji="0" lang="ru-RU" sz="24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)	   </a:t>
            </a:r>
            <a:r>
              <a:rPr kumimoji="0" lang="ru-RU" sz="2800" b="1" i="0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Δ</a:t>
            </a:r>
            <a:r>
              <a:rPr kumimoji="0" lang="ru-RU" sz="3200" b="1" i="0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M</a:t>
            </a:r>
            <a:r>
              <a:rPr kumimoji="0" lang="ru-RU" sz="2800" b="1" i="0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∙</a:t>
            </a:r>
            <a:r>
              <a:rPr kumimoji="0" lang="ru-RU" sz="32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c</a:t>
            </a:r>
            <a:r>
              <a:rPr kumimoji="0" lang="ru-RU" sz="3200" b="1" i="0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</a:t>
            </a:r>
            <a:r>
              <a:rPr kumimoji="0" lang="ru-RU" sz="24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	            </a:t>
            </a:r>
            <a:r>
              <a:rPr kumimoji="0" lang="ru-RU" sz="2400" b="1" i="0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Δ</a:t>
            </a:r>
            <a:r>
              <a:rPr kumimoji="0" lang="ru-RU" sz="2800" b="1" i="0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M</a:t>
            </a:r>
            <a:r>
              <a:rPr kumimoji="0" lang="ru-RU" sz="2400" b="1" i="0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∙</a:t>
            </a:r>
            <a:r>
              <a:rPr kumimoji="0" lang="ru-RU" sz="28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931,5</a:t>
            </a:r>
            <a:r>
              <a:rPr kumimoji="0" lang="ru-RU" sz="24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	</a:t>
            </a:r>
            <a:endParaRPr kumimoji="0" lang="ru-RU" sz="1600" b="0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>
              <a:spcAft>
                <a:spcPts val="1000"/>
              </a:spcAft>
            </a:pPr>
            <a:r>
              <a:rPr kumimoji="0" lang="ru-RU" sz="2400" b="1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  3,02322</a:t>
            </a:r>
            <a:r>
              <a:rPr kumimoji="0" lang="ru-RU" sz="2400" b="1" i="0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	 </a:t>
            </a:r>
            <a:r>
              <a:rPr kumimoji="0" lang="ru-RU" sz="2400" b="1" i="0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0,97938	 </a:t>
            </a:r>
            <a:r>
              <a:rPr kumimoji="0" lang="ru-RU" sz="28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1,46165∙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ru-RU" sz="2800" b="1" baseline="30000" dirty="0" smtClean="0">
                <a:latin typeface="Times New Roman" pitchFamily="18" charset="0"/>
                <a:cs typeface="Times New Roman" pitchFamily="18" charset="0"/>
              </a:rPr>
              <a:t>-10</a:t>
            </a:r>
            <a:r>
              <a:rPr kumimoji="0" lang="ru-RU" sz="24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kumimoji="0" lang="ru-RU" sz="28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912,2925</a:t>
            </a:r>
            <a:r>
              <a:rPr kumimoji="0" lang="ru-RU" sz="24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	</a:t>
            </a:r>
            <a:endParaRPr kumimoji="0" lang="ru-RU" sz="1600" b="0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0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83072" y="912488"/>
            <a:ext cx="432048" cy="36933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2483768" y="1906952"/>
            <a:ext cx="432048" cy="36933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3059832" y="1879656"/>
            <a:ext cx="1008112" cy="36933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1438480" y="1916832"/>
            <a:ext cx="1008112" cy="36933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5292080" y="908720"/>
            <a:ext cx="432048" cy="36933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5192776" y="1916832"/>
            <a:ext cx="432048" cy="36933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6084168" y="1916832"/>
            <a:ext cx="1296144" cy="36933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251520" y="4464408"/>
            <a:ext cx="1296144" cy="36933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2267744" y="3905760"/>
            <a:ext cx="1512168" cy="461665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endParaRPr lang="ru-RU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2079016" y="4495472"/>
            <a:ext cx="1296144" cy="36933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4130072" y="3847400"/>
            <a:ext cx="1080120" cy="461665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endParaRPr lang="ru-RU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3995936" y="4509120"/>
            <a:ext cx="2016224" cy="36933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6498800" y="3878464"/>
            <a:ext cx="1656184" cy="461665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endParaRPr lang="ru-RU" sz="2400" dirty="0"/>
          </a:p>
        </p:txBody>
      </p:sp>
      <p:sp>
        <p:nvSpPr>
          <p:cNvPr id="16" name="TextBox 15"/>
          <p:cNvSpPr txBox="1"/>
          <p:nvPr/>
        </p:nvSpPr>
        <p:spPr>
          <a:xfrm>
            <a:off x="6300192" y="4495472"/>
            <a:ext cx="2016224" cy="36933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7" name="Прямоугольник 16"/>
          <p:cNvSpPr/>
          <p:nvPr/>
        </p:nvSpPr>
        <p:spPr bwMode="auto">
          <a:xfrm>
            <a:off x="6372200" y="4437112"/>
            <a:ext cx="2016224" cy="504056"/>
          </a:xfrm>
          <a:prstGeom prst="rect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0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20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20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20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2000"/>
                                        <p:tgtEl>
                                          <p:spTgt spid="20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2000"/>
                                        <p:tgtEl>
                                          <p:spTgt spid="205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2000"/>
                                        <p:tgtEl>
                                          <p:spTgt spid="205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2000"/>
                                        <p:tgtEl>
                                          <p:spTgt spid="205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9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9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0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0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1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480884263"/>
              </p:ext>
            </p:extLst>
          </p:nvPr>
        </p:nvGraphicFramePr>
        <p:xfrm>
          <a:off x="0" y="297172"/>
          <a:ext cx="9144000" cy="1988820"/>
        </p:xfrm>
        <a:graphic>
          <a:graphicData uri="http://schemas.openxmlformats.org/drawingml/2006/table">
            <a:tbl>
              <a:tblPr/>
              <a:tblGrid>
                <a:gridCol w="754308"/>
                <a:gridCol w="75434"/>
                <a:gridCol w="1061101"/>
                <a:gridCol w="311097"/>
                <a:gridCol w="1227052"/>
                <a:gridCol w="214314"/>
                <a:gridCol w="1214446"/>
                <a:gridCol w="921798"/>
                <a:gridCol w="1152208"/>
                <a:gridCol w="1106121"/>
                <a:gridCol w="1106121"/>
              </a:tblGrid>
              <a:tr h="161925">
                <a:tc gridSpan="6">
                  <a:txBody>
                    <a:bodyPr/>
                    <a:lstStyle/>
                    <a:p>
                      <a:pPr algn="ctr" fontAlgn="b"/>
                      <a:endParaRPr lang="ru-RU" sz="2800" b="1" i="0" u="sng" strike="noStrike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sng" strike="noStrike" dirty="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1" i="0" u="sng" strike="noStrike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ru-RU" sz="2400" b="1" i="0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</a:t>
                      </a:r>
                      <a:r>
                        <a:rPr lang="en-US" sz="2400" b="1" i="0" u="sng" strike="noStrike" dirty="0" smtClean="0">
                          <a:solidFill>
                            <a:srgbClr val="0014A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endParaRPr lang="en-US" sz="2400" b="1" i="0" u="sng" strike="noStrike" dirty="0">
                        <a:solidFill>
                          <a:srgbClr val="0014A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4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sng" strike="noStrike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а.е</a:t>
                      </a:r>
                      <a:r>
                        <a:rPr lang="ru-RU" sz="1800" b="1" i="0" u="sng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 в  </a:t>
                      </a:r>
                      <a:r>
                        <a:rPr lang="ru-RU" sz="1800" b="1" i="0" u="sng" strike="noStrike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Мэв</a:t>
                      </a:r>
                      <a:endParaRPr lang="ru-RU" sz="1800" b="1" i="0" u="sng" strike="noStrike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endParaRPr lang="ru-RU" sz="2000" b="1" i="0" u="sng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sng" strike="noStrike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sng" strike="noStrike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m(</a:t>
                      </a:r>
                      <a:r>
                        <a:rPr lang="ru-RU" sz="2000" b="1" i="0" u="sng" strike="noStrike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ядра)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sng" strike="noStrike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Z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sng" strike="noStrike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m(</a:t>
                      </a:r>
                      <a:r>
                        <a:rPr lang="ru-RU" sz="2000" b="1" i="0" u="sng" strike="noStrike" dirty="0" err="1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пр-нов</a:t>
                      </a:r>
                      <a:r>
                        <a:rPr lang="ru-RU" sz="2000" b="1" i="0" u="sng" strike="noStrike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r>
                        <a:rPr lang="ru-RU" sz="2000" b="1" i="0" u="sng" strike="noStrike" dirty="0" err="1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а.е</a:t>
                      </a:r>
                      <a:endParaRPr lang="ru-RU" sz="2000" b="1" i="0" u="sng" strike="noStrike" dirty="0">
                        <a:solidFill>
                          <a:srgbClr val="FFFF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sng" strike="noStrike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sng" strike="noStrike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m(</a:t>
                      </a:r>
                      <a:r>
                        <a:rPr lang="ru-RU" sz="2000" b="1" i="0" u="sng" strike="noStrike" dirty="0" err="1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не-нов</a:t>
                      </a:r>
                      <a:r>
                        <a:rPr lang="ru-RU" sz="2000" b="1" i="0" u="sng" strike="noStrike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r>
                        <a:rPr lang="ru-RU" sz="2000" b="1" i="0" u="sng" strike="noStrike" dirty="0" err="1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а.е</a:t>
                      </a:r>
                      <a:endParaRPr lang="ru-RU" sz="2000" b="1" i="0" u="sng" strike="noStrike" dirty="0">
                        <a:solidFill>
                          <a:srgbClr val="FFFF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sng" strike="noStrike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M(</a:t>
                      </a:r>
                      <a:r>
                        <a:rPr lang="ru-RU" sz="2000" b="1" i="0" u="sng" strike="noStrike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ну-нов)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sng" strike="noStrike" dirty="0" err="1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деф.масс.</a:t>
                      </a:r>
                      <a:r>
                        <a:rPr lang="ru-RU" sz="2000" b="0" i="0" u="none" strike="noStrike" dirty="0" err="1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кг</a:t>
                      </a:r>
                      <a:endParaRPr lang="ru-RU" sz="2000" b="1" i="0" u="sng" strike="noStrike" dirty="0">
                        <a:solidFill>
                          <a:srgbClr val="FFFF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эн.связи(Дж)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 err="1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эн.св</a:t>
                      </a:r>
                      <a:r>
                        <a:rPr lang="ru-RU" sz="1800" b="1" i="0" u="none" strike="noStrike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ru-RU" sz="1800" b="1" i="0" u="none" strike="noStrike" dirty="0" err="1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Мэв</a:t>
                      </a:r>
                      <a:r>
                        <a:rPr lang="ru-RU" sz="1800" b="1" i="0" u="none" strike="noStrike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030A0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endParaRPr lang="ru-RU" sz="2000" b="1" i="0" u="none" strike="noStrike" dirty="0">
                        <a:solidFill>
                          <a:srgbClr val="FFFF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2000" b="1" i="0" u="none" strike="noStrike">
                        <a:solidFill>
                          <a:srgbClr val="FFFF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2000" b="1" i="0" u="none" strike="noStrike" dirty="0">
                        <a:solidFill>
                          <a:srgbClr val="FFFF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2000" b="1" i="0" u="none" strike="noStrike" dirty="0">
                        <a:solidFill>
                          <a:srgbClr val="FFFF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Z*</a:t>
                      </a:r>
                      <a:r>
                        <a:rPr lang="en-US" sz="2000" b="1" i="0" u="none" strike="noStrike" dirty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1,00728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2000" b="1" i="0" u="none" strike="noStrike" dirty="0">
                        <a:solidFill>
                          <a:srgbClr val="FFFF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N*1,00866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m(n) + m(p)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14A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 - m(</a:t>
                      </a:r>
                      <a:r>
                        <a:rPr lang="ru-RU" sz="2000" b="1" i="0" u="none" strike="noStrike" dirty="0">
                          <a:solidFill>
                            <a:srgbClr val="0014A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я)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ru-RU" sz="2000" b="1" i="0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</a:t>
                      </a:r>
                      <a:r>
                        <a:rPr lang="en-US" sz="20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M*c^2</a:t>
                      </a:r>
                      <a:endParaRPr lang="en-US" sz="2000" b="1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ru-RU" sz="2000" b="1" i="0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</a:t>
                      </a:r>
                      <a:r>
                        <a:rPr lang="en-US" sz="2000" b="1" i="0" u="none" strike="noStrike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M*931,5</a:t>
                      </a:r>
                      <a:endParaRPr lang="en-US" sz="2000" b="1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(1/3)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2000" b="1" i="0" u="none" strike="noStrike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3,01605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399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1,00728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399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2,01732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3,0246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399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>
                          <a:solidFill>
                            <a:srgbClr val="0014A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0,00855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1,27E-12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399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7,96005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3877237" y="5750004"/>
            <a:ext cx="5266763" cy="110799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6600" b="1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</a:t>
            </a:r>
            <a:r>
              <a:rPr kumimoji="0" lang="ru-RU" sz="6600" b="1" i="0" u="none" strike="noStrike" cap="none" normalizeH="0" baseline="-3000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связи</a:t>
            </a:r>
            <a:r>
              <a:rPr kumimoji="0" lang="ru-RU" sz="6600" b="1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=</a:t>
            </a:r>
            <a:r>
              <a:rPr kumimoji="0" lang="ru-RU" sz="6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6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r>
              <a:rPr kumimoji="0" lang="ru-RU" sz="6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</a:t>
            </a:r>
            <a:r>
              <a:rPr kumimoji="0" lang="ru-RU" sz="66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</a:t>
            </a:r>
            <a:r>
              <a:rPr kumimoji="0" lang="ru-RU" sz="6600" b="1" i="0" u="none" strike="noStrike" cap="none" normalizeH="0" baseline="3000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2</a:t>
            </a: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0" y="5143512"/>
            <a:ext cx="5598007" cy="830997"/>
          </a:xfrm>
          <a:prstGeom prst="rect">
            <a:avLst/>
          </a:prstGeom>
          <a:solidFill>
            <a:schemeClr val="bg2"/>
          </a:solidFill>
          <a:ln w="5715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</a:t>
            </a:r>
            <a:r>
              <a:rPr kumimoji="0" lang="en-US" sz="48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Zm</a:t>
            </a:r>
            <a:r>
              <a:rPr kumimoji="0" lang="en-US" sz="4800" b="1" i="0" u="none" strike="noStrike" cap="none" normalizeH="0" baseline="-3000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</a:t>
            </a:r>
            <a:r>
              <a:rPr kumimoji="0" lang="en-US" sz="4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+</a:t>
            </a:r>
            <a:r>
              <a:rPr kumimoji="0" lang="en-US" sz="4800" b="1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Nm</a:t>
            </a:r>
            <a:r>
              <a:rPr kumimoji="0" lang="en-US" sz="4800" b="1" i="0" u="none" strike="noStrike" cap="none" normalizeH="0" baseline="-3000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</a:t>
            </a:r>
            <a:r>
              <a:rPr kumimoji="0" lang="en-US" sz="4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)-</a:t>
            </a:r>
            <a:r>
              <a:rPr kumimoji="0" lang="en-US" sz="4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</a:t>
            </a:r>
            <a:r>
              <a:rPr kumimoji="0" lang="ru-RU" sz="4800" b="1" i="0" u="none" strike="noStrike" cap="none" normalizeH="0" baseline="-3000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</a:t>
            </a:r>
            <a:r>
              <a:rPr kumimoji="0" lang="en-US" sz="4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</a:t>
            </a:r>
            <a:r>
              <a:rPr kumimoji="0" lang="ru-RU" sz="48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r>
              <a:rPr kumimoji="0" lang="ru-RU" sz="48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</a:t>
            </a:r>
            <a:endParaRPr kumimoji="0" lang="ru-RU" sz="4800" b="1" i="0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0" y="0"/>
            <a:ext cx="4029245" cy="769441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pPr algn="ctr" fontAlgn="b"/>
            <a:r>
              <a:rPr lang="ru-RU" sz="44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Энергия  связи</a:t>
            </a:r>
            <a:endParaRPr lang="ru-RU" sz="44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32" y="2357430"/>
          <a:ext cx="9144000" cy="2415540"/>
        </p:xfrm>
        <a:graphic>
          <a:graphicData uri="http://schemas.openxmlformats.org/drawingml/2006/table">
            <a:tbl>
              <a:tblPr/>
              <a:tblGrid>
                <a:gridCol w="946468"/>
                <a:gridCol w="73706"/>
                <a:gridCol w="1036797"/>
                <a:gridCol w="303972"/>
                <a:gridCol w="1198947"/>
                <a:gridCol w="209405"/>
                <a:gridCol w="1186630"/>
                <a:gridCol w="900685"/>
                <a:gridCol w="1125818"/>
                <a:gridCol w="1080786"/>
                <a:gridCol w="1080786"/>
              </a:tblGrid>
              <a:tr h="161925">
                <a:tc gridSpan="6">
                  <a:txBody>
                    <a:bodyPr/>
                    <a:lstStyle/>
                    <a:p>
                      <a:pPr algn="ctr" fontAlgn="b"/>
                      <a:endParaRPr lang="ru-RU" sz="2800" b="1" i="0" u="sng" strike="noStrike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sng" strike="noStrike" dirty="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1" i="0" u="sng" strike="noStrike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ru-RU" sz="2400" b="1" i="0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</a:t>
                      </a:r>
                      <a:r>
                        <a:rPr lang="en-US" sz="2400" b="1" i="0" u="sng" strike="noStrike" dirty="0" smtClean="0">
                          <a:solidFill>
                            <a:srgbClr val="0014A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endParaRPr lang="en-US" sz="2400" b="1" i="0" u="sng" strike="noStrike" dirty="0">
                        <a:solidFill>
                          <a:srgbClr val="0014A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4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sng" strike="noStrike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а.е</a:t>
                      </a:r>
                      <a:r>
                        <a:rPr lang="ru-RU" sz="1800" b="1" i="0" u="sng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 в  </a:t>
                      </a:r>
                      <a:r>
                        <a:rPr lang="ru-RU" sz="1800" b="1" i="0" u="sng" strike="noStrike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Мэв</a:t>
                      </a:r>
                      <a:endParaRPr lang="ru-RU" sz="1800" b="1" i="0" u="sng" strike="noStrike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endParaRPr lang="ru-RU" sz="2000" b="1" i="0" u="sng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sng" strike="noStrike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sng" strike="noStrike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m(</a:t>
                      </a:r>
                      <a:r>
                        <a:rPr lang="ru-RU" sz="2000" b="1" i="0" u="sng" strike="noStrike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ядра)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sng" strike="noStrike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Z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sng" strike="noStrike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m(</a:t>
                      </a:r>
                      <a:r>
                        <a:rPr lang="ru-RU" sz="2000" b="1" i="0" u="sng" strike="noStrike" dirty="0" err="1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пр-нов</a:t>
                      </a:r>
                      <a:r>
                        <a:rPr lang="ru-RU" sz="2000" b="1" i="0" u="sng" strike="noStrike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r>
                        <a:rPr lang="ru-RU" sz="2000" b="1" i="0" u="sng" strike="noStrike" dirty="0" err="1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а.е</a:t>
                      </a:r>
                      <a:endParaRPr lang="ru-RU" sz="2000" b="1" i="0" u="sng" strike="noStrike" dirty="0">
                        <a:solidFill>
                          <a:srgbClr val="FFFF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sng" strike="noStrike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sng" strike="noStrike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m(</a:t>
                      </a:r>
                      <a:r>
                        <a:rPr lang="ru-RU" sz="2000" b="1" i="0" u="sng" strike="noStrike" dirty="0" err="1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не-нов</a:t>
                      </a:r>
                      <a:r>
                        <a:rPr lang="ru-RU" sz="2000" b="1" i="0" u="sng" strike="noStrike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r>
                        <a:rPr lang="ru-RU" sz="2000" b="1" i="0" u="sng" strike="noStrike" dirty="0" err="1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а.е</a:t>
                      </a:r>
                      <a:endParaRPr lang="ru-RU" sz="2000" b="1" i="0" u="sng" strike="noStrike" dirty="0">
                        <a:solidFill>
                          <a:srgbClr val="FFFF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sng" strike="noStrike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M(</a:t>
                      </a:r>
                      <a:r>
                        <a:rPr lang="ru-RU" sz="2000" b="1" i="0" u="sng" strike="noStrike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ну-нов)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sng" strike="noStrike" dirty="0" err="1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деф.масс.</a:t>
                      </a:r>
                      <a:r>
                        <a:rPr lang="ru-RU" sz="2000" b="0" i="0" u="none" strike="noStrike" dirty="0" err="1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кг</a:t>
                      </a:r>
                      <a:endParaRPr lang="ru-RU" sz="2000" b="1" i="0" u="sng" strike="noStrike" dirty="0">
                        <a:solidFill>
                          <a:srgbClr val="FFFF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эн.связи(Дж)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эн.св</a:t>
                      </a:r>
                      <a:r>
                        <a:rPr lang="ru-RU" sz="2000" b="1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ru-RU" sz="2000" b="1" i="0" u="none" strike="noStrike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Мэв</a:t>
                      </a:r>
                      <a:r>
                        <a:rPr lang="ru-RU" sz="2000" b="1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030A0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endParaRPr lang="ru-RU" sz="2000" b="1" i="0" u="none" strike="noStrike" dirty="0">
                        <a:solidFill>
                          <a:srgbClr val="FFFF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2000" b="1" i="0" u="none" strike="noStrike" dirty="0">
                        <a:solidFill>
                          <a:srgbClr val="FFFF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2000" b="1" i="0" u="none" strike="noStrike" dirty="0">
                        <a:solidFill>
                          <a:srgbClr val="FFFF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2000" b="1" i="0" u="none" strike="noStrike" dirty="0">
                        <a:solidFill>
                          <a:srgbClr val="FFFF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Z*</a:t>
                      </a:r>
                      <a:r>
                        <a:rPr lang="en-US" sz="2000" b="1" i="0" u="none" strike="noStrike" dirty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1,00728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2000" b="1" i="0" u="none" strike="noStrike" dirty="0">
                        <a:solidFill>
                          <a:srgbClr val="FFFF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N*1,00866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m(n) + m(p)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14A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 - m(</a:t>
                      </a:r>
                      <a:r>
                        <a:rPr lang="ru-RU" sz="2000" b="1" i="0" u="none" strike="noStrike" dirty="0">
                          <a:solidFill>
                            <a:srgbClr val="0014A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я)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ru-RU" sz="2000" b="1" i="0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</a:t>
                      </a:r>
                      <a:r>
                        <a:rPr lang="en-US" sz="20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M*c^2</a:t>
                      </a:r>
                      <a:endParaRPr lang="en-US" sz="2000" b="1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ru-RU" sz="2000" b="1" i="0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</a:t>
                      </a:r>
                      <a:r>
                        <a:rPr lang="en-US" sz="2000" b="1" i="0" u="none" strike="noStrike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M*931,5</a:t>
                      </a:r>
                      <a:endParaRPr lang="en-US" sz="2000" b="1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r>
                        <a:rPr lang="ru-RU" sz="2000" b="1" i="0" u="none" strike="noStrike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7/14</a:t>
                      </a:r>
                      <a:endParaRPr lang="en-US" sz="20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2000" b="1" i="0" u="none" strike="noStrike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14,00307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399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7,05096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399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7,06062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14,11158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399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>
                          <a:solidFill>
                            <a:srgbClr val="0014A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0,10851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1,62E-11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399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101,0771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1908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 азота </a:t>
            </a:r>
            <a:r>
              <a:rPr kumimoji="0" lang="ru-RU" sz="5400" b="1" i="0" u="none" strike="noStrike" cap="none" normalizeH="0" baseline="-3000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7</a:t>
            </a:r>
            <a:r>
              <a:rPr kumimoji="0" lang="en-US" sz="5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</a:t>
            </a:r>
            <a:r>
              <a:rPr kumimoji="0" lang="ru-RU" sz="54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15     </a:t>
            </a:r>
            <a:r>
              <a:rPr lang="ru-RU" sz="32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электронов</a:t>
            </a:r>
            <a:r>
              <a:rPr lang="ru-RU" sz="32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…..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             протонов - ...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            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нейтронов - …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0" y="2643182"/>
            <a:ext cx="9144000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60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 калия </a:t>
            </a:r>
            <a:r>
              <a:rPr kumimoji="0" lang="ru-RU" sz="6000" b="1" i="0" u="none" strike="noStrike" cap="none" normalizeH="0" baseline="-30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9</a:t>
            </a:r>
            <a:r>
              <a:rPr kumimoji="0" lang="en-US" sz="6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</a:t>
            </a:r>
            <a:r>
              <a:rPr kumimoji="0" lang="ru-RU" sz="60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19</a:t>
            </a:r>
            <a:r>
              <a:rPr kumimoji="0" lang="ru-RU" sz="6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протонов - ...</a:t>
            </a:r>
          </a:p>
          <a:p>
            <a:pPr lvl="0" eaLnBrk="0" hangingPunct="0"/>
            <a:r>
              <a:rPr lang="ru-RU" sz="32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          электронов</a:t>
            </a:r>
            <a:r>
              <a:rPr lang="ru-RU" sz="32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…..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    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нейтронов - …</a:t>
            </a:r>
            <a:endParaRPr kumimoji="0" lang="ru-RU" sz="6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357950" y="857232"/>
            <a:ext cx="428628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endParaRPr lang="ru-RU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500826" y="285728"/>
            <a:ext cx="428628" cy="52322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endParaRPr lang="ru-RU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500826" y="1428736"/>
            <a:ext cx="428628" cy="52322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endParaRPr lang="ru-RU" sz="28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786446" y="3000372"/>
            <a:ext cx="428628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ru-RU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786446" y="3571876"/>
            <a:ext cx="428628" cy="52322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ru-RU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86446" y="4214818"/>
            <a:ext cx="642942" cy="52322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endParaRPr lang="ru-RU" sz="28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0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" grpId="0"/>
      <p:bldP spid="3" grpId="0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Box 2"/>
          <p:cNvSpPr txBox="1">
            <a:spLocks noChangeArrowheads="1"/>
          </p:cNvSpPr>
          <p:nvPr/>
        </p:nvSpPr>
        <p:spPr bwMode="auto">
          <a:xfrm>
            <a:off x="0" y="-24"/>
            <a:ext cx="9144000" cy="1142984"/>
          </a:xfrm>
          <a:prstGeom prst="rect">
            <a:avLst/>
          </a:prstGeom>
          <a:gradFill rotWithShape="0">
            <a:gsLst>
              <a:gs pos="0">
                <a:srgbClr val="FFFF99">
                  <a:gamma/>
                  <a:shade val="76078"/>
                  <a:invGamma/>
                </a:srgbClr>
              </a:gs>
              <a:gs pos="50000">
                <a:srgbClr val="FFFF99"/>
              </a:gs>
              <a:gs pos="100000">
                <a:srgbClr val="FFFF99">
                  <a:gamma/>
                  <a:shade val="76078"/>
                  <a:invGamma/>
                </a:srgbClr>
              </a:gs>
            </a:gsLst>
            <a:lin ang="5400000" scaled="1"/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72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Ядро </a:t>
            </a:r>
            <a:r>
              <a:rPr kumimoji="0" lang="ru-RU" sz="7200" b="1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r>
              <a:rPr kumimoji="0" lang="ru-RU" sz="72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прот</a:t>
            </a:r>
            <a:r>
              <a:rPr kumimoji="0" lang="ru-RU" sz="7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r>
              <a:rPr kumimoji="0" lang="ru-RU" sz="7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+ </a:t>
            </a:r>
            <a:r>
              <a:rPr kumimoji="0" lang="ru-RU" sz="7200" b="1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Times New Roman" pitchFamily="18" charset="0"/>
                <a:cs typeface="Times New Roman" pitchFamily="18" charset="0"/>
              </a:rPr>
              <a:t>нейтр.</a:t>
            </a:r>
            <a:r>
              <a:rPr kumimoji="0" lang="ru-RU" sz="7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 </a:t>
            </a:r>
            <a:endParaRPr kumimoji="0" lang="ru-RU" sz="8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7" name="Text Box 3"/>
          <p:cNvSpPr txBox="1">
            <a:spLocks noChangeArrowheads="1"/>
          </p:cNvSpPr>
          <p:nvPr/>
        </p:nvSpPr>
        <p:spPr bwMode="auto">
          <a:xfrm>
            <a:off x="0" y="1357298"/>
            <a:ext cx="1428728" cy="14287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6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О</a:t>
            </a:r>
            <a:r>
              <a:rPr kumimoji="0" lang="en-US" sz="8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ru-RU" sz="7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8" name="Text Box 4"/>
          <p:cNvSpPr txBox="1">
            <a:spLocks noChangeArrowheads="1"/>
          </p:cNvSpPr>
          <p:nvPr/>
        </p:nvSpPr>
        <p:spPr bwMode="auto">
          <a:xfrm>
            <a:off x="1285852" y="1571612"/>
            <a:ext cx="2643206" cy="1000132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6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8р+</a:t>
            </a:r>
            <a:r>
              <a:rPr kumimoji="0" lang="en-US" sz="66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rPr>
              <a:t>9</a:t>
            </a:r>
            <a:r>
              <a:rPr kumimoji="0" lang="en-US" sz="6600" b="1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Times New Roman" pitchFamily="18" charset="0"/>
                <a:cs typeface="Times New Roman" pitchFamily="18" charset="0"/>
              </a:rPr>
              <a:t>n</a:t>
            </a:r>
            <a:endParaRPr kumimoji="0" lang="ru-RU" sz="7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571472" y="1357298"/>
            <a:ext cx="492443" cy="461665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17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610250" y="2344159"/>
            <a:ext cx="389850" cy="584775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8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0" y="3286124"/>
            <a:ext cx="1170513" cy="110799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en-US" sz="6600" b="1" dirty="0" smtClean="0">
                <a:latin typeface="Times New Roman" pitchFamily="18" charset="0"/>
                <a:cs typeface="Times New Roman" pitchFamily="18" charset="0"/>
              </a:rPr>
              <a:t>Ne</a:t>
            </a:r>
            <a:endParaRPr lang="ru-RU" sz="6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5" name="Arc 11"/>
          <p:cNvSpPr>
            <a:spLocks/>
          </p:cNvSpPr>
          <p:nvPr/>
        </p:nvSpPr>
        <p:spPr bwMode="auto">
          <a:xfrm flipH="1">
            <a:off x="1643042" y="3143248"/>
            <a:ext cx="1463659" cy="1587490"/>
          </a:xfrm>
          <a:custGeom>
            <a:avLst/>
            <a:gdLst>
              <a:gd name="G0" fmla="+- 1596 0 0"/>
              <a:gd name="G1" fmla="+- 21600 0 0"/>
              <a:gd name="G2" fmla="+- 21600 0 0"/>
              <a:gd name="T0" fmla="*/ 0 w 23196"/>
              <a:gd name="T1" fmla="*/ 59 h 21600"/>
              <a:gd name="T2" fmla="*/ 23196 w 23196"/>
              <a:gd name="T3" fmla="*/ 21600 h 21600"/>
              <a:gd name="T4" fmla="*/ 1596 w 23196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3196" h="21600" fill="none" extrusionOk="0">
                <a:moveTo>
                  <a:pt x="0" y="59"/>
                </a:moveTo>
                <a:cubicBezTo>
                  <a:pt x="531" y="19"/>
                  <a:pt x="1063" y="-1"/>
                  <a:pt x="1596" y="0"/>
                </a:cubicBezTo>
                <a:cubicBezTo>
                  <a:pt x="13525" y="0"/>
                  <a:pt x="23196" y="9670"/>
                  <a:pt x="23196" y="21600"/>
                </a:cubicBezTo>
              </a:path>
              <a:path w="23196" h="21600" stroke="0" extrusionOk="0">
                <a:moveTo>
                  <a:pt x="0" y="59"/>
                </a:moveTo>
                <a:cubicBezTo>
                  <a:pt x="531" y="19"/>
                  <a:pt x="1063" y="-1"/>
                  <a:pt x="1596" y="0"/>
                </a:cubicBezTo>
                <a:cubicBezTo>
                  <a:pt x="13525" y="0"/>
                  <a:pt x="23196" y="9670"/>
                  <a:pt x="23196" y="21600"/>
                </a:cubicBezTo>
                <a:lnTo>
                  <a:pt x="1596" y="21600"/>
                </a:lnTo>
                <a:close/>
              </a:path>
            </a:pathLst>
          </a:custGeom>
          <a:noFill/>
          <a:ln w="76200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6" name="Arc 12"/>
          <p:cNvSpPr>
            <a:spLocks/>
          </p:cNvSpPr>
          <p:nvPr/>
        </p:nvSpPr>
        <p:spPr bwMode="auto">
          <a:xfrm flipH="1">
            <a:off x="1643042" y="3853764"/>
            <a:ext cx="1463659" cy="907137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76200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5" name="Овал 14"/>
          <p:cNvSpPr/>
          <p:nvPr/>
        </p:nvSpPr>
        <p:spPr>
          <a:xfrm>
            <a:off x="1214414" y="2857496"/>
            <a:ext cx="2357454" cy="21431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Rectangle 5"/>
          <p:cNvSpPr>
            <a:spLocks noChangeArrowheads="1"/>
          </p:cNvSpPr>
          <p:nvPr/>
        </p:nvSpPr>
        <p:spPr bwMode="auto">
          <a:xfrm>
            <a:off x="3286116" y="2898157"/>
            <a:ext cx="543739" cy="52322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22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ectangle 5"/>
          <p:cNvSpPr>
            <a:spLocks noChangeArrowheads="1"/>
          </p:cNvSpPr>
          <p:nvPr/>
        </p:nvSpPr>
        <p:spPr bwMode="auto">
          <a:xfrm>
            <a:off x="3214678" y="3786190"/>
            <a:ext cx="543739" cy="52322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20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786182" y="2857496"/>
            <a:ext cx="1105559" cy="584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мало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3857620" y="3786190"/>
            <a:ext cx="1286955" cy="584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много</a:t>
            </a:r>
            <a:endParaRPr lang="ru-RU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Стрелка вправо 19"/>
          <p:cNvSpPr/>
          <p:nvPr/>
        </p:nvSpPr>
        <p:spPr>
          <a:xfrm>
            <a:off x="5143504" y="3143248"/>
            <a:ext cx="1000132" cy="92869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Rectangle 5"/>
          <p:cNvSpPr>
            <a:spLocks noChangeArrowheads="1"/>
          </p:cNvSpPr>
          <p:nvPr/>
        </p:nvSpPr>
        <p:spPr bwMode="auto">
          <a:xfrm>
            <a:off x="6215074" y="3148612"/>
            <a:ext cx="1396536" cy="92333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20,2</a:t>
            </a:r>
            <a:endParaRPr kumimoji="0" lang="ru-RU" sz="7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7" name="Text Box 13"/>
          <p:cNvSpPr txBox="1">
            <a:spLocks noChangeArrowheads="1"/>
          </p:cNvSpPr>
          <p:nvPr/>
        </p:nvSpPr>
        <p:spPr bwMode="auto">
          <a:xfrm>
            <a:off x="793753" y="5072074"/>
            <a:ext cx="992165" cy="10795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6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Н</a:t>
            </a:r>
            <a:endParaRPr kumimoji="0" lang="ru-RU" sz="7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 Box 13"/>
          <p:cNvSpPr txBox="1">
            <a:spLocks noChangeArrowheads="1"/>
          </p:cNvSpPr>
          <p:nvPr/>
        </p:nvSpPr>
        <p:spPr bwMode="auto">
          <a:xfrm>
            <a:off x="3714744" y="5072074"/>
            <a:ext cx="992165" cy="10795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66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rPr>
              <a:t>Н</a:t>
            </a:r>
            <a:endParaRPr kumimoji="0" lang="ru-RU" sz="7200" b="0" i="0" u="none" strike="noStrike" cap="none" normalizeH="0" baseline="0" dirty="0" smtClean="0">
              <a:ln>
                <a:noFill/>
              </a:ln>
              <a:solidFill>
                <a:srgbClr val="0014A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 Box 13"/>
          <p:cNvSpPr txBox="1">
            <a:spLocks noChangeArrowheads="1"/>
          </p:cNvSpPr>
          <p:nvPr/>
        </p:nvSpPr>
        <p:spPr bwMode="auto">
          <a:xfrm>
            <a:off x="6500826" y="5000636"/>
            <a:ext cx="992165" cy="10795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6600" b="1" i="0" u="none" strike="noStrike" cap="none" normalizeH="0" baseline="0" dirty="0" smtClean="0">
                <a:ln>
                  <a:noFill/>
                </a:ln>
                <a:solidFill>
                  <a:srgbClr val="365D21"/>
                </a:solidFill>
                <a:effectLst/>
                <a:latin typeface="Times New Roman" pitchFamily="18" charset="0"/>
                <a:cs typeface="Times New Roman" pitchFamily="18" charset="0"/>
              </a:rPr>
              <a:t>Н</a:t>
            </a:r>
            <a:endParaRPr kumimoji="0" lang="ru-RU" sz="7200" b="0" i="0" u="none" strike="noStrike" cap="none" normalizeH="0" baseline="0" dirty="0" smtClean="0">
              <a:ln>
                <a:noFill/>
              </a:ln>
              <a:solidFill>
                <a:srgbClr val="365D2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1500166" y="5786454"/>
            <a:ext cx="628654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1                           1                         1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9" name="Rectangle 15"/>
          <p:cNvSpPr>
            <a:spLocks noChangeArrowheads="1"/>
          </p:cNvSpPr>
          <p:nvPr/>
        </p:nvSpPr>
        <p:spPr bwMode="auto">
          <a:xfrm>
            <a:off x="1428760" y="4935692"/>
            <a:ext cx="642938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1                     2                     3</a:t>
            </a:r>
            <a:endParaRPr kumimoji="0" lang="ru-RU" sz="5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0" name="Rectangle 16"/>
          <p:cNvSpPr>
            <a:spLocks noChangeArrowheads="1"/>
          </p:cNvSpPr>
          <p:nvPr/>
        </p:nvSpPr>
        <p:spPr bwMode="auto">
          <a:xfrm>
            <a:off x="571472" y="6065573"/>
            <a:ext cx="742955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протий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дейтерий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365D2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тритий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rgbClr val="365D2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3714744" y="1142984"/>
            <a:ext cx="5286412" cy="169277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715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ИЗОТОПЫ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</a:t>
            </a:r>
            <a:r>
              <a:rPr kumimoji="0" lang="ru-RU" sz="3200" b="1" i="1" u="none" strike="noStrike" cap="none" normalizeH="0" baseline="0" dirty="0" err="1" smtClean="0">
                <a:ln>
                  <a:noFill/>
                </a:ln>
                <a:solidFill>
                  <a:srgbClr val="365D2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одинак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rgbClr val="365D2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заряд)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Хим.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св-ва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rgbClr val="365D2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одинаковы</a:t>
            </a:r>
            <a:endParaRPr kumimoji="0" lang="ru-RU" b="0" i="1" u="none" strike="noStrike" cap="none" normalizeH="0" baseline="0" dirty="0" smtClean="0">
              <a:ln>
                <a:noFill/>
              </a:ln>
              <a:solidFill>
                <a:srgbClr val="365D2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Р/а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4000" b="1" i="1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различная</a:t>
            </a:r>
            <a:endParaRPr kumimoji="0" lang="ru-RU" sz="4400" b="0" i="1" u="none" strike="noStrike" cap="none" normalizeH="0" baseline="0" dirty="0" smtClean="0">
              <a:ln>
                <a:noFill/>
              </a:ln>
              <a:solidFill>
                <a:srgbClr val="0014A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Rectangle 1"/>
          <p:cNvSpPr>
            <a:spLocks noChangeArrowheads="1"/>
          </p:cNvSpPr>
          <p:nvPr/>
        </p:nvSpPr>
        <p:spPr bwMode="auto">
          <a:xfrm>
            <a:off x="1214414" y="2690053"/>
            <a:ext cx="2143140" cy="27392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sym typeface="Symbol" pitchFamily="18" charset="2"/>
              </a:rPr>
              <a:t> 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   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sym typeface="Symbol" pitchFamily="18" charset="2"/>
              </a:rPr>
              <a:t>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    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sym typeface="Symbol" pitchFamily="18" charset="2"/>
              </a:rPr>
              <a:t>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   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sym typeface="Symbol" pitchFamily="18" charset="2"/>
              </a:rPr>
              <a:t>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eaLnBrk="0" hangingPunct="0"/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     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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    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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   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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            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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      </a:t>
            </a:r>
            <a:r>
              <a:rPr lang="ru-RU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</a:t>
            </a:r>
            <a:r>
              <a:rPr lang="ru-RU" sz="2000" dirty="0" smtClean="0">
                <a:latin typeface="Arial" pitchFamily="34" charset="0"/>
                <a:ea typeface="Times New Roman" pitchFamily="18" charset="0"/>
              </a:rPr>
              <a:t>        </a:t>
            </a:r>
            <a:r>
              <a:rPr lang="ru-RU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</a:t>
            </a:r>
            <a:r>
              <a:rPr lang="ru-RU" sz="2000" dirty="0" smtClean="0">
                <a:latin typeface="Arial" pitchFamily="34" charset="0"/>
                <a:ea typeface="Times New Roman" pitchFamily="18" charset="0"/>
              </a:rPr>
              <a:t>     </a:t>
            </a:r>
            <a:r>
              <a:rPr lang="ru-RU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</a:t>
            </a:r>
            <a:r>
              <a:rPr lang="ru-RU" sz="2000" dirty="0" smtClean="0">
                <a:latin typeface="Arial" pitchFamily="34" charset="0"/>
                <a:ea typeface="Times New Roman" pitchFamily="18" charset="0"/>
              </a:rPr>
              <a:t>                  </a:t>
            </a:r>
            <a:r>
              <a:rPr lang="ru-RU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</a:t>
            </a:r>
            <a:r>
              <a:rPr lang="ru-RU" sz="2000" dirty="0" smtClean="0">
                <a:latin typeface="Arial" pitchFamily="34" charset="0"/>
                <a:ea typeface="Times New Roman" pitchFamily="18" charset="0"/>
              </a:rPr>
              <a:t>        </a:t>
            </a:r>
            <a:r>
              <a:rPr lang="ru-RU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</a:t>
            </a:r>
            <a:r>
              <a:rPr lang="ru-RU" sz="2000" dirty="0" smtClean="0">
                <a:latin typeface="Arial" pitchFamily="34" charset="0"/>
              </a:rPr>
              <a:t>       </a:t>
            </a:r>
            <a:r>
              <a:rPr lang="ru-RU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    </a:t>
            </a:r>
            <a:r>
              <a:rPr lang="ru-RU" sz="2000" dirty="0" smtClean="0">
                <a:latin typeface="Arial" pitchFamily="34" charset="0"/>
                <a:ea typeface="Times New Roman" pitchFamily="18" charset="0"/>
              </a:rPr>
              <a:t>  </a:t>
            </a:r>
            <a:r>
              <a:rPr lang="ru-RU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</a:t>
            </a:r>
            <a:r>
              <a:rPr lang="ru-RU" sz="2000" dirty="0" smtClean="0">
                <a:latin typeface="Arial" pitchFamily="34" charset="0"/>
                <a:ea typeface="Times New Roman" pitchFamily="18" charset="0"/>
              </a:rPr>
              <a:t>               </a:t>
            </a:r>
            <a:r>
              <a:rPr lang="ru-RU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</a:t>
            </a:r>
            <a:r>
              <a:rPr lang="ru-RU" sz="2000" dirty="0" smtClean="0">
                <a:latin typeface="Arial" pitchFamily="34" charset="0"/>
                <a:ea typeface="Times New Roman" pitchFamily="18" charset="0"/>
              </a:rPr>
              <a:t>        </a:t>
            </a:r>
            <a:r>
              <a:rPr lang="ru-RU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</a:t>
            </a:r>
            <a:r>
              <a:rPr lang="ru-RU" sz="2000" dirty="0" smtClean="0">
                <a:latin typeface="Arial" pitchFamily="34" charset="0"/>
                <a:ea typeface="Times New Roman" pitchFamily="18" charset="0"/>
              </a:rPr>
              <a:t>       </a:t>
            </a:r>
            <a:r>
              <a:rPr lang="ru-RU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                                                       </a:t>
            </a:r>
            <a:r>
              <a:rPr lang="ru-RU" sz="2000" dirty="0" smtClean="0">
                <a:latin typeface="Arial" pitchFamily="34" charset="0"/>
              </a:rPr>
              <a:t> </a:t>
            </a:r>
            <a:endParaRPr lang="ru-RU" sz="2000" dirty="0" smtClean="0"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grpSp>
        <p:nvGrpSpPr>
          <p:cNvPr id="26" name="Группа 25"/>
          <p:cNvGrpSpPr/>
          <p:nvPr/>
        </p:nvGrpSpPr>
        <p:grpSpPr>
          <a:xfrm>
            <a:off x="0" y="0"/>
            <a:ext cx="9144000" cy="6858000"/>
            <a:chOff x="-3429056" y="-214338"/>
            <a:chExt cx="9144000" cy="6858000"/>
          </a:xfrm>
        </p:grpSpPr>
        <p:grpSp>
          <p:nvGrpSpPr>
            <p:cNvPr id="27" name="Группа 28"/>
            <p:cNvGrpSpPr/>
            <p:nvPr/>
          </p:nvGrpSpPr>
          <p:grpSpPr>
            <a:xfrm>
              <a:off x="-3429056" y="-214338"/>
              <a:ext cx="9144000" cy="6858000"/>
              <a:chOff x="-3571932" y="0"/>
              <a:chExt cx="9144000" cy="6858000"/>
            </a:xfrm>
          </p:grpSpPr>
          <p:sp>
            <p:nvSpPr>
              <p:cNvPr id="29" name="Прямоугольник 28"/>
              <p:cNvSpPr/>
              <p:nvPr/>
            </p:nvSpPr>
            <p:spPr>
              <a:xfrm>
                <a:off x="-3571932" y="0"/>
                <a:ext cx="9144000" cy="6858000"/>
              </a:xfrm>
              <a:prstGeom prst="rect">
                <a:avLst/>
              </a:prstGeom>
              <a:solidFill>
                <a:schemeClr val="bg1">
                  <a:lumMod val="65000"/>
                  <a:alpha val="77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30" name="Rectangle 19"/>
              <p:cNvSpPr>
                <a:spLocks noChangeArrowheads="1"/>
              </p:cNvSpPr>
              <p:nvPr/>
            </p:nvSpPr>
            <p:spPr bwMode="auto">
              <a:xfrm>
                <a:off x="1857292" y="3714752"/>
                <a:ext cx="3714776" cy="769441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4400" b="1" i="0" u="sng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ПРОТОНЫ</a:t>
                </a:r>
                <a:r>
                  <a:rPr kumimoji="0" lang="ru-RU" sz="4400" b="1" i="0" u="sng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 </a:t>
                </a:r>
                <a:endParaRPr kumimoji="0" lang="ru-RU" sz="6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28" name="Text Box 23"/>
            <p:cNvSpPr txBox="1">
              <a:spLocks noChangeArrowheads="1"/>
            </p:cNvSpPr>
            <p:nvPr/>
          </p:nvSpPr>
          <p:spPr bwMode="auto">
            <a:xfrm>
              <a:off x="1928794" y="4357694"/>
              <a:ext cx="3571900" cy="714380"/>
            </a:xfrm>
            <a:prstGeom prst="rect">
              <a:avLst/>
            </a:prstGeom>
            <a:gradFill rotWithShape="0">
              <a:gsLst>
                <a:gs pos="0">
                  <a:srgbClr val="FFCCFF"/>
                </a:gs>
                <a:gs pos="50000">
                  <a:srgbClr val="FFCCFF">
                    <a:gamma/>
                    <a:tint val="0"/>
                    <a:invGamma/>
                  </a:srgbClr>
                </a:gs>
                <a:gs pos="100000">
                  <a:srgbClr val="FFCCFF"/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3600" b="1" i="0" u="sng" strike="noStrike" cap="none" normalizeH="0" baseline="0" dirty="0" smtClean="0">
                  <a:ln>
                    <a:noFill/>
                  </a:ln>
                  <a:solidFill>
                    <a:srgbClr val="008000"/>
                  </a:solidFill>
                  <a:effectLst/>
                  <a:latin typeface="Times New Roman" pitchFamily="18" charset="0"/>
                </a:rPr>
                <a:t>НЕЙТРОНЫ</a:t>
              </a:r>
              <a:endParaRPr kumimoji="0" lang="ru-RU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300"/>
                                        <p:tgtEl>
                                          <p:spTgt spid="1030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300"/>
                                        <p:tgtEl>
                                          <p:spTgt spid="1030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300"/>
                                        <p:tgtEl>
                                          <p:spTgt spid="1030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300"/>
                                        <p:tgtEl>
                                          <p:spTgt spid="10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300"/>
                                        <p:tgtEl>
                                          <p:spTgt spid="10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300"/>
                                        <p:tgtEl>
                                          <p:spTgt spid="10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1" dur="300"/>
                                        <p:tgtEl>
                                          <p:spTgt spid="10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2" dur="300"/>
                                        <p:tgtEl>
                                          <p:spTgt spid="10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300"/>
                                        <p:tgtEl>
                                          <p:spTgt spid="10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8" dur="300"/>
                                        <p:tgtEl>
                                          <p:spTgt spid="10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9" dur="300"/>
                                        <p:tgtEl>
                                          <p:spTgt spid="10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300"/>
                                        <p:tgtEl>
                                          <p:spTgt spid="10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2000"/>
                                        <p:tgtEl>
                                          <p:spTgt spid="1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2000"/>
                                        <p:tgtEl>
                                          <p:spTgt spid="103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10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10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2" dur="1000"/>
                                        <p:tgtEl>
                                          <p:spTgt spid="10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1000"/>
                            </p:stCondLst>
                            <p:childTnLst>
                              <p:par>
                                <p:cTn id="134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2000"/>
                            </p:stCondLst>
                            <p:childTnLst>
                              <p:par>
                                <p:cTn id="141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1" dur="1000"/>
                                        <p:tgtEl>
                                          <p:spTgt spid="10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6" dur="2000"/>
                                        <p:tgtEl>
                                          <p:spTgt spid="1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1" dur="2000"/>
                                        <p:tgtEl>
                                          <p:spTgt spid="10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5" dur="1000" fill="hold"/>
                                        <p:tgtEl>
                                          <p:spTgt spid="1030">
                                            <p:bg/>
                                          </p:spTgt>
                                        </p:tgtEl>
                                      </p:cBhvr>
                                      <p:by x="10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66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167" dur="1000" fill="hold"/>
                                        <p:tgtEl>
                                          <p:spTgt spid="10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68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169" dur="1000" fill="hold"/>
                                        <p:tgtEl>
                                          <p:spTgt spid="10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0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70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171" dur="1000" fill="hold"/>
                                        <p:tgtEl>
                                          <p:spTgt spid="10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0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 animBg="1"/>
      <p:bldP spid="1027" grpId="0"/>
      <p:bldP spid="1028" grpId="0" animBg="1"/>
      <p:bldP spid="1029" grpId="0" animBg="1"/>
      <p:bldP spid="6" grpId="0" animBg="1"/>
      <p:bldP spid="8" grpId="0" animBg="1"/>
      <p:bldP spid="1035" grpId="0" animBg="1"/>
      <p:bldP spid="1036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1037" grpId="0"/>
      <p:bldP spid="23" grpId="0"/>
      <p:bldP spid="24" grpId="0"/>
      <p:bldP spid="1038" grpId="0"/>
      <p:bldP spid="1039" grpId="0"/>
      <p:bldP spid="1030" grpId="0" build="p" animBg="1"/>
      <p:bldP spid="1030" grpId="1" build="allAtOnce" animBg="1"/>
      <p:bldP spid="2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5786446" y="-24"/>
            <a:ext cx="3169525" cy="1509668"/>
            <a:chOff x="684710" y="428580"/>
            <a:chExt cx="3169525" cy="1509668"/>
          </a:xfrm>
          <a:solidFill>
            <a:schemeClr val="bg2"/>
          </a:solidFill>
        </p:grpSpPr>
        <p:sp>
          <p:nvSpPr>
            <p:cNvPr id="3" name="Прямоугольник 2"/>
            <p:cNvSpPr/>
            <p:nvPr/>
          </p:nvSpPr>
          <p:spPr>
            <a:xfrm>
              <a:off x="684710" y="915022"/>
              <a:ext cx="1144865" cy="707886"/>
            </a:xfrm>
            <a:prstGeom prst="rect">
              <a:avLst/>
            </a:prstGeom>
            <a:grpFill/>
          </p:spPr>
          <p:txBody>
            <a:bodyPr wrap="none">
              <a:spAutoFit/>
            </a:bodyPr>
            <a:lstStyle/>
            <a:p>
              <a:r>
                <a:rPr lang="en-US" sz="40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F</a:t>
              </a:r>
              <a:r>
                <a:rPr lang="ru-RU" sz="4000" b="1" baseline="-25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Т</a:t>
              </a:r>
              <a:r>
                <a:rPr lang="ru-RU" sz="40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4000" b="1" dirty="0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=</a:t>
              </a:r>
              <a:endParaRPr lang="ru-RU" sz="4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1827718" y="428580"/>
              <a:ext cx="2026517" cy="769441"/>
            </a:xfrm>
            <a:prstGeom prst="rect">
              <a:avLst/>
            </a:prstGeom>
            <a:grpFill/>
          </p:spPr>
          <p:txBody>
            <a:bodyPr wrap="none">
              <a:spAutoFit/>
            </a:bodyPr>
            <a:lstStyle/>
            <a:p>
              <a:pPr lvl="0">
                <a:spcAft>
                  <a:spcPts val="1000"/>
                </a:spcAft>
              </a:pPr>
              <a:r>
                <a:rPr lang="ru-RU" sz="44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  <a:sym typeface="Symbol"/>
                </a:rPr>
                <a:t></a:t>
              </a:r>
              <a:r>
                <a:rPr lang="en-US" sz="40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m</a:t>
              </a:r>
              <a:r>
                <a:rPr lang="en-US" sz="4000" b="1" baseline="-25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  <a:r>
                <a:rPr lang="en-US" sz="40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</a:t>
              </a:r>
              <a:r>
                <a:rPr lang="en-US" sz="4000" b="1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m</a:t>
              </a:r>
              <a:r>
                <a:rPr lang="en-US" sz="4000" b="1" baseline="-25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endParaRPr lang="ru-RU" sz="5400" dirty="0" smtClean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2351926" y="1168807"/>
              <a:ext cx="851623" cy="769441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44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rPr>
                <a:t>R</a:t>
              </a:r>
              <a:r>
                <a:rPr kumimoji="0" lang="en-US" sz="4400" b="1" i="0" u="none" strike="noStrike" cap="none" normalizeH="0" baseline="3000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rPr>
                <a:t>2</a:t>
              </a:r>
              <a:endParaRPr kumimoji="0" lang="en-US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endParaRPr>
            </a:p>
          </p:txBody>
        </p:sp>
        <p:cxnSp>
          <p:nvCxnSpPr>
            <p:cNvPr id="4" name="Прямая соединительная линия 3"/>
            <p:cNvCxnSpPr/>
            <p:nvPr/>
          </p:nvCxnSpPr>
          <p:spPr>
            <a:xfrm>
              <a:off x="1899156" y="1226482"/>
              <a:ext cx="1872000" cy="1588"/>
            </a:xfrm>
            <a:prstGeom prst="line">
              <a:avLst/>
            </a:prstGeom>
            <a:grpFill/>
            <a:ln w="5715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Прямоугольник 6"/>
          <p:cNvSpPr/>
          <p:nvPr/>
        </p:nvSpPr>
        <p:spPr>
          <a:xfrm>
            <a:off x="227159" y="285728"/>
            <a:ext cx="4896982" cy="830997"/>
          </a:xfrm>
          <a:prstGeom prst="rect">
            <a:avLst/>
          </a:prstGeom>
          <a:solidFill>
            <a:srgbClr val="F9E3A5"/>
          </a:solidFill>
        </p:spPr>
        <p:txBody>
          <a:bodyPr wrap="none">
            <a:spAutoFit/>
          </a:bodyPr>
          <a:lstStyle/>
          <a:p>
            <a:r>
              <a:rPr lang="ru-RU" sz="4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гравитационные</a:t>
            </a:r>
            <a:endParaRPr lang="ru-RU" sz="4400" dirty="0">
              <a:solidFill>
                <a:srgbClr val="0066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500430" y="1285860"/>
            <a:ext cx="3361882" cy="769441"/>
          </a:xfrm>
          <a:prstGeom prst="rect">
            <a:avLst/>
          </a:prstGeom>
          <a:solidFill>
            <a:schemeClr val="bg2"/>
          </a:solidFill>
        </p:spPr>
        <p:txBody>
          <a:bodyPr wrap="none">
            <a:spAutoFit/>
          </a:bodyPr>
          <a:lstStyle/>
          <a:p>
            <a:r>
              <a:rPr lang="ru-RU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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6,67 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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en-US" sz="4400" b="1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-11</a:t>
            </a:r>
            <a:endParaRPr lang="ru-RU" sz="4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0" y="3786190"/>
            <a:ext cx="9348200" cy="830997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ru-RU" sz="4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Но одноимённые отталкиваются</a:t>
            </a:r>
            <a:endParaRPr lang="ru-RU" sz="4400" dirty="0">
              <a:solidFill>
                <a:srgbClr val="C00000"/>
              </a:solidFill>
            </a:endParaRPr>
          </a:p>
        </p:txBody>
      </p:sp>
      <p:grpSp>
        <p:nvGrpSpPr>
          <p:cNvPr id="14" name="Группа 13"/>
          <p:cNvGrpSpPr/>
          <p:nvPr/>
        </p:nvGrpSpPr>
        <p:grpSpPr>
          <a:xfrm>
            <a:off x="5786446" y="1857364"/>
            <a:ext cx="3091405" cy="1357322"/>
            <a:chOff x="4214810" y="4643446"/>
            <a:chExt cx="3091405" cy="1357322"/>
          </a:xfrm>
        </p:grpSpPr>
        <p:sp>
          <p:nvSpPr>
            <p:cNvPr id="10" name="Text Box 31"/>
            <p:cNvSpPr txBox="1">
              <a:spLocks noChangeArrowheads="1"/>
            </p:cNvSpPr>
            <p:nvPr/>
          </p:nvSpPr>
          <p:spPr bwMode="auto">
            <a:xfrm>
              <a:off x="5429256" y="5391518"/>
              <a:ext cx="1234017" cy="609250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3600" b="1" i="0" u="none" strike="noStrike" cap="none" normalizeH="0" baseline="0" dirty="0" smtClean="0">
                  <a:ln>
                    <a:noFill/>
                  </a:ln>
                  <a:solidFill>
                    <a:srgbClr val="0033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  r</a:t>
              </a:r>
              <a:r>
                <a:rPr kumimoji="0" lang="en-US" sz="3600" b="1" i="0" u="none" strike="noStrike" cap="none" normalizeH="0" baseline="30000" dirty="0" smtClean="0">
                  <a:ln>
                    <a:noFill/>
                  </a:ln>
                  <a:solidFill>
                    <a:srgbClr val="0033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2</a:t>
              </a:r>
              <a:endParaRPr kumimoji="0" lang="ru-RU" sz="48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" name="Text Box 32"/>
            <p:cNvSpPr txBox="1">
              <a:spLocks noChangeArrowheads="1"/>
            </p:cNvSpPr>
            <p:nvPr/>
          </p:nvSpPr>
          <p:spPr bwMode="auto">
            <a:xfrm>
              <a:off x="4214810" y="4857760"/>
              <a:ext cx="1571636" cy="100013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36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F</a:t>
              </a:r>
              <a:r>
                <a:rPr kumimoji="0" lang="en-US" sz="3600" b="1" i="0" u="none" strike="noStrike" cap="none" normalizeH="0" baseline="-2500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1,2</a:t>
              </a:r>
              <a:r>
                <a:rPr kumimoji="0" lang="en-US" sz="44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=</a:t>
              </a:r>
              <a:endParaRPr kumimoji="0" lang="ru-RU" sz="6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" name="Text Box 30"/>
            <p:cNvSpPr txBox="1">
              <a:spLocks noChangeArrowheads="1"/>
            </p:cNvSpPr>
            <p:nvPr/>
          </p:nvSpPr>
          <p:spPr bwMode="auto">
            <a:xfrm>
              <a:off x="5357818" y="4643446"/>
              <a:ext cx="1948397" cy="714368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3600" b="1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rPr>
                <a:t>k</a:t>
              </a:r>
              <a:r>
                <a:rPr kumimoji="0" lang="ru-RU" sz="3600" b="1" i="0" u="none" strike="noStrike" cap="none" normalizeH="0" baseline="0" dirty="0" smtClean="0">
                  <a:ln>
                    <a:noFill/>
                  </a:ln>
                  <a:solidFill>
                    <a:srgbClr val="000099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3600" b="1" i="0" u="none" strike="noStrike" cap="none" normalizeH="0" baseline="0" dirty="0" smtClean="0">
                  <a:ln>
                    <a:noFill/>
                  </a:ln>
                  <a:solidFill>
                    <a:srgbClr val="000099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q</a:t>
              </a:r>
              <a:r>
                <a:rPr kumimoji="0" lang="en-US" sz="3600" b="1" i="0" u="none" strike="noStrike" cap="none" normalizeH="0" baseline="-25000" dirty="0" smtClean="0">
                  <a:ln>
                    <a:noFill/>
                  </a:ln>
                  <a:solidFill>
                    <a:srgbClr val="000099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1</a:t>
              </a:r>
              <a:r>
                <a:rPr kumimoji="0" lang="en-US" sz="3600" b="1" i="0" u="none" strike="noStrike" cap="none" normalizeH="0" baseline="0" dirty="0" smtClean="0">
                  <a:ln>
                    <a:noFill/>
                  </a:ln>
                  <a:solidFill>
                    <a:srgbClr val="000099"/>
                  </a:solidFill>
                  <a:effectLst/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</a:t>
              </a:r>
              <a:r>
                <a:rPr kumimoji="0" lang="en-US" sz="3600" b="1" i="0" u="none" strike="noStrike" cap="none" normalizeH="0" baseline="0" dirty="0" smtClean="0">
                  <a:ln>
                    <a:noFill/>
                  </a:ln>
                  <a:solidFill>
                    <a:srgbClr val="000099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q</a:t>
              </a:r>
              <a:r>
                <a:rPr kumimoji="0" lang="en-US" sz="3600" b="1" i="0" u="none" strike="noStrike" cap="none" normalizeH="0" baseline="-25000" dirty="0" smtClean="0">
                  <a:ln>
                    <a:noFill/>
                  </a:ln>
                  <a:solidFill>
                    <a:srgbClr val="000099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2</a:t>
              </a:r>
              <a:endParaRPr kumimoji="0" lang="ru-RU" sz="4800" b="0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" name="Line 28"/>
            <p:cNvSpPr>
              <a:spLocks noChangeShapeType="1"/>
            </p:cNvSpPr>
            <p:nvPr/>
          </p:nvSpPr>
          <p:spPr bwMode="auto">
            <a:xfrm>
              <a:off x="5500694" y="5357826"/>
              <a:ext cx="1131681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48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5" name="Прямоугольник 14"/>
          <p:cNvSpPr/>
          <p:nvPr/>
        </p:nvSpPr>
        <p:spPr>
          <a:xfrm>
            <a:off x="3357554" y="2928934"/>
            <a:ext cx="2893742" cy="1015663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pPr algn="ctr">
              <a:spcAft>
                <a:spcPts val="1000"/>
              </a:spcAft>
            </a:pPr>
            <a:r>
              <a:rPr lang="en-US" sz="60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k= </a:t>
            </a:r>
            <a:r>
              <a:rPr lang="en-US" sz="54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r>
              <a:rPr lang="en-US" sz="54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</a:t>
            </a:r>
            <a:r>
              <a:rPr lang="en-US" sz="54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en-US" sz="5400" b="1" baseline="30000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ru-RU" sz="8800" dirty="0">
              <a:solidFill>
                <a:srgbClr val="0014A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0" y="2143116"/>
            <a:ext cx="5482270" cy="830997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ru-RU" sz="48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электромагнитные</a:t>
            </a:r>
            <a:endParaRPr lang="ru-RU" sz="4400" dirty="0">
              <a:solidFill>
                <a:srgbClr val="0014AC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0" y="4786322"/>
            <a:ext cx="2552302" cy="83099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r>
              <a:rPr lang="ru-RU" sz="4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ядерные</a:t>
            </a:r>
            <a:endParaRPr lang="ru-RU" sz="4400" dirty="0">
              <a:solidFill>
                <a:srgbClr val="7030A0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214282" y="5715016"/>
            <a:ext cx="8657563" cy="76944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r>
              <a:rPr lang="ru-RU" sz="4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«Богатырь с короткими руками»</a:t>
            </a:r>
            <a:endParaRPr lang="ru-RU" sz="44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1" name="Группа 20"/>
          <p:cNvGrpSpPr/>
          <p:nvPr/>
        </p:nvGrpSpPr>
        <p:grpSpPr>
          <a:xfrm>
            <a:off x="0" y="0"/>
            <a:ext cx="9144000" cy="6858000"/>
            <a:chOff x="-3429056" y="-214338"/>
            <a:chExt cx="9144000" cy="6858000"/>
          </a:xfrm>
        </p:grpSpPr>
        <p:grpSp>
          <p:nvGrpSpPr>
            <p:cNvPr id="22" name="Группа 28"/>
            <p:cNvGrpSpPr/>
            <p:nvPr/>
          </p:nvGrpSpPr>
          <p:grpSpPr>
            <a:xfrm>
              <a:off x="-3429056" y="-214338"/>
              <a:ext cx="9144000" cy="6858000"/>
              <a:chOff x="-3571932" y="0"/>
              <a:chExt cx="9144000" cy="6858000"/>
            </a:xfrm>
          </p:grpSpPr>
          <p:sp>
            <p:nvSpPr>
              <p:cNvPr id="24" name="Прямоугольник 23"/>
              <p:cNvSpPr/>
              <p:nvPr/>
            </p:nvSpPr>
            <p:spPr>
              <a:xfrm>
                <a:off x="-3571932" y="0"/>
                <a:ext cx="9144000" cy="6858000"/>
              </a:xfrm>
              <a:prstGeom prst="rect">
                <a:avLst/>
              </a:prstGeom>
              <a:solidFill>
                <a:schemeClr val="bg1">
                  <a:lumMod val="65000"/>
                  <a:alpha val="77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5" name="Rectangle 19"/>
              <p:cNvSpPr>
                <a:spLocks noChangeArrowheads="1"/>
              </p:cNvSpPr>
              <p:nvPr/>
            </p:nvSpPr>
            <p:spPr bwMode="auto">
              <a:xfrm>
                <a:off x="1857292" y="3714752"/>
                <a:ext cx="3714776" cy="769441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4400" b="1" i="0" u="sng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ПРОТОНЫ</a:t>
                </a:r>
                <a:r>
                  <a:rPr kumimoji="0" lang="ru-RU" sz="4400" b="1" i="0" u="sng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 </a:t>
                </a:r>
                <a:endParaRPr kumimoji="0" lang="ru-RU" sz="6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23" name="Text Box 23"/>
            <p:cNvSpPr txBox="1">
              <a:spLocks noChangeArrowheads="1"/>
            </p:cNvSpPr>
            <p:nvPr/>
          </p:nvSpPr>
          <p:spPr bwMode="auto">
            <a:xfrm>
              <a:off x="1928794" y="4357694"/>
              <a:ext cx="3571900" cy="714380"/>
            </a:xfrm>
            <a:prstGeom prst="rect">
              <a:avLst/>
            </a:prstGeom>
            <a:gradFill rotWithShape="0">
              <a:gsLst>
                <a:gs pos="0">
                  <a:srgbClr val="FFCCFF"/>
                </a:gs>
                <a:gs pos="50000">
                  <a:srgbClr val="FFCCFF">
                    <a:gamma/>
                    <a:tint val="0"/>
                    <a:invGamma/>
                  </a:srgbClr>
                </a:gs>
                <a:gs pos="100000">
                  <a:srgbClr val="FFCCFF"/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3600" b="1" i="0" u="sng" strike="noStrike" cap="none" normalizeH="0" baseline="0" dirty="0" smtClean="0">
                  <a:ln>
                    <a:noFill/>
                  </a:ln>
                  <a:solidFill>
                    <a:srgbClr val="008000"/>
                  </a:solidFill>
                  <a:effectLst/>
                  <a:latin typeface="Times New Roman" pitchFamily="18" charset="0"/>
                </a:rPr>
                <a:t>НЕЙТРОНЫ</a:t>
              </a:r>
              <a:endParaRPr kumimoji="0" lang="ru-RU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0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1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100000" y="11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5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65000" y="65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3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1" dur="2000" fill="hold"/>
                                        <p:tgtEl>
                                          <p:spTgt spid="14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9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2000"/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2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2000"/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2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3" dur="2000" fill="hold"/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</p:cBhvr>
                                      <p:by x="100000" y="11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4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5" dur="2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0000" y="11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allAtOnce"/>
      <p:bldP spid="8" grpId="0" animBg="1"/>
      <p:bldP spid="8" grpId="1" animBg="1"/>
      <p:bldP spid="9" grpId="0" uiExpand="1" build="allAtOnce" animBg="1"/>
      <p:bldP spid="18" grpId="0" build="allAtOnce" animBg="1"/>
      <p:bldP spid="19" grpId="0" build="allAtOnce" animBg="1"/>
      <p:bldP spid="20" grpId="0" build="allAtOnce" animBg="1"/>
      <p:bldP spid="20" grpId="1" build="allAtOnce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0" y="-24"/>
            <a:ext cx="9144000" cy="230832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800" b="1" i="0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ЭНЕРГИЯ  СВЯЗИ</a:t>
            </a:r>
            <a:endParaRPr kumimoji="0" lang="ru-RU" sz="3200" b="0" i="0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rgbClr val="365D2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для расщепления- </a:t>
            </a: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затрачиваем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0014AC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 слиянии          </a:t>
            </a: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</a:t>
            </a: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rgbClr val="365D2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выделяется</a:t>
            </a:r>
            <a:endParaRPr kumimoji="0" lang="ru-RU" sz="6600" b="0" i="0" u="none" strike="noStrike" cap="none" normalizeH="0" baseline="0" dirty="0" smtClean="0">
              <a:ln>
                <a:noFill/>
              </a:ln>
              <a:solidFill>
                <a:srgbClr val="365D2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170534"/>
            <a:ext cx="575189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</a:t>
            </a:r>
            <a:r>
              <a:rPr kumimoji="0" lang="en-US" sz="48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Zm</a:t>
            </a:r>
            <a:r>
              <a:rPr kumimoji="0" lang="en-US" sz="4800" b="1" i="0" u="none" strike="noStrike" cap="none" normalizeH="0" baseline="-3000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</a:t>
            </a:r>
            <a:r>
              <a:rPr kumimoji="0" lang="en-US" sz="4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+</a:t>
            </a:r>
            <a:r>
              <a:rPr kumimoji="0" lang="en-US" sz="4800" b="1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Nm</a:t>
            </a:r>
            <a:r>
              <a:rPr kumimoji="0" lang="en-US" sz="4800" b="1" i="0" u="none" strike="noStrike" cap="none" normalizeH="0" baseline="-3000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</a:t>
            </a:r>
            <a:r>
              <a:rPr kumimoji="0" lang="en-US" sz="4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)-</a:t>
            </a:r>
            <a:r>
              <a:rPr kumimoji="0" lang="en-US" sz="4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</a:t>
            </a:r>
            <a:r>
              <a:rPr kumimoji="0" lang="ru-RU" sz="4800" b="1" i="0" u="none" strike="noStrike" cap="none" normalizeH="0" baseline="-3000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</a:t>
            </a:r>
            <a:r>
              <a:rPr kumimoji="0" lang="en-US" sz="4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</a:t>
            </a:r>
            <a:r>
              <a:rPr kumimoji="0" lang="ru-RU" sz="48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r>
              <a:rPr kumimoji="0" lang="ru-RU" sz="48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</a:t>
            </a:r>
            <a:endParaRPr kumimoji="0" lang="ru-RU" sz="4800" b="1" i="0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 rot="20786141">
            <a:off x="5752958" y="2237995"/>
            <a:ext cx="2713500" cy="646331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дефект масс</a:t>
            </a:r>
            <a:endParaRPr kumimoji="0" lang="ru-RU" sz="3600" b="1" i="0" u="sng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2071670" y="2986724"/>
            <a:ext cx="4344779" cy="92333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5715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</a:t>
            </a:r>
            <a:r>
              <a:rPr kumimoji="0" lang="ru-RU" sz="5400" b="1" i="0" u="none" strike="noStrike" cap="none" normalizeH="0" baseline="-3000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связи</a:t>
            </a: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=</a:t>
            </a: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</a:t>
            </a: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</a:t>
            </a:r>
            <a:r>
              <a:rPr kumimoji="0" lang="ru-RU" sz="5400" b="1" i="0" u="none" strike="noStrike" cap="none" normalizeH="0" baseline="3000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2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grpSp>
        <p:nvGrpSpPr>
          <p:cNvPr id="20" name="Group 5"/>
          <p:cNvGrpSpPr>
            <a:grpSpLocks/>
          </p:cNvGrpSpPr>
          <p:nvPr/>
        </p:nvGrpSpPr>
        <p:grpSpPr bwMode="auto">
          <a:xfrm>
            <a:off x="2746363" y="4357694"/>
            <a:ext cx="754067" cy="642942"/>
            <a:chOff x="846" y="9235"/>
            <a:chExt cx="366" cy="388"/>
          </a:xfrm>
        </p:grpSpPr>
        <p:sp>
          <p:nvSpPr>
            <p:cNvPr id="21" name="Oval 6"/>
            <p:cNvSpPr>
              <a:spLocks noChangeArrowheads="1"/>
            </p:cNvSpPr>
            <p:nvPr/>
          </p:nvSpPr>
          <p:spPr bwMode="auto">
            <a:xfrm>
              <a:off x="846" y="9235"/>
              <a:ext cx="366" cy="388"/>
            </a:xfrm>
            <a:prstGeom prst="ellips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22" name="Group 7"/>
            <p:cNvGrpSpPr>
              <a:grpSpLocks/>
            </p:cNvGrpSpPr>
            <p:nvPr/>
          </p:nvGrpSpPr>
          <p:grpSpPr bwMode="auto">
            <a:xfrm>
              <a:off x="937" y="9337"/>
              <a:ext cx="207" cy="207"/>
              <a:chOff x="7108" y="3188"/>
              <a:chExt cx="207" cy="207"/>
            </a:xfrm>
          </p:grpSpPr>
          <p:sp>
            <p:nvSpPr>
              <p:cNvPr id="23" name="Line 8"/>
              <p:cNvSpPr>
                <a:spLocks noChangeShapeType="1"/>
              </p:cNvSpPr>
              <p:nvPr/>
            </p:nvSpPr>
            <p:spPr bwMode="auto">
              <a:xfrm>
                <a:off x="7108" y="3294"/>
                <a:ext cx="207" cy="0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4" name="Line 9"/>
              <p:cNvSpPr>
                <a:spLocks noChangeShapeType="1"/>
              </p:cNvSpPr>
              <p:nvPr/>
            </p:nvSpPr>
            <p:spPr bwMode="auto">
              <a:xfrm rot="-5400000">
                <a:off x="7108" y="3292"/>
                <a:ext cx="207" cy="0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grpSp>
        <p:nvGrpSpPr>
          <p:cNvPr id="25" name="Group 10"/>
          <p:cNvGrpSpPr>
            <a:grpSpLocks/>
          </p:cNvGrpSpPr>
          <p:nvPr/>
        </p:nvGrpSpPr>
        <p:grpSpPr bwMode="auto">
          <a:xfrm>
            <a:off x="2786050" y="3929066"/>
            <a:ext cx="636583" cy="611191"/>
            <a:chOff x="846" y="9235"/>
            <a:chExt cx="366" cy="388"/>
          </a:xfrm>
        </p:grpSpPr>
        <p:sp>
          <p:nvSpPr>
            <p:cNvPr id="26" name="Oval 11"/>
            <p:cNvSpPr>
              <a:spLocks noChangeArrowheads="1"/>
            </p:cNvSpPr>
            <p:nvPr/>
          </p:nvSpPr>
          <p:spPr bwMode="auto">
            <a:xfrm>
              <a:off x="846" y="9235"/>
              <a:ext cx="366" cy="388"/>
            </a:xfrm>
            <a:prstGeom prst="ellips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400"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27" name="Group 12"/>
            <p:cNvGrpSpPr>
              <a:grpSpLocks/>
            </p:cNvGrpSpPr>
            <p:nvPr/>
          </p:nvGrpSpPr>
          <p:grpSpPr bwMode="auto">
            <a:xfrm>
              <a:off x="937" y="9337"/>
              <a:ext cx="207" cy="207"/>
              <a:chOff x="7108" y="3188"/>
              <a:chExt cx="207" cy="207"/>
            </a:xfrm>
          </p:grpSpPr>
          <p:sp>
            <p:nvSpPr>
              <p:cNvPr id="28" name="Line 13"/>
              <p:cNvSpPr>
                <a:spLocks noChangeShapeType="1"/>
              </p:cNvSpPr>
              <p:nvPr/>
            </p:nvSpPr>
            <p:spPr bwMode="auto">
              <a:xfrm>
                <a:off x="7108" y="3294"/>
                <a:ext cx="207" cy="0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24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9" name="Line 14"/>
              <p:cNvSpPr>
                <a:spLocks noChangeShapeType="1"/>
              </p:cNvSpPr>
              <p:nvPr/>
            </p:nvSpPr>
            <p:spPr bwMode="auto">
              <a:xfrm rot="-5400000">
                <a:off x="7108" y="3292"/>
                <a:ext cx="207" cy="0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240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32" name="Прямоугольник 31"/>
          <p:cNvSpPr/>
          <p:nvPr/>
        </p:nvSpPr>
        <p:spPr>
          <a:xfrm>
            <a:off x="3071802" y="4357694"/>
            <a:ext cx="12364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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кванта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57" name="Rectangle 17"/>
          <p:cNvSpPr>
            <a:spLocks noChangeArrowheads="1"/>
          </p:cNvSpPr>
          <p:nvPr/>
        </p:nvSpPr>
        <p:spPr bwMode="auto">
          <a:xfrm>
            <a:off x="1014281" y="4985105"/>
            <a:ext cx="7915437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6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4г</a:t>
            </a:r>
            <a:r>
              <a:rPr kumimoji="0" lang="ru-RU" sz="6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60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He</a:t>
            </a:r>
            <a:r>
              <a:rPr kumimoji="0" lang="ru-RU" sz="6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ru-RU" sz="60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</a:t>
            </a:r>
            <a:r>
              <a:rPr kumimoji="0" lang="ru-RU" sz="6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ru-RU" sz="6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 вагона </a:t>
            </a:r>
            <a:r>
              <a:rPr kumimoji="0" lang="ru-RU" sz="6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угля</a:t>
            </a:r>
            <a:endParaRPr kumimoji="0" lang="ru-RU" sz="8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8" name="Группа 17"/>
          <p:cNvGrpSpPr/>
          <p:nvPr/>
        </p:nvGrpSpPr>
        <p:grpSpPr>
          <a:xfrm>
            <a:off x="0" y="0"/>
            <a:ext cx="9144000" cy="6858000"/>
            <a:chOff x="-3429056" y="-214338"/>
            <a:chExt cx="9144000" cy="6858000"/>
          </a:xfrm>
        </p:grpSpPr>
        <p:grpSp>
          <p:nvGrpSpPr>
            <p:cNvPr id="19" name="Группа 28"/>
            <p:cNvGrpSpPr/>
            <p:nvPr/>
          </p:nvGrpSpPr>
          <p:grpSpPr>
            <a:xfrm>
              <a:off x="-3429056" y="-214338"/>
              <a:ext cx="9144000" cy="6858000"/>
              <a:chOff x="-3571932" y="0"/>
              <a:chExt cx="9144000" cy="6858000"/>
            </a:xfrm>
          </p:grpSpPr>
          <p:sp>
            <p:nvSpPr>
              <p:cNvPr id="31" name="Прямоугольник 30"/>
              <p:cNvSpPr/>
              <p:nvPr/>
            </p:nvSpPr>
            <p:spPr>
              <a:xfrm>
                <a:off x="-3571932" y="0"/>
                <a:ext cx="9144000" cy="6858000"/>
              </a:xfrm>
              <a:prstGeom prst="rect">
                <a:avLst/>
              </a:prstGeom>
              <a:solidFill>
                <a:schemeClr val="bg1">
                  <a:lumMod val="65000"/>
                  <a:alpha val="77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33" name="Rectangle 19"/>
              <p:cNvSpPr>
                <a:spLocks noChangeArrowheads="1"/>
              </p:cNvSpPr>
              <p:nvPr/>
            </p:nvSpPr>
            <p:spPr bwMode="auto">
              <a:xfrm>
                <a:off x="1857292" y="3714752"/>
                <a:ext cx="3714776" cy="769441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4400" b="1" i="0" u="sng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ПРОТОНЫ</a:t>
                </a:r>
                <a:r>
                  <a:rPr kumimoji="0" lang="ru-RU" sz="4400" b="1" i="0" u="sng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 </a:t>
                </a:r>
                <a:endParaRPr kumimoji="0" lang="ru-RU" sz="6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30" name="Text Box 23"/>
            <p:cNvSpPr txBox="1">
              <a:spLocks noChangeArrowheads="1"/>
            </p:cNvSpPr>
            <p:nvPr/>
          </p:nvSpPr>
          <p:spPr bwMode="auto">
            <a:xfrm>
              <a:off x="1928794" y="4357694"/>
              <a:ext cx="3571900" cy="714380"/>
            </a:xfrm>
            <a:prstGeom prst="rect">
              <a:avLst/>
            </a:prstGeom>
            <a:gradFill rotWithShape="0">
              <a:gsLst>
                <a:gs pos="0">
                  <a:srgbClr val="FFCCFF"/>
                </a:gs>
                <a:gs pos="50000">
                  <a:srgbClr val="FFCCFF">
                    <a:gamma/>
                    <a:tint val="0"/>
                    <a:invGamma/>
                  </a:srgbClr>
                </a:gs>
                <a:gs pos="100000">
                  <a:srgbClr val="FFCCFF"/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3600" b="1" i="0" u="sng" strike="noStrike" cap="none" normalizeH="0" baseline="0" dirty="0" smtClean="0">
                  <a:ln>
                    <a:noFill/>
                  </a:ln>
                  <a:solidFill>
                    <a:srgbClr val="008000"/>
                  </a:solidFill>
                  <a:effectLst/>
                  <a:latin typeface="Times New Roman" pitchFamily="18" charset="0"/>
                </a:rPr>
                <a:t>НЕЙТРОНЫ</a:t>
              </a:r>
              <a:endParaRPr kumimoji="0" lang="ru-RU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300"/>
                                        <p:tgtEl>
                                          <p:spTgt spid="10241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300"/>
                                        <p:tgtEl>
                                          <p:spTgt spid="10241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300"/>
                                        <p:tgtEl>
                                          <p:spTgt spid="10241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300"/>
                                        <p:tgtEl>
                                          <p:spTgt spid="102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300"/>
                                        <p:tgtEl>
                                          <p:spTgt spid="102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300"/>
                                        <p:tgtEl>
                                          <p:spTgt spid="102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300"/>
                                        <p:tgtEl>
                                          <p:spTgt spid="102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300"/>
                                        <p:tgtEl>
                                          <p:spTgt spid="102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300"/>
                                        <p:tgtEl>
                                          <p:spTgt spid="102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300"/>
                                        <p:tgtEl>
                                          <p:spTgt spid="102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300"/>
                                        <p:tgtEl>
                                          <p:spTgt spid="102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300"/>
                                        <p:tgtEl>
                                          <p:spTgt spid="102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30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4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"/>
                            </p:stCondLst>
                            <p:childTnLst>
                              <p:par>
                                <p:cTn id="65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0 0  L 0.25 0  E" pathEditMode="relative" ptsTypes="">
                                      <p:cBhvr>
                                        <p:cTn id="66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3000"/>
                            </p:stCondLst>
                            <p:childTnLst>
                              <p:par>
                                <p:cTn id="68" presetID="34" presetClass="emph" presetSubtype="0" repeatCount="200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24618 1.07102E-6 L 0.24618 -0.07217 " pathEditMode="relative" rAng="0" ptsTypes="AA">
                                      <p:cBhvr>
                                        <p:cTn id="69" dur="5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"/>
                                    </p:animMotion>
                                    <p:animRot by="1500000">
                                      <p:cBhvr>
                                        <p:cTn id="70" dur="2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71" dur="25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72" dur="25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73" dur="250" fill="hold">
                                          <p:stCondLst>
                                            <p:cond delay="75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3000"/>
                                        <p:tgtEl>
                                          <p:spTgt spid="1025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2" dur="2000" fill="hold"/>
                                        <p:tgtEl>
                                          <p:spTgt spid="10242"/>
                                        </p:tgtEl>
                                      </p:cBhvr>
                                      <p:by x="100000" y="110000"/>
                                    </p:animScale>
                                  </p:childTnLst>
                                </p:cTn>
                              </p:par>
                              <p:par>
                                <p:cTn id="83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4" dur="2000" fill="hold"/>
                                        <p:tgtEl>
                                          <p:spTgt spid="10243"/>
                                        </p:tgtEl>
                                      </p:cBhvr>
                                      <p:by x="100000" y="11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5" presetID="63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4.07956E-6 L 0.24861 0.06869 " pathEditMode="relative" rAng="0" ptsTypes="AA">
                                      <p:cBhvr>
                                        <p:cTn id="86" dur="20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4" y="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1" grpId="0" uiExpand="1" build="p" animBg="1"/>
      <p:bldP spid="10242" grpId="0"/>
      <p:bldP spid="10242" grpId="1"/>
      <p:bldP spid="4" grpId="1" animBg="1"/>
      <p:bldP spid="10243" grpId="0" animBg="1"/>
      <p:bldP spid="10243" grpId="1" animBg="1"/>
      <p:bldP spid="10243" grpId="2" animBg="1"/>
      <p:bldP spid="32" grpId="0"/>
      <p:bldP spid="32" grpId="1"/>
      <p:bldP spid="32" grpId="2"/>
      <p:bldP spid="1025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70"/>
          <p:cNvGrpSpPr/>
          <p:nvPr/>
        </p:nvGrpSpPr>
        <p:grpSpPr>
          <a:xfrm>
            <a:off x="6215074" y="1142984"/>
            <a:ext cx="1143008" cy="1143008"/>
            <a:chOff x="6215074" y="2285992"/>
            <a:chExt cx="1143008" cy="1143008"/>
          </a:xfrm>
        </p:grpSpPr>
        <p:sp>
          <p:nvSpPr>
            <p:cNvPr id="72" name="Oval 5"/>
            <p:cNvSpPr>
              <a:spLocks noChangeArrowheads="1"/>
            </p:cNvSpPr>
            <p:nvPr/>
          </p:nvSpPr>
          <p:spPr bwMode="auto">
            <a:xfrm>
              <a:off x="6215074" y="2285992"/>
              <a:ext cx="1143008" cy="1143008"/>
            </a:xfrm>
            <a:prstGeom prst="ellipse">
              <a:avLst/>
            </a:prstGeom>
            <a:solidFill>
              <a:srgbClr val="FFCC00"/>
            </a:solidFill>
            <a:ln w="76200">
              <a:solidFill>
                <a:srgbClr val="FF99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3" name="Rectangle 7"/>
            <p:cNvSpPr>
              <a:spLocks noChangeArrowheads="1"/>
            </p:cNvSpPr>
            <p:nvPr/>
          </p:nvSpPr>
          <p:spPr bwMode="auto">
            <a:xfrm>
              <a:off x="6215074" y="2571744"/>
              <a:ext cx="1069524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4000" b="1" i="0" u="none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U</a:t>
              </a:r>
              <a:r>
                <a:rPr kumimoji="0" lang="en-US" sz="4000" b="1" i="0" u="none" strike="noStrike" cap="none" normalizeH="0" baseline="30000" dirty="0" smtClean="0">
                  <a:ln>
                    <a:noFill/>
                  </a:ln>
                  <a:solidFill>
                    <a:srgbClr val="C000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23</a:t>
              </a:r>
              <a:r>
                <a:rPr kumimoji="0" lang="ru-RU" sz="4000" b="1" i="0" u="none" strike="noStrike" cap="none" normalizeH="0" baseline="30000" dirty="0" smtClean="0">
                  <a:ln>
                    <a:noFill/>
                  </a:ln>
                  <a:solidFill>
                    <a:srgbClr val="C000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5</a:t>
              </a:r>
              <a:endPara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endParaRPr>
            </a:p>
          </p:txBody>
        </p:sp>
      </p:grpSp>
      <p:grpSp>
        <p:nvGrpSpPr>
          <p:cNvPr id="6" name="Группа 56"/>
          <p:cNvGrpSpPr/>
          <p:nvPr/>
        </p:nvGrpSpPr>
        <p:grpSpPr>
          <a:xfrm>
            <a:off x="6072198" y="3000372"/>
            <a:ext cx="1143008" cy="1143008"/>
            <a:chOff x="6215074" y="2285992"/>
            <a:chExt cx="1143008" cy="1143008"/>
          </a:xfrm>
        </p:grpSpPr>
        <p:sp>
          <p:nvSpPr>
            <p:cNvPr id="58" name="Oval 5"/>
            <p:cNvSpPr>
              <a:spLocks noChangeArrowheads="1"/>
            </p:cNvSpPr>
            <p:nvPr/>
          </p:nvSpPr>
          <p:spPr bwMode="auto">
            <a:xfrm>
              <a:off x="6215074" y="2285992"/>
              <a:ext cx="1143008" cy="1143008"/>
            </a:xfrm>
            <a:prstGeom prst="ellipse">
              <a:avLst/>
            </a:prstGeom>
            <a:solidFill>
              <a:srgbClr val="FFCC00"/>
            </a:solidFill>
            <a:ln w="76200">
              <a:solidFill>
                <a:srgbClr val="FF99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9" name="Rectangle 7"/>
            <p:cNvSpPr>
              <a:spLocks noChangeArrowheads="1"/>
            </p:cNvSpPr>
            <p:nvPr/>
          </p:nvSpPr>
          <p:spPr bwMode="auto">
            <a:xfrm>
              <a:off x="6215074" y="2571744"/>
              <a:ext cx="1069524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4000" b="1" i="0" u="none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U</a:t>
              </a:r>
              <a:r>
                <a:rPr kumimoji="0" lang="en-US" sz="4000" b="1" i="0" u="none" strike="noStrike" cap="none" normalizeH="0" baseline="30000" dirty="0" smtClean="0">
                  <a:ln>
                    <a:noFill/>
                  </a:ln>
                  <a:solidFill>
                    <a:srgbClr val="0066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238</a:t>
              </a:r>
              <a:endPara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endParaRPr>
            </a:p>
          </p:txBody>
        </p:sp>
      </p:grpSp>
      <p:grpSp>
        <p:nvGrpSpPr>
          <p:cNvPr id="7" name="Группа 55"/>
          <p:cNvGrpSpPr/>
          <p:nvPr/>
        </p:nvGrpSpPr>
        <p:grpSpPr>
          <a:xfrm>
            <a:off x="1714480" y="2214554"/>
            <a:ext cx="1143008" cy="1143008"/>
            <a:chOff x="6215074" y="2285992"/>
            <a:chExt cx="1143008" cy="1143008"/>
          </a:xfrm>
        </p:grpSpPr>
        <p:sp>
          <p:nvSpPr>
            <p:cNvPr id="36" name="Oval 5"/>
            <p:cNvSpPr>
              <a:spLocks noChangeArrowheads="1"/>
            </p:cNvSpPr>
            <p:nvPr/>
          </p:nvSpPr>
          <p:spPr bwMode="auto">
            <a:xfrm>
              <a:off x="6215074" y="2285992"/>
              <a:ext cx="1143008" cy="1143008"/>
            </a:xfrm>
            <a:prstGeom prst="ellipse">
              <a:avLst/>
            </a:prstGeom>
            <a:solidFill>
              <a:srgbClr val="FFCC00"/>
            </a:solidFill>
            <a:ln w="76200">
              <a:solidFill>
                <a:srgbClr val="FF99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5" name="Rectangle 7"/>
            <p:cNvSpPr>
              <a:spLocks noChangeArrowheads="1"/>
            </p:cNvSpPr>
            <p:nvPr/>
          </p:nvSpPr>
          <p:spPr bwMode="auto">
            <a:xfrm>
              <a:off x="6215074" y="2571744"/>
              <a:ext cx="1069524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4000" b="1" i="0" u="none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U</a:t>
              </a:r>
              <a:r>
                <a:rPr kumimoji="0" lang="en-US" sz="4000" b="1" i="0" u="none" strike="noStrike" cap="none" normalizeH="0" baseline="30000" dirty="0" smtClean="0">
                  <a:ln>
                    <a:noFill/>
                  </a:ln>
                  <a:solidFill>
                    <a:srgbClr val="C000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23</a:t>
              </a:r>
              <a:r>
                <a:rPr kumimoji="0" lang="ru-RU" sz="4000" b="1" i="0" u="none" strike="noStrike" cap="none" normalizeH="0" baseline="30000" dirty="0" smtClean="0">
                  <a:ln>
                    <a:noFill/>
                  </a:ln>
                  <a:solidFill>
                    <a:srgbClr val="C000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5</a:t>
              </a:r>
              <a:endPara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endParaRPr>
            </a:p>
          </p:txBody>
        </p:sp>
      </p:grp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0" y="16353"/>
            <a:ext cx="1055097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U +</a:t>
            </a:r>
            <a:endParaRPr kumimoji="0" lang="en-US" sz="44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928794" y="16353"/>
            <a:ext cx="2278188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1" i="0" u="none" strike="noStrike" cap="none" normalizeH="0" baseline="0" dirty="0" err="1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Ba</a:t>
            </a: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+ </a:t>
            </a: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Kr</a:t>
            </a:r>
            <a:endParaRPr kumimoji="0" lang="en-US" sz="4400" b="1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928662" y="-24"/>
            <a:ext cx="1197764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 </a:t>
            </a: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</a:t>
            </a: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060059" y="-11875"/>
            <a:ext cx="2081019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+ 2</a:t>
            </a: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rgbClr val="365D2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</a:t>
            </a: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+2</a:t>
            </a: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</a:t>
            </a: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-66812" y="642918"/>
            <a:ext cx="6077689" cy="5847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/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выделяется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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200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МэВ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на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ядро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Oval 9"/>
          <p:cNvSpPr>
            <a:spLocks noChangeArrowheads="1"/>
          </p:cNvSpPr>
          <p:nvPr/>
        </p:nvSpPr>
        <p:spPr bwMode="auto">
          <a:xfrm>
            <a:off x="2000232" y="3124198"/>
            <a:ext cx="285752" cy="304802"/>
          </a:xfrm>
          <a:prstGeom prst="ellipse">
            <a:avLst/>
          </a:prstGeom>
          <a:solidFill>
            <a:srgbClr val="3366FF"/>
          </a:solidFill>
          <a:ln w="9525">
            <a:solidFill>
              <a:srgbClr val="0014AC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9" name="Group 4"/>
          <p:cNvGrpSpPr>
            <a:grpSpLocks/>
          </p:cNvGrpSpPr>
          <p:nvPr/>
        </p:nvGrpSpPr>
        <p:grpSpPr bwMode="auto">
          <a:xfrm>
            <a:off x="2000232" y="2786058"/>
            <a:ext cx="642942" cy="642941"/>
            <a:chOff x="8352" y="2558"/>
            <a:chExt cx="432" cy="432"/>
          </a:xfrm>
        </p:grpSpPr>
        <p:sp>
          <p:nvSpPr>
            <p:cNvPr id="16" name="Oval 5"/>
            <p:cNvSpPr>
              <a:spLocks noChangeArrowheads="1"/>
            </p:cNvSpPr>
            <p:nvPr/>
          </p:nvSpPr>
          <p:spPr bwMode="auto">
            <a:xfrm>
              <a:off x="8352" y="2558"/>
              <a:ext cx="432" cy="432"/>
            </a:xfrm>
            <a:prstGeom prst="ellipse">
              <a:avLst/>
            </a:prstGeom>
            <a:solidFill>
              <a:srgbClr val="FFCC00"/>
            </a:solidFill>
            <a:ln w="76200">
              <a:solidFill>
                <a:srgbClr val="FF99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10" name="Group 6"/>
            <p:cNvGrpSpPr>
              <a:grpSpLocks/>
            </p:cNvGrpSpPr>
            <p:nvPr/>
          </p:nvGrpSpPr>
          <p:grpSpPr bwMode="auto">
            <a:xfrm>
              <a:off x="8432" y="2674"/>
              <a:ext cx="267" cy="207"/>
              <a:chOff x="7105" y="5498"/>
              <a:chExt cx="164" cy="207"/>
            </a:xfrm>
          </p:grpSpPr>
          <p:sp>
            <p:nvSpPr>
              <p:cNvPr id="18" name="Line 7"/>
              <p:cNvSpPr>
                <a:spLocks noChangeShapeType="1"/>
              </p:cNvSpPr>
              <p:nvPr/>
            </p:nvSpPr>
            <p:spPr bwMode="auto">
              <a:xfrm>
                <a:off x="7105" y="5604"/>
                <a:ext cx="164" cy="0"/>
              </a:xfrm>
              <a:prstGeom prst="line">
                <a:avLst/>
              </a:prstGeom>
              <a:noFill/>
              <a:ln w="762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9" name="Line 8"/>
              <p:cNvSpPr>
                <a:spLocks noChangeShapeType="1"/>
              </p:cNvSpPr>
              <p:nvPr/>
            </p:nvSpPr>
            <p:spPr bwMode="auto">
              <a:xfrm rot="16200000">
                <a:off x="7088" y="5602"/>
                <a:ext cx="207" cy="0"/>
              </a:xfrm>
              <a:prstGeom prst="line">
                <a:avLst/>
              </a:prstGeom>
              <a:noFill/>
              <a:ln w="762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grpSp>
        <p:nvGrpSpPr>
          <p:cNvPr id="11" name="Group 4"/>
          <p:cNvGrpSpPr>
            <a:grpSpLocks/>
          </p:cNvGrpSpPr>
          <p:nvPr/>
        </p:nvGrpSpPr>
        <p:grpSpPr bwMode="auto">
          <a:xfrm>
            <a:off x="1928794" y="2071678"/>
            <a:ext cx="785818" cy="857256"/>
            <a:chOff x="8352" y="2558"/>
            <a:chExt cx="432" cy="432"/>
          </a:xfrm>
        </p:grpSpPr>
        <p:sp>
          <p:nvSpPr>
            <p:cNvPr id="21" name="Oval 5"/>
            <p:cNvSpPr>
              <a:spLocks noChangeArrowheads="1"/>
            </p:cNvSpPr>
            <p:nvPr/>
          </p:nvSpPr>
          <p:spPr bwMode="auto">
            <a:xfrm>
              <a:off x="8352" y="2558"/>
              <a:ext cx="432" cy="432"/>
            </a:xfrm>
            <a:prstGeom prst="ellipse">
              <a:avLst/>
            </a:prstGeom>
            <a:solidFill>
              <a:srgbClr val="FFCC00"/>
            </a:solidFill>
            <a:ln w="76200">
              <a:solidFill>
                <a:srgbClr val="FF99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12" name="Group 6"/>
            <p:cNvGrpSpPr>
              <a:grpSpLocks/>
            </p:cNvGrpSpPr>
            <p:nvPr/>
          </p:nvGrpSpPr>
          <p:grpSpPr bwMode="auto">
            <a:xfrm>
              <a:off x="8432" y="2674"/>
              <a:ext cx="267" cy="207"/>
              <a:chOff x="7105" y="5498"/>
              <a:chExt cx="164" cy="207"/>
            </a:xfrm>
          </p:grpSpPr>
          <p:sp>
            <p:nvSpPr>
              <p:cNvPr id="23" name="Line 7"/>
              <p:cNvSpPr>
                <a:spLocks noChangeShapeType="1"/>
              </p:cNvSpPr>
              <p:nvPr/>
            </p:nvSpPr>
            <p:spPr bwMode="auto">
              <a:xfrm>
                <a:off x="7105" y="5604"/>
                <a:ext cx="164" cy="0"/>
              </a:xfrm>
              <a:prstGeom prst="line">
                <a:avLst/>
              </a:prstGeom>
              <a:noFill/>
              <a:ln w="762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4" name="Line 8"/>
              <p:cNvSpPr>
                <a:spLocks noChangeShapeType="1"/>
              </p:cNvSpPr>
              <p:nvPr/>
            </p:nvSpPr>
            <p:spPr bwMode="auto">
              <a:xfrm rot="16200000">
                <a:off x="7088" y="5602"/>
                <a:ext cx="207" cy="0"/>
              </a:xfrm>
              <a:prstGeom prst="line">
                <a:avLst/>
              </a:prstGeom>
              <a:noFill/>
              <a:ln w="762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28" name="Oval 9"/>
          <p:cNvSpPr>
            <a:spLocks noChangeArrowheads="1"/>
          </p:cNvSpPr>
          <p:nvPr/>
        </p:nvSpPr>
        <p:spPr bwMode="auto">
          <a:xfrm>
            <a:off x="2285984" y="2409818"/>
            <a:ext cx="285752" cy="304802"/>
          </a:xfrm>
          <a:prstGeom prst="ellipse">
            <a:avLst/>
          </a:prstGeom>
          <a:solidFill>
            <a:srgbClr val="3366FF"/>
          </a:solidFill>
          <a:ln w="9525">
            <a:solidFill>
              <a:srgbClr val="0014AC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3" name="Oval 9"/>
          <p:cNvSpPr>
            <a:spLocks noChangeArrowheads="1"/>
          </p:cNvSpPr>
          <p:nvPr/>
        </p:nvSpPr>
        <p:spPr bwMode="auto">
          <a:xfrm>
            <a:off x="2000232" y="2643182"/>
            <a:ext cx="285752" cy="304802"/>
          </a:xfrm>
          <a:prstGeom prst="ellipse">
            <a:avLst/>
          </a:prstGeom>
          <a:solidFill>
            <a:srgbClr val="3366FF"/>
          </a:solidFill>
          <a:ln w="9525">
            <a:solidFill>
              <a:srgbClr val="0014AC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" name="Oval 9"/>
          <p:cNvSpPr>
            <a:spLocks noChangeArrowheads="1"/>
          </p:cNvSpPr>
          <p:nvPr/>
        </p:nvSpPr>
        <p:spPr bwMode="auto">
          <a:xfrm>
            <a:off x="2214546" y="2838446"/>
            <a:ext cx="285752" cy="304802"/>
          </a:xfrm>
          <a:prstGeom prst="ellipse">
            <a:avLst/>
          </a:prstGeom>
          <a:solidFill>
            <a:srgbClr val="3366FF"/>
          </a:solidFill>
          <a:ln w="9525">
            <a:solidFill>
              <a:srgbClr val="0014AC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13" name="Group 4"/>
          <p:cNvGrpSpPr>
            <a:grpSpLocks/>
          </p:cNvGrpSpPr>
          <p:nvPr/>
        </p:nvGrpSpPr>
        <p:grpSpPr bwMode="auto">
          <a:xfrm>
            <a:off x="6357950" y="1000108"/>
            <a:ext cx="785818" cy="857256"/>
            <a:chOff x="8352" y="2558"/>
            <a:chExt cx="432" cy="432"/>
          </a:xfrm>
        </p:grpSpPr>
        <p:sp>
          <p:nvSpPr>
            <p:cNvPr id="41" name="Oval 5"/>
            <p:cNvSpPr>
              <a:spLocks noChangeArrowheads="1"/>
            </p:cNvSpPr>
            <p:nvPr/>
          </p:nvSpPr>
          <p:spPr bwMode="auto">
            <a:xfrm>
              <a:off x="8352" y="2558"/>
              <a:ext cx="432" cy="432"/>
            </a:xfrm>
            <a:prstGeom prst="ellipse">
              <a:avLst/>
            </a:prstGeom>
            <a:solidFill>
              <a:srgbClr val="FFCC00"/>
            </a:solidFill>
            <a:ln w="76200">
              <a:solidFill>
                <a:srgbClr val="FF99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14" name="Group 6"/>
            <p:cNvGrpSpPr>
              <a:grpSpLocks/>
            </p:cNvGrpSpPr>
            <p:nvPr/>
          </p:nvGrpSpPr>
          <p:grpSpPr bwMode="auto">
            <a:xfrm>
              <a:off x="8432" y="2674"/>
              <a:ext cx="267" cy="207"/>
              <a:chOff x="7105" y="5498"/>
              <a:chExt cx="164" cy="207"/>
            </a:xfrm>
          </p:grpSpPr>
          <p:sp>
            <p:nvSpPr>
              <p:cNvPr id="43" name="Line 7"/>
              <p:cNvSpPr>
                <a:spLocks noChangeShapeType="1"/>
              </p:cNvSpPr>
              <p:nvPr/>
            </p:nvSpPr>
            <p:spPr bwMode="auto">
              <a:xfrm>
                <a:off x="7105" y="5604"/>
                <a:ext cx="164" cy="0"/>
              </a:xfrm>
              <a:prstGeom prst="line">
                <a:avLst/>
              </a:prstGeom>
              <a:noFill/>
              <a:ln w="762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4" name="Line 8"/>
              <p:cNvSpPr>
                <a:spLocks noChangeShapeType="1"/>
              </p:cNvSpPr>
              <p:nvPr/>
            </p:nvSpPr>
            <p:spPr bwMode="auto">
              <a:xfrm rot="16200000">
                <a:off x="7088" y="5602"/>
                <a:ext cx="207" cy="0"/>
              </a:xfrm>
              <a:prstGeom prst="line">
                <a:avLst/>
              </a:prstGeom>
              <a:noFill/>
              <a:ln w="762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50" name="Oval 9"/>
          <p:cNvSpPr>
            <a:spLocks noChangeArrowheads="1"/>
          </p:cNvSpPr>
          <p:nvPr/>
        </p:nvSpPr>
        <p:spPr bwMode="auto">
          <a:xfrm>
            <a:off x="6715140" y="1285860"/>
            <a:ext cx="285752" cy="304802"/>
          </a:xfrm>
          <a:prstGeom prst="ellipse">
            <a:avLst/>
          </a:prstGeom>
          <a:solidFill>
            <a:srgbClr val="3366FF"/>
          </a:solidFill>
          <a:ln w="9525">
            <a:solidFill>
              <a:srgbClr val="0014AC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1" name="Oval 9"/>
          <p:cNvSpPr>
            <a:spLocks noChangeArrowheads="1"/>
          </p:cNvSpPr>
          <p:nvPr/>
        </p:nvSpPr>
        <p:spPr bwMode="auto">
          <a:xfrm>
            <a:off x="6715140" y="1714488"/>
            <a:ext cx="285752" cy="304802"/>
          </a:xfrm>
          <a:prstGeom prst="ellipse">
            <a:avLst/>
          </a:prstGeom>
          <a:solidFill>
            <a:srgbClr val="3366FF"/>
          </a:solidFill>
          <a:ln w="9525">
            <a:solidFill>
              <a:srgbClr val="0014AC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2" name="Oval 9"/>
          <p:cNvSpPr>
            <a:spLocks noChangeArrowheads="1"/>
          </p:cNvSpPr>
          <p:nvPr/>
        </p:nvSpPr>
        <p:spPr bwMode="auto">
          <a:xfrm>
            <a:off x="6357950" y="1571612"/>
            <a:ext cx="285752" cy="304802"/>
          </a:xfrm>
          <a:prstGeom prst="ellipse">
            <a:avLst/>
          </a:prstGeom>
          <a:solidFill>
            <a:srgbClr val="3366FF"/>
          </a:solidFill>
          <a:ln w="9525">
            <a:solidFill>
              <a:srgbClr val="0014AC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4" name="Прямоугольник 53"/>
          <p:cNvSpPr/>
          <p:nvPr/>
        </p:nvSpPr>
        <p:spPr>
          <a:xfrm>
            <a:off x="6072198" y="285728"/>
            <a:ext cx="2977097" cy="7078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>
            <a:spAutoFit/>
          </a:bodyPr>
          <a:lstStyle/>
          <a:p>
            <a:r>
              <a:rPr lang="ru-RU" sz="4000" b="1" cap="small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ЦЕПНАЯ…</a:t>
            </a:r>
            <a:endParaRPr lang="ru-RU" sz="4000" dirty="0">
              <a:solidFill>
                <a:srgbClr val="0014A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5" name="Group 4"/>
          <p:cNvGrpSpPr>
            <a:grpSpLocks/>
          </p:cNvGrpSpPr>
          <p:nvPr/>
        </p:nvGrpSpPr>
        <p:grpSpPr bwMode="auto">
          <a:xfrm>
            <a:off x="6429388" y="1714488"/>
            <a:ext cx="642942" cy="642941"/>
            <a:chOff x="8352" y="2558"/>
            <a:chExt cx="432" cy="432"/>
          </a:xfrm>
        </p:grpSpPr>
        <p:sp>
          <p:nvSpPr>
            <p:cNvPr id="64" name="Oval 5"/>
            <p:cNvSpPr>
              <a:spLocks noChangeArrowheads="1"/>
            </p:cNvSpPr>
            <p:nvPr/>
          </p:nvSpPr>
          <p:spPr bwMode="auto">
            <a:xfrm>
              <a:off x="8352" y="2558"/>
              <a:ext cx="432" cy="432"/>
            </a:xfrm>
            <a:prstGeom prst="ellipse">
              <a:avLst/>
            </a:prstGeom>
            <a:solidFill>
              <a:srgbClr val="FFCC00"/>
            </a:solidFill>
            <a:ln w="76200">
              <a:solidFill>
                <a:srgbClr val="FF99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17" name="Group 6"/>
            <p:cNvGrpSpPr>
              <a:grpSpLocks/>
            </p:cNvGrpSpPr>
            <p:nvPr/>
          </p:nvGrpSpPr>
          <p:grpSpPr bwMode="auto">
            <a:xfrm>
              <a:off x="8432" y="2674"/>
              <a:ext cx="267" cy="207"/>
              <a:chOff x="7105" y="5498"/>
              <a:chExt cx="164" cy="207"/>
            </a:xfrm>
          </p:grpSpPr>
          <p:sp>
            <p:nvSpPr>
              <p:cNvPr id="66" name="Line 7"/>
              <p:cNvSpPr>
                <a:spLocks noChangeShapeType="1"/>
              </p:cNvSpPr>
              <p:nvPr/>
            </p:nvSpPr>
            <p:spPr bwMode="auto">
              <a:xfrm>
                <a:off x="7105" y="5604"/>
                <a:ext cx="164" cy="0"/>
              </a:xfrm>
              <a:prstGeom prst="line">
                <a:avLst/>
              </a:prstGeom>
              <a:noFill/>
              <a:ln w="762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7" name="Line 8"/>
              <p:cNvSpPr>
                <a:spLocks noChangeShapeType="1"/>
              </p:cNvSpPr>
              <p:nvPr/>
            </p:nvSpPr>
            <p:spPr bwMode="auto">
              <a:xfrm rot="16200000">
                <a:off x="7088" y="5602"/>
                <a:ext cx="207" cy="0"/>
              </a:xfrm>
              <a:prstGeom prst="line">
                <a:avLst/>
              </a:prstGeom>
              <a:noFill/>
              <a:ln w="762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grpSp>
        <p:nvGrpSpPr>
          <p:cNvPr id="20" name="Группа 67"/>
          <p:cNvGrpSpPr/>
          <p:nvPr/>
        </p:nvGrpSpPr>
        <p:grpSpPr>
          <a:xfrm>
            <a:off x="6072198" y="3000372"/>
            <a:ext cx="1297150" cy="1143008"/>
            <a:chOff x="6203199" y="2285992"/>
            <a:chExt cx="1297150" cy="1143008"/>
          </a:xfrm>
        </p:grpSpPr>
        <p:sp>
          <p:nvSpPr>
            <p:cNvPr id="69" name="Oval 5"/>
            <p:cNvSpPr>
              <a:spLocks noChangeArrowheads="1"/>
            </p:cNvSpPr>
            <p:nvPr/>
          </p:nvSpPr>
          <p:spPr bwMode="auto">
            <a:xfrm>
              <a:off x="6215074" y="2285992"/>
              <a:ext cx="1143008" cy="1143008"/>
            </a:xfrm>
            <a:prstGeom prst="ellipse">
              <a:avLst/>
            </a:prstGeom>
            <a:solidFill>
              <a:srgbClr val="FFCC00"/>
            </a:solidFill>
            <a:ln w="76200">
              <a:solidFill>
                <a:srgbClr val="FF99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0" name="Rectangle 7"/>
            <p:cNvSpPr>
              <a:spLocks noChangeArrowheads="1"/>
            </p:cNvSpPr>
            <p:nvPr/>
          </p:nvSpPr>
          <p:spPr bwMode="auto">
            <a:xfrm>
              <a:off x="6203199" y="2571744"/>
              <a:ext cx="1297150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lvl="0"/>
              <a:r>
                <a:rPr lang="en-US" sz="4000" b="1" dirty="0" smtClean="0">
                  <a:solidFill>
                    <a:srgbClr val="0000FF"/>
                  </a:solidFill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rPr>
                <a:t>Pu</a:t>
              </a:r>
              <a:r>
                <a:rPr lang="en-US" sz="4000" b="1" baseline="30000" dirty="0" smtClean="0">
                  <a:solidFill>
                    <a:srgbClr val="0000FF"/>
                  </a:solidFill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rPr>
                <a:t>239</a:t>
              </a:r>
              <a:endPara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endParaRPr>
            </a:p>
          </p:txBody>
        </p:sp>
      </p:grpSp>
      <p:sp>
        <p:nvSpPr>
          <p:cNvPr id="38914" name="Text Box 2"/>
          <p:cNvSpPr txBox="1">
            <a:spLocks noChangeArrowheads="1"/>
          </p:cNvSpPr>
          <p:nvPr/>
        </p:nvSpPr>
        <p:spPr bwMode="auto">
          <a:xfrm rot="16200000" flipH="1">
            <a:off x="2979228" y="2223246"/>
            <a:ext cx="3387414" cy="1512642"/>
          </a:xfrm>
          <a:prstGeom prst="rect">
            <a:avLst/>
          </a:prstGeom>
          <a:solidFill>
            <a:srgbClr val="CCEC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</a:rPr>
              <a:t>ЗАМЕДЛИТЕЛЬ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</a:rPr>
              <a:t>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                  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3200" b="1" dirty="0" smtClean="0">
                <a:latin typeface="Times New Roman" pitchFamily="18" charset="0"/>
              </a:rPr>
              <a:t>         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</a:rPr>
              <a:t>n</a:t>
            </a:r>
            <a:endParaRPr kumimoji="0" lang="ru-RU" sz="6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</p:txBody>
      </p:sp>
      <p:sp>
        <p:nvSpPr>
          <p:cNvPr id="38915" name="Rectangle 3"/>
          <p:cNvSpPr>
            <a:spLocks noChangeArrowheads="1"/>
          </p:cNvSpPr>
          <p:nvPr/>
        </p:nvSpPr>
        <p:spPr bwMode="auto">
          <a:xfrm>
            <a:off x="1785918" y="4857760"/>
            <a:ext cx="5287281" cy="830997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Критич</a:t>
            </a:r>
            <a:r>
              <a:rPr lang="ru-RU" sz="3600" b="1" dirty="0" smtClean="0">
                <a:solidFill>
                  <a:srgbClr val="0066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еская </a:t>
            </a:r>
            <a:r>
              <a:rPr kumimoji="0" lang="en-US" sz="48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</a:t>
            </a: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</a:t>
            </a:r>
            <a:r>
              <a:rPr kumimoji="0" lang="en-US" sz="48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</a:t>
            </a:r>
            <a:r>
              <a:rPr kumimoji="0" lang="en-US" sz="4800" b="1" i="0" u="none" strike="noStrike" cap="none" normalizeH="0" baseline="-3000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MIN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4" name="Rectangle 3"/>
          <p:cNvSpPr>
            <a:spLocks noChangeArrowheads="1"/>
          </p:cNvSpPr>
          <p:nvPr/>
        </p:nvSpPr>
        <p:spPr bwMode="auto">
          <a:xfrm>
            <a:off x="2500298" y="5786454"/>
            <a:ext cx="3655168" cy="646331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U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-235 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/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50 кг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/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9см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2" name="Группа 52"/>
          <p:cNvGrpSpPr/>
          <p:nvPr/>
        </p:nvGrpSpPr>
        <p:grpSpPr>
          <a:xfrm>
            <a:off x="0" y="24"/>
            <a:ext cx="9144000" cy="6858000"/>
            <a:chOff x="-3429056" y="-214314"/>
            <a:chExt cx="9144000" cy="6858000"/>
          </a:xfrm>
        </p:grpSpPr>
        <p:grpSp>
          <p:nvGrpSpPr>
            <p:cNvPr id="25" name="Группа 28"/>
            <p:cNvGrpSpPr/>
            <p:nvPr/>
          </p:nvGrpSpPr>
          <p:grpSpPr>
            <a:xfrm>
              <a:off x="-3429056" y="-214314"/>
              <a:ext cx="9144000" cy="6858000"/>
              <a:chOff x="-3571932" y="24"/>
              <a:chExt cx="9144000" cy="6858000"/>
            </a:xfrm>
          </p:grpSpPr>
          <p:sp>
            <p:nvSpPr>
              <p:cNvPr id="62" name="Прямоугольник 61"/>
              <p:cNvSpPr/>
              <p:nvPr/>
            </p:nvSpPr>
            <p:spPr>
              <a:xfrm>
                <a:off x="-3571932" y="24"/>
                <a:ext cx="9144000" cy="6858000"/>
              </a:xfrm>
              <a:prstGeom prst="rect">
                <a:avLst/>
              </a:prstGeom>
              <a:solidFill>
                <a:schemeClr val="bg1">
                  <a:lumMod val="65000"/>
                  <a:alpha val="77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75" name="Rectangle 19"/>
              <p:cNvSpPr>
                <a:spLocks noChangeArrowheads="1"/>
              </p:cNvSpPr>
              <p:nvPr/>
            </p:nvSpPr>
            <p:spPr bwMode="auto">
              <a:xfrm>
                <a:off x="1857292" y="2143116"/>
                <a:ext cx="3714776" cy="769441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4400" b="1" i="0" u="sng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ПРОТОНЫ</a:t>
                </a:r>
                <a:r>
                  <a:rPr kumimoji="0" lang="ru-RU" sz="4400" b="1" i="0" u="sng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 </a:t>
                </a:r>
                <a:endParaRPr kumimoji="0" lang="ru-RU" sz="6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61" name="Text Box 23"/>
            <p:cNvSpPr txBox="1">
              <a:spLocks noChangeArrowheads="1"/>
            </p:cNvSpPr>
            <p:nvPr/>
          </p:nvSpPr>
          <p:spPr bwMode="auto">
            <a:xfrm>
              <a:off x="2143044" y="2714596"/>
              <a:ext cx="3571900" cy="714380"/>
            </a:xfrm>
            <a:prstGeom prst="rect">
              <a:avLst/>
            </a:prstGeom>
            <a:gradFill rotWithShape="0">
              <a:gsLst>
                <a:gs pos="0">
                  <a:srgbClr val="FFCCFF"/>
                </a:gs>
                <a:gs pos="50000">
                  <a:srgbClr val="FFCCFF">
                    <a:gamma/>
                    <a:tint val="0"/>
                    <a:invGamma/>
                  </a:srgbClr>
                </a:gs>
                <a:gs pos="100000">
                  <a:srgbClr val="FFCCFF"/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3600" b="1" i="0" u="sng" strike="noStrike" cap="none" normalizeH="0" baseline="0" dirty="0" smtClean="0">
                  <a:ln>
                    <a:noFill/>
                  </a:ln>
                  <a:solidFill>
                    <a:srgbClr val="008000"/>
                  </a:solidFill>
                  <a:effectLst/>
                  <a:latin typeface="Times New Roman" pitchFamily="18" charset="0"/>
                </a:rPr>
                <a:t>НЕЙТРОНЫ</a:t>
              </a:r>
              <a:endParaRPr kumimoji="0" lang="ru-RU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04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89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89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9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500"/>
                            </p:stCondLst>
                            <p:childTnLst>
                              <p:par>
                                <p:cTn id="8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1.3136E-6 L -0.15174 -0.18964 " pathEditMode="relative" rAng="0" ptsTypes="AA">
                                      <p:cBhvr>
                                        <p:cTn id="103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600" y="-95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4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91 0.00092 L 0.46858 0.0333 " pathEditMode="relative" rAng="0" ptsTypes="AA">
                                      <p:cBhvr>
                                        <p:cTn id="10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500" y="16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6" presetID="63" presetClass="path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9.15819E-7 L -0.0059 -0.31221 " pathEditMode="relative" rAng="0" ptsTypes="AA">
                                      <p:cBhvr>
                                        <p:cTn id="10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0" y="-156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8" presetID="35" presetClass="path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8.97317E-7 L 0.0099 0.5777 " pathEditMode="relative" rAng="0" ptsTypes="AA">
                                      <p:cBhvr>
                                        <p:cTn id="10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0" y="28900"/>
                                    </p:animMotion>
                                  </p:childTnLst>
                                </p:cTn>
                              </p:par>
                              <p:par>
                                <p:cTn id="110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4.44033E-7 L 0.45469 -0.09389 " pathEditMode="relative" rAng="0" ptsTypes="AA">
                                      <p:cBhvr>
                                        <p:cTn id="11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700" y="-47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9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1000"/>
                            </p:stCondLst>
                            <p:childTnLst>
                              <p:par>
                                <p:cTn id="125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1000"/>
                            </p:stCondLst>
                            <p:childTnLst>
                              <p:par>
                                <p:cTn id="12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2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2000"/>
                            </p:stCondLst>
                            <p:childTnLst>
                              <p:par>
                                <p:cTn id="136" presetID="64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4.44033E-7 L 0.17917 -0.16721 " pathEditMode="relative" rAng="0" ptsTypes="AA">
                                      <p:cBhvr>
                                        <p:cTn id="137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000" y="-84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3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43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-3.9778E-7 L 0.20677 0.09112 " pathEditMode="relative" rAng="0" ptsTypes="AA">
                                      <p:cBhvr>
                                        <p:cTn id="144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300" y="46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4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0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1.3136E-6 L -0.15174 -0.18964 " pathEditMode="relative" rAng="0" ptsTypes="AA">
                                      <p:cBhvr>
                                        <p:cTn id="151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600" y="-95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7" presetID="35" presetClass="path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0.00371 L 0.00591 0.7063 " pathEditMode="relative" rAng="0" ptsTypes="AA">
                                      <p:cBhvr>
                                        <p:cTn id="15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0" y="35100"/>
                                    </p:animMotion>
                                  </p:childTnLst>
                                </p:cTn>
                              </p:par>
                              <p:par>
                                <p:cTn id="159" presetID="63" presetClass="path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6.10546E-7 L -0.00191 -0.20814 " pathEditMode="relative" rAng="0" ptsTypes="AA">
                                      <p:cBhvr>
                                        <p:cTn id="16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0" y="-104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35" presetClass="emph" presetSubtype="0" repeatCount="5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72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3.68178E-6 L 0.21285 0.003 " pathEditMode="relative" rAng="0" ptsTypes="AA">
                                      <p:cBhvr>
                                        <p:cTn id="173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600" y="1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>
                            <p:stCondLst>
                              <p:cond delay="2000"/>
                            </p:stCondLst>
                            <p:childTnLst>
                              <p:par>
                                <p:cTn id="175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76" dur="2000" fill="hold"/>
                                        <p:tgtEl>
                                          <p:spTgt spid="2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1" dur="2000"/>
                                        <p:tgtEl>
                                          <p:spTgt spid="389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6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7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9" grpId="0"/>
      <p:bldP spid="3" grpId="0"/>
      <p:bldP spid="4" grpId="0"/>
      <p:bldP spid="5" grpId="0"/>
      <p:bldP spid="8" grpId="0" animBg="1"/>
      <p:bldP spid="2057" grpId="0" animBg="1"/>
      <p:bldP spid="2057" grpId="1" animBg="1"/>
      <p:bldP spid="28" grpId="0" animBg="1"/>
      <p:bldP spid="28" grpId="1" animBg="1"/>
      <p:bldP spid="28" grpId="2" animBg="1"/>
      <p:bldP spid="33" grpId="0" animBg="1"/>
      <p:bldP spid="33" grpId="1" animBg="1"/>
      <p:bldP spid="34" grpId="0" animBg="1"/>
      <p:bldP spid="34" grpId="1" animBg="1"/>
      <p:bldP spid="34" grpId="2" animBg="1"/>
      <p:bldP spid="50" grpId="0" animBg="1"/>
      <p:bldP spid="50" grpId="1" animBg="1"/>
      <p:bldP spid="51" grpId="0" animBg="1"/>
      <p:bldP spid="51" grpId="1" animBg="1"/>
      <p:bldP spid="52" grpId="0" animBg="1"/>
      <p:bldP spid="52" grpId="1" animBg="1"/>
      <p:bldP spid="54" grpId="0" animBg="1"/>
      <p:bldP spid="38914" grpId="0" animBg="1"/>
      <p:bldP spid="38915" grpId="0" animBg="1"/>
      <p:bldP spid="7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931495" y="2003609"/>
            <a:ext cx="2913537" cy="2391670"/>
          </a:xfrm>
          <a:prstGeom prst="rect">
            <a:avLst/>
          </a:prstGeom>
          <a:solidFill>
            <a:srgbClr val="CCCC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320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Группа 51"/>
          <p:cNvGrpSpPr/>
          <p:nvPr/>
        </p:nvGrpSpPr>
        <p:grpSpPr>
          <a:xfrm>
            <a:off x="1175947" y="1375856"/>
            <a:ext cx="5098690" cy="3696218"/>
            <a:chOff x="1222849" y="1363414"/>
            <a:chExt cx="5098690" cy="3696218"/>
          </a:xfrm>
        </p:grpSpPr>
        <p:grpSp>
          <p:nvGrpSpPr>
            <p:cNvPr id="3" name="Группа 50"/>
            <p:cNvGrpSpPr/>
            <p:nvPr/>
          </p:nvGrpSpPr>
          <p:grpSpPr>
            <a:xfrm>
              <a:off x="1222849" y="1363414"/>
              <a:ext cx="5098690" cy="3696218"/>
              <a:chOff x="1222849" y="1363414"/>
              <a:chExt cx="5098690" cy="3696218"/>
            </a:xfrm>
          </p:grpSpPr>
          <p:sp>
            <p:nvSpPr>
              <p:cNvPr id="34819" name="Rectangle 3"/>
              <p:cNvSpPr>
                <a:spLocks noChangeArrowheads="1"/>
              </p:cNvSpPr>
              <p:nvPr/>
            </p:nvSpPr>
            <p:spPr bwMode="auto">
              <a:xfrm>
                <a:off x="1222849" y="2450537"/>
                <a:ext cx="2330830" cy="1521972"/>
              </a:xfrm>
              <a:prstGeom prst="rect">
                <a:avLst/>
              </a:prstGeom>
              <a:solidFill>
                <a:srgbClr val="FFCCCC"/>
              </a:solidFill>
              <a:ln w="57150">
                <a:solidFill>
                  <a:schemeClr val="tx1"/>
                </a:solidFill>
                <a:prstDash val="sysDot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32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4821" name="Rectangle 5"/>
              <p:cNvSpPr>
                <a:spLocks noChangeArrowheads="1"/>
              </p:cNvSpPr>
              <p:nvPr/>
            </p:nvSpPr>
            <p:spPr bwMode="auto">
              <a:xfrm>
                <a:off x="2242587" y="1363414"/>
                <a:ext cx="437031" cy="1087123"/>
              </a:xfrm>
              <a:prstGeom prst="rect">
                <a:avLst/>
              </a:prstGeom>
              <a:solidFill>
                <a:srgbClr val="FFCCCC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32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4822" name="Rectangle 6"/>
              <p:cNvSpPr>
                <a:spLocks noChangeArrowheads="1"/>
              </p:cNvSpPr>
              <p:nvPr/>
            </p:nvSpPr>
            <p:spPr bwMode="auto">
              <a:xfrm>
                <a:off x="2242587" y="1363414"/>
                <a:ext cx="3496245" cy="217425"/>
              </a:xfrm>
              <a:prstGeom prst="rect">
                <a:avLst/>
              </a:prstGeom>
              <a:solidFill>
                <a:srgbClr val="FFCCCC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32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4823" name="Rectangle 7"/>
              <p:cNvSpPr>
                <a:spLocks noChangeArrowheads="1"/>
              </p:cNvSpPr>
              <p:nvPr/>
            </p:nvSpPr>
            <p:spPr bwMode="auto">
              <a:xfrm>
                <a:off x="2242587" y="4842207"/>
                <a:ext cx="3496245" cy="217425"/>
              </a:xfrm>
              <a:prstGeom prst="rect">
                <a:avLst/>
              </a:prstGeom>
              <a:solidFill>
                <a:srgbClr val="FFCCCC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32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4824" name="Rectangle 8"/>
              <p:cNvSpPr>
                <a:spLocks noChangeArrowheads="1"/>
              </p:cNvSpPr>
              <p:nvPr/>
            </p:nvSpPr>
            <p:spPr bwMode="auto">
              <a:xfrm>
                <a:off x="5010447" y="2015688"/>
                <a:ext cx="1311092" cy="2391670"/>
              </a:xfrm>
              <a:prstGeom prst="rect">
                <a:avLst/>
              </a:prstGeom>
              <a:solidFill>
                <a:srgbClr val="FFCCCC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32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4825" name="Rectangle 9"/>
              <p:cNvSpPr>
                <a:spLocks noChangeArrowheads="1"/>
              </p:cNvSpPr>
              <p:nvPr/>
            </p:nvSpPr>
            <p:spPr bwMode="auto">
              <a:xfrm>
                <a:off x="5447478" y="1580839"/>
                <a:ext cx="291354" cy="478397"/>
              </a:xfrm>
              <a:prstGeom prst="rect">
                <a:avLst/>
              </a:prstGeom>
              <a:solidFill>
                <a:srgbClr val="FFCCCC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32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4826" name="Rectangle 10"/>
              <p:cNvSpPr>
                <a:spLocks noChangeArrowheads="1"/>
              </p:cNvSpPr>
              <p:nvPr/>
            </p:nvSpPr>
            <p:spPr bwMode="auto">
              <a:xfrm>
                <a:off x="5447478" y="4407358"/>
                <a:ext cx="291354" cy="434849"/>
              </a:xfrm>
              <a:prstGeom prst="rect">
                <a:avLst/>
              </a:prstGeom>
              <a:solidFill>
                <a:srgbClr val="FFCCCC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32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4859" name="Rectangle 43"/>
              <p:cNvSpPr>
                <a:spLocks noChangeArrowheads="1"/>
              </p:cNvSpPr>
              <p:nvPr/>
            </p:nvSpPr>
            <p:spPr bwMode="auto">
              <a:xfrm>
                <a:off x="2262046" y="3929066"/>
                <a:ext cx="446101" cy="928694"/>
              </a:xfrm>
              <a:prstGeom prst="rect">
                <a:avLst/>
              </a:prstGeom>
              <a:solidFill>
                <a:srgbClr val="FFCCCC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48" name="Прямоугольник 47"/>
              <p:cNvSpPr/>
              <p:nvPr/>
            </p:nvSpPr>
            <p:spPr bwMode="auto">
              <a:xfrm flipH="1">
                <a:off x="5473706" y="4286256"/>
                <a:ext cx="214314" cy="642942"/>
              </a:xfrm>
              <a:prstGeom prst="rect">
                <a:avLst/>
              </a:prstGeom>
              <a:solidFill>
                <a:srgbClr val="FFCCCC"/>
              </a:solidFill>
              <a:ln w="38100">
                <a:solidFill>
                  <a:srgbClr val="FFCCCC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ru-RU"/>
              </a:p>
            </p:txBody>
          </p:sp>
          <p:sp>
            <p:nvSpPr>
              <p:cNvPr id="49" name="Прямоугольник 48"/>
              <p:cNvSpPr/>
              <p:nvPr/>
            </p:nvSpPr>
            <p:spPr bwMode="auto">
              <a:xfrm flipH="1">
                <a:off x="2298684" y="3857628"/>
                <a:ext cx="357190" cy="1143008"/>
              </a:xfrm>
              <a:prstGeom prst="rect">
                <a:avLst/>
              </a:prstGeom>
              <a:solidFill>
                <a:srgbClr val="FFCCCC"/>
              </a:solidFill>
              <a:ln w="38100">
                <a:solidFill>
                  <a:srgbClr val="FFCCCC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ru-RU"/>
              </a:p>
            </p:txBody>
          </p:sp>
          <p:sp>
            <p:nvSpPr>
              <p:cNvPr id="50" name="Прямоугольник 49"/>
              <p:cNvSpPr/>
              <p:nvPr/>
            </p:nvSpPr>
            <p:spPr bwMode="auto">
              <a:xfrm flipH="1">
                <a:off x="2279634" y="1449374"/>
                <a:ext cx="357190" cy="1143008"/>
              </a:xfrm>
              <a:prstGeom prst="rect">
                <a:avLst/>
              </a:prstGeom>
              <a:solidFill>
                <a:srgbClr val="FFCCCC"/>
              </a:solidFill>
              <a:ln w="38100">
                <a:solidFill>
                  <a:srgbClr val="FFCCCC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ru-RU"/>
              </a:p>
            </p:txBody>
          </p:sp>
        </p:grpSp>
        <p:sp>
          <p:nvSpPr>
            <p:cNvPr id="45" name="Прямоугольник 44"/>
            <p:cNvSpPr/>
            <p:nvPr/>
          </p:nvSpPr>
          <p:spPr bwMode="auto">
            <a:xfrm flipH="1">
              <a:off x="5481644" y="1487732"/>
              <a:ext cx="214314" cy="785818"/>
            </a:xfrm>
            <a:prstGeom prst="rect">
              <a:avLst/>
            </a:prstGeom>
            <a:solidFill>
              <a:srgbClr val="FFCCCC"/>
            </a:solidFill>
            <a:ln w="38100">
              <a:solidFill>
                <a:srgbClr val="FFCCCC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ru-RU"/>
            </a:p>
          </p:txBody>
        </p:sp>
      </p:grpSp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1711679" y="785794"/>
            <a:ext cx="145677" cy="2174246"/>
          </a:xfrm>
          <a:prstGeom prst="rect">
            <a:avLst/>
          </a:prstGeom>
          <a:solidFill>
            <a:srgbClr val="0000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834" name="AutoShape 18"/>
          <p:cNvSpPr>
            <a:spLocks noChangeArrowheads="1"/>
          </p:cNvSpPr>
          <p:nvPr/>
        </p:nvSpPr>
        <p:spPr bwMode="auto">
          <a:xfrm>
            <a:off x="7049923" y="1600449"/>
            <a:ext cx="728384" cy="1304547"/>
          </a:xfrm>
          <a:prstGeom prst="parallelogram">
            <a:avLst>
              <a:gd name="adj" fmla="val 51667"/>
            </a:avLst>
          </a:prstGeom>
          <a:solidFill>
            <a:srgbClr val="CC99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835" name="AutoShape 19"/>
          <p:cNvSpPr>
            <a:spLocks noChangeArrowheads="1"/>
          </p:cNvSpPr>
          <p:nvPr/>
        </p:nvSpPr>
        <p:spPr bwMode="auto">
          <a:xfrm>
            <a:off x="6989224" y="3102811"/>
            <a:ext cx="582707" cy="652274"/>
          </a:xfrm>
          <a:prstGeom prst="hexagon">
            <a:avLst>
              <a:gd name="adj" fmla="val 33333"/>
              <a:gd name="vf" fmla="val 115470"/>
            </a:avLst>
          </a:prstGeom>
          <a:solidFill>
            <a:srgbClr val="CC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838" name="Text Box 22"/>
          <p:cNvSpPr txBox="1">
            <a:spLocks noChangeArrowheads="1"/>
          </p:cNvSpPr>
          <p:nvPr/>
        </p:nvSpPr>
        <p:spPr bwMode="auto">
          <a:xfrm>
            <a:off x="7778307" y="2059236"/>
            <a:ext cx="437031" cy="869698"/>
          </a:xfrm>
          <a:prstGeom prst="rect">
            <a:avLst/>
          </a:prstGeom>
          <a:solidFill>
            <a:srgbClr val="FF66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Г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839" name="Line 23"/>
          <p:cNvSpPr>
            <a:spLocks noChangeShapeType="1"/>
          </p:cNvSpPr>
          <p:nvPr/>
        </p:nvSpPr>
        <p:spPr bwMode="auto">
          <a:xfrm>
            <a:off x="7486954" y="2450537"/>
            <a:ext cx="437031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840" name="Text Box 24"/>
          <p:cNvSpPr txBox="1">
            <a:spLocks noChangeArrowheads="1"/>
          </p:cNvSpPr>
          <p:nvPr/>
        </p:nvSpPr>
        <p:spPr bwMode="auto">
          <a:xfrm>
            <a:off x="904912" y="2015688"/>
            <a:ext cx="357190" cy="23916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з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а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щ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и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т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а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841" name="Rectangle 25"/>
          <p:cNvSpPr>
            <a:spLocks noChangeArrowheads="1"/>
          </p:cNvSpPr>
          <p:nvPr/>
        </p:nvSpPr>
        <p:spPr bwMode="auto">
          <a:xfrm>
            <a:off x="2970971" y="1019159"/>
            <a:ext cx="145677" cy="2826519"/>
          </a:xfrm>
          <a:prstGeom prst="rect">
            <a:avLst/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842" name="Rectangle 26"/>
          <p:cNvSpPr>
            <a:spLocks noChangeArrowheads="1"/>
          </p:cNvSpPr>
          <p:nvPr/>
        </p:nvSpPr>
        <p:spPr bwMode="auto">
          <a:xfrm>
            <a:off x="3262325" y="493716"/>
            <a:ext cx="145677" cy="2826519"/>
          </a:xfrm>
          <a:prstGeom prst="rect">
            <a:avLst/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843" name="AutoShape 27"/>
          <p:cNvSpPr>
            <a:spLocks noChangeArrowheads="1"/>
          </p:cNvSpPr>
          <p:nvPr/>
        </p:nvSpPr>
        <p:spPr bwMode="auto">
          <a:xfrm>
            <a:off x="785818" y="4842207"/>
            <a:ext cx="1571604" cy="729933"/>
          </a:xfrm>
          <a:prstGeom prst="wedgeRectCallout">
            <a:avLst>
              <a:gd name="adj1" fmla="val 6862"/>
              <a:gd name="adj2" fmla="val -170514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отраж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нейтронов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857" name="Text Box 41"/>
          <p:cNvSpPr txBox="1">
            <a:spLocks noChangeArrowheads="1"/>
          </p:cNvSpPr>
          <p:nvPr/>
        </p:nvSpPr>
        <p:spPr bwMode="auto">
          <a:xfrm>
            <a:off x="6541979" y="3071810"/>
            <a:ext cx="2387739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Times New Roman" pitchFamily="18" charset="0"/>
                <a:cs typeface="Times New Roman" pitchFamily="18" charset="0"/>
              </a:rPr>
              <a:t>конденсатор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858" name="Text Box 42"/>
          <p:cNvSpPr txBox="1">
            <a:spLocks noChangeArrowheads="1"/>
          </p:cNvSpPr>
          <p:nvPr/>
        </p:nvSpPr>
        <p:spPr bwMode="auto">
          <a:xfrm>
            <a:off x="6643702" y="1071546"/>
            <a:ext cx="1679597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FF"/>
                </a:solidFill>
                <a:effectLst/>
                <a:latin typeface="Times New Roman" pitchFamily="18" charset="0"/>
                <a:cs typeface="Times New Roman" pitchFamily="18" charset="0"/>
              </a:rPr>
              <a:t>турбина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854" name="Text Box 38"/>
          <p:cNvSpPr txBox="1">
            <a:spLocks noChangeArrowheads="1"/>
          </p:cNvSpPr>
          <p:nvPr/>
        </p:nvSpPr>
        <p:spPr bwMode="auto">
          <a:xfrm rot="19897078">
            <a:off x="1154093" y="2970679"/>
            <a:ext cx="2006624" cy="704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акт.  зона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855" name="Text Box 39"/>
          <p:cNvSpPr txBox="1">
            <a:spLocks noChangeArrowheads="1"/>
          </p:cNvSpPr>
          <p:nvPr/>
        </p:nvSpPr>
        <p:spPr bwMode="auto">
          <a:xfrm>
            <a:off x="2428860" y="642918"/>
            <a:ext cx="1857388" cy="50006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топливо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Прямоугольник 52"/>
          <p:cNvSpPr/>
          <p:nvPr/>
        </p:nvSpPr>
        <p:spPr>
          <a:xfrm>
            <a:off x="557488" y="1058275"/>
            <a:ext cx="108555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cap="small" dirty="0" err="1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3200" b="1" dirty="0" err="1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d,B</a:t>
            </a:r>
            <a:endParaRPr lang="ru-RU" sz="3200" dirty="0">
              <a:solidFill>
                <a:srgbClr val="0014A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Text Box 42"/>
          <p:cNvSpPr txBox="1">
            <a:spLocks noChangeArrowheads="1"/>
          </p:cNvSpPr>
          <p:nvPr/>
        </p:nvSpPr>
        <p:spPr bwMode="auto">
          <a:xfrm>
            <a:off x="-32" y="0"/>
            <a:ext cx="1643074" cy="857232"/>
          </a:xfrm>
          <a:prstGeom prst="rect">
            <a:avLst/>
          </a:prstGeom>
          <a:solidFill>
            <a:srgbClr val="0014AC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Регулир.поглотители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" name="Стрелка вверх 56"/>
          <p:cNvSpPr/>
          <p:nvPr/>
        </p:nvSpPr>
        <p:spPr bwMode="auto">
          <a:xfrm>
            <a:off x="2357422" y="1571612"/>
            <a:ext cx="214314" cy="1071570"/>
          </a:xfrm>
          <a:prstGeom prst="upArrow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ru-RU"/>
          </a:p>
        </p:txBody>
      </p:sp>
      <p:sp>
        <p:nvSpPr>
          <p:cNvPr id="58" name="Стрелка вверх 57"/>
          <p:cNvSpPr/>
          <p:nvPr/>
        </p:nvSpPr>
        <p:spPr bwMode="auto">
          <a:xfrm rot="10800000">
            <a:off x="5429256" y="1500174"/>
            <a:ext cx="214314" cy="1071570"/>
          </a:xfrm>
          <a:prstGeom prst="upArrow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ru-RU"/>
          </a:p>
        </p:txBody>
      </p:sp>
      <p:grpSp>
        <p:nvGrpSpPr>
          <p:cNvPr id="4" name="Группа 62"/>
          <p:cNvGrpSpPr/>
          <p:nvPr/>
        </p:nvGrpSpPr>
        <p:grpSpPr>
          <a:xfrm>
            <a:off x="5010447" y="2214554"/>
            <a:ext cx="2351302" cy="1974940"/>
            <a:chOff x="5010447" y="2214994"/>
            <a:chExt cx="2351302" cy="1974940"/>
          </a:xfrm>
        </p:grpSpPr>
        <p:grpSp>
          <p:nvGrpSpPr>
            <p:cNvPr id="5" name="Group 11"/>
            <p:cNvGrpSpPr>
              <a:grpSpLocks/>
            </p:cNvGrpSpPr>
            <p:nvPr/>
          </p:nvGrpSpPr>
          <p:grpSpPr bwMode="auto">
            <a:xfrm>
              <a:off x="5010447" y="2227785"/>
              <a:ext cx="1165415" cy="1962148"/>
              <a:chOff x="12384" y="8349"/>
              <a:chExt cx="1152" cy="1105"/>
            </a:xfrm>
          </p:grpSpPr>
          <p:grpSp>
            <p:nvGrpSpPr>
              <p:cNvPr id="6" name="Group 12"/>
              <p:cNvGrpSpPr>
                <a:grpSpLocks/>
              </p:cNvGrpSpPr>
              <p:nvPr/>
            </p:nvGrpSpPr>
            <p:grpSpPr bwMode="auto">
              <a:xfrm>
                <a:off x="12384" y="8349"/>
                <a:ext cx="1152" cy="772"/>
                <a:chOff x="12384" y="8347"/>
                <a:chExt cx="1154" cy="1273"/>
              </a:xfrm>
            </p:grpSpPr>
            <p:sp>
              <p:nvSpPr>
                <p:cNvPr id="34829" name="AutoShape 13"/>
                <p:cNvSpPr>
                  <a:spLocks noChangeArrowheads="1"/>
                </p:cNvSpPr>
                <p:nvPr/>
              </p:nvSpPr>
              <p:spPr bwMode="auto">
                <a:xfrm rot="-5296084">
                  <a:off x="12599" y="8134"/>
                  <a:ext cx="725" cy="1152"/>
                </a:xfrm>
                <a:custGeom>
                  <a:avLst/>
                  <a:gdLst>
                    <a:gd name="G0" fmla="+- 5400 0 0"/>
                    <a:gd name="G1" fmla="+- 11796480 0 0"/>
                    <a:gd name="G2" fmla="+- 0 0 11796480"/>
                    <a:gd name="T0" fmla="*/ 0 256 1"/>
                    <a:gd name="T1" fmla="*/ 180 256 1"/>
                    <a:gd name="G3" fmla="+- 11796480 T0 T1"/>
                    <a:gd name="T2" fmla="*/ 0 256 1"/>
                    <a:gd name="T3" fmla="*/ 90 256 1"/>
                    <a:gd name="G4" fmla="+- 11796480 T2 T3"/>
                    <a:gd name="G5" fmla="*/ G4 2 1"/>
                    <a:gd name="T4" fmla="*/ 90 256 1"/>
                    <a:gd name="T5" fmla="*/ 0 256 1"/>
                    <a:gd name="G6" fmla="+- 11796480 T4 T5"/>
                    <a:gd name="G7" fmla="*/ G6 2 1"/>
                    <a:gd name="G8" fmla="abs 11796480"/>
                    <a:gd name="T6" fmla="*/ 0 256 1"/>
                    <a:gd name="T7" fmla="*/ 90 256 1"/>
                    <a:gd name="G9" fmla="+- G8 T6 T7"/>
                    <a:gd name="G10" fmla="?: G9 G7 G5"/>
                    <a:gd name="T8" fmla="*/ 0 256 1"/>
                    <a:gd name="T9" fmla="*/ 360 256 1"/>
                    <a:gd name="G11" fmla="+- G10 T8 T9"/>
                    <a:gd name="G12" fmla="?: G10 G11 G10"/>
                    <a:gd name="T10" fmla="*/ 0 256 1"/>
                    <a:gd name="T11" fmla="*/ 360 256 1"/>
                    <a:gd name="G13" fmla="+- G12 T10 T11"/>
                    <a:gd name="G14" fmla="?: G12 G13 G12"/>
                    <a:gd name="G15" fmla="+- 0 0 G14"/>
                    <a:gd name="G16" fmla="+- 10800 0 0"/>
                    <a:gd name="G17" fmla="+- 10800 0 5400"/>
                    <a:gd name="G18" fmla="*/ 5400 1 2"/>
                    <a:gd name="G19" fmla="+- G18 5400 0"/>
                    <a:gd name="G20" fmla="cos G19 11796480"/>
                    <a:gd name="G21" fmla="sin G19 11796480"/>
                    <a:gd name="G22" fmla="+- G20 10800 0"/>
                    <a:gd name="G23" fmla="+- G21 10800 0"/>
                    <a:gd name="G24" fmla="+- 10800 0 G20"/>
                    <a:gd name="G25" fmla="+- 5400 10800 0"/>
                    <a:gd name="G26" fmla="?: G9 G17 G25"/>
                    <a:gd name="G27" fmla="?: G9 0 21600"/>
                    <a:gd name="G28" fmla="cos 10800 11796480"/>
                    <a:gd name="G29" fmla="sin 10800 11796480"/>
                    <a:gd name="G30" fmla="sin 5400 11796480"/>
                    <a:gd name="G31" fmla="+- G28 10800 0"/>
                    <a:gd name="G32" fmla="+- G29 10800 0"/>
                    <a:gd name="G33" fmla="+- G30 10800 0"/>
                    <a:gd name="G34" fmla="?: G4 0 G31"/>
                    <a:gd name="G35" fmla="?: 11796480 G34 0"/>
                    <a:gd name="G36" fmla="?: G6 G35 G31"/>
                    <a:gd name="G37" fmla="+- 21600 0 G36"/>
                    <a:gd name="G38" fmla="?: G4 0 G33"/>
                    <a:gd name="G39" fmla="?: 11796480 G38 G32"/>
                    <a:gd name="G40" fmla="?: G6 G39 0"/>
                    <a:gd name="G41" fmla="?: G4 G32 21600"/>
                    <a:gd name="G42" fmla="?: G6 G41 G33"/>
                    <a:gd name="T12" fmla="*/ 10800 w 21600"/>
                    <a:gd name="T13" fmla="*/ 0 h 21600"/>
                    <a:gd name="T14" fmla="*/ 2700 w 21600"/>
                    <a:gd name="T15" fmla="*/ 10800 h 21600"/>
                    <a:gd name="T16" fmla="*/ 10800 w 21600"/>
                    <a:gd name="T17" fmla="*/ 5400 h 21600"/>
                    <a:gd name="T18" fmla="*/ 18900 w 21600"/>
                    <a:gd name="T19" fmla="*/ 10800 h 21600"/>
                    <a:gd name="T20" fmla="*/ G36 w 21600"/>
                    <a:gd name="T21" fmla="*/ G40 h 21600"/>
                    <a:gd name="T22" fmla="*/ G37 w 21600"/>
                    <a:gd name="T23" fmla="*/ G42 h 21600"/>
                  </a:gdLst>
                  <a:ahLst/>
                  <a:cxnLst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T20" t="T21" r="T22" b="T23"/>
                  <a:pathLst>
                    <a:path w="21600" h="21600">
                      <a:moveTo>
                        <a:pt x="5400" y="10800"/>
                      </a:moveTo>
                      <a:cubicBezTo>
                        <a:pt x="5400" y="7817"/>
                        <a:pt x="7817" y="5400"/>
                        <a:pt x="10800" y="5400"/>
                      </a:cubicBezTo>
                      <a:cubicBezTo>
                        <a:pt x="13782" y="5399"/>
                        <a:pt x="16199" y="7817"/>
                        <a:pt x="16200" y="10799"/>
                      </a:cubicBezTo>
                      <a:lnTo>
                        <a:pt x="21600" y="10800"/>
                      </a:lnTo>
                      <a:cubicBezTo>
                        <a:pt x="21600" y="4835"/>
                        <a:pt x="16764" y="0"/>
                        <a:pt x="10800" y="0"/>
                      </a:cubicBezTo>
                      <a:cubicBezTo>
                        <a:pt x="4835" y="0"/>
                        <a:pt x="0" y="4835"/>
                        <a:pt x="0" y="10800"/>
                      </a:cubicBezTo>
                      <a:close/>
                    </a:path>
                  </a:pathLst>
                </a:custGeom>
                <a:solidFill>
                  <a:srgbClr val="FFFF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sz="32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34830" name="AutoShape 14"/>
                <p:cNvSpPr>
                  <a:spLocks noChangeArrowheads="1"/>
                </p:cNvSpPr>
                <p:nvPr/>
              </p:nvSpPr>
              <p:spPr bwMode="auto">
                <a:xfrm rot="5296084" flipH="1">
                  <a:off x="12597" y="8682"/>
                  <a:ext cx="725" cy="1152"/>
                </a:xfrm>
                <a:custGeom>
                  <a:avLst/>
                  <a:gdLst>
                    <a:gd name="G0" fmla="+- 5400 0 0"/>
                    <a:gd name="G1" fmla="+- 11796480 0 0"/>
                    <a:gd name="G2" fmla="+- 0 0 11796480"/>
                    <a:gd name="T0" fmla="*/ 0 256 1"/>
                    <a:gd name="T1" fmla="*/ 180 256 1"/>
                    <a:gd name="G3" fmla="+- 11796480 T0 T1"/>
                    <a:gd name="T2" fmla="*/ 0 256 1"/>
                    <a:gd name="T3" fmla="*/ 90 256 1"/>
                    <a:gd name="G4" fmla="+- 11796480 T2 T3"/>
                    <a:gd name="G5" fmla="*/ G4 2 1"/>
                    <a:gd name="T4" fmla="*/ 90 256 1"/>
                    <a:gd name="T5" fmla="*/ 0 256 1"/>
                    <a:gd name="G6" fmla="+- 11796480 T4 T5"/>
                    <a:gd name="G7" fmla="*/ G6 2 1"/>
                    <a:gd name="G8" fmla="abs 11796480"/>
                    <a:gd name="T6" fmla="*/ 0 256 1"/>
                    <a:gd name="T7" fmla="*/ 90 256 1"/>
                    <a:gd name="G9" fmla="+- G8 T6 T7"/>
                    <a:gd name="G10" fmla="?: G9 G7 G5"/>
                    <a:gd name="T8" fmla="*/ 0 256 1"/>
                    <a:gd name="T9" fmla="*/ 360 256 1"/>
                    <a:gd name="G11" fmla="+- G10 T8 T9"/>
                    <a:gd name="G12" fmla="?: G10 G11 G10"/>
                    <a:gd name="T10" fmla="*/ 0 256 1"/>
                    <a:gd name="T11" fmla="*/ 360 256 1"/>
                    <a:gd name="G13" fmla="+- G12 T10 T11"/>
                    <a:gd name="G14" fmla="?: G12 G13 G12"/>
                    <a:gd name="G15" fmla="+- 0 0 G14"/>
                    <a:gd name="G16" fmla="+- 10800 0 0"/>
                    <a:gd name="G17" fmla="+- 10800 0 5400"/>
                    <a:gd name="G18" fmla="*/ 5400 1 2"/>
                    <a:gd name="G19" fmla="+- G18 5400 0"/>
                    <a:gd name="G20" fmla="cos G19 11796480"/>
                    <a:gd name="G21" fmla="sin G19 11796480"/>
                    <a:gd name="G22" fmla="+- G20 10800 0"/>
                    <a:gd name="G23" fmla="+- G21 10800 0"/>
                    <a:gd name="G24" fmla="+- 10800 0 G20"/>
                    <a:gd name="G25" fmla="+- 5400 10800 0"/>
                    <a:gd name="G26" fmla="?: G9 G17 G25"/>
                    <a:gd name="G27" fmla="?: G9 0 21600"/>
                    <a:gd name="G28" fmla="cos 10800 11796480"/>
                    <a:gd name="G29" fmla="sin 10800 11796480"/>
                    <a:gd name="G30" fmla="sin 5400 11796480"/>
                    <a:gd name="G31" fmla="+- G28 10800 0"/>
                    <a:gd name="G32" fmla="+- G29 10800 0"/>
                    <a:gd name="G33" fmla="+- G30 10800 0"/>
                    <a:gd name="G34" fmla="?: G4 0 G31"/>
                    <a:gd name="G35" fmla="?: 11796480 G34 0"/>
                    <a:gd name="G36" fmla="?: G6 G35 G31"/>
                    <a:gd name="G37" fmla="+- 21600 0 G36"/>
                    <a:gd name="G38" fmla="?: G4 0 G33"/>
                    <a:gd name="G39" fmla="?: 11796480 G38 G32"/>
                    <a:gd name="G40" fmla="?: G6 G39 0"/>
                    <a:gd name="G41" fmla="?: G4 G32 21600"/>
                    <a:gd name="G42" fmla="?: G6 G41 G33"/>
                    <a:gd name="T12" fmla="*/ 10800 w 21600"/>
                    <a:gd name="T13" fmla="*/ 0 h 21600"/>
                    <a:gd name="T14" fmla="*/ 2700 w 21600"/>
                    <a:gd name="T15" fmla="*/ 10800 h 21600"/>
                    <a:gd name="T16" fmla="*/ 10800 w 21600"/>
                    <a:gd name="T17" fmla="*/ 5400 h 21600"/>
                    <a:gd name="T18" fmla="*/ 18900 w 21600"/>
                    <a:gd name="T19" fmla="*/ 10800 h 21600"/>
                    <a:gd name="T20" fmla="*/ G36 w 21600"/>
                    <a:gd name="T21" fmla="*/ G40 h 21600"/>
                    <a:gd name="T22" fmla="*/ G37 w 21600"/>
                    <a:gd name="T23" fmla="*/ G42 h 21600"/>
                  </a:gdLst>
                  <a:ahLst/>
                  <a:cxnLst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T20" t="T21" r="T22" b="T23"/>
                  <a:pathLst>
                    <a:path w="21600" h="21600">
                      <a:moveTo>
                        <a:pt x="5400" y="10800"/>
                      </a:moveTo>
                      <a:cubicBezTo>
                        <a:pt x="5400" y="7817"/>
                        <a:pt x="7817" y="5400"/>
                        <a:pt x="10800" y="5400"/>
                      </a:cubicBezTo>
                      <a:cubicBezTo>
                        <a:pt x="13782" y="5399"/>
                        <a:pt x="16199" y="7817"/>
                        <a:pt x="16200" y="10799"/>
                      </a:cubicBezTo>
                      <a:lnTo>
                        <a:pt x="21600" y="10800"/>
                      </a:lnTo>
                      <a:cubicBezTo>
                        <a:pt x="21600" y="4835"/>
                        <a:pt x="16764" y="0"/>
                        <a:pt x="10800" y="0"/>
                      </a:cubicBezTo>
                      <a:cubicBezTo>
                        <a:pt x="4835" y="0"/>
                        <a:pt x="0" y="4835"/>
                        <a:pt x="0" y="10800"/>
                      </a:cubicBezTo>
                      <a:close/>
                    </a:path>
                  </a:pathLst>
                </a:custGeom>
                <a:solidFill>
                  <a:srgbClr val="FFFF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sz="32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sp>
            <p:nvSpPr>
              <p:cNvPr id="34831" name="AutoShape 15"/>
              <p:cNvSpPr>
                <a:spLocks noChangeArrowheads="1"/>
              </p:cNvSpPr>
              <p:nvPr/>
            </p:nvSpPr>
            <p:spPr bwMode="auto">
              <a:xfrm rot="-5296084">
                <a:off x="12741" y="8659"/>
                <a:ext cx="440" cy="1150"/>
              </a:xfrm>
              <a:custGeom>
                <a:avLst/>
                <a:gdLst>
                  <a:gd name="G0" fmla="+- 5400 0 0"/>
                  <a:gd name="G1" fmla="+- 11796480 0 0"/>
                  <a:gd name="G2" fmla="+- 0 0 11796480"/>
                  <a:gd name="T0" fmla="*/ 0 256 1"/>
                  <a:gd name="T1" fmla="*/ 180 256 1"/>
                  <a:gd name="G3" fmla="+- 11796480 T0 T1"/>
                  <a:gd name="T2" fmla="*/ 0 256 1"/>
                  <a:gd name="T3" fmla="*/ 90 256 1"/>
                  <a:gd name="G4" fmla="+- 11796480 T2 T3"/>
                  <a:gd name="G5" fmla="*/ G4 2 1"/>
                  <a:gd name="T4" fmla="*/ 90 256 1"/>
                  <a:gd name="T5" fmla="*/ 0 256 1"/>
                  <a:gd name="G6" fmla="+- 11796480 T4 T5"/>
                  <a:gd name="G7" fmla="*/ G6 2 1"/>
                  <a:gd name="G8" fmla="abs 11796480"/>
                  <a:gd name="T6" fmla="*/ 0 256 1"/>
                  <a:gd name="T7" fmla="*/ 90 256 1"/>
                  <a:gd name="G9" fmla="+- G8 T6 T7"/>
                  <a:gd name="G10" fmla="?: G9 G7 G5"/>
                  <a:gd name="T8" fmla="*/ 0 256 1"/>
                  <a:gd name="T9" fmla="*/ 360 256 1"/>
                  <a:gd name="G11" fmla="+- G10 T8 T9"/>
                  <a:gd name="G12" fmla="?: G10 G11 G10"/>
                  <a:gd name="T10" fmla="*/ 0 256 1"/>
                  <a:gd name="T11" fmla="*/ 360 256 1"/>
                  <a:gd name="G13" fmla="+- G12 T10 T11"/>
                  <a:gd name="G14" fmla="?: G12 G13 G12"/>
                  <a:gd name="G15" fmla="+- 0 0 G14"/>
                  <a:gd name="G16" fmla="+- 10800 0 0"/>
                  <a:gd name="G17" fmla="+- 10800 0 5400"/>
                  <a:gd name="G18" fmla="*/ 5400 1 2"/>
                  <a:gd name="G19" fmla="+- G18 5400 0"/>
                  <a:gd name="G20" fmla="cos G19 11796480"/>
                  <a:gd name="G21" fmla="sin G19 11796480"/>
                  <a:gd name="G22" fmla="+- G20 10800 0"/>
                  <a:gd name="G23" fmla="+- G21 10800 0"/>
                  <a:gd name="G24" fmla="+- 10800 0 G20"/>
                  <a:gd name="G25" fmla="+- 5400 10800 0"/>
                  <a:gd name="G26" fmla="?: G9 G17 G25"/>
                  <a:gd name="G27" fmla="?: G9 0 21600"/>
                  <a:gd name="G28" fmla="cos 10800 11796480"/>
                  <a:gd name="G29" fmla="sin 10800 11796480"/>
                  <a:gd name="G30" fmla="sin 5400 11796480"/>
                  <a:gd name="G31" fmla="+- G28 10800 0"/>
                  <a:gd name="G32" fmla="+- G29 10800 0"/>
                  <a:gd name="G33" fmla="+- G30 10800 0"/>
                  <a:gd name="G34" fmla="?: G4 0 G31"/>
                  <a:gd name="G35" fmla="?: 11796480 G34 0"/>
                  <a:gd name="G36" fmla="?: G6 G35 G31"/>
                  <a:gd name="G37" fmla="+- 21600 0 G36"/>
                  <a:gd name="G38" fmla="?: G4 0 G33"/>
                  <a:gd name="G39" fmla="?: 11796480 G38 G32"/>
                  <a:gd name="G40" fmla="?: G6 G39 0"/>
                  <a:gd name="G41" fmla="?: G4 G32 21600"/>
                  <a:gd name="G42" fmla="?: G6 G41 G33"/>
                  <a:gd name="T12" fmla="*/ 10800 w 21600"/>
                  <a:gd name="T13" fmla="*/ 0 h 21600"/>
                  <a:gd name="T14" fmla="*/ 2700 w 21600"/>
                  <a:gd name="T15" fmla="*/ 10800 h 21600"/>
                  <a:gd name="T16" fmla="*/ 10800 w 21600"/>
                  <a:gd name="T17" fmla="*/ 5400 h 21600"/>
                  <a:gd name="T18" fmla="*/ 18900 w 21600"/>
                  <a:gd name="T19" fmla="*/ 10800 h 21600"/>
                  <a:gd name="T20" fmla="*/ G36 w 21600"/>
                  <a:gd name="T21" fmla="*/ G40 h 21600"/>
                  <a:gd name="T22" fmla="*/ G37 w 21600"/>
                  <a:gd name="T23" fmla="*/ G42 h 21600"/>
                </a:gdLst>
                <a:ahLst/>
                <a:cxnLst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T20" t="T21" r="T22" b="T23"/>
                <a:pathLst>
                  <a:path w="21600" h="21600">
                    <a:moveTo>
                      <a:pt x="5400" y="10800"/>
                    </a:moveTo>
                    <a:cubicBezTo>
                      <a:pt x="5400" y="7817"/>
                      <a:pt x="7817" y="5400"/>
                      <a:pt x="10800" y="5400"/>
                    </a:cubicBezTo>
                    <a:cubicBezTo>
                      <a:pt x="13782" y="5399"/>
                      <a:pt x="16199" y="7817"/>
                      <a:pt x="16200" y="10799"/>
                    </a:cubicBezTo>
                    <a:lnTo>
                      <a:pt x="21600" y="10800"/>
                    </a:lnTo>
                    <a:cubicBezTo>
                      <a:pt x="21600" y="4835"/>
                      <a:pt x="16764" y="0"/>
                      <a:pt x="10800" y="0"/>
                    </a:cubicBezTo>
                    <a:cubicBezTo>
                      <a:pt x="4835" y="0"/>
                      <a:pt x="0" y="4835"/>
                      <a:pt x="0" y="10800"/>
                    </a:cubicBezTo>
                    <a:close/>
                  </a:path>
                </a:pathLst>
              </a:cu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320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34832" name="Rectangle 16"/>
            <p:cNvSpPr>
              <a:spLocks noChangeArrowheads="1"/>
            </p:cNvSpPr>
            <p:nvPr/>
          </p:nvSpPr>
          <p:spPr bwMode="auto">
            <a:xfrm>
              <a:off x="5593154" y="2214994"/>
              <a:ext cx="1748122" cy="217425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32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4833" name="Rectangle 17"/>
            <p:cNvSpPr>
              <a:spLocks noChangeArrowheads="1"/>
            </p:cNvSpPr>
            <p:nvPr/>
          </p:nvSpPr>
          <p:spPr bwMode="auto">
            <a:xfrm>
              <a:off x="5606802" y="3972509"/>
              <a:ext cx="1748122" cy="217425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32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4836" name="Rectangle 20"/>
            <p:cNvSpPr>
              <a:spLocks noChangeArrowheads="1"/>
            </p:cNvSpPr>
            <p:nvPr/>
          </p:nvSpPr>
          <p:spPr bwMode="auto">
            <a:xfrm>
              <a:off x="7164240" y="3755084"/>
              <a:ext cx="197509" cy="217425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32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4837" name="Rectangle 21"/>
            <p:cNvSpPr>
              <a:spLocks noChangeArrowheads="1"/>
            </p:cNvSpPr>
            <p:nvPr/>
          </p:nvSpPr>
          <p:spPr bwMode="auto">
            <a:xfrm>
              <a:off x="7195600" y="2885386"/>
              <a:ext cx="145677" cy="217425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32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9" name="Прямоугольник 58"/>
            <p:cNvSpPr/>
            <p:nvPr/>
          </p:nvSpPr>
          <p:spPr bwMode="auto">
            <a:xfrm>
              <a:off x="5429256" y="2262322"/>
              <a:ext cx="428628" cy="142876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rgbClr val="FFFF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ru-RU"/>
            </a:p>
          </p:txBody>
        </p:sp>
        <p:sp>
          <p:nvSpPr>
            <p:cNvPr id="60" name="Прямоугольник 59"/>
            <p:cNvSpPr/>
            <p:nvPr/>
          </p:nvSpPr>
          <p:spPr bwMode="auto">
            <a:xfrm>
              <a:off x="5429256" y="4007328"/>
              <a:ext cx="428628" cy="142876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rgbClr val="FFFF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ru-RU"/>
            </a:p>
          </p:txBody>
        </p:sp>
        <p:sp>
          <p:nvSpPr>
            <p:cNvPr id="61" name="Прямоугольник 60"/>
            <p:cNvSpPr/>
            <p:nvPr/>
          </p:nvSpPr>
          <p:spPr bwMode="auto">
            <a:xfrm rot="21032251">
              <a:off x="5429256" y="3422176"/>
              <a:ext cx="428628" cy="142876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rgbClr val="FFFF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ru-RU"/>
            </a:p>
          </p:txBody>
        </p:sp>
        <p:sp>
          <p:nvSpPr>
            <p:cNvPr id="62" name="Прямоугольник 61"/>
            <p:cNvSpPr/>
            <p:nvPr/>
          </p:nvSpPr>
          <p:spPr bwMode="auto">
            <a:xfrm rot="452600">
              <a:off x="5390316" y="2843989"/>
              <a:ext cx="428628" cy="142876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rgbClr val="FFFF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ru-RU"/>
            </a:p>
          </p:txBody>
        </p:sp>
        <p:sp>
          <p:nvSpPr>
            <p:cNvPr id="64" name="Прямоугольник 63"/>
            <p:cNvSpPr/>
            <p:nvPr/>
          </p:nvSpPr>
          <p:spPr bwMode="auto">
            <a:xfrm rot="16200000">
              <a:off x="7123296" y="3858068"/>
              <a:ext cx="285752" cy="142876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rgbClr val="FFFF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ru-RU"/>
            </a:p>
          </p:txBody>
        </p:sp>
      </p:grpSp>
      <p:sp>
        <p:nvSpPr>
          <p:cNvPr id="34856" name="Text Box 40"/>
          <p:cNvSpPr txBox="1">
            <a:spLocks noChangeArrowheads="1"/>
          </p:cNvSpPr>
          <p:nvPr/>
        </p:nvSpPr>
        <p:spPr bwMode="auto">
          <a:xfrm>
            <a:off x="3857620" y="2786058"/>
            <a:ext cx="2714644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парогенератор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5" name="Стрелка вверх 64"/>
          <p:cNvSpPr/>
          <p:nvPr/>
        </p:nvSpPr>
        <p:spPr bwMode="auto">
          <a:xfrm rot="5400000">
            <a:off x="6215074" y="1785926"/>
            <a:ext cx="214314" cy="1071570"/>
          </a:xfrm>
          <a:prstGeom prst="upArrow">
            <a:avLst/>
          </a:prstGeom>
          <a:noFill/>
          <a:ln w="38100">
            <a:solidFill>
              <a:srgbClr val="FF99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ru-RU"/>
          </a:p>
        </p:txBody>
      </p:sp>
      <p:sp>
        <p:nvSpPr>
          <p:cNvPr id="66" name="Text Box 42"/>
          <p:cNvSpPr txBox="1">
            <a:spLocks noChangeArrowheads="1"/>
          </p:cNvSpPr>
          <p:nvPr/>
        </p:nvSpPr>
        <p:spPr bwMode="auto">
          <a:xfrm>
            <a:off x="3000364" y="5085184"/>
            <a:ext cx="3786214" cy="107157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для</a:t>
            </a:r>
            <a:r>
              <a:rPr kumimoji="0" lang="ru-RU" sz="32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прекращения реакции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7" name="Группа 54"/>
          <p:cNvGrpSpPr/>
          <p:nvPr/>
        </p:nvGrpSpPr>
        <p:grpSpPr>
          <a:xfrm>
            <a:off x="0" y="0"/>
            <a:ext cx="9144000" cy="6858000"/>
            <a:chOff x="-3429056" y="-214314"/>
            <a:chExt cx="9144000" cy="6858000"/>
          </a:xfrm>
        </p:grpSpPr>
        <p:grpSp>
          <p:nvGrpSpPr>
            <p:cNvPr id="8" name="Группа 28"/>
            <p:cNvGrpSpPr/>
            <p:nvPr/>
          </p:nvGrpSpPr>
          <p:grpSpPr>
            <a:xfrm>
              <a:off x="-3429056" y="-214314"/>
              <a:ext cx="9144000" cy="6858000"/>
              <a:chOff x="-3571932" y="24"/>
              <a:chExt cx="9144000" cy="6858000"/>
            </a:xfrm>
          </p:grpSpPr>
          <p:sp>
            <p:nvSpPr>
              <p:cNvPr id="68" name="Прямоугольник 67"/>
              <p:cNvSpPr/>
              <p:nvPr/>
            </p:nvSpPr>
            <p:spPr>
              <a:xfrm>
                <a:off x="-3571932" y="24"/>
                <a:ext cx="9144000" cy="6858000"/>
              </a:xfrm>
              <a:prstGeom prst="rect">
                <a:avLst/>
              </a:prstGeom>
              <a:solidFill>
                <a:schemeClr val="bg1">
                  <a:lumMod val="65000"/>
                  <a:alpha val="77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69" name="Rectangle 19"/>
              <p:cNvSpPr>
                <a:spLocks noChangeArrowheads="1"/>
              </p:cNvSpPr>
              <p:nvPr/>
            </p:nvSpPr>
            <p:spPr bwMode="auto">
              <a:xfrm>
                <a:off x="1857292" y="2143116"/>
                <a:ext cx="3714776" cy="769441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4400" b="1" i="0" u="sng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ПРОТОНЫ</a:t>
                </a:r>
                <a:r>
                  <a:rPr kumimoji="0" lang="ru-RU" sz="4400" b="1" i="0" u="sng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 </a:t>
                </a:r>
                <a:endParaRPr kumimoji="0" lang="ru-RU" sz="6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67" name="Text Box 23"/>
            <p:cNvSpPr txBox="1">
              <a:spLocks noChangeArrowheads="1"/>
            </p:cNvSpPr>
            <p:nvPr/>
          </p:nvSpPr>
          <p:spPr bwMode="auto">
            <a:xfrm>
              <a:off x="2143044" y="2714596"/>
              <a:ext cx="3571900" cy="714380"/>
            </a:xfrm>
            <a:prstGeom prst="rect">
              <a:avLst/>
            </a:prstGeom>
            <a:gradFill rotWithShape="0">
              <a:gsLst>
                <a:gs pos="0">
                  <a:srgbClr val="FFCCFF"/>
                </a:gs>
                <a:gs pos="50000">
                  <a:srgbClr val="FFCCFF">
                    <a:gamma/>
                    <a:tint val="0"/>
                    <a:invGamma/>
                  </a:srgbClr>
                </a:gs>
                <a:gs pos="100000">
                  <a:srgbClr val="FFCCFF"/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3600" b="1" i="0" u="sng" strike="noStrike" cap="none" normalizeH="0" baseline="0" dirty="0" smtClean="0">
                  <a:ln>
                    <a:noFill/>
                  </a:ln>
                  <a:solidFill>
                    <a:srgbClr val="008000"/>
                  </a:solidFill>
                  <a:effectLst/>
                  <a:latin typeface="Times New Roman" pitchFamily="18" charset="0"/>
                </a:rPr>
                <a:t>НЕЙТРОНЫ</a:t>
              </a:r>
              <a:endParaRPr kumimoji="0" lang="ru-RU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48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48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48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3484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348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48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48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48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3485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0" dur="2000"/>
                                        <p:tgtEl>
                                          <p:spTgt spid="348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1000"/>
                                        <p:tgtEl>
                                          <p:spTgt spid="3484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48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48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"/>
                            </p:stCondLst>
                            <p:childTnLst>
                              <p:par>
                                <p:cTn id="6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2000"/>
                                        <p:tgtEl>
                                          <p:spTgt spid="3485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348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348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3483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1000"/>
                                        <p:tgtEl>
                                          <p:spTgt spid="3485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348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348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000"/>
                            </p:stCondLst>
                            <p:childTnLst>
                              <p:par>
                                <p:cTn id="9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1000"/>
                                        <p:tgtEl>
                                          <p:spTgt spid="3485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1000"/>
                                        <p:tgtEl>
                                          <p:spTgt spid="3483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348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348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348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348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2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52 0.01319 L -0.00052 0.10782 " pathEditMode="relative" rAng="0" ptsTypes="AA">
                                      <p:cBhvr>
                                        <p:cTn id="127" dur="2000" fill="hold"/>
                                        <p:tgtEl>
                                          <p:spTgt spid="348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7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2000"/>
                            </p:stCondLst>
                            <p:childTnLst>
                              <p:par>
                                <p:cTn id="129" presetID="64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0.00162 L -2.5E-6 -0.23254 " pathEditMode="relative" rAng="0" ptsTypes="AA">
                                      <p:cBhvr>
                                        <p:cTn id="130" dur="2000" fill="hold"/>
                                        <p:tgtEl>
                                          <p:spTgt spid="348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15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31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52 0.00139 L 0.00052 -0.22929 " pathEditMode="relative" rAng="0" ptsTypes="AA">
                                      <p:cBhvr>
                                        <p:cTn id="132" dur="2000" fill="hold"/>
                                        <p:tgtEl>
                                          <p:spTgt spid="348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animBg="1"/>
      <p:bldP spid="34820" grpId="0" animBg="1"/>
      <p:bldP spid="34820" grpId="1" animBg="1"/>
      <p:bldP spid="34834" grpId="0" animBg="1"/>
      <p:bldP spid="34835" grpId="0" animBg="1"/>
      <p:bldP spid="34838" grpId="0" animBg="1"/>
      <p:bldP spid="34839" grpId="0" animBg="1"/>
      <p:bldP spid="34840" grpId="0"/>
      <p:bldP spid="34841" grpId="0" animBg="1"/>
      <p:bldP spid="34841" grpId="1" animBg="1"/>
      <p:bldP spid="34842" grpId="0" animBg="1"/>
      <p:bldP spid="34842" grpId="1" animBg="1"/>
      <p:bldP spid="34843" grpId="0" animBg="1"/>
      <p:bldP spid="34857" grpId="0"/>
      <p:bldP spid="34858" grpId="0"/>
      <p:bldP spid="34854" grpId="0"/>
      <p:bldP spid="34855" grpId="0" animBg="1"/>
      <p:bldP spid="53" grpId="0"/>
      <p:bldP spid="54" grpId="0" animBg="1"/>
      <p:bldP spid="57" grpId="0" animBg="1"/>
      <p:bldP spid="58" grpId="0" animBg="1"/>
      <p:bldP spid="34856" grpId="0"/>
      <p:bldP spid="65" grpId="0" animBg="1"/>
      <p:bldP spid="6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0" y="4286256"/>
          <a:ext cx="9144000" cy="2438400"/>
        </p:xfrm>
        <a:graphic>
          <a:graphicData uri="http://schemas.openxmlformats.org/drawingml/2006/table">
            <a:tbl>
              <a:tblPr/>
              <a:tblGrid>
                <a:gridCol w="7982465"/>
                <a:gridCol w="1161535"/>
              </a:tblGrid>
              <a:tr h="0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SzPts val="1000"/>
                        <a:buFont typeface="Times New Roman"/>
                        <a:buAutoNum type="arabicPeriod"/>
                      </a:pPr>
                      <a:r>
                        <a:rPr lang="ru-RU" sz="2000" u="none" strike="noStrike">
                          <a:latin typeface="Times New Roman"/>
                          <a:ea typeface="Times New Roman"/>
                        </a:rPr>
                        <a:t>Консультация по задачам гр. 6.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SzPts val="1000"/>
                        <a:buFont typeface="Times New Roman"/>
                        <a:buAutoNum type="arabicPeriod"/>
                      </a:pPr>
                      <a:r>
                        <a:rPr lang="ru-RU" sz="2000" u="none" strike="noStrike">
                          <a:latin typeface="Times New Roman"/>
                          <a:ea typeface="Times New Roman"/>
                        </a:rPr>
                        <a:t>Эвристическая беседа по теме  №31 с демонстрациями и заполнением справочника № 5.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SzPts val="1000"/>
                        <a:buFont typeface="Times New Roman"/>
                        <a:buAutoNum type="arabicPeriod"/>
                      </a:pPr>
                      <a:r>
                        <a:rPr lang="ru-RU" sz="2000" u="none" strike="noStrike">
                          <a:latin typeface="Times New Roman"/>
                          <a:ea typeface="Times New Roman"/>
                        </a:rPr>
                        <a:t>Повторение темы по опорному конспекту с акцентированием сложных мест.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SzPts val="1000"/>
                        <a:buFont typeface="Times New Roman"/>
                        <a:buAutoNum type="arabicPeriod"/>
                      </a:pPr>
                      <a:r>
                        <a:rPr lang="ru-RU" sz="2000" u="none" strike="noStrike">
                          <a:latin typeface="Times New Roman"/>
                          <a:ea typeface="Times New Roman"/>
                        </a:rPr>
                        <a:t>  Первичная обратная связь по вопросам стр.198, 201,202, 204, 206.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</a:rPr>
                        <a:t>5м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</a:rPr>
                        <a:t>20м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</a:rPr>
                        <a:t>10м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</a:rPr>
                        <a:t>10м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</a:rPr>
                        <a:t>Д.З.</a:t>
                      </a:r>
                      <a:endParaRPr lang="ru-RU" sz="200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</a:rPr>
                        <a:t>$$ 81-85. Т. 31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50м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0" y="-107745"/>
            <a:ext cx="9144000" cy="40626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Урок - 5  ( 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а ) \3у24н\  №95.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ТЕМА: \Т.№ 31 \  СОСТАВ ЯДРА АТОМА. ИЗОТОПЫ.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ЦЕЛИ: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Познакомить учащихся с историей открытия протона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инейтрона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Изучить понятия «ядерные силы», «энергия связи», «изотопы», «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изотоны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».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Изучить ядерные реакции и их энергетический выход.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ЗАДАЧИ: 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ТИП УРОКА: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ВИД УРОКА: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ДЕМОНСТРАЦИИ:</a:t>
            </a: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к.фр. «Открытие нейтрона».</a:t>
            </a: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к.фр. «Ядерные реакции».</a:t>
            </a: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ХОД УРОКА: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Рисунок 5" descr="116_0232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89688" y="0"/>
            <a:ext cx="2754312" cy="1868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WordArt 4"/>
          <p:cNvSpPr>
            <a:spLocks noChangeArrowheads="1" noChangeShapeType="1" noTextEdit="1"/>
          </p:cNvSpPr>
          <p:nvPr/>
        </p:nvSpPr>
        <p:spPr bwMode="gray">
          <a:xfrm>
            <a:off x="-41830" y="1412776"/>
            <a:ext cx="8358246" cy="1296144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r>
              <a:rPr lang="ru-RU" sz="6000" b="1" cap="small" dirty="0" smtClean="0">
                <a:latin typeface="Times New Roman" pitchFamily="18" charset="0"/>
                <a:cs typeface="Times New Roman" pitchFamily="18" charset="0"/>
              </a:rPr>
              <a:t>строение</a:t>
            </a:r>
            <a:endParaRPr lang="ru-RU" sz="6000" b="1" kern="10" dirty="0">
              <a:ln w="28575">
                <a:solidFill>
                  <a:schemeClr val="bg1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8100" dir="18900000" algn="bl" rotWithShape="0">
                  <a:srgbClr val="000000">
                    <a:alpha val="39998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987824" y="6165304"/>
            <a:ext cx="615617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32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Физика от </a:t>
            </a:r>
            <a:r>
              <a:rPr lang="ru-RU" sz="32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физика,  </a:t>
            </a:r>
            <a:r>
              <a:rPr lang="ru-RU" sz="40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стр.58</a:t>
            </a:r>
            <a:endParaRPr lang="ru-RU" sz="32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0"/>
            <a:ext cx="218624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36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Физика </a:t>
            </a:r>
            <a:r>
              <a:rPr lang="ru-RU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9</a:t>
            </a:r>
            <a:endParaRPr lang="ru-RU" sz="36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571736" y="0"/>
            <a:ext cx="4187557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Тема </a:t>
            </a:r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№</a:t>
            </a:r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9-25</a:t>
            </a:r>
            <a:endParaRPr lang="ru-RU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3" name="WordArt 4"/>
          <p:cNvSpPr>
            <a:spLocks noChangeArrowheads="1" noChangeShapeType="1" noTextEdit="1"/>
          </p:cNvSpPr>
          <p:nvPr/>
        </p:nvSpPr>
        <p:spPr bwMode="gray">
          <a:xfrm rot="20665506">
            <a:off x="785754" y="2636912"/>
            <a:ext cx="8358246" cy="1571636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r>
              <a:rPr lang="ru-RU" sz="6000" b="1" cap="small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ядра атома </a:t>
            </a:r>
            <a:endParaRPr lang="ru-RU" sz="6000" b="1" kern="10" dirty="0">
              <a:ln w="28575">
                <a:solidFill>
                  <a:schemeClr val="bg1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8100" dir="18900000" algn="bl" rotWithShape="0">
                  <a:srgbClr val="000000">
                    <a:alpha val="39998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WordArt 4"/>
          <p:cNvSpPr>
            <a:spLocks noChangeArrowheads="1" noChangeShapeType="1" noTextEdit="1"/>
          </p:cNvSpPr>
          <p:nvPr/>
        </p:nvSpPr>
        <p:spPr bwMode="gray">
          <a:xfrm>
            <a:off x="395537" y="4509120"/>
            <a:ext cx="8748464" cy="1584766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r>
              <a:rPr lang="ru-RU" sz="60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b="1" cap="small" dirty="0" smtClean="0">
                <a:latin typeface="Times New Roman" pitchFamily="18" charset="0"/>
                <a:cs typeface="Times New Roman" pitchFamily="18" charset="0"/>
              </a:rPr>
              <a:t>Ядерные реакции. </a:t>
            </a:r>
            <a:endParaRPr lang="ru-RU" sz="6000" b="1" kern="10" dirty="0">
              <a:ln w="28575">
                <a:solidFill>
                  <a:schemeClr val="bg1"/>
                </a:solidFill>
                <a:round/>
                <a:headEnd/>
                <a:tailEnd/>
              </a:ln>
              <a:solidFill>
                <a:srgbClr val="0014AC"/>
              </a:solidFill>
              <a:effectLst>
                <a:outerShdw dist="38100" dir="18900000" algn="bl" rotWithShape="0">
                  <a:srgbClr val="000000">
                    <a:alpha val="39998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3" grpId="0" animBg="1"/>
      <p:bldP spid="12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>
    <a:spDef>
      <a:spPr bwMode="auto">
        <a:noFill/>
        <a:ln w="38100">
          <a:solidFill>
            <a:srgbClr val="0000FF"/>
          </a:solidFill>
          <a:round/>
          <a:headEnd/>
          <a:tailEnd type="triangle" w="med" len="med"/>
        </a:ln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>
          <a:defRPr/>
        </a:defPPr>
      </a:lstStyle>
    </a:sp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Трек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4566</TotalTime>
  <Words>1036</Words>
  <Application>Microsoft Office PowerPoint</Application>
  <PresentationFormat>Экран (4:3)</PresentationFormat>
  <Paragraphs>389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Трек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 к уроку по теме «Величины, характеризующие колебательное движение»</dc:title>
  <dc:creator>Admin</dc:creator>
  <cp:lastModifiedBy>knt</cp:lastModifiedBy>
  <cp:revision>438</cp:revision>
  <dcterms:created xsi:type="dcterms:W3CDTF">2009-11-04T14:29:22Z</dcterms:created>
  <dcterms:modified xsi:type="dcterms:W3CDTF">2019-03-28T11:13:43Z</dcterms:modified>
</cp:coreProperties>
</file>