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0"/>
  </p:notesMasterIdLst>
  <p:sldIdLst>
    <p:sldId id="419" r:id="rId2"/>
    <p:sldId id="402" r:id="rId3"/>
    <p:sldId id="404" r:id="rId4"/>
    <p:sldId id="405" r:id="rId5"/>
    <p:sldId id="438" r:id="rId6"/>
    <p:sldId id="437" r:id="rId7"/>
    <p:sldId id="455" r:id="rId8"/>
    <p:sldId id="426" r:id="rId9"/>
    <p:sldId id="425" r:id="rId10"/>
    <p:sldId id="456" r:id="rId11"/>
    <p:sldId id="440" r:id="rId12"/>
    <p:sldId id="424" r:id="rId13"/>
    <p:sldId id="418" r:id="rId14"/>
    <p:sldId id="410" r:id="rId15"/>
    <p:sldId id="403" r:id="rId16"/>
    <p:sldId id="420" r:id="rId17"/>
    <p:sldId id="407" r:id="rId18"/>
    <p:sldId id="408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CC"/>
    <a:srgbClr val="365D21"/>
    <a:srgbClr val="008000"/>
    <a:srgbClr val="003300"/>
    <a:srgbClr val="000099"/>
    <a:srgbClr val="006600"/>
    <a:srgbClr val="66CCFF"/>
    <a:srgbClr val="008080"/>
    <a:srgbClr val="220FB1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5" autoAdjust="0"/>
    <p:restoredTop sz="94681" autoAdjust="0"/>
  </p:normalViewPr>
  <p:slideViewPr>
    <p:cSldViewPr>
      <p:cViewPr>
        <p:scale>
          <a:sx n="91" d="100"/>
          <a:sy n="91" d="100"/>
        </p:scale>
        <p:origin x="-486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01.12.2019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0444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A3820B-7150-4465-9329-879E122C3E8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A3820B-7150-4465-9329-879E122C3E88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audio" Target="../media/audio2.wav"/><Relationship Id="rId4" Type="http://schemas.openxmlformats.org/officeDocument/2006/relationships/audio" Target="../media/audio6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6.wav"/><Relationship Id="rId4" Type="http://schemas.openxmlformats.org/officeDocument/2006/relationships/audio" Target="../media/audio4.wav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jpeg"/><Relationship Id="rId3" Type="http://schemas.openxmlformats.org/officeDocument/2006/relationships/audio" Target="../media/audio6.wav"/><Relationship Id="rId7" Type="http://schemas.openxmlformats.org/officeDocument/2006/relationships/image" Target="../media/image14.png"/><Relationship Id="rId12" Type="http://schemas.openxmlformats.org/officeDocument/2006/relationships/image" Target="../media/image1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Relationship Id="rId11" Type="http://schemas.openxmlformats.org/officeDocument/2006/relationships/image" Target="../media/image18.jpeg"/><Relationship Id="rId5" Type="http://schemas.openxmlformats.org/officeDocument/2006/relationships/audio" Target="../media/audio3.wav"/><Relationship Id="rId10" Type="http://schemas.openxmlformats.org/officeDocument/2006/relationships/image" Target="../media/image17.jpeg"/><Relationship Id="rId4" Type="http://schemas.openxmlformats.org/officeDocument/2006/relationships/audio" Target="../media/audio9.wav"/><Relationship Id="rId9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2.wav"/><Relationship Id="rId4" Type="http://schemas.openxmlformats.org/officeDocument/2006/relationships/audio" Target="../media/audio10.wav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audio" Target="../media/audio5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/><Relationship Id="rId13" Type="http://schemas.openxmlformats.org/officeDocument/2006/relationships/oleObject" Target="../embeddings/oleObject3.bin"/><Relationship Id="rId3" Type="http://schemas.openxmlformats.org/officeDocument/2006/relationships/audio" Target="../media/audio4.wav"/><Relationship Id="rId7" Type="http://schemas.openxmlformats.org/officeDocument/2006/relationships/audio" Target="../media/audio6.wav"/><Relationship Id="rId12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6.bin"/><Relationship Id="rId1" Type="http://schemas.openxmlformats.org/officeDocument/2006/relationships/vmlDrawing" Target="../drawings/vmlDrawing1.vml"/><Relationship Id="rId6" Type="http://schemas.openxmlformats.org/officeDocument/2006/relationships/audio" Target="../media/audio3.wav"/><Relationship Id="rId11" Type="http://schemas.openxmlformats.org/officeDocument/2006/relationships/oleObject" Target="../embeddings/oleObject1.bin"/><Relationship Id="rId5" Type="http://schemas.openxmlformats.org/officeDocument/2006/relationships/audio" Target="../media/audio5.wav"/><Relationship Id="rId15" Type="http://schemas.openxmlformats.org/officeDocument/2006/relationships/oleObject" Target="../embeddings/oleObject5.bin"/><Relationship Id="rId10" Type="http://schemas.openxmlformats.org/officeDocument/2006/relationships/audio" Target="../media/audio2.wav"/><Relationship Id="rId4" Type="http://schemas.openxmlformats.org/officeDocument/2006/relationships/audio" Target="../media/audio1.wav"/><Relationship Id="rId9" Type="http://schemas.openxmlformats.org/officeDocument/2006/relationships/audio" Target="../media/audio8.wav"/><Relationship Id="rId1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audio" Target="../media/audio2.wav"/><Relationship Id="rId5" Type="http://schemas.openxmlformats.org/officeDocument/2006/relationships/audio" Target="../media/audio6.wav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emf"/><Relationship Id="rId4" Type="http://schemas.openxmlformats.org/officeDocument/2006/relationships/audio" Target="../media/audio6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214006"/>
            <a:ext cx="9144000" cy="1754326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Каково напряжение на участке цепи сопротивлением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800 к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 при силе тока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А?</a:t>
            </a:r>
            <a:r>
              <a:rPr lang="ru-RU" sz="4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Ответ выразите в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кВ</a:t>
            </a:r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с точностью до десятых..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286065" y="1785926"/>
            <a:ext cx="2786529" cy="2500330"/>
            <a:chOff x="7909" y="8280"/>
            <a:chExt cx="2261" cy="1480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7909" y="8280"/>
              <a:ext cx="2072" cy="1480"/>
              <a:chOff x="1469" y="2644"/>
              <a:chExt cx="2072" cy="1480"/>
            </a:xfrm>
          </p:grpSpPr>
          <p:sp>
            <p:nvSpPr>
              <p:cNvPr id="7" name="Rectangle 4"/>
              <p:cNvSpPr>
                <a:spLocks noChangeArrowheads="1"/>
              </p:cNvSpPr>
              <p:nvPr/>
            </p:nvSpPr>
            <p:spPr bwMode="auto">
              <a:xfrm>
                <a:off x="1848" y="3341"/>
                <a:ext cx="529" cy="161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1469" y="2644"/>
                <a:ext cx="2072" cy="1480"/>
                <a:chOff x="1637" y="2644"/>
                <a:chExt cx="2072" cy="1480"/>
              </a:xfrm>
            </p:grpSpPr>
            <p:sp>
              <p:nvSpPr>
                <p:cNvPr id="9" name="Line 6"/>
                <p:cNvSpPr>
                  <a:spLocks noChangeShapeType="1"/>
                </p:cNvSpPr>
                <p:nvPr/>
              </p:nvSpPr>
              <p:spPr bwMode="auto">
                <a:xfrm flipH="1">
                  <a:off x="1659" y="3412"/>
                  <a:ext cx="357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8" name="Group 7"/>
                <p:cNvGrpSpPr>
                  <a:grpSpLocks/>
                </p:cNvGrpSpPr>
                <p:nvPr/>
              </p:nvGrpSpPr>
              <p:grpSpPr bwMode="auto">
                <a:xfrm>
                  <a:off x="1637" y="2644"/>
                  <a:ext cx="2072" cy="1342"/>
                  <a:chOff x="1637" y="2644"/>
                  <a:chExt cx="2072" cy="1342"/>
                </a:xfrm>
              </p:grpSpPr>
              <p:sp>
                <p:nvSpPr>
                  <p:cNvPr id="17" name="Line 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555" y="3412"/>
                    <a:ext cx="357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1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2913" y="3172"/>
                    <a:ext cx="794" cy="725"/>
                    <a:chOff x="5000" y="7596"/>
                    <a:chExt cx="794" cy="725"/>
                  </a:xfrm>
                </p:grpSpPr>
                <p:grpSp>
                  <p:nvGrpSpPr>
                    <p:cNvPr id="11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074" y="7596"/>
                      <a:ext cx="702" cy="725"/>
                      <a:chOff x="5074" y="7596"/>
                      <a:chExt cx="702" cy="725"/>
                    </a:xfrm>
                  </p:grpSpPr>
                  <p:sp>
                    <p:nvSpPr>
                      <p:cNvPr id="34" name="Text Box 1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074" y="7596"/>
                        <a:ext cx="702" cy="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sz="36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  </a:t>
                        </a:r>
                        <a:r>
                          <a:rPr kumimoji="0" lang="ru-RU" sz="36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А</a:t>
                        </a:r>
                        <a:endPara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35" name="Oval 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256" y="7664"/>
                        <a:ext cx="300" cy="335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32" name="Line 13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000" y="7834"/>
                      <a:ext cx="23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3" name="Line 1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564" y="7834"/>
                      <a:ext cx="23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12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1877" y="2644"/>
                    <a:ext cx="1096" cy="760"/>
                    <a:chOff x="9377" y="4873"/>
                    <a:chExt cx="1130" cy="760"/>
                  </a:xfrm>
                </p:grpSpPr>
                <p:grpSp>
                  <p:nvGrpSpPr>
                    <p:cNvPr id="18" name="Group 1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711" y="4873"/>
                      <a:ext cx="599" cy="530"/>
                      <a:chOff x="9711" y="4873"/>
                      <a:chExt cx="599" cy="530"/>
                    </a:xfrm>
                  </p:grpSpPr>
                  <p:sp>
                    <p:nvSpPr>
                      <p:cNvPr id="29" name="Text Box 1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9711" y="4873"/>
                        <a:ext cx="599" cy="5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36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V</a:t>
                        </a:r>
                        <a:endPara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30" name="Oval 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79" y="4917"/>
                        <a:ext cx="346" cy="334"/>
                      </a:xfrm>
                      <a:prstGeom prst="ellips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25" name="Line 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127" y="5092"/>
                      <a:ext cx="38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6" name="Line 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390" y="5093"/>
                      <a:ext cx="38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7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377" y="5091"/>
                      <a:ext cx="0" cy="54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8" name="Line 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495" y="5091"/>
                      <a:ext cx="0" cy="54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20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3709" y="3410"/>
                    <a:ext cx="0" cy="5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1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1647" y="3398"/>
                    <a:ext cx="0" cy="5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2" name="Line 2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72" y="3985"/>
                    <a:ext cx="737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3" name="Line 2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637" y="3973"/>
                    <a:ext cx="737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9" name="Group 27"/>
                <p:cNvGrpSpPr>
                  <a:grpSpLocks/>
                </p:cNvGrpSpPr>
                <p:nvPr/>
              </p:nvGrpSpPr>
              <p:grpSpPr bwMode="auto">
                <a:xfrm>
                  <a:off x="2881" y="3848"/>
                  <a:ext cx="184" cy="276"/>
                  <a:chOff x="3503" y="4378"/>
                  <a:chExt cx="184" cy="276"/>
                </a:xfrm>
              </p:grpSpPr>
              <p:sp>
                <p:nvSpPr>
                  <p:cNvPr id="15" name="Oval 28"/>
                  <p:cNvSpPr>
                    <a:spLocks noChangeArrowheads="1"/>
                  </p:cNvSpPr>
                  <p:nvPr/>
                </p:nvSpPr>
                <p:spPr bwMode="auto">
                  <a:xfrm>
                    <a:off x="3525" y="4458"/>
                    <a:ext cx="141" cy="1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6" name="Line 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03" y="4378"/>
                    <a:ext cx="184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24" name="Group 30"/>
                <p:cNvGrpSpPr>
                  <a:grpSpLocks/>
                </p:cNvGrpSpPr>
                <p:nvPr/>
              </p:nvGrpSpPr>
              <p:grpSpPr bwMode="auto">
                <a:xfrm>
                  <a:off x="2294" y="3825"/>
                  <a:ext cx="184" cy="276"/>
                  <a:chOff x="3503" y="4378"/>
                  <a:chExt cx="184" cy="276"/>
                </a:xfrm>
              </p:grpSpPr>
              <p:sp>
                <p:nvSpPr>
                  <p:cNvPr id="13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3525" y="4458"/>
                    <a:ext cx="141" cy="1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4" name="Line 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03" y="4378"/>
                    <a:ext cx="184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sp>
          <p:nvSpPr>
            <p:cNvPr id="5" name="Text Box 33"/>
            <p:cNvSpPr txBox="1">
              <a:spLocks noChangeArrowheads="1"/>
            </p:cNvSpPr>
            <p:nvPr/>
          </p:nvSpPr>
          <p:spPr bwMode="auto">
            <a:xfrm>
              <a:off x="8704" y="8436"/>
              <a:ext cx="727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?</a:t>
              </a: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</a:t>
              </a:r>
              <a:endPara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 Box 34"/>
            <p:cNvSpPr txBox="1">
              <a:spLocks noChangeArrowheads="1"/>
            </p:cNvSpPr>
            <p:nvPr/>
          </p:nvSpPr>
          <p:spPr bwMode="auto">
            <a:xfrm>
              <a:off x="9261" y="9120"/>
              <a:ext cx="909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</a:t>
              </a: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</a:t>
              </a:r>
              <a:endPara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6" name="Прямоугольник 35"/>
          <p:cNvSpPr/>
          <p:nvPr/>
        </p:nvSpPr>
        <p:spPr>
          <a:xfrm>
            <a:off x="6510119" y="3143248"/>
            <a:ext cx="16337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800 к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 </a:t>
            </a:r>
            <a:endParaRPr lang="ru-RU" sz="28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76958" y="1928802"/>
            <a:ext cx="1848583" cy="923330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IR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91240" y="3000372"/>
            <a:ext cx="5638082" cy="923330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5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800</a:t>
            </a:r>
            <a:r>
              <a:rPr lang="ru-RU" sz="5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×10</a:t>
            </a:r>
            <a:r>
              <a:rPr lang="ru-RU" sz="5400" b="1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×</a:t>
            </a: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4×10</a:t>
            </a:r>
            <a:r>
              <a:rPr lang="ru-RU" sz="54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0" y="4286256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200В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2.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200мВ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3,20 кВ</a:t>
            </a:r>
            <a:r>
              <a:rPr lang="ru-RU" sz="32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32кВ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5.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5мкВ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428992" y="4286256"/>
            <a:ext cx="2000264" cy="571504"/>
          </a:xfrm>
          <a:prstGeom prst="roundRect">
            <a:avLst/>
          </a:prstGeom>
          <a:noFill/>
          <a:ln w="412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378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9" grpId="0" animBg="1"/>
      <p:bldP spid="36" grpId="0"/>
      <p:bldP spid="37" grpId="0" animBg="1"/>
      <p:bldP spid="38" grpId="0" animBg="1"/>
      <p:bldP spid="39" grpId="0"/>
      <p:bldP spid="4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304800" y="3170238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34" name="Таблица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11174281"/>
              </p:ext>
            </p:extLst>
          </p:nvPr>
        </p:nvGraphicFramePr>
        <p:xfrm>
          <a:off x="0" y="-24"/>
          <a:ext cx="9125542" cy="1253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02014"/>
                <a:gridCol w="144016"/>
                <a:gridCol w="179512"/>
              </a:tblGrid>
              <a:tr h="1253345">
                <a:tc>
                  <a:txBody>
                    <a:bodyPr/>
                    <a:lstStyle/>
                    <a:p>
                      <a:pPr marR="36195"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3300"/>
                        </a:solidFill>
                        <a:effectLst/>
                      </a:endParaRPr>
                    </a:p>
                    <a:p>
                      <a:pPr indent="177800" algn="just">
                        <a:spcAft>
                          <a:spcPts val="0"/>
                        </a:spcAft>
                      </a:pPr>
                      <a:r>
                        <a:rPr lang="ru-RU" sz="2800" b="1" i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11-1.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Чему равно сопротивление </a:t>
                      </a:r>
                      <a:r>
                        <a:rPr lang="ru-RU" sz="2800" b="1" dirty="0" smtClean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100м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медного провода сечением 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2мм</a:t>
                      </a:r>
                      <a:r>
                        <a:rPr lang="ru-RU" sz="2800" b="1" baseline="300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 </a:t>
                      </a: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217" marR="59217" marT="0" marB="0"/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217" marR="59217" marT="0" marB="0"/>
                </a:tc>
                <a:tc>
                  <a:txBody>
                    <a:bodyPr/>
                    <a:lstStyle/>
                    <a:p>
                      <a:pPr marR="36195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</a:p>
                    <a:p>
                      <a:pPr marR="36195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</a:p>
                    <a:p>
                      <a:pPr marR="36195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</a:p>
                    <a:p>
                      <a:pPr marR="36195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217" marR="59217" marT="0" marB="0"/>
                </a:tc>
              </a:tr>
            </a:tbl>
          </a:graphicData>
        </a:graphic>
      </p:graphicFrame>
      <p:pic>
        <p:nvPicPr>
          <p:cNvPr id="35" name="Picture 1"/>
          <p:cNvPicPr>
            <a:picLocks noChangeAspect="1" noChangeArrowheads="1"/>
          </p:cNvPicPr>
          <p:nvPr/>
        </p:nvPicPr>
        <p:blipFill rotWithShape="1">
          <a:blip r:embed="rId6" cstate="print">
            <a:lum bright="-20000" contrast="30000"/>
          </a:blip>
          <a:srcRect l="8510" r="14816"/>
          <a:stretch/>
        </p:blipFill>
        <p:spPr bwMode="auto">
          <a:xfrm rot="5400000">
            <a:off x="3878916" y="1521470"/>
            <a:ext cx="2957803" cy="7572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6" name="Прямая со стрелкой 35"/>
          <p:cNvCxnSpPr/>
          <p:nvPr/>
        </p:nvCxnSpPr>
        <p:spPr>
          <a:xfrm rot="10800000">
            <a:off x="4143373" y="5261353"/>
            <a:ext cx="928694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38"/>
          <p:cNvGrpSpPr/>
          <p:nvPr/>
        </p:nvGrpSpPr>
        <p:grpSpPr>
          <a:xfrm>
            <a:off x="6000762" y="1142984"/>
            <a:ext cx="2857518" cy="1095120"/>
            <a:chOff x="3857620" y="2337269"/>
            <a:chExt cx="2071700" cy="1095120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3857620" y="2500306"/>
              <a:ext cx="107157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40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R=</a:t>
              </a:r>
              <a:r>
                <a:rPr lang="en-US" sz="40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endParaRPr lang="ru-RU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" name="Группа 40"/>
            <p:cNvGrpSpPr/>
            <p:nvPr/>
          </p:nvGrpSpPr>
          <p:grpSpPr>
            <a:xfrm>
              <a:off x="4427336" y="2337269"/>
              <a:ext cx="1501984" cy="1095120"/>
              <a:chOff x="7070542" y="2762508"/>
              <a:chExt cx="1501984" cy="1095120"/>
            </a:xfrm>
          </p:grpSpPr>
          <p:sp>
            <p:nvSpPr>
              <p:cNvPr id="42" name="Прямоугольник 41"/>
              <p:cNvSpPr/>
              <p:nvPr/>
            </p:nvSpPr>
            <p:spPr>
              <a:xfrm>
                <a:off x="7070542" y="2762508"/>
                <a:ext cx="150198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0,017</a:t>
                </a:r>
                <a:r>
                  <a:rPr lang="en-US" sz="28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·</a:t>
                </a:r>
                <a:r>
                  <a:rPr lang="ru-RU" sz="2800" b="1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100м</a:t>
                </a:r>
                <a:endParaRPr lang="ru-RU" sz="2800" b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3" name="Прямоугольник 42"/>
              <p:cNvSpPr/>
              <p:nvPr/>
            </p:nvSpPr>
            <p:spPr>
              <a:xfrm>
                <a:off x="7265743" y="3211297"/>
                <a:ext cx="104782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600" b="1" cap="all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sz="36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мм</a:t>
                </a:r>
                <a:r>
                  <a:rPr lang="ru-RU" sz="3600" b="1" baseline="30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44" name="Прямая соединительная линия 43"/>
              <p:cNvCxnSpPr/>
              <p:nvPr/>
            </p:nvCxnSpPr>
            <p:spPr>
              <a:xfrm flipV="1">
                <a:off x="7122335" y="3282735"/>
                <a:ext cx="1243021" cy="3389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Группа 22"/>
          <p:cNvGrpSpPr/>
          <p:nvPr/>
        </p:nvGrpSpPr>
        <p:grpSpPr>
          <a:xfrm>
            <a:off x="4143372" y="1071546"/>
            <a:ext cx="2000264" cy="1306200"/>
            <a:chOff x="3857620" y="2214554"/>
            <a:chExt cx="2000264" cy="1306200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3857620" y="2500306"/>
              <a:ext cx="107157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6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R=</a:t>
              </a:r>
              <a:r>
                <a:rPr lang="en-US" sz="36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endParaRPr lang="ru-RU" sz="36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" name="Группа 24"/>
            <p:cNvGrpSpPr/>
            <p:nvPr/>
          </p:nvGrpSpPr>
          <p:grpSpPr>
            <a:xfrm>
              <a:off x="4714876" y="2214554"/>
              <a:ext cx="1143008" cy="1306200"/>
              <a:chOff x="7358082" y="2639793"/>
              <a:chExt cx="1143008" cy="1306200"/>
            </a:xfrm>
          </p:grpSpPr>
          <p:sp>
            <p:nvSpPr>
              <p:cNvPr id="26" name="Прямоугольник 25"/>
              <p:cNvSpPr/>
              <p:nvPr/>
            </p:nvSpPr>
            <p:spPr>
              <a:xfrm>
                <a:off x="7358082" y="2639793"/>
                <a:ext cx="114300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</a:t>
                </a:r>
                <a:r>
                  <a:rPr lang="en-US" sz="3200" b="1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endParaRPr lang="ru-RU" sz="3200" b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7" name="Прямоугольник 26"/>
              <p:cNvSpPr/>
              <p:nvPr/>
            </p:nvSpPr>
            <p:spPr>
              <a:xfrm>
                <a:off x="7524708" y="3361218"/>
                <a:ext cx="619192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b="1" cap="all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endParaRPr lang="ru-RU" sz="32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429520" y="3286124"/>
                <a:ext cx="714380" cy="1588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Прямоугольник 45"/>
          <p:cNvSpPr/>
          <p:nvPr/>
        </p:nvSpPr>
        <p:spPr>
          <a:xfrm>
            <a:off x="6929422" y="2285992"/>
            <a:ext cx="2214578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2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 0,85</a:t>
            </a:r>
            <a:r>
              <a:rPr lang="ru-RU" sz="3200" b="1" cap="all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0" y="4429132"/>
            <a:ext cx="13573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стр.11</a:t>
            </a:r>
            <a:endParaRPr lang="ru-RU" sz="2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1438" y="1285860"/>
            <a:ext cx="20002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</a:t>
            </a:r>
            <a:r>
              <a:rPr lang="en-US" sz="4000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0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0,017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ru-RU" sz="4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71438" y="1928802"/>
            <a:ext cx="235742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10</a:t>
            </a:r>
            <a:r>
              <a:rPr lang="en-US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endParaRPr lang="ru-RU" sz="4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71438" y="2493812"/>
            <a:ext cx="25717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S=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2мм</a:t>
            </a:r>
            <a:r>
              <a:rPr lang="en-US" sz="4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71438" y="3211297"/>
            <a:ext cx="1285884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b="1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600" b="1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=?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0" name="Группа 10"/>
          <p:cNvGrpSpPr/>
          <p:nvPr/>
        </p:nvGrpSpPr>
        <p:grpSpPr>
          <a:xfrm>
            <a:off x="1928794" y="1222051"/>
            <a:ext cx="1428760" cy="992503"/>
            <a:chOff x="7358082" y="1747525"/>
            <a:chExt cx="1428760" cy="992503"/>
          </a:xfrm>
        </p:grpSpPr>
        <p:cxnSp>
          <p:nvCxnSpPr>
            <p:cNvPr id="51" name="Прямая соединительная линия 50"/>
            <p:cNvCxnSpPr/>
            <p:nvPr/>
          </p:nvCxnSpPr>
          <p:spPr>
            <a:xfrm>
              <a:off x="7429520" y="2247591"/>
              <a:ext cx="1188000" cy="152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Прямоугольник 51"/>
            <p:cNvSpPr/>
            <p:nvPr/>
          </p:nvSpPr>
          <p:spPr>
            <a:xfrm>
              <a:off x="7358082" y="1747525"/>
              <a:ext cx="75600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lang="ru-RU" sz="24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м</a:t>
              </a:r>
              <a:endParaRPr lang="ru-RU" sz="2400" b="1" dirty="0"/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8079597" y="1755432"/>
              <a:ext cx="70724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мм</a:t>
              </a:r>
              <a:r>
                <a:rPr lang="en-US" sz="24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2400" dirty="0">
                <a:solidFill>
                  <a:srgbClr val="FF0000"/>
                </a:solidFill>
              </a:endParaRPr>
            </a:p>
          </p:txBody>
        </p:sp>
        <p:sp>
          <p:nvSpPr>
            <p:cNvPr id="54" name="Прямоугольник 53"/>
            <p:cNvSpPr/>
            <p:nvPr/>
          </p:nvSpPr>
          <p:spPr>
            <a:xfrm>
              <a:off x="7891840" y="2155253"/>
              <a:ext cx="46358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3200" b="1" dirty="0" smtClean="0">
                  <a:solidFill>
                    <a:srgbClr val="0033CC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</a:t>
              </a:r>
              <a:endParaRPr lang="ru-RU" sz="3200" dirty="0"/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142876" y="239128"/>
            <a:ext cx="1000100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11-1</a:t>
            </a:r>
            <a:endParaRPr lang="ru-RU" sz="2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14480" y="2857496"/>
            <a:ext cx="7429520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sz="3200" b="1" cap="all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твет: сопротивление этого провода </a:t>
            </a:r>
            <a:r>
              <a:rPr lang="ru-RU" sz="3200" b="1" cap="all" dirty="0" smtClean="0">
                <a:latin typeface="Times New Roman" pitchFamily="18" charset="0"/>
                <a:cs typeface="Times New Roman" pitchFamily="18" charset="0"/>
              </a:rPr>
              <a:t>0,85О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1" grpId="0"/>
      <p:bldP spid="45" grpId="0"/>
      <p:bldP spid="47" grpId="0"/>
      <p:bldP spid="48" grpId="0" animBg="1"/>
      <p:bldP spid="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792420"/>
            <a:ext cx="20002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</a:t>
            </a:r>
            <a:r>
              <a:rPr lang="en-US" sz="4000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0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0,028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ru-RU" sz="4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5400000">
            <a:off x="3858252" y="2072313"/>
            <a:ext cx="3857654" cy="6856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 стрелкой 5"/>
          <p:cNvCxnSpPr/>
          <p:nvPr/>
        </p:nvCxnSpPr>
        <p:spPr>
          <a:xfrm rot="10800000">
            <a:off x="4558352" y="5827398"/>
            <a:ext cx="928694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10"/>
          <p:cNvGrpSpPr/>
          <p:nvPr/>
        </p:nvGrpSpPr>
        <p:grpSpPr>
          <a:xfrm>
            <a:off x="1857356" y="1722117"/>
            <a:ext cx="1428760" cy="992503"/>
            <a:chOff x="7358082" y="1747525"/>
            <a:chExt cx="1428760" cy="992503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7429520" y="2247591"/>
              <a:ext cx="1188000" cy="152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Прямоугольник 7"/>
            <p:cNvSpPr/>
            <p:nvPr/>
          </p:nvSpPr>
          <p:spPr>
            <a:xfrm>
              <a:off x="7358082" y="1747525"/>
              <a:ext cx="75600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lang="ru-RU" sz="24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м</a:t>
              </a:r>
              <a:endParaRPr lang="ru-RU" sz="2400" b="1" dirty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8079597" y="1755432"/>
              <a:ext cx="70724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мм</a:t>
              </a:r>
              <a:r>
                <a:rPr lang="en-US" sz="24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2400" dirty="0">
                <a:solidFill>
                  <a:srgbClr val="FF0000"/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7891840" y="2155253"/>
              <a:ext cx="46358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3200" b="1" dirty="0" smtClean="0">
                  <a:solidFill>
                    <a:srgbClr val="0033CC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</a:t>
              </a:r>
              <a:endParaRPr lang="ru-RU" sz="3200" dirty="0"/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0" y="2435362"/>
            <a:ext cx="335755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=2</a:t>
            </a: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×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200</a:t>
            </a:r>
            <a:r>
              <a:rPr lang="en-US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000</a:t>
            </a: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endParaRPr lang="ru-RU" sz="4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3000372"/>
            <a:ext cx="25717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S=150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мм</a:t>
            </a:r>
            <a:r>
              <a:rPr lang="en-US" sz="40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6000313" y="1071546"/>
            <a:ext cx="2858010" cy="2500330"/>
            <a:chOff x="7909" y="8280"/>
            <a:chExt cx="2319" cy="1480"/>
          </a:xfrm>
        </p:grpSpPr>
        <p:grpSp>
          <p:nvGrpSpPr>
            <p:cNvPr id="11" name="Group 3"/>
            <p:cNvGrpSpPr>
              <a:grpSpLocks/>
            </p:cNvGrpSpPr>
            <p:nvPr/>
          </p:nvGrpSpPr>
          <p:grpSpPr bwMode="auto">
            <a:xfrm>
              <a:off x="7909" y="8280"/>
              <a:ext cx="2072" cy="1480"/>
              <a:chOff x="1469" y="2644"/>
              <a:chExt cx="2072" cy="1480"/>
            </a:xfrm>
          </p:grpSpPr>
          <p:sp>
            <p:nvSpPr>
              <p:cNvPr id="20" name="Rectangle 4"/>
              <p:cNvSpPr>
                <a:spLocks noChangeArrowheads="1"/>
              </p:cNvSpPr>
              <p:nvPr/>
            </p:nvSpPr>
            <p:spPr bwMode="auto">
              <a:xfrm>
                <a:off x="1848" y="3341"/>
                <a:ext cx="529" cy="161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2" name="Group 5"/>
              <p:cNvGrpSpPr>
                <a:grpSpLocks/>
              </p:cNvGrpSpPr>
              <p:nvPr/>
            </p:nvGrpSpPr>
            <p:grpSpPr bwMode="auto">
              <a:xfrm>
                <a:off x="1469" y="2644"/>
                <a:ext cx="2072" cy="1480"/>
                <a:chOff x="1637" y="2644"/>
                <a:chExt cx="2072" cy="1480"/>
              </a:xfrm>
            </p:grpSpPr>
            <p:sp>
              <p:nvSpPr>
                <p:cNvPr id="22" name="Line 6"/>
                <p:cNvSpPr>
                  <a:spLocks noChangeShapeType="1"/>
                </p:cNvSpPr>
                <p:nvPr/>
              </p:nvSpPr>
              <p:spPr bwMode="auto">
                <a:xfrm flipH="1">
                  <a:off x="1659" y="3412"/>
                  <a:ext cx="357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15" name="Group 7"/>
                <p:cNvGrpSpPr>
                  <a:grpSpLocks/>
                </p:cNvGrpSpPr>
                <p:nvPr/>
              </p:nvGrpSpPr>
              <p:grpSpPr bwMode="auto">
                <a:xfrm>
                  <a:off x="1637" y="2644"/>
                  <a:ext cx="2072" cy="1342"/>
                  <a:chOff x="1637" y="2644"/>
                  <a:chExt cx="2072" cy="1342"/>
                </a:xfrm>
              </p:grpSpPr>
              <p:sp>
                <p:nvSpPr>
                  <p:cNvPr id="30" name="Line 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555" y="3412"/>
                    <a:ext cx="357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16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2913" y="3172"/>
                    <a:ext cx="794" cy="725"/>
                    <a:chOff x="5000" y="7596"/>
                    <a:chExt cx="794" cy="725"/>
                  </a:xfrm>
                </p:grpSpPr>
                <p:grpSp>
                  <p:nvGrpSpPr>
                    <p:cNvPr id="17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074" y="7596"/>
                      <a:ext cx="702" cy="725"/>
                      <a:chOff x="5074" y="7596"/>
                      <a:chExt cx="702" cy="725"/>
                    </a:xfrm>
                  </p:grpSpPr>
                  <p:sp>
                    <p:nvSpPr>
                      <p:cNvPr id="47" name="Text Box 1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074" y="7596"/>
                        <a:ext cx="702" cy="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sz="36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  </a:t>
                        </a:r>
                        <a:r>
                          <a:rPr kumimoji="0" lang="ru-RU" sz="36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А</a:t>
                        </a:r>
                        <a:endPara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48" name="Oval 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256" y="7664"/>
                        <a:ext cx="300" cy="335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45" name="Line 13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000" y="7834"/>
                      <a:ext cx="23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46" name="Line 1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564" y="7834"/>
                      <a:ext cx="23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21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1877" y="2644"/>
                    <a:ext cx="1096" cy="760"/>
                    <a:chOff x="9377" y="4873"/>
                    <a:chExt cx="1130" cy="760"/>
                  </a:xfrm>
                </p:grpSpPr>
                <p:grpSp>
                  <p:nvGrpSpPr>
                    <p:cNvPr id="23" name="Group 1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711" y="4873"/>
                      <a:ext cx="599" cy="530"/>
                      <a:chOff x="9711" y="4873"/>
                      <a:chExt cx="599" cy="530"/>
                    </a:xfrm>
                  </p:grpSpPr>
                  <p:sp>
                    <p:nvSpPr>
                      <p:cNvPr id="42" name="Text Box 1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9711" y="4873"/>
                        <a:ext cx="599" cy="5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36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V</a:t>
                        </a:r>
                        <a:endPara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43" name="Oval 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79" y="4917"/>
                        <a:ext cx="346" cy="334"/>
                      </a:xfrm>
                      <a:prstGeom prst="ellips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38" name="Line 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127" y="5092"/>
                      <a:ext cx="38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9" name="Line 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390" y="5093"/>
                      <a:ext cx="38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40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377" y="5091"/>
                      <a:ext cx="0" cy="54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41" name="Line 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495" y="5091"/>
                      <a:ext cx="0" cy="54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33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3709" y="3410"/>
                    <a:ext cx="0" cy="5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4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1647" y="3398"/>
                    <a:ext cx="0" cy="5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5" name="Line 2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72" y="3985"/>
                    <a:ext cx="737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6" name="Line 2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637" y="3973"/>
                    <a:ext cx="737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24" name="Group 27"/>
                <p:cNvGrpSpPr>
                  <a:grpSpLocks/>
                </p:cNvGrpSpPr>
                <p:nvPr/>
              </p:nvGrpSpPr>
              <p:grpSpPr bwMode="auto">
                <a:xfrm>
                  <a:off x="2881" y="3848"/>
                  <a:ext cx="184" cy="276"/>
                  <a:chOff x="3503" y="4378"/>
                  <a:chExt cx="184" cy="276"/>
                </a:xfrm>
              </p:grpSpPr>
              <p:sp>
                <p:nvSpPr>
                  <p:cNvPr id="28" name="Oval 28"/>
                  <p:cNvSpPr>
                    <a:spLocks noChangeArrowheads="1"/>
                  </p:cNvSpPr>
                  <p:nvPr/>
                </p:nvSpPr>
                <p:spPr bwMode="auto">
                  <a:xfrm>
                    <a:off x="3525" y="4458"/>
                    <a:ext cx="141" cy="1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9" name="Line 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03" y="4378"/>
                    <a:ext cx="184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25" name="Group 30"/>
                <p:cNvGrpSpPr>
                  <a:grpSpLocks/>
                </p:cNvGrpSpPr>
                <p:nvPr/>
              </p:nvGrpSpPr>
              <p:grpSpPr bwMode="auto">
                <a:xfrm>
                  <a:off x="2294" y="3825"/>
                  <a:ext cx="184" cy="276"/>
                  <a:chOff x="3503" y="4378"/>
                  <a:chExt cx="184" cy="276"/>
                </a:xfrm>
              </p:grpSpPr>
              <p:sp>
                <p:nvSpPr>
                  <p:cNvPr id="26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3525" y="4458"/>
                    <a:ext cx="141" cy="1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7" name="Line 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03" y="4378"/>
                    <a:ext cx="184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8704" y="8436"/>
              <a:ext cx="727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?</a:t>
              </a: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</a:t>
              </a:r>
              <a:endPara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Text Box 34"/>
            <p:cNvSpPr txBox="1">
              <a:spLocks noChangeArrowheads="1"/>
            </p:cNvSpPr>
            <p:nvPr/>
          </p:nvSpPr>
          <p:spPr bwMode="auto">
            <a:xfrm>
              <a:off x="9319" y="9120"/>
              <a:ext cx="909" cy="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50</a:t>
              </a: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</a:t>
              </a:r>
              <a:endPara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9" name="Прямоугольник 48"/>
          <p:cNvSpPr/>
          <p:nvPr/>
        </p:nvSpPr>
        <p:spPr>
          <a:xfrm>
            <a:off x="6143636" y="2477152"/>
            <a:ext cx="15167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74,7 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800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3929058" y="1357298"/>
            <a:ext cx="857256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b="1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3600" b="1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786314" y="1357298"/>
            <a:ext cx="928694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R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214282" y="3643314"/>
            <a:ext cx="1285884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b="1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3600" b="1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=?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" name="Группа 57"/>
          <p:cNvGrpSpPr/>
          <p:nvPr/>
        </p:nvGrpSpPr>
        <p:grpSpPr>
          <a:xfrm>
            <a:off x="3857620" y="2143116"/>
            <a:ext cx="2000264" cy="1367756"/>
            <a:chOff x="3857620" y="2214554"/>
            <a:chExt cx="2000264" cy="1367756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3857620" y="2500306"/>
              <a:ext cx="107157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40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R=</a:t>
              </a:r>
              <a:r>
                <a:rPr lang="en-US" sz="40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endParaRPr lang="ru-RU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2" name="Группа 53"/>
            <p:cNvGrpSpPr/>
            <p:nvPr/>
          </p:nvGrpSpPr>
          <p:grpSpPr>
            <a:xfrm>
              <a:off x="4714876" y="2214554"/>
              <a:ext cx="1143008" cy="1367756"/>
              <a:chOff x="7358082" y="2639793"/>
              <a:chExt cx="1143008" cy="1367756"/>
            </a:xfrm>
          </p:grpSpPr>
          <p:sp>
            <p:nvSpPr>
              <p:cNvPr id="55" name="Прямоугольник 54"/>
              <p:cNvSpPr/>
              <p:nvPr/>
            </p:nvSpPr>
            <p:spPr>
              <a:xfrm>
                <a:off x="7358082" y="2639793"/>
                <a:ext cx="1143008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</a:t>
                </a:r>
                <a:r>
                  <a:rPr lang="en-US" sz="3600" b="1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endParaRPr lang="ru-RU" sz="3600" b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" name="Прямоугольник 55"/>
              <p:cNvSpPr/>
              <p:nvPr/>
            </p:nvSpPr>
            <p:spPr>
              <a:xfrm>
                <a:off x="7524708" y="3361218"/>
                <a:ext cx="619192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57" name="Прямая соединительная линия 56"/>
              <p:cNvCxnSpPr/>
              <p:nvPr/>
            </p:nvCxnSpPr>
            <p:spPr>
              <a:xfrm>
                <a:off x="7429520" y="3286124"/>
                <a:ext cx="714380" cy="1588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7" name="Группа 58"/>
          <p:cNvGrpSpPr/>
          <p:nvPr/>
        </p:nvGrpSpPr>
        <p:grpSpPr>
          <a:xfrm>
            <a:off x="2428860" y="3282735"/>
            <a:ext cx="3786214" cy="1360711"/>
            <a:chOff x="3857620" y="2143116"/>
            <a:chExt cx="3786214" cy="1360711"/>
          </a:xfrm>
        </p:grpSpPr>
        <p:sp>
          <p:nvSpPr>
            <p:cNvPr id="60" name="Прямоугольник 59"/>
            <p:cNvSpPr/>
            <p:nvPr/>
          </p:nvSpPr>
          <p:spPr>
            <a:xfrm>
              <a:off x="3857620" y="2500306"/>
              <a:ext cx="107157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40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R=</a:t>
              </a:r>
              <a:r>
                <a:rPr lang="en-US" sz="40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endParaRPr lang="ru-RU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4" name="Группа 60"/>
            <p:cNvGrpSpPr/>
            <p:nvPr/>
          </p:nvGrpSpPr>
          <p:grpSpPr>
            <a:xfrm>
              <a:off x="4572000" y="2143116"/>
              <a:ext cx="3071834" cy="1360711"/>
              <a:chOff x="7215206" y="2568355"/>
              <a:chExt cx="3071834" cy="1360711"/>
            </a:xfrm>
          </p:grpSpPr>
          <p:sp>
            <p:nvSpPr>
              <p:cNvPr id="62" name="Прямоугольник 61"/>
              <p:cNvSpPr/>
              <p:nvPr/>
            </p:nvSpPr>
            <p:spPr>
              <a:xfrm>
                <a:off x="7215206" y="2568355"/>
                <a:ext cx="3071834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600" b="1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0,028</a:t>
                </a:r>
                <a:r>
                  <a:rPr lang="ru-RU" sz="3600" b="1" dirty="0" smtClean="0">
                    <a:solidFill>
                      <a:srgbClr val="0033CC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×400000</a:t>
                </a:r>
                <a:endParaRPr lang="ru-RU" sz="3600" b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7739022" y="3282735"/>
                <a:ext cx="176220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150</a:t>
                </a:r>
                <a:r>
                  <a:rPr lang="ru-RU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мм</a:t>
                </a:r>
                <a:r>
                  <a:rPr lang="en-US" sz="3600" b="1" baseline="30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64" name="Прямая соединительная линия 63"/>
              <p:cNvCxnSpPr/>
              <p:nvPr/>
            </p:nvCxnSpPr>
            <p:spPr>
              <a:xfrm flipV="1">
                <a:off x="7429520" y="3282735"/>
                <a:ext cx="2571768" cy="3389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6" name="Прямоугольник 65"/>
          <p:cNvSpPr/>
          <p:nvPr/>
        </p:nvSpPr>
        <p:spPr>
          <a:xfrm>
            <a:off x="428596" y="4643446"/>
            <a:ext cx="857256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b="1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3600" b="1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1214414" y="4643446"/>
            <a:ext cx="3286148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36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150А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×</a:t>
            </a:r>
            <a:r>
              <a:rPr lang="ru-RU" sz="36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74,7</a:t>
            </a:r>
            <a:r>
              <a:rPr lang="ru-RU" sz="3600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м=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 Box 33"/>
          <p:cNvSpPr txBox="1">
            <a:spLocks noChangeArrowheads="1"/>
          </p:cNvSpPr>
          <p:nvPr/>
        </p:nvSpPr>
        <p:spPr bwMode="auto">
          <a:xfrm>
            <a:off x="4357686" y="4643446"/>
            <a:ext cx="1714512" cy="75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11,2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Rectangle 1"/>
          <p:cNvSpPr>
            <a:spLocks noChangeArrowheads="1"/>
          </p:cNvSpPr>
          <p:nvPr/>
        </p:nvSpPr>
        <p:spPr bwMode="auto">
          <a:xfrm>
            <a:off x="0" y="5352178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-68263" algn="l"/>
              </a:tabLst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Ответ:  </a:t>
            </a: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падение напряжения на этой линии составит </a:t>
            </a: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11,2кВ</a:t>
            </a: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36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-32" y="-24"/>
            <a:ext cx="9144000" cy="132343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11-2.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Линия электропередачи имеет длину </a:t>
            </a:r>
            <a:r>
              <a:rPr lang="ru-RU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200 км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площадь  сечения алюминиевой токоведущей жилы </a:t>
            </a:r>
            <a:r>
              <a:rPr lang="ru-RU" sz="24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100 мм</a:t>
            </a:r>
            <a:r>
              <a:rPr lang="ru-RU" sz="2400" b="1" baseline="30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сила тока в ней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150 А.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Определите падение напряжения на линии.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стр.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0" y="1353909"/>
            <a:ext cx="18573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</a:t>
            </a:r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150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А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 Box 33"/>
          <p:cNvSpPr txBox="1">
            <a:spLocks noChangeArrowheads="1"/>
          </p:cNvSpPr>
          <p:nvPr/>
        </p:nvSpPr>
        <p:spPr bwMode="auto">
          <a:xfrm>
            <a:off x="4357686" y="4643446"/>
            <a:ext cx="1714512" cy="75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11,2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92229E-6 L 0.31563 -0.52521 " pathEditMode="relative" rAng="0" ptsTypes="AA">
                                      <p:cBhvr>
                                        <p:cTn id="10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00" y="-26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3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14" grpId="0"/>
      <p:bldP spid="49" grpId="0"/>
      <p:bldP spid="50" grpId="0" animBg="1"/>
      <p:bldP spid="51" grpId="0" animBg="1"/>
      <p:bldP spid="52" grpId="0" animBg="1"/>
      <p:bldP spid="66" grpId="0" animBg="1"/>
      <p:bldP spid="67" grpId="0" animBg="1"/>
      <p:bldP spid="68" grpId="0"/>
      <p:bldP spid="68" grpId="1"/>
      <p:bldP spid="69" grpId="0"/>
      <p:bldP spid="72" grpId="0"/>
      <p:bldP spid="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" marR="36195">
              <a:spcAft>
                <a:spcPts val="0"/>
              </a:spcAft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Какое сопротивление имеет реостат, изготовленный из нихромовой проволоки площадью сечения 0,8 мм</a:t>
            </a:r>
            <a:r>
              <a:rPr lang="ru-RU" sz="28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длиной 5 м? 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425347"/>
            <a:ext cx="20002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</a:t>
            </a:r>
            <a:r>
              <a:rPr lang="en-US" sz="4000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000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1,1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ru-RU" sz="4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465274" y="1383200"/>
            <a:ext cx="1428760" cy="992503"/>
            <a:chOff x="7358082" y="1747525"/>
            <a:chExt cx="1428760" cy="992503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7429520" y="2247591"/>
              <a:ext cx="1188000" cy="152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Прямоугольник 5"/>
            <p:cNvSpPr/>
            <p:nvPr/>
          </p:nvSpPr>
          <p:spPr>
            <a:xfrm>
              <a:off x="7358082" y="1747525"/>
              <a:ext cx="75600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lang="ru-RU" sz="24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м</a:t>
              </a:r>
              <a:endParaRPr lang="ru-RU" sz="2400" b="1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8079597" y="1755432"/>
              <a:ext cx="70724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мм</a:t>
              </a:r>
              <a:r>
                <a:rPr lang="en-US" sz="24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2400" dirty="0">
                <a:solidFill>
                  <a:srgbClr val="FF0000"/>
                </a:solidFill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7891840" y="2155253"/>
              <a:ext cx="46358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3200" b="1" dirty="0" smtClean="0">
                  <a:solidFill>
                    <a:srgbClr val="0033CC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</a:t>
              </a:r>
              <a:endParaRPr lang="ru-RU" sz="3200" dirty="0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0" y="2071678"/>
            <a:ext cx="15716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5</a:t>
            </a: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endParaRPr lang="ru-RU" sz="4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2714620"/>
            <a:ext cx="25717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0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,8мм</a:t>
            </a:r>
            <a:r>
              <a:rPr lang="en-US" sz="4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2844" y="3429000"/>
            <a:ext cx="1285884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b="1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600" b="1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=?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400000">
            <a:off x="3858252" y="2072313"/>
            <a:ext cx="3857654" cy="6856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Group 3"/>
          <p:cNvGrpSpPr>
            <a:grpSpLocks/>
          </p:cNvGrpSpPr>
          <p:nvPr/>
        </p:nvGrpSpPr>
        <p:grpSpPr bwMode="auto">
          <a:xfrm>
            <a:off x="6071751" y="857232"/>
            <a:ext cx="2815436" cy="2500330"/>
            <a:chOff x="1469" y="2644"/>
            <a:chExt cx="2072" cy="1480"/>
          </a:xfrm>
        </p:grpSpPr>
        <p:sp>
          <p:nvSpPr>
            <p:cNvPr id="17" name="Rectangle 4"/>
            <p:cNvSpPr>
              <a:spLocks noChangeArrowheads="1"/>
            </p:cNvSpPr>
            <p:nvPr/>
          </p:nvSpPr>
          <p:spPr bwMode="auto">
            <a:xfrm>
              <a:off x="1848" y="3341"/>
              <a:ext cx="529" cy="161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8" name="Group 5"/>
            <p:cNvGrpSpPr>
              <a:grpSpLocks/>
            </p:cNvGrpSpPr>
            <p:nvPr/>
          </p:nvGrpSpPr>
          <p:grpSpPr bwMode="auto">
            <a:xfrm>
              <a:off x="1469" y="2644"/>
              <a:ext cx="2072" cy="1480"/>
              <a:chOff x="1637" y="2644"/>
              <a:chExt cx="2072" cy="1480"/>
            </a:xfrm>
          </p:grpSpPr>
          <p:sp>
            <p:nvSpPr>
              <p:cNvPr id="19" name="Line 6"/>
              <p:cNvSpPr>
                <a:spLocks noChangeShapeType="1"/>
              </p:cNvSpPr>
              <p:nvPr/>
            </p:nvSpPr>
            <p:spPr bwMode="auto">
              <a:xfrm flipH="1">
                <a:off x="1659" y="3412"/>
                <a:ext cx="357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5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20" name="Group 7"/>
              <p:cNvGrpSpPr>
                <a:grpSpLocks/>
              </p:cNvGrpSpPr>
              <p:nvPr/>
            </p:nvGrpSpPr>
            <p:grpSpPr bwMode="auto">
              <a:xfrm>
                <a:off x="1637" y="2644"/>
                <a:ext cx="2072" cy="1342"/>
                <a:chOff x="1637" y="2644"/>
                <a:chExt cx="2072" cy="1342"/>
              </a:xfrm>
            </p:grpSpPr>
            <p:sp>
              <p:nvSpPr>
                <p:cNvPr id="27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2555" y="3412"/>
                  <a:ext cx="357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28" name="Group 9"/>
                <p:cNvGrpSpPr>
                  <a:grpSpLocks/>
                </p:cNvGrpSpPr>
                <p:nvPr/>
              </p:nvGrpSpPr>
              <p:grpSpPr bwMode="auto">
                <a:xfrm>
                  <a:off x="2913" y="3172"/>
                  <a:ext cx="794" cy="725"/>
                  <a:chOff x="5000" y="7596"/>
                  <a:chExt cx="794" cy="725"/>
                </a:xfrm>
              </p:grpSpPr>
              <p:grpSp>
                <p:nvGrpSpPr>
                  <p:cNvPr id="41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5074" y="7596"/>
                    <a:ext cx="702" cy="725"/>
                    <a:chOff x="5074" y="7596"/>
                    <a:chExt cx="702" cy="725"/>
                  </a:xfrm>
                </p:grpSpPr>
                <p:sp>
                  <p:nvSpPr>
                    <p:cNvPr id="44" name="Text Box 1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074" y="7596"/>
                      <a:ext cx="702" cy="72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5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45" name="Oval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56" y="7664"/>
                      <a:ext cx="300" cy="335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42" name="Line 1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000" y="7834"/>
                    <a:ext cx="23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43" name="Line 1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564" y="7834"/>
                    <a:ext cx="23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29" name="Group 15"/>
                <p:cNvGrpSpPr>
                  <a:grpSpLocks/>
                </p:cNvGrpSpPr>
                <p:nvPr/>
              </p:nvGrpSpPr>
              <p:grpSpPr bwMode="auto">
                <a:xfrm>
                  <a:off x="1877" y="2644"/>
                  <a:ext cx="1096" cy="760"/>
                  <a:chOff x="9377" y="4873"/>
                  <a:chExt cx="1130" cy="760"/>
                </a:xfrm>
              </p:grpSpPr>
              <p:grpSp>
                <p:nvGrpSpPr>
                  <p:cNvPr id="34" name="Group 16"/>
                  <p:cNvGrpSpPr>
                    <a:grpSpLocks/>
                  </p:cNvGrpSpPr>
                  <p:nvPr/>
                </p:nvGrpSpPr>
                <p:grpSpPr bwMode="auto">
                  <a:xfrm>
                    <a:off x="9711" y="4873"/>
                    <a:ext cx="599" cy="530"/>
                    <a:chOff x="9711" y="4873"/>
                    <a:chExt cx="599" cy="530"/>
                  </a:xfrm>
                </p:grpSpPr>
                <p:sp>
                  <p:nvSpPr>
                    <p:cNvPr id="39" name="Text Box 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11" y="4873"/>
                      <a:ext cx="599" cy="53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kumimoji="0" lang="ru-RU" sz="5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40" name="Oval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79" y="4917"/>
                      <a:ext cx="346" cy="334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35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10127" y="5092"/>
                    <a:ext cx="38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6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9390" y="5093"/>
                    <a:ext cx="38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7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9377" y="5091"/>
                    <a:ext cx="0" cy="542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8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10495" y="5091"/>
                    <a:ext cx="0" cy="542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30" name="Line 23"/>
                <p:cNvSpPr>
                  <a:spLocks noChangeShapeType="1"/>
                </p:cNvSpPr>
                <p:nvPr/>
              </p:nvSpPr>
              <p:spPr bwMode="auto">
                <a:xfrm>
                  <a:off x="3709" y="3410"/>
                  <a:ext cx="0" cy="57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1" name="Line 24"/>
                <p:cNvSpPr>
                  <a:spLocks noChangeShapeType="1"/>
                </p:cNvSpPr>
                <p:nvPr/>
              </p:nvSpPr>
              <p:spPr bwMode="auto">
                <a:xfrm>
                  <a:off x="1647" y="3398"/>
                  <a:ext cx="0" cy="57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72" y="3985"/>
                  <a:ext cx="737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3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1637" y="3973"/>
                  <a:ext cx="737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21" name="Group 27"/>
              <p:cNvGrpSpPr>
                <a:grpSpLocks/>
              </p:cNvGrpSpPr>
              <p:nvPr/>
            </p:nvGrpSpPr>
            <p:grpSpPr bwMode="auto">
              <a:xfrm>
                <a:off x="2881" y="3848"/>
                <a:ext cx="184" cy="276"/>
                <a:chOff x="3503" y="4378"/>
                <a:chExt cx="184" cy="276"/>
              </a:xfrm>
            </p:grpSpPr>
            <p:sp>
              <p:nvSpPr>
                <p:cNvPr id="25" name="Oval 28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6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22" name="Group 30"/>
              <p:cNvGrpSpPr>
                <a:grpSpLocks/>
              </p:cNvGrpSpPr>
              <p:nvPr/>
            </p:nvGrpSpPr>
            <p:grpSpPr bwMode="auto">
              <a:xfrm>
                <a:off x="2294" y="3825"/>
                <a:ext cx="184" cy="276"/>
                <a:chOff x="3503" y="4378"/>
                <a:chExt cx="184" cy="276"/>
              </a:xfrm>
            </p:grpSpPr>
            <p:sp>
              <p:nvSpPr>
                <p:cNvPr id="23" name="Oval 31"/>
                <p:cNvSpPr>
                  <a:spLocks noChangeArrowheads="1"/>
                </p:cNvSpPr>
                <p:nvPr/>
              </p:nvSpPr>
              <p:spPr bwMode="auto">
                <a:xfrm>
                  <a:off x="3525" y="4458"/>
                  <a:ext cx="141" cy="141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4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3503" y="4378"/>
                  <a:ext cx="184" cy="27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  <p:grpSp>
        <p:nvGrpSpPr>
          <p:cNvPr id="46" name="Группа 45"/>
          <p:cNvGrpSpPr/>
          <p:nvPr/>
        </p:nvGrpSpPr>
        <p:grpSpPr>
          <a:xfrm>
            <a:off x="3400086" y="997115"/>
            <a:ext cx="2000264" cy="1367756"/>
            <a:chOff x="3857620" y="2214554"/>
            <a:chExt cx="2000264" cy="1367756"/>
          </a:xfrm>
        </p:grpSpPr>
        <p:sp>
          <p:nvSpPr>
            <p:cNvPr id="47" name="Прямоугольник 46"/>
            <p:cNvSpPr/>
            <p:nvPr/>
          </p:nvSpPr>
          <p:spPr>
            <a:xfrm>
              <a:off x="3857620" y="2500306"/>
              <a:ext cx="107157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40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R=</a:t>
              </a:r>
              <a:r>
                <a:rPr lang="en-US" sz="40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endParaRPr lang="ru-RU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8" name="Группа 53"/>
            <p:cNvGrpSpPr/>
            <p:nvPr/>
          </p:nvGrpSpPr>
          <p:grpSpPr>
            <a:xfrm>
              <a:off x="4714876" y="2214554"/>
              <a:ext cx="1143008" cy="1367756"/>
              <a:chOff x="7358082" y="2639793"/>
              <a:chExt cx="1143008" cy="1367756"/>
            </a:xfrm>
          </p:grpSpPr>
          <p:sp>
            <p:nvSpPr>
              <p:cNvPr id="49" name="Прямоугольник 48"/>
              <p:cNvSpPr/>
              <p:nvPr/>
            </p:nvSpPr>
            <p:spPr>
              <a:xfrm>
                <a:off x="7358082" y="2639793"/>
                <a:ext cx="1143008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</a:t>
                </a:r>
                <a:r>
                  <a:rPr lang="en-US" sz="3600" b="1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endParaRPr lang="ru-RU" sz="3600" b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" name="Прямоугольник 49"/>
              <p:cNvSpPr/>
              <p:nvPr/>
            </p:nvSpPr>
            <p:spPr>
              <a:xfrm>
                <a:off x="7524708" y="3361218"/>
                <a:ext cx="619192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51" name="Прямая соединительная линия 50"/>
              <p:cNvCxnSpPr/>
              <p:nvPr/>
            </p:nvCxnSpPr>
            <p:spPr>
              <a:xfrm>
                <a:off x="7429520" y="3286124"/>
                <a:ext cx="714380" cy="1588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2" name="Группа 51"/>
          <p:cNvGrpSpPr/>
          <p:nvPr/>
        </p:nvGrpSpPr>
        <p:grpSpPr>
          <a:xfrm>
            <a:off x="2738362" y="2282603"/>
            <a:ext cx="2619456" cy="1360711"/>
            <a:chOff x="3857620" y="2143116"/>
            <a:chExt cx="2619456" cy="1360711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3857620" y="2500306"/>
              <a:ext cx="107157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40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R=</a:t>
              </a:r>
              <a:r>
                <a:rPr lang="en-US" sz="40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endParaRPr lang="ru-RU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4" name="Группа 60"/>
            <p:cNvGrpSpPr/>
            <p:nvPr/>
          </p:nvGrpSpPr>
          <p:grpSpPr>
            <a:xfrm>
              <a:off x="4572000" y="2143116"/>
              <a:ext cx="1905076" cy="1360711"/>
              <a:chOff x="7215206" y="2568355"/>
              <a:chExt cx="1905076" cy="1360711"/>
            </a:xfrm>
          </p:grpSpPr>
          <p:sp>
            <p:nvSpPr>
              <p:cNvPr id="55" name="Прямоугольник 54"/>
              <p:cNvSpPr/>
              <p:nvPr/>
            </p:nvSpPr>
            <p:spPr>
              <a:xfrm>
                <a:off x="7215206" y="2568355"/>
                <a:ext cx="157163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ru-RU" sz="3600" b="1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en-US" sz="3600" b="1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ru-RU" sz="3600" b="1" dirty="0" smtClean="0">
                    <a:solidFill>
                      <a:srgbClr val="0033CC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×</a:t>
                </a:r>
                <a:r>
                  <a:rPr lang="en-US" sz="3600" b="1" dirty="0" smtClean="0">
                    <a:solidFill>
                      <a:srgbClr val="0033CC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5</a:t>
                </a:r>
                <a:r>
                  <a:rPr lang="ru-RU" sz="3600" b="1" dirty="0" smtClean="0">
                    <a:solidFill>
                      <a:srgbClr val="0033CC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м</a:t>
                </a:r>
                <a:endParaRPr lang="ru-RU" sz="3600" b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" name="Прямоугольник 55"/>
              <p:cNvSpPr/>
              <p:nvPr/>
            </p:nvSpPr>
            <p:spPr>
              <a:xfrm>
                <a:off x="7358082" y="3282735"/>
                <a:ext cx="176220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0</a:t>
                </a:r>
                <a:r>
                  <a:rPr lang="ru-RU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,8мм</a:t>
                </a:r>
                <a:r>
                  <a:rPr lang="en-US" sz="3600" b="1" baseline="30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57" name="Прямая соединительная линия 56"/>
              <p:cNvCxnSpPr/>
              <p:nvPr/>
            </p:nvCxnSpPr>
            <p:spPr>
              <a:xfrm flipV="1">
                <a:off x="7358082" y="3282735"/>
                <a:ext cx="1428760" cy="339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9144000" cy="609346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2436826">
                <a:tc>
                  <a:txBody>
                    <a:bodyPr/>
                    <a:lstStyle/>
                    <a:p>
                      <a:pPr indent="177800" algn="just">
                        <a:spcAft>
                          <a:spcPts val="0"/>
                        </a:spcAft>
                        <a:tabLst>
                          <a:tab pos="-68580" algn="l"/>
                        </a:tabLs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3. Найти напряжение на концах участка цепи, если этот участок состоит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   из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алюминиевого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  провода  сечением </a:t>
                      </a:r>
                      <a:r>
                        <a:rPr lang="ru-RU" sz="28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 </a:t>
                      </a:r>
                      <a:r>
                        <a:rPr lang="ru-RU" sz="28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мм</a:t>
                      </a:r>
                      <a:r>
                        <a:rPr lang="ru-RU" sz="2800" baseline="30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28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и длиною 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0,5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км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, а по нему идет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ток  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50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А.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4. Определить длину </a:t>
                      </a: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никелиновой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проволоки сечением </a:t>
                      </a: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0,1 мм</a:t>
                      </a:r>
                      <a:r>
                        <a:rPr lang="ru-RU" sz="2800" b="1" baseline="30000" dirty="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, из которой изготовлена спираль электрической плитки, рассчитанной на напряжение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220 В 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и силу тока 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0,4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А. 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6670" marR="566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174">
                <a:tc>
                  <a:txBody>
                    <a:bodyPr/>
                    <a:lstStyle/>
                    <a:p>
                      <a:pPr indent="177800" algn="l">
                        <a:lnSpc>
                          <a:spcPct val="91000"/>
                        </a:lnSpc>
                        <a:spcAft>
                          <a:spcPts val="0"/>
                        </a:spcAft>
                      </a:pPr>
                      <a:r>
                        <a:rPr lang="ru-RU" sz="2800" smtClean="0">
                          <a:latin typeface="Times New Roman"/>
                          <a:ea typeface="Times New Roman"/>
                        </a:rPr>
                        <a:t>5.Определить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силу тока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, проходящего по стальному проводу длиной 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100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м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и сечением 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0,3 мм</a:t>
                      </a:r>
                      <a:r>
                        <a:rPr lang="ru-RU" sz="2800" b="1" baseline="30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, при напряжении 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220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В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. 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indent="177800" algn="just">
                        <a:lnSpc>
                          <a:spcPct val="91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6. Электрический фонарь, требующий для горения 40 В при токе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 А, 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включается в сеть напряжением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110 В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. Определить длину никелиновой проволоки, пошедшей на изготовление реостата,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включенного 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как дополнительное сопротивление. Сечение провода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 мм</a:t>
                      </a:r>
                      <a:r>
                        <a:rPr lang="ru-RU" sz="2800" b="1" baseline="30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. 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6670" marR="566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14285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857356" y="857232"/>
            <a:ext cx="5357850" cy="2500330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Зачёт№2,ср-2</a:t>
            </a:r>
          </a:p>
          <a:p>
            <a:pPr algn="ctr">
              <a:lnSpc>
                <a:spcPts val="4000"/>
              </a:lnSpc>
            </a:pPr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Гр6</a:t>
            </a:r>
            <a:r>
              <a:rPr lang="ru-RU" sz="4000" b="1" dirty="0" smtClean="0"/>
              <a:t> </a:t>
            </a:r>
          </a:p>
          <a:p>
            <a:pPr algn="ctr">
              <a:lnSpc>
                <a:spcPts val="4000"/>
              </a:lnSpc>
            </a:pPr>
            <a:r>
              <a:rPr lang="ru-RU" sz="4000" dirty="0" smtClean="0"/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1336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1335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1334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1333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1332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1311*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282" y="2142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9500"/>
                            </p:stCondLst>
                            <p:childTnLst>
                              <p:par>
                                <p:cTn id="64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2500"/>
                            </p:stCondLst>
                            <p:childTnLst>
                              <p:par>
                                <p:cTn id="74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3500"/>
                            </p:stCondLst>
                            <p:childTnLst>
                              <p:par>
                                <p:cTn id="81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4500"/>
                            </p:stCondLst>
                            <p:childTnLst>
                              <p:par>
                                <p:cTn id="8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500"/>
                            </p:stCondLst>
                            <p:childTnLst>
                              <p:par>
                                <p:cTn id="91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6500"/>
                            </p:stCondLst>
                            <p:childTnLst>
                              <p:par>
                                <p:cTn id="9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9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 rot="10800000">
            <a:off x="0" y="2857496"/>
            <a:ext cx="3429023" cy="500066"/>
            <a:chOff x="2028" y="8721"/>
            <a:chExt cx="2085" cy="311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2028" y="8721"/>
              <a:ext cx="2085" cy="311"/>
            </a:xfrm>
            <a:prstGeom prst="rect">
              <a:avLst/>
            </a:prstGeom>
            <a:noFill/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2304" y="8870"/>
              <a:ext cx="1581" cy="13"/>
              <a:chOff x="2108" y="9308"/>
              <a:chExt cx="1581" cy="13"/>
            </a:xfrm>
          </p:grpSpPr>
          <p:sp>
            <p:nvSpPr>
              <p:cNvPr id="4101" name="Line 5"/>
              <p:cNvSpPr>
                <a:spLocks noChangeShapeType="1"/>
              </p:cNvSpPr>
              <p:nvPr/>
            </p:nvSpPr>
            <p:spPr bwMode="auto">
              <a:xfrm>
                <a:off x="2108" y="9308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396" y="9309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3" name="Line 7"/>
              <p:cNvSpPr>
                <a:spLocks noChangeShapeType="1"/>
              </p:cNvSpPr>
              <p:nvPr/>
            </p:nvSpPr>
            <p:spPr bwMode="auto">
              <a:xfrm>
                <a:off x="2650" y="9321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4" name="Line 8"/>
              <p:cNvSpPr>
                <a:spLocks noChangeShapeType="1"/>
              </p:cNvSpPr>
              <p:nvPr/>
            </p:nvSpPr>
            <p:spPr bwMode="auto">
              <a:xfrm>
                <a:off x="2929" y="9321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5" name="Line 9"/>
              <p:cNvSpPr>
                <a:spLocks noChangeShapeType="1"/>
              </p:cNvSpPr>
              <p:nvPr/>
            </p:nvSpPr>
            <p:spPr bwMode="auto">
              <a:xfrm>
                <a:off x="3240" y="9310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6" name="Line 10"/>
              <p:cNvSpPr>
                <a:spLocks noChangeShapeType="1"/>
              </p:cNvSpPr>
              <p:nvPr/>
            </p:nvSpPr>
            <p:spPr bwMode="auto">
              <a:xfrm>
                <a:off x="3539" y="9310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714348" y="500066"/>
            <a:ext cx="1714512" cy="128588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rot="-300000" flipV="1">
            <a:off x="1620717" y="1017"/>
            <a:ext cx="45719" cy="500066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956070" y="1357299"/>
            <a:ext cx="357188" cy="357187"/>
            <a:chOff x="1783" y="8526"/>
            <a:chExt cx="366" cy="388"/>
          </a:xfrm>
        </p:grpSpPr>
        <p:sp>
          <p:nvSpPr>
            <p:cNvPr id="27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956202" y="1357299"/>
            <a:ext cx="357188" cy="357187"/>
            <a:chOff x="1783" y="8526"/>
            <a:chExt cx="366" cy="388"/>
          </a:xfrm>
        </p:grpSpPr>
        <p:sp>
          <p:nvSpPr>
            <p:cNvPr id="3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2" name="Блок-схема: ИЛИ 31"/>
          <p:cNvSpPr/>
          <p:nvPr/>
        </p:nvSpPr>
        <p:spPr>
          <a:xfrm>
            <a:off x="1741888" y="13572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Блок-схема: ИЛИ 32"/>
          <p:cNvSpPr/>
          <p:nvPr/>
        </p:nvSpPr>
        <p:spPr>
          <a:xfrm>
            <a:off x="741756" y="13572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rot="-360000" flipH="1">
            <a:off x="1569335" y="1787324"/>
            <a:ext cx="72000" cy="864000"/>
          </a:xfrm>
          <a:prstGeom prst="line">
            <a:avLst/>
          </a:prstGeom>
          <a:noFill/>
          <a:ln w="76200">
            <a:solidFill>
              <a:srgbClr val="0033C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2643174" y="0"/>
            <a:ext cx="41980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притягивает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мелкие.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Группа 100"/>
          <p:cNvGrpSpPr/>
          <p:nvPr/>
        </p:nvGrpSpPr>
        <p:grpSpPr>
          <a:xfrm>
            <a:off x="7072330" y="1000108"/>
            <a:ext cx="713690" cy="2250296"/>
            <a:chOff x="7072330" y="1000108"/>
            <a:chExt cx="713690" cy="2250296"/>
          </a:xfrm>
        </p:grpSpPr>
        <p:sp>
          <p:nvSpPr>
            <p:cNvPr id="100" name="Овал 99"/>
            <p:cNvSpPr/>
            <p:nvPr/>
          </p:nvSpPr>
          <p:spPr>
            <a:xfrm>
              <a:off x="7143768" y="1071546"/>
              <a:ext cx="571504" cy="21431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7" name="Group 2"/>
            <p:cNvGrpSpPr>
              <a:grpSpLocks/>
            </p:cNvGrpSpPr>
            <p:nvPr/>
          </p:nvGrpSpPr>
          <p:grpSpPr bwMode="auto">
            <a:xfrm rot="5400000">
              <a:off x="6304027" y="1768411"/>
              <a:ext cx="2250296" cy="713690"/>
              <a:chOff x="2028" y="8649"/>
              <a:chExt cx="2085" cy="478"/>
            </a:xfrm>
            <a:noFill/>
          </p:grpSpPr>
          <p:sp>
            <p:nvSpPr>
              <p:cNvPr id="24" name="Rectangle 3"/>
              <p:cNvSpPr>
                <a:spLocks noChangeArrowheads="1"/>
              </p:cNvSpPr>
              <p:nvPr/>
            </p:nvSpPr>
            <p:spPr bwMode="auto">
              <a:xfrm>
                <a:off x="2028" y="8649"/>
                <a:ext cx="2085" cy="478"/>
              </a:xfrm>
              <a:prstGeom prst="rect">
                <a:avLst/>
              </a:prstGeom>
              <a:grpFill/>
              <a:ln w="5715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8" name="Group 4"/>
              <p:cNvGrpSpPr>
                <a:grpSpLocks/>
              </p:cNvGrpSpPr>
              <p:nvPr/>
            </p:nvGrpSpPr>
            <p:grpSpPr bwMode="auto">
              <a:xfrm>
                <a:off x="2304" y="8870"/>
                <a:ext cx="1581" cy="13"/>
                <a:chOff x="2108" y="9308"/>
                <a:chExt cx="1581" cy="13"/>
              </a:xfrm>
              <a:grpFill/>
            </p:grpSpPr>
            <p:sp>
              <p:nvSpPr>
                <p:cNvPr id="26" name="Line 5"/>
                <p:cNvSpPr>
                  <a:spLocks noChangeShapeType="1"/>
                </p:cNvSpPr>
                <p:nvPr/>
              </p:nvSpPr>
              <p:spPr bwMode="auto">
                <a:xfrm>
                  <a:off x="2108" y="9308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Line 6"/>
                <p:cNvSpPr>
                  <a:spLocks noChangeShapeType="1"/>
                </p:cNvSpPr>
                <p:nvPr/>
              </p:nvSpPr>
              <p:spPr bwMode="auto">
                <a:xfrm>
                  <a:off x="2396" y="9309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Line 7"/>
                <p:cNvSpPr>
                  <a:spLocks noChangeShapeType="1"/>
                </p:cNvSpPr>
                <p:nvPr/>
              </p:nvSpPr>
              <p:spPr bwMode="auto">
                <a:xfrm>
                  <a:off x="2650" y="9321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Line 8"/>
                <p:cNvSpPr>
                  <a:spLocks noChangeShapeType="1"/>
                </p:cNvSpPr>
                <p:nvPr/>
              </p:nvSpPr>
              <p:spPr bwMode="auto">
                <a:xfrm>
                  <a:off x="2929" y="9321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Line 9"/>
                <p:cNvSpPr>
                  <a:spLocks noChangeShapeType="1"/>
                </p:cNvSpPr>
                <p:nvPr/>
              </p:nvSpPr>
              <p:spPr bwMode="auto">
                <a:xfrm>
                  <a:off x="3240" y="9310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Line 10"/>
                <p:cNvSpPr>
                  <a:spLocks noChangeShapeType="1"/>
                </p:cNvSpPr>
                <p:nvPr/>
              </p:nvSpPr>
              <p:spPr bwMode="auto">
                <a:xfrm>
                  <a:off x="3539" y="9310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40" name="Rectangle 11"/>
          <p:cNvSpPr>
            <a:spLocks noChangeArrowheads="1"/>
          </p:cNvSpPr>
          <p:nvPr/>
        </p:nvSpPr>
        <p:spPr bwMode="auto">
          <a:xfrm rot="16200000">
            <a:off x="6500838" y="1357310"/>
            <a:ext cx="4000504" cy="128588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" name="Блок-схема: ИЛИ 40"/>
          <p:cNvSpPr/>
          <p:nvPr/>
        </p:nvSpPr>
        <p:spPr>
          <a:xfrm>
            <a:off x="7929586" y="1428736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7929586" y="1714488"/>
            <a:ext cx="357188" cy="357187"/>
            <a:chOff x="1783" y="8526"/>
            <a:chExt cx="366" cy="388"/>
          </a:xfrm>
        </p:grpSpPr>
        <p:sp>
          <p:nvSpPr>
            <p:cNvPr id="4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5" name="Блок-схема: ИЛИ 44"/>
          <p:cNvSpPr/>
          <p:nvPr/>
        </p:nvSpPr>
        <p:spPr>
          <a:xfrm>
            <a:off x="7929586" y="2071678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7929586" y="2428868"/>
            <a:ext cx="357188" cy="357187"/>
            <a:chOff x="1783" y="8526"/>
            <a:chExt cx="366" cy="388"/>
          </a:xfrm>
        </p:grpSpPr>
        <p:sp>
          <p:nvSpPr>
            <p:cNvPr id="47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9" name="Line 12"/>
          <p:cNvSpPr>
            <a:spLocks noChangeShapeType="1"/>
          </p:cNvSpPr>
          <p:nvPr/>
        </p:nvSpPr>
        <p:spPr bwMode="auto">
          <a:xfrm rot="-360000">
            <a:off x="7561118" y="2002013"/>
            <a:ext cx="852394" cy="89591"/>
          </a:xfrm>
          <a:prstGeom prst="line">
            <a:avLst/>
          </a:prstGeom>
          <a:noFill/>
          <a:ln w="76200">
            <a:solidFill>
              <a:srgbClr val="0033C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" name="Line 12"/>
          <p:cNvSpPr>
            <a:spLocks noChangeShapeType="1"/>
          </p:cNvSpPr>
          <p:nvPr/>
        </p:nvSpPr>
        <p:spPr bwMode="auto">
          <a:xfrm rot="-300000" flipH="1" flipV="1">
            <a:off x="6822561" y="2020784"/>
            <a:ext cx="473428" cy="45719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" name="Rectangle 11"/>
          <p:cNvSpPr>
            <a:spLocks noChangeArrowheads="1"/>
          </p:cNvSpPr>
          <p:nvPr/>
        </p:nvSpPr>
        <p:spPr bwMode="auto">
          <a:xfrm>
            <a:off x="0" y="5572116"/>
            <a:ext cx="9144000" cy="128588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2" name="Блок-схема: ИЛИ 51"/>
          <p:cNvSpPr/>
          <p:nvPr/>
        </p:nvSpPr>
        <p:spPr>
          <a:xfrm>
            <a:off x="3357557" y="64293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" name="Блок-схема: ИЛИ 52"/>
          <p:cNvSpPr/>
          <p:nvPr/>
        </p:nvSpPr>
        <p:spPr>
          <a:xfrm>
            <a:off x="4071937" y="64293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4" name="Блок-схема: ИЛИ 53"/>
          <p:cNvSpPr/>
          <p:nvPr/>
        </p:nvSpPr>
        <p:spPr>
          <a:xfrm>
            <a:off x="4786317" y="64293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1" name="Блок-схема: ИЛИ 80"/>
          <p:cNvSpPr/>
          <p:nvPr/>
        </p:nvSpPr>
        <p:spPr>
          <a:xfrm>
            <a:off x="5357821" y="64293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2" name="Прямоугольник 81"/>
          <p:cNvSpPr/>
          <p:nvPr/>
        </p:nvSpPr>
        <p:spPr>
          <a:xfrm>
            <a:off x="2599144" y="500043"/>
            <a:ext cx="3001976" cy="15696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Электрическое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поле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палочки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4143372" y="2071678"/>
            <a:ext cx="3001976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Электрическое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поле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шарика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-1612" y="3786190"/>
            <a:ext cx="3001976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Электрическое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поле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облака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Группа 86"/>
          <p:cNvGrpSpPr/>
          <p:nvPr/>
        </p:nvGrpSpPr>
        <p:grpSpPr>
          <a:xfrm>
            <a:off x="2643174" y="4286256"/>
            <a:ext cx="3857652" cy="785818"/>
            <a:chOff x="3000364" y="4286256"/>
            <a:chExt cx="3857652" cy="785818"/>
          </a:xfrm>
        </p:grpSpPr>
        <p:sp>
          <p:nvSpPr>
            <p:cNvPr id="86" name="Овал 85"/>
            <p:cNvSpPr/>
            <p:nvPr/>
          </p:nvSpPr>
          <p:spPr>
            <a:xfrm>
              <a:off x="3000364" y="4286256"/>
              <a:ext cx="3857652" cy="7858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714744" y="4357694"/>
              <a:ext cx="250033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solidFill>
                    <a:srgbClr val="0033CC"/>
                  </a:solidFill>
                </a:rPr>
                <a:t>+++++++++ </a:t>
              </a:r>
              <a:endParaRPr lang="ru-RU" sz="3200" b="1" dirty="0">
                <a:solidFill>
                  <a:srgbClr val="0033CC"/>
                </a:solidFill>
              </a:endParaRPr>
            </a:p>
          </p:txBody>
        </p:sp>
      </p:grpSp>
      <p:grpSp>
        <p:nvGrpSpPr>
          <p:cNvPr id="12" name="Group 2"/>
          <p:cNvGrpSpPr>
            <a:grpSpLocks/>
          </p:cNvGrpSpPr>
          <p:nvPr/>
        </p:nvGrpSpPr>
        <p:grpSpPr bwMode="auto">
          <a:xfrm>
            <a:off x="3714744" y="6458281"/>
            <a:ext cx="357188" cy="357187"/>
            <a:chOff x="1783" y="8526"/>
            <a:chExt cx="366" cy="388"/>
          </a:xfrm>
        </p:grpSpPr>
        <p:sp>
          <p:nvSpPr>
            <p:cNvPr id="8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" name="Group 2"/>
          <p:cNvGrpSpPr>
            <a:grpSpLocks/>
          </p:cNvGrpSpPr>
          <p:nvPr/>
        </p:nvGrpSpPr>
        <p:grpSpPr bwMode="auto">
          <a:xfrm>
            <a:off x="4429124" y="6400490"/>
            <a:ext cx="357188" cy="357187"/>
            <a:chOff x="1783" y="8526"/>
            <a:chExt cx="366" cy="388"/>
          </a:xfrm>
        </p:grpSpPr>
        <p:sp>
          <p:nvSpPr>
            <p:cNvPr id="92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5072066" y="6379224"/>
            <a:ext cx="357188" cy="357187"/>
            <a:chOff x="1783" y="8526"/>
            <a:chExt cx="366" cy="388"/>
          </a:xfrm>
        </p:grpSpPr>
        <p:sp>
          <p:nvSpPr>
            <p:cNvPr id="95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6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" name="Group 2"/>
          <p:cNvGrpSpPr>
            <a:grpSpLocks/>
          </p:cNvGrpSpPr>
          <p:nvPr/>
        </p:nvGrpSpPr>
        <p:grpSpPr bwMode="auto">
          <a:xfrm>
            <a:off x="5654203" y="6389857"/>
            <a:ext cx="357188" cy="357187"/>
            <a:chOff x="1783" y="8526"/>
            <a:chExt cx="366" cy="388"/>
          </a:xfrm>
        </p:grpSpPr>
        <p:sp>
          <p:nvSpPr>
            <p:cNvPr id="98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9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9" name="Line 12"/>
          <p:cNvSpPr>
            <a:spLocks noChangeShapeType="1"/>
          </p:cNvSpPr>
          <p:nvPr/>
        </p:nvSpPr>
        <p:spPr bwMode="auto">
          <a:xfrm rot="-360000" flipH="1">
            <a:off x="4526478" y="4859157"/>
            <a:ext cx="72000" cy="864000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0" name="Line 12"/>
          <p:cNvSpPr>
            <a:spLocks noChangeShapeType="1"/>
          </p:cNvSpPr>
          <p:nvPr/>
        </p:nvSpPr>
        <p:spPr bwMode="auto">
          <a:xfrm rot="-300000" flipV="1">
            <a:off x="4543533" y="3933100"/>
            <a:ext cx="45719" cy="500066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400"/>
                                        <p:tgtEl>
                                          <p:spTgt spid="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400"/>
                                        <p:tgtEl>
                                          <p:spTgt spid="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400"/>
                                        <p:tgtEl>
                                          <p:spTgt spid="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0.00416 -0.1067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53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40741E-7 L 0.00382 -0.1208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2 -0.00255 L -0.00399 0.17338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88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84 -0.02106 L -0.01788 0.1395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8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-2.59259E-6 L 0.0184 0.1395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7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-0.00191 0.12917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65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59259E-6 L 0.00174 0.11875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59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1042 L -0.00139 0.18889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9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-0.0243 L 0.00035 -0.00532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400"/>
                                        <p:tgtEl>
                                          <p:spTgt spid="8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400"/>
                                        <p:tgtEl>
                                          <p:spTgt spid="8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400"/>
                                        <p:tgtEl>
                                          <p:spTgt spid="8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800"/>
                            </p:stCondLst>
                            <p:childTnLst>
                              <p:par>
                                <p:cTn id="1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62856E-6 L 0.10156 0.0044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2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-0.00255 L 0.10572 -0.00949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500"/>
                            </p:stCondLst>
                            <p:childTnLst>
                              <p:par>
                                <p:cTn id="1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2000"/>
                            </p:stCondLst>
                            <p:childTnLst>
                              <p:par>
                                <p:cTn id="16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500"/>
                            </p:stCondLst>
                            <p:childTnLst>
                              <p:par>
                                <p:cTn id="18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7" dur="400"/>
                                        <p:tgtEl>
                                          <p:spTgt spid="8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8" dur="400"/>
                                        <p:tgtEl>
                                          <p:spTgt spid="8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400"/>
                                        <p:tgtEl>
                                          <p:spTgt spid="8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800"/>
                            </p:stCondLst>
                            <p:childTnLst>
                              <p:par>
                                <p:cTn id="20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0.0191 -0.13148 " pathEditMode="relative" rAng="0" ptsTypes="AA">
                                      <p:cBhvr>
                                        <p:cTn id="20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-66"/>
                                    </p:animMotion>
                                  </p:childTnLst>
                                </p:cTn>
                              </p:par>
                              <p:par>
                                <p:cTn id="20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7.40741E-7 L 0.00399 -0.12315 " pathEditMode="relative" rAng="0" ptsTypes="AA">
                                      <p:cBhvr>
                                        <p:cTn id="20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62"/>
                                    </p:animMotion>
                                  </p:childTnLst>
                                </p:cTn>
                              </p:par>
                              <p:par>
                                <p:cTn id="20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L -0.01111 -0.11991 " pathEditMode="relative" rAng="0" ptsTypes="AA">
                                      <p:cBhvr>
                                        <p:cTn id="20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60"/>
                                    </p:animMotion>
                                  </p:childTnLst>
                                </p:cTn>
                              </p:par>
                              <p:par>
                                <p:cTn id="20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-0.03542 -0.13218 " pathEditMode="relative" rAng="0" ptsTypes="AA">
                                      <p:cBhvr>
                                        <p:cTn id="20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" y="-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6800"/>
                            </p:stCondLst>
                            <p:childTnLst>
                              <p:par>
                                <p:cTn id="2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 animBg="1"/>
      <p:bldP spid="4107" grpId="1" animBg="1"/>
      <p:bldP spid="4108" grpId="0" animBg="1"/>
      <p:bldP spid="4108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6" grpId="0"/>
      <p:bldP spid="40" grpId="0" animBg="1"/>
      <p:bldP spid="41" grpId="0" animBg="1"/>
      <p:bldP spid="45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81" grpId="0" animBg="1"/>
      <p:bldP spid="82" grpId="0" autoUpdateAnimBg="0"/>
      <p:bldP spid="83" grpId="0" autoUpdateAnimBg="0"/>
      <p:bldP spid="84" grpId="0" autoUpdateAnimBg="0"/>
      <p:bldP spid="79" grpId="0" animBg="1"/>
      <p:bldP spid="8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08603789"/>
              </p:ext>
            </p:extLst>
          </p:nvPr>
        </p:nvGraphicFramePr>
        <p:xfrm>
          <a:off x="10142" y="0"/>
          <a:ext cx="9133858" cy="7113143"/>
        </p:xfrm>
        <a:graphic>
          <a:graphicData uri="http://schemas.openxmlformats.org/drawingml/2006/table">
            <a:tbl>
              <a:tblPr firstCol="1" bandRow="1" bandCol="1">
                <a:tableStyleId>{5C22544A-7EE6-4342-B048-85BDC9FD1C3A}</a:tableStyleId>
              </a:tblPr>
              <a:tblGrid>
                <a:gridCol w="4148661"/>
                <a:gridCol w="163733"/>
                <a:gridCol w="4821464"/>
              </a:tblGrid>
              <a:tr h="484451"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ТОК. НАПРЯЖЕНИЕ. СОПРОТИВЛЕНИЕ</a:t>
                      </a:r>
                    </a:p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ВАРИАНТ                 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 8-2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960" marR="44960" marT="0" marB="0"/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960" marR="44960" marT="0" marB="0"/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6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ТОК. НАПРЯЖЕНИЕ. СОПРОТИВЛЕНИЕ</a:t>
                      </a:r>
                    </a:p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ВАРИАНТ  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 8 - 2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0" marR="44960" marT="0" marB="0"/>
                </a:tc>
              </a:tr>
              <a:tr h="1211126">
                <a:tc>
                  <a:txBody>
                    <a:bodyPr/>
                    <a:lstStyle/>
                    <a:p>
                      <a:pPr marL="36195" indent="1778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Какой ток протекает через реостат сопротивлением 600 Ом при напряжении 120 В?</a:t>
                      </a:r>
                    </a:p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Какое сопротивление имеет реостат, изготовленный из </a:t>
                      </a:r>
                      <a:r>
                        <a:rPr lang="ru-RU" sz="16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нихромовой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проволоки площадью сечения 0,8 мм</a:t>
                      </a:r>
                      <a:r>
                        <a:rPr lang="ru-RU" sz="1600" baseline="30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длиной 5 м? 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960" marR="4496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960" marR="44960" marT="0" marB="0"/>
                </a:tc>
                <a:tc>
                  <a:txBody>
                    <a:bodyPr/>
                    <a:lstStyle/>
                    <a:p>
                      <a:pPr marL="36195" indent="177800" algn="just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Какой ток протекает  через  реостат сопротивлением 800 Ом при напряжении 160 В?</a:t>
                      </a:r>
                    </a:p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Определить удельное сопротивление проводника, если его длина 1,2 м, площадь поперечного сечения 0,4 мм</a:t>
                      </a:r>
                      <a:r>
                        <a:rPr lang="ru-RU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 сопротивление 1,2 Ом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960" marR="44960" marT="0" marB="0"/>
                </a:tc>
              </a:tr>
              <a:tr h="2255722">
                <a:tc>
                  <a:txBody>
                    <a:bodyPr/>
                    <a:lstStyle/>
                    <a:p>
                      <a:pPr marL="90170" indent="17780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Определить сопротивление серебряной проволоки длиной 150 см, если сечение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проволоки 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 мм</a:t>
                      </a:r>
                      <a:r>
                        <a:rPr lang="ru-RU" sz="1600" baseline="30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Каково напряжение на кон­цах этой проволоки, если по ней течет ток 1,5 А?</a:t>
                      </a:r>
                    </a:p>
                    <a:p>
                      <a:pPr marR="36195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По проводнику длиной 12 м и сечением</a:t>
                      </a:r>
                    </a:p>
                    <a:p>
                      <a:pPr marR="36195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0,1 мм</a:t>
                      </a:r>
                      <a:r>
                        <a:rPr lang="ru-RU" sz="1600" baseline="30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находящемуся под напряжением 220 В, протекает ток 4 А. Определить удельное сопротивление проводника. 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960" marR="4496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960" marR="44960" marT="0" marB="0"/>
                </a:tc>
                <a:tc>
                  <a:txBody>
                    <a:bodyPr/>
                    <a:lstStyle/>
                    <a:p>
                      <a:pPr indent="177800" algn="just">
                        <a:spcAft>
                          <a:spcPts val="0"/>
                        </a:spcAft>
                        <a:tabLst>
                          <a:tab pos="-6858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Найти напряжение на концах участка цепи, если этот участок   состоит  из  алюминиевого  провода  сечением  14 мм</a:t>
                      </a:r>
                      <a:r>
                        <a:rPr lang="ru-RU" sz="1600" baseline="30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длиною 1 км, а по нему идет ток  15 А. </a:t>
                      </a:r>
                    </a:p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Определить длину никелиновой проволоки сечением 0,1 мм</a:t>
                      </a:r>
                      <a:r>
                        <a:rPr lang="ru-RU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из которой изготовлена спираль электрической плитки,  рассчитанной  на  напряжение 220 В и силу тока 4 А.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960" marR="44960" marT="0" marB="0"/>
                </a:tc>
              </a:tr>
              <a:tr h="2906701">
                <a:tc>
                  <a:txBody>
                    <a:bodyPr/>
                    <a:lstStyle/>
                    <a:p>
                      <a:pPr marR="36195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5.Нагревательный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 </a:t>
                      </a:r>
                      <a:r>
                        <a:rPr lang="ru-RU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электропанели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прогрева мерзлого грунта сделан из </a:t>
                      </a:r>
                      <a:r>
                        <a:rPr lang="ru-RU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нихромовой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проволоки диаметром 0,80 мм, длиной  35 м и рассчитан на напряжение  220 В. Определите силу тока при работе нагревательного элемента.</a:t>
                      </a:r>
                    </a:p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Длина провода, подводящего ток к потребителю, равна 60 м. Ка­кое сечение должен иметь медный провод, если при силе протекаю­щего по нему тока 160 А падение  напряжения составляет </a:t>
                      </a: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В? 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960" marR="4496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960" marR="44960" marT="0" marB="0"/>
                </a:tc>
                <a:tc>
                  <a:txBody>
                    <a:bodyPr/>
                    <a:lstStyle/>
                    <a:p>
                      <a:pPr indent="177800" algn="just">
                        <a:lnSpc>
                          <a:spcPct val="91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5.Определить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силу тока, проходящего по стальному проводу длиной 200 м и сечением  0,3 мм</a:t>
                      </a:r>
                      <a:r>
                        <a:rPr lang="ru-RU" sz="16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при напряжении 120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 </a:t>
                      </a:r>
                    </a:p>
                    <a:p>
                      <a:pPr indent="177800" algn="just">
                        <a:lnSpc>
                          <a:spcPct val="91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Электрический фонарь, требующий для горения 40В при токе 10 А, включается в сеть напряжением 110 В. Определить длину никелиновой проволоки, пошедшей на изготовление реостата, вклю­ченного как дополнительное сопротивление. Сечение провода 2 мм</a:t>
                      </a:r>
                      <a:r>
                        <a:rPr lang="ru-RU" sz="1600" baseline="30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960" marR="4496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3443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0" y="0"/>
            <a:ext cx="914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можно найти и чему оно равно если известно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=22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4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силу тока, 26 А.;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мощность тока N= 5,5 Вт;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силу тока, 5,5А;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электрический заряд, 88 Кл;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силу тока, 88 А.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17"/>
          <p:cNvGrpSpPr/>
          <p:nvPr/>
        </p:nvGrpSpPr>
        <p:grpSpPr>
          <a:xfrm>
            <a:off x="428596" y="2428868"/>
            <a:ext cx="1857388" cy="2087233"/>
            <a:chOff x="4929190" y="4056411"/>
            <a:chExt cx="1857388" cy="2087233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5929322" y="4056411"/>
              <a:ext cx="857256" cy="110799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6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endParaRPr lang="ru-RU" sz="6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929190" y="4643446"/>
              <a:ext cx="1000132" cy="110799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66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6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6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929322" y="5127981"/>
              <a:ext cx="785818" cy="101566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60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endParaRPr lang="ru-RU" sz="6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Прямоугольник 7"/>
          <p:cNvSpPr/>
          <p:nvPr/>
        </p:nvSpPr>
        <p:spPr>
          <a:xfrm rot="20266011">
            <a:off x="3506676" y="3244334"/>
            <a:ext cx="4074898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силу тока, 5,5А;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50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7" grpId="0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1" y="-307"/>
            <a:ext cx="9144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143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можно найти и чему оно равно если известно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2,4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=48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работу тока,  А= 20 Дж;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напряжение, 11,52 В;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напряжение, 20 А;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электрический заряд, 115,2 Кл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         5.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напряжение, 115,2 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500306"/>
            <a:ext cx="184858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IR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20784462">
            <a:off x="363729" y="3513637"/>
            <a:ext cx="44376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напряжение, 115,2 В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7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5" grpId="0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6865" name="Group 1"/>
          <p:cNvGrpSpPr>
            <a:grpSpLocks/>
          </p:cNvGrpSpPr>
          <p:nvPr/>
        </p:nvGrpSpPr>
        <p:grpSpPr bwMode="auto">
          <a:xfrm>
            <a:off x="4643406" y="2928934"/>
            <a:ext cx="4500594" cy="2571768"/>
            <a:chOff x="8040" y="8280"/>
            <a:chExt cx="3480" cy="2055"/>
          </a:xfrm>
        </p:grpSpPr>
        <p:grpSp>
          <p:nvGrpSpPr>
            <p:cNvPr id="36868" name="Group 4"/>
            <p:cNvGrpSpPr>
              <a:grpSpLocks/>
            </p:cNvGrpSpPr>
            <p:nvPr/>
          </p:nvGrpSpPr>
          <p:grpSpPr bwMode="auto">
            <a:xfrm>
              <a:off x="8040" y="8280"/>
              <a:ext cx="3480" cy="2055"/>
              <a:chOff x="8100" y="8205"/>
              <a:chExt cx="3480" cy="2055"/>
            </a:xfrm>
          </p:grpSpPr>
          <p:grpSp>
            <p:nvGrpSpPr>
              <p:cNvPr id="36876" name="Group 12"/>
              <p:cNvGrpSpPr>
                <a:grpSpLocks/>
              </p:cNvGrpSpPr>
              <p:nvPr/>
            </p:nvGrpSpPr>
            <p:grpSpPr bwMode="auto">
              <a:xfrm>
                <a:off x="8820" y="8379"/>
                <a:ext cx="2120" cy="1521"/>
                <a:chOff x="4873" y="2557"/>
                <a:chExt cx="2120" cy="1521"/>
              </a:xfrm>
            </p:grpSpPr>
            <p:sp>
              <p:nvSpPr>
                <p:cNvPr id="36883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4931" y="2557"/>
                  <a:ext cx="0" cy="1521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82" name="Line 18"/>
                <p:cNvSpPr>
                  <a:spLocks noChangeShapeType="1"/>
                </p:cNvSpPr>
                <p:nvPr/>
              </p:nvSpPr>
              <p:spPr bwMode="auto">
                <a:xfrm>
                  <a:off x="4873" y="4032"/>
                  <a:ext cx="2120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81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4931" y="2903"/>
                  <a:ext cx="887" cy="1117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80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4919" y="3433"/>
                  <a:ext cx="1348" cy="59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79" name="Line 15"/>
                <p:cNvSpPr>
                  <a:spLocks noChangeShapeType="1"/>
                </p:cNvSpPr>
                <p:nvPr/>
              </p:nvSpPr>
              <p:spPr bwMode="auto">
                <a:xfrm>
                  <a:off x="5679" y="2892"/>
                  <a:ext cx="0" cy="117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78" name="Line 14"/>
                <p:cNvSpPr>
                  <a:spLocks noChangeShapeType="1"/>
                </p:cNvSpPr>
                <p:nvPr/>
              </p:nvSpPr>
              <p:spPr bwMode="auto">
                <a:xfrm>
                  <a:off x="4931" y="3086"/>
                  <a:ext cx="1163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877" name="Line 13"/>
                <p:cNvSpPr>
                  <a:spLocks noChangeShapeType="1"/>
                </p:cNvSpPr>
                <p:nvPr/>
              </p:nvSpPr>
              <p:spPr bwMode="auto">
                <a:xfrm>
                  <a:off x="4931" y="3708"/>
                  <a:ext cx="1163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6875" name="Text Box 11"/>
              <p:cNvSpPr txBox="1">
                <a:spLocks noChangeArrowheads="1"/>
              </p:cNvSpPr>
              <p:nvPr/>
            </p:nvSpPr>
            <p:spPr bwMode="auto">
              <a:xfrm>
                <a:off x="8280" y="8205"/>
                <a:ext cx="975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I(А)</a:t>
                </a:r>
                <a:endParaRPr kumimoji="0" lang="en-US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74" name="Text Box 10"/>
              <p:cNvSpPr txBox="1">
                <a:spLocks noChangeArrowheads="1"/>
              </p:cNvSpPr>
              <p:nvPr/>
            </p:nvSpPr>
            <p:spPr bwMode="auto">
              <a:xfrm>
                <a:off x="10680" y="9405"/>
                <a:ext cx="900" cy="5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U(В)</a:t>
                </a:r>
                <a:endParaRPr kumimoji="0" lang="en-US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73" name="Text Box 9"/>
              <p:cNvSpPr txBox="1">
                <a:spLocks noChangeArrowheads="1"/>
              </p:cNvSpPr>
              <p:nvPr/>
            </p:nvSpPr>
            <p:spPr bwMode="auto">
              <a:xfrm>
                <a:off x="9270" y="9795"/>
                <a:ext cx="984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330</a:t>
                </a:r>
                <a:endParaRPr kumimoji="0" lang="en-US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72" name="Text Box 8"/>
              <p:cNvSpPr txBox="1">
                <a:spLocks noChangeArrowheads="1"/>
              </p:cNvSpPr>
              <p:nvPr/>
            </p:nvSpPr>
            <p:spPr bwMode="auto">
              <a:xfrm>
                <a:off x="8340" y="9300"/>
                <a:ext cx="720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11</a:t>
                </a:r>
                <a:endParaRPr kumimoji="0" lang="en-US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71" name="Text Box 7"/>
              <p:cNvSpPr txBox="1">
                <a:spLocks noChangeArrowheads="1"/>
              </p:cNvSpPr>
              <p:nvPr/>
            </p:nvSpPr>
            <p:spPr bwMode="auto">
              <a:xfrm>
                <a:off x="8355" y="8685"/>
                <a:ext cx="540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?</a:t>
                </a:r>
                <a:endParaRPr kumimoji="0" lang="en-US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70" name="Text Box 6"/>
              <p:cNvSpPr txBox="1">
                <a:spLocks noChangeArrowheads="1"/>
              </p:cNvSpPr>
              <p:nvPr/>
            </p:nvSpPr>
            <p:spPr bwMode="auto">
              <a:xfrm>
                <a:off x="10080" y="8280"/>
                <a:ext cx="1260" cy="7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К вопросу      №10</a:t>
                </a:r>
                <a:endParaRPr kumimoji="0" lang="ru-RU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869" name="Rectangle 5"/>
              <p:cNvSpPr>
                <a:spLocks noChangeArrowheads="1"/>
              </p:cNvSpPr>
              <p:nvPr/>
            </p:nvSpPr>
            <p:spPr bwMode="auto">
              <a:xfrm>
                <a:off x="8100" y="8280"/>
                <a:ext cx="3240" cy="198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6867" name="Text Box 3"/>
            <p:cNvSpPr txBox="1">
              <a:spLocks noChangeArrowheads="1"/>
            </p:cNvSpPr>
            <p:nvPr/>
          </p:nvSpPr>
          <p:spPr bwMode="auto">
            <a:xfrm>
              <a:off x="9360" y="846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866" name="Text Box 2"/>
            <p:cNvSpPr txBox="1">
              <a:spLocks noChangeArrowheads="1"/>
            </p:cNvSpPr>
            <p:nvPr/>
          </p:nvSpPr>
          <p:spPr bwMode="auto">
            <a:xfrm>
              <a:off x="9720" y="900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ru-RU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6893" name="Rectangle 29"/>
          <p:cNvSpPr>
            <a:spLocks noChangeArrowheads="1"/>
          </p:cNvSpPr>
          <p:nvPr/>
        </p:nvSpPr>
        <p:spPr bwMode="auto">
          <a:xfrm>
            <a:off x="0" y="-357214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графику определите  сопротивление  первого и примерное  значение второго</a:t>
            </a: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(Выберите правильное высказывание)</a:t>
            </a: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первого и примерно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второго;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3630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первого и примерно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1230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второго;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первого и примерно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второго;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первого и примерно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99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Ом у второго;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714348" y="2740879"/>
            <a:ext cx="1654949" cy="1661994"/>
            <a:chOff x="7560521" y="4741143"/>
            <a:chExt cx="1654949" cy="1661994"/>
          </a:xfrm>
          <a:solidFill>
            <a:schemeClr val="bg1"/>
          </a:solidFill>
        </p:grpSpPr>
        <p:sp>
          <p:nvSpPr>
            <p:cNvPr id="26" name="Прямоугольник 25"/>
            <p:cNvSpPr/>
            <p:nvPr/>
          </p:nvSpPr>
          <p:spPr>
            <a:xfrm>
              <a:off x="7560521" y="5214950"/>
              <a:ext cx="1214446" cy="76944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44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8358214" y="4741143"/>
              <a:ext cx="857256" cy="83099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8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endParaRPr lang="ru-RU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8512965" y="5572140"/>
              <a:ext cx="619192" cy="83099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8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ru-RU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7" name="Прямая соединительная линия 26"/>
            <p:cNvCxnSpPr/>
            <p:nvPr/>
          </p:nvCxnSpPr>
          <p:spPr>
            <a:xfrm>
              <a:off x="8358214" y="5643578"/>
              <a:ext cx="714380" cy="1588"/>
            </a:xfrm>
            <a:prstGeom prst="line">
              <a:avLst/>
            </a:prstGeom>
            <a:grp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>
            <a:off x="2297859" y="3786190"/>
            <a:ext cx="2059827" cy="1616815"/>
            <a:chOff x="7560521" y="4741143"/>
            <a:chExt cx="2059827" cy="1616815"/>
          </a:xfrm>
          <a:solidFill>
            <a:schemeClr val="bg1"/>
          </a:solidFill>
        </p:grpSpPr>
        <p:sp>
          <p:nvSpPr>
            <p:cNvPr id="29" name="Прямоугольник 28"/>
            <p:cNvSpPr/>
            <p:nvPr/>
          </p:nvSpPr>
          <p:spPr>
            <a:xfrm>
              <a:off x="7560521" y="5214950"/>
              <a:ext cx="1214446" cy="76944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n-US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44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44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8203463" y="4741143"/>
              <a:ext cx="1416885" cy="83099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48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330</a:t>
              </a:r>
              <a:endParaRPr lang="ru-RU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8274901" y="5526961"/>
              <a:ext cx="976382" cy="83099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ru-RU" sz="48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11</a:t>
              </a:r>
              <a:endParaRPr lang="ru-RU" sz="4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2" name="Прямая соединительная линия 31"/>
            <p:cNvCxnSpPr/>
            <p:nvPr/>
          </p:nvCxnSpPr>
          <p:spPr>
            <a:xfrm>
              <a:off x="8358214" y="5643578"/>
              <a:ext cx="714380" cy="1588"/>
            </a:xfrm>
            <a:prstGeom prst="line">
              <a:avLst/>
            </a:prstGeom>
            <a:grp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Скругленный прямоугольник 33"/>
          <p:cNvSpPr/>
          <p:nvPr/>
        </p:nvSpPr>
        <p:spPr>
          <a:xfrm>
            <a:off x="214282" y="1857364"/>
            <a:ext cx="6715172" cy="428628"/>
          </a:xfrm>
          <a:prstGeom prst="roundRect">
            <a:avLst/>
          </a:prstGeom>
          <a:noFill/>
          <a:ln w="412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3" grpId="0"/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Скругленный прямоугольник 33"/>
          <p:cNvSpPr/>
          <p:nvPr/>
        </p:nvSpPr>
        <p:spPr>
          <a:xfrm>
            <a:off x="785786" y="3286124"/>
            <a:ext cx="2357454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047" name="Rectangle 15"/>
          <p:cNvSpPr>
            <a:spLocks noChangeArrowheads="1"/>
          </p:cNvSpPr>
          <p:nvPr/>
        </p:nvSpPr>
        <p:spPr bwMode="auto">
          <a:xfrm>
            <a:off x="0" y="871349"/>
            <a:ext cx="9144000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формулы 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выразить                                       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(Выберите правильное выражение)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4046" name="Object 14"/>
          <p:cNvGraphicFramePr>
            <a:graphicFrameLocks noChangeAspect="1"/>
          </p:cNvGraphicFramePr>
          <p:nvPr/>
        </p:nvGraphicFramePr>
        <p:xfrm>
          <a:off x="4000496" y="785818"/>
          <a:ext cx="2214578" cy="1000108"/>
        </p:xfrm>
        <a:graphic>
          <a:graphicData uri="http://schemas.openxmlformats.org/presentationml/2006/ole">
            <p:oleObj spid="_x0000_s44096" name="Формула" r:id="rId11" imgW="469696" imgH="393529" progId="Equation.3">
              <p:embed/>
            </p:oleObj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5324128" y="3143248"/>
          <a:ext cx="1891078" cy="1214446"/>
        </p:xfrm>
        <a:graphic>
          <a:graphicData uri="http://schemas.openxmlformats.org/presentationml/2006/ole">
            <p:oleObj spid="_x0000_s44097" name="Формула" r:id="rId12" imgW="520474" imgH="393529" progId="Equation.3">
              <p:embed/>
            </p:oleObj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/>
        </p:nvGraphicFramePr>
        <p:xfrm>
          <a:off x="857224" y="2071678"/>
          <a:ext cx="1414469" cy="1220326"/>
        </p:xfrm>
        <a:graphic>
          <a:graphicData uri="http://schemas.openxmlformats.org/presentationml/2006/ole">
            <p:oleObj spid="_x0000_s44098" name="Формула" r:id="rId13" imgW="482391" imgH="418918" progId="Equation.3">
              <p:embed/>
            </p:oleObj>
          </a:graphicData>
        </a:graphic>
      </p:graphicFrame>
      <p:graphicFrame>
        <p:nvGraphicFramePr>
          <p:cNvPr id="44051" name="Object 19"/>
          <p:cNvGraphicFramePr>
            <a:graphicFrameLocks noChangeAspect="1"/>
          </p:cNvGraphicFramePr>
          <p:nvPr/>
        </p:nvGraphicFramePr>
        <p:xfrm>
          <a:off x="3643306" y="2071678"/>
          <a:ext cx="1928826" cy="1214446"/>
        </p:xfrm>
        <a:graphic>
          <a:graphicData uri="http://schemas.openxmlformats.org/presentationml/2006/ole">
            <p:oleObj spid="_x0000_s44099" name="Формула" r:id="rId14" imgW="482391" imgH="393529" progId="Equation.3">
              <p:embed/>
            </p:oleObj>
          </a:graphicData>
        </a:graphic>
      </p:graphicFrame>
      <p:graphicFrame>
        <p:nvGraphicFramePr>
          <p:cNvPr id="44050" name="Object 18"/>
          <p:cNvGraphicFramePr>
            <a:graphicFrameLocks noChangeAspect="1"/>
          </p:cNvGraphicFramePr>
          <p:nvPr/>
        </p:nvGraphicFramePr>
        <p:xfrm>
          <a:off x="785786" y="3286124"/>
          <a:ext cx="1986228" cy="1357322"/>
        </p:xfrm>
        <a:graphic>
          <a:graphicData uri="http://schemas.openxmlformats.org/presentationml/2006/ole">
            <p:oleObj spid="_x0000_s44100" name="Формула" r:id="rId15" imgW="457002" imgH="393529" progId="Equation.3">
              <p:embed/>
            </p:oleObj>
          </a:graphicData>
        </a:graphic>
      </p:graphicFrame>
      <p:graphicFrame>
        <p:nvGraphicFramePr>
          <p:cNvPr id="44049" name="Object 17"/>
          <p:cNvGraphicFramePr>
            <a:graphicFrameLocks noChangeAspect="1"/>
          </p:cNvGraphicFramePr>
          <p:nvPr/>
        </p:nvGraphicFramePr>
        <p:xfrm>
          <a:off x="7000892" y="2357430"/>
          <a:ext cx="1964433" cy="785818"/>
        </p:xfrm>
        <a:graphic>
          <a:graphicData uri="http://schemas.openxmlformats.org/presentationml/2006/ole">
            <p:oleObj spid="_x0000_s44101" name="Формула" r:id="rId16" imgW="545626" imgH="203024" progId="Equation.3">
              <p:embed/>
            </p:oleObj>
          </a:graphicData>
        </a:graphic>
      </p:graphicFrame>
      <p:sp>
        <p:nvSpPr>
          <p:cNvPr id="44054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59" name="Rectangle 27"/>
          <p:cNvSpPr>
            <a:spLocks noChangeArrowheads="1"/>
          </p:cNvSpPr>
          <p:nvPr/>
        </p:nvSpPr>
        <p:spPr bwMode="auto">
          <a:xfrm>
            <a:off x="0" y="2247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500826" y="2357430"/>
            <a:ext cx="5309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endParaRPr lang="ru-RU" sz="36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3143240" y="2357430"/>
            <a:ext cx="5309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endParaRPr lang="ru-RU" sz="36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326309" y="2285992"/>
            <a:ext cx="5309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endParaRPr lang="ru-RU" sz="36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214282" y="3500438"/>
            <a:ext cx="5309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</a:t>
            </a:r>
            <a:endParaRPr lang="ru-RU" sz="36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4824062" y="3429000"/>
            <a:ext cx="5309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</a:t>
            </a:r>
            <a:endParaRPr lang="ru-RU" sz="3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71472" y="4857760"/>
            <a:ext cx="642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endParaRPr lang="ru-RU" sz="36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000100" y="4864142"/>
            <a:ext cx="642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lang="ru-RU" sz="3600" dirty="0"/>
          </a:p>
        </p:txBody>
      </p:sp>
      <p:grpSp>
        <p:nvGrpSpPr>
          <p:cNvPr id="22" name="Группа 21"/>
          <p:cNvGrpSpPr/>
          <p:nvPr/>
        </p:nvGrpSpPr>
        <p:grpSpPr>
          <a:xfrm>
            <a:off x="1571604" y="4497181"/>
            <a:ext cx="642942" cy="646331"/>
            <a:chOff x="3071802" y="4500570"/>
            <a:chExt cx="642942" cy="646331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3071802" y="4500570"/>
              <a:ext cx="64294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3600" dirty="0" smtClean="0">
                  <a:sym typeface="Symbol"/>
                </a:rPr>
                <a:t></a:t>
              </a:r>
              <a:endParaRPr lang="ru-RU" sz="3600" dirty="0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3217671" y="4825861"/>
              <a:ext cx="142876" cy="1428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1928794" y="4575001"/>
            <a:ext cx="642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endParaRPr lang="ru-RU" sz="36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143108" y="5214950"/>
            <a:ext cx="642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1571604" y="5286388"/>
            <a:ext cx="928694" cy="0"/>
          </a:xfrm>
          <a:prstGeom prst="line">
            <a:avLst/>
          </a:prstGeom>
          <a:ln w="412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2357422" y="4618791"/>
            <a:ext cx="642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64110" y="4843738"/>
            <a:ext cx="642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-32" y="5414380"/>
            <a:ext cx="928694" cy="0"/>
          </a:xfrm>
          <a:prstGeom prst="line">
            <a:avLst/>
          </a:prstGeom>
          <a:ln w="412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571157" y="5347193"/>
            <a:ext cx="642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endParaRPr lang="ru-RU" sz="36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1545691" y="5197073"/>
            <a:ext cx="642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endParaRPr lang="ru-RU" sz="3600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365062" y="4682985"/>
            <a:ext cx="428628" cy="500066"/>
          </a:xfrm>
          <a:prstGeom prst="roundRect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2114202" y="5292770"/>
            <a:ext cx="428628" cy="500066"/>
          </a:xfrm>
          <a:prstGeom prst="roundRect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642910" y="4857760"/>
            <a:ext cx="428628" cy="500066"/>
          </a:xfrm>
          <a:prstGeom prst="roundRect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42910" y="5479436"/>
            <a:ext cx="428628" cy="500066"/>
          </a:xfrm>
          <a:prstGeom prst="roundRect">
            <a:avLst/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Rectangle 15"/>
          <p:cNvSpPr>
            <a:spLocks noChangeArrowheads="1"/>
          </p:cNvSpPr>
          <p:nvPr/>
        </p:nvSpPr>
        <p:spPr bwMode="auto">
          <a:xfrm>
            <a:off x="3000364" y="4594032"/>
            <a:ext cx="6143636" cy="4616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Домножим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обе части уравнения на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S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43" name="Rectangle 15"/>
          <p:cNvSpPr>
            <a:spLocks noChangeArrowheads="1"/>
          </p:cNvSpPr>
          <p:nvPr/>
        </p:nvSpPr>
        <p:spPr bwMode="auto">
          <a:xfrm>
            <a:off x="3000364" y="5039037"/>
            <a:ext cx="6143636" cy="4616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Разделим обе части уравнения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на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R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44" name="Rectangle 15"/>
          <p:cNvSpPr>
            <a:spLocks noChangeArrowheads="1"/>
          </p:cNvSpPr>
          <p:nvPr/>
        </p:nvSpPr>
        <p:spPr bwMode="auto">
          <a:xfrm>
            <a:off x="2786050" y="5539103"/>
            <a:ext cx="6357950" cy="4616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Разделим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числитель и знаменатель на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R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30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0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44047" grpId="0" animBg="1"/>
      <p:bldP spid="29" grpId="0"/>
      <p:bldP spid="30" grpId="0"/>
      <p:bldP spid="31" grpId="0"/>
      <p:bldP spid="32" grpId="0"/>
      <p:bldP spid="33" grpId="0"/>
      <p:bldP spid="18" grpId="0"/>
      <p:bldP spid="19" grpId="0"/>
      <p:bldP spid="23" grpId="0"/>
      <p:bldP spid="24" grpId="0"/>
      <p:bldP spid="27" grpId="0"/>
      <p:bldP spid="28" grpId="0"/>
      <p:bldP spid="36" grpId="0"/>
      <p:bldP spid="37" grpId="0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0" y="246221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Найдите сопротивление проводника, если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1мм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0,5м,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1,1 Ом×мм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/м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(запишите численное значение)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428596" y="2071678"/>
          <a:ext cx="2530947" cy="1143008"/>
        </p:xfrm>
        <a:graphic>
          <a:graphicData uri="http://schemas.openxmlformats.org/presentationml/2006/ole">
            <p:oleObj spid="_x0000_s43018" name="Формула" r:id="rId7" imgW="469696" imgH="393529" progId="Equation.3">
              <p:embed/>
            </p:oleObj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2786050" y="2000240"/>
            <a:ext cx="2428892" cy="1367756"/>
            <a:chOff x="214282" y="3204252"/>
            <a:chExt cx="2060878" cy="1367756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14282" y="3490004"/>
              <a:ext cx="107157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40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R=</a:t>
              </a:r>
              <a:r>
                <a:rPr lang="en-US" sz="40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endParaRPr lang="ru-RU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" name="Группа 4"/>
            <p:cNvGrpSpPr/>
            <p:nvPr/>
          </p:nvGrpSpPr>
          <p:grpSpPr>
            <a:xfrm>
              <a:off x="768468" y="3204252"/>
              <a:ext cx="1506692" cy="1367756"/>
              <a:chOff x="7055012" y="2639793"/>
              <a:chExt cx="1506692" cy="1367756"/>
            </a:xfrm>
          </p:grpSpPr>
          <p:sp>
            <p:nvSpPr>
              <p:cNvPr id="6" name="Прямоугольник 5"/>
              <p:cNvSpPr/>
              <p:nvPr/>
            </p:nvSpPr>
            <p:spPr>
              <a:xfrm>
                <a:off x="7055012" y="2639793"/>
                <a:ext cx="1506692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1,1</a:t>
                </a:r>
                <a:r>
                  <a:rPr lang="ru-RU" sz="3600" b="1" dirty="0" smtClean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×</a:t>
                </a:r>
                <a:r>
                  <a:rPr lang="ru-RU" sz="3600" b="1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0,5</a:t>
                </a:r>
                <a:endParaRPr lang="ru-RU" sz="3600" b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" name="Прямоугольник 6"/>
              <p:cNvSpPr/>
              <p:nvPr/>
            </p:nvSpPr>
            <p:spPr>
              <a:xfrm>
                <a:off x="7524708" y="3361218"/>
                <a:ext cx="619192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600" b="1" cap="all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36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8" name="Прямая соединительная линия 7"/>
              <p:cNvCxnSpPr/>
              <p:nvPr/>
            </p:nvCxnSpPr>
            <p:spPr>
              <a:xfrm>
                <a:off x="7429520" y="3286124"/>
                <a:ext cx="714380" cy="1588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" name="Прямоугольник 9"/>
          <p:cNvSpPr/>
          <p:nvPr/>
        </p:nvSpPr>
        <p:spPr>
          <a:xfrm rot="20896402">
            <a:off x="5347026" y="2180717"/>
            <a:ext cx="2137124" cy="7694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0,55 </a:t>
            </a:r>
            <a:r>
              <a:rPr lang="ru-RU" sz="4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430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0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14282" y="6072206"/>
            <a:ext cx="850109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 </a:t>
            </a:r>
            <a:r>
              <a:rPr lang="ru-RU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 21 </a:t>
            </a:r>
            <a:endParaRPr lang="ru-RU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18624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74864" y="0"/>
            <a:ext cx="440345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Темы №6-12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 rot="961828">
            <a:off x="61958" y="1699458"/>
            <a:ext cx="7795418" cy="110327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Электрические</a:t>
            </a:r>
            <a:endParaRPr lang="ru-RU" sz="60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 rot="956770">
            <a:off x="1273148" y="3223254"/>
            <a:ext cx="5429288" cy="1188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явления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4357694"/>
            <a:ext cx="6072198" cy="186204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ru-RU" sz="115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зачёт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№2</a:t>
            </a:r>
            <a:endParaRPr lang="ru-RU" sz="115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17"/>
          <p:cNvGrpSpPr/>
          <p:nvPr/>
        </p:nvGrpSpPr>
        <p:grpSpPr>
          <a:xfrm>
            <a:off x="7072330" y="3699221"/>
            <a:ext cx="1857388" cy="2087233"/>
            <a:chOff x="4929190" y="4056411"/>
            <a:chExt cx="1857388" cy="2087233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5929322" y="4056411"/>
              <a:ext cx="857256" cy="110799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6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endParaRPr lang="ru-RU" sz="6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4929190" y="4643446"/>
              <a:ext cx="1000132" cy="110799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66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6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6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929322" y="5127981"/>
              <a:ext cx="785818" cy="101566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60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endParaRPr lang="ru-RU" sz="6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7" name="Прямая соединительная линия 16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4"/>
          <a:ext cx="9144000" cy="6712184"/>
        </p:xfrm>
        <a:graphic>
          <a:graphicData uri="http://schemas.openxmlformats.org/drawingml/2006/table">
            <a:tbl>
              <a:tblPr/>
              <a:tblGrid>
                <a:gridCol w="640716"/>
                <a:gridCol w="3911486"/>
                <a:gridCol w="4591798"/>
              </a:tblGrid>
              <a:tr h="3707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Два рода электричества.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Взаимодействие зарядов.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7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Работа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электроскопа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Электрическое поле.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1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Докажите делимость эл. заряда.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Опишите строение атома.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7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Прводники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Изоляторы.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7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i="1" u="sng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i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Электрический ток.</a:t>
                      </a:r>
                      <a:endParaRPr lang="ru-RU" sz="3200" u="none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i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Направление  эл. тока.</a:t>
                      </a:r>
                      <a:endParaRPr lang="ru-RU" sz="3200" u="none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7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Источники тока.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Потребители.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7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Ток в металлах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Ток в электролитах.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7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Действия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электрического 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тока.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Условия существование эл. тока.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7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i="1" u="sng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Сила тока.</a:t>
                      </a:r>
                      <a:endParaRPr lang="ru-RU" sz="3200" u="none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Напряжение.</a:t>
                      </a:r>
                      <a:endParaRPr lang="ru-RU" sz="3200" u="none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7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Включение амперметра.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Включение вольтметра в цепь.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7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1ампер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-?  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вольт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-?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7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i="1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Сопротивление</a:t>
                      </a:r>
                      <a:endParaRPr lang="ru-RU" sz="3200" u="none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Закон Ома.</a:t>
                      </a:r>
                      <a:endParaRPr lang="ru-RU" sz="3200" u="none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6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Каков механизм сопротивления?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Как сопротивление зависит от параметров проводника?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7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Реостат.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Ом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6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u="sng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Заряд ядра 5,  сколько </a:t>
                      </a:r>
                      <a:r>
                        <a:rPr lang="ru-RU" sz="2000" b="1" u="none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протонов</a:t>
                      </a:r>
                      <a:r>
                        <a:rPr lang="ru-RU" sz="2000" b="1" u="non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  электронов </a:t>
                      </a:r>
                      <a:r>
                        <a:rPr lang="ru-RU" sz="2000" b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атоме?</a:t>
                      </a:r>
                      <a:endParaRPr lang="ru-RU" sz="2400" u="none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ядре 8 </a:t>
                      </a:r>
                      <a:r>
                        <a:rPr lang="ru-RU" sz="2000" b="1" u="non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протонов</a:t>
                      </a:r>
                      <a:r>
                        <a:rPr lang="ru-RU" sz="2000" b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 7 </a:t>
                      </a:r>
                      <a:r>
                        <a:rPr lang="ru-RU" sz="2000" b="1" u="none" dirty="0">
                          <a:solidFill>
                            <a:srgbClr val="365D2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нейтронов</a:t>
                      </a:r>
                      <a:r>
                        <a:rPr lang="ru-RU" sz="2000" b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 </a:t>
                      </a:r>
                      <a:endParaRPr lang="ru-RU" sz="2400" u="none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Сколько электронов в атоме?</a:t>
                      </a:r>
                      <a:endParaRPr lang="ru-RU" sz="2400" u="none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7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u="sng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R=2,         U = 6,        I -?</a:t>
                      </a:r>
                      <a:endParaRPr lang="ru-RU" sz="2400" u="none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 = 3      U = 6        R -?</a:t>
                      </a:r>
                      <a:endParaRPr lang="ru-RU" sz="2400" u="none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7055" y="1214422"/>
            <a:ext cx="1384529" cy="881064"/>
          </a:xfrm>
          <a:prstGeom prst="rect">
            <a:avLst/>
          </a:prstGeom>
          <a:noFill/>
        </p:spPr>
      </p:pic>
      <p:pic>
        <p:nvPicPr>
          <p:cNvPr id="1025" name="Рисунок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8148" y="3906235"/>
            <a:ext cx="1285852" cy="1165839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-24"/>
            <a:ext cx="914400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Сила – действие другого тела, в Ньютонах.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9. 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тока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–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величина, характеризующая интенсивность действия электрического тока, численно равное заряду, прошедшему за 1 с.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2000240"/>
            <a:ext cx="914400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ампер –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сила тока, текущая по двум проводникам длиной 1м на расстоянии 1м если их сила магнитного взаимодействия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2×10</a:t>
            </a:r>
            <a:r>
              <a:rPr kumimoji="0" lang="ru-RU" sz="2000" b="1" i="0" u="none" strike="noStrike" cap="none" normalizeH="0" baseline="3000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-7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Сила тока измеряется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амперметром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который включается последовательно.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485776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вольт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напряжение, при котором поле совершает работу в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джоуль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 перемещении заряда в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Кл.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Напряжение измеряется вольтметром, который включается  параллельно нагрузке.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3571876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 Напряжение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–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 величина, характеризующая работу электрического поля по перемещению единичного заряда.    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550490" y="6043935"/>
            <a:ext cx="416465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Ср-КР-2.    </a:t>
            </a:r>
            <a:r>
              <a:rPr lang="ru-RU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стр.11</a:t>
            </a:r>
            <a:endParaRPr lang="ru-RU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18624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74864" y="0"/>
            <a:ext cx="440345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Темы №6-12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>
            <a:off x="357158" y="1428736"/>
            <a:ext cx="7795418" cy="110327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Электрические</a:t>
            </a:r>
            <a:endParaRPr lang="ru-RU" sz="60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214282" y="2571744"/>
            <a:ext cx="5429288" cy="1188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явления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17"/>
          <p:cNvGrpSpPr/>
          <p:nvPr/>
        </p:nvGrpSpPr>
        <p:grpSpPr>
          <a:xfrm>
            <a:off x="7072330" y="2714620"/>
            <a:ext cx="1857388" cy="2087233"/>
            <a:chOff x="4929190" y="4056411"/>
            <a:chExt cx="1857388" cy="2087233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5929322" y="4056411"/>
              <a:ext cx="857256" cy="110799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6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endParaRPr lang="ru-RU" sz="6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4929190" y="4643446"/>
              <a:ext cx="1000132" cy="110799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66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6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6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929322" y="5127981"/>
              <a:ext cx="785818" cy="101566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6000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endParaRPr lang="ru-RU" sz="6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7" name="Прямая соединительная линия 16"/>
            <p:cNvCxnSpPr/>
            <p:nvPr/>
          </p:nvCxnSpPr>
          <p:spPr>
            <a:xfrm>
              <a:off x="5929322" y="5199419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Прямоугольник 15"/>
          <p:cNvSpPr/>
          <p:nvPr/>
        </p:nvSpPr>
        <p:spPr>
          <a:xfrm>
            <a:off x="0" y="4000504"/>
            <a:ext cx="4786314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8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С.Р.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№2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37638569"/>
              </p:ext>
            </p:extLst>
          </p:nvPr>
        </p:nvGraphicFramePr>
        <p:xfrm>
          <a:off x="134299" y="-142900"/>
          <a:ext cx="8581105" cy="11521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68637"/>
                <a:gridCol w="143834"/>
                <a:gridCol w="168634"/>
              </a:tblGrid>
              <a:tr h="1152128">
                <a:tc>
                  <a:txBody>
                    <a:bodyPr/>
                    <a:lstStyle/>
                    <a:p>
                      <a:pPr marR="36195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ПРЗ</a:t>
                      </a:r>
                      <a:r>
                        <a:rPr lang="ru-RU" sz="28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1. </a:t>
                      </a: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Определить сопротивление участка реостата в цепи, изображенной на рисунке .</a:t>
                      </a:r>
                    </a:p>
                  </a:txBody>
                  <a:tcPr marL="59217" marR="59217" marT="0" marB="0"/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217" marR="59217" marT="0" marB="0"/>
                </a:tc>
                <a:tc>
                  <a:txBody>
                    <a:bodyPr/>
                    <a:lstStyle/>
                    <a:p>
                      <a:pPr marR="36195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marR="36195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marR="36195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marR="36195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217" marR="59217" marT="0" marB="0"/>
                </a:tc>
              </a:tr>
            </a:tbl>
          </a:graphicData>
        </a:graphic>
      </p:graphicFrame>
      <p:pic>
        <p:nvPicPr>
          <p:cNvPr id="45075" name="Picture 1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714356"/>
            <a:ext cx="3976400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304800" y="3170238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" name="Группа 28"/>
          <p:cNvGrpSpPr/>
          <p:nvPr/>
        </p:nvGrpSpPr>
        <p:grpSpPr>
          <a:xfrm>
            <a:off x="1857356" y="2786058"/>
            <a:ext cx="1421508" cy="1360711"/>
            <a:chOff x="7293896" y="3214686"/>
            <a:chExt cx="1421508" cy="1360711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7997826" y="3214686"/>
              <a:ext cx="642942" cy="646331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endPara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8001024" y="3929066"/>
              <a:ext cx="500066" cy="646331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6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7293896" y="3538184"/>
              <a:ext cx="726255" cy="5847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32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>
            <a:xfrm>
              <a:off x="8001024" y="3888984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Группа 18"/>
          <p:cNvGrpSpPr/>
          <p:nvPr/>
        </p:nvGrpSpPr>
        <p:grpSpPr>
          <a:xfrm>
            <a:off x="3357554" y="2857496"/>
            <a:ext cx="1857390" cy="1331804"/>
            <a:chOff x="7293896" y="3243593"/>
            <a:chExt cx="1274457" cy="1331804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8001025" y="3929066"/>
              <a:ext cx="567328" cy="646331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3600" b="1" cap="all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2А</a:t>
              </a:r>
              <a:endPara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7293896" y="3538184"/>
              <a:ext cx="726255" cy="5847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32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32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7813256" y="3243593"/>
              <a:ext cx="755097" cy="642941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3600" b="1" cap="all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12В</a:t>
              </a:r>
              <a:endPara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7" name="Прямая соединительная линия 36"/>
            <p:cNvCxnSpPr/>
            <p:nvPr/>
          </p:nvCxnSpPr>
          <p:spPr>
            <a:xfrm>
              <a:off x="7804955" y="3888984"/>
              <a:ext cx="71438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Прямоугольник 37"/>
          <p:cNvSpPr/>
          <p:nvPr/>
        </p:nvSpPr>
        <p:spPr>
          <a:xfrm>
            <a:off x="5572132" y="3571876"/>
            <a:ext cx="1785950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2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 6</a:t>
            </a:r>
            <a:r>
              <a:rPr lang="ru-RU" sz="3200" b="1" cap="all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358082" y="0"/>
            <a:ext cx="13573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стр.11</a:t>
            </a:r>
            <a:endParaRPr lang="ru-RU" sz="2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0" y="1792420"/>
            <a:ext cx="20002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U</a:t>
            </a:r>
            <a:r>
              <a:rPr lang="en-US" sz="4000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=1</a:t>
            </a:r>
            <a:r>
              <a:rPr lang="ru-RU" sz="40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2В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ru-RU" sz="4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0" y="2500306"/>
            <a:ext cx="1285884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b="1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600" b="1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=?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0" y="1353909"/>
            <a:ext cx="18573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</a:t>
            </a:r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А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2143108" y="1285860"/>
            <a:ext cx="2928958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36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з-на</a:t>
            </a:r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Ома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0" y="4714884"/>
            <a:ext cx="9144000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сопротивление данного участка 6Ом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rot="5400000" flipH="1" flipV="1">
            <a:off x="795128" y="2185554"/>
            <a:ext cx="180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1" grpId="0"/>
      <p:bldP spid="48" grpId="0" animBg="1"/>
      <p:bldP spid="49" grpId="0"/>
      <p:bldP spid="50" grpId="0" animBg="1"/>
      <p:bldP spid="51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8560</TotalTime>
  <Words>1256</Words>
  <Application>Microsoft Office PowerPoint</Application>
  <PresentationFormat>Экран (4:3)</PresentationFormat>
  <Paragraphs>273</Paragraphs>
  <Slides>18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Трек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Домашнее задание.</vt:lpstr>
      <vt:lpstr>Слайд 15</vt:lpstr>
      <vt:lpstr>Слайд 16</vt:lpstr>
      <vt:lpstr>Слайд 17</vt:lpstr>
      <vt:lpstr>Слайд 18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User</cp:lastModifiedBy>
  <cp:revision>1132</cp:revision>
  <dcterms:created xsi:type="dcterms:W3CDTF">2009-11-04T14:29:22Z</dcterms:created>
  <dcterms:modified xsi:type="dcterms:W3CDTF">2019-12-01T00:22:25Z</dcterms:modified>
</cp:coreProperties>
</file>