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31"/>
  </p:notesMasterIdLst>
  <p:sldIdLst>
    <p:sldId id="289" r:id="rId2"/>
    <p:sldId id="319" r:id="rId3"/>
    <p:sldId id="320" r:id="rId4"/>
    <p:sldId id="321" r:id="rId5"/>
    <p:sldId id="316" r:id="rId6"/>
    <p:sldId id="310" r:id="rId7"/>
    <p:sldId id="335" r:id="rId8"/>
    <p:sldId id="334" r:id="rId9"/>
    <p:sldId id="337" r:id="rId10"/>
    <p:sldId id="336" r:id="rId11"/>
    <p:sldId id="338" r:id="rId12"/>
    <p:sldId id="308" r:id="rId13"/>
    <p:sldId id="322" r:id="rId14"/>
    <p:sldId id="307" r:id="rId15"/>
    <p:sldId id="332" r:id="rId16"/>
    <p:sldId id="331" r:id="rId17"/>
    <p:sldId id="326" r:id="rId18"/>
    <p:sldId id="327" r:id="rId19"/>
    <p:sldId id="328" r:id="rId20"/>
    <p:sldId id="329" r:id="rId21"/>
    <p:sldId id="325" r:id="rId22"/>
    <p:sldId id="314" r:id="rId23"/>
    <p:sldId id="323" r:id="rId24"/>
    <p:sldId id="330" r:id="rId25"/>
    <p:sldId id="333" r:id="rId26"/>
    <p:sldId id="312" r:id="rId27"/>
    <p:sldId id="306" r:id="rId28"/>
    <p:sldId id="311" r:id="rId29"/>
    <p:sldId id="313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213814"/>
    <a:srgbClr val="006600"/>
    <a:srgbClr val="0014AC"/>
    <a:srgbClr val="365D21"/>
    <a:srgbClr val="FFFFFF"/>
    <a:srgbClr val="0033CC"/>
    <a:srgbClr val="220FB1"/>
    <a:srgbClr val="29239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5" d="100"/>
          <a:sy n="65" d="100"/>
        </p:scale>
        <p:origin x="-2124" y="-5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6" d="100"/>
        <a:sy n="9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12.08.2020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06519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6.wav"/><Relationship Id="rId7" Type="http://schemas.openxmlformats.org/officeDocument/2006/relationships/audio" Target="../media/audio1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7.wav"/><Relationship Id="rId10" Type="http://schemas.openxmlformats.org/officeDocument/2006/relationships/image" Target="../media/image10.png"/><Relationship Id="rId4" Type="http://schemas.openxmlformats.org/officeDocument/2006/relationships/audio" Target="../media/audio4.wav"/><Relationship Id="rId9" Type="http://schemas.openxmlformats.org/officeDocument/2006/relationships/audio" Target="../media/audio9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6.wav"/><Relationship Id="rId7" Type="http://schemas.openxmlformats.org/officeDocument/2006/relationships/audio" Target="../media/audio3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5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5" Type="http://schemas.openxmlformats.org/officeDocument/2006/relationships/audio" Target="../media/audio3.wav"/><Relationship Id="rId4" Type="http://schemas.openxmlformats.org/officeDocument/2006/relationships/audio" Target="../media/audio6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3.wav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5" Type="http://schemas.openxmlformats.org/officeDocument/2006/relationships/audio" Target="../media/audio2.wav"/><Relationship Id="rId4" Type="http://schemas.openxmlformats.org/officeDocument/2006/relationships/audio" Target="../media/audio6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1.wav"/><Relationship Id="rId7" Type="http://schemas.openxmlformats.org/officeDocument/2006/relationships/image" Target="../media/image12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4.wav"/><Relationship Id="rId4" Type="http://schemas.openxmlformats.org/officeDocument/2006/relationships/audio" Target="../media/audio7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6.jpeg"/><Relationship Id="rId5" Type="http://schemas.openxmlformats.org/officeDocument/2006/relationships/audio" Target="../media/audio6.wav"/><Relationship Id="rId10" Type="http://schemas.openxmlformats.org/officeDocument/2006/relationships/image" Target="../media/image5.jpeg"/><Relationship Id="rId4" Type="http://schemas.openxmlformats.org/officeDocument/2006/relationships/audio" Target="../media/audio8.wav"/><Relationship Id="rId9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3.wav"/><Relationship Id="rId7" Type="http://schemas.openxmlformats.org/officeDocument/2006/relationships/audio" Target="../media/audio10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5.wav"/><Relationship Id="rId4" Type="http://schemas.openxmlformats.org/officeDocument/2006/relationships/audio" Target="../media/audio1.wav"/><Relationship Id="rId9" Type="http://schemas.openxmlformats.org/officeDocument/2006/relationships/audio" Target="../media/audio9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3.wav"/><Relationship Id="rId7" Type="http://schemas.openxmlformats.org/officeDocument/2006/relationships/audio" Target="../media/audio9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5.wav"/><Relationship Id="rId4" Type="http://schemas.openxmlformats.org/officeDocument/2006/relationships/audio" Target="../media/audio10.wav"/><Relationship Id="rId9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6.wav"/><Relationship Id="rId5" Type="http://schemas.openxmlformats.org/officeDocument/2006/relationships/audio" Target="../media/audio10.wav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3.wav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5" Type="http://schemas.openxmlformats.org/officeDocument/2006/relationships/audio" Target="../media/audio2.wav"/><Relationship Id="rId4" Type="http://schemas.openxmlformats.org/officeDocument/2006/relationships/audio" Target="../media/audio6.wav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6.jpeg"/><Relationship Id="rId5" Type="http://schemas.openxmlformats.org/officeDocument/2006/relationships/audio" Target="../media/audio6.wav"/><Relationship Id="rId10" Type="http://schemas.openxmlformats.org/officeDocument/2006/relationships/image" Target="../media/image5.jpeg"/><Relationship Id="rId4" Type="http://schemas.openxmlformats.org/officeDocument/2006/relationships/audio" Target="../media/audio8.wav"/><Relationship Id="rId9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7.wav"/><Relationship Id="rId7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5" Type="http://schemas.openxmlformats.org/officeDocument/2006/relationships/audio" Target="../media/audio3.wav"/><Relationship Id="rId4" Type="http://schemas.openxmlformats.org/officeDocument/2006/relationships/audio" Target="../media/audio6.wav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audio1.wav"/><Relationship Id="rId7" Type="http://schemas.openxmlformats.org/officeDocument/2006/relationships/image" Target="../media/image13.png"/><Relationship Id="rId12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6.jpeg"/><Relationship Id="rId5" Type="http://schemas.openxmlformats.org/officeDocument/2006/relationships/audio" Target="../media/audio6.wav"/><Relationship Id="rId10" Type="http://schemas.openxmlformats.org/officeDocument/2006/relationships/image" Target="../media/image5.jpeg"/><Relationship Id="rId4" Type="http://schemas.openxmlformats.org/officeDocument/2006/relationships/audio" Target="../media/audio8.wav"/><Relationship Id="rId9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3.wav"/><Relationship Id="rId7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9.wav"/><Relationship Id="rId5" Type="http://schemas.openxmlformats.org/officeDocument/2006/relationships/audio" Target="../media/audio2.wav"/><Relationship Id="rId4" Type="http://schemas.openxmlformats.org/officeDocument/2006/relationships/audio" Target="../media/audio6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7.wav"/><Relationship Id="rId3" Type="http://schemas.openxmlformats.org/officeDocument/2006/relationships/audio" Target="../media/audio6.wav"/><Relationship Id="rId7" Type="http://schemas.openxmlformats.org/officeDocument/2006/relationships/audio" Target="../media/audio4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8.wav"/><Relationship Id="rId7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11" Type="http://schemas.openxmlformats.org/officeDocument/2006/relationships/image" Target="../media/image7.jpeg"/><Relationship Id="rId5" Type="http://schemas.openxmlformats.org/officeDocument/2006/relationships/audio" Target="../media/audio2.wav"/><Relationship Id="rId10" Type="http://schemas.openxmlformats.org/officeDocument/2006/relationships/image" Target="../media/image6.jpeg"/><Relationship Id="rId4" Type="http://schemas.openxmlformats.org/officeDocument/2006/relationships/audio" Target="../media/audio6.wav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6.wav"/><Relationship Id="rId7" Type="http://schemas.openxmlformats.org/officeDocument/2006/relationships/audio" Target="../media/audio3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5" Type="http://schemas.openxmlformats.org/officeDocument/2006/relationships/audio" Target="../media/audio1.wav"/><Relationship Id="rId4" Type="http://schemas.openxmlformats.org/officeDocument/2006/relationships/audio" Target="../media/audio2.wav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audio" Target="../media/audio1.wav"/><Relationship Id="rId7" Type="http://schemas.openxmlformats.org/officeDocument/2006/relationships/audio" Target="../media/audio10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audio" Target="../media/audio9.wav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audio" Target="../media/audio7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0.wav"/><Relationship Id="rId3" Type="http://schemas.openxmlformats.org/officeDocument/2006/relationships/audio" Target="../media/audio3.wav"/><Relationship Id="rId7" Type="http://schemas.openxmlformats.org/officeDocument/2006/relationships/audio" Target="../media/audio2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4.wav"/><Relationship Id="rId5" Type="http://schemas.openxmlformats.org/officeDocument/2006/relationships/audio" Target="../media/audio1.wav"/><Relationship Id="rId10" Type="http://schemas.openxmlformats.org/officeDocument/2006/relationships/image" Target="../media/image10.png"/><Relationship Id="rId4" Type="http://schemas.openxmlformats.org/officeDocument/2006/relationships/audio" Target="../media/audio6.wav"/><Relationship Id="rId9" Type="http://schemas.openxmlformats.org/officeDocument/2006/relationships/audio" Target="../media/audio1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642918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  <a:t>Уроки физики    Вторушина С.В.  9  класс  (статика) </a:t>
            </a:r>
            <a:endParaRPr lang="ru-RU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928694"/>
          </a:xfrm>
        </p:spPr>
        <p:txBody>
          <a:bodyPr/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 /упр./    Решение задач на законы Ньютона.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раздел (III)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ЦЕЛИ: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Развить навыки в составлении  основного  уравнения  динамики.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Создать условия для развития навыков практического использования  законов Ньютона</a:t>
            </a:r>
          </a:p>
          <a:p>
            <a:pPr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4929198"/>
            <a:ext cx="7572428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Задача 9   «тело, брошенное горизонтально»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Задача 10  Вес тела, двигающегося ускоренно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Задача 12  Торможение  тела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Задача 13  Движение по наклонной плоскости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28736"/>
            <a:ext cx="9144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Алгоритм решения задач 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1.Что? Как?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(Движение какого тела  Вы описываете?)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Почему?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Расставить силы! </a:t>
            </a:r>
          </a:p>
          <a:p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(Сила – действие другого тела.  </a:t>
            </a:r>
          </a:p>
          <a:p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                            Сколько других тел, столько и сил!)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Записать уравнение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 или 2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з-на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Ньютона.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Вспомнить вопрос задачи и выразить неизвестные!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данные и найденное выносить на рисунок!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ext Box 25"/>
          <p:cNvSpPr txBox="1">
            <a:spLocks noChangeArrowheads="1"/>
          </p:cNvSpPr>
          <p:nvPr/>
        </p:nvSpPr>
        <p:spPr bwMode="auto">
          <a:xfrm>
            <a:off x="1071538" y="4033842"/>
            <a:ext cx="1785950" cy="6429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g</a:t>
            </a:r>
            <a:r>
              <a:rPr kumimoji="0" lang="ru-RU" sz="36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3600" b="1" i="0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 =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10" cstate="print"/>
          <a:srcRect l="30908" t="44167" r="24062" b="45245"/>
          <a:stretch>
            <a:fillRect/>
          </a:stretch>
        </p:blipFill>
        <p:spPr bwMode="auto">
          <a:xfrm>
            <a:off x="857256" y="5572116"/>
            <a:ext cx="828677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214290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48" y="390858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4929190" y="319420"/>
            <a:ext cx="1785950" cy="62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+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391406" y="112358"/>
            <a:ext cx="1257379" cy="1142280"/>
            <a:chOff x="6856" y="7850"/>
            <a:chExt cx="719" cy="713"/>
          </a:xfrm>
        </p:grpSpPr>
        <p:sp>
          <p:nvSpPr>
            <p:cNvPr id="8" name="Line 23"/>
            <p:cNvSpPr>
              <a:spLocks noChangeShapeType="1"/>
            </p:cNvSpPr>
            <p:nvPr/>
          </p:nvSpPr>
          <p:spPr bwMode="auto">
            <a:xfrm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6856" y="7850"/>
              <a:ext cx="719" cy="713"/>
              <a:chOff x="7336" y="7713"/>
              <a:chExt cx="719" cy="713"/>
            </a:xfrm>
          </p:grpSpPr>
          <p:sp>
            <p:nvSpPr>
              <p:cNvPr id="10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13"/>
                <a:ext cx="719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kumimoji="0" lang="ru-RU" sz="3600" b="1" i="0" u="none" strike="noStrike" cap="none" normalizeH="0" baseline="0" dirty="0" err="1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 Box 26"/>
              <p:cNvSpPr txBox="1">
                <a:spLocks noChangeArrowheads="1"/>
              </p:cNvSpPr>
              <p:nvPr/>
            </p:nvSpPr>
            <p:spPr bwMode="auto">
              <a:xfrm>
                <a:off x="7412" y="8020"/>
                <a:ext cx="354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2" name="Скругленный прямоугольник 11"/>
          <p:cNvSpPr/>
          <p:nvPr/>
        </p:nvSpPr>
        <p:spPr>
          <a:xfrm>
            <a:off x="1058475" y="304914"/>
            <a:ext cx="1143008" cy="6429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9" name="Прямая со стрелкой 38"/>
          <p:cNvCxnSpPr/>
          <p:nvPr/>
        </p:nvCxnSpPr>
        <p:spPr>
          <a:xfrm rot="5400000">
            <a:off x="-1607387" y="3750471"/>
            <a:ext cx="507209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rot="5400000">
            <a:off x="-1179553" y="3106735"/>
            <a:ext cx="3786214" cy="1588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45"/>
          <p:cNvGrpSpPr/>
          <p:nvPr/>
        </p:nvGrpSpPr>
        <p:grpSpPr>
          <a:xfrm>
            <a:off x="-32" y="3364056"/>
            <a:ext cx="857256" cy="584775"/>
            <a:chOff x="1071538" y="5864386"/>
            <a:chExt cx="857256" cy="584775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1071538" y="5864386"/>
              <a:ext cx="857256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H-2</a:t>
              </a: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dirty="0"/>
            </a:p>
          </p:txBody>
        </p:sp>
        <p:cxnSp>
          <p:nvCxnSpPr>
            <p:cNvPr id="48" name="Прямая со стрелкой 47"/>
            <p:cNvCxnSpPr/>
            <p:nvPr/>
          </p:nvCxnSpPr>
          <p:spPr>
            <a:xfrm>
              <a:off x="1142976" y="5929330"/>
              <a:ext cx="428628" cy="1588"/>
            </a:xfrm>
            <a:prstGeom prst="straightConnector1">
              <a:avLst/>
            </a:prstGeom>
            <a:ln w="381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Прямая со стрелкой 48"/>
          <p:cNvCxnSpPr/>
          <p:nvPr/>
        </p:nvCxnSpPr>
        <p:spPr>
          <a:xfrm rot="5400000">
            <a:off x="70215" y="5643181"/>
            <a:ext cx="1286678" cy="1588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51"/>
          <p:cNvGrpSpPr/>
          <p:nvPr/>
        </p:nvGrpSpPr>
        <p:grpSpPr>
          <a:xfrm>
            <a:off x="-32" y="5072074"/>
            <a:ext cx="714380" cy="584775"/>
            <a:chOff x="1071538" y="5786454"/>
            <a:chExt cx="785818" cy="584775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1071538" y="5786454"/>
              <a:ext cx="785818" cy="58477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2м</a:t>
              </a:r>
              <a:endParaRPr lang="ru-RU" sz="3200" dirty="0">
                <a:solidFill>
                  <a:srgbClr val="006600"/>
                </a:solidFill>
              </a:endParaRPr>
            </a:p>
          </p:txBody>
        </p:sp>
        <p:cxnSp>
          <p:nvCxnSpPr>
            <p:cNvPr id="54" name="Прямая со стрелкой 53"/>
            <p:cNvCxnSpPr/>
            <p:nvPr/>
          </p:nvCxnSpPr>
          <p:spPr>
            <a:xfrm>
              <a:off x="1142976" y="5857892"/>
              <a:ext cx="428628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22"/>
          <p:cNvGrpSpPr>
            <a:grpSpLocks/>
          </p:cNvGrpSpPr>
          <p:nvPr/>
        </p:nvGrpSpPr>
        <p:grpSpPr bwMode="auto">
          <a:xfrm>
            <a:off x="7358082" y="72142"/>
            <a:ext cx="1428760" cy="1142280"/>
            <a:chOff x="6758" y="7850"/>
            <a:chExt cx="817" cy="713"/>
          </a:xfrm>
        </p:grpSpPr>
        <p:sp>
          <p:nvSpPr>
            <p:cNvPr id="56" name="Line 23"/>
            <p:cNvSpPr>
              <a:spLocks noChangeShapeType="1"/>
            </p:cNvSpPr>
            <p:nvPr/>
          </p:nvSpPr>
          <p:spPr bwMode="auto">
            <a:xfrm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5" name="Group 24"/>
            <p:cNvGrpSpPr>
              <a:grpSpLocks/>
            </p:cNvGrpSpPr>
            <p:nvPr/>
          </p:nvGrpSpPr>
          <p:grpSpPr bwMode="auto">
            <a:xfrm>
              <a:off x="6758" y="7850"/>
              <a:ext cx="817" cy="713"/>
              <a:chOff x="7238" y="7713"/>
              <a:chExt cx="817" cy="713"/>
            </a:xfrm>
          </p:grpSpPr>
          <p:sp>
            <p:nvSpPr>
              <p:cNvPr id="58" name="Text Box 25"/>
              <p:cNvSpPr txBox="1">
                <a:spLocks noChangeArrowheads="1"/>
              </p:cNvSpPr>
              <p:nvPr/>
            </p:nvSpPr>
            <p:spPr bwMode="auto">
              <a:xfrm>
                <a:off x="7238" y="7713"/>
                <a:ext cx="817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36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10</a:t>
                </a:r>
                <a:r>
                  <a:rPr lang="en-US" sz="36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kumimoji="0" lang="ru-RU" sz="3600" b="1" i="0" u="none" strike="noStrike" cap="none" normalizeH="0" baseline="0" dirty="0" err="1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Text Box 26"/>
              <p:cNvSpPr txBox="1">
                <a:spLocks noChangeArrowheads="1"/>
              </p:cNvSpPr>
              <p:nvPr/>
            </p:nvSpPr>
            <p:spPr bwMode="auto">
              <a:xfrm>
                <a:off x="7412" y="8020"/>
                <a:ext cx="354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3" name="Скругленный прямоугольник 62"/>
          <p:cNvSpPr/>
          <p:nvPr/>
        </p:nvSpPr>
        <p:spPr>
          <a:xfrm>
            <a:off x="214282" y="214290"/>
            <a:ext cx="3000396" cy="78581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7286644" y="71438"/>
            <a:ext cx="1214446" cy="100010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TextBox 66"/>
          <p:cNvSpPr txBox="1"/>
          <p:nvPr/>
        </p:nvSpPr>
        <p:spPr>
          <a:xfrm>
            <a:off x="714348" y="1071546"/>
            <a:ext cx="7143800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Координата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 ускорением св.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пад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м/</a:t>
            </a:r>
            <a:r>
              <a:rPr lang="ru-RU" sz="2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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2400" dirty="0">
              <a:solidFill>
                <a:srgbClr val="365D2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495928" y="6366519"/>
            <a:ext cx="648072" cy="52835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9-2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8072430" y="5120358"/>
            <a:ext cx="1071570" cy="523220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12,5м</a:t>
            </a:r>
            <a:r>
              <a:rPr lang="en-US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6600"/>
              </a:solidFill>
            </a:endParaRPr>
          </a:p>
        </p:txBody>
      </p:sp>
      <p:grpSp>
        <p:nvGrpSpPr>
          <p:cNvPr id="16" name="Группа 45"/>
          <p:cNvGrpSpPr/>
          <p:nvPr/>
        </p:nvGrpSpPr>
        <p:grpSpPr>
          <a:xfrm>
            <a:off x="1000100" y="2643182"/>
            <a:ext cx="642942" cy="584775"/>
            <a:chOff x="1071538" y="5864386"/>
            <a:chExt cx="642942" cy="584775"/>
          </a:xfrm>
        </p:grpSpPr>
        <p:sp>
          <p:nvSpPr>
            <p:cNvPr id="79" name="Прямоугольник 78"/>
            <p:cNvSpPr/>
            <p:nvPr/>
          </p:nvSpPr>
          <p:spPr>
            <a:xfrm>
              <a:off x="1071538" y="5864386"/>
              <a:ext cx="642942" cy="5847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32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3200" dirty="0">
                <a:solidFill>
                  <a:srgbClr val="C00000"/>
                </a:solidFill>
              </a:endParaRPr>
            </a:p>
          </p:txBody>
        </p:sp>
        <p:cxnSp>
          <p:nvCxnSpPr>
            <p:cNvPr id="80" name="Прямая со стрелкой 79"/>
            <p:cNvCxnSpPr/>
            <p:nvPr/>
          </p:nvCxnSpPr>
          <p:spPr>
            <a:xfrm>
              <a:off x="1142976" y="5929330"/>
              <a:ext cx="428628" cy="158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Прямоугольник 81"/>
          <p:cNvSpPr/>
          <p:nvPr/>
        </p:nvSpPr>
        <p:spPr>
          <a:xfrm>
            <a:off x="0" y="5605478"/>
            <a:ext cx="928662" cy="461665"/>
          </a:xfrm>
          <a:prstGeom prst="rect">
            <a:avLst/>
          </a:prstGeom>
          <a:ln w="38100"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13c</a:t>
            </a:r>
            <a:endParaRPr lang="ru-RU" sz="2400" dirty="0"/>
          </a:p>
        </p:txBody>
      </p:sp>
      <p:sp>
        <p:nvSpPr>
          <p:cNvPr id="85" name="Прямоугольник 84"/>
          <p:cNvSpPr/>
          <p:nvPr/>
        </p:nvSpPr>
        <p:spPr>
          <a:xfrm>
            <a:off x="928662" y="1464878"/>
            <a:ext cx="5857916" cy="89255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/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Запишу уравнение для всего пути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457200" indent="-457200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где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время всего падения</a:t>
            </a:r>
            <a:endParaRPr lang="ru-RU" sz="2400" i="1" dirty="0"/>
          </a:p>
        </p:txBody>
      </p:sp>
      <p:sp>
        <p:nvSpPr>
          <p:cNvPr id="92" name="TextBox 91"/>
          <p:cNvSpPr txBox="1"/>
          <p:nvPr/>
        </p:nvSpPr>
        <p:spPr>
          <a:xfrm>
            <a:off x="7286438" y="1571831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22"/>
          <p:cNvGrpSpPr>
            <a:grpSpLocks/>
          </p:cNvGrpSpPr>
          <p:nvPr/>
        </p:nvGrpSpPr>
        <p:grpSpPr bwMode="auto">
          <a:xfrm>
            <a:off x="8143693" y="1357298"/>
            <a:ext cx="1000307" cy="1071789"/>
            <a:chOff x="6856" y="7850"/>
            <a:chExt cx="572" cy="669"/>
          </a:xfrm>
        </p:grpSpPr>
        <p:sp>
          <p:nvSpPr>
            <p:cNvPr id="95" name="Line 23"/>
            <p:cNvSpPr>
              <a:spLocks noChangeShapeType="1"/>
            </p:cNvSpPr>
            <p:nvPr/>
          </p:nvSpPr>
          <p:spPr bwMode="auto">
            <a:xfrm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8" name="Group 24"/>
            <p:cNvGrpSpPr>
              <a:grpSpLocks/>
            </p:cNvGrpSpPr>
            <p:nvPr/>
          </p:nvGrpSpPr>
          <p:grpSpPr bwMode="auto">
            <a:xfrm>
              <a:off x="6856" y="7850"/>
              <a:ext cx="572" cy="669"/>
              <a:chOff x="7336" y="7713"/>
              <a:chExt cx="572" cy="669"/>
            </a:xfrm>
          </p:grpSpPr>
          <p:sp>
            <p:nvSpPr>
              <p:cNvPr id="98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13"/>
                <a:ext cx="572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kumimoji="0" lang="ru-RU" sz="3600" b="1" i="0" u="none" strike="noStrike" cap="none" normalizeH="0" baseline="0" dirty="0" err="1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7" name="Text Box 26"/>
              <p:cNvSpPr txBox="1">
                <a:spLocks noChangeArrowheads="1"/>
              </p:cNvSpPr>
              <p:nvPr/>
            </p:nvSpPr>
            <p:spPr bwMode="auto">
              <a:xfrm>
                <a:off x="7412" y="8020"/>
                <a:ext cx="354" cy="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08" name="Прямоугольник 107"/>
          <p:cNvSpPr/>
          <p:nvPr/>
        </p:nvSpPr>
        <p:spPr>
          <a:xfrm>
            <a:off x="2000232" y="2643182"/>
            <a:ext cx="4357718" cy="523220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Запишу уравнение для  </a:t>
            </a:r>
            <a:r>
              <a:rPr lang="en-US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H-2</a:t>
            </a:r>
            <a:endParaRPr lang="ru-RU" sz="2400" dirty="0">
              <a:solidFill>
                <a:srgbClr val="0014AC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6358127" y="2642963"/>
            <a:ext cx="1143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H-2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22"/>
          <p:cNvGrpSpPr>
            <a:grpSpLocks/>
          </p:cNvGrpSpPr>
          <p:nvPr/>
        </p:nvGrpSpPr>
        <p:grpSpPr bwMode="auto">
          <a:xfrm>
            <a:off x="7429695" y="2285773"/>
            <a:ext cx="1857213" cy="1071789"/>
            <a:chOff x="6856" y="7850"/>
            <a:chExt cx="1062" cy="669"/>
          </a:xfrm>
        </p:grpSpPr>
        <p:sp>
          <p:nvSpPr>
            <p:cNvPr id="111" name="Line 23"/>
            <p:cNvSpPr>
              <a:spLocks noChangeShapeType="1"/>
            </p:cNvSpPr>
            <p:nvPr/>
          </p:nvSpPr>
          <p:spPr bwMode="auto">
            <a:xfrm flipV="1">
              <a:off x="6899" y="8195"/>
              <a:ext cx="885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0" name="Group 24"/>
            <p:cNvGrpSpPr>
              <a:grpSpLocks/>
            </p:cNvGrpSpPr>
            <p:nvPr/>
          </p:nvGrpSpPr>
          <p:grpSpPr bwMode="auto">
            <a:xfrm>
              <a:off x="6856" y="7850"/>
              <a:ext cx="1062" cy="669"/>
              <a:chOff x="7336" y="7713"/>
              <a:chExt cx="1062" cy="669"/>
            </a:xfrm>
          </p:grpSpPr>
          <p:sp>
            <p:nvSpPr>
              <p:cNvPr id="113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13"/>
                <a:ext cx="1062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ru-RU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(</a:t>
                </a:r>
                <a:r>
                  <a:rPr lang="ru-RU" sz="28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-0</a:t>
                </a: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,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13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)</a:t>
                </a:r>
                <a:r>
                  <a:rPr kumimoji="0" lang="en-US" sz="28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4" name="Text Box 26"/>
              <p:cNvSpPr txBox="1">
                <a:spLocks noChangeArrowheads="1"/>
              </p:cNvSpPr>
              <p:nvPr/>
            </p:nvSpPr>
            <p:spPr bwMode="auto">
              <a:xfrm>
                <a:off x="7412" y="8020"/>
                <a:ext cx="354" cy="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15" name="Скругленный прямоугольник 114"/>
          <p:cNvSpPr/>
          <p:nvPr/>
        </p:nvSpPr>
        <p:spPr>
          <a:xfrm>
            <a:off x="7358082" y="1357298"/>
            <a:ext cx="1785918" cy="928694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6" name="Скругленный прямоугольник 115"/>
          <p:cNvSpPr/>
          <p:nvPr/>
        </p:nvSpPr>
        <p:spPr>
          <a:xfrm>
            <a:off x="6357950" y="2357430"/>
            <a:ext cx="2786082" cy="928694"/>
          </a:xfrm>
          <a:prstGeom prst="roundRect">
            <a:avLst/>
          </a:prstGeom>
          <a:noFill/>
          <a:ln w="19050">
            <a:solidFill>
              <a:srgbClr val="0014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8" name="Прямая со стрелкой 117"/>
          <p:cNvCxnSpPr/>
          <p:nvPr/>
        </p:nvCxnSpPr>
        <p:spPr>
          <a:xfrm rot="5400000">
            <a:off x="6500826" y="2071678"/>
            <a:ext cx="928694" cy="50006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Прямоугольник 118"/>
          <p:cNvSpPr/>
          <p:nvPr/>
        </p:nvSpPr>
        <p:spPr>
          <a:xfrm>
            <a:off x="1000100" y="3143248"/>
            <a:ext cx="3071834" cy="523220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Займусь алгеброй</a:t>
            </a:r>
            <a:endParaRPr lang="ru-RU" sz="2400" dirty="0">
              <a:solidFill>
                <a:srgbClr val="0014AC"/>
              </a:solidFill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4000496" y="3143248"/>
            <a:ext cx="1000307" cy="1071789"/>
            <a:chOff x="6856" y="7850"/>
            <a:chExt cx="572" cy="669"/>
          </a:xfrm>
        </p:grpSpPr>
        <p:sp>
          <p:nvSpPr>
            <p:cNvPr id="121" name="Line 23"/>
            <p:cNvSpPr>
              <a:spLocks noChangeShapeType="1"/>
            </p:cNvSpPr>
            <p:nvPr/>
          </p:nvSpPr>
          <p:spPr bwMode="auto">
            <a:xfrm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2" name="Group 24"/>
            <p:cNvGrpSpPr>
              <a:grpSpLocks/>
            </p:cNvGrpSpPr>
            <p:nvPr/>
          </p:nvGrpSpPr>
          <p:grpSpPr bwMode="auto">
            <a:xfrm>
              <a:off x="6856" y="7850"/>
              <a:ext cx="572" cy="669"/>
              <a:chOff x="7336" y="7713"/>
              <a:chExt cx="572" cy="669"/>
            </a:xfrm>
          </p:grpSpPr>
          <p:sp>
            <p:nvSpPr>
              <p:cNvPr id="123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13"/>
                <a:ext cx="572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kumimoji="0" lang="ru-RU" sz="3600" b="1" i="0" u="none" strike="noStrike" cap="none" normalizeH="0" baseline="0" dirty="0" err="1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 Box 26"/>
              <p:cNvSpPr txBox="1">
                <a:spLocks noChangeArrowheads="1"/>
              </p:cNvSpPr>
              <p:nvPr/>
            </p:nvSpPr>
            <p:spPr bwMode="auto">
              <a:xfrm>
                <a:off x="7412" y="8020"/>
                <a:ext cx="354" cy="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25" name="TextBox 124"/>
          <p:cNvSpPr txBox="1"/>
          <p:nvPr/>
        </p:nvSpPr>
        <p:spPr>
          <a:xfrm>
            <a:off x="4845052" y="332740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5572133" y="3286785"/>
            <a:ext cx="3570555" cy="999696"/>
            <a:chOff x="6856" y="7895"/>
            <a:chExt cx="1327" cy="624"/>
          </a:xfrm>
        </p:grpSpPr>
        <p:sp>
          <p:nvSpPr>
            <p:cNvPr id="127" name="Line 23"/>
            <p:cNvSpPr>
              <a:spLocks noChangeShapeType="1"/>
            </p:cNvSpPr>
            <p:nvPr/>
          </p:nvSpPr>
          <p:spPr bwMode="auto">
            <a:xfrm flipV="1">
              <a:off x="6899" y="8195"/>
              <a:ext cx="103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4" name="Group 24"/>
            <p:cNvGrpSpPr>
              <a:grpSpLocks/>
            </p:cNvGrpSpPr>
            <p:nvPr/>
          </p:nvGrpSpPr>
          <p:grpSpPr bwMode="auto">
            <a:xfrm>
              <a:off x="6856" y="7895"/>
              <a:ext cx="1327" cy="624"/>
              <a:chOff x="7336" y="7758"/>
              <a:chExt cx="1327" cy="624"/>
            </a:xfrm>
          </p:grpSpPr>
          <p:sp>
            <p:nvSpPr>
              <p:cNvPr id="129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58"/>
                <a:ext cx="1327" cy="3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ru-RU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(</a:t>
                </a:r>
                <a:r>
                  <a:rPr lang="ru-RU" sz="28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2800" b="1" baseline="300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-</a:t>
                </a: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2·</a:t>
                </a:r>
                <a:r>
                  <a:rPr lang="ru-RU" sz="2800" b="1" dirty="0" err="1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ru-RU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</a:rPr>
                  <a:t>·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0</a:t>
                </a: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,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13</a:t>
                </a: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+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0</a:t>
                </a:r>
                <a:r>
                  <a:rPr lang="ru-RU" sz="28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,</a:t>
                </a:r>
                <a:r>
                  <a:rPr lang="en-US" sz="2800" b="1" dirty="0" smtClean="0">
                    <a:latin typeface="Times New Roman" pitchFamily="18" charset="0"/>
                    <a:cs typeface="Times New Roman" pitchFamily="18" charset="0"/>
                    <a:sym typeface="Symbol"/>
                  </a:rPr>
                  <a:t>13</a:t>
                </a:r>
                <a:r>
                  <a:rPr lang="en-US" sz="2800" b="1" baseline="30000" dirty="0" smtClean="0">
                    <a:solidFill>
                      <a:srgbClr val="C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)</a:t>
                </a:r>
                <a:endParaRPr kumimoji="0" lang="ru-RU" sz="36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0" name="Text Box 26"/>
              <p:cNvSpPr txBox="1">
                <a:spLocks noChangeArrowheads="1"/>
              </p:cNvSpPr>
              <p:nvPr/>
            </p:nvSpPr>
            <p:spPr bwMode="auto">
              <a:xfrm>
                <a:off x="7412" y="8020"/>
                <a:ext cx="354" cy="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31" name="Прямоугольник 130"/>
          <p:cNvSpPr/>
          <p:nvPr/>
        </p:nvSpPr>
        <p:spPr>
          <a:xfrm>
            <a:off x="1000100" y="3643314"/>
            <a:ext cx="3000396" cy="461665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Раскрою скобки</a:t>
            </a:r>
            <a:endParaRPr lang="ru-RU" sz="2400" dirty="0">
              <a:solidFill>
                <a:srgbClr val="0014AC"/>
              </a:solidFill>
            </a:endParaRPr>
          </a:p>
        </p:txBody>
      </p:sp>
      <p:sp>
        <p:nvSpPr>
          <p:cNvPr id="142" name="Text Box 25"/>
          <p:cNvSpPr txBox="1">
            <a:spLocks noChangeArrowheads="1"/>
          </p:cNvSpPr>
          <p:nvPr/>
        </p:nvSpPr>
        <p:spPr bwMode="auto">
          <a:xfrm>
            <a:off x="5429256" y="6286496"/>
            <a:ext cx="3071834" cy="57150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(a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b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=a</a:t>
            </a:r>
            <a:r>
              <a:rPr lang="en-US" sz="28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2·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a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8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28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0" name="Text Box 25"/>
          <p:cNvSpPr txBox="1">
            <a:spLocks noChangeArrowheads="1"/>
          </p:cNvSpPr>
          <p:nvPr/>
        </p:nvSpPr>
        <p:spPr bwMode="auto">
          <a:xfrm>
            <a:off x="2357422" y="4071942"/>
            <a:ext cx="4143404" cy="57150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-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2·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,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13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+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g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,017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" name="Скругленный прямоугольник 142"/>
          <p:cNvSpPr/>
          <p:nvPr/>
        </p:nvSpPr>
        <p:spPr>
          <a:xfrm>
            <a:off x="1092176" y="4143380"/>
            <a:ext cx="642942" cy="500066"/>
          </a:xfrm>
          <a:prstGeom prst="roundRect">
            <a:avLst/>
          </a:prstGeom>
          <a:solidFill>
            <a:schemeClr val="accent1">
              <a:alpha val="6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44" name="Скругленный прямоугольник 143"/>
          <p:cNvSpPr/>
          <p:nvPr/>
        </p:nvSpPr>
        <p:spPr>
          <a:xfrm>
            <a:off x="2428860" y="4071942"/>
            <a:ext cx="428628" cy="500066"/>
          </a:xfrm>
          <a:prstGeom prst="roundRect">
            <a:avLst/>
          </a:prstGeom>
          <a:solidFill>
            <a:schemeClr val="accent1">
              <a:alpha val="65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4117972" y="4110042"/>
            <a:ext cx="5969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4883152" y="4110042"/>
            <a:ext cx="617542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endParaRPr lang="ru-RU" sz="24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1071538" y="4714884"/>
            <a:ext cx="3214710" cy="461665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Приведу подобные</a:t>
            </a:r>
            <a:endParaRPr lang="ru-RU" sz="2400" dirty="0">
              <a:solidFill>
                <a:srgbClr val="0014AC"/>
              </a:solidFill>
            </a:endParaRPr>
          </a:p>
        </p:txBody>
      </p:sp>
      <p:sp>
        <p:nvSpPr>
          <p:cNvPr id="149" name="Text Box 25"/>
          <p:cNvSpPr txBox="1">
            <a:spLocks noChangeArrowheads="1"/>
          </p:cNvSpPr>
          <p:nvPr/>
        </p:nvSpPr>
        <p:spPr bwMode="auto">
          <a:xfrm>
            <a:off x="4143372" y="4643446"/>
            <a:ext cx="1928826" cy="57150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2,6·</a:t>
            </a: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4,17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" name="Text Box 25"/>
          <p:cNvSpPr txBox="1">
            <a:spLocks noChangeArrowheads="1"/>
          </p:cNvSpPr>
          <p:nvPr/>
        </p:nvSpPr>
        <p:spPr bwMode="auto">
          <a:xfrm>
            <a:off x="2285984" y="5143512"/>
            <a:ext cx="1357322" cy="571504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1,6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kumimoji="0" lang="ru-RU" sz="36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1071538" y="5214950"/>
            <a:ext cx="1357322" cy="461665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Тогда</a:t>
            </a:r>
            <a:endParaRPr lang="ru-RU" sz="2400" dirty="0">
              <a:solidFill>
                <a:srgbClr val="0014AC"/>
              </a:solidFill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6286512" y="4071942"/>
            <a:ext cx="2857488" cy="430887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Тогда высота дома</a:t>
            </a:r>
            <a:endParaRPr lang="ru-RU" sz="2200" dirty="0">
              <a:solidFill>
                <a:srgbClr val="0014AC"/>
              </a:solidFill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6072231" y="4715103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22"/>
          <p:cNvGrpSpPr>
            <a:grpSpLocks/>
          </p:cNvGrpSpPr>
          <p:nvPr/>
        </p:nvGrpSpPr>
        <p:grpSpPr bwMode="auto">
          <a:xfrm>
            <a:off x="6929490" y="4500567"/>
            <a:ext cx="1500461" cy="929204"/>
            <a:chOff x="6856" y="7850"/>
            <a:chExt cx="858" cy="580"/>
          </a:xfrm>
        </p:grpSpPr>
        <p:sp>
          <p:nvSpPr>
            <p:cNvPr id="155" name="Line 23"/>
            <p:cNvSpPr>
              <a:spLocks noChangeShapeType="1"/>
            </p:cNvSpPr>
            <p:nvPr/>
          </p:nvSpPr>
          <p:spPr bwMode="auto">
            <a:xfrm rot="60000" flipV="1">
              <a:off x="6899" y="8195"/>
              <a:ext cx="741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6" name="Group 24"/>
            <p:cNvGrpSpPr>
              <a:grpSpLocks/>
            </p:cNvGrpSpPr>
            <p:nvPr/>
          </p:nvGrpSpPr>
          <p:grpSpPr bwMode="auto">
            <a:xfrm>
              <a:off x="6856" y="7850"/>
              <a:ext cx="858" cy="580"/>
              <a:chOff x="7336" y="7713"/>
              <a:chExt cx="858" cy="580"/>
            </a:xfrm>
          </p:grpSpPr>
          <p:sp>
            <p:nvSpPr>
              <p:cNvPr id="157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13"/>
                <a:ext cx="858" cy="3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9,8</a:t>
                </a: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·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1,6</a:t>
                </a:r>
                <a:r>
                  <a:rPr kumimoji="0" lang="en-US" sz="32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8" name="Text Box 26"/>
              <p:cNvSpPr txBox="1">
                <a:spLocks noChangeArrowheads="1"/>
              </p:cNvSpPr>
              <p:nvPr/>
            </p:nvSpPr>
            <p:spPr bwMode="auto">
              <a:xfrm>
                <a:off x="7412" y="8020"/>
                <a:ext cx="354" cy="2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0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84" name="TextBox 83"/>
          <p:cNvSpPr txBox="1"/>
          <p:nvPr/>
        </p:nvSpPr>
        <p:spPr>
          <a:xfrm>
            <a:off x="3286116" y="0"/>
            <a:ext cx="1785950" cy="52835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9-2,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стр.0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400"/>
                                        <p:tgtEl>
                                          <p:spTgt spid="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400"/>
                                        <p:tgtEl>
                                          <p:spTgt spid="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400"/>
                                        <p:tgtEl>
                                          <p:spTgt spid="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3.27475E-6 L -0.16337 -3.27475E-6 " pathEditMode="relative" rAng="0" ptsTypes="AA">
                                      <p:cBhvr>
                                        <p:cTn id="8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03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0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0" dur="2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5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1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3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4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3" grpId="0"/>
      <p:bldP spid="4" grpId="0"/>
      <p:bldP spid="6" grpId="0"/>
      <p:bldP spid="6" grpId="1"/>
      <p:bldP spid="12" grpId="0" animBg="1"/>
      <p:bldP spid="63" grpId="0" animBg="1"/>
      <p:bldP spid="65" grpId="0" animBg="1"/>
      <p:bldP spid="67" grpId="0" autoUpdateAnimBg="0"/>
      <p:bldP spid="106" grpId="0" animBg="1"/>
      <p:bldP spid="82" grpId="0" animBg="1"/>
      <p:bldP spid="85" grpId="0" animBg="1"/>
      <p:bldP spid="92" grpId="0"/>
      <p:bldP spid="108" grpId="0" animBg="1"/>
      <p:bldP spid="109" grpId="0"/>
      <p:bldP spid="115" grpId="0" animBg="1"/>
      <p:bldP spid="116" grpId="0" animBg="1"/>
      <p:bldP spid="119" grpId="0"/>
      <p:bldP spid="125" grpId="0"/>
      <p:bldP spid="131" grpId="0"/>
      <p:bldP spid="142" grpId="0" animBg="1"/>
      <p:bldP spid="140" grpId="0" animBg="1"/>
      <p:bldP spid="143" grpId="0" animBg="1"/>
      <p:bldP spid="144" grpId="0" animBg="1"/>
      <p:bldP spid="148" grpId="0"/>
      <p:bldP spid="149" grpId="0" animBg="1"/>
      <p:bldP spid="150" grpId="0" animBg="1"/>
      <p:bldP spid="151" grpId="0"/>
      <p:bldP spid="152" grpId="0" animBg="1"/>
      <p:bldP spid="1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Скругленный прямоугольник 36"/>
          <p:cNvSpPr/>
          <p:nvPr/>
        </p:nvSpPr>
        <p:spPr>
          <a:xfrm>
            <a:off x="5226629" y="2143116"/>
            <a:ext cx="3857652" cy="1785950"/>
          </a:xfrm>
          <a:prstGeom prst="roundRect">
            <a:avLst/>
          </a:prstGeom>
          <a:solidFill>
            <a:srgbClr val="F9E3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143504" y="285540"/>
            <a:ext cx="3857652" cy="1785950"/>
          </a:xfrm>
          <a:prstGeom prst="roundRect">
            <a:avLst/>
          </a:prstGeom>
          <a:solidFill>
            <a:srgbClr val="F9E3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ый треугольник 2"/>
          <p:cNvSpPr/>
          <p:nvPr/>
        </p:nvSpPr>
        <p:spPr>
          <a:xfrm>
            <a:off x="714348" y="1497748"/>
            <a:ext cx="4929222" cy="2357454"/>
          </a:xfrm>
          <a:prstGeom prst="rtTriangle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4722191" y="3450945"/>
            <a:ext cx="859378" cy="376598"/>
          </a:xfrm>
          <a:prstGeom prst="rtTriangle">
            <a:avLst/>
          </a:prstGeom>
          <a:solidFill>
            <a:srgbClr val="0014AC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393895" y="2524432"/>
            <a:ext cx="1428760" cy="76944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7524708" y="905108"/>
            <a:ext cx="1285884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4400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6915151" y="720527"/>
            <a:ext cx="657245" cy="1107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6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6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 flipV="1">
            <a:off x="5357818" y="1214422"/>
            <a:ext cx="1485901" cy="27948"/>
          </a:xfrm>
          <a:prstGeom prst="line">
            <a:avLst/>
          </a:prstGeom>
          <a:ln w="5715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86248" y="3309874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28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3165871" y="1394231"/>
            <a:ext cx="2426" cy="4929222"/>
          </a:xfrm>
          <a:prstGeom prst="line">
            <a:avLst/>
          </a:prstGeom>
          <a:ln w="5715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>
            <a:off x="1955064" y="190446"/>
            <a:ext cx="2424040" cy="492922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803301" y="2428868"/>
            <a:ext cx="1196931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катет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-32" y="3000372"/>
            <a:ext cx="3444404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противо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лежащий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-464379" y="2678901"/>
            <a:ext cx="2357454" cy="0"/>
          </a:xfrm>
          <a:prstGeom prst="line">
            <a:avLst/>
          </a:prstGeom>
          <a:ln w="571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071670" y="3929066"/>
            <a:ext cx="1196931" cy="58477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катет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00166" y="4500570"/>
            <a:ext cx="2624436" cy="58477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лежащий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85918" y="1214422"/>
            <a:ext cx="57150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2844" y="2143116"/>
            <a:ext cx="428628" cy="76944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28992" y="3857628"/>
            <a:ext cx="428628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4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2844" y="2143116"/>
            <a:ext cx="428628" cy="76944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74231" y="1242674"/>
            <a:ext cx="57150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28992" y="3857628"/>
            <a:ext cx="428628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4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 bwMode="auto">
          <a:xfrm flipV="1">
            <a:off x="5357818" y="3000560"/>
            <a:ext cx="1485901" cy="27948"/>
          </a:xfrm>
          <a:prstGeom prst="line">
            <a:avLst/>
          </a:prstGeom>
          <a:ln w="5715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785918" y="1226297"/>
            <a:ext cx="57150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 bwMode="auto">
          <a:xfrm>
            <a:off x="6822391" y="2464681"/>
            <a:ext cx="657245" cy="1107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6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6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95504" y="2050526"/>
            <a:ext cx="2242345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гипотенуза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86314" y="4071942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=30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57884" y="3857628"/>
            <a:ext cx="1714512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30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43" name="TextBox 42"/>
          <p:cNvSpPr txBox="1"/>
          <p:nvPr/>
        </p:nvSpPr>
        <p:spPr>
          <a:xfrm>
            <a:off x="2357422" y="1272589"/>
            <a:ext cx="128588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=10c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57884" y="4714884"/>
            <a:ext cx="1714512" cy="707886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30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°=</a:t>
            </a:r>
            <a:endParaRPr lang="ru-RU" sz="3200" dirty="0"/>
          </a:p>
        </p:txBody>
      </p:sp>
      <p:sp>
        <p:nvSpPr>
          <p:cNvPr id="47" name="TextBox 46"/>
          <p:cNvSpPr txBox="1"/>
          <p:nvPr/>
        </p:nvSpPr>
        <p:spPr>
          <a:xfrm>
            <a:off x="5857884" y="5429264"/>
            <a:ext cx="857256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215206" y="5429264"/>
            <a:ext cx="1357322" cy="76944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4400" dirty="0"/>
          </a:p>
        </p:txBody>
      </p:sp>
      <p:sp>
        <p:nvSpPr>
          <p:cNvPr id="49" name="TextBox 48"/>
          <p:cNvSpPr txBox="1"/>
          <p:nvPr/>
        </p:nvSpPr>
        <p:spPr>
          <a:xfrm>
            <a:off x="6643702" y="5429264"/>
            <a:ext cx="57150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215506" y="6136059"/>
            <a:ext cx="857256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01324" y="6286144"/>
            <a:ext cx="114300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10c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953955" y="6317799"/>
            <a:ext cx="1202195" cy="528350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0.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87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53" name="TextBox 52"/>
          <p:cNvSpPr txBox="1"/>
          <p:nvPr/>
        </p:nvSpPr>
        <p:spPr>
          <a:xfrm>
            <a:off x="8013275" y="6329674"/>
            <a:ext cx="1202195" cy="528350"/>
          </a:xfrm>
          <a:prstGeom prst="rect">
            <a:avLst/>
          </a:prstGeom>
          <a:solidFill>
            <a:srgbClr val="92D05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0" y="0"/>
            <a:ext cx="857224" cy="70788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а=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85786" y="0"/>
            <a:ext cx="57150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285852" y="35977"/>
            <a:ext cx="1928826" cy="62049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30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°</a:t>
            </a:r>
            <a:endParaRPr lang="ru-RU" sz="4000" dirty="0"/>
          </a:p>
        </p:txBody>
      </p:sp>
      <p:sp>
        <p:nvSpPr>
          <p:cNvPr id="57" name="TextBox 56"/>
          <p:cNvSpPr txBox="1"/>
          <p:nvPr/>
        </p:nvSpPr>
        <p:spPr>
          <a:xfrm>
            <a:off x="-71470" y="642918"/>
            <a:ext cx="857224" cy="70788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а=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31035" y="714355"/>
            <a:ext cx="108344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10c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631167" y="745447"/>
            <a:ext cx="1071570" cy="528350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0.5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452610" y="690230"/>
            <a:ext cx="857224" cy="58477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5см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-24"/>
            <a:ext cx="49291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Скругленный прямоугольник 40"/>
          <p:cNvSpPr/>
          <p:nvPr/>
        </p:nvSpPr>
        <p:spPr>
          <a:xfrm>
            <a:off x="178689" y="6393771"/>
            <a:ext cx="857224" cy="285752"/>
          </a:xfrm>
          <a:prstGeom prst="roundRect">
            <a:avLst/>
          </a:prstGeom>
          <a:noFill/>
          <a:ln w="571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702605" y="6215082"/>
            <a:ext cx="928694" cy="285752"/>
          </a:xfrm>
          <a:prstGeom prst="round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7358082" y="3929066"/>
            <a:ext cx="1071570" cy="769441"/>
          </a:xfrm>
          <a:prstGeom prst="rect">
            <a:avLst/>
          </a:prstGeom>
          <a:solidFill>
            <a:srgbClr val="FFC000"/>
          </a:solidFill>
          <a:ln w="571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0.5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46" name="TextBox 45"/>
          <p:cNvSpPr txBox="1"/>
          <p:nvPr/>
        </p:nvSpPr>
        <p:spPr>
          <a:xfrm>
            <a:off x="7429520" y="4643446"/>
            <a:ext cx="1071570" cy="769441"/>
          </a:xfrm>
          <a:prstGeom prst="rect">
            <a:avLst/>
          </a:prstGeom>
          <a:solidFill>
            <a:srgbClr val="FFC000"/>
          </a:solidFill>
          <a:ln w="5715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0.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87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61" name="TextBox 60"/>
          <p:cNvSpPr txBox="1"/>
          <p:nvPr/>
        </p:nvSpPr>
        <p:spPr>
          <a:xfrm>
            <a:off x="6572232" y="-528350"/>
            <a:ext cx="2571768" cy="528350"/>
          </a:xfrm>
          <a:prstGeom prst="rect">
            <a:avLst/>
          </a:prstGeom>
          <a:solidFill>
            <a:srgbClr val="92D05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стр.34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repeatCount="10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5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mph" presetSubtype="0" repeatCount="1000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35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38668E-6 L 0.62639 -0.26735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00" y="-13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08E-6 L 0.43889 0.01249 " pathEditMode="relative" rAng="0" ptsTypes="AA">
                                      <p:cBhvr>
                                        <p:cTn id="1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00" y="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3.65402E-6 L 0.26701 -0.23381 " pathEditMode="relative" rAng="0" ptsTypes="AA">
                                      <p:cBhvr>
                                        <p:cTn id="1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0" y="-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3.78353E-6 L 0.43889 0.27705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00" y="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000"/>
                            </p:stCondLst>
                            <p:childTnLst>
                              <p:par>
                                <p:cTn id="2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500"/>
                            </p:stCondLst>
                            <p:childTnLst>
                              <p:par>
                                <p:cTn id="2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500"/>
                            </p:stCondLst>
                            <p:childTnLst>
                              <p:par>
                                <p:cTn id="2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000"/>
                            </p:stCondLst>
                            <p:childTnLst>
                              <p:par>
                                <p:cTn id="2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2000"/>
                            </p:stCondLst>
                            <p:childTnLst>
                              <p:par>
                                <p:cTn id="2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1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0" animBg="1"/>
      <p:bldP spid="3" grpId="0" animBg="1"/>
      <p:bldP spid="4" grpId="0" animBg="1"/>
      <p:bldP spid="4" grpId="1" animBg="1"/>
      <p:bldP spid="4" grpId="2" animBg="1"/>
      <p:bldP spid="5" grpId="0" animBg="1"/>
      <p:bldP spid="6" grpId="0" animBg="1"/>
      <p:bldP spid="9" grpId="0"/>
      <p:bldP spid="15" grpId="0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4" grpId="0" animBg="1"/>
      <p:bldP spid="34" grpId="1" animBg="1"/>
      <p:bldP spid="35" grpId="0"/>
      <p:bldP spid="7" grpId="0" animBg="1"/>
      <p:bldP spid="39" grpId="0"/>
      <p:bldP spid="40" grpId="0" animBg="1"/>
      <p:bldP spid="43" grpId="0" animBg="1"/>
      <p:bldP spid="44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3" grpId="1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0" grpId="1" animBg="1"/>
      <p:bldP spid="41" grpId="0" animBg="1"/>
      <p:bldP spid="41" grpId="1" animBg="1"/>
      <p:bldP spid="45" grpId="0" animBg="1"/>
      <p:bldP spid="45" grpId="1" animBg="1"/>
      <p:bldP spid="42" grpId="0" animBg="1"/>
      <p:bldP spid="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Скругленный прямоугольник 94"/>
          <p:cNvSpPr/>
          <p:nvPr/>
        </p:nvSpPr>
        <p:spPr>
          <a:xfrm>
            <a:off x="6215074" y="4929198"/>
            <a:ext cx="2000264" cy="785818"/>
          </a:xfrm>
          <a:prstGeom prst="round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5786446" y="3255630"/>
            <a:ext cx="2000264" cy="785818"/>
          </a:xfrm>
          <a:prstGeom prst="round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1000100" y="6143644"/>
            <a:ext cx="6429420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 flipH="1" flipV="1">
            <a:off x="-535023" y="4606933"/>
            <a:ext cx="3357586" cy="1588"/>
          </a:xfrm>
          <a:prstGeom prst="straightConnector1">
            <a:avLst/>
          </a:prstGeom>
          <a:ln w="15875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Дуга 9"/>
          <p:cNvSpPr/>
          <p:nvPr/>
        </p:nvSpPr>
        <p:spPr>
          <a:xfrm>
            <a:off x="928662" y="4357694"/>
            <a:ext cx="5572164" cy="6143668"/>
          </a:xfrm>
          <a:prstGeom prst="arc">
            <a:avLst>
              <a:gd name="adj1" fmla="val 12396095"/>
              <a:gd name="adj2" fmla="val 20024815"/>
            </a:avLst>
          </a:prstGeom>
          <a:ln w="57150">
            <a:solidFill>
              <a:srgbClr val="001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 flipH="1" flipV="1">
            <a:off x="698523" y="4915086"/>
            <a:ext cx="1744449" cy="712666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  <a:scene3d>
            <a:camera prst="orthographicFront">
              <a:rot lat="0" lon="0" rev="214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929322" y="499981"/>
            <a:ext cx="3072126" cy="1786011"/>
            <a:chOff x="14533" y="2007"/>
            <a:chExt cx="4470" cy="3573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5461" y="3604"/>
              <a:ext cx="2156" cy="1690"/>
              <a:chOff x="9862" y="6636"/>
              <a:chExt cx="1071" cy="1690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9862" y="6636"/>
                <a:ext cx="1071" cy="1690"/>
                <a:chOff x="12788" y="5651"/>
                <a:chExt cx="1071" cy="1690"/>
              </a:xfrm>
            </p:grpSpPr>
            <p:sp>
              <p:nvSpPr>
                <p:cNvPr id="103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2788" y="5651"/>
                  <a:ext cx="1071" cy="674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ru-RU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kumimoji="0" lang="ru-RU" sz="24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– v</a:t>
                  </a:r>
                  <a:r>
                    <a:rPr kumimoji="0" lang="ru-RU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0y</a:t>
                  </a:r>
                  <a:r>
                    <a:rPr kumimoji="0" lang="ru-RU" sz="24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3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2891" y="6486"/>
                  <a:ext cx="599" cy="855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-</a:t>
                  </a: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g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032" name="Line 8"/>
              <p:cNvSpPr>
                <a:spLocks noChangeShapeType="1"/>
              </p:cNvSpPr>
              <p:nvPr/>
            </p:nvSpPr>
            <p:spPr bwMode="auto">
              <a:xfrm>
                <a:off x="10026" y="7558"/>
                <a:ext cx="538" cy="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30" name="Text Box 6"/>
            <p:cNvSpPr txBox="1">
              <a:spLocks noChangeArrowheads="1"/>
            </p:cNvSpPr>
            <p:nvPr/>
          </p:nvSpPr>
          <p:spPr bwMode="auto">
            <a:xfrm>
              <a:off x="14533" y="2007"/>
              <a:ext cx="4470" cy="357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– g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4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/2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000232" y="4120226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/>
          </a:p>
        </p:txBody>
      </p:sp>
      <p:sp>
        <p:nvSpPr>
          <p:cNvPr id="60" name="Line 41"/>
          <p:cNvSpPr>
            <a:spLocks noChangeShapeType="1"/>
          </p:cNvSpPr>
          <p:nvPr/>
        </p:nvSpPr>
        <p:spPr bwMode="auto">
          <a:xfrm>
            <a:off x="5143504" y="4572008"/>
            <a:ext cx="0" cy="928694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64"/>
          <p:cNvGrpSpPr/>
          <p:nvPr/>
        </p:nvGrpSpPr>
        <p:grpSpPr>
          <a:xfrm>
            <a:off x="4031736" y="5084778"/>
            <a:ext cx="714380" cy="461665"/>
            <a:chOff x="3176291" y="2714620"/>
            <a:chExt cx="714380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3176291" y="2714620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 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Line 29"/>
            <p:cNvSpPr>
              <a:spLocks noChangeShapeType="1"/>
            </p:cNvSpPr>
            <p:nvPr/>
          </p:nvSpPr>
          <p:spPr bwMode="auto">
            <a:xfrm>
              <a:off x="3258746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solidFill>
                  <a:srgbClr val="FF0000"/>
                </a:solidFill>
              </a:endParaRPr>
            </a:p>
          </p:txBody>
        </p:sp>
      </p:grpSp>
      <p:cxnSp>
        <p:nvCxnSpPr>
          <p:cNvPr id="67" name="Прямая со стрелкой 66"/>
          <p:cNvCxnSpPr/>
          <p:nvPr/>
        </p:nvCxnSpPr>
        <p:spPr>
          <a:xfrm rot="5400000">
            <a:off x="4215604" y="4928404"/>
            <a:ext cx="85725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67"/>
          <p:cNvGrpSpPr/>
          <p:nvPr/>
        </p:nvGrpSpPr>
        <p:grpSpPr>
          <a:xfrm>
            <a:off x="5264207" y="5214950"/>
            <a:ext cx="593677" cy="400110"/>
            <a:chOff x="3148575" y="2714620"/>
            <a:chExt cx="742096" cy="400110"/>
          </a:xfrm>
        </p:grpSpPr>
        <p:sp>
          <p:nvSpPr>
            <p:cNvPr id="69" name="TextBox 68"/>
            <p:cNvSpPr txBox="1"/>
            <p:nvPr/>
          </p:nvSpPr>
          <p:spPr>
            <a:xfrm>
              <a:off x="3176291" y="2714620"/>
              <a:ext cx="714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g </a:t>
              </a:r>
              <a:endPara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Line 29"/>
            <p:cNvSpPr>
              <a:spLocks noChangeShapeType="1"/>
            </p:cNvSpPr>
            <p:nvPr/>
          </p:nvSpPr>
          <p:spPr bwMode="auto">
            <a:xfrm>
              <a:off x="3148575" y="2824790"/>
              <a:ext cx="438707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C00000"/>
                </a:solidFill>
              </a:endParaRPr>
            </a:p>
          </p:txBody>
        </p:sp>
      </p:grpSp>
      <p:sp>
        <p:nvSpPr>
          <p:cNvPr id="1071" name="Text Box 47"/>
          <p:cNvSpPr txBox="1">
            <a:spLocks noChangeArrowheads="1"/>
          </p:cNvSpPr>
          <p:nvPr/>
        </p:nvSpPr>
        <p:spPr bwMode="auto">
          <a:xfrm>
            <a:off x="0" y="1142984"/>
            <a:ext cx="5929322" cy="1143008"/>
          </a:xfrm>
          <a:prstGeom prst="rect">
            <a:avLst/>
          </a:prstGeom>
          <a:solidFill>
            <a:srgbClr val="00FFFF">
              <a:alpha val="6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Aft>
                <a:spcPts val="1000"/>
              </a:spcAft>
              <a:buAutoNum type="arabicPeriod" startAt="2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равномерно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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=0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0" indent="-34290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0x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= v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2x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2800" b="1" i="0" u="none" strike="noStrike" cap="none" normalizeH="0" baseline="-2500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u="sng" baseline="-25000" dirty="0" smtClean="0">
                <a:latin typeface="Times New Roman" pitchFamily="18" charset="0"/>
                <a:cs typeface="Times New Roman" pitchFamily="18" charset="0"/>
              </a:rPr>
              <a:t>0x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5 м/с</a:t>
            </a:r>
            <a:endParaRPr kumimoji="0" lang="en-US" sz="2800" b="1" i="0" u="sng" strike="noStrike" cap="none" normalizeH="0" baseline="-2500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14348" y="2886014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y </a:t>
            </a:r>
            <a:endParaRPr lang="ru-RU" sz="3200" dirty="0">
              <a:solidFill>
                <a:srgbClr val="0014AC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857852" y="2262838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/>
          </a:p>
        </p:txBody>
      </p:sp>
      <p:sp>
        <p:nvSpPr>
          <p:cNvPr id="86" name="TextBox 85"/>
          <p:cNvSpPr txBox="1"/>
          <p:nvPr/>
        </p:nvSpPr>
        <p:spPr>
          <a:xfrm>
            <a:off x="0" y="2428868"/>
            <a:ext cx="235745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x = x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+ v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0x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800" dirty="0">
              <a:solidFill>
                <a:srgbClr val="0014AC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0" y="0"/>
            <a:ext cx="6786578" cy="5232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Как?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 ускорением св.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пад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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2800" dirty="0">
              <a:solidFill>
                <a:srgbClr val="365D21"/>
              </a:solidFill>
            </a:endParaRPr>
          </a:p>
        </p:txBody>
      </p:sp>
      <p:sp>
        <p:nvSpPr>
          <p:cNvPr id="43" name="Содержимое 36"/>
          <p:cNvSpPr txBox="1">
            <a:spLocks/>
          </p:cNvSpPr>
          <p:nvPr/>
        </p:nvSpPr>
        <p:spPr>
          <a:xfrm>
            <a:off x="0" y="500042"/>
            <a:ext cx="4143372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Что?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Мячик.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=10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/c</a:t>
            </a:r>
            <a:endParaRPr lang="ru-RU" sz="2800" dirty="0" smtClean="0"/>
          </a:p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800" b="0" i="0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275258" y="6182045"/>
            <a:ext cx="79641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142976" y="4414142"/>
            <a:ext cx="842266" cy="14990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5400000" flipH="1" flipV="1">
            <a:off x="1178695" y="5393545"/>
            <a:ext cx="1500198" cy="1588"/>
          </a:xfrm>
          <a:prstGeom prst="straightConnector1">
            <a:avLst/>
          </a:prstGeom>
          <a:ln w="444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500034" y="4669705"/>
            <a:ext cx="7964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071670" y="3385327"/>
            <a:ext cx="3214710" cy="5437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5м/с</a:t>
            </a:r>
            <a:endParaRPr lang="ru-RU" sz="2800" dirty="0">
              <a:solidFill>
                <a:srgbClr val="0066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143108" y="2885261"/>
            <a:ext cx="3357586" cy="5437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=8,7м/с</a:t>
            </a:r>
            <a:endParaRPr lang="ru-RU" sz="28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7358082" y="5814972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x </a:t>
            </a:r>
            <a:endParaRPr lang="ru-RU" sz="3200" dirty="0">
              <a:solidFill>
                <a:srgbClr val="006600"/>
              </a:solidFill>
            </a:endParaRPr>
          </a:p>
        </p:txBody>
      </p:sp>
      <p:sp>
        <p:nvSpPr>
          <p:cNvPr id="56" name="Arc 16"/>
          <p:cNvSpPr>
            <a:spLocks/>
          </p:cNvSpPr>
          <p:nvPr/>
        </p:nvSpPr>
        <p:spPr bwMode="auto">
          <a:xfrm>
            <a:off x="1285852" y="5855644"/>
            <a:ext cx="144000" cy="288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32010"/>
              <a:gd name="T2" fmla="*/ 18926 w 21600"/>
              <a:gd name="T3" fmla="*/ 32010 h 32010"/>
              <a:gd name="T4" fmla="*/ 0 w 21600"/>
              <a:gd name="T5" fmla="*/ 21600 h 3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201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239"/>
                  <a:pt x="20680" y="28820"/>
                  <a:pt x="18925" y="32009"/>
                </a:cubicBezTo>
              </a:path>
              <a:path w="21600" h="3201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239"/>
                  <a:pt x="20680" y="28820"/>
                  <a:pt x="18925" y="3200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411096" y="5732830"/>
            <a:ext cx="508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60°</a:t>
            </a:r>
            <a:endParaRPr lang="ru-RU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8" name="Line 29"/>
          <p:cNvSpPr>
            <a:spLocks noChangeShapeType="1"/>
          </p:cNvSpPr>
          <p:nvPr/>
        </p:nvSpPr>
        <p:spPr bwMode="auto">
          <a:xfrm>
            <a:off x="2000232" y="4214818"/>
            <a:ext cx="35096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14AC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572132" y="2786058"/>
            <a:ext cx="34290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0y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-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)=0 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=0</a:t>
            </a: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5829313" y="3357562"/>
            <a:ext cx="95726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800" b="1" i="0" u="none" strike="noStrike" cap="none" normalizeH="0" baseline="-25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пол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6789709" y="3132956"/>
            <a:ext cx="1068890" cy="881196"/>
            <a:chOff x="8974" y="5696"/>
            <a:chExt cx="907" cy="1065"/>
          </a:xfrm>
        </p:grpSpPr>
        <p:sp>
          <p:nvSpPr>
            <p:cNvPr id="1028" name="Line 4"/>
            <p:cNvSpPr>
              <a:spLocks noChangeShapeType="1"/>
            </p:cNvSpPr>
            <p:nvPr/>
          </p:nvSpPr>
          <p:spPr bwMode="auto">
            <a:xfrm>
              <a:off x="9040" y="6300"/>
              <a:ext cx="538" cy="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29" name="Group 5"/>
            <p:cNvGrpSpPr>
              <a:grpSpLocks/>
            </p:cNvGrpSpPr>
            <p:nvPr/>
          </p:nvGrpSpPr>
          <p:grpSpPr bwMode="auto">
            <a:xfrm>
              <a:off x="8974" y="5696"/>
              <a:ext cx="907" cy="1065"/>
              <a:chOff x="11900" y="4711"/>
              <a:chExt cx="907" cy="1065"/>
            </a:xfrm>
          </p:grpSpPr>
          <p:sp>
            <p:nvSpPr>
              <p:cNvPr id="11" name="Text Box 6"/>
              <p:cNvSpPr txBox="1">
                <a:spLocks noChangeArrowheads="1"/>
              </p:cNvSpPr>
              <p:nvPr/>
            </p:nvSpPr>
            <p:spPr bwMode="auto">
              <a:xfrm>
                <a:off x="11900" y="4711"/>
                <a:ext cx="676" cy="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0" lang="en-US" sz="2800" b="1" i="0" u="none" strike="noStrike" cap="none" normalizeH="0" baseline="-2500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kumimoji="0" lang="en-US" sz="2800" b="1" i="0" u="none" strike="noStrike" cap="none" normalizeH="0" baseline="-2500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1" name="Text Box 7"/>
              <p:cNvSpPr txBox="1">
                <a:spLocks noChangeArrowheads="1"/>
              </p:cNvSpPr>
              <p:nvPr/>
            </p:nvSpPr>
            <p:spPr bwMode="auto">
              <a:xfrm>
                <a:off x="11957" y="5229"/>
                <a:ext cx="850" cy="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g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5" name="Прямоугольник 64"/>
          <p:cNvSpPr/>
          <p:nvPr/>
        </p:nvSpPr>
        <p:spPr>
          <a:xfrm>
            <a:off x="7858148" y="559338"/>
            <a:ext cx="453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8501090" y="1000108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001024" y="1571612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280740"/>
            <a:ext cx="385765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Брошено под углом к горизонту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5286380" y="4071942"/>
            <a:ext cx="38576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время подъёма -?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(Н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cxnSp>
        <p:nvCxnSpPr>
          <p:cNvPr id="72" name="Прямая со стрелкой 71"/>
          <p:cNvCxnSpPr/>
          <p:nvPr/>
        </p:nvCxnSpPr>
        <p:spPr>
          <a:xfrm flipV="1">
            <a:off x="3643306" y="4286256"/>
            <a:ext cx="785818" cy="2993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  <a:scene3d>
            <a:camera prst="orthographicFront">
              <a:rot lat="0" lon="0" rev="214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6000760" y="4500570"/>
            <a:ext cx="2055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 b="1" baseline="-25000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=0  из  (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 Box 2"/>
          <p:cNvSpPr txBox="1">
            <a:spLocks noChangeArrowheads="1"/>
          </p:cNvSpPr>
          <p:nvPr/>
        </p:nvSpPr>
        <p:spPr bwMode="auto">
          <a:xfrm>
            <a:off x="6357950" y="5000636"/>
            <a:ext cx="95726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8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ru-RU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9" name="Group 3"/>
          <p:cNvGrpSpPr>
            <a:grpSpLocks/>
          </p:cNvGrpSpPr>
          <p:nvPr/>
        </p:nvGrpSpPr>
        <p:grpSpPr bwMode="auto">
          <a:xfrm>
            <a:off x="7210941" y="4786733"/>
            <a:ext cx="1001716" cy="894435"/>
            <a:chOff x="9031" y="5680"/>
            <a:chExt cx="850" cy="1081"/>
          </a:xfrm>
        </p:grpSpPr>
        <p:sp>
          <p:nvSpPr>
            <p:cNvPr id="91" name="Line 4"/>
            <p:cNvSpPr>
              <a:spLocks noChangeShapeType="1"/>
            </p:cNvSpPr>
            <p:nvPr/>
          </p:nvSpPr>
          <p:spPr bwMode="auto">
            <a:xfrm>
              <a:off x="9040" y="6300"/>
              <a:ext cx="538" cy="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92" name="Group 5"/>
            <p:cNvGrpSpPr>
              <a:grpSpLocks/>
            </p:cNvGrpSpPr>
            <p:nvPr/>
          </p:nvGrpSpPr>
          <p:grpSpPr bwMode="auto">
            <a:xfrm>
              <a:off x="9031" y="5680"/>
              <a:ext cx="850" cy="1081"/>
              <a:chOff x="11957" y="4695"/>
              <a:chExt cx="850" cy="1081"/>
            </a:xfrm>
          </p:grpSpPr>
          <p:sp>
            <p:nvSpPr>
              <p:cNvPr id="93" name="Text Box 6"/>
              <p:cNvSpPr txBox="1">
                <a:spLocks noChangeArrowheads="1"/>
              </p:cNvSpPr>
              <p:nvPr/>
            </p:nvSpPr>
            <p:spPr bwMode="auto">
              <a:xfrm>
                <a:off x="12012" y="4695"/>
                <a:ext cx="676" cy="6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0" lang="en-US" sz="2800" b="1" i="0" u="none" strike="noStrike" cap="none" normalizeH="0" baseline="-2500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kumimoji="0" lang="en-US" sz="2800" b="1" i="0" u="none" strike="noStrike" cap="none" normalizeH="0" baseline="-2500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4" name="Text Box 7"/>
              <p:cNvSpPr txBox="1">
                <a:spLocks noChangeArrowheads="1"/>
              </p:cNvSpPr>
              <p:nvPr/>
            </p:nvSpPr>
            <p:spPr bwMode="auto">
              <a:xfrm>
                <a:off x="11957" y="5229"/>
                <a:ext cx="850" cy="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g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96" name="Прямоугольник 95"/>
          <p:cNvSpPr/>
          <p:nvPr/>
        </p:nvSpPr>
        <p:spPr>
          <a:xfrm>
            <a:off x="6500826" y="6215082"/>
            <a:ext cx="2096536" cy="52322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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baseline="-25000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пад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8072462" y="3334408"/>
            <a:ext cx="88197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1,8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6600"/>
              </a:solidFill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8262027" y="5072074"/>
            <a:ext cx="88197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0,9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66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214546" y="6263366"/>
            <a:ext cx="364330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1,8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=9м</a:t>
            </a:r>
            <a:endParaRPr lang="ru-RU" sz="2800" dirty="0">
              <a:solidFill>
                <a:srgbClr val="0014AC"/>
              </a:solidFill>
            </a:endParaRPr>
          </a:p>
        </p:txBody>
      </p:sp>
      <p:sp>
        <p:nvSpPr>
          <p:cNvPr id="100" name="Прямоугольник 99"/>
          <p:cNvSpPr/>
          <p:nvPr/>
        </p:nvSpPr>
        <p:spPr>
          <a:xfrm>
            <a:off x="8262027" y="1500174"/>
            <a:ext cx="968535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3,8м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6600"/>
              </a:solidFill>
            </a:endParaRPr>
          </a:p>
        </p:txBody>
      </p:sp>
      <p:cxnSp>
        <p:nvCxnSpPr>
          <p:cNvPr id="101" name="Прямая со стрелкой 100"/>
          <p:cNvCxnSpPr/>
          <p:nvPr/>
        </p:nvCxnSpPr>
        <p:spPr>
          <a:xfrm flipV="1">
            <a:off x="2214546" y="4857760"/>
            <a:ext cx="785818" cy="2993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  <a:scene3d>
            <a:camera prst="orthographicFront">
              <a:rot lat="0" lon="0" rev="214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 flipV="1">
            <a:off x="6072198" y="5857892"/>
            <a:ext cx="785818" cy="2993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  <a:scene3d>
            <a:camera prst="orthographicFront">
              <a:rot lat="0" lon="0" rev="214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357950" y="-27384"/>
            <a:ext cx="2966578" cy="528350"/>
          </a:xfrm>
          <a:prstGeom prst="rect">
            <a:avLst/>
          </a:prstGeom>
          <a:solidFill>
            <a:srgbClr val="FFFF0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9-3.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стр.19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Овал 74"/>
          <p:cNvSpPr/>
          <p:nvPr/>
        </p:nvSpPr>
        <p:spPr>
          <a:xfrm>
            <a:off x="4515310" y="4429132"/>
            <a:ext cx="214314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TextBox 77"/>
          <p:cNvSpPr txBox="1"/>
          <p:nvPr/>
        </p:nvSpPr>
        <p:spPr>
          <a:xfrm>
            <a:off x="8495928" y="6366519"/>
            <a:ext cx="648072" cy="491481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9-3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500"/>
                                        <p:tgtEl>
                                          <p:spTgt spid="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500"/>
                                        <p:tgtEl>
                                          <p:spTgt spid="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500"/>
                                        <p:tgtEl>
                                          <p:spTgt spid="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300"/>
                                        <p:tgtEl>
                                          <p:spTgt spid="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300"/>
                                        <p:tgtEl>
                                          <p:spTgt spid="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300"/>
                                        <p:tgtEl>
                                          <p:spTgt spid="5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"/>
                            </p:stCondLst>
                            <p:childTnLst>
                              <p:par>
                                <p:cTn id="1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7" dur="400"/>
                                        <p:tgtEl>
                                          <p:spTgt spid="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8" dur="400"/>
                                        <p:tgtEl>
                                          <p:spTgt spid="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400"/>
                                        <p:tgtEl>
                                          <p:spTgt spid="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000"/>
                            </p:stCondLst>
                            <p:childTnLst>
                              <p:par>
                                <p:cTn id="2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000"/>
                            </p:stCondLst>
                            <p:childTnLst>
                              <p:par>
                                <p:cTn id="2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2" fill="hold">
                      <p:stCondLst>
                        <p:cond delay="indefinite"/>
                      </p:stCondLst>
                      <p:childTnLst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2" dur="300"/>
                                        <p:tgtEl>
                                          <p:spTgt spid="1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3" dur="300"/>
                                        <p:tgtEl>
                                          <p:spTgt spid="1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4" dur="300"/>
                                        <p:tgtEl>
                                          <p:spTgt spid="1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9" dur="300"/>
                                        <p:tgtEl>
                                          <p:spTgt spid="1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0" dur="300"/>
                                        <p:tgtEl>
                                          <p:spTgt spid="1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1" dur="300"/>
                                        <p:tgtEl>
                                          <p:spTgt spid="1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2850"/>
                            </p:stCondLst>
                            <p:childTnLst>
                              <p:par>
                                <p:cTn id="2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3850"/>
                            </p:stCondLst>
                            <p:childTnLst>
                              <p:par>
                                <p:cTn id="2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4" dur="500"/>
                                        <p:tgtEl>
                                          <p:spTgt spid="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5" dur="500"/>
                                        <p:tgtEl>
                                          <p:spTgt spid="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6" dur="500"/>
                                        <p:tgtEl>
                                          <p:spTgt spid="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1" dur="500"/>
                                        <p:tgtEl>
                                          <p:spTgt spid="9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2" dur="500"/>
                                        <p:tgtEl>
                                          <p:spTgt spid="9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3" dur="500"/>
                                        <p:tgtEl>
                                          <p:spTgt spid="9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24699E-6 L -0.55086 0.34782 " pathEditMode="relative" rAng="0" ptsTypes="AA">
                                      <p:cBhvr>
                                        <p:cTn id="29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0" y="1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71" grpId="0" animBg="1"/>
      <p:bldP spid="1027" grpId="0" animBg="1"/>
      <p:bldP spid="10" grpId="0" animBg="1"/>
      <p:bldP spid="21" grpId="0"/>
      <p:bldP spid="60" grpId="0" animBg="1"/>
      <p:bldP spid="1071" grpId="0" build="p" autoUpdateAnimBg="0"/>
      <p:bldP spid="73" grpId="0"/>
      <p:bldP spid="81" grpId="0"/>
      <p:bldP spid="86" grpId="0" autoUpdateAnimBg="0"/>
      <p:bldP spid="90" grpId="0" autoUpdateAnimBg="0"/>
      <p:bldP spid="43" grpId="0" autoUpdateAnimBg="0"/>
      <p:bldP spid="42" grpId="0" animBg="1"/>
      <p:bldP spid="52" grpId="0" animBg="1"/>
      <p:bldP spid="53" grpId="0" autoUpdateAnimBg="0"/>
      <p:bldP spid="54" grpId="0" autoUpdateAnimBg="0"/>
      <p:bldP spid="55" grpId="0"/>
      <p:bldP spid="56" grpId="0" animBg="1"/>
      <p:bldP spid="57" grpId="0"/>
      <p:bldP spid="58" grpId="0" animBg="1"/>
      <p:bldP spid="1025" grpId="0"/>
      <p:bldP spid="1026" grpId="0"/>
      <p:bldP spid="65" grpId="0"/>
      <p:bldP spid="66" grpId="0"/>
      <p:bldP spid="68" grpId="0"/>
      <p:bldP spid="7" grpId="0" animBg="1"/>
      <p:bldP spid="7" grpId="1" animBg="1"/>
      <p:bldP spid="13" grpId="0"/>
      <p:bldP spid="76" grpId="0"/>
      <p:bldP spid="77" grpId="0"/>
      <p:bldP spid="96" grpId="0" animBg="1"/>
      <p:bldP spid="97" grpId="1" animBg="1"/>
      <p:bldP spid="98" grpId="0" animBg="1"/>
      <p:bldP spid="99" grpId="0" autoUpdateAnimBg="0"/>
      <p:bldP spid="100" grpId="0" animBg="1"/>
      <p:bldP spid="100" grpId="1" animBg="1"/>
      <p:bldP spid="7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509620" y="4000504"/>
            <a:ext cx="3348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Лабораторная работа №4.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(найти скорость пальца)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Измерение начальной скорости.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 flipH="1" flipV="1">
            <a:off x="-349900" y="2935462"/>
            <a:ext cx="27000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Дуга 9"/>
          <p:cNvSpPr/>
          <p:nvPr/>
        </p:nvSpPr>
        <p:spPr>
          <a:xfrm>
            <a:off x="-1285916" y="2071678"/>
            <a:ext cx="5000660" cy="6143668"/>
          </a:xfrm>
          <a:prstGeom prst="arc">
            <a:avLst>
              <a:gd name="adj1" fmla="val 15980834"/>
              <a:gd name="adj2" fmla="val 20024815"/>
            </a:avLst>
          </a:prstGeom>
          <a:ln w="57150">
            <a:solidFill>
              <a:srgbClr val="001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1040789" y="2014472"/>
            <a:ext cx="745129" cy="3834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  <a:scene3d>
            <a:camera prst="orthographicFront">
              <a:rot lat="0" lon="0" rev="214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14480" y="164305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ru-RU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60" name="Line 41"/>
          <p:cNvSpPr>
            <a:spLocks noChangeShapeType="1"/>
          </p:cNvSpPr>
          <p:nvPr/>
        </p:nvSpPr>
        <p:spPr bwMode="auto">
          <a:xfrm>
            <a:off x="2428860" y="2071678"/>
            <a:ext cx="0" cy="335326"/>
          </a:xfrm>
          <a:prstGeom prst="line">
            <a:avLst/>
          </a:prstGeom>
          <a:noFill/>
          <a:ln w="38100">
            <a:solidFill>
              <a:srgbClr val="0014AC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" name="Line 42"/>
          <p:cNvSpPr>
            <a:spLocks noChangeShapeType="1"/>
          </p:cNvSpPr>
          <p:nvPr/>
        </p:nvSpPr>
        <p:spPr bwMode="auto">
          <a:xfrm>
            <a:off x="1802969" y="1700840"/>
            <a:ext cx="175229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64"/>
          <p:cNvGrpSpPr/>
          <p:nvPr/>
        </p:nvGrpSpPr>
        <p:grpSpPr>
          <a:xfrm>
            <a:off x="2857488" y="3429000"/>
            <a:ext cx="571504" cy="400110"/>
            <a:chOff x="3176291" y="2714620"/>
            <a:chExt cx="571504" cy="400110"/>
          </a:xfrm>
        </p:grpSpPr>
        <p:sp>
          <p:nvSpPr>
            <p:cNvPr id="63" name="TextBox 62"/>
            <p:cNvSpPr txBox="1"/>
            <p:nvPr/>
          </p:nvSpPr>
          <p:spPr>
            <a:xfrm>
              <a:off x="3176291" y="2714620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 </a:t>
              </a:r>
              <a:endParaRPr lang="ru-RU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Line 29"/>
            <p:cNvSpPr>
              <a:spLocks noChangeShapeType="1"/>
            </p:cNvSpPr>
            <p:nvPr/>
          </p:nvSpPr>
          <p:spPr bwMode="auto">
            <a:xfrm>
              <a:off x="3258746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67" name="Прямая со стрелкой 66"/>
          <p:cNvCxnSpPr/>
          <p:nvPr/>
        </p:nvCxnSpPr>
        <p:spPr>
          <a:xfrm rot="5400000">
            <a:off x="2429654" y="3285330"/>
            <a:ext cx="857256" cy="1588"/>
          </a:xfrm>
          <a:prstGeom prst="straightConnector1">
            <a:avLst/>
          </a:prstGeom>
          <a:ln w="38100">
            <a:solidFill>
              <a:srgbClr val="365D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67"/>
          <p:cNvGrpSpPr/>
          <p:nvPr/>
        </p:nvGrpSpPr>
        <p:grpSpPr>
          <a:xfrm>
            <a:off x="2500299" y="1885882"/>
            <a:ext cx="428627" cy="400110"/>
            <a:chOff x="3148575" y="2714620"/>
            <a:chExt cx="494730" cy="400110"/>
          </a:xfrm>
        </p:grpSpPr>
        <p:sp>
          <p:nvSpPr>
            <p:cNvPr id="69" name="TextBox 68"/>
            <p:cNvSpPr txBox="1"/>
            <p:nvPr/>
          </p:nvSpPr>
          <p:spPr>
            <a:xfrm>
              <a:off x="3176291" y="2714620"/>
              <a:ext cx="4670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g </a:t>
              </a:r>
              <a:endParaRPr lang="ru-RU" sz="20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Line 29"/>
            <p:cNvSpPr>
              <a:spLocks noChangeShapeType="1"/>
            </p:cNvSpPr>
            <p:nvPr/>
          </p:nvSpPr>
          <p:spPr bwMode="auto">
            <a:xfrm>
              <a:off x="3148575" y="2824790"/>
              <a:ext cx="43870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14AC"/>
                </a:solidFill>
              </a:endParaRPr>
            </a:p>
          </p:txBody>
        </p:sp>
      </p:grpSp>
      <p:sp>
        <p:nvSpPr>
          <p:cNvPr id="1071" name="Text Box 47"/>
          <p:cNvSpPr txBox="1">
            <a:spLocks noChangeArrowheads="1"/>
          </p:cNvSpPr>
          <p:nvPr/>
        </p:nvSpPr>
        <p:spPr bwMode="auto">
          <a:xfrm>
            <a:off x="0" y="4143380"/>
            <a:ext cx="4286248" cy="7858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ts val="2000"/>
              </a:lnSpc>
              <a:spcAft>
                <a:spcPts val="100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равномерно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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=0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0" indent="-342900">
              <a:lnSpc>
                <a:spcPts val="2000"/>
              </a:lnSpc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x=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28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0x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2x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571472" y="1447372"/>
            <a:ext cx="4411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endParaRPr lang="ru-RU" sz="2400" dirty="0"/>
          </a:p>
        </p:txBody>
      </p:sp>
      <p:sp>
        <p:nvSpPr>
          <p:cNvPr id="78" name="TextBox 77"/>
          <p:cNvSpPr txBox="1"/>
          <p:nvPr/>
        </p:nvSpPr>
        <p:spPr>
          <a:xfrm>
            <a:off x="357158" y="2500306"/>
            <a:ext cx="1285884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 =0,76м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Левая фигурная скобка 79"/>
          <p:cNvSpPr/>
          <p:nvPr/>
        </p:nvSpPr>
        <p:spPr>
          <a:xfrm>
            <a:off x="511051" y="2071678"/>
            <a:ext cx="500066" cy="1928826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TextBox 85"/>
          <p:cNvSpPr txBox="1"/>
          <p:nvPr/>
        </p:nvSpPr>
        <p:spPr>
          <a:xfrm>
            <a:off x="-32" y="5000636"/>
            <a:ext cx="2714644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…м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…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dirty="0"/>
          </a:p>
        </p:txBody>
      </p:sp>
      <p:sp>
        <p:nvSpPr>
          <p:cNvPr id="88" name="Левая фигурная скобка 87"/>
          <p:cNvSpPr/>
          <p:nvPr/>
        </p:nvSpPr>
        <p:spPr>
          <a:xfrm rot="16200000" flipH="1">
            <a:off x="2071670" y="2571744"/>
            <a:ext cx="357190" cy="2500330"/>
          </a:xfrm>
          <a:prstGeom prst="leftBrace">
            <a:avLst/>
          </a:prstGeom>
          <a:ln w="25400">
            <a:solidFill>
              <a:srgbClr val="001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TextBox 88"/>
          <p:cNvSpPr txBox="1"/>
          <p:nvPr/>
        </p:nvSpPr>
        <p:spPr>
          <a:xfrm>
            <a:off x="1500166" y="3071810"/>
            <a:ext cx="857256" cy="593906"/>
          </a:xfrm>
          <a:prstGeom prst="rect">
            <a:avLst/>
          </a:prstGeom>
          <a:solidFill>
            <a:schemeClr val="bg2">
              <a:lumMod val="75000"/>
              <a:alpha val="6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…м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одержимое 36"/>
          <p:cNvSpPr txBox="1">
            <a:spLocks/>
          </p:cNvSpPr>
          <p:nvPr/>
        </p:nvSpPr>
        <p:spPr>
          <a:xfrm>
            <a:off x="3428992" y="1643050"/>
            <a:ext cx="5715008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1.Резинка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двигается по параболе..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9" name="Содержимое 36"/>
          <p:cNvSpPr txBox="1">
            <a:spLocks/>
          </p:cNvSpPr>
          <p:nvPr/>
        </p:nvSpPr>
        <p:spPr>
          <a:xfrm>
            <a:off x="0" y="857232"/>
            <a:ext cx="6143636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Оборудование</a:t>
            </a:r>
            <a:r>
              <a:rPr kumimoji="0" lang="ru-RU" sz="28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резинка, линейка, стол. </a:t>
            </a:r>
            <a:endParaRPr kumimoji="0" lang="ru-RU" sz="28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0" name="Содержимое 36"/>
          <p:cNvSpPr txBox="1">
            <a:spLocks/>
          </p:cNvSpPr>
          <p:nvPr/>
        </p:nvSpPr>
        <p:spPr>
          <a:xfrm>
            <a:off x="6500826" y="1071546"/>
            <a:ext cx="2071702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Ход работы: </a:t>
            </a:r>
            <a:endParaRPr kumimoji="0" lang="ru-RU" sz="28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28992" y="2214554"/>
            <a:ext cx="571500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 ускорением св.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пад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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2800" dirty="0">
              <a:solidFill>
                <a:schemeClr val="tx1"/>
              </a:solidFill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4286248" y="2785997"/>
            <a:ext cx="3072126" cy="1786011"/>
            <a:chOff x="14533" y="2007"/>
            <a:chExt cx="4470" cy="3573"/>
          </a:xfrm>
        </p:grpSpPr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15461" y="3604"/>
              <a:ext cx="2156" cy="1690"/>
              <a:chOff x="9862" y="6636"/>
              <a:chExt cx="1071" cy="1690"/>
            </a:xfrm>
          </p:grpSpPr>
          <p:grpSp>
            <p:nvGrpSpPr>
              <p:cNvPr id="6" name="Group 9"/>
              <p:cNvGrpSpPr>
                <a:grpSpLocks/>
              </p:cNvGrpSpPr>
              <p:nvPr/>
            </p:nvGrpSpPr>
            <p:grpSpPr bwMode="auto">
              <a:xfrm>
                <a:off x="9862" y="6636"/>
                <a:ext cx="1071" cy="1690"/>
                <a:chOff x="12788" y="5651"/>
                <a:chExt cx="1071" cy="1690"/>
              </a:xfrm>
            </p:grpSpPr>
            <p:sp>
              <p:nvSpPr>
                <p:cNvPr id="4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2788" y="5651"/>
                  <a:ext cx="1071" cy="674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ru-RU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kumimoji="0" lang="ru-RU" sz="24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– v</a:t>
                  </a:r>
                  <a:r>
                    <a:rPr kumimoji="0" lang="ru-RU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0y</a:t>
                  </a:r>
                  <a:r>
                    <a:rPr kumimoji="0" lang="ru-RU" sz="24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2891" y="6486"/>
                  <a:ext cx="469" cy="855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g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7" name="Line 8"/>
              <p:cNvSpPr>
                <a:spLocks noChangeShapeType="1"/>
              </p:cNvSpPr>
              <p:nvPr/>
            </p:nvSpPr>
            <p:spPr bwMode="auto">
              <a:xfrm>
                <a:off x="10026" y="7558"/>
                <a:ext cx="538" cy="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5" name="Text Box 6"/>
            <p:cNvSpPr txBox="1">
              <a:spLocks noChangeArrowheads="1"/>
            </p:cNvSpPr>
            <p:nvPr/>
          </p:nvSpPr>
          <p:spPr bwMode="auto">
            <a:xfrm>
              <a:off x="14533" y="2007"/>
              <a:ext cx="4470" cy="357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– g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4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/2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4572000" y="4500570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+v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4572000" y="5000636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/>
          </a:p>
        </p:txBody>
      </p:sp>
      <p:sp>
        <p:nvSpPr>
          <p:cNvPr id="52" name="TextBox 51"/>
          <p:cNvSpPr txBox="1"/>
          <p:nvPr/>
        </p:nvSpPr>
        <p:spPr>
          <a:xfrm rot="20392484">
            <a:off x="7389667" y="2981317"/>
            <a:ext cx="164307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sz="2800" dirty="0">
              <a:solidFill>
                <a:srgbClr val="0014AC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 rot="20495620">
            <a:off x="7626528" y="3576658"/>
            <a:ext cx="1472534" cy="523220"/>
          </a:xfrm>
          <a:prstGeom prst="rect">
            <a:avLst/>
          </a:prstGeom>
          <a:solidFill>
            <a:srgbClr val="FFFF00">
              <a:alpha val="37000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t=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…с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286248" y="3357562"/>
            <a:ext cx="2643206" cy="357190"/>
          </a:xfrm>
          <a:prstGeom prst="round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одержимое 36"/>
          <p:cNvSpPr txBox="1">
            <a:spLocks/>
          </p:cNvSpPr>
          <p:nvPr/>
        </p:nvSpPr>
        <p:spPr>
          <a:xfrm>
            <a:off x="-214346" y="5429264"/>
            <a:ext cx="9501222" cy="1428736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6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Вывод: </a:t>
            </a:r>
            <a:r>
              <a:rPr kumimoji="0" lang="ru-RU" sz="2600" b="0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Вертикальная координата меняется с </a:t>
            </a:r>
            <a:r>
              <a:rPr kumimoji="0" lang="ru-RU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ускорением</a:t>
            </a:r>
            <a:r>
              <a:rPr kumimoji="0" lang="ru-RU" sz="2600" b="0" i="0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600" b="0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9,8м/</a:t>
            </a:r>
            <a:r>
              <a:rPr kumimoji="0" lang="ru-RU" sz="2600" b="0" i="0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сс</a:t>
            </a:r>
            <a:r>
              <a:rPr kumimoji="0" lang="ru-RU" sz="2600" b="0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под действием силы тяжести</a:t>
            </a:r>
            <a:r>
              <a:rPr kumimoji="0" lang="ru-RU" sz="26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26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горизонтальная</a:t>
            </a:r>
            <a:r>
              <a:rPr kumimoji="0" lang="ru-RU" sz="2600" b="1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координата меняется </a:t>
            </a:r>
            <a:r>
              <a:rPr kumimoji="0" lang="ru-RU" sz="26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равномерно</a:t>
            </a:r>
            <a:r>
              <a:rPr kumimoji="0" lang="ru-RU" sz="2600" b="1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т.к. горизонтальных сил нет</a:t>
            </a:r>
            <a:endParaRPr kumimoji="0" lang="ru-RU" sz="26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2771302" y="2744116"/>
            <a:ext cx="214314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TextBox 86"/>
          <p:cNvSpPr txBox="1"/>
          <p:nvPr/>
        </p:nvSpPr>
        <p:spPr>
          <a:xfrm>
            <a:off x="2624568" y="4977482"/>
            <a:ext cx="174786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м/с</a:t>
            </a:r>
            <a:endParaRPr lang="ru-RU" sz="2800" dirty="0">
              <a:solidFill>
                <a:srgbClr val="0014AC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215206" y="0"/>
            <a:ext cx="1928794" cy="528350"/>
          </a:xfrm>
          <a:prstGeom prst="rect">
            <a:avLst/>
          </a:prstGeom>
          <a:solidFill>
            <a:srgbClr val="FFFF0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9-4,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стр.19</a:t>
            </a:r>
            <a:endParaRPr lang="ru-RU" sz="2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929586" y="6295105"/>
            <a:ext cx="1357322" cy="491481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9-4,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стр.19</a:t>
            </a:r>
            <a:endParaRPr lang="ru-RU" sz="20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2" dur="500"/>
                                        <p:tgtEl>
                                          <p:spTgt spid="1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3" dur="500"/>
                                        <p:tgtEl>
                                          <p:spTgt spid="1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500"/>
                                        <p:tgtEl>
                                          <p:spTgt spid="1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9" dur="500"/>
                                        <p:tgtEl>
                                          <p:spTgt spid="1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0" dur="500"/>
                                        <p:tgtEl>
                                          <p:spTgt spid="1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500"/>
                                        <p:tgtEl>
                                          <p:spTgt spid="1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6" dur="400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7" dur="400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400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3" dur="4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4" dur="4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4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1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75" dur="1000" fill="hold"/>
                                        <p:tgtEl>
                                          <p:spTgt spid="8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2000"/>
                                        <p:tgtEl>
                                          <p:spTgt spid="5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10" grpId="0" animBg="1"/>
      <p:bldP spid="21" grpId="0"/>
      <p:bldP spid="60" grpId="0" animBg="1"/>
      <p:bldP spid="61" grpId="0" animBg="1"/>
      <p:bldP spid="1071" grpId="0" build="p" autoUpdateAnimBg="0"/>
      <p:bldP spid="78" grpId="0" animBg="1"/>
      <p:bldP spid="80" grpId="0" animBg="1"/>
      <p:bldP spid="86" grpId="0" build="p" animBg="1"/>
      <p:bldP spid="88" grpId="0" animBg="1"/>
      <p:bldP spid="89" grpId="0" animBg="1"/>
      <p:bldP spid="43" grpId="0" autoUpdateAnimBg="0"/>
      <p:bldP spid="39" grpId="0" autoUpdateAnimBg="0"/>
      <p:bldP spid="40" grpId="0" autoUpdateAnimBg="0"/>
      <p:bldP spid="41" grpId="0" build="p" autoUpdateAnimBg="0"/>
      <p:bldP spid="50" grpId="0"/>
      <p:bldP spid="51" grpId="0"/>
      <p:bldP spid="52" grpId="0" animBg="1"/>
      <p:bldP spid="54" grpId="0" animBg="1"/>
      <p:bldP spid="55" grpId="0" animBg="1"/>
      <p:bldP spid="56" grpId="0" autoUpdateAnimBg="0"/>
      <p:bldP spid="57" grpId="0" animBg="1"/>
      <p:bldP spid="87" grpId="0" animBg="1"/>
      <p:bldP spid="8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39838"/>
            <a:ext cx="9144000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0"/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9-5</a:t>
            </a:r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какой горизонтальной скоростью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υ</a:t>
            </a:r>
            <a:r>
              <a:rPr lang="ru-RU" sz="2400" i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нужно бросить мяч с высоты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Н=54,5 м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(рис. 1), чтобы дважды отразившись от вертикальных стенок, он попал в точку А? Расстояние между стенками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= 9 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Удары мяча абсолютно упругие,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=9,82 м/с</a:t>
            </a:r>
            <a:r>
              <a:rPr lang="ru-RU" sz="24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2214554"/>
            <a:ext cx="3241671" cy="3629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786050" y="2214554"/>
            <a:ext cx="3071834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 =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v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0y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g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214678" y="2714620"/>
            <a:ext cx="2857520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g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/2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071934" y="3214686"/>
            <a:ext cx="1643074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g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841942" y="3714752"/>
            <a:ext cx="1873066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54,5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814110" y="3643314"/>
            <a:ext cx="1472534" cy="523220"/>
          </a:xfrm>
          <a:prstGeom prst="rect">
            <a:avLst/>
          </a:prstGeom>
          <a:solidFill>
            <a:schemeClr val="bg2">
              <a:alpha val="37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t=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3,31с</a:t>
            </a:r>
          </a:p>
        </p:txBody>
      </p:sp>
      <p:sp>
        <p:nvSpPr>
          <p:cNvPr id="9" name="Text Box 47"/>
          <p:cNvSpPr txBox="1">
            <a:spLocks noChangeArrowheads="1"/>
          </p:cNvSpPr>
          <p:nvPr/>
        </p:nvSpPr>
        <p:spPr bwMode="auto">
          <a:xfrm>
            <a:off x="3071802" y="4214818"/>
            <a:ext cx="6000792" cy="1714512"/>
          </a:xfrm>
          <a:prstGeom prst="rect">
            <a:avLst/>
          </a:prstGeom>
          <a:solidFill>
            <a:srgbClr val="00FFFF">
              <a:alpha val="6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Aft>
                <a:spcPts val="100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равномерно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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=0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0" indent="-34290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0x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= v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2x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= v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strike="noStrike" cap="none" normalizeH="0" baseline="-25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u="sng" baseline="-25000" dirty="0" smtClean="0">
                <a:latin typeface="Times New Roman" pitchFamily="18" charset="0"/>
                <a:cs typeface="Times New Roman" pitchFamily="18" charset="0"/>
              </a:rPr>
              <a:t>0x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? м/с</a:t>
            </a:r>
            <a:r>
              <a:rPr lang="ru-RU" sz="2800" b="1" u="sng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342900" lvl="0" indent="-34290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x =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2800" b="1" i="0" u="none" strike="noStrike" cap="none" normalizeH="0" baseline="-25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;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s=3L=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28826" y="1714488"/>
            <a:ext cx="7286644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Координата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 ускорением св.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пад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м/</a:t>
            </a:r>
            <a:r>
              <a:rPr lang="ru-RU" sz="2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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2400" dirty="0">
              <a:solidFill>
                <a:srgbClr val="365D2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786446" y="2285992"/>
            <a:ext cx="3357554" cy="46166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где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время всего падения</a:t>
            </a:r>
            <a:endParaRPr lang="ru-RU" sz="2000" i="1" dirty="0"/>
          </a:p>
        </p:txBody>
      </p:sp>
      <p:sp>
        <p:nvSpPr>
          <p:cNvPr id="10" name="Text Box 47"/>
          <p:cNvSpPr txBox="1">
            <a:spLocks noChangeArrowheads="1"/>
          </p:cNvSpPr>
          <p:nvPr/>
        </p:nvSpPr>
        <p:spPr bwMode="auto">
          <a:xfrm>
            <a:off x="4929190" y="5857892"/>
            <a:ext cx="2071702" cy="571504"/>
          </a:xfrm>
          <a:prstGeom prst="rect">
            <a:avLst/>
          </a:prstGeom>
          <a:solidFill>
            <a:schemeClr val="bg1">
              <a:alpha val="6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27м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3,31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47"/>
          <p:cNvSpPr txBox="1">
            <a:spLocks noChangeArrowheads="1"/>
          </p:cNvSpPr>
          <p:nvPr/>
        </p:nvSpPr>
        <p:spPr bwMode="auto">
          <a:xfrm>
            <a:off x="7000892" y="5857892"/>
            <a:ext cx="2071702" cy="571504"/>
          </a:xfrm>
          <a:prstGeom prst="rect">
            <a:avLst/>
          </a:prstGeom>
          <a:solidFill>
            <a:schemeClr val="bg1">
              <a:alpha val="6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Aft>
                <a:spcPts val="1000"/>
              </a:spcAf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8,15м/с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2214554"/>
            <a:ext cx="648072" cy="491481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9-5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6072206"/>
            <a:ext cx="2214546" cy="52835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9-5,</a:t>
            </a:r>
            <a:r>
              <a:rPr lang="ru-RU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стр.52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400"/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400"/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400"/>
                                        <p:tgtEl>
                                          <p:spTgt spid="1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2" grpId="0" autoUpdateAnimBg="0"/>
      <p:bldP spid="13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7330" y="-24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00042"/>
            <a:ext cx="7429520" cy="2071702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4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КР-1 +</a:t>
            </a:r>
            <a:r>
              <a:rPr lang="ru-RU" sz="4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зач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0738" y="4589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500"/>
                            </p:stCondLst>
                            <p:childTnLst>
                              <p:par>
                                <p:cTn id="79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642918"/>
          </a:xfrm>
        </p:spPr>
        <p:txBody>
          <a:bodyPr/>
          <a:lstStyle/>
          <a:p>
            <a:pPr eaLnBrk="1" hangingPunct="1">
              <a:defRPr/>
            </a:pPr>
            <a: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  <a:t>Уроки физики    Вторушина С.В.  9  класс  (</a:t>
            </a:r>
            <a:r>
              <a:rPr lang="ru-RU" sz="1800" b="1" cap="none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ПЗД</a:t>
            </a:r>
            <a:r>
              <a:rPr lang="ru-RU" sz="1800" cap="none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928694"/>
          </a:xfrm>
        </p:spPr>
        <p:txBody>
          <a:bodyPr/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 /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Движение тела под действием силы тяжести</a:t>
            </a: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раздел (III)</a:t>
            </a: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ЦЕЛИ: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Развить навыки в составлении  основного  уравнения  динамики.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Создать условия для развития навыков практического использования  законов Ньютона</a:t>
            </a:r>
          </a:p>
          <a:p>
            <a:pPr>
              <a:defRPr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4929198"/>
            <a:ext cx="7572428" cy="181588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Задача 9   «тело, брошенное горизонтально»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Задача 10  Вес тела, двигающегося ускоренно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Задача 12  Торможение  тела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Задача 13  Движение по наклонной плоскости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643182"/>
            <a:ext cx="91440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Консультация к зачёту    5мин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Консультация к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ЛР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4 -5мин</a:t>
            </a:r>
          </a:p>
          <a:p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4 -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3089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2505075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Зачётная работа №2.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«Основы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динамики». //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стр.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21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//</a:t>
            </a:r>
          </a:p>
          <a:p>
            <a:pPr marL="0" marR="2505075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1.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Arial" pitchFamily="34" charset="0"/>
              </a:rPr>
              <a:t>П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ервый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з-н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Ньютона. (…и  пример)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2.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Инертность и масса.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(…и  пример)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3.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II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з-н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Ньютона. (…и  пример)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4.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Один  Ньютон.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(…и  пример)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5.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III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з-н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Ньютона. (…и  пример)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6.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З-н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Гука и его проявление. От чего зависит жесткость тела?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(…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и  пример)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7.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От чего зависит сила трения ?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(…и  пример)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lvl="0"/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8.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Когда возникает сила трения покоя и от чего она зависит?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 (…и  пример)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9.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з-н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тяготения Ньютона. (…и  пример)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10.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Сила тяжести, ускорение свободного падения.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(…и  пример)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11.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Вес тела и невесомость.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 (…и  пример)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Arial" pitchFamily="34" charset="0"/>
              </a:rPr>
              <a:t>12. Динамическое описание ситуации…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858016" y="-24"/>
            <a:ext cx="2285984" cy="42862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Рабочая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стр21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0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0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0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0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0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10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10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10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Таблица 24"/>
          <p:cNvGraphicFramePr>
            <a:graphicFrameLocks noGrp="1"/>
          </p:cNvGraphicFramePr>
          <p:nvPr/>
        </p:nvGraphicFramePr>
        <p:xfrm>
          <a:off x="0" y="928670"/>
          <a:ext cx="9144000" cy="5452074"/>
        </p:xfrm>
        <a:graphic>
          <a:graphicData uri="http://schemas.openxmlformats.org/drawingml/2006/table">
            <a:tbl>
              <a:tblPr/>
              <a:tblGrid>
                <a:gridCol w="2902867"/>
                <a:gridCol w="2020571"/>
                <a:gridCol w="3048000"/>
                <a:gridCol w="1172562"/>
              </a:tblGrid>
              <a:tr h="1785950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0"/>
                        </a:spcAft>
                        <a:buAutoNum type="arabicPeriod"/>
                      </a:pPr>
                      <a:r>
                        <a:rPr lang="ru-RU" sz="2000" b="1" dirty="0" smtClean="0">
                          <a:solidFill>
                            <a:srgbClr val="80008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</a:t>
                      </a:r>
                      <a:r>
                        <a:rPr lang="ru-RU" sz="2000" b="1" dirty="0">
                          <a:solidFill>
                            <a:srgbClr val="80008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т№10)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сумка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0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457200" indent="-457200" algn="ctr">
                        <a:spcAft>
                          <a:spcPts val="0"/>
                        </a:spcAft>
                        <a:buNone/>
                      </a:pP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m=5 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кг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УСКОРЕННО ВВЕРХ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(Замедленно вниз)</a:t>
                      </a:r>
                    </a:p>
                    <a:p>
                      <a:pPr indent="-68580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g≈10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м/с</a:t>
                      </a:r>
                      <a:r>
                        <a:rPr lang="ru-RU" sz="2400" b="1" baseline="30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а=2 м/с</a:t>
                      </a:r>
                      <a:r>
                        <a:rPr lang="ru-RU" sz="2400" b="1" baseline="30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oy</a:t>
                      </a:r>
                      <a:r>
                        <a:rPr lang="en-US" sz="24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Вес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9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80008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(т№10)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сумка </a:t>
                      </a:r>
                      <a:endParaRPr lang="ru-RU" sz="24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=5 кг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УСКОРЕННО ВНИЗ (Замедленно вверх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а=2 м/с</a:t>
                      </a:r>
                      <a:r>
                        <a:rPr lang="ru-RU" sz="20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   </a:t>
                      </a:r>
                      <a:r>
                        <a:rPr lang="en-US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g≈10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м/с</a:t>
                      </a:r>
                      <a:r>
                        <a:rPr lang="ru-RU" sz="20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err="1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oy</a:t>
                      </a:r>
                      <a:r>
                        <a:rPr lang="en-US" sz="20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24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/>
                      </a:r>
                      <a:b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4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сумка </a:t>
                      </a:r>
                      <a:r>
                        <a:rPr lang="en-US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m=5 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кг, РАВНОМЕРНО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(вверх, вниз, .......)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g≈10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м/с</a:t>
                      </a:r>
                      <a:r>
                        <a:rPr lang="ru-RU" sz="2400" b="1" baseline="30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</a:t>
                      </a:r>
                      <a:endParaRPr lang="ru-RU" sz="2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oy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ru-RU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800" b="1" dirty="0" smtClean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/>
                      </a:r>
                      <a:b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097" name="Line 1"/>
          <p:cNvSpPr>
            <a:spLocks noChangeShapeType="1"/>
          </p:cNvSpPr>
          <p:nvPr/>
        </p:nvSpPr>
        <p:spPr bwMode="auto">
          <a:xfrm flipV="1">
            <a:off x="3286116" y="4857760"/>
            <a:ext cx="0" cy="720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4500562" y="3143248"/>
            <a:ext cx="0" cy="396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286116" y="1082967"/>
            <a:ext cx="714380" cy="1535682"/>
            <a:chOff x="3862" y="509"/>
            <a:chExt cx="179" cy="1307"/>
          </a:xfrm>
        </p:grpSpPr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3862" y="1184"/>
              <a:ext cx="179" cy="17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4" name="Line 8"/>
            <p:cNvSpPr>
              <a:spLocks noChangeShapeType="1"/>
            </p:cNvSpPr>
            <p:nvPr/>
          </p:nvSpPr>
          <p:spPr bwMode="auto">
            <a:xfrm flipV="1">
              <a:off x="3957" y="509"/>
              <a:ext cx="0" cy="76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5" name="Line 9"/>
            <p:cNvSpPr>
              <a:spLocks noChangeShapeType="1"/>
            </p:cNvSpPr>
            <p:nvPr/>
          </p:nvSpPr>
          <p:spPr bwMode="auto">
            <a:xfrm>
              <a:off x="3957" y="1264"/>
              <a:ext cx="0" cy="55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3500430" y="3214488"/>
            <a:ext cx="739767" cy="836180"/>
            <a:chOff x="3857" y="2386"/>
            <a:chExt cx="179" cy="420"/>
          </a:xfrm>
        </p:grpSpPr>
        <p:sp>
          <p:nvSpPr>
            <p:cNvPr id="4107" name="Line 11"/>
            <p:cNvSpPr>
              <a:spLocks noChangeShapeType="1"/>
            </p:cNvSpPr>
            <p:nvPr/>
          </p:nvSpPr>
          <p:spPr bwMode="auto">
            <a:xfrm flipV="1">
              <a:off x="3953" y="2386"/>
              <a:ext cx="0" cy="127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3857" y="2410"/>
              <a:ext cx="179" cy="396"/>
              <a:chOff x="3857" y="2410"/>
              <a:chExt cx="179" cy="396"/>
            </a:xfrm>
          </p:grpSpPr>
          <p:sp>
            <p:nvSpPr>
              <p:cNvPr id="4109" name="Rectangle 13"/>
              <p:cNvSpPr>
                <a:spLocks noChangeArrowheads="1"/>
              </p:cNvSpPr>
              <p:nvPr/>
            </p:nvSpPr>
            <p:spPr bwMode="auto">
              <a:xfrm>
                <a:off x="3857" y="2410"/>
                <a:ext cx="179" cy="17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110" name="Line 14"/>
              <p:cNvSpPr>
                <a:spLocks noChangeShapeType="1"/>
              </p:cNvSpPr>
              <p:nvPr/>
            </p:nvSpPr>
            <p:spPr bwMode="auto">
              <a:xfrm>
                <a:off x="3953" y="2499"/>
                <a:ext cx="0" cy="307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3508381" y="4767264"/>
            <a:ext cx="992181" cy="1304942"/>
            <a:chOff x="3938" y="2954"/>
            <a:chExt cx="179" cy="729"/>
          </a:xfrm>
        </p:grpSpPr>
        <p:sp>
          <p:nvSpPr>
            <p:cNvPr id="4112" name="Rectangle 16"/>
            <p:cNvSpPr>
              <a:spLocks noChangeArrowheads="1"/>
            </p:cNvSpPr>
            <p:nvPr/>
          </p:nvSpPr>
          <p:spPr bwMode="auto">
            <a:xfrm>
              <a:off x="3938" y="3229"/>
              <a:ext cx="179" cy="17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13" name="Line 17"/>
            <p:cNvSpPr>
              <a:spLocks noChangeShapeType="1"/>
            </p:cNvSpPr>
            <p:nvPr/>
          </p:nvSpPr>
          <p:spPr bwMode="auto">
            <a:xfrm>
              <a:off x="4026" y="3323"/>
              <a:ext cx="0" cy="36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14" name="Line 18"/>
            <p:cNvSpPr>
              <a:spLocks noChangeShapeType="1"/>
            </p:cNvSpPr>
            <p:nvPr/>
          </p:nvSpPr>
          <p:spPr bwMode="auto">
            <a:xfrm flipV="1">
              <a:off x="4027" y="2954"/>
              <a:ext cx="0" cy="36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142" name="Line 46"/>
          <p:cNvSpPr>
            <a:spLocks noChangeShapeType="1"/>
          </p:cNvSpPr>
          <p:nvPr/>
        </p:nvSpPr>
        <p:spPr bwMode="auto">
          <a:xfrm flipV="1">
            <a:off x="3143240" y="1142984"/>
            <a:ext cx="0" cy="92869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none" w="sm" len="sm"/>
            <a:tailEnd type="triangl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37" name="Line 41"/>
          <p:cNvSpPr>
            <a:spLocks noChangeShapeType="1"/>
          </p:cNvSpPr>
          <p:nvPr/>
        </p:nvSpPr>
        <p:spPr bwMode="auto">
          <a:xfrm flipV="1">
            <a:off x="4357686" y="1857363"/>
            <a:ext cx="0" cy="468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5929322" y="142852"/>
            <a:ext cx="22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1" name="Line 1"/>
          <p:cNvSpPr>
            <a:spLocks noChangeShapeType="1"/>
          </p:cNvSpPr>
          <p:nvPr/>
        </p:nvSpPr>
        <p:spPr bwMode="auto">
          <a:xfrm>
            <a:off x="6500826" y="142852"/>
            <a:ext cx="228600" cy="0"/>
          </a:xfrm>
          <a:prstGeom prst="line">
            <a:avLst/>
          </a:prstGeom>
          <a:noFill/>
          <a:ln w="38100">
            <a:solidFill>
              <a:srgbClr val="0014A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214290"/>
            <a:ext cx="9144000" cy="73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105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Ситуация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динамич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картинка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Σ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 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105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Что?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Как?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эскиз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Ньютона )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 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0бщ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3200348" y="928670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y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429256" y="1214422"/>
            <a:ext cx="19976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= N-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mg</a:t>
            </a:r>
            <a:endParaRPr lang="ru-RU" sz="28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5143504" y="1928802"/>
            <a:ext cx="26757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=10H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 -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50H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</a:t>
            </a:r>
            <a:endParaRPr lang="ru-RU" sz="24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7929618" y="1357298"/>
            <a:ext cx="12858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P</a:t>
            </a:r>
            <a:r>
              <a:rPr lang="en-US" b="1" baseline="-25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en-US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= 50H</a:t>
            </a:r>
            <a:endParaRPr lang="ru-RU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 = 60H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6" name="Line 46"/>
          <p:cNvSpPr>
            <a:spLocks noChangeShapeType="1"/>
          </p:cNvSpPr>
          <p:nvPr/>
        </p:nvSpPr>
        <p:spPr bwMode="auto">
          <a:xfrm flipV="1">
            <a:off x="3143240" y="3071810"/>
            <a:ext cx="0" cy="928694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stealth" w="lg" len="lg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214678" y="385762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y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429256" y="2714620"/>
            <a:ext cx="21467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– N</a:t>
            </a:r>
            <a:endParaRPr lang="ru-RU" sz="2800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4929190" y="3500438"/>
            <a:ext cx="30941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=10H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50H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-  N 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929398" y="3059371"/>
            <a:ext cx="12858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P</a:t>
            </a:r>
            <a:r>
              <a:rPr lang="en-US" sz="2200" b="1" baseline="-25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en-US" sz="22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= 50H</a:t>
            </a:r>
            <a:endParaRPr lang="ru-RU" sz="22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 = 40H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357686" y="4714884"/>
            <a:ext cx="5469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а=0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928926" y="471488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y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5429256" y="4857760"/>
            <a:ext cx="20136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N</a:t>
            </a:r>
            <a:endParaRPr lang="ru-RU" sz="3200" dirty="0"/>
          </a:p>
        </p:txBody>
      </p:sp>
      <p:sp>
        <p:nvSpPr>
          <p:cNvPr id="64" name="Прямоугольник 63"/>
          <p:cNvSpPr/>
          <p:nvPr/>
        </p:nvSpPr>
        <p:spPr>
          <a:xfrm>
            <a:off x="5500694" y="5643578"/>
            <a:ext cx="23150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50H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-  N = 0H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8001056" y="4857760"/>
            <a:ext cx="12858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P</a:t>
            </a:r>
            <a:r>
              <a:rPr lang="en-US" sz="2000" b="1" baseline="-25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en-US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= 50H</a:t>
            </a:r>
            <a:endParaRPr lang="ru-RU" sz="2000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P = 50H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-32" y="2714620"/>
            <a:ext cx="9144000" cy="3714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40"/>
          <p:cNvGrpSpPr/>
          <p:nvPr/>
        </p:nvGrpSpPr>
        <p:grpSpPr>
          <a:xfrm>
            <a:off x="3707904" y="1019969"/>
            <a:ext cx="432048" cy="369332"/>
            <a:chOff x="3923928" y="1124744"/>
            <a:chExt cx="432048" cy="369332"/>
          </a:xfrm>
        </p:grpSpPr>
        <p:sp>
          <p:nvSpPr>
            <p:cNvPr id="38" name="TextBox 37"/>
            <p:cNvSpPr txBox="1"/>
            <p:nvPr/>
          </p:nvSpPr>
          <p:spPr>
            <a:xfrm>
              <a:off x="3923928" y="112474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endPara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0" name="Прямая со стрелкой 39"/>
            <p:cNvCxnSpPr/>
            <p:nvPr/>
          </p:nvCxnSpPr>
          <p:spPr>
            <a:xfrm>
              <a:off x="3942978" y="1167036"/>
              <a:ext cx="360040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Группа 41"/>
          <p:cNvGrpSpPr/>
          <p:nvPr/>
        </p:nvGrpSpPr>
        <p:grpSpPr>
          <a:xfrm>
            <a:off x="3145557" y="2343547"/>
            <a:ext cx="504056" cy="369332"/>
            <a:chOff x="3851920" y="1124744"/>
            <a:chExt cx="504056" cy="369332"/>
          </a:xfrm>
        </p:grpSpPr>
        <p:sp>
          <p:nvSpPr>
            <p:cNvPr id="43" name="TextBox 42"/>
            <p:cNvSpPr txBox="1"/>
            <p:nvPr/>
          </p:nvSpPr>
          <p:spPr>
            <a:xfrm>
              <a:off x="3851920" y="112474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mg</a:t>
              </a:r>
              <a:endPara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4" name="Прямая со стрелкой 43"/>
            <p:cNvCxnSpPr/>
            <p:nvPr/>
          </p:nvCxnSpPr>
          <p:spPr>
            <a:xfrm>
              <a:off x="3942978" y="1167036"/>
              <a:ext cx="360040" cy="0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44"/>
          <p:cNvGrpSpPr/>
          <p:nvPr/>
        </p:nvGrpSpPr>
        <p:grpSpPr>
          <a:xfrm>
            <a:off x="4427984" y="1898015"/>
            <a:ext cx="393948" cy="369332"/>
            <a:chOff x="3851920" y="1124744"/>
            <a:chExt cx="504056" cy="369332"/>
          </a:xfrm>
        </p:grpSpPr>
        <p:sp>
          <p:nvSpPr>
            <p:cNvPr id="46" name="TextBox 45"/>
            <p:cNvSpPr txBox="1"/>
            <p:nvPr/>
          </p:nvSpPr>
          <p:spPr>
            <a:xfrm>
              <a:off x="3851920" y="112474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7" name="Прямая со стрелкой 46"/>
            <p:cNvCxnSpPr/>
            <p:nvPr/>
          </p:nvCxnSpPr>
          <p:spPr>
            <a:xfrm>
              <a:off x="3942978" y="1167036"/>
              <a:ext cx="360040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 Box 2"/>
          <p:cNvSpPr txBox="1">
            <a:spLocks noChangeArrowheads="1"/>
          </p:cNvSpPr>
          <p:nvPr/>
        </p:nvSpPr>
        <p:spPr bwMode="auto">
          <a:xfrm>
            <a:off x="7072330" y="6357958"/>
            <a:ext cx="2071670" cy="50004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Рабочая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стр20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1041 L 0 0.25301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3474 L 0 0.56776 " pathEditMode="relative" rAng="0" ptsTypes="AA">
                                      <p:cBhvr>
                                        <p:cTn id="121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000"/>
                            </p:stCondLst>
                            <p:childTnLst>
                              <p:par>
                                <p:cTn id="1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4" dur="2000" fill="hold"/>
                                        <p:tgtEl>
                                          <p:spTgt spid="5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8" dur="2000" fill="hold"/>
                                        <p:tgtEl>
                                          <p:spTgt spid="6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2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 animBg="1"/>
      <p:bldP spid="4100" grpId="0" animBg="1"/>
      <p:bldP spid="4142" grpId="0" animBg="1"/>
      <p:bldP spid="4137" grpId="0" animBg="1"/>
      <p:bldP spid="5122" grpId="0" animBg="1"/>
      <p:bldP spid="5121" grpId="0" animBg="1"/>
      <p:bldP spid="5124" grpId="0"/>
      <p:bldP spid="52" grpId="0"/>
      <p:bldP spid="53" grpId="0"/>
      <p:bldP spid="54" grpId="0"/>
      <p:bldP spid="55" grpId="0"/>
      <p:bldP spid="55" grpId="1"/>
      <p:bldP spid="56" grpId="0" animBg="1"/>
      <p:bldP spid="57" grpId="0"/>
      <p:bldP spid="58" grpId="0"/>
      <p:bldP spid="59" grpId="0"/>
      <p:bldP spid="60" grpId="0"/>
      <p:bldP spid="60" grpId="1"/>
      <p:bldP spid="61" grpId="0"/>
      <p:bldP spid="62" grpId="0"/>
      <p:bldP spid="63" grpId="0"/>
      <p:bldP spid="64" grpId="0"/>
      <p:bldP spid="65" grpId="0"/>
      <p:bldP spid="65" grpId="1"/>
      <p:bldP spid="51" grpId="0" animBg="1"/>
      <p:bldP spid="51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Прямоугольник 80"/>
          <p:cNvSpPr/>
          <p:nvPr/>
        </p:nvSpPr>
        <p:spPr>
          <a:xfrm>
            <a:off x="4060059" y="1988365"/>
            <a:ext cx="595035" cy="3693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00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20Н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pSp>
        <p:nvGrpSpPr>
          <p:cNvPr id="3" name="Group 76"/>
          <p:cNvGrpSpPr>
            <a:grpSpLocks/>
          </p:cNvGrpSpPr>
          <p:nvPr/>
        </p:nvGrpSpPr>
        <p:grpSpPr bwMode="auto">
          <a:xfrm>
            <a:off x="2701528" y="1084407"/>
            <a:ext cx="1227530" cy="1130147"/>
            <a:chOff x="4989" y="6784"/>
            <a:chExt cx="1175" cy="678"/>
          </a:xfrm>
        </p:grpSpPr>
        <p:grpSp>
          <p:nvGrpSpPr>
            <p:cNvPr id="4" name="Group 77"/>
            <p:cNvGrpSpPr>
              <a:grpSpLocks/>
            </p:cNvGrpSpPr>
            <p:nvPr/>
          </p:nvGrpSpPr>
          <p:grpSpPr bwMode="auto">
            <a:xfrm>
              <a:off x="5367" y="6837"/>
              <a:ext cx="186" cy="393"/>
              <a:chOff x="5367" y="6837"/>
              <a:chExt cx="186" cy="393"/>
            </a:xfrm>
          </p:grpSpPr>
          <p:sp>
            <p:nvSpPr>
              <p:cNvPr id="3150" name="Rectangle 78"/>
              <p:cNvSpPr>
                <a:spLocks noChangeArrowheads="1"/>
              </p:cNvSpPr>
              <p:nvPr/>
            </p:nvSpPr>
            <p:spPr bwMode="auto">
              <a:xfrm>
                <a:off x="5367" y="6848"/>
                <a:ext cx="183" cy="3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51" name="Line 79"/>
              <p:cNvSpPr>
                <a:spLocks noChangeShapeType="1"/>
              </p:cNvSpPr>
              <p:nvPr/>
            </p:nvSpPr>
            <p:spPr bwMode="auto">
              <a:xfrm flipV="1">
                <a:off x="5374" y="6837"/>
                <a:ext cx="0" cy="393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52" name="Line 80"/>
              <p:cNvSpPr>
                <a:spLocks noChangeShapeType="1"/>
              </p:cNvSpPr>
              <p:nvPr/>
            </p:nvSpPr>
            <p:spPr bwMode="auto">
              <a:xfrm flipV="1">
                <a:off x="5370" y="7216"/>
                <a:ext cx="183" cy="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53" name="Line 81"/>
              <p:cNvSpPr>
                <a:spLocks noChangeShapeType="1"/>
              </p:cNvSpPr>
              <p:nvPr/>
            </p:nvSpPr>
            <p:spPr bwMode="auto">
              <a:xfrm flipV="1">
                <a:off x="5373" y="6844"/>
                <a:ext cx="180" cy="360"/>
              </a:xfrm>
              <a:prstGeom prst="line">
                <a:avLst/>
              </a:prstGeom>
              <a:noFill/>
              <a:ln w="9525">
                <a:solidFill>
                  <a:srgbClr val="9933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2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154" name="Text Box 82"/>
            <p:cNvSpPr txBox="1">
              <a:spLocks noChangeArrowheads="1"/>
            </p:cNvSpPr>
            <p:nvPr/>
          </p:nvSpPr>
          <p:spPr bwMode="auto">
            <a:xfrm>
              <a:off x="4989" y="6784"/>
              <a:ext cx="456" cy="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50H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55" name="Text Box 83"/>
            <p:cNvSpPr txBox="1">
              <a:spLocks noChangeArrowheads="1"/>
            </p:cNvSpPr>
            <p:nvPr/>
          </p:nvSpPr>
          <p:spPr bwMode="auto">
            <a:xfrm>
              <a:off x="5264" y="7054"/>
              <a:ext cx="900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ru-RU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kumimoji="0" lang="en-US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=10</a:t>
              </a:r>
              <a:endPara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" y="1000109"/>
          <a:ext cx="9144000" cy="5456726"/>
        </p:xfrm>
        <a:graphic>
          <a:graphicData uri="http://schemas.openxmlformats.org/drawingml/2006/table">
            <a:tbl>
              <a:tblPr/>
              <a:tblGrid>
                <a:gridCol w="2786050"/>
                <a:gridCol w="2000264"/>
                <a:gridCol w="3000364"/>
                <a:gridCol w="1357322"/>
              </a:tblGrid>
              <a:tr h="1681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.РАЗГОН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автомобиля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ГОРИЗОНТАЛИ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99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µ</a:t>
                      </a:r>
                      <a:r>
                        <a:rPr lang="en-US" sz="1800" b="1" dirty="0">
                          <a:solidFill>
                            <a:srgbClr val="99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=0</a:t>
                      </a:r>
                      <a:r>
                        <a:rPr lang="ru-RU" sz="1800" b="1" dirty="0">
                          <a:solidFill>
                            <a:srgbClr val="99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en-US" sz="1800" b="1" dirty="0">
                          <a:solidFill>
                            <a:srgbClr val="99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baseline="30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=5 кг,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а=2 м/с</a:t>
                      </a:r>
                      <a:r>
                        <a:rPr lang="ru-RU" sz="2000" b="1" baseline="30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</a:t>
                      </a:r>
                      <a:r>
                        <a:rPr lang="en-US" sz="1800" b="1" baseline="-25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= </a:t>
                      </a: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50H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41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автомобиль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РАВНОМЕРНО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(по горизонтали)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а=0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</a:t>
                      </a: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</a:t>
                      </a:r>
                      <a:r>
                        <a:rPr lang="en-US" sz="1800" b="1" baseline="-25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 </a:t>
                      </a: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50H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008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 </a:t>
                      </a:r>
                      <a:r>
                        <a:rPr lang="ru-RU" sz="1800" b="1" dirty="0">
                          <a:solidFill>
                            <a:srgbClr val="80008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(т№12)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ТОРМОЖЕНИЕ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автомобиля</a:t>
                      </a: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m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=5 кг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ГОРИЗОНТАЛИ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99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(см. поворот по горизонтали)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99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µ</a:t>
                      </a:r>
                      <a:r>
                        <a:rPr lang="en-US" sz="1800" b="1" dirty="0">
                          <a:solidFill>
                            <a:srgbClr val="99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=0</a:t>
                      </a:r>
                      <a:r>
                        <a:rPr lang="ru-RU" sz="1800" b="1" dirty="0">
                          <a:solidFill>
                            <a:srgbClr val="99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</a:t>
                      </a:r>
                      <a:r>
                        <a:rPr lang="en-US" sz="1800" b="1" dirty="0">
                          <a:solidFill>
                            <a:srgbClr val="99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r>
                        <a:rPr lang="ru-RU" sz="2000" b="1" baseline="-25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≈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м/с</a:t>
                      </a:r>
                      <a:r>
                        <a:rPr lang="ru-RU" sz="2000" b="1" baseline="30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</a:t>
                      </a:r>
                      <a:r>
                        <a:rPr lang="en-US" sz="1800" b="1" baseline="-25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= </a:t>
                      </a: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50H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108" name="Line 36"/>
          <p:cNvSpPr>
            <a:spLocks noChangeShapeType="1"/>
          </p:cNvSpPr>
          <p:nvPr/>
        </p:nvSpPr>
        <p:spPr bwMode="auto">
          <a:xfrm flipH="1">
            <a:off x="3071802" y="5072074"/>
            <a:ext cx="27781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82"/>
          <p:cNvGrpSpPr/>
          <p:nvPr/>
        </p:nvGrpSpPr>
        <p:grpSpPr>
          <a:xfrm>
            <a:off x="2714612" y="1357298"/>
            <a:ext cx="2015406" cy="1214446"/>
            <a:chOff x="2714612" y="1571612"/>
            <a:chExt cx="2015406" cy="1000132"/>
          </a:xfrm>
        </p:grpSpPr>
        <p:sp>
          <p:nvSpPr>
            <p:cNvPr id="3132" name="Line 60"/>
            <p:cNvSpPr>
              <a:spLocks noChangeShapeType="1"/>
            </p:cNvSpPr>
            <p:nvPr/>
          </p:nvSpPr>
          <p:spPr bwMode="auto">
            <a:xfrm flipV="1">
              <a:off x="3357554" y="1857364"/>
              <a:ext cx="0" cy="5572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6" name="Group 62"/>
            <p:cNvGrpSpPr>
              <a:grpSpLocks/>
            </p:cNvGrpSpPr>
            <p:nvPr/>
          </p:nvGrpSpPr>
          <p:grpSpPr bwMode="auto">
            <a:xfrm>
              <a:off x="2714612" y="1571612"/>
              <a:ext cx="2015406" cy="1000132"/>
              <a:chOff x="2981" y="6600"/>
              <a:chExt cx="1969" cy="796"/>
            </a:xfrm>
          </p:grpSpPr>
          <p:sp>
            <p:nvSpPr>
              <p:cNvPr id="3142" name="Line 70"/>
              <p:cNvSpPr>
                <a:spLocks noChangeShapeType="1"/>
              </p:cNvSpPr>
              <p:nvPr/>
            </p:nvSpPr>
            <p:spPr bwMode="auto">
              <a:xfrm>
                <a:off x="2981" y="7225"/>
                <a:ext cx="1969" cy="1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41" name="Line 69"/>
              <p:cNvSpPr>
                <a:spLocks noChangeShapeType="1"/>
              </p:cNvSpPr>
              <p:nvPr/>
            </p:nvSpPr>
            <p:spPr bwMode="auto">
              <a:xfrm>
                <a:off x="4447" y="6753"/>
                <a:ext cx="361" cy="1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7" name="Group 63"/>
              <p:cNvGrpSpPr>
                <a:grpSpLocks/>
              </p:cNvGrpSpPr>
              <p:nvPr/>
            </p:nvGrpSpPr>
            <p:grpSpPr bwMode="auto">
              <a:xfrm>
                <a:off x="3977" y="6600"/>
                <a:ext cx="716" cy="796"/>
                <a:chOff x="3977" y="6600"/>
                <a:chExt cx="716" cy="796"/>
              </a:xfrm>
            </p:grpSpPr>
            <p:sp>
              <p:nvSpPr>
                <p:cNvPr id="3140" name="Rectangle 68"/>
                <p:cNvSpPr>
                  <a:spLocks noChangeArrowheads="1"/>
                </p:cNvSpPr>
                <p:nvPr/>
              </p:nvSpPr>
              <p:spPr bwMode="auto">
                <a:xfrm>
                  <a:off x="4136" y="6900"/>
                  <a:ext cx="223" cy="196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39" name="Line 67"/>
                <p:cNvSpPr>
                  <a:spLocks noChangeShapeType="1"/>
                </p:cNvSpPr>
                <p:nvPr/>
              </p:nvSpPr>
              <p:spPr bwMode="auto">
                <a:xfrm>
                  <a:off x="4234" y="7003"/>
                  <a:ext cx="0" cy="393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38" name="Line 66"/>
                <p:cNvSpPr>
                  <a:spLocks noChangeShapeType="1"/>
                </p:cNvSpPr>
                <p:nvPr/>
              </p:nvSpPr>
              <p:spPr bwMode="auto">
                <a:xfrm flipV="1">
                  <a:off x="4244" y="6600"/>
                  <a:ext cx="0" cy="393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37" name="Line 65"/>
                <p:cNvSpPr>
                  <a:spLocks noChangeShapeType="1"/>
                </p:cNvSpPr>
                <p:nvPr/>
              </p:nvSpPr>
              <p:spPr bwMode="auto">
                <a:xfrm>
                  <a:off x="4306" y="6991"/>
                  <a:ext cx="387" cy="2"/>
                </a:xfrm>
                <a:prstGeom prst="line">
                  <a:avLst/>
                </a:prstGeom>
                <a:noFill/>
                <a:ln w="57150">
                  <a:solidFill>
                    <a:srgbClr val="00CCFF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136" name="Line 64"/>
                <p:cNvSpPr>
                  <a:spLocks noChangeShapeType="1"/>
                </p:cNvSpPr>
                <p:nvPr/>
              </p:nvSpPr>
              <p:spPr bwMode="auto">
                <a:xfrm flipH="1">
                  <a:off x="3977" y="6997"/>
                  <a:ext cx="224" cy="0"/>
                </a:xfrm>
                <a:prstGeom prst="line">
                  <a:avLst/>
                </a:prstGeom>
                <a:noFill/>
                <a:ln w="25400">
                  <a:solidFill>
                    <a:srgbClr val="6633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2571736" y="2714714"/>
            <a:ext cx="1928826" cy="1153787"/>
            <a:chOff x="2993" y="8134"/>
            <a:chExt cx="1981" cy="841"/>
          </a:xfrm>
        </p:grpSpPr>
        <p:sp>
          <p:nvSpPr>
            <p:cNvPr id="3119" name="Line 47"/>
            <p:cNvSpPr>
              <a:spLocks noChangeShapeType="1"/>
            </p:cNvSpPr>
            <p:nvPr/>
          </p:nvSpPr>
          <p:spPr bwMode="auto">
            <a:xfrm>
              <a:off x="2993" y="8674"/>
              <a:ext cx="1981" cy="1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8" name="Line 46"/>
            <p:cNvSpPr>
              <a:spLocks noChangeShapeType="1"/>
            </p:cNvSpPr>
            <p:nvPr/>
          </p:nvSpPr>
          <p:spPr bwMode="auto">
            <a:xfrm flipV="1">
              <a:off x="3029" y="8194"/>
              <a:ext cx="1" cy="5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9" name="Group 42"/>
            <p:cNvGrpSpPr>
              <a:grpSpLocks/>
            </p:cNvGrpSpPr>
            <p:nvPr/>
          </p:nvGrpSpPr>
          <p:grpSpPr bwMode="auto">
            <a:xfrm>
              <a:off x="3690" y="8134"/>
              <a:ext cx="179" cy="841"/>
              <a:chOff x="3938" y="2902"/>
              <a:chExt cx="179" cy="841"/>
            </a:xfrm>
          </p:grpSpPr>
          <p:sp>
            <p:nvSpPr>
              <p:cNvPr id="3117" name="Rectangle 45"/>
              <p:cNvSpPr>
                <a:spLocks noChangeArrowheads="1"/>
              </p:cNvSpPr>
              <p:nvPr/>
            </p:nvSpPr>
            <p:spPr bwMode="auto">
              <a:xfrm>
                <a:off x="3938" y="3229"/>
                <a:ext cx="179" cy="17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6" name="Line 44"/>
              <p:cNvSpPr>
                <a:spLocks noChangeShapeType="1"/>
              </p:cNvSpPr>
              <p:nvPr/>
            </p:nvSpPr>
            <p:spPr bwMode="auto">
              <a:xfrm>
                <a:off x="4026" y="3323"/>
                <a:ext cx="0" cy="42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5" name="Line 43"/>
              <p:cNvSpPr>
                <a:spLocks noChangeShapeType="1"/>
              </p:cNvSpPr>
              <p:nvPr/>
            </p:nvSpPr>
            <p:spPr bwMode="auto">
              <a:xfrm flipV="1">
                <a:off x="4025" y="2902"/>
                <a:ext cx="0" cy="42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0" name="Group 39"/>
            <p:cNvGrpSpPr>
              <a:grpSpLocks/>
            </p:cNvGrpSpPr>
            <p:nvPr/>
          </p:nvGrpSpPr>
          <p:grpSpPr bwMode="auto">
            <a:xfrm>
              <a:off x="3553" y="8550"/>
              <a:ext cx="448" cy="4"/>
              <a:chOff x="3729" y="5576"/>
              <a:chExt cx="448" cy="4"/>
            </a:xfrm>
          </p:grpSpPr>
          <p:sp>
            <p:nvSpPr>
              <p:cNvPr id="3113" name="Line 41"/>
              <p:cNvSpPr>
                <a:spLocks noChangeShapeType="1"/>
              </p:cNvSpPr>
              <p:nvPr/>
            </p:nvSpPr>
            <p:spPr bwMode="auto">
              <a:xfrm>
                <a:off x="3997" y="5576"/>
                <a:ext cx="180" cy="0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12" name="Line 40"/>
              <p:cNvSpPr>
                <a:spLocks noChangeShapeType="1"/>
              </p:cNvSpPr>
              <p:nvPr/>
            </p:nvSpPr>
            <p:spPr bwMode="auto">
              <a:xfrm flipH="1">
                <a:off x="3729" y="5580"/>
                <a:ext cx="180" cy="0"/>
              </a:xfrm>
              <a:prstGeom prst="line">
                <a:avLst/>
              </a:prstGeom>
              <a:noFill/>
              <a:ln w="9525">
                <a:solidFill>
                  <a:srgbClr val="9933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1" name="Group 18"/>
          <p:cNvGrpSpPr>
            <a:grpSpLocks/>
          </p:cNvGrpSpPr>
          <p:nvPr/>
        </p:nvGrpSpPr>
        <p:grpSpPr bwMode="auto">
          <a:xfrm>
            <a:off x="2786050" y="4780862"/>
            <a:ext cx="2071702" cy="1314297"/>
            <a:chOff x="3246" y="8871"/>
            <a:chExt cx="1981" cy="976"/>
          </a:xfrm>
        </p:grpSpPr>
        <p:sp>
          <p:nvSpPr>
            <p:cNvPr id="3098" name="Line 26"/>
            <p:cNvSpPr>
              <a:spLocks noChangeShapeType="1"/>
            </p:cNvSpPr>
            <p:nvPr/>
          </p:nvSpPr>
          <p:spPr bwMode="auto">
            <a:xfrm flipH="1">
              <a:off x="3246" y="9644"/>
              <a:ext cx="1981" cy="1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7" name="Line 25"/>
            <p:cNvSpPr>
              <a:spLocks noChangeShapeType="1"/>
            </p:cNvSpPr>
            <p:nvPr/>
          </p:nvSpPr>
          <p:spPr bwMode="auto">
            <a:xfrm flipV="1">
              <a:off x="4757" y="9160"/>
              <a:ext cx="1" cy="59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2" name="Group 19"/>
            <p:cNvGrpSpPr>
              <a:grpSpLocks/>
            </p:cNvGrpSpPr>
            <p:nvPr/>
          </p:nvGrpSpPr>
          <p:grpSpPr bwMode="auto">
            <a:xfrm>
              <a:off x="3497" y="8871"/>
              <a:ext cx="621" cy="976"/>
              <a:chOff x="3806" y="9195"/>
              <a:chExt cx="316" cy="671"/>
            </a:xfrm>
          </p:grpSpPr>
          <p:grpSp>
            <p:nvGrpSpPr>
              <p:cNvPr id="13" name="Group 21"/>
              <p:cNvGrpSpPr>
                <a:grpSpLocks/>
              </p:cNvGrpSpPr>
              <p:nvPr/>
            </p:nvGrpSpPr>
            <p:grpSpPr bwMode="auto">
              <a:xfrm>
                <a:off x="3943" y="9195"/>
                <a:ext cx="179" cy="671"/>
                <a:chOff x="3938" y="2993"/>
                <a:chExt cx="179" cy="671"/>
              </a:xfrm>
            </p:grpSpPr>
            <p:sp>
              <p:nvSpPr>
                <p:cNvPr id="3096" name="Rectangle 24"/>
                <p:cNvSpPr>
                  <a:spLocks noChangeArrowheads="1"/>
                </p:cNvSpPr>
                <p:nvPr/>
              </p:nvSpPr>
              <p:spPr bwMode="auto">
                <a:xfrm>
                  <a:off x="3938" y="3229"/>
                  <a:ext cx="179" cy="179"/>
                </a:xfrm>
                <a:prstGeom prst="rect">
                  <a:avLst/>
                </a:prstGeom>
                <a:noFill/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95" name="Line 23"/>
                <p:cNvSpPr>
                  <a:spLocks noChangeShapeType="1"/>
                </p:cNvSpPr>
                <p:nvPr/>
              </p:nvSpPr>
              <p:spPr bwMode="auto">
                <a:xfrm>
                  <a:off x="4020" y="3333"/>
                  <a:ext cx="0" cy="331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094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4025" y="2993"/>
                  <a:ext cx="0" cy="331"/>
                </a:xfrm>
                <a:prstGeom prst="line">
                  <a:avLst/>
                </a:prstGeom>
                <a:noFill/>
                <a:ln w="38100">
                  <a:solidFill>
                    <a:srgbClr val="0000FF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3092" name="Line 20"/>
              <p:cNvSpPr>
                <a:spLocks noChangeShapeType="1"/>
              </p:cNvSpPr>
              <p:nvPr/>
            </p:nvSpPr>
            <p:spPr bwMode="auto">
              <a:xfrm flipH="1">
                <a:off x="3806" y="9524"/>
                <a:ext cx="180" cy="0"/>
              </a:xfrm>
              <a:prstGeom prst="line">
                <a:avLst/>
              </a:prstGeom>
              <a:noFill/>
              <a:ln w="9525">
                <a:solidFill>
                  <a:srgbClr val="9933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3131" name="Text Box 59"/>
          <p:cNvSpPr txBox="1">
            <a:spLocks noChangeArrowheads="1"/>
          </p:cNvSpPr>
          <p:nvPr/>
        </p:nvSpPr>
        <p:spPr bwMode="auto">
          <a:xfrm>
            <a:off x="749300" y="68263"/>
            <a:ext cx="449263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786314" y="1500174"/>
            <a:ext cx="2968633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ox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00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00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- </a:t>
            </a:r>
            <a:r>
              <a:rPr lang="en-US" sz="2800" b="1" dirty="0" smtClean="0">
                <a:solidFill>
                  <a:srgbClr val="FF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</a:t>
            </a:r>
            <a:r>
              <a:rPr lang="ru-RU" sz="2800" b="1" dirty="0" err="1" smtClean="0">
                <a:solidFill>
                  <a:srgbClr val="FF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тр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4" name="Прямоугольник 73"/>
          <p:cNvSpPr/>
          <p:nvPr/>
        </p:nvSpPr>
        <p:spPr>
          <a:xfrm>
            <a:off x="5000628" y="3143248"/>
            <a:ext cx="2627194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ox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00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00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- </a:t>
            </a:r>
            <a:r>
              <a:rPr lang="en-US" sz="2800" b="1" dirty="0" smtClean="0">
                <a:solidFill>
                  <a:srgbClr val="FF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</a:t>
            </a:r>
            <a:r>
              <a:rPr lang="ru-RU" sz="2800" b="1" dirty="0" err="1" smtClean="0">
                <a:solidFill>
                  <a:srgbClr val="FF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тр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857752" y="1000108"/>
            <a:ext cx="25442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 N-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mg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7" name="Прямоугольник 76"/>
          <p:cNvSpPr/>
          <p:nvPr/>
        </p:nvSpPr>
        <p:spPr>
          <a:xfrm>
            <a:off x="4857752" y="2048524"/>
            <a:ext cx="25987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ox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10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00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00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–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10</a:t>
            </a:r>
          </a:p>
        </p:txBody>
      </p:sp>
      <p:sp>
        <p:nvSpPr>
          <p:cNvPr id="3147" name="Rectangle 75"/>
          <p:cNvSpPr>
            <a:spLocks noChangeArrowheads="1"/>
          </p:cNvSpPr>
          <p:nvPr/>
        </p:nvSpPr>
        <p:spPr bwMode="auto">
          <a:xfrm>
            <a:off x="-79257" y="2150740"/>
            <a:ext cx="143654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FF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µ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Rectangle 75"/>
          <p:cNvSpPr>
            <a:spLocks noChangeArrowheads="1"/>
          </p:cNvSpPr>
          <p:nvPr/>
        </p:nvSpPr>
        <p:spPr bwMode="auto">
          <a:xfrm>
            <a:off x="1142976" y="2133829"/>
            <a:ext cx="10246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9933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µ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mg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1976670" y="2098204"/>
            <a:ext cx="8226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10Н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84" name="Line 2"/>
          <p:cNvSpPr>
            <a:spLocks noChangeShapeType="1"/>
          </p:cNvSpPr>
          <p:nvPr/>
        </p:nvSpPr>
        <p:spPr bwMode="auto">
          <a:xfrm>
            <a:off x="5929322" y="188640"/>
            <a:ext cx="22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5" name="Line 1"/>
          <p:cNvSpPr>
            <a:spLocks noChangeShapeType="1"/>
          </p:cNvSpPr>
          <p:nvPr/>
        </p:nvSpPr>
        <p:spPr bwMode="auto">
          <a:xfrm>
            <a:off x="6500826" y="188640"/>
            <a:ext cx="228600" cy="0"/>
          </a:xfrm>
          <a:prstGeom prst="line">
            <a:avLst/>
          </a:prstGeom>
          <a:noFill/>
          <a:ln w="38100">
            <a:solidFill>
              <a:srgbClr val="0014A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" name="Rectangle 4"/>
          <p:cNvSpPr>
            <a:spLocks noChangeArrowheads="1"/>
          </p:cNvSpPr>
          <p:nvPr/>
        </p:nvSpPr>
        <p:spPr bwMode="auto">
          <a:xfrm>
            <a:off x="0" y="238040"/>
            <a:ext cx="9144000" cy="73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105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Ситуация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динамич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картинка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Σ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 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105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Что?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Как?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эскиз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Ньютона )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 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0бщ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4429124" y="2285992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pSp>
        <p:nvGrpSpPr>
          <p:cNvPr id="14" name="Группа 89"/>
          <p:cNvGrpSpPr/>
          <p:nvPr/>
        </p:nvGrpSpPr>
        <p:grpSpPr>
          <a:xfrm>
            <a:off x="7723714" y="1285860"/>
            <a:ext cx="1396536" cy="461665"/>
            <a:chOff x="7759339" y="1833614"/>
            <a:chExt cx="1396536" cy="461665"/>
          </a:xfrm>
        </p:grpSpPr>
        <p:sp>
          <p:nvSpPr>
            <p:cNvPr id="3120" name="Line 48"/>
            <p:cNvSpPr>
              <a:spLocks noChangeShapeType="1"/>
            </p:cNvSpPr>
            <p:nvPr/>
          </p:nvSpPr>
          <p:spPr bwMode="auto">
            <a:xfrm>
              <a:off x="8001024" y="1881114"/>
              <a:ext cx="928694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Прямоугольник 88"/>
            <p:cNvSpPr/>
            <p:nvPr/>
          </p:nvSpPr>
          <p:spPr>
            <a:xfrm>
              <a:off x="7759339" y="1833614"/>
              <a:ext cx="13965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√</a:t>
              </a:r>
              <a:r>
                <a:rPr lang="en-US" sz="2000" b="1" dirty="0" smtClean="0">
                  <a:solidFill>
                    <a:srgbClr val="99330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2500+100</a:t>
              </a:r>
              <a:endParaRPr lang="ru-RU" sz="20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</p:grpSp>
      <p:sp>
        <p:nvSpPr>
          <p:cNvPr id="91" name="Прямоугольник 90"/>
          <p:cNvSpPr/>
          <p:nvPr/>
        </p:nvSpPr>
        <p:spPr>
          <a:xfrm>
            <a:off x="7711097" y="1857364"/>
            <a:ext cx="14071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b="1" dirty="0" smtClean="0">
                <a:solidFill>
                  <a:srgbClr val="9933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 = 51H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92" name="Прямоугольник 91"/>
          <p:cNvSpPr/>
          <p:nvPr/>
        </p:nvSpPr>
        <p:spPr>
          <a:xfrm>
            <a:off x="4857752" y="2571744"/>
            <a:ext cx="2853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 N-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mg</a:t>
            </a:r>
            <a:endParaRPr lang="ru-RU" sz="32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7786710" y="3143248"/>
            <a:ext cx="1230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 = 50H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2758896" y="5743534"/>
            <a:ext cx="3129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000" b="1" dirty="0" smtClean="0">
                <a:solidFill>
                  <a:srgbClr val="00B05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</a:t>
            </a:r>
            <a:endParaRPr lang="ru-RU" sz="2000" b="1" dirty="0">
              <a:solidFill>
                <a:srgbClr val="00B05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4857752" y="3857628"/>
            <a:ext cx="28536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 N- </a:t>
            </a:r>
            <a:r>
              <a:rPr lang="en-US" sz="36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mg</a:t>
            </a:r>
            <a:endParaRPr lang="ru-RU" sz="32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4911122" y="4487299"/>
            <a:ext cx="2375522" cy="58477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ox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 </a:t>
            </a:r>
            <a:r>
              <a:rPr lang="en-US" sz="32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=  </a:t>
            </a:r>
            <a:r>
              <a:rPr lang="en-US" sz="2800" b="1" dirty="0" smtClean="0">
                <a:solidFill>
                  <a:srgbClr val="FF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</a:t>
            </a:r>
            <a:r>
              <a:rPr lang="ru-RU" sz="2800" b="1" dirty="0" err="1" smtClean="0">
                <a:solidFill>
                  <a:srgbClr val="FF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тр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grpSp>
        <p:nvGrpSpPr>
          <p:cNvPr id="15" name="Group 84"/>
          <p:cNvGrpSpPr>
            <a:grpSpLocks/>
          </p:cNvGrpSpPr>
          <p:nvPr/>
        </p:nvGrpSpPr>
        <p:grpSpPr bwMode="auto">
          <a:xfrm rot="-120000">
            <a:off x="3776814" y="3961929"/>
            <a:ext cx="1152376" cy="1110145"/>
            <a:chOff x="4897" y="8679"/>
            <a:chExt cx="1062" cy="666"/>
          </a:xfrm>
        </p:grpSpPr>
        <p:grpSp>
          <p:nvGrpSpPr>
            <p:cNvPr id="16" name="Group 85"/>
            <p:cNvGrpSpPr>
              <a:grpSpLocks/>
            </p:cNvGrpSpPr>
            <p:nvPr/>
          </p:nvGrpSpPr>
          <p:grpSpPr bwMode="auto">
            <a:xfrm flipH="1">
              <a:off x="5299" y="8732"/>
              <a:ext cx="186" cy="393"/>
              <a:chOff x="5367" y="6837"/>
              <a:chExt cx="186" cy="393"/>
            </a:xfrm>
          </p:grpSpPr>
          <p:sp>
            <p:nvSpPr>
              <p:cNvPr id="3158" name="Rectangle 86"/>
              <p:cNvSpPr>
                <a:spLocks noChangeArrowheads="1"/>
              </p:cNvSpPr>
              <p:nvPr/>
            </p:nvSpPr>
            <p:spPr bwMode="auto">
              <a:xfrm>
                <a:off x="5367" y="6848"/>
                <a:ext cx="183" cy="36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prstDash val="dash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59" name="Line 87"/>
              <p:cNvSpPr>
                <a:spLocks noChangeShapeType="1"/>
              </p:cNvSpPr>
              <p:nvPr/>
            </p:nvSpPr>
            <p:spPr bwMode="auto">
              <a:xfrm flipV="1">
                <a:off x="5374" y="6837"/>
                <a:ext cx="0" cy="393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60" name="Line 88"/>
              <p:cNvSpPr>
                <a:spLocks noChangeShapeType="1"/>
              </p:cNvSpPr>
              <p:nvPr/>
            </p:nvSpPr>
            <p:spPr bwMode="auto">
              <a:xfrm flipV="1">
                <a:off x="5370" y="7216"/>
                <a:ext cx="183" cy="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161" name="Line 89"/>
              <p:cNvSpPr>
                <a:spLocks noChangeShapeType="1"/>
              </p:cNvSpPr>
              <p:nvPr/>
            </p:nvSpPr>
            <p:spPr bwMode="auto">
              <a:xfrm flipV="1">
                <a:off x="5373" y="6844"/>
                <a:ext cx="180" cy="360"/>
              </a:xfrm>
              <a:prstGeom prst="line">
                <a:avLst/>
              </a:prstGeom>
              <a:noFill/>
              <a:ln w="9525">
                <a:solidFill>
                  <a:srgbClr val="9933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3162" name="Text Box 90"/>
            <p:cNvSpPr txBox="1">
              <a:spLocks noChangeArrowheads="1"/>
            </p:cNvSpPr>
            <p:nvPr/>
          </p:nvSpPr>
          <p:spPr bwMode="auto">
            <a:xfrm>
              <a:off x="4897" y="8679"/>
              <a:ext cx="537" cy="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50H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63" name="Text Box 91"/>
            <p:cNvSpPr txBox="1">
              <a:spLocks noChangeArrowheads="1"/>
            </p:cNvSpPr>
            <p:nvPr/>
          </p:nvSpPr>
          <p:spPr bwMode="auto">
            <a:xfrm>
              <a:off x="5059" y="9108"/>
              <a:ext cx="900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=10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Группа 112"/>
          <p:cNvGrpSpPr/>
          <p:nvPr/>
        </p:nvGrpSpPr>
        <p:grpSpPr>
          <a:xfrm>
            <a:off x="7747464" y="4214818"/>
            <a:ext cx="1396536" cy="461665"/>
            <a:chOff x="7759339" y="1833614"/>
            <a:chExt cx="1396536" cy="461665"/>
          </a:xfrm>
        </p:grpSpPr>
        <p:sp>
          <p:nvSpPr>
            <p:cNvPr id="114" name="Line 48"/>
            <p:cNvSpPr>
              <a:spLocks noChangeShapeType="1"/>
            </p:cNvSpPr>
            <p:nvPr/>
          </p:nvSpPr>
          <p:spPr bwMode="auto">
            <a:xfrm>
              <a:off x="8001024" y="1881114"/>
              <a:ext cx="928694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5" name="Прямоугольник 114"/>
            <p:cNvSpPr/>
            <p:nvPr/>
          </p:nvSpPr>
          <p:spPr>
            <a:xfrm>
              <a:off x="7759339" y="1833614"/>
              <a:ext cx="139653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US" sz="2400" b="1" dirty="0" smtClean="0">
                  <a:solidFill>
                    <a:srgbClr val="0000FF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√</a:t>
              </a:r>
              <a:r>
                <a:rPr lang="en-US" sz="2000" b="1" dirty="0" smtClean="0">
                  <a:solidFill>
                    <a:srgbClr val="99330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2500+100</a:t>
              </a:r>
              <a:endParaRPr lang="ru-RU" sz="2000" dirty="0">
                <a:latin typeface="Times New Roman" pitchFamily="18" charset="0"/>
                <a:ea typeface="Times New Roman"/>
                <a:cs typeface="Times New Roman" pitchFamily="18" charset="0"/>
              </a:endParaRPr>
            </a:p>
          </p:txBody>
        </p:sp>
      </p:grpSp>
      <p:sp>
        <p:nvSpPr>
          <p:cNvPr id="116" name="Прямоугольник 115"/>
          <p:cNvSpPr/>
          <p:nvPr/>
        </p:nvSpPr>
        <p:spPr>
          <a:xfrm>
            <a:off x="7736819" y="4714884"/>
            <a:ext cx="14071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b="1" dirty="0" smtClean="0">
                <a:solidFill>
                  <a:srgbClr val="9933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 = 51H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0" y="2687404"/>
            <a:ext cx="9144000" cy="39526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77"/>
          <p:cNvGrpSpPr/>
          <p:nvPr/>
        </p:nvGrpSpPr>
        <p:grpSpPr>
          <a:xfrm>
            <a:off x="4283968" y="1628800"/>
            <a:ext cx="432048" cy="369332"/>
            <a:chOff x="3923928" y="1124744"/>
            <a:chExt cx="432048" cy="369332"/>
          </a:xfrm>
        </p:grpSpPr>
        <p:sp>
          <p:nvSpPr>
            <p:cNvPr id="79" name="TextBox 78"/>
            <p:cNvSpPr txBox="1"/>
            <p:nvPr/>
          </p:nvSpPr>
          <p:spPr>
            <a:xfrm>
              <a:off x="3923928" y="1124744"/>
              <a:ext cx="4320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FFFF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F</a:t>
              </a:r>
              <a:r>
                <a:rPr lang="ru-RU" b="1" baseline="-25000" dirty="0" smtClean="0">
                  <a:solidFill>
                    <a:srgbClr val="00FFFF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м </a:t>
              </a:r>
              <a:endPara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3" name="Прямая со стрелкой 82"/>
            <p:cNvCxnSpPr/>
            <p:nvPr/>
          </p:nvCxnSpPr>
          <p:spPr>
            <a:xfrm>
              <a:off x="3942978" y="1167036"/>
              <a:ext cx="360040" cy="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Группа 89"/>
          <p:cNvGrpSpPr/>
          <p:nvPr/>
        </p:nvGrpSpPr>
        <p:grpSpPr>
          <a:xfrm>
            <a:off x="3347864" y="1988840"/>
            <a:ext cx="555872" cy="369332"/>
            <a:chOff x="3800104" y="1124744"/>
            <a:chExt cx="555872" cy="369332"/>
          </a:xfrm>
        </p:grpSpPr>
        <p:sp>
          <p:nvSpPr>
            <p:cNvPr id="97" name="TextBox 96"/>
            <p:cNvSpPr txBox="1"/>
            <p:nvPr/>
          </p:nvSpPr>
          <p:spPr>
            <a:xfrm>
              <a:off x="3800104" y="1124744"/>
              <a:ext cx="5558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660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F</a:t>
              </a:r>
              <a:r>
                <a:rPr lang="ru-RU" sz="1400" b="1" dirty="0" err="1" smtClean="0">
                  <a:solidFill>
                    <a:srgbClr val="FF660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тр</a:t>
              </a:r>
              <a:r>
                <a:rPr lang="ru-RU" sz="1400" b="1" dirty="0" smtClean="0">
                  <a:solidFill>
                    <a:srgbClr val="FF6600"/>
                  </a:solidFill>
                  <a:latin typeface="Times New Roman" pitchFamily="18" charset="0"/>
                  <a:ea typeface="Times New Roman"/>
                  <a:cs typeface="Times New Roman" pitchFamily="18" charset="0"/>
                </a:rPr>
                <a:t> </a:t>
              </a:r>
              <a:endPara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8" name="Прямая со стрелкой 97"/>
            <p:cNvCxnSpPr/>
            <p:nvPr/>
          </p:nvCxnSpPr>
          <p:spPr>
            <a:xfrm>
              <a:off x="3942978" y="1196752"/>
              <a:ext cx="360040" cy="0"/>
            </a:xfrm>
            <a:prstGeom prst="straightConnector1">
              <a:avLst/>
            </a:prstGeom>
            <a:ln w="19050">
              <a:solidFill>
                <a:srgbClr val="6633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98"/>
          <p:cNvGrpSpPr/>
          <p:nvPr/>
        </p:nvGrpSpPr>
        <p:grpSpPr>
          <a:xfrm>
            <a:off x="4211960" y="1124744"/>
            <a:ext cx="393948" cy="369332"/>
            <a:chOff x="3851920" y="1124744"/>
            <a:chExt cx="504056" cy="369332"/>
          </a:xfrm>
        </p:grpSpPr>
        <p:sp>
          <p:nvSpPr>
            <p:cNvPr id="100" name="TextBox 99"/>
            <p:cNvSpPr txBox="1"/>
            <p:nvPr/>
          </p:nvSpPr>
          <p:spPr>
            <a:xfrm>
              <a:off x="3851920" y="1124744"/>
              <a:ext cx="5040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1" name="Прямая со стрелкой 100"/>
            <p:cNvCxnSpPr/>
            <p:nvPr/>
          </p:nvCxnSpPr>
          <p:spPr>
            <a:xfrm>
              <a:off x="3942978" y="1167036"/>
              <a:ext cx="360040" cy="0"/>
            </a:xfrm>
            <a:prstGeom prst="straightConnector1">
              <a:avLst/>
            </a:prstGeom>
            <a:ln w="190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Text Box 2"/>
          <p:cNvSpPr txBox="1">
            <a:spLocks noChangeArrowheads="1"/>
          </p:cNvSpPr>
          <p:nvPr/>
        </p:nvSpPr>
        <p:spPr bwMode="auto">
          <a:xfrm>
            <a:off x="7596336" y="6546850"/>
            <a:ext cx="1547664" cy="311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Рабочая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стр22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809 L 0 0.17507 " pathEditMode="relative" rAng="0" ptsTypes="AA">
                                      <p:cBhvr>
                                        <p:cTn id="12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3474 L 0 0.56776 " pathEditMode="relative" rAng="0" ptsTypes="AA">
                                      <p:cBhvr>
                                        <p:cTn id="149" dur="3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1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3108" grpId="0" animBg="1"/>
      <p:bldP spid="73" grpId="0" animBg="1"/>
      <p:bldP spid="74" grpId="0" animBg="1"/>
      <p:bldP spid="76" grpId="0"/>
      <p:bldP spid="76" grpId="1"/>
      <p:bldP spid="77" grpId="0"/>
      <p:bldP spid="3147" grpId="0"/>
      <p:bldP spid="80" grpId="0"/>
      <p:bldP spid="82" grpId="0"/>
      <p:bldP spid="84" grpId="0" animBg="1"/>
      <p:bldP spid="85" grpId="0" animBg="1"/>
      <p:bldP spid="86" grpId="0"/>
      <p:bldP spid="88" grpId="0"/>
      <p:bldP spid="91" grpId="0"/>
      <p:bldP spid="92" grpId="0"/>
      <p:bldP spid="93" grpId="0"/>
      <p:bldP spid="94" grpId="0"/>
      <p:bldP spid="95" grpId="0"/>
      <p:bldP spid="96" grpId="0" animBg="1"/>
      <p:bldP spid="116" grpId="0"/>
      <p:bldP spid="87" grpId="0" animBg="1"/>
      <p:bldP spid="8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786050" y="1082672"/>
            <a:ext cx="1636699" cy="1846262"/>
            <a:chOff x="12384" y="2016"/>
            <a:chExt cx="864" cy="1008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2384" y="2016"/>
              <a:ext cx="864" cy="1008"/>
              <a:chOff x="12384" y="2016"/>
              <a:chExt cx="864" cy="1008"/>
            </a:xfrm>
          </p:grpSpPr>
          <p:sp>
            <p:nvSpPr>
              <p:cNvPr id="1027" name="Line 3"/>
              <p:cNvSpPr>
                <a:spLocks noChangeShapeType="1"/>
              </p:cNvSpPr>
              <p:nvPr/>
            </p:nvSpPr>
            <p:spPr bwMode="auto">
              <a:xfrm>
                <a:off x="12384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8" name="Line 4"/>
              <p:cNvSpPr>
                <a:spLocks noChangeShapeType="1"/>
              </p:cNvSpPr>
              <p:nvPr/>
            </p:nvSpPr>
            <p:spPr bwMode="auto">
              <a:xfrm>
                <a:off x="13248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9" name="Line 5"/>
              <p:cNvSpPr>
                <a:spLocks noChangeShapeType="1"/>
              </p:cNvSpPr>
              <p:nvPr/>
            </p:nvSpPr>
            <p:spPr bwMode="auto">
              <a:xfrm>
                <a:off x="12384" y="3024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12528" y="2016"/>
              <a:ext cx="576" cy="864"/>
              <a:chOff x="12384" y="2016"/>
              <a:chExt cx="864" cy="1008"/>
            </a:xfrm>
          </p:grpSpPr>
          <p:sp>
            <p:nvSpPr>
              <p:cNvPr id="1032" name="Line 8"/>
              <p:cNvSpPr>
                <a:spLocks noChangeShapeType="1"/>
              </p:cNvSpPr>
              <p:nvPr/>
            </p:nvSpPr>
            <p:spPr bwMode="auto">
              <a:xfrm>
                <a:off x="12384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3" name="Line 9"/>
              <p:cNvSpPr>
                <a:spLocks noChangeShapeType="1"/>
              </p:cNvSpPr>
              <p:nvPr/>
            </p:nvSpPr>
            <p:spPr bwMode="auto">
              <a:xfrm>
                <a:off x="13248" y="2016"/>
                <a:ext cx="0" cy="1008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4" name="Line 10"/>
              <p:cNvSpPr>
                <a:spLocks noChangeShapeType="1"/>
              </p:cNvSpPr>
              <p:nvPr/>
            </p:nvSpPr>
            <p:spPr bwMode="auto">
              <a:xfrm>
                <a:off x="12384" y="3024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082252" y="1588535"/>
            <a:ext cx="1044273" cy="1055007"/>
          </a:xfrm>
          <a:prstGeom prst="rect">
            <a:avLst/>
          </a:prstGeom>
          <a:solidFill>
            <a:srgbClr val="0014AC">
              <a:alpha val="69000"/>
            </a:srgbClr>
          </a:solidFill>
          <a:ln w="28575">
            <a:solidFill>
              <a:srgbClr val="000099">
                <a:alpha val="58000"/>
              </a:srgbClr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857356" y="0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Калориметр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= термос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115943" y="1543537"/>
            <a:ext cx="1013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8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3214678" y="529081"/>
            <a:ext cx="629973" cy="399589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184185" y="457643"/>
            <a:ext cx="764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85</a:t>
            </a:r>
            <a:r>
              <a:rPr lang="ru-RU" sz="20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143240" y="1500174"/>
            <a:ext cx="10134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8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160086" y="2110079"/>
            <a:ext cx="7649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baseline="30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15623" y="2786058"/>
            <a:ext cx="56280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 rot="1708239">
            <a:off x="6497542" y="2871263"/>
            <a:ext cx="14205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З.С.Э.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85852" y="2571744"/>
            <a:ext cx="1285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телом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57686" y="2558473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Водой и…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785786" y="3220241"/>
            <a:ext cx="20348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</a:t>
            </a:r>
            <a:r>
              <a:rPr lang="ru-RU" sz="4000" b="1" cap="all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тела</a:t>
            </a:r>
            <a:r>
              <a:rPr lang="ru-RU" sz="40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786050" y="3226735"/>
            <a:ext cx="22579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cap="all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ru-RU" sz="4000" b="1" cap="all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воды</a:t>
            </a:r>
            <a:r>
              <a:rPr lang="ru-RU" sz="4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+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786314" y="3226735"/>
            <a:ext cx="29915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cap="all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4000" b="1" cap="all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ru-RU" sz="4400" b="1" cap="all" baseline="-250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калорим</a:t>
            </a:r>
            <a:r>
              <a:rPr lang="ru-RU" sz="4000" b="1" cap="all" baseline="-25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330390" y="3717950"/>
            <a:ext cx="2643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8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789776" y="3932264"/>
            <a:ext cx="2071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</a:t>
            </a:r>
            <a:r>
              <a:rPr lang="ru-RU" sz="40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20</a:t>
            </a:r>
            <a:r>
              <a:rPr lang="ru-RU" sz="40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rot="5400000" flipH="1" flipV="1">
            <a:off x="5290549" y="1393017"/>
            <a:ext cx="2786876" cy="794"/>
          </a:xfrm>
          <a:prstGeom prst="straightConnector1">
            <a:avLst/>
          </a:prstGeom>
          <a:ln w="28575">
            <a:solidFill>
              <a:srgbClr val="00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6398632" y="2571744"/>
            <a:ext cx="2444270" cy="714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6255756" y="-24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7914176" y="2071678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6106516" y="1986592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2400" b="1" baseline="30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14AC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flipV="1">
            <a:off x="6687903" y="1571612"/>
            <a:ext cx="1853869" cy="645814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657350" y="1557964"/>
            <a:ext cx="1857388" cy="15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6140176" y="1428736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4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0033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952712" y="4025443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14282" y="3714752"/>
            <a:ext cx="22860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112880" y="214290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85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6684384" y="445123"/>
            <a:ext cx="1857388" cy="112648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2319676" y="3899604"/>
            <a:ext cx="20717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85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lang="ru-RU" sz="32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</a:t>
            </a:r>
            <a:r>
              <a:rPr lang="ru-RU" sz="4000" b="1" baseline="30000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0" y="571480"/>
            <a:ext cx="27146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=200г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0" y="1142984"/>
            <a:ext cx="28574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800" b="1" dirty="0" err="1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вод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ы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=400г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42844" y="4429132"/>
            <a:ext cx="22860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en-US" sz="3600" b="1" dirty="0" smtClean="0">
                <a:sym typeface="Symbol"/>
              </a:rPr>
              <a:t>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0,2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972080" y="4507631"/>
            <a:ext cx="1289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ym typeface="Symbol"/>
              </a:rPr>
              <a:t>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60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928926" y="4507064"/>
            <a:ext cx="4764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3286116" y="4528057"/>
            <a:ext cx="357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4200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ym typeface="Symbol"/>
              </a:rPr>
              <a:t> 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0,6</a:t>
            </a:r>
            <a:r>
              <a:rPr lang="en-US" sz="3600" b="1" dirty="0" smtClean="0">
                <a:sym typeface="Symbol"/>
              </a:rPr>
              <a:t> </a:t>
            </a:r>
            <a:endParaRPr lang="ru-RU" sz="3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643570" y="4500570"/>
            <a:ext cx="571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0" y="1714488"/>
            <a:ext cx="15716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-?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00034" y="4857760"/>
            <a:ext cx="32861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12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12600</a:t>
            </a:r>
            <a:endParaRPr lang="ru-RU" sz="3600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914329" y="4786322"/>
            <a:ext cx="241997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=1050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62"/>
          <p:cNvGrpSpPr/>
          <p:nvPr/>
        </p:nvGrpSpPr>
        <p:grpSpPr>
          <a:xfrm>
            <a:off x="7027934" y="4572008"/>
            <a:ext cx="1187404" cy="1056689"/>
            <a:chOff x="2527594" y="5293640"/>
            <a:chExt cx="1187404" cy="1056689"/>
          </a:xfrm>
        </p:grpSpPr>
        <p:sp>
          <p:nvSpPr>
            <p:cNvPr id="64" name="Rectangle 1"/>
            <p:cNvSpPr>
              <a:spLocks noChangeArrowheads="1"/>
            </p:cNvSpPr>
            <p:nvPr/>
          </p:nvSpPr>
          <p:spPr bwMode="auto">
            <a:xfrm>
              <a:off x="2527594" y="5293640"/>
              <a:ext cx="113204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algn="ctr"/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  </a:t>
              </a: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rPr>
                <a:t>Дж </a:t>
              </a:r>
              <a:endPara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2571736" y="5765554"/>
              <a:ext cx="114326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200" b="1" dirty="0" smtClean="0">
                  <a:solidFill>
                    <a:srgbClr val="003300"/>
                  </a:solidFill>
                  <a:latin typeface="Times New Roman" pitchFamily="18" charset="0"/>
                  <a:cs typeface="Times New Roman" pitchFamily="18" charset="0"/>
                </a:rPr>
                <a:t>кг 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32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66" name="Прямая соединительная линия 65"/>
            <p:cNvCxnSpPr/>
            <p:nvPr/>
          </p:nvCxnSpPr>
          <p:spPr>
            <a:xfrm flipV="1">
              <a:off x="2643174" y="5857892"/>
              <a:ext cx="957619" cy="37982"/>
            </a:xfrm>
            <a:prstGeom prst="line">
              <a:avLst/>
            </a:prstGeom>
            <a:ln w="38100">
              <a:solidFill>
                <a:schemeClr val="tx1"/>
              </a:solidFill>
            </a:ln>
            <a:scene3d>
              <a:camera prst="orthographicFront">
                <a:rot lat="0" lon="0" rev="2148000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031E-6 L -0.00486 0.2298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1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6864E-6 L -0.00538 0.2296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" y="11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3000"/>
                            </p:stCondLst>
                            <p:childTnLst>
                              <p:par>
                                <p:cTn id="1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000"/>
                            </p:stCondLst>
                            <p:childTnLst>
                              <p:par>
                                <p:cTn id="1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2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1000"/>
                            </p:stCondLst>
                            <p:childTnLst>
                              <p:par>
                                <p:cTn id="1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3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8" grpId="1"/>
      <p:bldP spid="15" grpId="0" animBg="1"/>
      <p:bldP spid="15" grpId="1" animBg="1"/>
      <p:bldP spid="19" grpId="0"/>
      <p:bldP spid="19" grpId="1"/>
      <p:bldP spid="19" grpId="2"/>
      <p:bldP spid="20" grpId="0"/>
      <p:bldP spid="21" grpId="0"/>
      <p:bldP spid="22" grpId="0"/>
      <p:bldP spid="23" grpId="0"/>
      <p:bldP spid="23" grpId="1"/>
      <p:bldP spid="24" grpId="0"/>
      <p:bldP spid="25" grpId="0"/>
      <p:bldP spid="26" grpId="0"/>
      <p:bldP spid="27" grpId="0"/>
      <p:bldP spid="28" grpId="0"/>
      <p:bldP spid="28" grpId="1"/>
      <p:bldP spid="29" grpId="0"/>
      <p:bldP spid="31" grpId="0"/>
      <p:bldP spid="36" grpId="0"/>
      <p:bldP spid="37" grpId="0"/>
      <p:bldP spid="38" grpId="0"/>
      <p:bldP spid="44" grpId="0"/>
      <p:bldP spid="45" grpId="0"/>
      <p:bldP spid="46" grpId="0"/>
      <p:bldP spid="48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50" grpId="0"/>
      <p:bldP spid="53" grpId="0"/>
      <p:bldP spid="5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785794"/>
          <a:ext cx="9144000" cy="5962817"/>
        </p:xfrm>
        <a:graphic>
          <a:graphicData uri="http://schemas.openxmlformats.org/drawingml/2006/table">
            <a:tbl>
              <a:tblPr/>
              <a:tblGrid>
                <a:gridCol w="2345124"/>
                <a:gridCol w="2578314"/>
                <a:gridCol w="3048000"/>
                <a:gridCol w="1172562"/>
              </a:tblGrid>
              <a:tr h="161405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автомобиль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0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=5 кг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БУГРУ                </a:t>
                      </a:r>
                      <a:r>
                        <a:rPr lang="ru-RU" sz="1800" b="1" dirty="0">
                          <a:solidFill>
                            <a:srgbClr val="80008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(т№10)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≈10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м/с</a:t>
                      </a:r>
                      <a:r>
                        <a:rPr lang="ru-RU" sz="2000" b="1" baseline="30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r>
                        <a:rPr lang="ru-RU" sz="2000" b="1" baseline="-25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=2 м/с</a:t>
                      </a:r>
                      <a:r>
                        <a:rPr lang="ru-RU" sz="2000" b="1" baseline="30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</a:t>
                      </a:r>
                      <a:r>
                        <a:rPr lang="en-US" sz="2000" b="1" baseline="-25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en-US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 </a:t>
                      </a:r>
                      <a:r>
                        <a:rPr lang="en-US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50H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05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r>
                        <a:rPr lang="ru-RU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автомобиль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=5 кг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 ЯМЕ                    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(нитяной маятник)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g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≈10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м/с</a:t>
                      </a:r>
                      <a:r>
                        <a:rPr lang="ru-RU" sz="2400" b="1" baseline="30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endParaRPr lang="ru-RU" sz="2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</a:t>
                      </a:r>
                      <a:r>
                        <a:rPr lang="ru-RU" sz="2400" b="1" baseline="-25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=2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м/с</a:t>
                      </a:r>
                      <a:r>
                        <a:rPr lang="ru-RU" sz="2400" b="1" baseline="30000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</a:t>
                      </a:r>
                      <a:r>
                        <a:rPr lang="en-US" sz="1800" b="1" baseline="-25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 </a:t>
                      </a: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50H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51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       </a:t>
                      </a:r>
                      <a:r>
                        <a:rPr lang="ru-RU" sz="2000" b="1" dirty="0">
                          <a:solidFill>
                            <a:srgbClr val="80008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(т№9)</a:t>
                      </a:r>
                      <a:r>
                        <a:rPr lang="ru-RU" sz="2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i="1" dirty="0">
                          <a:solidFill>
                            <a:srgbClr val="0014A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СВОБОДНОЕ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i="1" dirty="0" smtClean="0">
                          <a:solidFill>
                            <a:srgbClr val="0014A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ПАДЕНИЕ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 err="1" smtClean="0">
                          <a:solidFill>
                            <a:srgbClr val="FF339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</a:t>
                      </a:r>
                      <a:r>
                        <a:rPr lang="en-US" sz="2800" b="1" baseline="-25000" dirty="0" err="1" smtClean="0">
                          <a:solidFill>
                            <a:srgbClr val="FF3399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x</a:t>
                      </a:r>
                      <a:r>
                        <a:rPr lang="en-US" sz="2800" b="1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= </a:t>
                      </a:r>
                      <a:r>
                        <a:rPr lang="en-US" sz="2800" b="1" dirty="0" err="1" smtClean="0">
                          <a:solidFill>
                            <a:srgbClr val="008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v•</a:t>
                      </a:r>
                      <a:r>
                        <a:rPr lang="en-US" sz="2400" b="1" dirty="0" err="1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cos</a:t>
                      </a:r>
                      <a:r>
                        <a:rPr lang="en-US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</a:t>
                      </a:r>
                      <a:r>
                        <a:rPr lang="en-US" sz="2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2800" b="1" dirty="0" smtClean="0">
                        <a:solidFill>
                          <a:srgbClr val="0000FF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v</a:t>
                      </a:r>
                      <a:r>
                        <a:rPr lang="en-US" sz="2800" b="1" baseline="-250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0y</a:t>
                      </a:r>
                      <a:r>
                        <a:rPr lang="en-US" sz="2800" b="1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= v</a:t>
                      </a:r>
                      <a:r>
                        <a:rPr lang="en-US" sz="2800" b="1" baseline="-25000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en-US" sz="2800" b="1" dirty="0" smtClean="0">
                          <a:solidFill>
                            <a:srgbClr val="008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•</a:t>
                      </a:r>
                      <a:r>
                        <a:rPr lang="en-US" sz="24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sin</a:t>
                      </a:r>
                      <a:r>
                        <a:rPr lang="en-US" sz="2400" b="1" dirty="0" smtClean="0">
                          <a:solidFill>
                            <a:srgbClr val="0033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  <a:sym typeface="Symbol"/>
                        </a:rPr>
                        <a:t></a:t>
                      </a:r>
                      <a:endParaRPr lang="ru-RU" sz="2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800" b="1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</a:t>
                      </a:r>
                      <a:r>
                        <a:rPr lang="ru-RU" sz="1800" b="1" baseline="-250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= 50</a:t>
                      </a:r>
                      <a:r>
                        <a:rPr lang="en-US" sz="18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9554" marR="5955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214546" y="2464866"/>
            <a:ext cx="2714644" cy="1833575"/>
            <a:chOff x="2964" y="5027"/>
            <a:chExt cx="1597" cy="836"/>
          </a:xfrm>
        </p:grpSpPr>
        <p:sp>
          <p:nvSpPr>
            <p:cNvPr id="4134" name="Line 38"/>
            <p:cNvSpPr>
              <a:spLocks noChangeShapeType="1"/>
            </p:cNvSpPr>
            <p:nvPr/>
          </p:nvSpPr>
          <p:spPr bwMode="auto">
            <a:xfrm flipV="1">
              <a:off x="3136" y="5119"/>
              <a:ext cx="1" cy="7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" name="Group 35"/>
            <p:cNvGrpSpPr>
              <a:grpSpLocks/>
            </p:cNvGrpSpPr>
            <p:nvPr/>
          </p:nvGrpSpPr>
          <p:grpSpPr bwMode="auto">
            <a:xfrm>
              <a:off x="3324" y="5487"/>
              <a:ext cx="1237" cy="201"/>
              <a:chOff x="0" y="0"/>
              <a:chExt cx="20000" cy="20000"/>
            </a:xfrm>
          </p:grpSpPr>
          <p:sp>
            <p:nvSpPr>
              <p:cNvPr id="4133" name="Arc 37"/>
              <p:cNvSpPr>
                <a:spLocks/>
              </p:cNvSpPr>
              <p:nvPr/>
            </p:nvSpPr>
            <p:spPr bwMode="auto">
              <a:xfrm flipH="1" flipV="1">
                <a:off x="0" y="0"/>
                <a:ext cx="9507" cy="2000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32" name="Arc 36"/>
              <p:cNvSpPr>
                <a:spLocks/>
              </p:cNvSpPr>
              <p:nvPr/>
            </p:nvSpPr>
            <p:spPr bwMode="auto">
              <a:xfrm flipV="1">
                <a:off x="9297" y="1592"/>
                <a:ext cx="10703" cy="1840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" name="Group 27"/>
            <p:cNvGrpSpPr>
              <a:grpSpLocks/>
            </p:cNvGrpSpPr>
            <p:nvPr/>
          </p:nvGrpSpPr>
          <p:grpSpPr bwMode="auto">
            <a:xfrm>
              <a:off x="3529" y="5027"/>
              <a:ext cx="852" cy="836"/>
              <a:chOff x="3529" y="5027"/>
              <a:chExt cx="852" cy="836"/>
            </a:xfrm>
          </p:grpSpPr>
          <p:sp>
            <p:nvSpPr>
              <p:cNvPr id="4130" name="Line 34"/>
              <p:cNvSpPr>
                <a:spLocks noChangeShapeType="1"/>
              </p:cNvSpPr>
              <p:nvPr/>
            </p:nvSpPr>
            <p:spPr bwMode="auto">
              <a:xfrm flipV="1">
                <a:off x="4193" y="5283"/>
                <a:ext cx="1" cy="433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9" name="Line 33"/>
              <p:cNvSpPr>
                <a:spLocks noChangeShapeType="1"/>
              </p:cNvSpPr>
              <p:nvPr/>
            </p:nvSpPr>
            <p:spPr bwMode="auto">
              <a:xfrm>
                <a:off x="3984" y="5569"/>
                <a:ext cx="397" cy="3"/>
              </a:xfrm>
              <a:prstGeom prst="line">
                <a:avLst/>
              </a:prstGeom>
              <a:noFill/>
              <a:ln w="9525">
                <a:solidFill>
                  <a:srgbClr val="00CCFF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28" name="Line 32"/>
              <p:cNvSpPr>
                <a:spLocks noChangeShapeType="1"/>
              </p:cNvSpPr>
              <p:nvPr/>
            </p:nvSpPr>
            <p:spPr bwMode="auto">
              <a:xfrm flipH="1">
                <a:off x="3529" y="5580"/>
                <a:ext cx="397" cy="0"/>
              </a:xfrm>
              <a:prstGeom prst="line">
                <a:avLst/>
              </a:prstGeom>
              <a:noFill/>
              <a:ln w="9525">
                <a:solidFill>
                  <a:srgbClr val="9933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6" name="Group 28"/>
              <p:cNvGrpSpPr>
                <a:grpSpLocks/>
              </p:cNvGrpSpPr>
              <p:nvPr/>
            </p:nvGrpSpPr>
            <p:grpSpPr bwMode="auto">
              <a:xfrm>
                <a:off x="3857" y="5027"/>
                <a:ext cx="179" cy="836"/>
                <a:chOff x="3862" y="723"/>
                <a:chExt cx="179" cy="836"/>
              </a:xfrm>
            </p:grpSpPr>
            <p:sp>
              <p:nvSpPr>
                <p:cNvPr id="4127" name="Rectangle 31"/>
                <p:cNvSpPr>
                  <a:spLocks noChangeArrowheads="1"/>
                </p:cNvSpPr>
                <p:nvPr/>
              </p:nvSpPr>
              <p:spPr bwMode="auto">
                <a:xfrm>
                  <a:off x="3862" y="1184"/>
                  <a:ext cx="179" cy="179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26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3957" y="723"/>
                  <a:ext cx="0" cy="540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25" name="Line 29"/>
                <p:cNvSpPr>
                  <a:spLocks noChangeShapeType="1"/>
                </p:cNvSpPr>
                <p:nvPr/>
              </p:nvSpPr>
              <p:spPr bwMode="auto">
                <a:xfrm>
                  <a:off x="3957" y="1264"/>
                  <a:ext cx="0" cy="295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sp>
          <p:nvSpPr>
            <p:cNvPr id="4122" name="Line 26"/>
            <p:cNvSpPr>
              <a:spLocks noChangeShapeType="1"/>
            </p:cNvSpPr>
            <p:nvPr/>
          </p:nvSpPr>
          <p:spPr bwMode="auto">
            <a:xfrm>
              <a:off x="2964" y="5680"/>
              <a:ext cx="505" cy="1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 type="none" w="sm" len="sm"/>
              <a:tailEnd type="triangl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7" name="Группа 54"/>
          <p:cNvGrpSpPr/>
          <p:nvPr/>
        </p:nvGrpSpPr>
        <p:grpSpPr>
          <a:xfrm>
            <a:off x="2428860" y="972813"/>
            <a:ext cx="2381199" cy="1131134"/>
            <a:chOff x="2571736" y="1389824"/>
            <a:chExt cx="1876096" cy="833467"/>
          </a:xfrm>
        </p:grpSpPr>
        <p:sp>
          <p:nvSpPr>
            <p:cNvPr id="54" name="Rectangle 31"/>
            <p:cNvSpPr>
              <a:spLocks noChangeArrowheads="1"/>
            </p:cNvSpPr>
            <p:nvPr/>
          </p:nvSpPr>
          <p:spPr bwMode="auto">
            <a:xfrm>
              <a:off x="3586003" y="1590960"/>
              <a:ext cx="200179" cy="26640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8" name="Группа 52"/>
            <p:cNvGrpSpPr/>
            <p:nvPr/>
          </p:nvGrpSpPr>
          <p:grpSpPr>
            <a:xfrm>
              <a:off x="2571736" y="1389824"/>
              <a:ext cx="1876096" cy="833467"/>
              <a:chOff x="128588" y="36474"/>
              <a:chExt cx="1015008" cy="365136"/>
            </a:xfrm>
          </p:grpSpPr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349846" y="241273"/>
                <a:ext cx="793750" cy="160337"/>
                <a:chOff x="255" y="-4954"/>
                <a:chExt cx="19999" cy="20000"/>
              </a:xfrm>
            </p:grpSpPr>
            <p:sp>
              <p:nvSpPr>
                <p:cNvPr id="4120" name="Arc 24"/>
                <p:cNvSpPr>
                  <a:spLocks/>
                </p:cNvSpPr>
                <p:nvPr/>
              </p:nvSpPr>
              <p:spPr bwMode="auto">
                <a:xfrm flipH="1">
                  <a:off x="255" y="-4954"/>
                  <a:ext cx="9239" cy="20000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19" name="Arc 23"/>
                <p:cNvSpPr>
                  <a:spLocks/>
                </p:cNvSpPr>
                <p:nvPr/>
              </p:nvSpPr>
              <p:spPr bwMode="auto">
                <a:xfrm>
                  <a:off x="8902" y="-4954"/>
                  <a:ext cx="11352" cy="17233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0" name="Group 46"/>
              <p:cNvGrpSpPr>
                <a:grpSpLocks/>
              </p:cNvGrpSpPr>
              <p:nvPr/>
            </p:nvGrpSpPr>
            <p:grpSpPr bwMode="auto">
              <a:xfrm>
                <a:off x="128588" y="58738"/>
                <a:ext cx="320675" cy="328612"/>
                <a:chOff x="3428" y="3803"/>
                <a:chExt cx="505" cy="517"/>
              </a:xfrm>
            </p:grpSpPr>
            <p:sp>
              <p:nvSpPr>
                <p:cNvPr id="4144" name="Line 48"/>
                <p:cNvSpPr>
                  <a:spLocks noChangeShapeType="1"/>
                </p:cNvSpPr>
                <p:nvPr/>
              </p:nvSpPr>
              <p:spPr bwMode="auto">
                <a:xfrm>
                  <a:off x="3576" y="3803"/>
                  <a:ext cx="1" cy="517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none" w="sm" len="sm"/>
                  <a:tailEnd type="triangl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43" name="Line 47"/>
                <p:cNvSpPr>
                  <a:spLocks noChangeShapeType="1"/>
                </p:cNvSpPr>
                <p:nvPr/>
              </p:nvSpPr>
              <p:spPr bwMode="auto">
                <a:xfrm>
                  <a:off x="3428" y="4002"/>
                  <a:ext cx="505" cy="1"/>
                </a:xfrm>
                <a:prstGeom prst="line">
                  <a:avLst/>
                </a:prstGeom>
                <a:noFill/>
                <a:ln w="9525">
                  <a:solidFill>
                    <a:srgbClr val="008000"/>
                  </a:solidFill>
                  <a:round/>
                  <a:headEnd type="none" w="sm" len="sm"/>
                  <a:tailEnd type="triangle" w="sm" len="sm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4117" name="Line 21"/>
              <p:cNvSpPr>
                <a:spLocks noChangeShapeType="1"/>
              </p:cNvSpPr>
              <p:nvPr/>
            </p:nvSpPr>
            <p:spPr bwMode="auto">
              <a:xfrm>
                <a:off x="969963" y="168275"/>
                <a:ext cx="1587" cy="168275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11" name="Group 39"/>
              <p:cNvGrpSpPr>
                <a:grpSpLocks/>
              </p:cNvGrpSpPr>
              <p:nvPr/>
            </p:nvGrpSpPr>
            <p:grpSpPr bwMode="auto">
              <a:xfrm>
                <a:off x="571472" y="36474"/>
                <a:ext cx="309563" cy="359854"/>
                <a:chOff x="3721" y="4117"/>
                <a:chExt cx="448" cy="455"/>
              </a:xfrm>
            </p:grpSpPr>
            <p:sp>
              <p:nvSpPr>
                <p:cNvPr id="4140" name="Line 44"/>
                <p:cNvSpPr>
                  <a:spLocks noChangeShapeType="1"/>
                </p:cNvSpPr>
                <p:nvPr/>
              </p:nvSpPr>
              <p:spPr bwMode="auto">
                <a:xfrm>
                  <a:off x="3945" y="4293"/>
                  <a:ext cx="0" cy="279"/>
                </a:xfrm>
                <a:prstGeom prst="line">
                  <a:avLst/>
                </a:prstGeom>
                <a:noFill/>
                <a:ln w="38100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39" name="Line 43"/>
                <p:cNvSpPr>
                  <a:spLocks noChangeShapeType="1"/>
                </p:cNvSpPr>
                <p:nvPr/>
              </p:nvSpPr>
              <p:spPr bwMode="auto">
                <a:xfrm flipV="1">
                  <a:off x="3945" y="4117"/>
                  <a:ext cx="0" cy="162"/>
                </a:xfrm>
                <a:prstGeom prst="line">
                  <a:avLst/>
                </a:prstGeom>
                <a:noFill/>
                <a:ln w="57150">
                  <a:solidFill>
                    <a:srgbClr val="0000FF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grpSp>
              <p:nvGrpSpPr>
                <p:cNvPr id="12" name="Group 40"/>
                <p:cNvGrpSpPr>
                  <a:grpSpLocks/>
                </p:cNvGrpSpPr>
                <p:nvPr/>
              </p:nvGrpSpPr>
              <p:grpSpPr bwMode="auto">
                <a:xfrm>
                  <a:off x="3721" y="4283"/>
                  <a:ext cx="448" cy="4"/>
                  <a:chOff x="3729" y="5576"/>
                  <a:chExt cx="448" cy="4"/>
                </a:xfrm>
              </p:grpSpPr>
              <p:sp>
                <p:nvSpPr>
                  <p:cNvPr id="4138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997" y="5576"/>
                    <a:ext cx="1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CCFF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137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29" y="5580"/>
                    <a:ext cx="18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993300"/>
                    </a:solidFill>
                    <a:round/>
                    <a:headEnd/>
                    <a:tailEnd type="triangle" w="med" len="med"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</p:grpSp>
      </p:grpSp>
      <p:grpSp>
        <p:nvGrpSpPr>
          <p:cNvPr id="13" name="Group 1"/>
          <p:cNvGrpSpPr>
            <a:grpSpLocks/>
          </p:cNvGrpSpPr>
          <p:nvPr/>
        </p:nvGrpSpPr>
        <p:grpSpPr bwMode="auto">
          <a:xfrm>
            <a:off x="2357422" y="5000636"/>
            <a:ext cx="2643206" cy="1000132"/>
            <a:chOff x="2981" y="6024"/>
            <a:chExt cx="2532" cy="781"/>
          </a:xfrm>
        </p:grpSpPr>
        <p:sp>
          <p:nvSpPr>
            <p:cNvPr id="4111" name="Arc 15"/>
            <p:cNvSpPr>
              <a:spLocks/>
            </p:cNvSpPr>
            <p:nvPr/>
          </p:nvSpPr>
          <p:spPr bwMode="auto">
            <a:xfrm flipH="1">
              <a:off x="3041" y="6166"/>
              <a:ext cx="901" cy="601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10" name="Arc 14"/>
            <p:cNvSpPr>
              <a:spLocks/>
            </p:cNvSpPr>
            <p:nvPr/>
          </p:nvSpPr>
          <p:spPr bwMode="auto">
            <a:xfrm>
              <a:off x="3941" y="6166"/>
              <a:ext cx="889" cy="637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4" name="Group 2"/>
            <p:cNvGrpSpPr>
              <a:grpSpLocks/>
            </p:cNvGrpSpPr>
            <p:nvPr/>
          </p:nvGrpSpPr>
          <p:grpSpPr bwMode="auto">
            <a:xfrm>
              <a:off x="2981" y="6024"/>
              <a:ext cx="2532" cy="781"/>
              <a:chOff x="2981" y="6024"/>
              <a:chExt cx="2532" cy="781"/>
            </a:xfrm>
          </p:grpSpPr>
          <p:sp>
            <p:nvSpPr>
              <p:cNvPr id="4109" name="Line 13"/>
              <p:cNvSpPr>
                <a:spLocks noChangeShapeType="1"/>
              </p:cNvSpPr>
              <p:nvPr/>
            </p:nvSpPr>
            <p:spPr bwMode="auto">
              <a:xfrm flipV="1">
                <a:off x="2996" y="6024"/>
                <a:ext cx="1" cy="7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8" name="Line 12"/>
              <p:cNvSpPr>
                <a:spLocks noChangeShapeType="1"/>
              </p:cNvSpPr>
              <p:nvPr/>
            </p:nvSpPr>
            <p:spPr bwMode="auto">
              <a:xfrm flipV="1">
                <a:off x="3008" y="6288"/>
                <a:ext cx="181" cy="493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7" name="Line 11"/>
              <p:cNvSpPr>
                <a:spLocks noChangeShapeType="1"/>
              </p:cNvSpPr>
              <p:nvPr/>
            </p:nvSpPr>
            <p:spPr bwMode="auto">
              <a:xfrm>
                <a:off x="4320" y="6164"/>
                <a:ext cx="1" cy="44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6" name="Line 10"/>
              <p:cNvSpPr>
                <a:spLocks noChangeShapeType="1"/>
              </p:cNvSpPr>
              <p:nvPr/>
            </p:nvSpPr>
            <p:spPr bwMode="auto">
              <a:xfrm>
                <a:off x="2981" y="6790"/>
                <a:ext cx="229" cy="1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5" name="Line 9"/>
              <p:cNvSpPr>
                <a:spLocks noChangeShapeType="1"/>
              </p:cNvSpPr>
              <p:nvPr/>
            </p:nvSpPr>
            <p:spPr bwMode="auto">
              <a:xfrm>
                <a:off x="3976" y="6154"/>
                <a:ext cx="229" cy="1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4" name="Line 8"/>
              <p:cNvSpPr>
                <a:spLocks noChangeShapeType="1"/>
              </p:cNvSpPr>
              <p:nvPr/>
            </p:nvSpPr>
            <p:spPr bwMode="auto">
              <a:xfrm>
                <a:off x="4800" y="6734"/>
                <a:ext cx="229" cy="1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3" name="Line 7"/>
              <p:cNvSpPr>
                <a:spLocks noChangeShapeType="1"/>
              </p:cNvSpPr>
              <p:nvPr/>
            </p:nvSpPr>
            <p:spPr bwMode="auto">
              <a:xfrm>
                <a:off x="4589" y="6363"/>
                <a:ext cx="229" cy="1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2" name="Line 6"/>
              <p:cNvSpPr>
                <a:spLocks noChangeShapeType="1"/>
              </p:cNvSpPr>
              <p:nvPr/>
            </p:nvSpPr>
            <p:spPr bwMode="auto">
              <a:xfrm>
                <a:off x="3533" y="6243"/>
                <a:ext cx="229" cy="1"/>
              </a:xfrm>
              <a:prstGeom prst="line">
                <a:avLst/>
              </a:prstGeom>
              <a:noFill/>
              <a:ln w="9525">
                <a:solidFill>
                  <a:srgbClr val="FF00FF"/>
                </a:solidFill>
                <a:round/>
                <a:headEnd type="none" w="sm" len="sm"/>
                <a:tailEnd type="triangle" w="sm" len="sm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1" name="Line 5"/>
              <p:cNvSpPr>
                <a:spLocks noChangeShapeType="1"/>
              </p:cNvSpPr>
              <p:nvPr/>
            </p:nvSpPr>
            <p:spPr bwMode="auto">
              <a:xfrm>
                <a:off x="3957" y="6184"/>
                <a:ext cx="0" cy="478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00" name="Rectangle 4"/>
              <p:cNvSpPr>
                <a:spLocks noChangeArrowheads="1"/>
              </p:cNvSpPr>
              <p:nvPr/>
            </p:nvSpPr>
            <p:spPr bwMode="auto">
              <a:xfrm>
                <a:off x="3865" y="6087"/>
                <a:ext cx="179" cy="179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99" name="Line 3"/>
              <p:cNvSpPr>
                <a:spLocks noChangeShapeType="1"/>
              </p:cNvSpPr>
              <p:nvPr/>
            </p:nvSpPr>
            <p:spPr bwMode="auto">
              <a:xfrm>
                <a:off x="2993" y="6804"/>
                <a:ext cx="2520" cy="0"/>
              </a:xfrm>
              <a:prstGeom prst="line">
                <a:avLst/>
              </a:prstGeom>
              <a:noFill/>
              <a:ln w="9525">
                <a:solidFill>
                  <a:srgbClr val="008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51" name="Прямоугольник 50"/>
          <p:cNvSpPr/>
          <p:nvPr/>
        </p:nvSpPr>
        <p:spPr>
          <a:xfrm>
            <a:off x="5143504" y="2500306"/>
            <a:ext cx="2328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ox</a:t>
            </a: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0= </a:t>
            </a:r>
            <a:r>
              <a:rPr lang="en-US" sz="2400" b="1" dirty="0" smtClean="0">
                <a:solidFill>
                  <a:srgbClr val="00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</a:t>
            </a:r>
            <a:r>
              <a:rPr lang="ru-RU" sz="2400" b="1" baseline="-25000" dirty="0" smtClean="0">
                <a:solidFill>
                  <a:srgbClr val="00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</a:t>
            </a: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-  </a:t>
            </a:r>
            <a:r>
              <a:rPr lang="en-US" sz="2400" b="1" dirty="0" smtClean="0">
                <a:solidFill>
                  <a:srgbClr val="FF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</a:t>
            </a:r>
            <a:r>
              <a:rPr lang="ru-RU" sz="2400" b="1" dirty="0" err="1" smtClean="0">
                <a:solidFill>
                  <a:srgbClr val="FF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тр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5000628" y="785794"/>
            <a:ext cx="26913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ox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0= </a:t>
            </a:r>
            <a:r>
              <a:rPr lang="en-US" sz="2800" b="1" dirty="0" smtClean="0">
                <a:solidFill>
                  <a:srgbClr val="00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</a:t>
            </a:r>
            <a:r>
              <a:rPr lang="ru-RU" sz="2800" b="1" baseline="-25000" dirty="0" smtClean="0">
                <a:solidFill>
                  <a:srgbClr val="00FF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-  </a:t>
            </a:r>
            <a:r>
              <a:rPr lang="en-US" sz="2800" b="1" dirty="0" smtClean="0">
                <a:solidFill>
                  <a:srgbClr val="FF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</a:t>
            </a:r>
            <a:r>
              <a:rPr lang="ru-RU" sz="2800" b="1" dirty="0" err="1" smtClean="0">
                <a:solidFill>
                  <a:srgbClr val="FF66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тр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6" name="Line 2"/>
          <p:cNvSpPr>
            <a:spLocks noChangeShapeType="1"/>
          </p:cNvSpPr>
          <p:nvPr/>
        </p:nvSpPr>
        <p:spPr bwMode="auto">
          <a:xfrm>
            <a:off x="5905572" y="23726"/>
            <a:ext cx="228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Line 1"/>
          <p:cNvSpPr>
            <a:spLocks noChangeShapeType="1"/>
          </p:cNvSpPr>
          <p:nvPr/>
        </p:nvSpPr>
        <p:spPr bwMode="auto">
          <a:xfrm>
            <a:off x="6477076" y="23726"/>
            <a:ext cx="228600" cy="0"/>
          </a:xfrm>
          <a:prstGeom prst="line">
            <a:avLst/>
          </a:prstGeom>
          <a:noFill/>
          <a:ln w="38100">
            <a:solidFill>
              <a:srgbClr val="0014A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" name="Rectangle 4"/>
          <p:cNvSpPr>
            <a:spLocks noChangeArrowheads="1"/>
          </p:cNvSpPr>
          <p:nvPr/>
        </p:nvSpPr>
        <p:spPr bwMode="auto">
          <a:xfrm>
            <a:off x="0" y="59375"/>
            <a:ext cx="9144000" cy="733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105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Ситуация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динамич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картинка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Σ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 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25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9105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Что?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Как?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эскиз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з-н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Ньютона )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ВЕС (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ru-RU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0бщ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343092" y="178592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y</a:t>
            </a:r>
            <a:endParaRPr lang="ru-RU" b="1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036253" y="1262706"/>
            <a:ext cx="2712602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 err="1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oy</a:t>
            </a:r>
            <a:r>
              <a:rPr lang="en-US" sz="2400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</a:t>
            </a:r>
            <a:r>
              <a:rPr lang="ru-RU" sz="2800" b="1" baseline="-250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- N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286380" y="1773863"/>
            <a:ext cx="2521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=10H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 </a:t>
            </a: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50H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N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913535" y="1285860"/>
            <a:ext cx="1230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 = 40H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571736" y="257174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y</a:t>
            </a:r>
            <a:endParaRPr lang="ru-RU" b="1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143504" y="3000372"/>
            <a:ext cx="2699778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oy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</a:t>
            </a:r>
            <a:r>
              <a:rPr lang="ru-RU" sz="2800" b="1" baseline="-250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 N-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mg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929190" y="3714752"/>
            <a:ext cx="30043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=10H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 - </a:t>
            </a:r>
            <a:r>
              <a:rPr lang="en-US" sz="28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50H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7913535" y="2857496"/>
            <a:ext cx="1230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 = 60H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2936549" y="5500702"/>
            <a:ext cx="492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mg</a:t>
            </a:r>
            <a:endParaRPr lang="ru-RU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750557" y="547695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</a:t>
            </a:r>
            <a:endParaRPr lang="ru-RU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929190" y="4536195"/>
            <a:ext cx="25587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ox</a:t>
            </a:r>
            <a:r>
              <a:rPr lang="ru-RU" sz="24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)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а</a:t>
            </a:r>
            <a:r>
              <a:rPr lang="en-US" sz="2800" b="1" baseline="-25000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=0  </a:t>
            </a:r>
            <a:r>
              <a:rPr lang="en-US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</a:t>
            </a:r>
            <a:r>
              <a:rPr lang="en-US" sz="2800" b="1" dirty="0" err="1" smtClean="0">
                <a:solidFill>
                  <a:srgbClr val="FF7C8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</a:t>
            </a:r>
            <a:r>
              <a:rPr lang="en-US" sz="1600" b="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x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en-US" sz="28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t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5000628" y="5072074"/>
            <a:ext cx="15231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oy</a:t>
            </a:r>
            <a:r>
              <a:rPr lang="ru-RU" sz="24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) 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</a:t>
            </a:r>
            <a:r>
              <a:rPr lang="en-US" sz="2800" b="1" baseline="-250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y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</a:t>
            </a:r>
            <a:r>
              <a:rPr lang="ru-RU" sz="2800" b="1" dirty="0" smtClean="0">
                <a:solidFill>
                  <a:srgbClr val="008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</a:p>
        </p:txBody>
      </p:sp>
      <p:sp>
        <p:nvSpPr>
          <p:cNvPr id="72" name="Прямоугольник 71"/>
          <p:cNvSpPr/>
          <p:nvPr/>
        </p:nvSpPr>
        <p:spPr>
          <a:xfrm>
            <a:off x="5000628" y="5715016"/>
            <a:ext cx="28568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y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=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y</a:t>
            </a:r>
            <a:r>
              <a:rPr lang="ru-RU" sz="2800" b="1" baseline="-250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0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+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v</a:t>
            </a:r>
            <a:r>
              <a:rPr lang="ru-RU" sz="2800" b="1" baseline="-250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0</a:t>
            </a:r>
            <a:r>
              <a:rPr lang="en-US" sz="2800" b="1" baseline="-250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y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•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t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–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gt</a:t>
            </a:r>
            <a:r>
              <a:rPr lang="ru-RU" sz="2800" b="1" baseline="30000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/2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929586" y="5334672"/>
            <a:ext cx="1227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= 0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H</a:t>
            </a:r>
            <a:endParaRPr lang="ru-RU" sz="28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0758" y="2396570"/>
            <a:ext cx="9144000" cy="44291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4" name="Прямоугольник 73"/>
          <p:cNvSpPr/>
          <p:nvPr/>
        </p:nvSpPr>
        <p:spPr>
          <a:xfrm>
            <a:off x="3236506" y="1707500"/>
            <a:ext cx="595035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b="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mg</a:t>
            </a:r>
            <a:endParaRPr lang="ru-RU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3407568" y="764704"/>
            <a:ext cx="44435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N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388634" y="1279646"/>
            <a:ext cx="50206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a</a:t>
            </a:r>
            <a:r>
              <a:rPr lang="ru-RU" sz="2800" b="1" baseline="-25000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ц</a:t>
            </a:r>
            <a:endParaRPr lang="ru-RU" sz="2400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7" name="Text Box 2"/>
          <p:cNvSpPr txBox="1">
            <a:spLocks noChangeArrowheads="1"/>
          </p:cNvSpPr>
          <p:nvPr/>
        </p:nvSpPr>
        <p:spPr bwMode="auto">
          <a:xfrm>
            <a:off x="7596336" y="6546850"/>
            <a:ext cx="1547664" cy="311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Рабочая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стр22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01341 L 4.72222E-6 0.25601 " pathEditMode="relative" rAng="0" ptsTypes="AA">
                                      <p:cBhvr>
                                        <p:cTn id="8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0.26804 L 4.72222E-6 0.60106 " pathEditMode="relative" rAng="0" ptsTypes="AA">
                                      <p:cBhvr>
                                        <p:cTn id="120" dur="3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6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9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6087E-6 L -0.58385 0.08302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2" y="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6" grpId="0" animBg="1"/>
      <p:bldP spid="57" grpId="0" animBg="1"/>
      <p:bldP spid="58" grpId="0"/>
      <p:bldP spid="60" grpId="0"/>
      <p:bldP spid="61" grpId="0" animBg="1"/>
      <p:bldP spid="62" grpId="0"/>
      <p:bldP spid="63" grpId="0"/>
      <p:bldP spid="63" grpId="1"/>
      <p:bldP spid="64" grpId="0"/>
      <p:bldP spid="65" grpId="0" animBg="1"/>
      <p:bldP spid="66" grpId="0"/>
      <p:bldP spid="67" grpId="0"/>
      <p:bldP spid="67" grpId="1"/>
      <p:bldP spid="68" grpId="0"/>
      <p:bldP spid="69" grpId="0"/>
      <p:bldP spid="70" grpId="0"/>
      <p:bldP spid="71" grpId="0"/>
      <p:bldP spid="72" grpId="0"/>
      <p:bldP spid="73" grpId="0"/>
      <p:bldP spid="73" grpId="1"/>
      <p:bldP spid="59" grpId="0" animBg="1"/>
      <p:bldP spid="59" grpId="1" animBg="1"/>
      <p:bldP spid="74" grpId="0"/>
      <p:bldP spid="75" grpId="0"/>
      <p:bldP spid="7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-32" y="5982379"/>
            <a:ext cx="91440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Для диагностики,   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стр.15,16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5894" y="0"/>
            <a:ext cx="25837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9-3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86050" y="0"/>
            <a:ext cx="318728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№9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20811879">
            <a:off x="39660" y="1184624"/>
            <a:ext cx="5070486" cy="93281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движение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>
            <a:off x="2843808" y="1844824"/>
            <a:ext cx="4936470" cy="72008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Под</a:t>
            </a:r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действием 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 rot="20618241">
            <a:off x="3320522" y="2756289"/>
            <a:ext cx="5814599" cy="79109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cap="all" dirty="0" smtClean="0">
                <a:latin typeface="Times New Roman" pitchFamily="18" charset="0"/>
                <a:cs typeface="Times New Roman" pitchFamily="18" charset="0"/>
              </a:rPr>
              <a:t>силы</a:t>
            </a:r>
            <a:r>
              <a:rPr lang="ru-RU" sz="6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тяжести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WordArt 4"/>
          <p:cNvSpPr>
            <a:spLocks noChangeArrowheads="1" noChangeShapeType="1" noTextEdit="1"/>
          </p:cNvSpPr>
          <p:nvPr/>
        </p:nvSpPr>
        <p:spPr bwMode="gray">
          <a:xfrm>
            <a:off x="248874" y="4221088"/>
            <a:ext cx="8067542" cy="1944216"/>
          </a:xfrm>
          <a:prstGeom prst="rect">
            <a:avLst/>
          </a:prstGeom>
          <a:solidFill>
            <a:srgbClr val="FFFF00"/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Измерение начальной скорости 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 свободном падении.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4"/>
            <a:ext cx="9144000" cy="310854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Почему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горизонтальная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составляющая скорости не меняется?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Почему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вертикальная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составляющая скорости меняется по закону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?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Почему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время падения оказалось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одинаковым у всех?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 Стр. 93 вопросы № 1,2,3,4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509620" y="4000504"/>
            <a:ext cx="3348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Лабораторная работа №4.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найти скорость пальца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Изучение движения тела под действием силы тяжести.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 flipH="1" flipV="1">
            <a:off x="-349900" y="2935462"/>
            <a:ext cx="27000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Дуга 9"/>
          <p:cNvSpPr/>
          <p:nvPr/>
        </p:nvSpPr>
        <p:spPr>
          <a:xfrm>
            <a:off x="-1285916" y="2071678"/>
            <a:ext cx="5000660" cy="6143668"/>
          </a:xfrm>
          <a:prstGeom prst="arc">
            <a:avLst>
              <a:gd name="adj1" fmla="val 15980834"/>
              <a:gd name="adj2" fmla="val 20024815"/>
            </a:avLst>
          </a:prstGeom>
          <a:ln w="57150">
            <a:solidFill>
              <a:srgbClr val="001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1040789" y="2014472"/>
            <a:ext cx="745129" cy="3834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  <a:scene3d>
            <a:camera prst="orthographicFront">
              <a:rot lat="0" lon="0" rev="214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14480" y="164305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ru-RU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60" name="Line 41"/>
          <p:cNvSpPr>
            <a:spLocks noChangeShapeType="1"/>
          </p:cNvSpPr>
          <p:nvPr/>
        </p:nvSpPr>
        <p:spPr bwMode="auto">
          <a:xfrm>
            <a:off x="2428860" y="2071678"/>
            <a:ext cx="0" cy="335326"/>
          </a:xfrm>
          <a:prstGeom prst="line">
            <a:avLst/>
          </a:prstGeom>
          <a:noFill/>
          <a:ln w="38100">
            <a:solidFill>
              <a:srgbClr val="0014AC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" name="Line 42"/>
          <p:cNvSpPr>
            <a:spLocks noChangeShapeType="1"/>
          </p:cNvSpPr>
          <p:nvPr/>
        </p:nvSpPr>
        <p:spPr bwMode="auto">
          <a:xfrm>
            <a:off x="1802969" y="1700840"/>
            <a:ext cx="175229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64"/>
          <p:cNvGrpSpPr/>
          <p:nvPr/>
        </p:nvGrpSpPr>
        <p:grpSpPr>
          <a:xfrm>
            <a:off x="2857488" y="3429000"/>
            <a:ext cx="571504" cy="400110"/>
            <a:chOff x="3176291" y="2714620"/>
            <a:chExt cx="571504" cy="400110"/>
          </a:xfrm>
        </p:grpSpPr>
        <p:sp>
          <p:nvSpPr>
            <p:cNvPr id="63" name="TextBox 62"/>
            <p:cNvSpPr txBox="1"/>
            <p:nvPr/>
          </p:nvSpPr>
          <p:spPr>
            <a:xfrm>
              <a:off x="3176291" y="2714620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 </a:t>
              </a:r>
              <a:endParaRPr lang="ru-RU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Line 29"/>
            <p:cNvSpPr>
              <a:spLocks noChangeShapeType="1"/>
            </p:cNvSpPr>
            <p:nvPr/>
          </p:nvSpPr>
          <p:spPr bwMode="auto">
            <a:xfrm>
              <a:off x="3258746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67" name="Прямая со стрелкой 66"/>
          <p:cNvCxnSpPr/>
          <p:nvPr/>
        </p:nvCxnSpPr>
        <p:spPr>
          <a:xfrm rot="5400000">
            <a:off x="2429654" y="3285330"/>
            <a:ext cx="857256" cy="1588"/>
          </a:xfrm>
          <a:prstGeom prst="straightConnector1">
            <a:avLst/>
          </a:prstGeom>
          <a:ln w="38100">
            <a:solidFill>
              <a:srgbClr val="365D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67"/>
          <p:cNvGrpSpPr/>
          <p:nvPr/>
        </p:nvGrpSpPr>
        <p:grpSpPr>
          <a:xfrm>
            <a:off x="2500299" y="1885882"/>
            <a:ext cx="428627" cy="400110"/>
            <a:chOff x="3148575" y="2714620"/>
            <a:chExt cx="494730" cy="400110"/>
          </a:xfrm>
        </p:grpSpPr>
        <p:sp>
          <p:nvSpPr>
            <p:cNvPr id="69" name="TextBox 68"/>
            <p:cNvSpPr txBox="1"/>
            <p:nvPr/>
          </p:nvSpPr>
          <p:spPr>
            <a:xfrm>
              <a:off x="3176291" y="2714620"/>
              <a:ext cx="4670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g </a:t>
              </a:r>
              <a:endParaRPr lang="ru-RU" sz="20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Line 29"/>
            <p:cNvSpPr>
              <a:spLocks noChangeShapeType="1"/>
            </p:cNvSpPr>
            <p:nvPr/>
          </p:nvSpPr>
          <p:spPr bwMode="auto">
            <a:xfrm>
              <a:off x="3148575" y="2824790"/>
              <a:ext cx="43870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14AC"/>
                </a:solidFill>
              </a:endParaRPr>
            </a:p>
          </p:txBody>
        </p:sp>
      </p:grpSp>
      <p:sp>
        <p:nvSpPr>
          <p:cNvPr id="1071" name="Text Box 47"/>
          <p:cNvSpPr txBox="1">
            <a:spLocks noChangeArrowheads="1"/>
          </p:cNvSpPr>
          <p:nvPr/>
        </p:nvSpPr>
        <p:spPr bwMode="auto">
          <a:xfrm>
            <a:off x="0" y="4143380"/>
            <a:ext cx="4286248" cy="7858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ts val="2000"/>
              </a:lnSpc>
              <a:spcAft>
                <a:spcPts val="100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равномерно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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=0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0" indent="-342900">
              <a:lnSpc>
                <a:spcPts val="2000"/>
              </a:lnSpc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x=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2800" b="1" i="0" u="none" strike="noStrike" cap="none" normalizeH="0" baseline="-25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0x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2x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571472" y="1447372"/>
            <a:ext cx="4411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endParaRPr lang="ru-RU" sz="2400" dirty="0"/>
          </a:p>
        </p:txBody>
      </p:sp>
      <p:sp>
        <p:nvSpPr>
          <p:cNvPr id="78" name="TextBox 77"/>
          <p:cNvSpPr txBox="1"/>
          <p:nvPr/>
        </p:nvSpPr>
        <p:spPr>
          <a:xfrm>
            <a:off x="357158" y="2500306"/>
            <a:ext cx="1285884" cy="400110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 =…..м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Левая фигурная скобка 79"/>
          <p:cNvSpPr/>
          <p:nvPr/>
        </p:nvSpPr>
        <p:spPr>
          <a:xfrm>
            <a:off x="511051" y="2071678"/>
            <a:ext cx="500066" cy="1928826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TextBox 85"/>
          <p:cNvSpPr txBox="1"/>
          <p:nvPr/>
        </p:nvSpPr>
        <p:spPr>
          <a:xfrm>
            <a:off x="-32" y="5000636"/>
            <a:ext cx="2714644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…м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…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2800" dirty="0"/>
          </a:p>
        </p:txBody>
      </p:sp>
      <p:sp>
        <p:nvSpPr>
          <p:cNvPr id="88" name="Левая фигурная скобка 87"/>
          <p:cNvSpPr/>
          <p:nvPr/>
        </p:nvSpPr>
        <p:spPr>
          <a:xfrm rot="16200000" flipH="1">
            <a:off x="2071670" y="2571744"/>
            <a:ext cx="357190" cy="2500330"/>
          </a:xfrm>
          <a:prstGeom prst="leftBrace">
            <a:avLst/>
          </a:prstGeom>
          <a:ln w="25400">
            <a:solidFill>
              <a:srgbClr val="001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TextBox 88"/>
          <p:cNvSpPr txBox="1"/>
          <p:nvPr/>
        </p:nvSpPr>
        <p:spPr>
          <a:xfrm>
            <a:off x="1500166" y="3071810"/>
            <a:ext cx="857256" cy="593906"/>
          </a:xfrm>
          <a:prstGeom prst="rect">
            <a:avLst/>
          </a:prstGeom>
          <a:solidFill>
            <a:schemeClr val="bg2">
              <a:lumMod val="75000"/>
              <a:alpha val="6000"/>
            </a:scheme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…м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одержимое 36"/>
          <p:cNvSpPr txBox="1">
            <a:spLocks/>
          </p:cNvSpPr>
          <p:nvPr/>
        </p:nvSpPr>
        <p:spPr>
          <a:xfrm>
            <a:off x="3428992" y="1484784"/>
            <a:ext cx="5715008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1.Резинка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двигается по параболе..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9" name="Содержимое 36"/>
          <p:cNvSpPr txBox="1">
            <a:spLocks/>
          </p:cNvSpPr>
          <p:nvPr/>
        </p:nvSpPr>
        <p:spPr>
          <a:xfrm>
            <a:off x="0" y="857232"/>
            <a:ext cx="6143636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Оборудование</a:t>
            </a:r>
            <a:r>
              <a:rPr kumimoji="0" lang="ru-RU" sz="28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резинка, линейка, стол. </a:t>
            </a:r>
            <a:endParaRPr kumimoji="0" lang="ru-RU" sz="28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0" name="Содержимое 36"/>
          <p:cNvSpPr txBox="1">
            <a:spLocks/>
          </p:cNvSpPr>
          <p:nvPr/>
        </p:nvSpPr>
        <p:spPr>
          <a:xfrm>
            <a:off x="6500826" y="908720"/>
            <a:ext cx="2071702" cy="57150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Ход работы: </a:t>
            </a:r>
            <a:endParaRPr kumimoji="0" lang="ru-RU" sz="28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28992" y="2060848"/>
            <a:ext cx="571500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 ускорением св.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пад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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2800" dirty="0">
              <a:solidFill>
                <a:schemeClr val="tx1"/>
              </a:solidFill>
            </a:endParaRP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4286248" y="2564904"/>
            <a:ext cx="3072126" cy="1939147"/>
            <a:chOff x="14533" y="2007"/>
            <a:chExt cx="4470" cy="3573"/>
          </a:xfrm>
        </p:grpSpPr>
        <p:grpSp>
          <p:nvGrpSpPr>
            <p:cNvPr id="5" name="Group 7"/>
            <p:cNvGrpSpPr>
              <a:grpSpLocks/>
            </p:cNvGrpSpPr>
            <p:nvPr/>
          </p:nvGrpSpPr>
          <p:grpSpPr bwMode="auto">
            <a:xfrm>
              <a:off x="15461" y="3604"/>
              <a:ext cx="2156" cy="1690"/>
              <a:chOff x="9862" y="6636"/>
              <a:chExt cx="1071" cy="1690"/>
            </a:xfrm>
          </p:grpSpPr>
          <p:grpSp>
            <p:nvGrpSpPr>
              <p:cNvPr id="6" name="Group 9"/>
              <p:cNvGrpSpPr>
                <a:grpSpLocks/>
              </p:cNvGrpSpPr>
              <p:nvPr/>
            </p:nvGrpSpPr>
            <p:grpSpPr bwMode="auto">
              <a:xfrm>
                <a:off x="9862" y="6636"/>
                <a:ext cx="1071" cy="1690"/>
                <a:chOff x="12788" y="5651"/>
                <a:chExt cx="1071" cy="1690"/>
              </a:xfrm>
            </p:grpSpPr>
            <p:sp>
              <p:nvSpPr>
                <p:cNvPr id="4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2788" y="5651"/>
                  <a:ext cx="1071" cy="674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ru-RU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kumimoji="0" lang="ru-RU" sz="24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– v</a:t>
                  </a:r>
                  <a:r>
                    <a:rPr kumimoji="0" lang="ru-RU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0y</a:t>
                  </a:r>
                  <a:r>
                    <a:rPr kumimoji="0" lang="ru-RU" sz="24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2891" y="6486"/>
                  <a:ext cx="469" cy="855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g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7" name="Line 8"/>
              <p:cNvSpPr>
                <a:spLocks noChangeShapeType="1"/>
              </p:cNvSpPr>
              <p:nvPr/>
            </p:nvSpPr>
            <p:spPr bwMode="auto">
              <a:xfrm>
                <a:off x="10026" y="7558"/>
                <a:ext cx="538" cy="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5" name="Text Box 6"/>
            <p:cNvSpPr txBox="1">
              <a:spLocks noChangeArrowheads="1"/>
            </p:cNvSpPr>
            <p:nvPr/>
          </p:nvSpPr>
          <p:spPr bwMode="auto">
            <a:xfrm>
              <a:off x="14533" y="2007"/>
              <a:ext cx="4470" cy="357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….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4572000" y="4365104"/>
            <a:ext cx="2786082" cy="52322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y=</a:t>
            </a:r>
            <a:endParaRPr lang="ru-RU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4572000" y="4869160"/>
            <a:ext cx="2428892" cy="5232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52" name="TextBox 51"/>
          <p:cNvSpPr txBox="1"/>
          <p:nvPr/>
        </p:nvSpPr>
        <p:spPr>
          <a:xfrm rot="20392484">
            <a:off x="7461073" y="2975616"/>
            <a:ext cx="164307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endParaRPr lang="ru-RU" sz="2800" dirty="0">
              <a:solidFill>
                <a:srgbClr val="0014AC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 rot="20495620">
            <a:off x="7626528" y="3576658"/>
            <a:ext cx="1472534" cy="523220"/>
          </a:xfrm>
          <a:prstGeom prst="rect">
            <a:avLst/>
          </a:prstGeom>
          <a:solidFill>
            <a:srgbClr val="FFFF00">
              <a:alpha val="37000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t=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…с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286248" y="3126220"/>
            <a:ext cx="2643206" cy="357190"/>
          </a:xfrm>
          <a:prstGeom prst="round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одержимое 36"/>
          <p:cNvSpPr txBox="1">
            <a:spLocks/>
          </p:cNvSpPr>
          <p:nvPr/>
        </p:nvSpPr>
        <p:spPr>
          <a:xfrm>
            <a:off x="0" y="5517232"/>
            <a:ext cx="9144000" cy="1428736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6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Вывод: </a:t>
            </a:r>
            <a:r>
              <a:rPr kumimoji="0" lang="ru-RU" sz="260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. . . . . . . . . . . . . . . . . . . . . . . . . . . . . . . . . . . . . . . . . . . . . . .  .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 . . . . . . . . . . . . . . . . . . . . . . . . . . . . . . . . . . . . . . . . . . . . . .  . . . . .. . . .</a:t>
            </a:r>
          </a:p>
          <a:p>
            <a:pPr marL="342900" lvl="0" indent="-34290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. . . . . . . . . . . . . . . . . . . . . . . . . . . . . . . . . . . . . . . . . . . . . . .  . . . .. . . . . .</a:t>
            </a:r>
            <a:endParaRPr kumimoji="0" lang="ru-RU" sz="26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2771302" y="2744116"/>
            <a:ext cx="214314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TextBox 86"/>
          <p:cNvSpPr txBox="1"/>
          <p:nvPr/>
        </p:nvSpPr>
        <p:spPr>
          <a:xfrm>
            <a:off x="2624568" y="4977482"/>
            <a:ext cx="1747866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…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м/с</a:t>
            </a:r>
            <a:endParaRPr lang="ru-RU" sz="2800" dirty="0">
              <a:solidFill>
                <a:srgbClr val="0014AC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429520" y="5930502"/>
            <a:ext cx="1785950" cy="939488"/>
          </a:xfrm>
          <a:prstGeom prst="rect">
            <a:avLst/>
          </a:prstGeom>
          <a:solidFill>
            <a:srgbClr val="92D05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диагн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стр.15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2" dur="500"/>
                                        <p:tgtEl>
                                          <p:spTgt spid="1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3" dur="500"/>
                                        <p:tgtEl>
                                          <p:spTgt spid="1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500"/>
                                        <p:tgtEl>
                                          <p:spTgt spid="1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9" dur="500"/>
                                        <p:tgtEl>
                                          <p:spTgt spid="1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0" dur="500"/>
                                        <p:tgtEl>
                                          <p:spTgt spid="1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500"/>
                                        <p:tgtEl>
                                          <p:spTgt spid="1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6" dur="400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7" dur="400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400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3" dur="4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4" dur="4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4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0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1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75" dur="1000" fill="hold"/>
                                        <p:tgtEl>
                                          <p:spTgt spid="8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2000"/>
                                        <p:tgtEl>
                                          <p:spTgt spid="5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10" grpId="0" animBg="1"/>
      <p:bldP spid="21" grpId="0"/>
      <p:bldP spid="60" grpId="0" animBg="1"/>
      <p:bldP spid="61" grpId="0" animBg="1"/>
      <p:bldP spid="1071" grpId="0" build="p" autoUpdateAnimBg="0"/>
      <p:bldP spid="78" grpId="0" animBg="1"/>
      <p:bldP spid="80" grpId="0" animBg="1"/>
      <p:bldP spid="86" grpId="0" build="p" animBg="1"/>
      <p:bldP spid="88" grpId="0" animBg="1"/>
      <p:bldP spid="89" grpId="0" animBg="1"/>
      <p:bldP spid="43" grpId="0" autoUpdateAnimBg="0"/>
      <p:bldP spid="39" grpId="0" autoUpdateAnimBg="0"/>
      <p:bldP spid="40" grpId="0" autoUpdateAnimBg="0"/>
      <p:bldP spid="41" grpId="0" build="p" autoUpdateAnimBg="0"/>
      <p:bldP spid="50" grpId="0" animBg="1"/>
      <p:bldP spid="51" grpId="0" animBg="1"/>
      <p:bldP spid="52" grpId="0" animBg="1"/>
      <p:bldP spid="54" grpId="0" animBg="1"/>
      <p:bldP spid="55" grpId="0" animBg="1"/>
      <p:bldP spid="56" grpId="0" autoUpdateAnimBg="0"/>
      <p:bldP spid="57" grpId="0" animBg="1"/>
      <p:bldP spid="87" grpId="0" animBg="1"/>
      <p:bldP spid="8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4"/>
            <a:ext cx="9144000" cy="310854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1. Почему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горизонтальная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составляющая скорости не меняется?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2. Почему </a:t>
            </a: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вертикальная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составляющая скорости меняется по закону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?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 Почему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время падения оказалось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одинаковым у всех?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4. Стр. 93 вопросы № 1,2,3,4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7330" y="-24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00042"/>
            <a:ext cx="7429520" cy="2071702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4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КР-1 +</a:t>
            </a:r>
            <a:r>
              <a:rPr lang="ru-RU" sz="48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зач</a:t>
            </a:r>
            <a:r>
              <a:rPr lang="ru-RU" sz="48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0738" y="4589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500"/>
                            </p:stCondLst>
                            <p:childTnLst>
                              <p:par>
                                <p:cTn id="5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500"/>
                            </p:stCondLst>
                            <p:childTnLst>
                              <p:par>
                                <p:cTn id="62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500"/>
                            </p:stCondLst>
                            <p:childTnLst>
                              <p:par>
                                <p:cTn id="69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2500"/>
                            </p:stCondLst>
                            <p:childTnLst>
                              <p:par>
                                <p:cTn id="7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3500"/>
                            </p:stCondLst>
                            <p:childTnLst>
                              <p:par>
                                <p:cTn id="79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4500"/>
                            </p:stCondLst>
                            <p:childTnLst>
                              <p:par>
                                <p:cTn id="8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Скругленный прямоугольник 70"/>
          <p:cNvSpPr/>
          <p:nvPr/>
        </p:nvSpPr>
        <p:spPr>
          <a:xfrm>
            <a:off x="5786446" y="3255630"/>
            <a:ext cx="2000264" cy="785818"/>
          </a:xfrm>
          <a:prstGeom prst="round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1000100" y="6143644"/>
            <a:ext cx="6429420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 flipH="1" flipV="1">
            <a:off x="-535023" y="4606933"/>
            <a:ext cx="3357586" cy="1588"/>
          </a:xfrm>
          <a:prstGeom prst="straightConnector1">
            <a:avLst/>
          </a:prstGeom>
          <a:ln w="15875">
            <a:solidFill>
              <a:srgbClr val="0014A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Дуга 9"/>
          <p:cNvSpPr/>
          <p:nvPr/>
        </p:nvSpPr>
        <p:spPr>
          <a:xfrm>
            <a:off x="928662" y="4357694"/>
            <a:ext cx="5572164" cy="6143668"/>
          </a:xfrm>
          <a:prstGeom prst="arc">
            <a:avLst>
              <a:gd name="adj1" fmla="val 12396095"/>
              <a:gd name="adj2" fmla="val 20024815"/>
            </a:avLst>
          </a:prstGeom>
          <a:ln w="57150">
            <a:solidFill>
              <a:srgbClr val="001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 flipH="1" flipV="1">
            <a:off x="698523" y="4915086"/>
            <a:ext cx="1744449" cy="712666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  <a:scene3d>
            <a:camera prst="orthographicFront">
              <a:rot lat="0" lon="0" rev="214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72197" y="499981"/>
            <a:ext cx="3072126" cy="1786011"/>
            <a:chOff x="14533" y="2007"/>
            <a:chExt cx="4470" cy="3573"/>
          </a:xfrm>
        </p:grpSpPr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5461" y="3604"/>
              <a:ext cx="2156" cy="1690"/>
              <a:chOff x="9862" y="6636"/>
              <a:chExt cx="1071" cy="1690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9862" y="6636"/>
                <a:ext cx="1071" cy="1690"/>
                <a:chOff x="12788" y="5651"/>
                <a:chExt cx="1071" cy="1690"/>
              </a:xfrm>
            </p:grpSpPr>
            <p:sp>
              <p:nvSpPr>
                <p:cNvPr id="1034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2788" y="5651"/>
                  <a:ext cx="1071" cy="674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ru-RU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kumimoji="0" lang="ru-RU" sz="24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– v</a:t>
                  </a:r>
                  <a:r>
                    <a:rPr kumimoji="0" lang="ru-RU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0y</a:t>
                  </a:r>
                  <a:r>
                    <a:rPr kumimoji="0" lang="ru-RU" sz="24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035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2891" y="6486"/>
                  <a:ext cx="599" cy="855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  -</a:t>
                  </a: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g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032" name="Line 8"/>
              <p:cNvSpPr>
                <a:spLocks noChangeShapeType="1"/>
              </p:cNvSpPr>
              <p:nvPr/>
            </p:nvSpPr>
            <p:spPr bwMode="auto">
              <a:xfrm>
                <a:off x="10026" y="7558"/>
                <a:ext cx="538" cy="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030" name="Text Box 6"/>
            <p:cNvSpPr txBox="1">
              <a:spLocks noChangeArrowheads="1"/>
            </p:cNvSpPr>
            <p:nvPr/>
          </p:nvSpPr>
          <p:spPr bwMode="auto">
            <a:xfrm>
              <a:off x="14533" y="2007"/>
              <a:ext cx="4470" cy="357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– g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4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/2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2000232" y="4000504"/>
            <a:ext cx="500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dirty="0"/>
          </a:p>
        </p:txBody>
      </p:sp>
      <p:sp>
        <p:nvSpPr>
          <p:cNvPr id="60" name="Line 41"/>
          <p:cNvSpPr>
            <a:spLocks noChangeShapeType="1"/>
          </p:cNvSpPr>
          <p:nvPr/>
        </p:nvSpPr>
        <p:spPr bwMode="auto">
          <a:xfrm>
            <a:off x="5143504" y="4572008"/>
            <a:ext cx="0" cy="928694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64"/>
          <p:cNvGrpSpPr/>
          <p:nvPr/>
        </p:nvGrpSpPr>
        <p:grpSpPr>
          <a:xfrm>
            <a:off x="4000496" y="4857760"/>
            <a:ext cx="714380" cy="461665"/>
            <a:chOff x="3176291" y="2714620"/>
            <a:chExt cx="714380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3176291" y="2714620"/>
              <a:ext cx="7143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Mg </a:t>
              </a:r>
              <a:endPara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Line 29"/>
            <p:cNvSpPr>
              <a:spLocks noChangeShapeType="1"/>
            </p:cNvSpPr>
            <p:nvPr/>
          </p:nvSpPr>
          <p:spPr bwMode="auto">
            <a:xfrm>
              <a:off x="3258746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2000">
                <a:solidFill>
                  <a:srgbClr val="FF0000"/>
                </a:solidFill>
              </a:endParaRPr>
            </a:p>
          </p:txBody>
        </p:sp>
      </p:grpSp>
      <p:cxnSp>
        <p:nvCxnSpPr>
          <p:cNvPr id="67" name="Прямая со стрелкой 66"/>
          <p:cNvCxnSpPr/>
          <p:nvPr/>
        </p:nvCxnSpPr>
        <p:spPr>
          <a:xfrm rot="5400000">
            <a:off x="4215604" y="4928404"/>
            <a:ext cx="857256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67"/>
          <p:cNvGrpSpPr/>
          <p:nvPr/>
        </p:nvGrpSpPr>
        <p:grpSpPr>
          <a:xfrm>
            <a:off x="5264207" y="5214950"/>
            <a:ext cx="593677" cy="400110"/>
            <a:chOff x="3148575" y="2714620"/>
            <a:chExt cx="742096" cy="400110"/>
          </a:xfrm>
        </p:grpSpPr>
        <p:sp>
          <p:nvSpPr>
            <p:cNvPr id="69" name="TextBox 68"/>
            <p:cNvSpPr txBox="1"/>
            <p:nvPr/>
          </p:nvSpPr>
          <p:spPr>
            <a:xfrm>
              <a:off x="3176291" y="2714620"/>
              <a:ext cx="7143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g </a:t>
              </a:r>
              <a:endParaRPr lang="ru-RU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Line 29"/>
            <p:cNvSpPr>
              <a:spLocks noChangeShapeType="1"/>
            </p:cNvSpPr>
            <p:nvPr/>
          </p:nvSpPr>
          <p:spPr bwMode="auto">
            <a:xfrm>
              <a:off x="3148575" y="2824790"/>
              <a:ext cx="438707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C00000"/>
                </a:solidFill>
              </a:endParaRPr>
            </a:p>
          </p:txBody>
        </p:sp>
      </p:grpSp>
      <p:sp>
        <p:nvSpPr>
          <p:cNvPr id="1071" name="Text Box 47"/>
          <p:cNvSpPr txBox="1">
            <a:spLocks noChangeArrowheads="1"/>
          </p:cNvSpPr>
          <p:nvPr/>
        </p:nvSpPr>
        <p:spPr bwMode="auto">
          <a:xfrm>
            <a:off x="0" y="1052736"/>
            <a:ext cx="6084168" cy="1143008"/>
          </a:xfrm>
          <a:prstGeom prst="rect">
            <a:avLst/>
          </a:prstGeom>
          <a:solidFill>
            <a:srgbClr val="00FFFF">
              <a:alpha val="6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Aft>
                <a:spcPts val="100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3.Как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равномерно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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=0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0" indent="-342900"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0x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= v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2x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=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2800" b="1" i="0" u="none" strike="noStrike" cap="none" normalizeH="0" baseline="-25000" dirty="0" err="1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ru-RU" sz="2800" b="1" i="0" u="none" strike="noStrike" cap="none" normalizeH="0" baseline="-25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u="sng" baseline="-25000" dirty="0" smtClean="0">
                <a:latin typeface="Times New Roman" pitchFamily="18" charset="0"/>
                <a:cs typeface="Times New Roman" pitchFamily="18" charset="0"/>
              </a:rPr>
              <a:t>0x</a:t>
            </a:r>
            <a:r>
              <a:rPr lang="en-US" sz="2800" b="1" u="sng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5 м/с</a:t>
            </a:r>
            <a:endParaRPr kumimoji="0" lang="en-US" sz="2800" b="1" i="0" u="sng" strike="noStrike" cap="none" normalizeH="0" baseline="-2500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14348" y="2886014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y </a:t>
            </a:r>
            <a:endParaRPr lang="ru-RU" sz="3200" dirty="0">
              <a:solidFill>
                <a:srgbClr val="0014AC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5857852" y="2262838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/>
          </a:p>
        </p:txBody>
      </p:sp>
      <p:sp>
        <p:nvSpPr>
          <p:cNvPr id="86" name="TextBox 85"/>
          <p:cNvSpPr txBox="1"/>
          <p:nvPr/>
        </p:nvSpPr>
        <p:spPr>
          <a:xfrm>
            <a:off x="0" y="2428868"/>
            <a:ext cx="235745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x = x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+ v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0x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800" dirty="0">
              <a:solidFill>
                <a:srgbClr val="0014AC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0" y="0"/>
            <a:ext cx="6929454" cy="52322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9-6.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Как?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 ускорением св.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пад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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2800" dirty="0">
              <a:solidFill>
                <a:srgbClr val="365D21"/>
              </a:solidFill>
            </a:endParaRPr>
          </a:p>
        </p:txBody>
      </p:sp>
      <p:sp>
        <p:nvSpPr>
          <p:cNvPr id="43" name="Содержимое 36"/>
          <p:cNvSpPr txBox="1">
            <a:spLocks/>
          </p:cNvSpPr>
          <p:nvPr/>
        </p:nvSpPr>
        <p:spPr>
          <a:xfrm>
            <a:off x="0" y="481232"/>
            <a:ext cx="4143372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1.Что?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Мячик.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=10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/c</a:t>
            </a:r>
            <a:endParaRPr lang="ru-RU" sz="2800" dirty="0" smtClean="0"/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275258" y="6182045"/>
            <a:ext cx="79641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1142976" y="4414142"/>
            <a:ext cx="842266" cy="14990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5400000" flipH="1" flipV="1">
            <a:off x="1178695" y="5393545"/>
            <a:ext cx="1500198" cy="1588"/>
          </a:xfrm>
          <a:prstGeom prst="straightConnector1">
            <a:avLst/>
          </a:prstGeom>
          <a:ln w="44450">
            <a:solidFill>
              <a:schemeClr val="tx1"/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500034" y="4669705"/>
            <a:ext cx="796412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285984" y="2786058"/>
            <a:ext cx="3214710" cy="5437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5м/с</a:t>
            </a:r>
            <a:endParaRPr lang="ru-RU" sz="2800" dirty="0">
              <a:solidFill>
                <a:srgbClr val="0066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2500298" y="2214554"/>
            <a:ext cx="3357586" cy="5437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=8,7м/с</a:t>
            </a:r>
            <a:endParaRPr lang="ru-RU" sz="2800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7358082" y="5814972"/>
            <a:ext cx="5052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x </a:t>
            </a:r>
            <a:endParaRPr lang="ru-RU" sz="3200" dirty="0">
              <a:solidFill>
                <a:srgbClr val="006600"/>
              </a:solidFill>
            </a:endParaRPr>
          </a:p>
        </p:txBody>
      </p:sp>
      <p:sp>
        <p:nvSpPr>
          <p:cNvPr id="56" name="Arc 16"/>
          <p:cNvSpPr>
            <a:spLocks/>
          </p:cNvSpPr>
          <p:nvPr/>
        </p:nvSpPr>
        <p:spPr bwMode="auto">
          <a:xfrm>
            <a:off x="1285852" y="5855644"/>
            <a:ext cx="144000" cy="288000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32010"/>
              <a:gd name="T2" fmla="*/ 18926 w 21600"/>
              <a:gd name="T3" fmla="*/ 32010 h 32010"/>
              <a:gd name="T4" fmla="*/ 0 w 21600"/>
              <a:gd name="T5" fmla="*/ 21600 h 3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201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239"/>
                  <a:pt x="20680" y="28820"/>
                  <a:pt x="18925" y="32009"/>
                </a:cubicBezTo>
              </a:path>
              <a:path w="21600" h="3201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5239"/>
                  <a:pt x="20680" y="28820"/>
                  <a:pt x="18925" y="3200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411096" y="5732830"/>
            <a:ext cx="508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60°</a:t>
            </a:r>
            <a:endParaRPr lang="ru-RU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58" name="Line 29"/>
          <p:cNvSpPr>
            <a:spLocks noChangeShapeType="1"/>
          </p:cNvSpPr>
          <p:nvPr/>
        </p:nvSpPr>
        <p:spPr bwMode="auto">
          <a:xfrm>
            <a:off x="2000232" y="4143380"/>
            <a:ext cx="35096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rgbClr val="0014AC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572132" y="2786058"/>
            <a:ext cx="34290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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v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0y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-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g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)=0 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t</a:t>
            </a:r>
            <a:r>
              <a:rPr kumimoji="0" lang="en-US" sz="2400" b="1" i="0" u="none" strike="noStrike" cap="none" normalizeH="0" baseline="-3000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=0</a:t>
            </a:r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6789709" y="3132956"/>
            <a:ext cx="1068890" cy="881196"/>
            <a:chOff x="8974" y="5696"/>
            <a:chExt cx="907" cy="1065"/>
          </a:xfrm>
        </p:grpSpPr>
        <p:sp>
          <p:nvSpPr>
            <p:cNvPr id="1028" name="Line 4"/>
            <p:cNvSpPr>
              <a:spLocks noChangeShapeType="1"/>
            </p:cNvSpPr>
            <p:nvPr/>
          </p:nvSpPr>
          <p:spPr bwMode="auto">
            <a:xfrm>
              <a:off x="9040" y="6300"/>
              <a:ext cx="538" cy="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36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4" name="Group 5"/>
            <p:cNvGrpSpPr>
              <a:grpSpLocks/>
            </p:cNvGrpSpPr>
            <p:nvPr/>
          </p:nvGrpSpPr>
          <p:grpSpPr bwMode="auto">
            <a:xfrm>
              <a:off x="8974" y="5696"/>
              <a:ext cx="907" cy="1065"/>
              <a:chOff x="11900" y="4711"/>
              <a:chExt cx="907" cy="1065"/>
            </a:xfrm>
          </p:grpSpPr>
          <p:sp>
            <p:nvSpPr>
              <p:cNvPr id="11" name="Text Box 6"/>
              <p:cNvSpPr txBox="1">
                <a:spLocks noChangeArrowheads="1"/>
              </p:cNvSpPr>
              <p:nvPr/>
            </p:nvSpPr>
            <p:spPr bwMode="auto">
              <a:xfrm>
                <a:off x="11900" y="4711"/>
                <a:ext cx="676" cy="4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8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v</a:t>
                </a:r>
                <a:r>
                  <a:rPr kumimoji="0" lang="en-US" sz="2800" b="1" i="0" u="none" strike="noStrike" cap="none" normalizeH="0" baseline="-2500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0</a:t>
                </a:r>
                <a:r>
                  <a:rPr kumimoji="0" lang="en-US" sz="2800" b="1" i="0" u="none" strike="noStrike" cap="none" normalizeH="0" baseline="-2500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y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31" name="Text Box 7"/>
              <p:cNvSpPr txBox="1">
                <a:spLocks noChangeArrowheads="1"/>
              </p:cNvSpPr>
              <p:nvPr/>
            </p:nvSpPr>
            <p:spPr bwMode="auto">
              <a:xfrm>
                <a:off x="11957" y="5229"/>
                <a:ext cx="850" cy="5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US" sz="2800" b="1" i="0" u="none" strike="noStrike" cap="none" normalizeH="0" baseline="0" dirty="0" smtClean="0">
                    <a:ln>
                      <a:noFill/>
                    </a:ln>
                    <a:solidFill>
                      <a:srgbClr val="80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g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5" name="Прямоугольник 64"/>
          <p:cNvSpPr/>
          <p:nvPr/>
        </p:nvSpPr>
        <p:spPr>
          <a:xfrm>
            <a:off x="7858148" y="559338"/>
            <a:ext cx="45397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III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8690030" y="1000108"/>
            <a:ext cx="44114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IV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8001024" y="1571612"/>
            <a:ext cx="35137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2" name="Прямая со стрелкой 71"/>
          <p:cNvCxnSpPr/>
          <p:nvPr/>
        </p:nvCxnSpPr>
        <p:spPr>
          <a:xfrm flipV="1">
            <a:off x="3643306" y="4286256"/>
            <a:ext cx="785818" cy="2993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  <a:scene3d>
            <a:camera prst="orthographicFront">
              <a:rot lat="0" lon="0" rev="214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Прямоугольник 96"/>
          <p:cNvSpPr/>
          <p:nvPr/>
        </p:nvSpPr>
        <p:spPr>
          <a:xfrm>
            <a:off x="8072462" y="3334408"/>
            <a:ext cx="881973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1,8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660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2214546" y="6263366"/>
            <a:ext cx="3643306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=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1,8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=9м</a:t>
            </a:r>
            <a:endParaRPr lang="ru-RU" sz="2800" dirty="0">
              <a:solidFill>
                <a:srgbClr val="0014AC"/>
              </a:solidFill>
            </a:endParaRPr>
          </a:p>
        </p:txBody>
      </p:sp>
      <p:cxnSp>
        <p:nvCxnSpPr>
          <p:cNvPr id="101" name="Прямая со стрелкой 100"/>
          <p:cNvCxnSpPr/>
          <p:nvPr/>
        </p:nvCxnSpPr>
        <p:spPr>
          <a:xfrm flipV="1">
            <a:off x="2214546" y="4857760"/>
            <a:ext cx="785818" cy="2993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  <a:scene3d>
            <a:camera prst="orthographicFront">
              <a:rot lat="0" lon="0" rev="214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 flipV="1">
            <a:off x="6072198" y="5857892"/>
            <a:ext cx="785818" cy="2993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  <a:scene3d>
            <a:camera prst="orthographicFront">
              <a:rot lat="0" lon="0" rev="214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Дуга 73"/>
          <p:cNvSpPr/>
          <p:nvPr/>
        </p:nvSpPr>
        <p:spPr>
          <a:xfrm>
            <a:off x="3571836" y="4357694"/>
            <a:ext cx="5572164" cy="6143668"/>
          </a:xfrm>
          <a:prstGeom prst="arc">
            <a:avLst>
              <a:gd name="adj1" fmla="val 12396095"/>
              <a:gd name="adj2" fmla="val 14665537"/>
            </a:avLst>
          </a:prstGeom>
          <a:ln w="57150">
            <a:solidFill>
              <a:srgbClr val="001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0" name="Прямая со стрелкой 79"/>
          <p:cNvCxnSpPr/>
          <p:nvPr/>
        </p:nvCxnSpPr>
        <p:spPr>
          <a:xfrm>
            <a:off x="1214414" y="3929066"/>
            <a:ext cx="3786214" cy="1588"/>
          </a:xfrm>
          <a:prstGeom prst="straightConnector1">
            <a:avLst/>
          </a:prstGeom>
          <a:ln w="381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2643174" y="3429000"/>
            <a:ext cx="785818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6м</a:t>
            </a:r>
            <a:endParaRPr lang="ru-RU" sz="2800" dirty="0">
              <a:solidFill>
                <a:srgbClr val="0014AC"/>
              </a:solidFill>
            </a:endParaRPr>
          </a:p>
        </p:txBody>
      </p:sp>
      <p:sp>
        <p:nvSpPr>
          <p:cNvPr id="83" name="Правая фигурная скобка 82"/>
          <p:cNvSpPr/>
          <p:nvPr/>
        </p:nvSpPr>
        <p:spPr>
          <a:xfrm rot="16200000">
            <a:off x="4286248" y="5500702"/>
            <a:ext cx="214314" cy="1071570"/>
          </a:xfrm>
          <a:prstGeom prst="rightBrace">
            <a:avLst>
              <a:gd name="adj1" fmla="val 8333"/>
              <a:gd name="adj2" fmla="val 48710"/>
            </a:avLst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TextBox 84"/>
          <p:cNvSpPr txBox="1"/>
          <p:nvPr/>
        </p:nvSpPr>
        <p:spPr>
          <a:xfrm>
            <a:off x="4143372" y="5406110"/>
            <a:ext cx="64294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3м</a:t>
            </a:r>
            <a:endParaRPr lang="ru-RU" sz="2800" dirty="0">
              <a:solidFill>
                <a:srgbClr val="0014AC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5030124" y="3714752"/>
            <a:ext cx="1783648" cy="2428892"/>
          </a:xfrm>
          <a:prstGeom prst="rect">
            <a:avLst/>
          </a:prstGeom>
          <a:solidFill>
            <a:schemeClr val="accent1">
              <a:alpha val="6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5780782"/>
            <a:ext cx="385765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Брошено под углом к горизонту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МГУ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5829313" y="3357562"/>
            <a:ext cx="957265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800" b="1" i="0" u="none" strike="noStrike" cap="none" normalizeH="0" baseline="-2500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пол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500"/>
                                        <p:tgtEl>
                                          <p:spTgt spid="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500"/>
                                        <p:tgtEl>
                                          <p:spTgt spid="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500"/>
                                        <p:tgtEl>
                                          <p:spTgt spid="5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8" dur="3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9" dur="3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3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1" dur="400"/>
                                        <p:tgtEl>
                                          <p:spTgt spid="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2" dur="400"/>
                                        <p:tgtEl>
                                          <p:spTgt spid="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400"/>
                                        <p:tgtEl>
                                          <p:spTgt spid="9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"/>
                            </p:stCondLst>
                            <p:childTnLst>
                              <p:par>
                                <p:cTn id="14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3" dur="300"/>
                                        <p:tgtEl>
                                          <p:spTgt spid="1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4" dur="300"/>
                                        <p:tgtEl>
                                          <p:spTgt spid="1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300"/>
                                        <p:tgtEl>
                                          <p:spTgt spid="1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0" dur="300"/>
                                        <p:tgtEl>
                                          <p:spTgt spid="1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1" dur="300"/>
                                        <p:tgtEl>
                                          <p:spTgt spid="1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2" dur="300"/>
                                        <p:tgtEl>
                                          <p:spTgt spid="1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2850"/>
                            </p:stCondLst>
                            <p:childTnLst>
                              <p:par>
                                <p:cTn id="2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850"/>
                            </p:stCondLst>
                            <p:childTnLst>
                              <p:par>
                                <p:cTn id="2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0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5" dur="500"/>
                                        <p:tgtEl>
                                          <p:spTgt spid="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6" dur="500"/>
                                        <p:tgtEl>
                                          <p:spTgt spid="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500"/>
                                        <p:tgtEl>
                                          <p:spTgt spid="8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2" dur="500"/>
                                        <p:tgtEl>
                                          <p:spTgt spid="9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3" dur="500"/>
                                        <p:tgtEl>
                                          <p:spTgt spid="9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4" dur="500"/>
                                        <p:tgtEl>
                                          <p:spTgt spid="9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7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1027" grpId="0" animBg="1"/>
      <p:bldP spid="10" grpId="0" animBg="1"/>
      <p:bldP spid="21" grpId="0"/>
      <p:bldP spid="60" grpId="0" animBg="1"/>
      <p:bldP spid="1071" grpId="0" build="p" autoUpdateAnimBg="0"/>
      <p:bldP spid="73" grpId="0"/>
      <p:bldP spid="81" grpId="0"/>
      <p:bldP spid="86" grpId="0" autoUpdateAnimBg="0"/>
      <p:bldP spid="90" grpId="0" autoUpdateAnimBg="0"/>
      <p:bldP spid="43" grpId="0" autoUpdateAnimBg="0"/>
      <p:bldP spid="42" grpId="0" animBg="1"/>
      <p:bldP spid="52" grpId="0" animBg="1"/>
      <p:bldP spid="53" grpId="0" animBg="1" autoUpdateAnimBg="0"/>
      <p:bldP spid="54" grpId="0" autoUpdateAnimBg="0"/>
      <p:bldP spid="55" grpId="0"/>
      <p:bldP spid="56" grpId="0" animBg="1"/>
      <p:bldP spid="57" grpId="0"/>
      <p:bldP spid="58" grpId="0" animBg="1"/>
      <p:bldP spid="1025" grpId="0"/>
      <p:bldP spid="65" grpId="0" animBg="1"/>
      <p:bldP spid="66" grpId="0" animBg="1"/>
      <p:bldP spid="68" grpId="0" animBg="1"/>
      <p:bldP spid="97" grpId="0" animBg="1"/>
      <p:bldP spid="99" grpId="0" autoUpdateAnimBg="0"/>
      <p:bldP spid="74" grpId="0" animBg="1"/>
      <p:bldP spid="82" grpId="0" animBg="1" autoUpdateAnimBg="0"/>
      <p:bldP spid="83" grpId="0" animBg="1"/>
      <p:bldP spid="85" grpId="0" animBg="1" autoUpdateAnimBg="0"/>
      <p:bldP spid="87" grpId="0" animBg="1"/>
      <p:bldP spid="7" grpId="0" animBg="1"/>
      <p:bldP spid="7" grpId="1" animBg="1"/>
      <p:bldP spid="10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1625910"/>
          <a:ext cx="9144000" cy="5160676"/>
        </p:xfrm>
        <a:graphic>
          <a:graphicData uri="http://schemas.openxmlformats.org/drawingml/2006/table">
            <a:tbl>
              <a:tblPr/>
              <a:tblGrid>
                <a:gridCol w="571472"/>
                <a:gridCol w="7858180"/>
                <a:gridCol w="714348"/>
              </a:tblGrid>
              <a:tr h="3927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Д.З. гр. </a:t>
                      </a: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№1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2м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27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Консультация по теме № 9.</a:t>
                      </a: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3м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36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Закрепление знаний по теме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-</a:t>
                      </a:r>
                      <a:r>
                        <a:rPr lang="ru-RU" sz="2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ru-RU" sz="2400" b="1" i="1" u="sng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аудиализация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Как найти время полета и дальность полета?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14A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Как найти высоту подъёма и скорость при угле, равном половине начального?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</a:t>
                      </a:r>
                      <a:r>
                        <a:rPr lang="ru-RU" sz="2400" b="1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-  Визуализация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10м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10м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9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Решение типичных задач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14A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 (3)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стр. 91.   </a:t>
                      </a:r>
                      <a:r>
                        <a:rPr lang="ru-RU" sz="2400" b="1" dirty="0">
                          <a:solidFill>
                            <a:srgbClr val="0014A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16(1)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стр. 95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15(4)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 </a:t>
                      </a: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16(2)</a:t>
                      </a: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6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ДЗ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гр. </a:t>
                      </a: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 (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186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187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203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204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) под </a:t>
                      </a:r>
                      <a:r>
                        <a:rPr lang="ru-RU" sz="2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lang="ru-RU" sz="2400" baseline="-25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тяжести</a:t>
                      </a:r>
                      <a:endParaRPr lang="en-US" sz="2400" b="1" dirty="0" smtClean="0">
                        <a:solidFill>
                          <a:srgbClr val="0033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50м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2948" marR="629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-54094"/>
            <a:ext cx="9144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 2 (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пд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) /1у12н/ №34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раздел (III)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ТЕМА: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зт9/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Движение тела, брошенного под углом к горизонту.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Закрепить знания и умения по теме № 9.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  <a:r>
              <a:rPr kumimoji="0" lang="ru-RU" sz="1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создать условия для закрепления знаний и умений по теме №9 и умений решать задачи.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7330" y="-24"/>
            <a:ext cx="5214934" cy="1268784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 eaLnBrk="1" hangingPunct="1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Домашнее задание </a:t>
            </a:r>
            <a:r>
              <a:rPr lang="ru-RU" sz="3600" b="1" cap="none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13,12,2016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28800"/>
            <a:ext cx="7429520" cy="1728192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400"/>
              </a:lnSpc>
              <a:buNone/>
            </a:pPr>
            <a:r>
              <a:rPr lang="ru-RU" sz="5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Гр2  </a:t>
            </a:r>
            <a:r>
              <a:rPr lang="ru-RU" sz="5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275,276,282.</a:t>
            </a:r>
          </a:p>
          <a:p>
            <a:pPr marL="0" indent="0" algn="ctr" eaLnBrk="1" hangingPunct="1">
              <a:lnSpc>
                <a:spcPts val="4400"/>
              </a:lnSpc>
              <a:buNone/>
            </a:pPr>
            <a:r>
              <a:rPr lang="ru-RU" sz="5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Тема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№9</a:t>
            </a:r>
          </a:p>
          <a:p>
            <a:pPr marL="0" indent="0" algn="ctr" eaLnBrk="1" hangingPunct="1">
              <a:lnSpc>
                <a:spcPts val="4400"/>
              </a:lnSpc>
              <a:buFont typeface="Wingdings" pitchFamily="2" charset="2"/>
              <a:buNone/>
            </a:pPr>
            <a:endParaRPr lang="ru-RU" sz="5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70738" y="4589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500"/>
                            </p:stCondLst>
                            <p:childTnLst>
                              <p:par>
                                <p:cTn id="85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5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509620" y="4000504"/>
            <a:ext cx="3348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Лабораторная работа №4.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(найти скорость пальца)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Измерение начальной скорости при свободном падении.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5400000" flipH="1" flipV="1">
            <a:off x="-349900" y="2935462"/>
            <a:ext cx="27000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Дуга 9"/>
          <p:cNvSpPr/>
          <p:nvPr/>
        </p:nvSpPr>
        <p:spPr>
          <a:xfrm>
            <a:off x="-1285916" y="2071678"/>
            <a:ext cx="5000660" cy="6143668"/>
          </a:xfrm>
          <a:prstGeom prst="arc">
            <a:avLst>
              <a:gd name="adj1" fmla="val 15980834"/>
              <a:gd name="adj2" fmla="val 20024815"/>
            </a:avLst>
          </a:prstGeom>
          <a:ln w="57150">
            <a:solidFill>
              <a:srgbClr val="001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1040789" y="2014472"/>
            <a:ext cx="745129" cy="3834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  <a:scene3d>
            <a:camera prst="orthographicFront">
              <a:rot lat="0" lon="0" rev="2142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714480" y="1643050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-?</a:t>
            </a:r>
            <a:r>
              <a:rPr lang="ru-RU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60" name="Line 41"/>
          <p:cNvSpPr>
            <a:spLocks noChangeShapeType="1"/>
          </p:cNvSpPr>
          <p:nvPr/>
        </p:nvSpPr>
        <p:spPr bwMode="auto">
          <a:xfrm>
            <a:off x="2428860" y="2071678"/>
            <a:ext cx="0" cy="335326"/>
          </a:xfrm>
          <a:prstGeom prst="line">
            <a:avLst/>
          </a:prstGeom>
          <a:noFill/>
          <a:ln w="38100">
            <a:solidFill>
              <a:srgbClr val="0014AC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" name="Line 42"/>
          <p:cNvSpPr>
            <a:spLocks noChangeShapeType="1"/>
          </p:cNvSpPr>
          <p:nvPr/>
        </p:nvSpPr>
        <p:spPr bwMode="auto">
          <a:xfrm>
            <a:off x="1802969" y="1700840"/>
            <a:ext cx="175229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64"/>
          <p:cNvGrpSpPr/>
          <p:nvPr/>
        </p:nvGrpSpPr>
        <p:grpSpPr>
          <a:xfrm>
            <a:off x="2857488" y="3429000"/>
            <a:ext cx="571504" cy="400110"/>
            <a:chOff x="3176291" y="2714620"/>
            <a:chExt cx="571504" cy="400110"/>
          </a:xfrm>
        </p:grpSpPr>
        <p:sp>
          <p:nvSpPr>
            <p:cNvPr id="63" name="TextBox 62"/>
            <p:cNvSpPr txBox="1"/>
            <p:nvPr/>
          </p:nvSpPr>
          <p:spPr>
            <a:xfrm>
              <a:off x="3176291" y="2714620"/>
              <a:ext cx="5715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Mg </a:t>
              </a:r>
              <a:endParaRPr lang="ru-RU" sz="2000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Line 29"/>
            <p:cNvSpPr>
              <a:spLocks noChangeShapeType="1"/>
            </p:cNvSpPr>
            <p:nvPr/>
          </p:nvSpPr>
          <p:spPr bwMode="auto">
            <a:xfrm>
              <a:off x="3258746" y="2725637"/>
              <a:ext cx="43870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67" name="Прямая со стрелкой 66"/>
          <p:cNvCxnSpPr/>
          <p:nvPr/>
        </p:nvCxnSpPr>
        <p:spPr>
          <a:xfrm rot="5400000">
            <a:off x="2429654" y="3285330"/>
            <a:ext cx="857256" cy="1588"/>
          </a:xfrm>
          <a:prstGeom prst="straightConnector1">
            <a:avLst/>
          </a:prstGeom>
          <a:ln w="38100">
            <a:solidFill>
              <a:srgbClr val="365D2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Группа 67"/>
          <p:cNvGrpSpPr/>
          <p:nvPr/>
        </p:nvGrpSpPr>
        <p:grpSpPr>
          <a:xfrm>
            <a:off x="2500299" y="1885882"/>
            <a:ext cx="428627" cy="400110"/>
            <a:chOff x="3148575" y="2714620"/>
            <a:chExt cx="494730" cy="400110"/>
          </a:xfrm>
        </p:grpSpPr>
        <p:sp>
          <p:nvSpPr>
            <p:cNvPr id="69" name="TextBox 68"/>
            <p:cNvSpPr txBox="1"/>
            <p:nvPr/>
          </p:nvSpPr>
          <p:spPr>
            <a:xfrm>
              <a:off x="3176291" y="2714620"/>
              <a:ext cx="4670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g </a:t>
              </a:r>
              <a:endParaRPr lang="ru-RU" sz="2000" dirty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0" name="Line 29"/>
            <p:cNvSpPr>
              <a:spLocks noChangeShapeType="1"/>
            </p:cNvSpPr>
            <p:nvPr/>
          </p:nvSpPr>
          <p:spPr bwMode="auto">
            <a:xfrm>
              <a:off x="3148575" y="2824790"/>
              <a:ext cx="438707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014AC"/>
                </a:solidFill>
              </a:endParaRPr>
            </a:p>
          </p:txBody>
        </p:sp>
      </p:grpSp>
      <p:sp>
        <p:nvSpPr>
          <p:cNvPr id="1071" name="Text Box 47"/>
          <p:cNvSpPr txBox="1">
            <a:spLocks noChangeArrowheads="1"/>
          </p:cNvSpPr>
          <p:nvPr/>
        </p:nvSpPr>
        <p:spPr bwMode="auto">
          <a:xfrm>
            <a:off x="0" y="4143380"/>
            <a:ext cx="4286248" cy="785818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ts val="2000"/>
              </a:lnSpc>
              <a:spcAft>
                <a:spcPts val="100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равномерно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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b="1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=0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0" indent="-342900">
              <a:lnSpc>
                <a:spcPts val="2000"/>
              </a:lnSpc>
              <a:spcAft>
                <a:spcPts val="1000"/>
              </a:spcAft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x=x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+v</a:t>
            </a:r>
            <a:r>
              <a:rPr kumimoji="0" lang="en-US" sz="2800" b="1" i="0" u="none" strike="noStrike" cap="none" normalizeH="0" baseline="-25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0x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2x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=v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571472" y="1447372"/>
            <a:ext cx="4411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endParaRPr lang="ru-RU" sz="2400" dirty="0"/>
          </a:p>
        </p:txBody>
      </p:sp>
      <p:sp>
        <p:nvSpPr>
          <p:cNvPr id="78" name="TextBox 77"/>
          <p:cNvSpPr txBox="1"/>
          <p:nvPr/>
        </p:nvSpPr>
        <p:spPr>
          <a:xfrm>
            <a:off x="357158" y="2500306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 =1м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Левая фигурная скобка 79"/>
          <p:cNvSpPr/>
          <p:nvPr/>
        </p:nvSpPr>
        <p:spPr>
          <a:xfrm>
            <a:off x="511051" y="2071678"/>
            <a:ext cx="500066" cy="1928826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TextBox 85"/>
          <p:cNvSpPr txBox="1"/>
          <p:nvPr/>
        </p:nvSpPr>
        <p:spPr>
          <a:xfrm>
            <a:off x="-32" y="5000636"/>
            <a:ext cx="2571768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3м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·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0,45с</a:t>
            </a:r>
            <a:endParaRPr lang="ru-RU" sz="2800" dirty="0"/>
          </a:p>
        </p:txBody>
      </p:sp>
      <p:sp>
        <p:nvSpPr>
          <p:cNvPr id="88" name="Левая фигурная скобка 87"/>
          <p:cNvSpPr/>
          <p:nvPr/>
        </p:nvSpPr>
        <p:spPr>
          <a:xfrm rot="16200000" flipH="1">
            <a:off x="2071670" y="2571744"/>
            <a:ext cx="357190" cy="2500330"/>
          </a:xfrm>
          <a:prstGeom prst="leftBrace">
            <a:avLst/>
          </a:prstGeom>
          <a:ln w="25400">
            <a:solidFill>
              <a:srgbClr val="0014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TextBox 88"/>
          <p:cNvSpPr txBox="1"/>
          <p:nvPr/>
        </p:nvSpPr>
        <p:spPr>
          <a:xfrm>
            <a:off x="1714480" y="3071810"/>
            <a:ext cx="642942" cy="593906"/>
          </a:xfrm>
          <a:prstGeom prst="rect">
            <a:avLst/>
          </a:prstGeom>
          <a:solidFill>
            <a:srgbClr val="00FFFF">
              <a:alpha val="6000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3м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Содержимое 36"/>
          <p:cNvSpPr txBox="1">
            <a:spLocks/>
          </p:cNvSpPr>
          <p:nvPr/>
        </p:nvSpPr>
        <p:spPr>
          <a:xfrm>
            <a:off x="3428992" y="1643050"/>
            <a:ext cx="5715008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514350" lvl="0" indent="-514350" eaLnBrk="0" hangingPunct="0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1.Резинка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двигается по параболе..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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9" name="Содержимое 36"/>
          <p:cNvSpPr txBox="1">
            <a:spLocks/>
          </p:cNvSpPr>
          <p:nvPr/>
        </p:nvSpPr>
        <p:spPr>
          <a:xfrm>
            <a:off x="0" y="857232"/>
            <a:ext cx="6143636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Оборудование</a:t>
            </a:r>
            <a:r>
              <a:rPr kumimoji="0" lang="ru-RU" sz="28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резинка, линейка, стол. </a:t>
            </a:r>
            <a:endParaRPr kumimoji="0" lang="ru-RU" sz="28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0" name="Содержимое 36"/>
          <p:cNvSpPr txBox="1">
            <a:spLocks/>
          </p:cNvSpPr>
          <p:nvPr/>
        </p:nvSpPr>
        <p:spPr>
          <a:xfrm>
            <a:off x="6500826" y="1071546"/>
            <a:ext cx="2071702" cy="57150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8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Ход работы: </a:t>
            </a:r>
            <a:endParaRPr kumimoji="0" lang="ru-RU" sz="2800" b="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428992" y="2214554"/>
            <a:ext cx="5715008" cy="523220"/>
          </a:xfrm>
          <a:prstGeom prst="rect">
            <a:avLst/>
          </a:prstGeom>
          <a:solidFill>
            <a:srgbClr val="00B0F0"/>
          </a:solidFill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 ускорением св. </a:t>
            </a:r>
            <a:r>
              <a:rPr lang="ru-RU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пад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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2800" dirty="0">
              <a:solidFill>
                <a:schemeClr val="tx1"/>
              </a:solidFill>
            </a:endParaRPr>
          </a:p>
        </p:txBody>
      </p:sp>
      <p:grpSp>
        <p:nvGrpSpPr>
          <p:cNvPr id="42" name="Group 5"/>
          <p:cNvGrpSpPr>
            <a:grpSpLocks/>
          </p:cNvGrpSpPr>
          <p:nvPr/>
        </p:nvGrpSpPr>
        <p:grpSpPr bwMode="auto">
          <a:xfrm>
            <a:off x="4286248" y="2785997"/>
            <a:ext cx="3072126" cy="1786011"/>
            <a:chOff x="14533" y="2007"/>
            <a:chExt cx="4470" cy="3573"/>
          </a:xfrm>
        </p:grpSpPr>
        <p:grpSp>
          <p:nvGrpSpPr>
            <p:cNvPr id="44" name="Group 7"/>
            <p:cNvGrpSpPr>
              <a:grpSpLocks/>
            </p:cNvGrpSpPr>
            <p:nvPr/>
          </p:nvGrpSpPr>
          <p:grpSpPr bwMode="auto">
            <a:xfrm>
              <a:off x="15461" y="3604"/>
              <a:ext cx="2156" cy="1690"/>
              <a:chOff x="9862" y="6636"/>
              <a:chExt cx="1071" cy="1690"/>
            </a:xfrm>
          </p:grpSpPr>
          <p:grpSp>
            <p:nvGrpSpPr>
              <p:cNvPr id="46" name="Group 9"/>
              <p:cNvGrpSpPr>
                <a:grpSpLocks/>
              </p:cNvGrpSpPr>
              <p:nvPr/>
            </p:nvGrpSpPr>
            <p:grpSpPr bwMode="auto">
              <a:xfrm>
                <a:off x="9862" y="6636"/>
                <a:ext cx="1071" cy="1690"/>
                <a:chOff x="12788" y="5651"/>
                <a:chExt cx="1071" cy="1690"/>
              </a:xfrm>
            </p:grpSpPr>
            <p:sp>
              <p:nvSpPr>
                <p:cNvPr id="48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12788" y="5651"/>
                  <a:ext cx="1071" cy="674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v</a:t>
                  </a:r>
                  <a:r>
                    <a:rPr kumimoji="0" lang="ru-RU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y</a:t>
                  </a:r>
                  <a:r>
                    <a:rPr kumimoji="0" lang="ru-RU" sz="24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ru-RU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 – v</a:t>
                  </a:r>
                  <a:r>
                    <a:rPr kumimoji="0" lang="ru-RU" sz="2400" b="1" i="0" u="none" strike="noStrike" cap="none" normalizeH="0" baseline="-25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0y</a:t>
                  </a:r>
                  <a:r>
                    <a:rPr kumimoji="0" lang="ru-RU" sz="2400" b="1" i="0" u="none" strike="noStrike" cap="none" normalizeH="0" baseline="3000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9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12891" y="6486"/>
                  <a:ext cx="469" cy="855"/>
                </a:xfrm>
                <a:prstGeom prst="rect">
                  <a:avLst/>
                </a:prstGeom>
                <a:solidFill>
                  <a:srgbClr val="FFCC99">
                    <a:alpha val="0"/>
                  </a:srgb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-</a:t>
                  </a: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effectLst/>
                      <a:latin typeface="Times New Roman" pitchFamily="18" charset="0"/>
                      <a:cs typeface="Times New Roman" pitchFamily="18" charset="0"/>
                    </a:rPr>
                    <a:t>2</a:t>
                  </a:r>
                  <a:r>
                    <a:rPr kumimoji="0" lang="en-US" sz="2400" b="1" i="0" u="none" strike="noStrike" cap="none" normalizeH="0" baseline="0" dirty="0" smtClean="0">
                      <a:ln>
                        <a:noFill/>
                      </a:ln>
                      <a:solidFill>
                        <a:srgbClr val="C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g</a:t>
                  </a:r>
                  <a:endPara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47" name="Line 8"/>
              <p:cNvSpPr>
                <a:spLocks noChangeShapeType="1"/>
              </p:cNvSpPr>
              <p:nvPr/>
            </p:nvSpPr>
            <p:spPr bwMode="auto">
              <a:xfrm>
                <a:off x="10026" y="7558"/>
                <a:ext cx="538" cy="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2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5" name="Text Box 6"/>
            <p:cNvSpPr txBox="1">
              <a:spLocks noChangeArrowheads="1"/>
            </p:cNvSpPr>
            <p:nvPr/>
          </p:nvSpPr>
          <p:spPr bwMode="auto">
            <a:xfrm>
              <a:off x="14533" y="2007"/>
              <a:ext cx="4470" cy="357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kumimoji="0" lang="en-US" sz="2400" b="1" i="0" u="none" strike="noStrike" cap="none" normalizeH="0" baseline="0" dirty="0" err="1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kumimoji="0" lang="en-US" sz="2400" b="1" i="0" u="none" strike="noStrike" cap="none" normalizeH="0" baseline="-2500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0y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– g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kumimoji="0" lang="en-US" sz="2400" b="1" i="0" u="none" strike="noStrike" cap="none" normalizeH="0" baseline="3000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/2</a:t>
              </a: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0014AC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 </a:t>
              </a:r>
              <a:endPara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4357686" y="4500570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y=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+v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0y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/>
          </a:p>
        </p:txBody>
      </p:sp>
      <p:sp>
        <p:nvSpPr>
          <p:cNvPr id="51" name="TextBox 50"/>
          <p:cNvSpPr txBox="1"/>
          <p:nvPr/>
        </p:nvSpPr>
        <p:spPr>
          <a:xfrm>
            <a:off x="4357686" y="5000636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dirty="0"/>
          </a:p>
        </p:txBody>
      </p:sp>
      <p:sp>
        <p:nvSpPr>
          <p:cNvPr id="52" name="TextBox 51"/>
          <p:cNvSpPr txBox="1"/>
          <p:nvPr/>
        </p:nvSpPr>
        <p:spPr>
          <a:xfrm rot="20392484">
            <a:off x="7389667" y="2981317"/>
            <a:ext cx="164307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sz="2800" dirty="0">
              <a:solidFill>
                <a:srgbClr val="0014AC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 rot="20392484">
            <a:off x="7397935" y="3567777"/>
            <a:ext cx="1643074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endParaRPr lang="ru-RU" sz="2800" dirty="0">
              <a:solidFill>
                <a:srgbClr val="0014AC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 rot="20495620">
            <a:off x="7558118" y="4141471"/>
            <a:ext cx="1472534" cy="523220"/>
          </a:xfrm>
          <a:prstGeom prst="rect">
            <a:avLst/>
          </a:prstGeom>
          <a:solidFill>
            <a:srgbClr val="FFFF00">
              <a:alpha val="37000"/>
            </a:srgb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t=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0,45с</a:t>
            </a:r>
          </a:p>
        </p:txBody>
      </p:sp>
      <p:sp>
        <p:nvSpPr>
          <p:cNvPr id="55" name="Скругленный прямоугольник 54"/>
          <p:cNvSpPr/>
          <p:nvPr/>
        </p:nvSpPr>
        <p:spPr>
          <a:xfrm>
            <a:off x="4286248" y="3357562"/>
            <a:ext cx="2643206" cy="357190"/>
          </a:xfrm>
          <a:prstGeom prst="round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одержимое 36"/>
          <p:cNvSpPr txBox="1">
            <a:spLocks/>
          </p:cNvSpPr>
          <p:nvPr/>
        </p:nvSpPr>
        <p:spPr>
          <a:xfrm>
            <a:off x="-128160" y="5429264"/>
            <a:ext cx="9501222" cy="14287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ru-RU" sz="26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Вывод: </a:t>
            </a:r>
            <a:r>
              <a:rPr kumimoji="0" lang="ru-RU" sz="2600" b="0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Вертикальная координата меняется с </a:t>
            </a:r>
            <a:r>
              <a:rPr kumimoji="0" lang="ru-RU" sz="2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ускорением</a:t>
            </a:r>
            <a:r>
              <a:rPr kumimoji="0" lang="ru-RU" sz="2600" b="0" i="0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600" b="0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9,8м/</a:t>
            </a:r>
            <a:r>
              <a:rPr kumimoji="0" lang="ru-RU" sz="2600" b="0" i="0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сс</a:t>
            </a:r>
            <a:r>
              <a:rPr kumimoji="0" lang="ru-RU" sz="2600" b="0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под действием силы тяжести</a:t>
            </a:r>
            <a:r>
              <a:rPr kumimoji="0" lang="ru-RU" sz="2600" b="0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ru-RU" sz="26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горизонтальная</a:t>
            </a:r>
            <a:r>
              <a:rPr kumimoji="0" lang="ru-RU" sz="2600" b="1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координата меняется </a:t>
            </a:r>
            <a:r>
              <a:rPr kumimoji="0" lang="ru-RU" sz="2600" b="1" i="0" u="sng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равномерно</a:t>
            </a:r>
            <a:r>
              <a:rPr kumimoji="0" lang="ru-RU" sz="2600" b="1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т.к. горизонтальных сил нет</a:t>
            </a:r>
            <a:endParaRPr kumimoji="0" lang="ru-RU" sz="2600" b="1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7" name="Овал 56"/>
          <p:cNvSpPr/>
          <p:nvPr/>
        </p:nvSpPr>
        <p:spPr>
          <a:xfrm>
            <a:off x="2771302" y="2744116"/>
            <a:ext cx="214314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TextBox 86"/>
          <p:cNvSpPr txBox="1"/>
          <p:nvPr/>
        </p:nvSpPr>
        <p:spPr>
          <a:xfrm>
            <a:off x="2571736" y="5000636"/>
            <a:ext cx="1747866" cy="52322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6,7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м/с</a:t>
            </a:r>
            <a:endParaRPr lang="ru-RU" sz="2800" dirty="0">
              <a:solidFill>
                <a:srgbClr val="0014AC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164288" y="0"/>
            <a:ext cx="2051182" cy="528350"/>
          </a:xfrm>
          <a:prstGeom prst="rect">
            <a:avLst/>
          </a:prstGeom>
          <a:solidFill>
            <a:srgbClr val="92D05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стр.19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500"/>
                                        <p:tgtEl>
                                          <p:spTgt spid="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500"/>
                                        <p:tgtEl>
                                          <p:spTgt spid="4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4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0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7" dur="500"/>
                                        <p:tgtEl>
                                          <p:spTgt spid="1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8" dur="500"/>
                                        <p:tgtEl>
                                          <p:spTgt spid="1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500"/>
                                        <p:tgtEl>
                                          <p:spTgt spid="1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4" dur="500"/>
                                        <p:tgtEl>
                                          <p:spTgt spid="1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5" dur="500"/>
                                        <p:tgtEl>
                                          <p:spTgt spid="1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500"/>
                                        <p:tgtEl>
                                          <p:spTgt spid="1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1" dur="400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2" dur="400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400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8" dur="4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9" dur="4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4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5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80" dur="1000" fill="hold"/>
                                        <p:tgtEl>
                                          <p:spTgt spid="8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5" dur="2000"/>
                                        <p:tgtEl>
                                          <p:spTgt spid="5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  <p:bldP spid="10" grpId="0" animBg="1"/>
      <p:bldP spid="21" grpId="0"/>
      <p:bldP spid="60" grpId="0" animBg="1"/>
      <p:bldP spid="61" grpId="0" animBg="1"/>
      <p:bldP spid="1071" grpId="0" build="p" autoUpdateAnimBg="0"/>
      <p:bldP spid="78" grpId="0"/>
      <p:bldP spid="80" grpId="0" animBg="1"/>
      <p:bldP spid="86" grpId="0" build="p" animBg="1"/>
      <p:bldP spid="88" grpId="0" animBg="1"/>
      <p:bldP spid="89" grpId="0" animBg="1"/>
      <p:bldP spid="43" grpId="0" autoUpdateAnimBg="0"/>
      <p:bldP spid="39" grpId="0" autoUpdateAnimBg="0"/>
      <p:bldP spid="40" grpId="0" autoUpdateAnimBg="0"/>
      <p:bldP spid="41" grpId="0" build="p" autoUpdateAnimBg="0"/>
      <p:bldP spid="50" grpId="0"/>
      <p:bldP spid="51" grpId="0"/>
      <p:bldP spid="52" grpId="0" animBg="1"/>
      <p:bldP spid="53" grpId="0" animBg="1"/>
      <p:bldP spid="54" grpId="0" animBg="1"/>
      <p:bldP spid="55" grpId="0" animBg="1"/>
      <p:bldP spid="56" grpId="0" autoUpdateAnimBg="0"/>
      <p:bldP spid="57" grpId="0" animBg="1"/>
      <p:bldP spid="87" grpId="0" animBg="1"/>
      <p:bldP spid="8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214314" y="1500174"/>
            <a:ext cx="20716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пули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 г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5357818" y="2214554"/>
            <a:ext cx="2621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2" name="Прямая соединительная линия 61"/>
          <p:cNvCxnSpPr/>
          <p:nvPr/>
        </p:nvCxnSpPr>
        <p:spPr>
          <a:xfrm rot="5400000" flipH="1" flipV="1">
            <a:off x="2322497" y="1535099"/>
            <a:ext cx="235745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/>
          <p:cNvSpPr/>
          <p:nvPr/>
        </p:nvSpPr>
        <p:spPr>
          <a:xfrm>
            <a:off x="785786" y="3639925"/>
            <a:ext cx="21776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v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Rectangle 1"/>
          <p:cNvSpPr>
            <a:spLocks noChangeArrowheads="1"/>
          </p:cNvSpPr>
          <p:nvPr/>
        </p:nvSpPr>
        <p:spPr bwMode="auto">
          <a:xfrm>
            <a:off x="2714612" y="3655489"/>
            <a:ext cx="562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263438" y="3663863"/>
            <a:ext cx="12858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1190508" y="4238568"/>
            <a:ext cx="2000232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0,3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 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/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100" b="1" dirty="0"/>
          </a:p>
        </p:txBody>
      </p:sp>
      <p:sp>
        <p:nvSpPr>
          <p:cNvPr id="83" name="Rectangle 1"/>
          <p:cNvSpPr>
            <a:spLocks noChangeArrowheads="1"/>
          </p:cNvSpPr>
          <p:nvPr/>
        </p:nvSpPr>
        <p:spPr bwMode="auto">
          <a:xfrm>
            <a:off x="1391716" y="4596857"/>
            <a:ext cx="418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1715232" y="4610128"/>
            <a:ext cx="1402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100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+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273845" y="4572008"/>
            <a:ext cx="13573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0,15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1200" b="1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3214866" y="4179193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130</a:t>
            </a:r>
            <a:r>
              <a:rPr lang="ru-RU" sz="2800" b="1" dirty="0" smtClean="0"/>
              <a:t>•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400" b="1" dirty="0" smtClean="0">
                <a:solidFill>
                  <a:srgbClr val="0014AC"/>
                </a:solidFill>
              </a:rPr>
              <a:t>•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270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Rectangle 1"/>
          <p:cNvSpPr>
            <a:spLocks noChangeArrowheads="1"/>
          </p:cNvSpPr>
          <p:nvPr/>
        </p:nvSpPr>
        <p:spPr bwMode="auto">
          <a:xfrm>
            <a:off x="2908677" y="4262318"/>
            <a:ext cx="52129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4" name="Rectangle 1"/>
          <p:cNvSpPr>
            <a:spLocks noChangeArrowheads="1"/>
          </p:cNvSpPr>
          <p:nvPr/>
        </p:nvSpPr>
        <p:spPr bwMode="auto">
          <a:xfrm>
            <a:off x="6536263" y="4187679"/>
            <a:ext cx="11320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Дж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3214678" y="5205194"/>
            <a:ext cx="12144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Rectangle 1"/>
          <p:cNvSpPr>
            <a:spLocks noChangeArrowheads="1"/>
          </p:cNvSpPr>
          <p:nvPr/>
        </p:nvSpPr>
        <p:spPr bwMode="auto">
          <a:xfrm>
            <a:off x="3834058" y="5240819"/>
            <a:ext cx="50687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7" name="Прямоугольник 96"/>
          <p:cNvSpPr/>
          <p:nvPr/>
        </p:nvSpPr>
        <p:spPr>
          <a:xfrm>
            <a:off x="4262686" y="5292492"/>
            <a:ext cx="1428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400667</a:t>
            </a:r>
            <a:endParaRPr lang="ru-RU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3" name="Прямая со стрелкой 102"/>
          <p:cNvCxnSpPr/>
          <p:nvPr/>
        </p:nvCxnSpPr>
        <p:spPr>
          <a:xfrm rot="5400000" flipH="1" flipV="1">
            <a:off x="3321835" y="1535099"/>
            <a:ext cx="2786876" cy="79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4643438" y="2214554"/>
            <a:ext cx="4357718" cy="722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Прямоугольник 104"/>
          <p:cNvSpPr/>
          <p:nvPr/>
        </p:nvSpPr>
        <p:spPr>
          <a:xfrm>
            <a:off x="4214810" y="0"/>
            <a:ext cx="389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7914176" y="2214554"/>
            <a:ext cx="1229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минуты</a:t>
            </a:r>
            <a:endParaRPr lang="ru-RU" sz="2400" dirty="0"/>
          </a:p>
        </p:txBody>
      </p:sp>
      <p:sp>
        <p:nvSpPr>
          <p:cNvPr id="107" name="Прямоугольник 106"/>
          <p:cNvSpPr/>
          <p:nvPr/>
        </p:nvSpPr>
        <p:spPr>
          <a:xfrm>
            <a:off x="4235710" y="1997697"/>
            <a:ext cx="441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4044638" y="867682"/>
            <a:ext cx="7489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327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rot="5400000" flipH="1" flipV="1">
            <a:off x="4572000" y="1214422"/>
            <a:ext cx="928694" cy="642942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5333720" y="1053112"/>
            <a:ext cx="785818" cy="1843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33"/>
          <p:cNvGrpSpPr/>
          <p:nvPr/>
        </p:nvGrpSpPr>
        <p:grpSpPr>
          <a:xfrm>
            <a:off x="214314" y="2071678"/>
            <a:ext cx="1714480" cy="658708"/>
            <a:chOff x="71406" y="2461905"/>
            <a:chExt cx="1350372" cy="65870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71406" y="2461905"/>
              <a:ext cx="135037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r>
                <a:rPr lang="ru-RU" sz="3200" b="1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=57</a:t>
              </a:r>
              <a:r>
                <a:rPr lang="ru-RU" sz="3200" b="1" baseline="30000" dirty="0" smtClean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ru-RU" sz="3200" b="1" dirty="0">
                <a:solidFill>
                  <a:srgbClr val="000099"/>
                </a:solidFill>
              </a:endParaRPr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214282" y="2658948"/>
              <a:ext cx="36260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err="1" smtClean="0">
                  <a:latin typeface="Times New Roman" pitchFamily="18" charset="0"/>
                  <a:cs typeface="Times New Roman" pitchFamily="18" charset="0"/>
                </a:rPr>
                <a:t>н</a:t>
              </a:r>
              <a:endParaRPr lang="ru-RU" sz="2000" b="1" dirty="0"/>
            </a:p>
          </p:txBody>
        </p:sp>
      </p:grpSp>
      <p:sp>
        <p:nvSpPr>
          <p:cNvPr id="135" name="TextBox 134"/>
          <p:cNvSpPr txBox="1"/>
          <p:nvPr/>
        </p:nvSpPr>
        <p:spPr>
          <a:xfrm>
            <a:off x="357158" y="214290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расплавилась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9" name="Rectangle 1"/>
          <p:cNvSpPr>
            <a:spLocks noChangeArrowheads="1"/>
          </p:cNvSpPr>
          <p:nvPr/>
        </p:nvSpPr>
        <p:spPr bwMode="auto">
          <a:xfrm>
            <a:off x="41985" y="628151"/>
            <a:ext cx="17315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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свинца</a:t>
            </a: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=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Группа 54"/>
          <p:cNvGrpSpPr/>
          <p:nvPr/>
        </p:nvGrpSpPr>
        <p:grpSpPr>
          <a:xfrm>
            <a:off x="1613589" y="485275"/>
            <a:ext cx="1458213" cy="872023"/>
            <a:chOff x="1237454" y="4995752"/>
            <a:chExt cx="1791196" cy="872023"/>
          </a:xfrm>
        </p:grpSpPr>
        <p:sp>
          <p:nvSpPr>
            <p:cNvPr id="171" name="Прямоугольник 170"/>
            <p:cNvSpPr/>
            <p:nvPr/>
          </p:nvSpPr>
          <p:spPr>
            <a:xfrm>
              <a:off x="1237454" y="5150879"/>
              <a:ext cx="79392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3600" b="1" dirty="0" smtClean="0">
                  <a:solidFill>
                    <a:srgbClr val="FF0000"/>
                  </a:solidFill>
                  <a:latin typeface="Times New Roman" pitchFamily="18" charset="0"/>
                  <a:ea typeface="Times New Roman" pitchFamily="18" charset="0"/>
                  <a:cs typeface="Times New Roman" pitchFamily="18" charset="0"/>
                </a:rPr>
                <a:t>25</a:t>
              </a:r>
              <a:endParaRPr lang="ru-RU" sz="1400" b="1" dirty="0"/>
            </a:p>
          </p:txBody>
        </p:sp>
        <p:grpSp>
          <p:nvGrpSpPr>
            <p:cNvPr id="4" name="Группа 50"/>
            <p:cNvGrpSpPr/>
            <p:nvPr/>
          </p:nvGrpSpPr>
          <p:grpSpPr>
            <a:xfrm>
              <a:off x="1868487" y="4995752"/>
              <a:ext cx="1160163" cy="872023"/>
              <a:chOff x="2469885" y="5355195"/>
              <a:chExt cx="971919" cy="872023"/>
            </a:xfrm>
          </p:grpSpPr>
          <p:sp>
            <p:nvSpPr>
              <p:cNvPr id="173" name="Rectangle 1"/>
              <p:cNvSpPr>
                <a:spLocks noChangeArrowheads="1"/>
              </p:cNvSpPr>
              <p:nvPr/>
            </p:nvSpPr>
            <p:spPr bwMode="auto">
              <a:xfrm>
                <a:off x="2469885" y="5355195"/>
                <a:ext cx="97191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algn="ctr"/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 к</a:t>
                </a:r>
                <a:r>
                  <a:rPr kumimoji="0" lang="ru-RU" sz="24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ea typeface="Times New Roman" pitchFamily="18" charset="0"/>
                    <a:cs typeface="Times New Roman" pitchFamily="18" charset="0"/>
                    <a:sym typeface="Symbol" pitchFamily="18" charset="2"/>
                  </a:rPr>
                  <a:t>Дж </a:t>
                </a:r>
                <a:endParaRPr kumimoji="0" lang="ru-RU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74" name="Прямоугольник 173"/>
              <p:cNvSpPr/>
              <p:nvPr/>
            </p:nvSpPr>
            <p:spPr>
              <a:xfrm>
                <a:off x="2853861" y="5827108"/>
                <a:ext cx="52818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000" b="1" dirty="0" smtClean="0">
                    <a:solidFill>
                      <a:srgbClr val="003300"/>
                    </a:solidFill>
                    <a:latin typeface="Times New Roman" pitchFamily="18" charset="0"/>
                    <a:cs typeface="Times New Roman" pitchFamily="18" charset="0"/>
                  </a:rPr>
                  <a:t>кг </a:t>
                </a:r>
                <a:endParaRPr lang="ru-RU" sz="2000" b="1" dirty="0">
                  <a:solidFill>
                    <a:srgbClr val="000099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175" name="Прямая соединительная линия 174"/>
              <p:cNvCxnSpPr/>
              <p:nvPr/>
            </p:nvCxnSpPr>
            <p:spPr>
              <a:xfrm flipV="1">
                <a:off x="2643174" y="5860145"/>
                <a:ext cx="663569" cy="3572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  <a:scene3d>
                <a:camera prst="orthographicFront">
                  <a:rot lat="0" lon="0" rev="2148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6" name="Прямоугольник 175"/>
          <p:cNvSpPr/>
          <p:nvPr/>
        </p:nvSpPr>
        <p:spPr>
          <a:xfrm>
            <a:off x="5417569" y="3619564"/>
            <a:ext cx="15716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 </a:t>
            </a:r>
            <a:r>
              <a:rPr lang="en-US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пули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7" name="Прямоугольник 176"/>
          <p:cNvSpPr/>
          <p:nvPr/>
        </p:nvSpPr>
        <p:spPr>
          <a:xfrm>
            <a:off x="3107615" y="3616175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lang="en-US" sz="3200" b="1" dirty="0" err="1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пули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0" name="Прямоугольник 179"/>
          <p:cNvSpPr/>
          <p:nvPr/>
        </p:nvSpPr>
        <p:spPr>
          <a:xfrm>
            <a:off x="5096192" y="4187679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+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3" name="Прямоугольник 182"/>
          <p:cNvSpPr/>
          <p:nvPr/>
        </p:nvSpPr>
        <p:spPr>
          <a:xfrm>
            <a:off x="3024866" y="4627680"/>
            <a:ext cx="17859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000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" name="Прямоугольник 185"/>
          <p:cNvSpPr/>
          <p:nvPr/>
        </p:nvSpPr>
        <p:spPr>
          <a:xfrm>
            <a:off x="285720" y="5300194"/>
            <a:ext cx="9028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0,15</a:t>
            </a:r>
            <a:endParaRPr lang="ru-RU" sz="1200" b="1" dirty="0">
              <a:solidFill>
                <a:srgbClr val="0000FF"/>
              </a:solidFill>
            </a:endParaRPr>
          </a:p>
        </p:txBody>
      </p:sp>
      <p:sp>
        <p:nvSpPr>
          <p:cNvPr id="187" name="Прямоугольник 186"/>
          <p:cNvSpPr/>
          <p:nvPr/>
        </p:nvSpPr>
        <p:spPr>
          <a:xfrm>
            <a:off x="889131" y="5252694"/>
            <a:ext cx="1013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•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ru-RU" sz="36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8" name="Rectangle 1"/>
          <p:cNvSpPr>
            <a:spLocks noChangeArrowheads="1"/>
          </p:cNvSpPr>
          <p:nvPr/>
        </p:nvSpPr>
        <p:spPr bwMode="auto">
          <a:xfrm>
            <a:off x="1690730" y="5312946"/>
            <a:ext cx="4187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89" name="Прямоугольник 188"/>
          <p:cNvSpPr/>
          <p:nvPr/>
        </p:nvSpPr>
        <p:spPr>
          <a:xfrm>
            <a:off x="2033912" y="5285695"/>
            <a:ext cx="13236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100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4714876" y="108623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Прямоугольник 126"/>
          <p:cNvSpPr/>
          <p:nvPr/>
        </p:nvSpPr>
        <p:spPr>
          <a:xfrm>
            <a:off x="4143372" y="1681451"/>
            <a:ext cx="5950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57</a:t>
            </a:r>
            <a:r>
              <a:rPr lang="ru-RU" sz="24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37" name="Прямая соединительная линия 136"/>
          <p:cNvCxnSpPr/>
          <p:nvPr/>
        </p:nvCxnSpPr>
        <p:spPr>
          <a:xfrm>
            <a:off x="4701228" y="1986592"/>
            <a:ext cx="3500462" cy="16846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Овал 138"/>
          <p:cNvSpPr/>
          <p:nvPr/>
        </p:nvSpPr>
        <p:spPr>
          <a:xfrm>
            <a:off x="3570846" y="3187390"/>
            <a:ext cx="143898" cy="1428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Овал 139"/>
          <p:cNvSpPr/>
          <p:nvPr/>
        </p:nvSpPr>
        <p:spPr>
          <a:xfrm>
            <a:off x="3285094" y="3213109"/>
            <a:ext cx="71438" cy="4571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угольник 88"/>
          <p:cNvSpPr/>
          <p:nvPr/>
        </p:nvSpPr>
        <p:spPr>
          <a:xfrm>
            <a:off x="357158" y="1214422"/>
            <a:ext cx="1500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=0,3</a:t>
            </a:r>
            <a:endParaRPr lang="ru-RU" sz="2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0" y="2500306"/>
            <a:ext cx="33575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свинца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130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Дж/кг</a:t>
            </a:r>
            <a:r>
              <a:rPr lang="ru-RU" sz="2800" b="1" dirty="0" smtClean="0"/>
              <a:t>•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4786314" y="2484540"/>
            <a:ext cx="2362208" cy="423862"/>
            <a:chOff x="4608" y="9158"/>
            <a:chExt cx="1920" cy="668"/>
          </a:xfrm>
        </p:grpSpPr>
        <p:sp>
          <p:nvSpPr>
            <p:cNvPr id="1027" name="Line 3"/>
            <p:cNvSpPr>
              <a:spLocks noChangeShapeType="1"/>
            </p:cNvSpPr>
            <p:nvPr/>
          </p:nvSpPr>
          <p:spPr bwMode="auto">
            <a:xfrm>
              <a:off x="5232" y="9656"/>
              <a:ext cx="1296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4608" y="9158"/>
              <a:ext cx="806" cy="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</a:t>
              </a: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=</a:t>
              </a:r>
              <a:endPara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0" name="Прямоугольник 109"/>
          <p:cNvSpPr/>
          <p:nvPr/>
        </p:nvSpPr>
        <p:spPr>
          <a:xfrm>
            <a:off x="5576886" y="2850104"/>
            <a:ext cx="187262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3206336" y="3214686"/>
            <a:ext cx="2457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 </a:t>
            </a:r>
            <a:r>
              <a:rPr lang="ru-RU" sz="3200" b="1" cap="all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выдел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=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5451232" y="3214686"/>
            <a:ext cx="26212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cap="al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cap="all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поглощен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Прямоугольник 116"/>
          <p:cNvSpPr/>
          <p:nvPr/>
        </p:nvSpPr>
        <p:spPr>
          <a:xfrm rot="20737351">
            <a:off x="6835688" y="5082542"/>
            <a:ext cx="15001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633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м/с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Прямоугольник 117"/>
          <p:cNvSpPr/>
          <p:nvPr/>
        </p:nvSpPr>
        <p:spPr>
          <a:xfrm>
            <a:off x="214282" y="5857892"/>
            <a:ext cx="8858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Ответ: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Чтобы расплавиться после удара пуля должна лететь со скоростью 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633м/с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ectangle 1"/>
          <p:cNvSpPr>
            <a:spLocks noChangeArrowheads="1"/>
          </p:cNvSpPr>
          <p:nvPr/>
        </p:nvSpPr>
        <p:spPr bwMode="auto">
          <a:xfrm>
            <a:off x="376" y="2907238"/>
            <a:ext cx="91436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 какой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скоростью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должна лететь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свинцовая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пуля, чтобы при ударе о преграду она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расплавилась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если температура пули до удара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57 °С?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ударе в тепло превращается 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0 % энергии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пули.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1785918" y="4250819"/>
            <a:ext cx="42862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Прямоугольник 75"/>
          <p:cNvSpPr/>
          <p:nvPr/>
        </p:nvSpPr>
        <p:spPr>
          <a:xfrm>
            <a:off x="3988433" y="4357882"/>
            <a:ext cx="357190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Прямоугольник 76"/>
          <p:cNvSpPr/>
          <p:nvPr/>
        </p:nvSpPr>
        <p:spPr>
          <a:xfrm>
            <a:off x="6298387" y="4357694"/>
            <a:ext cx="428628" cy="4286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Прямоугольник 77"/>
          <p:cNvSpPr/>
          <p:nvPr/>
        </p:nvSpPr>
        <p:spPr>
          <a:xfrm rot="20790543">
            <a:off x="6143636" y="5286388"/>
            <a:ext cx="1143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1857356" y="2000240"/>
            <a:ext cx="1357322" cy="646331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ru-RU" sz="20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repeatCount="3000" ac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1000" fill="hold"/>
                                        <p:tgtEl>
                                          <p:spTgt spid="1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2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1000" fill="hold"/>
                                        <p:tgtEl>
                                          <p:spTgt spid="1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7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2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000"/>
                            </p:stCondLst>
                            <p:childTnLst>
                              <p:par>
                                <p:cTn id="16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1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2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3000"/>
                            </p:stCondLst>
                            <p:childTnLst>
                              <p:par>
                                <p:cTn id="21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2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1000"/>
                            </p:stCondLst>
                            <p:childTnLst>
                              <p:par>
                                <p:cTn id="23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000"/>
                            </p:stCondLst>
                            <p:childTnLst>
                              <p:par>
                                <p:cTn id="2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1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000"/>
                            </p:stCondLst>
                            <p:childTnLst>
                              <p:par>
                                <p:cTn id="2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1000"/>
                            </p:stCondLst>
                            <p:childTnLst>
                              <p:par>
                                <p:cTn id="26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3" dur="2000" fill="hold"/>
                                        <p:tgtEl>
                                          <p:spTgt spid="189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000"/>
                            </p:stCondLst>
                            <p:childTnLst>
                              <p:par>
                                <p:cTn id="275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6" dur="2000" fill="hold"/>
                                        <p:tgtEl>
                                          <p:spTgt spid="186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1000"/>
                            </p:stCondLst>
                            <p:childTnLst>
                              <p:par>
                                <p:cTn id="29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8" dur="2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2" dur="2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3" dur="2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4" dur="2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700"/>
                            </p:stCondLst>
                            <p:childTnLst>
                              <p:par>
                                <p:cTn id="30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307" dur="2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8" grpId="0"/>
      <p:bldP spid="66" grpId="0"/>
      <p:bldP spid="68" grpId="0"/>
      <p:bldP spid="70" grpId="0"/>
      <p:bldP spid="81" grpId="0"/>
      <p:bldP spid="83" grpId="0"/>
      <p:bldP spid="84" grpId="0"/>
      <p:bldP spid="87" grpId="0"/>
      <p:bldP spid="91" grpId="0"/>
      <p:bldP spid="92" grpId="0"/>
      <p:bldP spid="94" grpId="0"/>
      <p:bldP spid="95" grpId="0"/>
      <p:bldP spid="96" grpId="0"/>
      <p:bldP spid="97" grpId="0"/>
      <p:bldP spid="135" grpId="0"/>
      <p:bldP spid="169" grpId="0"/>
      <p:bldP spid="176" grpId="0"/>
      <p:bldP spid="177" grpId="0"/>
      <p:bldP spid="180" grpId="0"/>
      <p:bldP spid="183" grpId="0"/>
      <p:bldP spid="186" grpId="0"/>
      <p:bldP spid="186" grpId="1"/>
      <p:bldP spid="187" grpId="0"/>
      <p:bldP spid="188" grpId="0"/>
      <p:bldP spid="189" grpId="0"/>
      <p:bldP spid="189" grpId="1"/>
      <p:bldP spid="139" grpId="0" animBg="1"/>
      <p:bldP spid="139" grpId="1" animBg="1"/>
      <p:bldP spid="139" grpId="2" animBg="1"/>
      <p:bldP spid="140" grpId="0" animBg="1"/>
      <p:bldP spid="140" grpId="1" animBg="1"/>
      <p:bldP spid="140" grpId="2" animBg="1"/>
      <p:bldP spid="89" grpId="0"/>
      <p:bldP spid="93" grpId="0"/>
      <p:bldP spid="110" grpId="0"/>
      <p:bldP spid="114" grpId="0"/>
      <p:bldP spid="116" grpId="0"/>
      <p:bldP spid="117" grpId="0"/>
      <p:bldP spid="117" grpId="1"/>
      <p:bldP spid="118" grpId="0"/>
      <p:bldP spid="118" grpId="1"/>
      <p:bldP spid="74" grpId="0"/>
      <p:bldP spid="74" grpId="1"/>
      <p:bldP spid="75" grpId="0" animBg="1"/>
      <p:bldP spid="76" grpId="0" animBg="1"/>
      <p:bldP spid="77" grpId="0" animBg="1"/>
      <p:bldP spid="78" grpId="0"/>
      <p:bldP spid="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535781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14480" y="214290"/>
            <a:ext cx="7429520" cy="2643206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4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 теме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№9   </a:t>
            </a:r>
            <a:r>
              <a:rPr lang="en-US" sz="4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400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32,33   </a:t>
            </a:r>
            <a:endParaRPr lang="ru-RU" sz="48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lnSpc>
                <a:spcPts val="4400"/>
              </a:lnSpc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Гр2  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275,276,282.</a:t>
            </a:r>
          </a:p>
          <a:p>
            <a:pPr marL="0" indent="0" eaLnBrk="1" hangingPunct="1">
              <a:lnSpc>
                <a:spcPts val="4400"/>
              </a:lnSpc>
              <a:buFont typeface="Wingdings" pitchFamily="2" charset="2"/>
              <a:buNone/>
            </a:pP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Вынужден проверять </a:t>
            </a:r>
            <a:r>
              <a:rPr lang="ru-RU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ежеурочно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….. </a:t>
            </a:r>
            <a:r>
              <a:rPr lang="ru-RU" sz="5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!!!</a:t>
            </a:r>
          </a:p>
          <a:p>
            <a:pPr marL="0" indent="0" algn="ctr" eaLnBrk="1" hangingPunct="1">
              <a:lnSpc>
                <a:spcPts val="4400"/>
              </a:lnSpc>
              <a:buFont typeface="Wingdings" pitchFamily="2" charset="2"/>
              <a:buNone/>
            </a:pPr>
            <a:endParaRPr lang="ru-RU" sz="5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26702" y="3571876"/>
            <a:ext cx="1517297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500"/>
                            </p:stCondLst>
                            <p:childTnLst>
                              <p:par>
                                <p:cTn id="70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500"/>
                            </p:stCondLst>
                            <p:childTnLst>
                              <p:par>
                                <p:cTn id="87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0"/>
                            </p:stCondLst>
                            <p:childTnLst>
                              <p:par>
                                <p:cTn id="9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Скругленный прямоугольник 36"/>
          <p:cNvSpPr/>
          <p:nvPr/>
        </p:nvSpPr>
        <p:spPr>
          <a:xfrm>
            <a:off x="5226629" y="2143116"/>
            <a:ext cx="3857652" cy="1785950"/>
          </a:xfrm>
          <a:prstGeom prst="roundRect">
            <a:avLst/>
          </a:prstGeom>
          <a:solidFill>
            <a:srgbClr val="F9E3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143504" y="285540"/>
            <a:ext cx="3857652" cy="1785950"/>
          </a:xfrm>
          <a:prstGeom prst="roundRect">
            <a:avLst/>
          </a:prstGeom>
          <a:solidFill>
            <a:srgbClr val="F9E3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ый треугольник 2"/>
          <p:cNvSpPr/>
          <p:nvPr/>
        </p:nvSpPr>
        <p:spPr>
          <a:xfrm>
            <a:off x="714348" y="1497748"/>
            <a:ext cx="4929222" cy="2357454"/>
          </a:xfrm>
          <a:prstGeom prst="rtTriangle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4722191" y="3450945"/>
            <a:ext cx="859378" cy="376598"/>
          </a:xfrm>
          <a:prstGeom prst="rtTriangle">
            <a:avLst/>
          </a:prstGeom>
          <a:solidFill>
            <a:srgbClr val="0014AC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393895" y="2524432"/>
            <a:ext cx="1428760" cy="76944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7524708" y="905108"/>
            <a:ext cx="1285884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4400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6915151" y="720527"/>
            <a:ext cx="657245" cy="1107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6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6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 flipV="1">
            <a:off x="5357818" y="1214422"/>
            <a:ext cx="1485901" cy="27948"/>
          </a:xfrm>
          <a:prstGeom prst="line">
            <a:avLst/>
          </a:prstGeom>
          <a:ln w="5715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86248" y="3309874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28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3165871" y="1394231"/>
            <a:ext cx="2426" cy="4929222"/>
          </a:xfrm>
          <a:prstGeom prst="line">
            <a:avLst/>
          </a:prstGeom>
          <a:ln w="5715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>
            <a:off x="1955064" y="190446"/>
            <a:ext cx="2424040" cy="492922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803301" y="2428868"/>
            <a:ext cx="1196931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катет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-32" y="3000372"/>
            <a:ext cx="3444404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противо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лежащий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-464379" y="2678901"/>
            <a:ext cx="2357454" cy="0"/>
          </a:xfrm>
          <a:prstGeom prst="line">
            <a:avLst/>
          </a:prstGeom>
          <a:ln w="571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071670" y="3929066"/>
            <a:ext cx="1196931" cy="58477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катет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00166" y="4500570"/>
            <a:ext cx="2624436" cy="58477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лежащий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85918" y="1214422"/>
            <a:ext cx="57150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2844" y="2143116"/>
            <a:ext cx="428628" cy="76944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28992" y="3857628"/>
            <a:ext cx="428628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4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2844" y="2143116"/>
            <a:ext cx="428628" cy="76944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74231" y="1242674"/>
            <a:ext cx="57150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28992" y="3857628"/>
            <a:ext cx="428628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4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 bwMode="auto">
          <a:xfrm flipV="1">
            <a:off x="5357818" y="3000560"/>
            <a:ext cx="1485901" cy="27948"/>
          </a:xfrm>
          <a:prstGeom prst="line">
            <a:avLst/>
          </a:prstGeom>
          <a:ln w="5715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785918" y="1226297"/>
            <a:ext cx="57150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 bwMode="auto">
          <a:xfrm>
            <a:off x="6822391" y="2464681"/>
            <a:ext cx="657245" cy="1107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6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6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95504" y="2050526"/>
            <a:ext cx="2242345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гипотенуза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786314" y="4071942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=30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57884" y="3857628"/>
            <a:ext cx="1714512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30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43" name="TextBox 42"/>
          <p:cNvSpPr txBox="1"/>
          <p:nvPr/>
        </p:nvSpPr>
        <p:spPr>
          <a:xfrm>
            <a:off x="2357422" y="1272589"/>
            <a:ext cx="128588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=10c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57884" y="4714884"/>
            <a:ext cx="1714512" cy="707886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30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°=</a:t>
            </a:r>
            <a:endParaRPr lang="ru-RU" sz="3200" dirty="0"/>
          </a:p>
        </p:txBody>
      </p:sp>
      <p:sp>
        <p:nvSpPr>
          <p:cNvPr id="47" name="TextBox 46"/>
          <p:cNvSpPr txBox="1"/>
          <p:nvPr/>
        </p:nvSpPr>
        <p:spPr>
          <a:xfrm>
            <a:off x="5857884" y="5429264"/>
            <a:ext cx="857256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215206" y="5429264"/>
            <a:ext cx="1357322" cy="76944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4400" dirty="0"/>
          </a:p>
        </p:txBody>
      </p:sp>
      <p:sp>
        <p:nvSpPr>
          <p:cNvPr id="49" name="TextBox 48"/>
          <p:cNvSpPr txBox="1"/>
          <p:nvPr/>
        </p:nvSpPr>
        <p:spPr>
          <a:xfrm>
            <a:off x="6643702" y="5429264"/>
            <a:ext cx="57150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215506" y="6136059"/>
            <a:ext cx="857256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01324" y="6286144"/>
            <a:ext cx="114300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10c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953955" y="6317799"/>
            <a:ext cx="1202195" cy="528350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0.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87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53" name="TextBox 52"/>
          <p:cNvSpPr txBox="1"/>
          <p:nvPr/>
        </p:nvSpPr>
        <p:spPr>
          <a:xfrm>
            <a:off x="8013275" y="6329674"/>
            <a:ext cx="1202195" cy="528350"/>
          </a:xfrm>
          <a:prstGeom prst="rect">
            <a:avLst/>
          </a:prstGeom>
          <a:solidFill>
            <a:srgbClr val="92D05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0" y="0"/>
            <a:ext cx="857224" cy="70788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а=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85786" y="0"/>
            <a:ext cx="57150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285852" y="35977"/>
            <a:ext cx="1928826" cy="62049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30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°</a:t>
            </a:r>
            <a:endParaRPr lang="ru-RU" sz="4000" dirty="0"/>
          </a:p>
        </p:txBody>
      </p:sp>
      <p:sp>
        <p:nvSpPr>
          <p:cNvPr id="57" name="TextBox 56"/>
          <p:cNvSpPr txBox="1"/>
          <p:nvPr/>
        </p:nvSpPr>
        <p:spPr>
          <a:xfrm>
            <a:off x="-71470" y="642918"/>
            <a:ext cx="857224" cy="70788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а=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31035" y="714355"/>
            <a:ext cx="108344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10c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631167" y="745447"/>
            <a:ext cx="1071570" cy="528350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0.5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452610" y="690230"/>
            <a:ext cx="857224" cy="58477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5см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-24"/>
            <a:ext cx="49291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Скругленный прямоугольник 40"/>
          <p:cNvSpPr/>
          <p:nvPr/>
        </p:nvSpPr>
        <p:spPr>
          <a:xfrm>
            <a:off x="178689" y="6393771"/>
            <a:ext cx="857224" cy="285752"/>
          </a:xfrm>
          <a:prstGeom prst="roundRect">
            <a:avLst/>
          </a:prstGeom>
          <a:noFill/>
          <a:ln w="571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702605" y="6215082"/>
            <a:ext cx="928694" cy="285752"/>
          </a:xfrm>
          <a:prstGeom prst="round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7358082" y="3929066"/>
            <a:ext cx="1071570" cy="769441"/>
          </a:xfrm>
          <a:prstGeom prst="rect">
            <a:avLst/>
          </a:prstGeom>
          <a:solidFill>
            <a:srgbClr val="FFC000"/>
          </a:solidFill>
          <a:ln w="571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0.5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46" name="TextBox 45"/>
          <p:cNvSpPr txBox="1"/>
          <p:nvPr/>
        </p:nvSpPr>
        <p:spPr>
          <a:xfrm>
            <a:off x="7429520" y="4643446"/>
            <a:ext cx="1071570" cy="769441"/>
          </a:xfrm>
          <a:prstGeom prst="rect">
            <a:avLst/>
          </a:prstGeom>
          <a:solidFill>
            <a:srgbClr val="FFC000"/>
          </a:solidFill>
          <a:ln w="5715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0.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87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61" name="TextBox 60"/>
          <p:cNvSpPr txBox="1"/>
          <p:nvPr/>
        </p:nvSpPr>
        <p:spPr>
          <a:xfrm>
            <a:off x="6572232" y="-528350"/>
            <a:ext cx="2571768" cy="528350"/>
          </a:xfrm>
          <a:prstGeom prst="rect">
            <a:avLst/>
          </a:prstGeom>
          <a:solidFill>
            <a:srgbClr val="92D05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стр.34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repeatCount="10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5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mph" presetSubtype="0" repeatCount="1000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35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38668E-6 L 0.62639 -0.26735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00" y="-13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08E-6 L 0.43889 0.01249 " pathEditMode="relative" rAng="0" ptsTypes="AA">
                                      <p:cBhvr>
                                        <p:cTn id="1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00" y="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3.65402E-6 L 0.26701 -0.23381 " pathEditMode="relative" rAng="0" ptsTypes="AA">
                                      <p:cBhvr>
                                        <p:cTn id="1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0" y="-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3.78353E-6 L 0.43889 0.27705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00" y="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000"/>
                            </p:stCondLst>
                            <p:childTnLst>
                              <p:par>
                                <p:cTn id="2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500"/>
                            </p:stCondLst>
                            <p:childTnLst>
                              <p:par>
                                <p:cTn id="2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500"/>
                            </p:stCondLst>
                            <p:childTnLst>
                              <p:par>
                                <p:cTn id="2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000"/>
                            </p:stCondLst>
                            <p:childTnLst>
                              <p:par>
                                <p:cTn id="2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2000"/>
                            </p:stCondLst>
                            <p:childTnLst>
                              <p:par>
                                <p:cTn id="2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1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8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31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0" animBg="1"/>
      <p:bldP spid="3" grpId="0" animBg="1"/>
      <p:bldP spid="4" grpId="0" animBg="1"/>
      <p:bldP spid="4" grpId="1" animBg="1"/>
      <p:bldP spid="4" grpId="2" animBg="1"/>
      <p:bldP spid="5" grpId="0" animBg="1"/>
      <p:bldP spid="6" grpId="0" animBg="1"/>
      <p:bldP spid="9" grpId="0"/>
      <p:bldP spid="15" grpId="0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4" grpId="0" animBg="1"/>
      <p:bldP spid="34" grpId="1" animBg="1"/>
      <p:bldP spid="35" grpId="0"/>
      <p:bldP spid="7" grpId="0" animBg="1"/>
      <p:bldP spid="39" grpId="0"/>
      <p:bldP spid="40" grpId="0" animBg="1"/>
      <p:bldP spid="43" grpId="0" animBg="1"/>
      <p:bldP spid="44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3" grpId="1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0" grpId="1" animBg="1"/>
      <p:bldP spid="41" grpId="0" animBg="1"/>
      <p:bldP spid="41" grpId="1" animBg="1"/>
      <p:bldP spid="45" grpId="0" animBg="1"/>
      <p:bldP spid="45" grpId="1" animBg="1"/>
      <p:bldP spid="42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-32" y="5982379"/>
            <a:ext cx="914403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з-нов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Ньтона</a:t>
            </a:r>
            <a:r>
              <a:rPr lang="ru-RU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ru-RU" sz="4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стр.19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5894" y="0"/>
            <a:ext cx="25837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9-3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86050" y="0"/>
            <a:ext cx="318728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№9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20811879">
            <a:off x="312601" y="1200800"/>
            <a:ext cx="6988190" cy="166984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cap="all" dirty="0" smtClean="0">
                <a:latin typeface="Times New Roman" pitchFamily="18" charset="0"/>
                <a:cs typeface="Times New Roman" pitchFamily="18" charset="0"/>
              </a:rPr>
              <a:t>движение 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>
            <a:off x="2155810" y="2564904"/>
            <a:ext cx="6988190" cy="166984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Под</a:t>
            </a:r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действием 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WordArt 4"/>
          <p:cNvSpPr>
            <a:spLocks noChangeArrowheads="1" noChangeShapeType="1" noTextEdit="1"/>
          </p:cNvSpPr>
          <p:nvPr/>
        </p:nvSpPr>
        <p:spPr bwMode="gray">
          <a:xfrm rot="344086">
            <a:off x="708851" y="3989988"/>
            <a:ext cx="6988190" cy="166984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cap="all" dirty="0" smtClean="0">
                <a:latin typeface="Times New Roman" pitchFamily="18" charset="0"/>
                <a:cs typeface="Times New Roman" pitchFamily="18" charset="0"/>
              </a:rPr>
              <a:t>силы</a:t>
            </a:r>
            <a:r>
              <a:rPr lang="ru-RU" sz="6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тяжести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214290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48" y="390858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4929190" y="319420"/>
            <a:ext cx="1785950" cy="62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+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391406" y="112358"/>
            <a:ext cx="1257379" cy="1142280"/>
            <a:chOff x="6856" y="7850"/>
            <a:chExt cx="719" cy="713"/>
          </a:xfrm>
        </p:grpSpPr>
        <p:sp>
          <p:nvSpPr>
            <p:cNvPr id="8" name="Line 23"/>
            <p:cNvSpPr>
              <a:spLocks noChangeShapeType="1"/>
            </p:cNvSpPr>
            <p:nvPr/>
          </p:nvSpPr>
          <p:spPr bwMode="auto">
            <a:xfrm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6856" y="7850"/>
              <a:ext cx="719" cy="713"/>
              <a:chOff x="7336" y="7713"/>
              <a:chExt cx="719" cy="713"/>
            </a:xfrm>
          </p:grpSpPr>
          <p:sp>
            <p:nvSpPr>
              <p:cNvPr id="10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13"/>
                <a:ext cx="719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</a:t>
                </a:r>
                <a:r>
                  <a:rPr kumimoji="0" lang="ru-RU" sz="3600" b="0" i="0" u="none" strike="noStrike" cap="none" normalizeH="0" baseline="0" dirty="0" err="1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 Box 26"/>
              <p:cNvSpPr txBox="1">
                <a:spLocks noChangeArrowheads="1"/>
              </p:cNvSpPr>
              <p:nvPr/>
            </p:nvSpPr>
            <p:spPr bwMode="auto">
              <a:xfrm>
                <a:off x="7412" y="8020"/>
                <a:ext cx="354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2" name="Скругленный прямоугольник 11"/>
          <p:cNvSpPr/>
          <p:nvPr/>
        </p:nvSpPr>
        <p:spPr>
          <a:xfrm>
            <a:off x="1058475" y="304914"/>
            <a:ext cx="1143008" cy="6429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786050" y="955966"/>
            <a:ext cx="718466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4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86050" y="1728136"/>
            <a:ext cx="71686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1c</a:t>
            </a:r>
            <a:endParaRPr lang="ru-RU" sz="4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786050" y="2513954"/>
            <a:ext cx="71686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2c</a:t>
            </a:r>
            <a:endParaRPr lang="ru-RU" sz="4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786050" y="3318878"/>
            <a:ext cx="71686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3c</a:t>
            </a:r>
            <a:endParaRPr lang="ru-RU" sz="4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786050" y="4104696"/>
            <a:ext cx="71686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4c</a:t>
            </a:r>
            <a:endParaRPr lang="ru-RU" sz="4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786050" y="4890983"/>
            <a:ext cx="716863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5c</a:t>
            </a:r>
            <a:endParaRPr lang="ru-RU" sz="4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500430" y="961424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44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500430" y="1730865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3500430" y="2519412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500430" y="3318878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3500430" y="4104696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500430" y="4890514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357818" y="972343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5357818" y="1730865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357818" y="2533060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20м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5357818" y="3318878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357818" y="4104696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80м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357818" y="4890514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125м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7215206" y="961424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7215206" y="1730865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7215206" y="2527602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7215206" y="3318878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7215206" y="4104696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7215206" y="4874137"/>
            <a:ext cx="1857388" cy="76944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45м</a:t>
            </a:r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 rot="5400000">
            <a:off x="-1607387" y="3750471"/>
            <a:ext cx="507209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42"/>
          <p:cNvGrpSpPr/>
          <p:nvPr/>
        </p:nvGrpSpPr>
        <p:grpSpPr>
          <a:xfrm>
            <a:off x="1071538" y="5731393"/>
            <a:ext cx="785818" cy="769441"/>
            <a:chOff x="1071538" y="5786454"/>
            <a:chExt cx="785818" cy="769441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071538" y="5786454"/>
              <a:ext cx="785818" cy="76944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dirty="0"/>
            </a:p>
          </p:txBody>
        </p:sp>
        <p:cxnSp>
          <p:nvCxnSpPr>
            <p:cNvPr id="42" name="Прямая со стрелкой 41"/>
            <p:cNvCxnSpPr/>
            <p:nvPr/>
          </p:nvCxnSpPr>
          <p:spPr>
            <a:xfrm>
              <a:off x="1142976" y="5929330"/>
              <a:ext cx="428628" cy="1588"/>
            </a:xfrm>
            <a:prstGeom prst="straightConnector1">
              <a:avLst/>
            </a:prstGeom>
            <a:ln w="381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Прямая со стрелкой 43"/>
          <p:cNvCxnSpPr/>
          <p:nvPr/>
        </p:nvCxnSpPr>
        <p:spPr>
          <a:xfrm rot="5400000">
            <a:off x="-1179553" y="3106735"/>
            <a:ext cx="3786214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45"/>
          <p:cNvGrpSpPr/>
          <p:nvPr/>
        </p:nvGrpSpPr>
        <p:grpSpPr>
          <a:xfrm>
            <a:off x="1000100" y="4231195"/>
            <a:ext cx="785818" cy="769441"/>
            <a:chOff x="1071538" y="5786454"/>
            <a:chExt cx="785818" cy="769441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1071538" y="5786454"/>
              <a:ext cx="785818" cy="76944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4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28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en-US" sz="44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4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dirty="0"/>
            </a:p>
          </p:txBody>
        </p:sp>
        <p:cxnSp>
          <p:nvCxnSpPr>
            <p:cNvPr id="48" name="Прямая со стрелкой 47"/>
            <p:cNvCxnSpPr/>
            <p:nvPr/>
          </p:nvCxnSpPr>
          <p:spPr>
            <a:xfrm>
              <a:off x="1142976" y="5929330"/>
              <a:ext cx="428628" cy="1588"/>
            </a:xfrm>
            <a:prstGeom prst="straightConnector1">
              <a:avLst/>
            </a:prstGeom>
            <a:ln w="381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Прямая со стрелкой 48"/>
          <p:cNvCxnSpPr/>
          <p:nvPr/>
        </p:nvCxnSpPr>
        <p:spPr>
          <a:xfrm rot="5400000">
            <a:off x="70215" y="5643181"/>
            <a:ext cx="1286678" cy="1588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Группа 51"/>
          <p:cNvGrpSpPr/>
          <p:nvPr/>
        </p:nvGrpSpPr>
        <p:grpSpPr>
          <a:xfrm>
            <a:off x="-71470" y="6143644"/>
            <a:ext cx="1214446" cy="769441"/>
            <a:chOff x="1071538" y="5786454"/>
            <a:chExt cx="785818" cy="769441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1071538" y="5786454"/>
              <a:ext cx="785818" cy="769441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sz="4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44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2800" b="1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sz="4400" b="1" baseline="-25000" dirty="0" smtClean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400" dirty="0">
                <a:solidFill>
                  <a:srgbClr val="7030A0"/>
                </a:solidFill>
              </a:endParaRPr>
            </a:p>
          </p:txBody>
        </p:sp>
        <p:cxnSp>
          <p:nvCxnSpPr>
            <p:cNvPr id="54" name="Прямая со стрелкой 53"/>
            <p:cNvCxnSpPr/>
            <p:nvPr/>
          </p:nvCxnSpPr>
          <p:spPr>
            <a:xfrm>
              <a:off x="1142976" y="5857892"/>
              <a:ext cx="428628" cy="1588"/>
            </a:xfrm>
            <a:prstGeom prst="straightConnector1">
              <a:avLst/>
            </a:prstGeom>
            <a:ln w="3810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oup 22"/>
          <p:cNvGrpSpPr>
            <a:grpSpLocks/>
          </p:cNvGrpSpPr>
          <p:nvPr/>
        </p:nvGrpSpPr>
        <p:grpSpPr bwMode="auto">
          <a:xfrm>
            <a:off x="7286644" y="72142"/>
            <a:ext cx="1428760" cy="1142280"/>
            <a:chOff x="6758" y="7850"/>
            <a:chExt cx="817" cy="713"/>
          </a:xfrm>
        </p:grpSpPr>
        <p:sp>
          <p:nvSpPr>
            <p:cNvPr id="56" name="Line 23"/>
            <p:cNvSpPr>
              <a:spLocks noChangeShapeType="1"/>
            </p:cNvSpPr>
            <p:nvPr/>
          </p:nvSpPr>
          <p:spPr bwMode="auto">
            <a:xfrm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3" name="Group 24"/>
            <p:cNvGrpSpPr>
              <a:grpSpLocks/>
            </p:cNvGrpSpPr>
            <p:nvPr/>
          </p:nvGrpSpPr>
          <p:grpSpPr bwMode="auto">
            <a:xfrm>
              <a:off x="6758" y="7850"/>
              <a:ext cx="817" cy="713"/>
              <a:chOff x="7238" y="7713"/>
              <a:chExt cx="817" cy="713"/>
            </a:xfrm>
          </p:grpSpPr>
          <p:sp>
            <p:nvSpPr>
              <p:cNvPr id="58" name="Text Box 25"/>
              <p:cNvSpPr txBox="1">
                <a:spLocks noChangeArrowheads="1"/>
              </p:cNvSpPr>
              <p:nvPr/>
            </p:nvSpPr>
            <p:spPr bwMode="auto">
              <a:xfrm>
                <a:off x="7238" y="7713"/>
                <a:ext cx="817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36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10</a:t>
                </a: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</a:t>
                </a:r>
                <a:r>
                  <a: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Text Box 26"/>
              <p:cNvSpPr txBox="1">
                <a:spLocks noChangeArrowheads="1"/>
              </p:cNvSpPr>
              <p:nvPr/>
            </p:nvSpPr>
            <p:spPr bwMode="auto">
              <a:xfrm>
                <a:off x="7412" y="8020"/>
                <a:ext cx="354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0" name="TextBox 59"/>
          <p:cNvSpPr txBox="1"/>
          <p:nvPr/>
        </p:nvSpPr>
        <p:spPr>
          <a:xfrm>
            <a:off x="0" y="2928934"/>
            <a:ext cx="9144000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Падающая струя становится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тоньше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и разрывается на капли. </a:t>
            </a:r>
            <a:endParaRPr lang="ru-RU" sz="36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071670" y="5715016"/>
            <a:ext cx="6643734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Если отстал, то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НАВСЕГДА!!!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572132" y="4214818"/>
            <a:ext cx="1500198" cy="142876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214282" y="214290"/>
            <a:ext cx="3000396" cy="78581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7000892" y="71438"/>
            <a:ext cx="1571636" cy="100010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4500562" y="6334780"/>
            <a:ext cx="4643438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3-3.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описать движение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3.27475E-6 L -0.16337 -3.27475E-6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0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35" presetClass="emph" presetSubtype="0" repeatCount="indefinite" fill="hold" grpId="2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6" presetID="35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2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8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1000"/>
                            </p:stCondLst>
                            <p:childTnLst>
                              <p:par>
                                <p:cTn id="2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1000"/>
                            </p:stCondLst>
                            <p:childTnLst>
                              <p:par>
                                <p:cTn id="2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1000"/>
                            </p:stCondLst>
                            <p:childTnLst>
                              <p:par>
                                <p:cTn id="28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6" fill="hold">
                      <p:stCondLst>
                        <p:cond delay="indefinite"/>
                      </p:stCondLst>
                      <p:childTnLst>
                        <p:par>
                          <p:cTn id="317" fill="hold">
                            <p:stCondLst>
                              <p:cond delay="0"/>
                            </p:stCondLst>
                            <p:childTnLst>
                              <p:par>
                                <p:cTn id="31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9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6" grpId="1"/>
      <p:bldP spid="12" grpId="0" animBg="1"/>
      <p:bldP spid="14" grpId="0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7" grpId="1" animBg="1"/>
      <p:bldP spid="28" grpId="0" animBg="1"/>
      <p:bldP spid="28" grpId="1" animBg="1"/>
      <p:bldP spid="28" grpId="2" animBg="1"/>
      <p:bldP spid="29" grpId="0" animBg="1"/>
      <p:bldP spid="29" grpId="1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60" grpId="0" animBg="1"/>
      <p:bldP spid="61" grpId="0" animBg="1"/>
      <p:bldP spid="61" grpId="1" animBg="1"/>
      <p:bldP spid="62" grpId="0" animBg="1"/>
      <p:bldP spid="63" grpId="0" animBg="1"/>
      <p:bldP spid="65" grpId="0" animBg="1"/>
      <p:bldP spid="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5" cstate="print"/>
          <a:srcRect l="27803" t="35343" r="24062" b="55833"/>
          <a:stretch>
            <a:fillRect/>
          </a:stretch>
        </p:blipFill>
        <p:spPr bwMode="auto">
          <a:xfrm>
            <a:off x="-35496" y="-24"/>
            <a:ext cx="91440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6" cstate="print"/>
          <a:srcRect l="38406" t="83164" r="45189" b="13658"/>
          <a:stretch>
            <a:fillRect/>
          </a:stretch>
        </p:blipFill>
        <p:spPr bwMode="auto">
          <a:xfrm>
            <a:off x="6660232" y="6349274"/>
            <a:ext cx="2483768" cy="508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509620" y="3789040"/>
            <a:ext cx="33480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 flipH="1" flipV="1">
            <a:off x="-811242" y="2545958"/>
            <a:ext cx="2700000" cy="1588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98406" y="1052736"/>
            <a:ext cx="4411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656184" y="735087"/>
            <a:ext cx="7668344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Координата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 ускорением св.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пад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м/</a:t>
            </a:r>
            <a:r>
              <a:rPr lang="ru-RU" sz="2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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2400" dirty="0">
              <a:solidFill>
                <a:srgbClr val="365D2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6512" y="0"/>
            <a:ext cx="648072" cy="491481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9-1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400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400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400"/>
                                        <p:tgtEl>
                                          <p:spTgt spid="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58280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214290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36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36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36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48" y="390858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4929190" y="319420"/>
            <a:ext cx="1785950" cy="623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kumimoji="0" lang="en-US" sz="36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+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391406" y="112358"/>
            <a:ext cx="1257379" cy="1142280"/>
            <a:chOff x="6856" y="7850"/>
            <a:chExt cx="719" cy="713"/>
          </a:xfrm>
        </p:grpSpPr>
        <p:sp>
          <p:nvSpPr>
            <p:cNvPr id="8" name="Line 23"/>
            <p:cNvSpPr>
              <a:spLocks noChangeShapeType="1"/>
            </p:cNvSpPr>
            <p:nvPr/>
          </p:nvSpPr>
          <p:spPr bwMode="auto">
            <a:xfrm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6856" y="7850"/>
              <a:ext cx="719" cy="713"/>
              <a:chOff x="7336" y="7713"/>
              <a:chExt cx="719" cy="713"/>
            </a:xfrm>
          </p:grpSpPr>
          <p:sp>
            <p:nvSpPr>
              <p:cNvPr id="10" name="Text Box 25"/>
              <p:cNvSpPr txBox="1">
                <a:spLocks noChangeArrowheads="1"/>
              </p:cNvSpPr>
              <p:nvPr/>
            </p:nvSpPr>
            <p:spPr bwMode="auto">
              <a:xfrm>
                <a:off x="7336" y="7713"/>
                <a:ext cx="719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kumimoji="0" lang="en-US" sz="3600" b="1" i="0" u="none" strike="noStrike" cap="none" normalizeH="0" baseline="0" dirty="0" smtClean="0">
                    <a:ln>
                      <a:noFill/>
                    </a:ln>
                    <a:solidFill>
                      <a:srgbClr val="0014AC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g</a:t>
                </a: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 </a:t>
                </a:r>
                <a:r>
                  <a:rPr kumimoji="0" lang="ru-RU" sz="3600" b="0" i="0" u="none" strike="noStrike" cap="none" normalizeH="0" baseline="0" dirty="0" err="1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Text Box 26"/>
              <p:cNvSpPr txBox="1">
                <a:spLocks noChangeArrowheads="1"/>
              </p:cNvSpPr>
              <p:nvPr/>
            </p:nvSpPr>
            <p:spPr bwMode="auto">
              <a:xfrm>
                <a:off x="7412" y="8020"/>
                <a:ext cx="354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2" name="Скругленный прямоугольник 11"/>
          <p:cNvSpPr/>
          <p:nvPr/>
        </p:nvSpPr>
        <p:spPr>
          <a:xfrm>
            <a:off x="1058475" y="304914"/>
            <a:ext cx="1143008" cy="6429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000100" y="976954"/>
            <a:ext cx="524503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049793" y="1428736"/>
            <a:ext cx="474810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1c</a:t>
            </a:r>
            <a:endParaRPr lang="ru-RU" sz="2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500166" y="961424"/>
            <a:ext cx="785818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1500166" y="1500174"/>
            <a:ext cx="785818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sz="16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285984" y="976954"/>
            <a:ext cx="571504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285984" y="1500174"/>
            <a:ext cx="571504" cy="400110"/>
          </a:xfrm>
          <a:prstGeom prst="rect">
            <a:avLst/>
          </a:prstGeom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5м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2857488" y="1000108"/>
            <a:ext cx="714380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857488" y="1357298"/>
            <a:ext cx="714380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5м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cxnSp>
        <p:nvCxnSpPr>
          <p:cNvPr id="39" name="Прямая со стрелкой 38"/>
          <p:cNvCxnSpPr/>
          <p:nvPr/>
        </p:nvCxnSpPr>
        <p:spPr>
          <a:xfrm rot="5400000">
            <a:off x="-1607387" y="3750471"/>
            <a:ext cx="5072098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42"/>
          <p:cNvGrpSpPr/>
          <p:nvPr/>
        </p:nvGrpSpPr>
        <p:grpSpPr>
          <a:xfrm>
            <a:off x="1071538" y="5214950"/>
            <a:ext cx="785818" cy="707886"/>
            <a:chOff x="1071538" y="5786454"/>
            <a:chExt cx="785818" cy="707886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1071538" y="5786454"/>
              <a:ext cx="785818" cy="7078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44</a:t>
              </a:r>
              <a:r>
                <a:rPr lang="en-US" sz="4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000" dirty="0">
                <a:solidFill>
                  <a:srgbClr val="C00000"/>
                </a:solidFill>
              </a:endParaRPr>
            </a:p>
          </p:txBody>
        </p:sp>
        <p:cxnSp>
          <p:nvCxnSpPr>
            <p:cNvPr id="42" name="Прямая со стрелкой 41"/>
            <p:cNvCxnSpPr/>
            <p:nvPr/>
          </p:nvCxnSpPr>
          <p:spPr>
            <a:xfrm>
              <a:off x="1142976" y="5929330"/>
              <a:ext cx="428628" cy="158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Прямая со стрелкой 43"/>
          <p:cNvCxnSpPr/>
          <p:nvPr/>
        </p:nvCxnSpPr>
        <p:spPr>
          <a:xfrm rot="5400000">
            <a:off x="-1179553" y="3106735"/>
            <a:ext cx="3786214" cy="1588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45"/>
          <p:cNvGrpSpPr/>
          <p:nvPr/>
        </p:nvGrpSpPr>
        <p:grpSpPr>
          <a:xfrm>
            <a:off x="-32" y="3286124"/>
            <a:ext cx="785818" cy="707886"/>
            <a:chOff x="1071538" y="5786454"/>
            <a:chExt cx="785818" cy="707886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1071538" y="5786454"/>
              <a:ext cx="785818" cy="7078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2400" b="1" dirty="0" smtClean="0">
                  <a:solidFill>
                    <a:srgbClr val="0014AC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4000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baseline="-250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000" dirty="0"/>
            </a:p>
          </p:txBody>
        </p:sp>
        <p:cxnSp>
          <p:nvCxnSpPr>
            <p:cNvPr id="48" name="Прямая со стрелкой 47"/>
            <p:cNvCxnSpPr/>
            <p:nvPr/>
          </p:nvCxnSpPr>
          <p:spPr>
            <a:xfrm>
              <a:off x="1142976" y="5929330"/>
              <a:ext cx="428628" cy="1588"/>
            </a:xfrm>
            <a:prstGeom prst="straightConnector1">
              <a:avLst/>
            </a:prstGeom>
            <a:ln w="38100">
              <a:solidFill>
                <a:srgbClr val="0014A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Прямая со стрелкой 48"/>
          <p:cNvCxnSpPr/>
          <p:nvPr/>
        </p:nvCxnSpPr>
        <p:spPr>
          <a:xfrm rot="5400000">
            <a:off x="70215" y="5643181"/>
            <a:ext cx="1286678" cy="1588"/>
          </a:xfrm>
          <a:prstGeom prst="straightConnector1">
            <a:avLst/>
          </a:prstGeom>
          <a:ln w="76200">
            <a:solidFill>
              <a:srgbClr val="0066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51"/>
          <p:cNvGrpSpPr/>
          <p:nvPr/>
        </p:nvGrpSpPr>
        <p:grpSpPr>
          <a:xfrm>
            <a:off x="-142908" y="5072074"/>
            <a:ext cx="1071570" cy="584775"/>
            <a:chOff x="1071538" y="5786454"/>
            <a:chExt cx="785818" cy="584775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1071538" y="5786454"/>
              <a:ext cx="785818" cy="58477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ru-RU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</a:t>
              </a:r>
              <a:r>
                <a:rPr lang="en-US" sz="3200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b="1" dirty="0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3200" dirty="0">
                <a:solidFill>
                  <a:srgbClr val="006600"/>
                </a:solidFill>
              </a:endParaRPr>
            </a:p>
          </p:txBody>
        </p:sp>
        <p:cxnSp>
          <p:nvCxnSpPr>
            <p:cNvPr id="54" name="Прямая со стрелкой 53"/>
            <p:cNvCxnSpPr/>
            <p:nvPr/>
          </p:nvCxnSpPr>
          <p:spPr>
            <a:xfrm>
              <a:off x="1142976" y="5857892"/>
              <a:ext cx="428628" cy="1588"/>
            </a:xfrm>
            <a:prstGeom prst="straightConnector1">
              <a:avLst/>
            </a:prstGeom>
            <a:ln w="38100">
              <a:solidFill>
                <a:srgbClr val="00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22"/>
          <p:cNvGrpSpPr>
            <a:grpSpLocks/>
          </p:cNvGrpSpPr>
          <p:nvPr/>
        </p:nvGrpSpPr>
        <p:grpSpPr bwMode="auto">
          <a:xfrm>
            <a:off x="7286644" y="72142"/>
            <a:ext cx="1428760" cy="1142280"/>
            <a:chOff x="6758" y="7850"/>
            <a:chExt cx="817" cy="713"/>
          </a:xfrm>
        </p:grpSpPr>
        <p:sp>
          <p:nvSpPr>
            <p:cNvPr id="56" name="Line 23"/>
            <p:cNvSpPr>
              <a:spLocks noChangeShapeType="1"/>
            </p:cNvSpPr>
            <p:nvPr/>
          </p:nvSpPr>
          <p:spPr bwMode="auto">
            <a:xfrm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8" name="Group 24"/>
            <p:cNvGrpSpPr>
              <a:grpSpLocks/>
            </p:cNvGrpSpPr>
            <p:nvPr/>
          </p:nvGrpSpPr>
          <p:grpSpPr bwMode="auto">
            <a:xfrm>
              <a:off x="6758" y="7850"/>
              <a:ext cx="817" cy="713"/>
              <a:chOff x="7238" y="7713"/>
              <a:chExt cx="817" cy="713"/>
            </a:xfrm>
          </p:grpSpPr>
          <p:sp>
            <p:nvSpPr>
              <p:cNvPr id="58" name="Text Box 25"/>
              <p:cNvSpPr txBox="1">
                <a:spLocks noChangeArrowheads="1"/>
              </p:cNvSpPr>
              <p:nvPr/>
            </p:nvSpPr>
            <p:spPr bwMode="auto">
              <a:xfrm>
                <a:off x="7238" y="7713"/>
                <a:ext cx="817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36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10</a:t>
                </a: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</a:t>
                </a:r>
                <a:r>
                  <a: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9" name="Text Box 26"/>
              <p:cNvSpPr txBox="1">
                <a:spLocks noChangeArrowheads="1"/>
              </p:cNvSpPr>
              <p:nvPr/>
            </p:nvSpPr>
            <p:spPr bwMode="auto">
              <a:xfrm>
                <a:off x="7412" y="8020"/>
                <a:ext cx="354" cy="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3" name="Скругленный прямоугольник 62"/>
          <p:cNvSpPr/>
          <p:nvPr/>
        </p:nvSpPr>
        <p:spPr>
          <a:xfrm>
            <a:off x="214282" y="214290"/>
            <a:ext cx="3000396" cy="78581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7000892" y="71438"/>
            <a:ext cx="1571636" cy="1000108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10" cstate="print"/>
          <a:srcRect l="27803" t="35343" r="24062" b="55833"/>
          <a:stretch>
            <a:fillRect/>
          </a:stretch>
        </p:blipFill>
        <p:spPr bwMode="auto">
          <a:xfrm>
            <a:off x="0" y="5786454"/>
            <a:ext cx="914400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" name="TextBox 66"/>
          <p:cNvSpPr txBox="1"/>
          <p:nvPr/>
        </p:nvSpPr>
        <p:spPr>
          <a:xfrm>
            <a:off x="1475688" y="6429396"/>
            <a:ext cx="7668344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Координата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 ускорением св.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пад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м/</a:t>
            </a:r>
            <a:r>
              <a:rPr lang="ru-RU" sz="2000" b="1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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endParaRPr lang="ru-RU" sz="2400" dirty="0">
              <a:solidFill>
                <a:srgbClr val="365D2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-36512" y="5661272"/>
            <a:ext cx="750860" cy="528350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9-1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571868" y="1000108"/>
            <a:ext cx="4096444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Найду путь за первую секунду</a:t>
            </a:r>
            <a:endParaRPr lang="ru-RU" sz="2400" dirty="0">
              <a:solidFill>
                <a:srgbClr val="365D2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571868" y="1428736"/>
            <a:ext cx="4643470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Найду  время падения с высоты 44м</a:t>
            </a:r>
            <a:endParaRPr lang="ru-RU" sz="2400" dirty="0">
              <a:solidFill>
                <a:srgbClr val="365D2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643834" y="1928805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Group 22"/>
          <p:cNvGrpSpPr>
            <a:grpSpLocks/>
          </p:cNvGrpSpPr>
          <p:nvPr/>
        </p:nvGrpSpPr>
        <p:grpSpPr bwMode="auto">
          <a:xfrm>
            <a:off x="4358211" y="1714488"/>
            <a:ext cx="1285359" cy="999695"/>
            <a:chOff x="6758" y="7850"/>
            <a:chExt cx="735" cy="624"/>
          </a:xfrm>
        </p:grpSpPr>
        <p:sp>
          <p:nvSpPr>
            <p:cNvPr id="73" name="Line 23"/>
            <p:cNvSpPr>
              <a:spLocks noChangeShapeType="1"/>
            </p:cNvSpPr>
            <p:nvPr/>
          </p:nvSpPr>
          <p:spPr bwMode="auto">
            <a:xfrm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2" name="Group 24"/>
            <p:cNvGrpSpPr>
              <a:grpSpLocks/>
            </p:cNvGrpSpPr>
            <p:nvPr/>
          </p:nvGrpSpPr>
          <p:grpSpPr bwMode="auto">
            <a:xfrm>
              <a:off x="6758" y="7850"/>
              <a:ext cx="735" cy="624"/>
              <a:chOff x="7238" y="7713"/>
              <a:chExt cx="735" cy="624"/>
            </a:xfrm>
          </p:grpSpPr>
          <p:sp>
            <p:nvSpPr>
              <p:cNvPr id="75" name="Text Box 25"/>
              <p:cNvSpPr txBox="1">
                <a:spLocks noChangeArrowheads="1"/>
              </p:cNvSpPr>
              <p:nvPr/>
            </p:nvSpPr>
            <p:spPr bwMode="auto">
              <a:xfrm>
                <a:off x="7238" y="7713"/>
                <a:ext cx="735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32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9,8</a:t>
                </a: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</a:t>
                </a:r>
                <a:r>
                  <a:rPr kumimoji="0" lang="ru-RU" sz="3600" b="0" i="0" u="none" strike="noStrike" cap="none" normalizeH="0" baseline="0" dirty="0" smtClean="0">
                    <a:ln>
                      <a:noFill/>
                    </a:ln>
                    <a:solidFill>
                      <a:srgbClr val="0066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76" name="Text Box 26"/>
              <p:cNvSpPr txBox="1">
                <a:spLocks noChangeArrowheads="1"/>
              </p:cNvSpPr>
              <p:nvPr/>
            </p:nvSpPr>
            <p:spPr bwMode="auto">
              <a:xfrm>
                <a:off x="7412" y="8020"/>
                <a:ext cx="354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77" name="TextBox 76"/>
          <p:cNvSpPr txBox="1"/>
          <p:nvPr/>
        </p:nvSpPr>
        <p:spPr>
          <a:xfrm>
            <a:off x="5643569" y="1928802"/>
            <a:ext cx="928694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8,9=</a:t>
            </a:r>
            <a:endParaRPr lang="ru-RU" sz="32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 Box 25"/>
          <p:cNvSpPr txBox="1">
            <a:spLocks noChangeArrowheads="1"/>
          </p:cNvSpPr>
          <p:nvPr/>
        </p:nvSpPr>
        <p:spPr bwMode="auto">
          <a:xfrm>
            <a:off x="6500826" y="1870064"/>
            <a:ext cx="785818" cy="64294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kumimoji="0" lang="en-US" sz="3600" b="1" i="0" u="none" strike="noStrike" cap="none" normalizeH="0" baseline="3000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 Box 25"/>
          <p:cNvSpPr txBox="1">
            <a:spLocks noChangeArrowheads="1"/>
          </p:cNvSpPr>
          <p:nvPr/>
        </p:nvSpPr>
        <p:spPr bwMode="auto">
          <a:xfrm>
            <a:off x="7215206" y="1857364"/>
            <a:ext cx="1000132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44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 Box 25"/>
          <p:cNvSpPr txBox="1">
            <a:spLocks noChangeArrowheads="1"/>
          </p:cNvSpPr>
          <p:nvPr/>
        </p:nvSpPr>
        <p:spPr bwMode="auto">
          <a:xfrm>
            <a:off x="8080368" y="1895464"/>
            <a:ext cx="714412" cy="64294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3с</a:t>
            </a:r>
            <a:endParaRPr kumimoji="0" lang="ru-RU" sz="4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Группа 42"/>
          <p:cNvGrpSpPr/>
          <p:nvPr/>
        </p:nvGrpSpPr>
        <p:grpSpPr>
          <a:xfrm>
            <a:off x="1142976" y="5221444"/>
            <a:ext cx="785818" cy="707886"/>
            <a:chOff x="1071538" y="5786454"/>
            <a:chExt cx="785818" cy="707886"/>
          </a:xfrm>
          <a:solidFill>
            <a:schemeClr val="bg1"/>
          </a:solidFill>
        </p:grpSpPr>
        <p:sp>
          <p:nvSpPr>
            <p:cNvPr id="86" name="Прямоугольник 85"/>
            <p:cNvSpPr/>
            <p:nvPr/>
          </p:nvSpPr>
          <p:spPr>
            <a:xfrm>
              <a:off x="1071538" y="5786454"/>
              <a:ext cx="785818" cy="70788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4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S</a:t>
              </a:r>
              <a:r>
                <a:rPr lang="ru-RU" sz="24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40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baseline="-25000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endParaRPr lang="ru-RU" sz="4000" dirty="0">
                <a:solidFill>
                  <a:srgbClr val="C00000"/>
                </a:solidFill>
              </a:endParaRPr>
            </a:p>
          </p:txBody>
        </p:sp>
        <p:cxnSp>
          <p:nvCxnSpPr>
            <p:cNvPr id="87" name="Прямая со стрелкой 86"/>
            <p:cNvCxnSpPr/>
            <p:nvPr/>
          </p:nvCxnSpPr>
          <p:spPr>
            <a:xfrm>
              <a:off x="1142976" y="5929330"/>
              <a:ext cx="428628" cy="1588"/>
            </a:xfrm>
            <a:prstGeom prst="straightConnector1">
              <a:avLst/>
            </a:prstGeom>
            <a:grpFill/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extBox 87"/>
          <p:cNvSpPr txBox="1"/>
          <p:nvPr/>
        </p:nvSpPr>
        <p:spPr>
          <a:xfrm>
            <a:off x="3786182" y="2643182"/>
            <a:ext cx="3857652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Найду путь за две секунды</a:t>
            </a:r>
            <a:endParaRPr lang="ru-RU" sz="2400" dirty="0">
              <a:solidFill>
                <a:srgbClr val="365D21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1000100" y="1827202"/>
            <a:ext cx="474810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2c</a:t>
            </a:r>
            <a:endParaRPr lang="ru-RU" sz="2400" dirty="0"/>
          </a:p>
        </p:txBody>
      </p:sp>
      <p:sp>
        <p:nvSpPr>
          <p:cNvPr id="90" name="Прямоугольник 89"/>
          <p:cNvSpPr/>
          <p:nvPr/>
        </p:nvSpPr>
        <p:spPr>
          <a:xfrm>
            <a:off x="1500166" y="1928802"/>
            <a:ext cx="785818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м/с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91" name="Прямоугольник 90"/>
          <p:cNvSpPr/>
          <p:nvPr/>
        </p:nvSpPr>
        <p:spPr>
          <a:xfrm>
            <a:off x="2214546" y="1928802"/>
            <a:ext cx="642942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0014A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20м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3786182" y="3071810"/>
            <a:ext cx="928694" cy="70788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/>
          </a:p>
        </p:txBody>
      </p: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4714876" y="2928931"/>
            <a:ext cx="1428760" cy="999695"/>
            <a:chOff x="6758" y="7850"/>
            <a:chExt cx="817" cy="624"/>
          </a:xfrm>
        </p:grpSpPr>
        <p:sp>
          <p:nvSpPr>
            <p:cNvPr id="97" name="Line 23"/>
            <p:cNvSpPr>
              <a:spLocks noChangeShapeType="1"/>
            </p:cNvSpPr>
            <p:nvPr/>
          </p:nvSpPr>
          <p:spPr bwMode="auto">
            <a:xfrm flipV="1">
              <a:off x="6899" y="8195"/>
              <a:ext cx="440" cy="1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5" name="Group 24"/>
            <p:cNvGrpSpPr>
              <a:grpSpLocks/>
            </p:cNvGrpSpPr>
            <p:nvPr/>
          </p:nvGrpSpPr>
          <p:grpSpPr bwMode="auto">
            <a:xfrm>
              <a:off x="6758" y="7850"/>
              <a:ext cx="817" cy="624"/>
              <a:chOff x="7238" y="7713"/>
              <a:chExt cx="817" cy="624"/>
            </a:xfrm>
          </p:grpSpPr>
          <p:sp>
            <p:nvSpPr>
              <p:cNvPr id="99" name="Text Box 25"/>
              <p:cNvSpPr txBox="1">
                <a:spLocks noChangeArrowheads="1"/>
              </p:cNvSpPr>
              <p:nvPr/>
            </p:nvSpPr>
            <p:spPr bwMode="auto">
              <a:xfrm>
                <a:off x="7238" y="7713"/>
                <a:ext cx="817" cy="4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lvl="0">
                  <a:spcAft>
                    <a:spcPts val="1000"/>
                  </a:spcAft>
                </a:pPr>
                <a:r>
                  <a:rPr lang="ru-RU" sz="3600" b="1" dirty="0" smtClean="0">
                    <a:solidFill>
                      <a:srgbClr val="0014AC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10·</a:t>
                </a:r>
                <a:r>
                  <a:rPr lang="ru-RU" sz="3600" b="1" dirty="0" smtClean="0">
                    <a:solidFill>
                      <a:srgbClr val="006600"/>
                    </a:solidFill>
                    <a:latin typeface="Times New Roman" pitchFamily="18" charset="0"/>
                    <a:cs typeface="Times New Roman" pitchFamily="18" charset="0"/>
                    <a:sym typeface="Symbol"/>
                  </a:rPr>
                  <a:t>2</a:t>
                </a:r>
                <a:r>
                  <a:rPr kumimoji="0" lang="en-US" sz="3600" b="1" i="0" u="none" strike="noStrike" cap="none" normalizeH="0" baseline="3000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0" name="Text Box 26"/>
              <p:cNvSpPr txBox="1">
                <a:spLocks noChangeArrowheads="1"/>
              </p:cNvSpPr>
              <p:nvPr/>
            </p:nvSpPr>
            <p:spPr bwMode="auto">
              <a:xfrm>
                <a:off x="7412" y="8020"/>
                <a:ext cx="354" cy="3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kumimoji="0" lang="ru-RU" sz="44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101" name="Прямоугольник 100"/>
          <p:cNvSpPr/>
          <p:nvPr/>
        </p:nvSpPr>
        <p:spPr>
          <a:xfrm>
            <a:off x="6000760" y="3000372"/>
            <a:ext cx="1928826" cy="70788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= 20м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/>
          </a:p>
        </p:txBody>
      </p:sp>
      <p:sp>
        <p:nvSpPr>
          <p:cNvPr id="102" name="TextBox 101"/>
          <p:cNvSpPr txBox="1"/>
          <p:nvPr/>
        </p:nvSpPr>
        <p:spPr>
          <a:xfrm>
            <a:off x="3929058" y="3929066"/>
            <a:ext cx="4071966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Найду путь за третью  секунду</a:t>
            </a:r>
            <a:endParaRPr lang="ru-RU" sz="2400" dirty="0">
              <a:solidFill>
                <a:srgbClr val="365D21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3857620" y="4429132"/>
            <a:ext cx="1357322" cy="70788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6600"/>
              </a:solidFill>
            </a:endParaRPr>
          </a:p>
        </p:txBody>
      </p:sp>
      <p:sp>
        <p:nvSpPr>
          <p:cNvPr id="104" name="Прямоугольник 103"/>
          <p:cNvSpPr/>
          <p:nvPr/>
        </p:nvSpPr>
        <p:spPr>
          <a:xfrm>
            <a:off x="5000628" y="4429132"/>
            <a:ext cx="1785950" cy="70788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6600"/>
              </a:solidFill>
            </a:endParaRPr>
          </a:p>
        </p:txBody>
      </p:sp>
      <p:sp>
        <p:nvSpPr>
          <p:cNvPr id="105" name="Прямоугольник 104"/>
          <p:cNvSpPr/>
          <p:nvPr/>
        </p:nvSpPr>
        <p:spPr>
          <a:xfrm>
            <a:off x="6580202" y="4408494"/>
            <a:ext cx="1785950" cy="70788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-20=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6600"/>
              </a:solidFill>
            </a:endParaRPr>
          </a:p>
        </p:txBody>
      </p:sp>
      <p:sp>
        <p:nvSpPr>
          <p:cNvPr id="106" name="Прямоугольник 105"/>
          <p:cNvSpPr/>
          <p:nvPr/>
        </p:nvSpPr>
        <p:spPr>
          <a:xfrm>
            <a:off x="8072430" y="4929198"/>
            <a:ext cx="1071570" cy="707886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24м</a:t>
            </a:r>
            <a:r>
              <a:rPr lang="en-US" sz="4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660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286116" y="0"/>
            <a:ext cx="1571636" cy="491481"/>
          </a:xfrm>
          <a:prstGeom prst="rect">
            <a:avLst/>
          </a:prstGeom>
          <a:solidFill>
            <a:schemeClr val="bg1"/>
          </a:solidFill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9-1,</a:t>
            </a: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стр.0</a:t>
            </a:r>
            <a:endParaRPr lang="ru-RU" sz="2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400"/>
                                        <p:tgtEl>
                                          <p:spTgt spid="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400"/>
                                        <p:tgtEl>
                                          <p:spTgt spid="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400"/>
                                        <p:tgtEl>
                                          <p:spTgt spid="67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61 -3.27475E-6 L -0.16337 -3.27475E-6 " pathEditMode="relative" rAng="0" ptsTypes="AA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" y="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400"/>
                                        <p:tgtEl>
                                          <p:spTgt spid="6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400"/>
                                        <p:tgtEl>
                                          <p:spTgt spid="6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400"/>
                                        <p:tgtEl>
                                          <p:spTgt spid="69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1" dur="400"/>
                                        <p:tgtEl>
                                          <p:spTgt spid="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2" dur="400"/>
                                        <p:tgtEl>
                                          <p:spTgt spid="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400"/>
                                        <p:tgtEl>
                                          <p:spTgt spid="70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7" dur="400"/>
                                        <p:tgtEl>
                                          <p:spTgt spid="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8" dur="400"/>
                                        <p:tgtEl>
                                          <p:spTgt spid="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400"/>
                                        <p:tgtEl>
                                          <p:spTgt spid="88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2" dur="400"/>
                                        <p:tgtEl>
                                          <p:spTgt spid="10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3" dur="400"/>
                                        <p:tgtEl>
                                          <p:spTgt spid="10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4" dur="400"/>
                                        <p:tgtEl>
                                          <p:spTgt spid="10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1000"/>
                            </p:stCondLst>
                            <p:childTnLst>
                              <p:par>
                                <p:cTn id="2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6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7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1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2" presetID="35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4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5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6" grpId="1"/>
      <p:bldP spid="12" grpId="0" animBg="1"/>
      <p:bldP spid="14" grpId="0" animBg="1"/>
      <p:bldP spid="15" grpId="0" animBg="1"/>
      <p:bldP spid="15" grpId="1" animBg="1"/>
      <p:bldP spid="20" grpId="0" animBg="1"/>
      <p:bldP spid="21" grpId="0" animBg="1"/>
      <p:bldP spid="26" grpId="0" animBg="1"/>
      <p:bldP spid="27" grpId="0" animBg="1"/>
      <p:bldP spid="27" grpId="1" animBg="1"/>
      <p:bldP spid="32" grpId="0" animBg="1"/>
      <p:bldP spid="33" grpId="0" animBg="1"/>
      <p:bldP spid="63" grpId="0" animBg="1"/>
      <p:bldP spid="65" grpId="0" animBg="1"/>
      <p:bldP spid="67" grpId="0" autoUpdateAnimBg="0"/>
      <p:bldP spid="69" grpId="0" autoUpdateAnimBg="0"/>
      <p:bldP spid="70" grpId="0" autoUpdateAnimBg="0"/>
      <p:bldP spid="71" grpId="0"/>
      <p:bldP spid="77" grpId="0" animBg="1"/>
      <p:bldP spid="81" grpId="0" animBg="1"/>
      <p:bldP spid="83" grpId="0"/>
      <p:bldP spid="84" grpId="0" animBg="1"/>
      <p:bldP spid="88" grpId="0" autoUpdateAnimBg="0"/>
      <p:bldP spid="89" grpId="0" animBg="1"/>
      <p:bldP spid="90" grpId="0" animBg="1"/>
      <p:bldP spid="91" grpId="0" animBg="1"/>
      <p:bldP spid="91" grpId="1" animBg="1"/>
      <p:bldP spid="94" grpId="0" animBg="1"/>
      <p:bldP spid="101" grpId="0" animBg="1"/>
      <p:bldP spid="102" grpId="0" autoUpdateAnimBg="0"/>
      <p:bldP spid="103" grpId="0" animBg="1"/>
      <p:bldP spid="104" grpId="0" animBg="1"/>
      <p:bldP spid="105" grpId="0" animBg="1"/>
      <p:bldP spid="10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4605</TotalTime>
  <Words>2979</Words>
  <Application>Microsoft Office PowerPoint</Application>
  <PresentationFormat>Экран (4:3)</PresentationFormat>
  <Paragraphs>711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Трек</vt:lpstr>
      <vt:lpstr>Уроки физики    Вторушина С.В.  9  класс  (статика) </vt:lpstr>
      <vt:lpstr>Слайд 2</vt:lpstr>
      <vt:lpstr>Слайд 3</vt:lpstr>
      <vt:lpstr>Домашнее задание.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Домашнее задание.</vt:lpstr>
      <vt:lpstr>Уроки физики    Вторушина С.В.  9  класс  (ПЗД) 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Домашнее задание.</vt:lpstr>
      <vt:lpstr>Слайд 26</vt:lpstr>
      <vt:lpstr>Слайд 27</vt:lpstr>
      <vt:lpstr>Домашнее задание к 13,12,2016</vt:lpstr>
      <vt:lpstr>Слайд 29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knt</cp:lastModifiedBy>
  <cp:revision>488</cp:revision>
  <dcterms:created xsi:type="dcterms:W3CDTF">2009-11-04T14:29:22Z</dcterms:created>
  <dcterms:modified xsi:type="dcterms:W3CDTF">2020-08-12T06:53:32Z</dcterms:modified>
</cp:coreProperties>
</file>