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1"/>
  </p:notesMasterIdLst>
  <p:sldIdLst>
    <p:sldId id="289" r:id="rId2"/>
    <p:sldId id="319" r:id="rId3"/>
    <p:sldId id="320" r:id="rId4"/>
    <p:sldId id="321" r:id="rId5"/>
    <p:sldId id="316" r:id="rId6"/>
    <p:sldId id="310" r:id="rId7"/>
    <p:sldId id="335" r:id="rId8"/>
    <p:sldId id="334" r:id="rId9"/>
    <p:sldId id="337" r:id="rId10"/>
    <p:sldId id="336" r:id="rId11"/>
    <p:sldId id="338" r:id="rId12"/>
    <p:sldId id="308" r:id="rId13"/>
    <p:sldId id="322" r:id="rId14"/>
    <p:sldId id="307" r:id="rId15"/>
    <p:sldId id="332" r:id="rId16"/>
    <p:sldId id="331" r:id="rId17"/>
    <p:sldId id="326" r:id="rId18"/>
    <p:sldId id="327" r:id="rId19"/>
    <p:sldId id="328" r:id="rId20"/>
    <p:sldId id="329" r:id="rId21"/>
    <p:sldId id="325" r:id="rId22"/>
    <p:sldId id="314" r:id="rId23"/>
    <p:sldId id="323" r:id="rId24"/>
    <p:sldId id="330" r:id="rId25"/>
    <p:sldId id="333" r:id="rId26"/>
    <p:sldId id="312" r:id="rId27"/>
    <p:sldId id="306" r:id="rId28"/>
    <p:sldId id="311" r:id="rId29"/>
    <p:sldId id="313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213814"/>
    <a:srgbClr val="006600"/>
    <a:srgbClr val="0014AC"/>
    <a:srgbClr val="365D21"/>
    <a:srgbClr val="FFFFFF"/>
    <a:srgbClr val="0033CC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5" d="100"/>
          <a:sy n="65" d="100"/>
        </p:scale>
        <p:origin x="-2124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6" d="100"/>
        <a:sy n="9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0651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10" Type="http://schemas.openxmlformats.org/officeDocument/2006/relationships/image" Target="../media/image10.png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8.wav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8.wav"/><Relationship Id="rId9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6.jpeg"/><Relationship Id="rId5" Type="http://schemas.openxmlformats.org/officeDocument/2006/relationships/audio" Target="../media/audio6.wav"/><Relationship Id="rId10" Type="http://schemas.openxmlformats.org/officeDocument/2006/relationships/image" Target="../media/image5.jpeg"/><Relationship Id="rId4" Type="http://schemas.openxmlformats.org/officeDocument/2006/relationships/audio" Target="../media/audio8.wav"/><Relationship Id="rId9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8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7.jpeg"/><Relationship Id="rId5" Type="http://schemas.openxmlformats.org/officeDocument/2006/relationships/audio" Target="../media/audio2.wav"/><Relationship Id="rId10" Type="http://schemas.openxmlformats.org/officeDocument/2006/relationships/image" Target="../media/image6.jpeg"/><Relationship Id="rId4" Type="http://schemas.openxmlformats.org/officeDocument/2006/relationships/audio" Target="../media/audio6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10" Type="http://schemas.openxmlformats.org/officeDocument/2006/relationships/image" Target="../media/image10.png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 Box 25"/>
          <p:cNvSpPr txBox="1">
            <a:spLocks noChangeArrowheads="1"/>
          </p:cNvSpPr>
          <p:nvPr/>
        </p:nvSpPr>
        <p:spPr bwMode="auto">
          <a:xfrm>
            <a:off x="1071538" y="4033842"/>
            <a:ext cx="1785950" cy="6429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" name="Picture 2"/>
          <p:cNvPicPr>
            <a:picLocks noChangeAspect="1" noChangeArrowheads="1"/>
          </p:cNvPicPr>
          <p:nvPr/>
        </p:nvPicPr>
        <p:blipFill>
          <a:blip r:embed="rId10" cstate="print"/>
          <a:srcRect l="30908" t="44167" r="24062" b="45245"/>
          <a:stretch>
            <a:fillRect/>
          </a:stretch>
        </p:blipFill>
        <p:spPr bwMode="auto">
          <a:xfrm>
            <a:off x="857256" y="5572116"/>
            <a:ext cx="828677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5"/>
          <p:cNvGrpSpPr/>
          <p:nvPr/>
        </p:nvGrpSpPr>
        <p:grpSpPr>
          <a:xfrm>
            <a:off x="-32" y="3364056"/>
            <a:ext cx="857256" cy="584775"/>
            <a:chOff x="1071538" y="5864386"/>
            <a:chExt cx="857256" cy="584775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864386"/>
              <a:ext cx="857256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H-2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51"/>
          <p:cNvGrpSpPr/>
          <p:nvPr/>
        </p:nvGrpSpPr>
        <p:grpSpPr>
          <a:xfrm>
            <a:off x="-32" y="5072074"/>
            <a:ext cx="714380" cy="584775"/>
            <a:chOff x="1071538" y="5786454"/>
            <a:chExt cx="785818" cy="584775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5847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2м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22"/>
          <p:cNvGrpSpPr>
            <a:grpSpLocks/>
          </p:cNvGrpSpPr>
          <p:nvPr/>
        </p:nvGrpSpPr>
        <p:grpSpPr bwMode="auto">
          <a:xfrm>
            <a:off x="7358082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286644" y="71438"/>
            <a:ext cx="121444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714348" y="1071546"/>
            <a:ext cx="714380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Координата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495928" y="6366519"/>
            <a:ext cx="648072" cy="52835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9-2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8072430" y="5120358"/>
            <a:ext cx="1071570" cy="52322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12,5м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</a:endParaRPr>
          </a:p>
        </p:txBody>
      </p:sp>
      <p:grpSp>
        <p:nvGrpSpPr>
          <p:cNvPr id="16" name="Группа 45"/>
          <p:cNvGrpSpPr/>
          <p:nvPr/>
        </p:nvGrpSpPr>
        <p:grpSpPr>
          <a:xfrm>
            <a:off x="1000100" y="2643182"/>
            <a:ext cx="642942" cy="584775"/>
            <a:chOff x="1071538" y="5864386"/>
            <a:chExt cx="642942" cy="584775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1071538" y="5864386"/>
              <a:ext cx="642942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C00000"/>
                </a:solidFill>
              </a:endParaRPr>
            </a:p>
          </p:txBody>
        </p:sp>
        <p:cxnSp>
          <p:nvCxnSpPr>
            <p:cNvPr id="80" name="Прямая со стрелкой 79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0" y="5605478"/>
            <a:ext cx="928662" cy="46166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13c</a:t>
            </a:r>
            <a:endParaRPr lang="ru-RU" sz="24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928662" y="1464878"/>
            <a:ext cx="5857916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Запишу уравнение для всего пути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457200" indent="-45720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время всего падения</a:t>
            </a:r>
            <a:endParaRPr lang="ru-RU" sz="2400" i="1" dirty="0"/>
          </a:p>
        </p:txBody>
      </p:sp>
      <p:sp>
        <p:nvSpPr>
          <p:cNvPr id="92" name="TextBox 91"/>
          <p:cNvSpPr txBox="1"/>
          <p:nvPr/>
        </p:nvSpPr>
        <p:spPr>
          <a:xfrm>
            <a:off x="7286438" y="157183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8143693" y="1357298"/>
            <a:ext cx="1000307" cy="1071789"/>
            <a:chOff x="6856" y="7850"/>
            <a:chExt cx="572" cy="669"/>
          </a:xfrm>
        </p:grpSpPr>
        <p:sp>
          <p:nvSpPr>
            <p:cNvPr id="95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4"/>
            <p:cNvGrpSpPr>
              <a:grpSpLocks/>
            </p:cNvGrpSpPr>
            <p:nvPr/>
          </p:nvGrpSpPr>
          <p:grpSpPr bwMode="auto">
            <a:xfrm>
              <a:off x="6856" y="7850"/>
              <a:ext cx="572" cy="669"/>
              <a:chOff x="7336" y="7713"/>
              <a:chExt cx="572" cy="669"/>
            </a:xfrm>
          </p:grpSpPr>
          <p:sp>
            <p:nvSpPr>
              <p:cNvPr id="98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57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8" name="Прямоугольник 107"/>
          <p:cNvSpPr/>
          <p:nvPr/>
        </p:nvSpPr>
        <p:spPr>
          <a:xfrm>
            <a:off x="2000232" y="2643182"/>
            <a:ext cx="4357718" cy="52322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Запишу уравнение для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H-2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358127" y="2642963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H-2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7429695" y="2285773"/>
            <a:ext cx="1857213" cy="1071789"/>
            <a:chOff x="6856" y="7850"/>
            <a:chExt cx="1062" cy="669"/>
          </a:xfrm>
        </p:grpSpPr>
        <p:sp>
          <p:nvSpPr>
            <p:cNvPr id="1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885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24"/>
            <p:cNvGrpSpPr>
              <a:grpSpLocks/>
            </p:cNvGrpSpPr>
            <p:nvPr/>
          </p:nvGrpSpPr>
          <p:grpSpPr bwMode="auto">
            <a:xfrm>
              <a:off x="6856" y="7850"/>
              <a:ext cx="1062" cy="669"/>
              <a:chOff x="7336" y="7713"/>
              <a:chExt cx="1062" cy="669"/>
            </a:xfrm>
          </p:grpSpPr>
          <p:sp>
            <p:nvSpPr>
              <p:cNvPr id="1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(</a:t>
                </a:r>
                <a:r>
                  <a:rPr lang="ru-RU" sz="28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-0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,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13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)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5" name="Скругленный прямоугольник 114"/>
          <p:cNvSpPr/>
          <p:nvPr/>
        </p:nvSpPr>
        <p:spPr>
          <a:xfrm>
            <a:off x="7358082" y="1357298"/>
            <a:ext cx="1785918" cy="928694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6357950" y="2357430"/>
            <a:ext cx="2786082" cy="928694"/>
          </a:xfrm>
          <a:prstGeom prst="roundRect">
            <a:avLst/>
          </a:prstGeom>
          <a:noFill/>
          <a:ln w="1905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8" name="Прямая со стрелкой 117"/>
          <p:cNvCxnSpPr/>
          <p:nvPr/>
        </p:nvCxnSpPr>
        <p:spPr>
          <a:xfrm rot="5400000">
            <a:off x="6500826" y="2071678"/>
            <a:ext cx="92869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Прямоугольник 118"/>
          <p:cNvSpPr/>
          <p:nvPr/>
        </p:nvSpPr>
        <p:spPr>
          <a:xfrm>
            <a:off x="1000100" y="3143248"/>
            <a:ext cx="3071834" cy="523220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Займусь алгеброй</a:t>
            </a:r>
            <a:endParaRPr lang="ru-RU" sz="2400" dirty="0">
              <a:solidFill>
                <a:srgbClr val="0014AC"/>
              </a:solidFill>
            </a:endParaRP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4000496" y="3143248"/>
            <a:ext cx="1000307" cy="1071789"/>
            <a:chOff x="6856" y="7850"/>
            <a:chExt cx="572" cy="669"/>
          </a:xfrm>
        </p:grpSpPr>
        <p:sp>
          <p:nvSpPr>
            <p:cNvPr id="12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4"/>
            <p:cNvGrpSpPr>
              <a:grpSpLocks/>
            </p:cNvGrpSpPr>
            <p:nvPr/>
          </p:nvGrpSpPr>
          <p:grpSpPr bwMode="auto">
            <a:xfrm>
              <a:off x="6856" y="7850"/>
              <a:ext cx="572" cy="669"/>
              <a:chOff x="7336" y="7713"/>
              <a:chExt cx="572" cy="669"/>
            </a:xfrm>
          </p:grpSpPr>
          <p:sp>
            <p:nvSpPr>
              <p:cNvPr id="12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57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5" name="TextBox 124"/>
          <p:cNvSpPr txBox="1"/>
          <p:nvPr/>
        </p:nvSpPr>
        <p:spPr>
          <a:xfrm>
            <a:off x="4845052" y="3327400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5572133" y="3286785"/>
            <a:ext cx="3570555" cy="999696"/>
            <a:chOff x="6856" y="7895"/>
            <a:chExt cx="1327" cy="624"/>
          </a:xfrm>
        </p:grpSpPr>
        <p:sp>
          <p:nvSpPr>
            <p:cNvPr id="127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103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Group 24"/>
            <p:cNvGrpSpPr>
              <a:grpSpLocks/>
            </p:cNvGrpSpPr>
            <p:nvPr/>
          </p:nvGrpSpPr>
          <p:grpSpPr bwMode="auto">
            <a:xfrm>
              <a:off x="6856" y="7895"/>
              <a:ext cx="1327" cy="624"/>
              <a:chOff x="7336" y="7758"/>
              <a:chExt cx="1327" cy="624"/>
            </a:xfrm>
          </p:grpSpPr>
          <p:sp>
            <p:nvSpPr>
              <p:cNvPr id="12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58"/>
                <a:ext cx="1327" cy="3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(</a:t>
                </a:r>
                <a:r>
                  <a:rPr lang="ru-RU" sz="28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800" b="1" baseline="30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-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2·</a:t>
                </a:r>
                <a:r>
                  <a:rPr lang="ru-RU" sz="28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,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13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+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,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13</a:t>
                </a:r>
                <a:r>
                  <a:rPr lang="en-US" sz="2800" b="1" baseline="30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)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1" name="Прямоугольник 130"/>
          <p:cNvSpPr/>
          <p:nvPr/>
        </p:nvSpPr>
        <p:spPr>
          <a:xfrm>
            <a:off x="1000100" y="3643314"/>
            <a:ext cx="3000396" cy="461665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Раскрою скобки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142" name="Text Box 25"/>
          <p:cNvSpPr txBox="1">
            <a:spLocks noChangeArrowheads="1"/>
          </p:cNvSpPr>
          <p:nvPr/>
        </p:nvSpPr>
        <p:spPr bwMode="auto">
          <a:xfrm>
            <a:off x="5429256" y="6286496"/>
            <a:ext cx="3071834" cy="57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(a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=a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 Box 25"/>
          <p:cNvSpPr txBox="1">
            <a:spLocks noChangeArrowheads="1"/>
          </p:cNvSpPr>
          <p:nvPr/>
        </p:nvSpPr>
        <p:spPr bwMode="auto">
          <a:xfrm>
            <a:off x="2357422" y="4071942"/>
            <a:ext cx="4143404" cy="57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2·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g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,017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Скругленный прямоугольник 142"/>
          <p:cNvSpPr/>
          <p:nvPr/>
        </p:nvSpPr>
        <p:spPr>
          <a:xfrm>
            <a:off x="1092176" y="4143380"/>
            <a:ext cx="642942" cy="500066"/>
          </a:xfrm>
          <a:prstGeom prst="roundRect">
            <a:avLst/>
          </a:prstGeom>
          <a:solidFill>
            <a:schemeClr val="accent1">
              <a:alpha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4" name="Скругленный прямоугольник 143"/>
          <p:cNvSpPr/>
          <p:nvPr/>
        </p:nvSpPr>
        <p:spPr>
          <a:xfrm>
            <a:off x="2428860" y="4071942"/>
            <a:ext cx="428628" cy="500066"/>
          </a:xfrm>
          <a:prstGeom prst="roundRect">
            <a:avLst/>
          </a:prstGeom>
          <a:solidFill>
            <a:schemeClr val="accent1">
              <a:alpha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117972" y="4110042"/>
            <a:ext cx="5969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4883152" y="4110042"/>
            <a:ext cx="6175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071538" y="4714884"/>
            <a:ext cx="3214710" cy="461665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Приведу подобные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149" name="Text Box 25"/>
          <p:cNvSpPr txBox="1">
            <a:spLocks noChangeArrowheads="1"/>
          </p:cNvSpPr>
          <p:nvPr/>
        </p:nvSpPr>
        <p:spPr bwMode="auto">
          <a:xfrm>
            <a:off x="4143372" y="4643446"/>
            <a:ext cx="1928826" cy="57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2,6·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4,17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Text Box 25"/>
          <p:cNvSpPr txBox="1">
            <a:spLocks noChangeArrowheads="1"/>
          </p:cNvSpPr>
          <p:nvPr/>
        </p:nvSpPr>
        <p:spPr bwMode="auto">
          <a:xfrm>
            <a:off x="2285984" y="5143512"/>
            <a:ext cx="135732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1,6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071538" y="5214950"/>
            <a:ext cx="1357322" cy="461665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Тогда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6286512" y="4071942"/>
            <a:ext cx="2857488" cy="43088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Тогда высота дома</a:t>
            </a:r>
            <a:endParaRPr lang="ru-RU" sz="2200" dirty="0">
              <a:solidFill>
                <a:srgbClr val="0014AC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072231" y="4715103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6929490" y="4500567"/>
            <a:ext cx="1500461" cy="929204"/>
            <a:chOff x="6856" y="7850"/>
            <a:chExt cx="858" cy="580"/>
          </a:xfrm>
        </p:grpSpPr>
        <p:sp>
          <p:nvSpPr>
            <p:cNvPr id="155" name="Line 23"/>
            <p:cNvSpPr>
              <a:spLocks noChangeShapeType="1"/>
            </p:cNvSpPr>
            <p:nvPr/>
          </p:nvSpPr>
          <p:spPr bwMode="auto">
            <a:xfrm rot="60000" flipV="1">
              <a:off x="6899" y="8195"/>
              <a:ext cx="741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6856" y="7850"/>
              <a:ext cx="858" cy="580"/>
              <a:chOff x="7336" y="7713"/>
              <a:chExt cx="858" cy="580"/>
            </a:xfrm>
          </p:grpSpPr>
          <p:sp>
            <p:nvSpPr>
              <p:cNvPr id="15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858" cy="3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9,8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1,6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8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2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4" name="TextBox 83"/>
          <p:cNvSpPr txBox="1"/>
          <p:nvPr/>
        </p:nvSpPr>
        <p:spPr>
          <a:xfrm>
            <a:off x="3286116" y="0"/>
            <a:ext cx="1785950" cy="52835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9-2,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стр.0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4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4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4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3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3" grpId="0"/>
      <p:bldP spid="4" grpId="0"/>
      <p:bldP spid="6" grpId="0"/>
      <p:bldP spid="6" grpId="1"/>
      <p:bldP spid="12" grpId="0" animBg="1"/>
      <p:bldP spid="63" grpId="0" animBg="1"/>
      <p:bldP spid="65" grpId="0" animBg="1"/>
      <p:bldP spid="67" grpId="0" autoUpdateAnimBg="0"/>
      <p:bldP spid="106" grpId="0" animBg="1"/>
      <p:bldP spid="82" grpId="0" animBg="1"/>
      <p:bldP spid="85" grpId="0" animBg="1"/>
      <p:bldP spid="92" grpId="0"/>
      <p:bldP spid="108" grpId="0" animBg="1"/>
      <p:bldP spid="109" grpId="0"/>
      <p:bldP spid="115" grpId="0" animBg="1"/>
      <p:bldP spid="116" grpId="0" animBg="1"/>
      <p:bldP spid="119" grpId="0"/>
      <p:bldP spid="125" grpId="0"/>
      <p:bldP spid="131" grpId="0"/>
      <p:bldP spid="142" grpId="0" animBg="1"/>
      <p:bldP spid="140" grpId="0" animBg="1"/>
      <p:bldP spid="143" grpId="0" animBg="1"/>
      <p:bldP spid="144" grpId="0" animBg="1"/>
      <p:bldP spid="148" grpId="0"/>
      <p:bldP spid="149" grpId="0" animBg="1"/>
      <p:bldP spid="150" grpId="0" animBg="1"/>
      <p:bldP spid="151" grpId="0"/>
      <p:bldP spid="152" grpId="0" animBg="1"/>
      <p:bldP spid="1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226629" y="2143116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43504" y="285540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4722191" y="3450945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895" y="2524432"/>
            <a:ext cx="142876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24708" y="905108"/>
            <a:ext cx="128588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6915151" y="720527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5357818" y="1214422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330987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165871" y="1394231"/>
            <a:ext cx="2426" cy="4929222"/>
          </a:xfrm>
          <a:prstGeom prst="line">
            <a:avLst/>
          </a:prstGeom>
          <a:ln w="57150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>
            <a:off x="1955064" y="190446"/>
            <a:ext cx="2424040" cy="49292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803301" y="2428868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00037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464379" y="2678901"/>
            <a:ext cx="2357454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71670" y="3929066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4500570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74231" y="124267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357818" y="3000560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85918" y="1226297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822391" y="2464681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5504" y="2050526"/>
            <a:ext cx="224234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86314" y="407194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7884" y="3857628"/>
            <a:ext cx="1714512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43" name="TextBox 42"/>
          <p:cNvSpPr txBox="1"/>
          <p:nvPr/>
        </p:nvSpPr>
        <p:spPr>
          <a:xfrm>
            <a:off x="2357422" y="1272589"/>
            <a:ext cx="12858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57884" y="4714884"/>
            <a:ext cx="171451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°=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57884" y="5429264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5206" y="5429264"/>
            <a:ext cx="1357322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49" name="TextBox 48"/>
          <p:cNvSpPr txBox="1"/>
          <p:nvPr/>
        </p:nvSpPr>
        <p:spPr>
          <a:xfrm>
            <a:off x="6643702" y="542926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5506" y="6136059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01324" y="6286144"/>
            <a:ext cx="114300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53955" y="6317799"/>
            <a:ext cx="1202195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3" name="TextBox 52"/>
          <p:cNvSpPr txBox="1"/>
          <p:nvPr/>
        </p:nvSpPr>
        <p:spPr>
          <a:xfrm>
            <a:off x="8013275" y="6329674"/>
            <a:ext cx="1202195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0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0"/>
            <a:ext cx="5715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85852" y="35977"/>
            <a:ext cx="1928826" cy="62049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-71470" y="642918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1035" y="714355"/>
            <a:ext cx="108344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31167" y="745447"/>
            <a:ext cx="1071570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52610" y="690230"/>
            <a:ext cx="857224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49291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178689" y="6393771"/>
            <a:ext cx="857224" cy="28575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02605" y="6215082"/>
            <a:ext cx="928694" cy="28575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358082" y="392906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6" name="TextBox 45"/>
          <p:cNvSpPr txBox="1"/>
          <p:nvPr/>
        </p:nvSpPr>
        <p:spPr>
          <a:xfrm>
            <a:off x="7429520" y="464344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6572232" y="-528350"/>
            <a:ext cx="2571768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стр.34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repeatCount="1000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38668E-6 L 0.62639 -0.26735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-1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08E-6 L 0.43889 0.01249 " pathEditMode="relative" rAng="0" ptsTypes="AA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65402E-6 L 0.26701 -0.23381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78353E-6 L 0.43889 0.27705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500"/>
                            </p:stCondLst>
                            <p:childTnLst>
                              <p:par>
                                <p:cTn id="2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" grpId="0" animBg="1"/>
      <p:bldP spid="4" grpId="0" animBg="1"/>
      <p:bldP spid="4" grpId="1" animBg="1"/>
      <p:bldP spid="4" grpId="2" animBg="1"/>
      <p:bldP spid="5" grpId="0" animBg="1"/>
      <p:bldP spid="6" grpId="0" animBg="1"/>
      <p:bldP spid="9" grpId="0"/>
      <p:bldP spid="15" grpId="0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/>
      <p:bldP spid="7" grpId="0" animBg="1"/>
      <p:bldP spid="39" grpId="0"/>
      <p:bldP spid="40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41" grpId="0" animBg="1"/>
      <p:bldP spid="41" grpId="1" animBg="1"/>
      <p:bldP spid="45" grpId="0" animBg="1"/>
      <p:bldP spid="45" grpId="1" animBg="1"/>
      <p:bldP spid="42" grpId="0" animBg="1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6215074" y="4929198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786446" y="3255630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98523" y="4915086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929322" y="499981"/>
            <a:ext cx="3072126" cy="1786011"/>
            <a:chOff x="14533" y="2007"/>
            <a:chExt cx="4470" cy="3573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00232" y="412022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31736" y="5084778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1142984"/>
            <a:ext cx="5929322" cy="1143008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  <a:buAutoNum type="arabicPeriod" startAt="2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5 м/с</a:t>
            </a:r>
            <a:endParaRPr kumimoji="0" lang="en-US" sz="2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57852" y="226283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0" y="2428868"/>
            <a:ext cx="235745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78657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500042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Мячик.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75258" y="6182045"/>
            <a:ext cx="7964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42976" y="4414142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1178695" y="5393545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00034" y="4669705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071670" y="3385327"/>
            <a:ext cx="3214710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43108" y="2885261"/>
            <a:ext cx="3357586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=8,7м/с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6" name="Arc 16"/>
          <p:cNvSpPr>
            <a:spLocks/>
          </p:cNvSpPr>
          <p:nvPr/>
        </p:nvSpPr>
        <p:spPr bwMode="auto">
          <a:xfrm>
            <a:off x="1285852" y="585564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1096" y="573283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2000232" y="4214818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786058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0y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)=0 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829313" y="3357562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89709" y="3132956"/>
            <a:ext cx="1068890" cy="881196"/>
            <a:chOff x="8974" y="5696"/>
            <a:chExt cx="907" cy="1065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8974" y="5696"/>
              <a:ext cx="907" cy="1065"/>
              <a:chOff x="11900" y="4711"/>
              <a:chExt cx="907" cy="1065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1900" y="4711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Прямоугольник 64"/>
          <p:cNvSpPr/>
          <p:nvPr/>
        </p:nvSpPr>
        <p:spPr>
          <a:xfrm>
            <a:off x="7858148" y="55933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501090" y="100010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001024" y="157161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280740"/>
            <a:ext cx="385765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Брошено под углом к горизонту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286380" y="4071942"/>
            <a:ext cx="3857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подъёма -?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3643306" y="428625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000760" y="4500570"/>
            <a:ext cx="2055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 из 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6357950" y="5000636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9" name="Group 3"/>
          <p:cNvGrpSpPr>
            <a:grpSpLocks/>
          </p:cNvGrpSpPr>
          <p:nvPr/>
        </p:nvGrpSpPr>
        <p:grpSpPr bwMode="auto">
          <a:xfrm>
            <a:off x="7210941" y="4786733"/>
            <a:ext cx="1001716" cy="894435"/>
            <a:chOff x="9031" y="5680"/>
            <a:chExt cx="850" cy="1081"/>
          </a:xfrm>
        </p:grpSpPr>
        <p:sp>
          <p:nvSpPr>
            <p:cNvPr id="91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2" name="Group 5"/>
            <p:cNvGrpSpPr>
              <a:grpSpLocks/>
            </p:cNvGrpSpPr>
            <p:nvPr/>
          </p:nvGrpSpPr>
          <p:grpSpPr bwMode="auto">
            <a:xfrm>
              <a:off x="9031" y="5680"/>
              <a:ext cx="850" cy="1081"/>
              <a:chOff x="11957" y="4695"/>
              <a:chExt cx="850" cy="1081"/>
            </a:xfrm>
          </p:grpSpPr>
          <p:sp>
            <p:nvSpPr>
              <p:cNvPr id="93" name="Text Box 6"/>
              <p:cNvSpPr txBox="1">
                <a:spLocks noChangeArrowheads="1"/>
              </p:cNvSpPr>
              <p:nvPr/>
            </p:nvSpPr>
            <p:spPr bwMode="auto">
              <a:xfrm>
                <a:off x="12012" y="4695"/>
                <a:ext cx="676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6" name="Прямоугольник 95"/>
          <p:cNvSpPr/>
          <p:nvPr/>
        </p:nvSpPr>
        <p:spPr>
          <a:xfrm>
            <a:off x="6500826" y="6215082"/>
            <a:ext cx="209653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8072462" y="3334408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8262027" y="5072074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14546" y="6263366"/>
            <a:ext cx="364330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=9м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262027" y="1500174"/>
            <a:ext cx="96853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3,8м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2214546" y="485776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6072198" y="5857892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357950" y="-27384"/>
            <a:ext cx="2966578" cy="528350"/>
          </a:xfrm>
          <a:prstGeom prst="rect">
            <a:avLst/>
          </a:prstGeom>
          <a:solidFill>
            <a:srgbClr val="FFFF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9-3.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4515310" y="4429132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8495928" y="6366519"/>
            <a:ext cx="648072" cy="49148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9-3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00"/>
                            </p:stCondLst>
                            <p:childTnLst>
                              <p:par>
                                <p:cTn id="2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2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3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9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0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850"/>
                            </p:stCondLst>
                            <p:childTnLst>
                              <p:par>
                                <p:cTn id="2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3850"/>
                            </p:stCondLst>
                            <p:childTnLst>
                              <p:par>
                                <p:cTn id="2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4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5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1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2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4699E-6 L -0.55086 0.34782 " pathEditMode="relative" rAng="0" ptsTypes="AA">
                                      <p:cBhvr>
                                        <p:cTn id="29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71" grpId="0" animBg="1"/>
      <p:bldP spid="1027" grpId="0" animBg="1"/>
      <p:bldP spid="10" grpId="0" animBg="1"/>
      <p:bldP spid="21" grpId="0"/>
      <p:bldP spid="60" grpId="0" animBg="1"/>
      <p:bldP spid="1071" grpId="0" build="p" autoUpdateAnimBg="0"/>
      <p:bldP spid="73" grpId="0"/>
      <p:bldP spid="81" grpId="0"/>
      <p:bldP spid="86" grpId="0" autoUpdateAnimBg="0"/>
      <p:bldP spid="90" grpId="0" autoUpdateAnimBg="0"/>
      <p:bldP spid="43" grpId="0" autoUpdateAnimBg="0"/>
      <p:bldP spid="42" grpId="0" animBg="1"/>
      <p:bldP spid="52" grpId="0" animBg="1"/>
      <p:bldP spid="53" grpId="0" autoUpdateAnimBg="0"/>
      <p:bldP spid="54" grpId="0" autoUpdateAnimBg="0"/>
      <p:bldP spid="55" grpId="0"/>
      <p:bldP spid="56" grpId="0" animBg="1"/>
      <p:bldP spid="57" grpId="0"/>
      <p:bldP spid="58" grpId="0" animBg="1"/>
      <p:bldP spid="1025" grpId="0"/>
      <p:bldP spid="1026" grpId="0"/>
      <p:bldP spid="65" grpId="0"/>
      <p:bldP spid="66" grpId="0"/>
      <p:bldP spid="68" grpId="0"/>
      <p:bldP spid="7" grpId="0" animBg="1"/>
      <p:bldP spid="7" grpId="1" animBg="1"/>
      <p:bldP spid="13" grpId="0"/>
      <p:bldP spid="76" grpId="0"/>
      <p:bldP spid="77" grpId="0"/>
      <p:bldP spid="96" grpId="0" animBg="1"/>
      <p:bldP spid="97" grpId="1" animBg="1"/>
      <p:bldP spid="98" grpId="0" animBg="1"/>
      <p:bldP spid="99" grpId="0" autoUpdateAnimBg="0"/>
      <p:bldP spid="100" grpId="0" animBg="1"/>
      <p:bldP spid="100" grpId="1" animBg="1"/>
      <p:bldP spid="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509620" y="4000504"/>
            <a:ext cx="334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(найти скорость пальца)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начальной скорости.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349900" y="2935462"/>
            <a:ext cx="270000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-1285916" y="2071678"/>
            <a:ext cx="5000660" cy="6143668"/>
          </a:xfrm>
          <a:prstGeom prst="arc">
            <a:avLst>
              <a:gd name="adj1" fmla="val 15980834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040789" y="2014472"/>
            <a:ext cx="745129" cy="3834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714480" y="16430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2428860" y="2071678"/>
            <a:ext cx="0" cy="335326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42"/>
          <p:cNvSpPr>
            <a:spLocks noChangeShapeType="1"/>
          </p:cNvSpPr>
          <p:nvPr/>
        </p:nvSpPr>
        <p:spPr bwMode="auto">
          <a:xfrm>
            <a:off x="1802969" y="1700840"/>
            <a:ext cx="17522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4"/>
          <p:cNvGrpSpPr/>
          <p:nvPr/>
        </p:nvGrpSpPr>
        <p:grpSpPr>
          <a:xfrm>
            <a:off x="2857488" y="3429000"/>
            <a:ext cx="571504" cy="400110"/>
            <a:chOff x="3176291" y="2714620"/>
            <a:chExt cx="571504" cy="400110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2429654" y="3285330"/>
            <a:ext cx="857256" cy="1588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67"/>
          <p:cNvGrpSpPr/>
          <p:nvPr/>
        </p:nvGrpSpPr>
        <p:grpSpPr>
          <a:xfrm>
            <a:off x="2500299" y="1885882"/>
            <a:ext cx="428627" cy="400110"/>
            <a:chOff x="3148575" y="2714620"/>
            <a:chExt cx="494730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4670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4143380"/>
            <a:ext cx="4286248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lnSpc>
                <a:spcPts val="2000"/>
              </a:lnSpc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x=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71472" y="1447372"/>
            <a:ext cx="441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endParaRPr lang="ru-RU" sz="2400" dirty="0"/>
          </a:p>
        </p:txBody>
      </p:sp>
      <p:sp>
        <p:nvSpPr>
          <p:cNvPr id="78" name="TextBox 77"/>
          <p:cNvSpPr txBox="1"/>
          <p:nvPr/>
        </p:nvSpPr>
        <p:spPr>
          <a:xfrm>
            <a:off x="357158" y="2500306"/>
            <a:ext cx="128588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 =0,76м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Левая фигурная скобка 79"/>
          <p:cNvSpPr/>
          <p:nvPr/>
        </p:nvSpPr>
        <p:spPr>
          <a:xfrm>
            <a:off x="511051" y="2071678"/>
            <a:ext cx="500066" cy="19288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-32" y="5000636"/>
            <a:ext cx="271464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…м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/>
          </a:p>
        </p:txBody>
      </p:sp>
      <p:sp>
        <p:nvSpPr>
          <p:cNvPr id="88" name="Левая фигурная скобка 87"/>
          <p:cNvSpPr/>
          <p:nvPr/>
        </p:nvSpPr>
        <p:spPr>
          <a:xfrm rot="16200000" flipH="1">
            <a:off x="2071670" y="2571744"/>
            <a:ext cx="357190" cy="2500330"/>
          </a:xfrm>
          <a:prstGeom prst="leftBrace">
            <a:avLst/>
          </a:prstGeom>
          <a:ln w="254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1500166" y="3071810"/>
            <a:ext cx="857256" cy="593906"/>
          </a:xfrm>
          <a:prstGeom prst="rect">
            <a:avLst/>
          </a:prstGeom>
          <a:solidFill>
            <a:schemeClr val="bg2">
              <a:lumMod val="75000"/>
              <a:alpha val="6000"/>
            </a:scheme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…м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3428992" y="1643050"/>
            <a:ext cx="5715008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1.Резинка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двигается по параболе..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Содержимое 36"/>
          <p:cNvSpPr txBox="1">
            <a:spLocks/>
          </p:cNvSpPr>
          <p:nvPr/>
        </p:nvSpPr>
        <p:spPr>
          <a:xfrm>
            <a:off x="0" y="857232"/>
            <a:ext cx="6143636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Оборудование</a:t>
            </a: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резинка, линейка, стол. </a:t>
            </a:r>
            <a:endParaRPr kumimoji="0" lang="ru-RU" sz="28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Содержимое 36"/>
          <p:cNvSpPr txBox="1">
            <a:spLocks/>
          </p:cNvSpPr>
          <p:nvPr/>
        </p:nvSpPr>
        <p:spPr>
          <a:xfrm>
            <a:off x="6500826" y="1071546"/>
            <a:ext cx="2071702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Ход работы: </a:t>
            </a:r>
            <a:endParaRPr kumimoji="0" lang="ru-RU" sz="28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28992" y="2214554"/>
            <a:ext cx="571500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chemeClr val="tx1"/>
              </a:solidFill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4286248" y="2785997"/>
            <a:ext cx="3072126" cy="1786011"/>
            <a:chOff x="14533" y="2007"/>
            <a:chExt cx="4470" cy="3573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46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572000" y="450057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4572000" y="5000636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 rot="20392484">
            <a:off x="7389667" y="2981317"/>
            <a:ext cx="164307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 rot="20495620">
            <a:off x="7626528" y="3576658"/>
            <a:ext cx="1472534" cy="523220"/>
          </a:xfrm>
          <a:prstGeom prst="rect">
            <a:avLst/>
          </a:prstGeom>
          <a:solidFill>
            <a:srgbClr val="FFFF00">
              <a:alpha val="3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…с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286248" y="3357562"/>
            <a:ext cx="2643206" cy="357190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одержимое 36"/>
          <p:cNvSpPr txBox="1">
            <a:spLocks/>
          </p:cNvSpPr>
          <p:nvPr/>
        </p:nvSpPr>
        <p:spPr>
          <a:xfrm>
            <a:off x="-214346" y="5429264"/>
            <a:ext cx="9501222" cy="1428736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Вывод: 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Вертикальная координата меняется с 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ускорением</a:t>
            </a:r>
            <a:r>
              <a:rPr kumimoji="0" lang="ru-RU" sz="2600" b="0" i="0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9,8м/</a:t>
            </a:r>
            <a:r>
              <a:rPr kumimoji="0" lang="ru-RU" sz="2600" b="0" i="0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сс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под действием силы тяжести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26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горизонтальная</a:t>
            </a:r>
            <a:r>
              <a:rPr kumimoji="0" lang="ru-RU" sz="2600" b="1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координата меняется </a:t>
            </a:r>
            <a:r>
              <a:rPr kumimoji="0" lang="ru-RU" sz="2600" b="1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kumimoji="0" lang="ru-RU" sz="2600" b="1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т.к. горизонтальных сил нет</a:t>
            </a:r>
            <a:endParaRPr kumimoji="0" lang="ru-RU" sz="26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2771302" y="2744116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2624568" y="4977482"/>
            <a:ext cx="174786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м/с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215206" y="0"/>
            <a:ext cx="1928794" cy="528350"/>
          </a:xfrm>
          <a:prstGeom prst="rect">
            <a:avLst/>
          </a:prstGeom>
          <a:solidFill>
            <a:srgbClr val="FFFF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9-4,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29586" y="6295105"/>
            <a:ext cx="1357322" cy="49148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9-4,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5" dur="1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" grpId="0" animBg="1"/>
      <p:bldP spid="21" grpId="0"/>
      <p:bldP spid="60" grpId="0" animBg="1"/>
      <p:bldP spid="61" grpId="0" animBg="1"/>
      <p:bldP spid="1071" grpId="0" build="p" autoUpdateAnimBg="0"/>
      <p:bldP spid="78" grpId="0" animBg="1"/>
      <p:bldP spid="80" grpId="0" animBg="1"/>
      <p:bldP spid="86" grpId="0" build="p" animBg="1"/>
      <p:bldP spid="88" grpId="0" animBg="1"/>
      <p:bldP spid="89" grpId="0" animBg="1"/>
      <p:bldP spid="43" grpId="0" autoUpdateAnimBg="0"/>
      <p:bldP spid="39" grpId="0" autoUpdateAnimBg="0"/>
      <p:bldP spid="40" grpId="0" autoUpdateAnimBg="0"/>
      <p:bldP spid="41" grpId="0" build="p" autoUpdateAnimBg="0"/>
      <p:bldP spid="50" grpId="0"/>
      <p:bldP spid="51" grpId="0"/>
      <p:bldP spid="52" grpId="0" animBg="1"/>
      <p:bldP spid="54" grpId="0" animBg="1"/>
      <p:bldP spid="55" grpId="0" animBg="1"/>
      <p:bldP spid="56" grpId="0" autoUpdateAnimBg="0"/>
      <p:bldP spid="57" grpId="0" animBg="1"/>
      <p:bldP spid="87" grpId="0" animBg="1"/>
      <p:bldP spid="8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838"/>
            <a:ext cx="914400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9-5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какой горизонтальной скоростью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2400" i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нужно бросить мяч с высоты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Н=54,5 м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(рис. 1), чтобы дважды отразившись от вертикальных стенок, он попал в точку А? Расстояние между стенками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= 9 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Удары мяча абсолютно упругие,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=9,82 м/с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214554"/>
            <a:ext cx="3241671" cy="3629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86050" y="2214554"/>
            <a:ext cx="30718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g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214678" y="2714620"/>
            <a:ext cx="28575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g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071934" y="3214686"/>
            <a:ext cx="164307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g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41942" y="3714752"/>
            <a:ext cx="187306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54,5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814110" y="3643314"/>
            <a:ext cx="1472534" cy="523220"/>
          </a:xfrm>
          <a:prstGeom prst="rect">
            <a:avLst/>
          </a:prstGeom>
          <a:solidFill>
            <a:schemeClr val="bg2">
              <a:alpha val="3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3,31с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auto">
          <a:xfrm>
            <a:off x="3071802" y="4214818"/>
            <a:ext cx="6000792" cy="1714512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? м/с</a:t>
            </a:r>
            <a:r>
              <a:rPr lang="ru-RU" sz="28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;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s=3L=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8826" y="1714488"/>
            <a:ext cx="7286644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Координата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2285992"/>
            <a:ext cx="3357554" cy="46166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время всего падения</a:t>
            </a:r>
            <a:endParaRPr lang="ru-RU" sz="2000" i="1" dirty="0"/>
          </a:p>
        </p:txBody>
      </p:sp>
      <p:sp>
        <p:nvSpPr>
          <p:cNvPr id="10" name="Text Box 47"/>
          <p:cNvSpPr txBox="1">
            <a:spLocks noChangeArrowheads="1"/>
          </p:cNvSpPr>
          <p:nvPr/>
        </p:nvSpPr>
        <p:spPr bwMode="auto">
          <a:xfrm>
            <a:off x="4929190" y="5857892"/>
            <a:ext cx="2071702" cy="571504"/>
          </a:xfrm>
          <a:prstGeom prst="rect">
            <a:avLst/>
          </a:prstGeom>
          <a:solidFill>
            <a:schemeClr val="bg1">
              <a:alpha val="6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27м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3,31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47"/>
          <p:cNvSpPr txBox="1">
            <a:spLocks noChangeArrowheads="1"/>
          </p:cNvSpPr>
          <p:nvPr/>
        </p:nvSpPr>
        <p:spPr bwMode="auto">
          <a:xfrm>
            <a:off x="7000892" y="5857892"/>
            <a:ext cx="2071702" cy="571504"/>
          </a:xfrm>
          <a:prstGeom prst="rect">
            <a:avLst/>
          </a:prstGeom>
          <a:solidFill>
            <a:schemeClr val="bg1">
              <a:alpha val="6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8,15м/с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214554"/>
            <a:ext cx="648072" cy="49148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9-5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20" y="6072206"/>
            <a:ext cx="2214546" cy="52835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9-5,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стр.52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utoUpdateAnimBg="0"/>
      <p:bldP spid="13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330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429520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КР-1 +</a:t>
            </a: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зач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</a:t>
            </a:r>
            <a:r>
              <a:rPr lang="ru-RU" sz="1800" b="1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ПЗД</a:t>
            </a: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тела под действием силы тяжести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43182"/>
            <a:ext cx="914400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Консультация к зачёту    5мин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Консультация 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ЛР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4 -5мин</a:t>
            </a: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4 -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3089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505075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Зачётная работа №2.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«Основы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динамики». //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стр.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21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//</a:t>
            </a:r>
          </a:p>
          <a:p>
            <a:pPr marL="0" marR="250507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ервый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Инертность и масса.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II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Один  Ньютон.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III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6.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Гука и его проявление. От чего зависит жесткость тела?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7.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От чего зависит сила трения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8.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Когда возникает сила трения покоя и от чего она зависит?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9.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тяготения Ньютона.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10.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Сила тяжести, ускорение свободного падения.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Вес тела и невесомость.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(…и  пример)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12. Динамическое описание ситуации…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858016" y="-24"/>
            <a:ext cx="2285984" cy="42862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Рабочая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0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0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0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0" y="928670"/>
          <a:ext cx="9144000" cy="5452074"/>
        </p:xfrm>
        <a:graphic>
          <a:graphicData uri="http://schemas.openxmlformats.org/drawingml/2006/table">
            <a:tbl>
              <a:tblPr/>
              <a:tblGrid>
                <a:gridCol w="2902867"/>
                <a:gridCol w="2020571"/>
                <a:gridCol w="3048000"/>
                <a:gridCol w="1172562"/>
              </a:tblGrid>
              <a:tr h="1785950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сумка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457200" indent="-457200" algn="ctr">
                        <a:spcAft>
                          <a:spcPts val="0"/>
                        </a:spcAft>
                        <a:buNone/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ВВЕРХ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(Замедленно вниз)</a:t>
                      </a:r>
                    </a:p>
                    <a:p>
                      <a:pPr indent="-6858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ВНИЗ (Замедленно вверх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а=2 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  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5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кг, РАВНОМЕРНО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(вверх, вниз, .......)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oy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Line 1"/>
          <p:cNvSpPr>
            <a:spLocks noChangeShapeType="1"/>
          </p:cNvSpPr>
          <p:nvPr/>
        </p:nvSpPr>
        <p:spPr bwMode="auto">
          <a:xfrm flipV="1">
            <a:off x="3286116" y="4857760"/>
            <a:ext cx="0" cy="720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4500562" y="3143248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86116" y="1082967"/>
            <a:ext cx="714380" cy="1535682"/>
            <a:chOff x="3862" y="509"/>
            <a:chExt cx="179" cy="1307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00430" y="3214488"/>
            <a:ext cx="739767" cy="836180"/>
            <a:chOff x="3857" y="2386"/>
            <a:chExt cx="179" cy="420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V="1">
              <a:off x="3953" y="2386"/>
              <a:ext cx="0" cy="12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857" y="2410"/>
              <a:ext cx="179" cy="396"/>
              <a:chOff x="3857" y="2410"/>
              <a:chExt cx="179" cy="396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3857" y="2410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3953" y="2499"/>
                <a:ext cx="0" cy="30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3508381" y="4767264"/>
            <a:ext cx="992181" cy="1304942"/>
            <a:chOff x="3938" y="2954"/>
            <a:chExt cx="179" cy="729"/>
          </a:xfrm>
        </p:grpSpPr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938" y="3229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4026" y="3323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 flipV="1">
              <a:off x="4027" y="2954"/>
              <a:ext cx="0" cy="36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3143240" y="1142984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V="1">
            <a:off x="4357686" y="1857363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5929322" y="142852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6500826" y="142852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1429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200348" y="92867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29256" y="1214422"/>
            <a:ext cx="1997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143504" y="1928802"/>
            <a:ext cx="2675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4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929618" y="1357298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 flipV="1">
            <a:off x="3143240" y="3071810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lg" len="lg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214678" y="385762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29256" y="2714620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N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3500438"/>
            <a:ext cx="3094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929398" y="3059371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2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2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357686" y="4714884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а=0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28926" y="47148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4857760"/>
            <a:ext cx="2013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N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500694" y="5643578"/>
            <a:ext cx="2315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= 0H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001056" y="4857760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0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2714620"/>
            <a:ext cx="9144000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40"/>
          <p:cNvGrpSpPr/>
          <p:nvPr/>
        </p:nvGrpSpPr>
        <p:grpSpPr>
          <a:xfrm>
            <a:off x="3707904" y="1019969"/>
            <a:ext cx="432048" cy="369332"/>
            <a:chOff x="3923928" y="1124744"/>
            <a:chExt cx="432048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3923928" y="1124744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41"/>
          <p:cNvGrpSpPr/>
          <p:nvPr/>
        </p:nvGrpSpPr>
        <p:grpSpPr>
          <a:xfrm>
            <a:off x="3145557" y="2343547"/>
            <a:ext cx="504056" cy="369332"/>
            <a:chOff x="3851920" y="1124744"/>
            <a:chExt cx="504056" cy="369332"/>
          </a:xfrm>
        </p:grpSpPr>
        <p:sp>
          <p:nvSpPr>
            <p:cNvPr id="43" name="TextBox 42"/>
            <p:cNvSpPr txBox="1"/>
            <p:nvPr/>
          </p:nvSpPr>
          <p:spPr>
            <a:xfrm>
              <a:off x="3851920" y="112474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44"/>
          <p:cNvGrpSpPr/>
          <p:nvPr/>
        </p:nvGrpSpPr>
        <p:grpSpPr>
          <a:xfrm>
            <a:off x="4427984" y="1898015"/>
            <a:ext cx="393948" cy="369332"/>
            <a:chOff x="3851920" y="1124744"/>
            <a:chExt cx="504056" cy="369332"/>
          </a:xfrm>
        </p:grpSpPr>
        <p:sp>
          <p:nvSpPr>
            <p:cNvPr id="46" name="TextBox 45"/>
            <p:cNvSpPr txBox="1"/>
            <p:nvPr/>
          </p:nvSpPr>
          <p:spPr>
            <a:xfrm>
              <a:off x="3851920" y="112474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7072330" y="6357958"/>
            <a:ext cx="2071670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Рабочая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стр20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0.25301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100" grpId="0" animBg="1"/>
      <p:bldP spid="4142" grpId="0" animBg="1"/>
      <p:bldP spid="4137" grpId="0" animBg="1"/>
      <p:bldP spid="5122" grpId="0" animBg="1"/>
      <p:bldP spid="5121" grpId="0" animBg="1"/>
      <p:bldP spid="5124" grpId="0"/>
      <p:bldP spid="52" grpId="0"/>
      <p:bldP spid="53" grpId="0"/>
      <p:bldP spid="54" grpId="0"/>
      <p:bldP spid="55" grpId="0"/>
      <p:bldP spid="55" grpId="1"/>
      <p:bldP spid="56" grpId="0" animBg="1"/>
      <p:bldP spid="57" grpId="0"/>
      <p:bldP spid="58" grpId="0"/>
      <p:bldP spid="59" grpId="0"/>
      <p:bldP spid="60" grpId="0"/>
      <p:bldP spid="60" grpId="1"/>
      <p:bldP spid="61" grpId="0"/>
      <p:bldP spid="62" grpId="0"/>
      <p:bldP spid="63" grpId="0"/>
      <p:bldP spid="64" grpId="0"/>
      <p:bldP spid="65" grpId="0"/>
      <p:bldP spid="65" grpId="1"/>
      <p:bldP spid="51" grpId="0" animBg="1"/>
      <p:bldP spid="5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>
          <a:xfrm>
            <a:off x="4060059" y="1988365"/>
            <a:ext cx="59503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2701528" y="1084407"/>
            <a:ext cx="1227530" cy="1130147"/>
            <a:chOff x="4989" y="6784"/>
            <a:chExt cx="1175" cy="678"/>
          </a:xfrm>
        </p:grpSpPr>
        <p:grpSp>
          <p:nvGrpSpPr>
            <p:cNvPr id="4" name="Group 77"/>
            <p:cNvGrpSpPr>
              <a:grpSpLocks/>
            </p:cNvGrpSpPr>
            <p:nvPr/>
          </p:nvGrpSpPr>
          <p:grpSpPr bwMode="auto">
            <a:xfrm>
              <a:off x="5367" y="6837"/>
              <a:ext cx="186" cy="393"/>
              <a:chOff x="5367" y="6837"/>
              <a:chExt cx="186" cy="393"/>
            </a:xfrm>
          </p:grpSpPr>
          <p:sp>
            <p:nvSpPr>
              <p:cNvPr id="3150" name="Rectangle 78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1" name="Line 79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2" name="Line 80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3" name="Line 81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54" name="Text Box 82"/>
            <p:cNvSpPr txBox="1">
              <a:spLocks noChangeArrowheads="1"/>
            </p:cNvSpPr>
            <p:nvPr/>
          </p:nvSpPr>
          <p:spPr bwMode="auto">
            <a:xfrm>
              <a:off x="4989" y="6784"/>
              <a:ext cx="45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55" name="Text Box 83"/>
            <p:cNvSpPr txBox="1">
              <a:spLocks noChangeArrowheads="1"/>
            </p:cNvSpPr>
            <p:nvPr/>
          </p:nvSpPr>
          <p:spPr bwMode="auto">
            <a:xfrm>
              <a:off x="5264" y="7054"/>
              <a:ext cx="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" y="1000109"/>
          <a:ext cx="9144000" cy="5456726"/>
        </p:xfrm>
        <a:graphic>
          <a:graphicData uri="http://schemas.openxmlformats.org/drawingml/2006/table">
            <a:tbl>
              <a:tblPr/>
              <a:tblGrid>
                <a:gridCol w="2786050"/>
                <a:gridCol w="2000264"/>
                <a:gridCol w="3000364"/>
                <a:gridCol w="1357322"/>
              </a:tblGrid>
              <a:tr h="16817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.РАЗГОН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РАВНОМЕРНО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(по горизонтали)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</a:t>
                      </a:r>
                      <a:r>
                        <a:rPr lang="ru-RU" sz="18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(т№12)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ТОРМОЖЕНИЕ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(см. поворот по горизонтали)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08" name="Line 36"/>
          <p:cNvSpPr>
            <a:spLocks noChangeShapeType="1"/>
          </p:cNvSpPr>
          <p:nvPr/>
        </p:nvSpPr>
        <p:spPr bwMode="auto">
          <a:xfrm flipH="1">
            <a:off x="3071802" y="5072074"/>
            <a:ext cx="2778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82"/>
          <p:cNvGrpSpPr/>
          <p:nvPr/>
        </p:nvGrpSpPr>
        <p:grpSpPr>
          <a:xfrm>
            <a:off x="2714612" y="1357298"/>
            <a:ext cx="2015406" cy="1214446"/>
            <a:chOff x="2714612" y="1571612"/>
            <a:chExt cx="2015406" cy="1000132"/>
          </a:xfrm>
        </p:grpSpPr>
        <p:sp>
          <p:nvSpPr>
            <p:cNvPr id="3132" name="Line 60"/>
            <p:cNvSpPr>
              <a:spLocks noChangeShapeType="1"/>
            </p:cNvSpPr>
            <p:nvPr/>
          </p:nvSpPr>
          <p:spPr bwMode="auto">
            <a:xfrm flipV="1">
              <a:off x="3357554" y="1857364"/>
              <a:ext cx="0" cy="55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62"/>
            <p:cNvGrpSpPr>
              <a:grpSpLocks/>
            </p:cNvGrpSpPr>
            <p:nvPr/>
          </p:nvGrpSpPr>
          <p:grpSpPr bwMode="auto">
            <a:xfrm>
              <a:off x="2714612" y="1571612"/>
              <a:ext cx="2015406" cy="1000132"/>
              <a:chOff x="2981" y="6600"/>
              <a:chExt cx="1969" cy="796"/>
            </a:xfrm>
          </p:grpSpPr>
          <p:sp>
            <p:nvSpPr>
              <p:cNvPr id="3142" name="Line 70"/>
              <p:cNvSpPr>
                <a:spLocks noChangeShapeType="1"/>
              </p:cNvSpPr>
              <p:nvPr/>
            </p:nvSpPr>
            <p:spPr bwMode="auto">
              <a:xfrm>
                <a:off x="2981" y="7225"/>
                <a:ext cx="1969" cy="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>
                <a:off x="4447" y="6753"/>
                <a:ext cx="361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" name="Group 63"/>
              <p:cNvGrpSpPr>
                <a:grpSpLocks/>
              </p:cNvGrpSpPr>
              <p:nvPr/>
            </p:nvGrpSpPr>
            <p:grpSpPr bwMode="auto">
              <a:xfrm>
                <a:off x="3977" y="6600"/>
                <a:ext cx="716" cy="796"/>
                <a:chOff x="3977" y="6600"/>
                <a:chExt cx="716" cy="796"/>
              </a:xfrm>
            </p:grpSpPr>
            <p:sp>
              <p:nvSpPr>
                <p:cNvPr id="3140" name="Rectangle 68"/>
                <p:cNvSpPr>
                  <a:spLocks noChangeArrowheads="1"/>
                </p:cNvSpPr>
                <p:nvPr/>
              </p:nvSpPr>
              <p:spPr bwMode="auto">
                <a:xfrm>
                  <a:off x="4136" y="6900"/>
                  <a:ext cx="223" cy="196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9" name="Line 67"/>
                <p:cNvSpPr>
                  <a:spLocks noChangeShapeType="1"/>
                </p:cNvSpPr>
                <p:nvPr/>
              </p:nvSpPr>
              <p:spPr bwMode="auto">
                <a:xfrm>
                  <a:off x="4234" y="7003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8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244" y="6600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7" name="Line 65"/>
                <p:cNvSpPr>
                  <a:spLocks noChangeShapeType="1"/>
                </p:cNvSpPr>
                <p:nvPr/>
              </p:nvSpPr>
              <p:spPr bwMode="auto">
                <a:xfrm>
                  <a:off x="4306" y="6991"/>
                  <a:ext cx="387" cy="2"/>
                </a:xfrm>
                <a:prstGeom prst="line">
                  <a:avLst/>
                </a:prstGeom>
                <a:noFill/>
                <a:ln w="57150">
                  <a:solidFill>
                    <a:srgbClr val="00CC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6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3977" y="6997"/>
                  <a:ext cx="224" cy="0"/>
                </a:xfrm>
                <a:prstGeom prst="line">
                  <a:avLst/>
                </a:prstGeom>
                <a:noFill/>
                <a:ln w="25400">
                  <a:solidFill>
                    <a:srgbClr val="6633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2571736" y="2714714"/>
            <a:ext cx="1928826" cy="1153787"/>
            <a:chOff x="2993" y="8134"/>
            <a:chExt cx="1981" cy="841"/>
          </a:xfrm>
        </p:grpSpPr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2993" y="867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 flipV="1">
              <a:off x="3029" y="8194"/>
              <a:ext cx="1" cy="5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3690" y="8134"/>
              <a:ext cx="179" cy="841"/>
              <a:chOff x="3938" y="2902"/>
              <a:chExt cx="179" cy="841"/>
            </a:xfrm>
          </p:grpSpPr>
          <p:sp>
            <p:nvSpPr>
              <p:cNvPr id="3117" name="Rectangle 45"/>
              <p:cNvSpPr>
                <a:spLocks noChangeArrowheads="1"/>
              </p:cNvSpPr>
              <p:nvPr/>
            </p:nvSpPr>
            <p:spPr bwMode="auto">
              <a:xfrm>
                <a:off x="3938" y="3229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4026" y="3323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5" name="Line 43"/>
              <p:cNvSpPr>
                <a:spLocks noChangeShapeType="1"/>
              </p:cNvSpPr>
              <p:nvPr/>
            </p:nvSpPr>
            <p:spPr bwMode="auto">
              <a:xfrm flipV="1">
                <a:off x="4025" y="2902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3553" y="8550"/>
              <a:ext cx="448" cy="4"/>
              <a:chOff x="3729" y="5576"/>
              <a:chExt cx="448" cy="4"/>
            </a:xfrm>
          </p:grpSpPr>
          <p:sp>
            <p:nvSpPr>
              <p:cNvPr id="3113" name="Line 41"/>
              <p:cNvSpPr>
                <a:spLocks noChangeShapeType="1"/>
              </p:cNvSpPr>
              <p:nvPr/>
            </p:nvSpPr>
            <p:spPr bwMode="auto">
              <a:xfrm>
                <a:off x="3997" y="5576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 flipH="1">
                <a:off x="3729" y="5580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2786050" y="4780862"/>
            <a:ext cx="2071702" cy="1314297"/>
            <a:chOff x="3246" y="8871"/>
            <a:chExt cx="1981" cy="976"/>
          </a:xfrm>
        </p:grpSpPr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 flipH="1">
              <a:off x="3246" y="964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V="1">
              <a:off x="4757" y="9160"/>
              <a:ext cx="1" cy="59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3497" y="8871"/>
              <a:ext cx="621" cy="976"/>
              <a:chOff x="3806" y="9195"/>
              <a:chExt cx="316" cy="671"/>
            </a:xfrm>
          </p:grpSpPr>
          <p:grpSp>
            <p:nvGrpSpPr>
              <p:cNvPr id="13" name="Group 21"/>
              <p:cNvGrpSpPr>
                <a:grpSpLocks/>
              </p:cNvGrpSpPr>
              <p:nvPr/>
            </p:nvGrpSpPr>
            <p:grpSpPr bwMode="auto">
              <a:xfrm>
                <a:off x="3943" y="9195"/>
                <a:ext cx="179" cy="671"/>
                <a:chOff x="3938" y="2993"/>
                <a:chExt cx="179" cy="671"/>
              </a:xfrm>
            </p:grpSpPr>
            <p:sp>
              <p:nvSpPr>
                <p:cNvPr id="3096" name="Rectangle 24"/>
                <p:cNvSpPr>
                  <a:spLocks noChangeArrowheads="1"/>
                </p:cNvSpPr>
                <p:nvPr/>
              </p:nvSpPr>
              <p:spPr bwMode="auto">
                <a:xfrm>
                  <a:off x="3938" y="3229"/>
                  <a:ext cx="179" cy="179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4020" y="333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025" y="299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 flipH="1">
                <a:off x="3806" y="9524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749300" y="68263"/>
            <a:ext cx="44926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1500174"/>
            <a:ext cx="2968633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000628" y="3143248"/>
            <a:ext cx="2627194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857752" y="1000108"/>
            <a:ext cx="2544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57752" y="2048524"/>
            <a:ext cx="259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auto">
          <a:xfrm>
            <a:off x="-79257" y="2150740"/>
            <a:ext cx="1436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Rectangle 75"/>
          <p:cNvSpPr>
            <a:spLocks noChangeArrowheads="1"/>
          </p:cNvSpPr>
          <p:nvPr/>
        </p:nvSpPr>
        <p:spPr bwMode="auto">
          <a:xfrm>
            <a:off x="1142976" y="2133829"/>
            <a:ext cx="10246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976670" y="2098204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10Н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4" name="Line 2"/>
          <p:cNvSpPr>
            <a:spLocks noChangeShapeType="1"/>
          </p:cNvSpPr>
          <p:nvPr/>
        </p:nvSpPr>
        <p:spPr bwMode="auto">
          <a:xfrm>
            <a:off x="5929322" y="18864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1"/>
          <p:cNvSpPr>
            <a:spLocks noChangeShapeType="1"/>
          </p:cNvSpPr>
          <p:nvPr/>
        </p:nvSpPr>
        <p:spPr bwMode="auto">
          <a:xfrm>
            <a:off x="6500826" y="18864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0" y="23804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429124" y="2285992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4" name="Группа 89"/>
          <p:cNvGrpSpPr/>
          <p:nvPr/>
        </p:nvGrpSpPr>
        <p:grpSpPr>
          <a:xfrm>
            <a:off x="7723714" y="1285860"/>
            <a:ext cx="1396536" cy="461665"/>
            <a:chOff x="7759339" y="1833614"/>
            <a:chExt cx="1396536" cy="461665"/>
          </a:xfrm>
        </p:grpSpPr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759339" y="1833614"/>
              <a:ext cx="13965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2500+100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7711097" y="1857364"/>
            <a:ext cx="1407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51H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857752" y="2571744"/>
            <a:ext cx="285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786710" y="3143248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758896" y="574353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857752" y="3857628"/>
            <a:ext cx="285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4911122" y="4487299"/>
            <a:ext cx="2375522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5" name="Group 84"/>
          <p:cNvGrpSpPr>
            <a:grpSpLocks/>
          </p:cNvGrpSpPr>
          <p:nvPr/>
        </p:nvGrpSpPr>
        <p:grpSpPr bwMode="auto">
          <a:xfrm rot="-120000">
            <a:off x="3776814" y="3961929"/>
            <a:ext cx="1152376" cy="1110145"/>
            <a:chOff x="4897" y="8679"/>
            <a:chExt cx="1062" cy="666"/>
          </a:xfrm>
        </p:grpSpPr>
        <p:grpSp>
          <p:nvGrpSpPr>
            <p:cNvPr id="16" name="Group 85"/>
            <p:cNvGrpSpPr>
              <a:grpSpLocks/>
            </p:cNvGrpSpPr>
            <p:nvPr/>
          </p:nvGrpSpPr>
          <p:grpSpPr bwMode="auto">
            <a:xfrm flipH="1">
              <a:off x="5299" y="8732"/>
              <a:ext cx="186" cy="393"/>
              <a:chOff x="5367" y="6837"/>
              <a:chExt cx="186" cy="393"/>
            </a:xfrm>
          </p:grpSpPr>
          <p:sp>
            <p:nvSpPr>
              <p:cNvPr id="3158" name="Rectangle 86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9" name="Line 87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0" name="Line 88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1" name="Line 89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62" name="Text Box 90"/>
            <p:cNvSpPr txBox="1">
              <a:spLocks noChangeArrowheads="1"/>
            </p:cNvSpPr>
            <p:nvPr/>
          </p:nvSpPr>
          <p:spPr bwMode="auto">
            <a:xfrm>
              <a:off x="4897" y="8679"/>
              <a:ext cx="537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63" name="Text Box 91"/>
            <p:cNvSpPr txBox="1">
              <a:spLocks noChangeArrowheads="1"/>
            </p:cNvSpPr>
            <p:nvPr/>
          </p:nvSpPr>
          <p:spPr bwMode="auto">
            <a:xfrm>
              <a:off x="5059" y="9108"/>
              <a:ext cx="900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12"/>
          <p:cNvGrpSpPr/>
          <p:nvPr/>
        </p:nvGrpSpPr>
        <p:grpSpPr>
          <a:xfrm>
            <a:off x="7747464" y="4214818"/>
            <a:ext cx="1396536" cy="461665"/>
            <a:chOff x="7759339" y="1833614"/>
            <a:chExt cx="1396536" cy="461665"/>
          </a:xfrm>
        </p:grpSpPr>
        <p:sp>
          <p:nvSpPr>
            <p:cNvPr id="114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7759339" y="1833614"/>
              <a:ext cx="13965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2500+100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7736819" y="4714884"/>
            <a:ext cx="1407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51H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0" y="2687404"/>
            <a:ext cx="9144000" cy="3952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77"/>
          <p:cNvGrpSpPr/>
          <p:nvPr/>
        </p:nvGrpSpPr>
        <p:grpSpPr>
          <a:xfrm>
            <a:off x="4283968" y="1628800"/>
            <a:ext cx="432048" cy="369332"/>
            <a:chOff x="3923928" y="1124744"/>
            <a:chExt cx="432048" cy="369332"/>
          </a:xfrm>
        </p:grpSpPr>
        <p:sp>
          <p:nvSpPr>
            <p:cNvPr id="79" name="TextBox 78"/>
            <p:cNvSpPr txBox="1"/>
            <p:nvPr/>
          </p:nvSpPr>
          <p:spPr>
            <a:xfrm>
              <a:off x="3923928" y="1124744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FF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F</a:t>
              </a:r>
              <a:r>
                <a:rPr lang="ru-RU" b="1" baseline="-25000" dirty="0" smtClean="0">
                  <a:solidFill>
                    <a:srgbClr val="00FF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м </a:t>
              </a:r>
              <a:endPara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3" name="Прямая со стрелкой 82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89"/>
          <p:cNvGrpSpPr/>
          <p:nvPr/>
        </p:nvGrpSpPr>
        <p:grpSpPr>
          <a:xfrm>
            <a:off x="3347864" y="1988840"/>
            <a:ext cx="555872" cy="369332"/>
            <a:chOff x="3800104" y="1124744"/>
            <a:chExt cx="555872" cy="369332"/>
          </a:xfrm>
        </p:grpSpPr>
        <p:sp>
          <p:nvSpPr>
            <p:cNvPr id="97" name="TextBox 96"/>
            <p:cNvSpPr txBox="1"/>
            <p:nvPr/>
          </p:nvSpPr>
          <p:spPr>
            <a:xfrm>
              <a:off x="3800104" y="1124744"/>
              <a:ext cx="555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66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F</a:t>
              </a:r>
              <a:r>
                <a:rPr lang="ru-RU" sz="1400" b="1" dirty="0" err="1" smtClean="0">
                  <a:solidFill>
                    <a:srgbClr val="FF66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тр</a:t>
              </a:r>
              <a:r>
                <a:rPr lang="ru-RU" sz="1400" b="1" dirty="0" smtClean="0">
                  <a:solidFill>
                    <a:srgbClr val="FF66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 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 стрелкой 97"/>
            <p:cNvCxnSpPr/>
            <p:nvPr/>
          </p:nvCxnSpPr>
          <p:spPr>
            <a:xfrm>
              <a:off x="3942978" y="1196752"/>
              <a:ext cx="360040" cy="0"/>
            </a:xfrm>
            <a:prstGeom prst="straightConnector1">
              <a:avLst/>
            </a:prstGeom>
            <a:ln w="1905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98"/>
          <p:cNvGrpSpPr/>
          <p:nvPr/>
        </p:nvGrpSpPr>
        <p:grpSpPr>
          <a:xfrm>
            <a:off x="4211960" y="1124744"/>
            <a:ext cx="393948" cy="369332"/>
            <a:chOff x="3851920" y="1124744"/>
            <a:chExt cx="504056" cy="369332"/>
          </a:xfrm>
        </p:grpSpPr>
        <p:sp>
          <p:nvSpPr>
            <p:cNvPr id="100" name="TextBox 99"/>
            <p:cNvSpPr txBox="1"/>
            <p:nvPr/>
          </p:nvSpPr>
          <p:spPr>
            <a:xfrm>
              <a:off x="3851920" y="1124744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1" name="Прямая со стрелкой 100"/>
            <p:cNvCxnSpPr/>
            <p:nvPr/>
          </p:nvCxnSpPr>
          <p:spPr>
            <a:xfrm>
              <a:off x="3942978" y="1167036"/>
              <a:ext cx="36004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Text Box 2"/>
          <p:cNvSpPr txBox="1">
            <a:spLocks noChangeArrowheads="1"/>
          </p:cNvSpPr>
          <p:nvPr/>
        </p:nvSpPr>
        <p:spPr bwMode="auto">
          <a:xfrm>
            <a:off x="7596336" y="6546850"/>
            <a:ext cx="1547664" cy="311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Рабочая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стр22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09 L 0 0.17507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49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108" grpId="0" animBg="1"/>
      <p:bldP spid="73" grpId="0" animBg="1"/>
      <p:bldP spid="74" grpId="0" animBg="1"/>
      <p:bldP spid="76" grpId="0"/>
      <p:bldP spid="76" grpId="1"/>
      <p:bldP spid="77" grpId="0"/>
      <p:bldP spid="3147" grpId="0"/>
      <p:bldP spid="80" grpId="0"/>
      <p:bldP spid="82" grpId="0"/>
      <p:bldP spid="84" grpId="0" animBg="1"/>
      <p:bldP spid="85" grpId="0" animBg="1"/>
      <p:bldP spid="86" grpId="0"/>
      <p:bldP spid="88" grpId="0"/>
      <p:bldP spid="91" grpId="0"/>
      <p:bldP spid="92" grpId="0"/>
      <p:bldP spid="93" grpId="0"/>
      <p:bldP spid="94" grpId="0"/>
      <p:bldP spid="95" grpId="0"/>
      <p:bldP spid="96" grpId="0" animBg="1"/>
      <p:bldP spid="116" grpId="0"/>
      <p:bldP spid="87" grpId="0" animBg="1"/>
      <p:bldP spid="8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500174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786058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497542" y="287126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85852" y="2571744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7686" y="2558473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 и…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786" y="3220241"/>
            <a:ext cx="2034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86050" y="3226735"/>
            <a:ext cx="225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226735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3717950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89776" y="393226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0176" y="142873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402544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3714752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389960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4429132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4507631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450706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86116" y="4528057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450057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0034" y="4857760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914329" y="4786322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>
            <a:off x="7027934" y="4572008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/>
      <p:bldP spid="19" grpId="1"/>
      <p:bldP spid="19" grpId="2"/>
      <p:bldP spid="20" grpId="0"/>
      <p:bldP spid="21" grpId="0"/>
      <p:bldP spid="22" grpId="0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85794"/>
          <a:ext cx="9144000" cy="5962817"/>
        </p:xfrm>
        <a:graphic>
          <a:graphicData uri="http://schemas.openxmlformats.org/drawingml/2006/table">
            <a:tbl>
              <a:tblPr/>
              <a:tblGrid>
                <a:gridCol w="2345124"/>
                <a:gridCol w="2578314"/>
                <a:gridCol w="3048000"/>
                <a:gridCol w="1172562"/>
              </a:tblGrid>
              <a:tr h="16140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БУГРУ                </a:t>
                      </a:r>
                      <a:r>
                        <a:rPr lang="ru-RU" sz="18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5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ЯМЕ                   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(нитяной маятник)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4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1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     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(т№9)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СВОБОДНОЕ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ПАДЕНИЕ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2800" b="1" dirty="0" err="1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v•</a:t>
                      </a:r>
                      <a:r>
                        <a:rPr lang="en-US" sz="2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cos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0y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v</a:t>
                      </a:r>
                      <a:r>
                        <a:rPr lang="en-US" sz="2800" b="1" baseline="-2500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sin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ru-RU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50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14546" y="2464866"/>
            <a:ext cx="2714644" cy="1833575"/>
            <a:chOff x="2964" y="5027"/>
            <a:chExt cx="1597" cy="836"/>
          </a:xfrm>
        </p:grpSpPr>
        <p:sp>
          <p:nvSpPr>
            <p:cNvPr id="4134" name="Line 38"/>
            <p:cNvSpPr>
              <a:spLocks noChangeShapeType="1"/>
            </p:cNvSpPr>
            <p:nvPr/>
          </p:nvSpPr>
          <p:spPr bwMode="auto">
            <a:xfrm flipV="1">
              <a:off x="3136" y="5119"/>
              <a:ext cx="1" cy="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3324" y="5487"/>
              <a:ext cx="1237" cy="201"/>
              <a:chOff x="0" y="0"/>
              <a:chExt cx="20000" cy="20000"/>
            </a:xfrm>
          </p:grpSpPr>
          <p:sp>
            <p:nvSpPr>
              <p:cNvPr id="4133" name="Arc 37"/>
              <p:cNvSpPr>
                <a:spLocks/>
              </p:cNvSpPr>
              <p:nvPr/>
            </p:nvSpPr>
            <p:spPr bwMode="auto">
              <a:xfrm flipH="1" flipV="1">
                <a:off x="0" y="0"/>
                <a:ext cx="9507" cy="2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2" name="Arc 36"/>
              <p:cNvSpPr>
                <a:spLocks/>
              </p:cNvSpPr>
              <p:nvPr/>
            </p:nvSpPr>
            <p:spPr bwMode="auto">
              <a:xfrm flipV="1">
                <a:off x="9297" y="1592"/>
                <a:ext cx="10703" cy="1840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3529" y="5027"/>
              <a:ext cx="852" cy="836"/>
              <a:chOff x="3529" y="5027"/>
              <a:chExt cx="852" cy="836"/>
            </a:xfrm>
          </p:grpSpPr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 flipV="1">
                <a:off x="4193" y="5283"/>
                <a:ext cx="1" cy="4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>
                <a:off x="3984" y="5569"/>
                <a:ext cx="397" cy="3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 flipH="1">
                <a:off x="3529" y="5580"/>
                <a:ext cx="397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3857" y="5027"/>
                <a:ext cx="179" cy="836"/>
                <a:chOff x="3862" y="723"/>
                <a:chExt cx="179" cy="836"/>
              </a:xfrm>
            </p:grpSpPr>
            <p:sp>
              <p:nvSpPr>
                <p:cNvPr id="4127" name="Rectangle 31"/>
                <p:cNvSpPr>
                  <a:spLocks noChangeArrowheads="1"/>
                </p:cNvSpPr>
                <p:nvPr/>
              </p:nvSpPr>
              <p:spPr bwMode="auto">
                <a:xfrm>
                  <a:off x="3862" y="1184"/>
                  <a:ext cx="179" cy="179"/>
                </a:xfrm>
                <a:prstGeom prst="rect">
                  <a:avLst/>
                </a:prstGeom>
                <a:solidFill>
                  <a:schemeClr val="bg2">
                    <a:lumMod val="5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3957" y="723"/>
                  <a:ext cx="0" cy="54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5" name="Line 29"/>
                <p:cNvSpPr>
                  <a:spLocks noChangeShapeType="1"/>
                </p:cNvSpPr>
                <p:nvPr/>
              </p:nvSpPr>
              <p:spPr bwMode="auto">
                <a:xfrm>
                  <a:off x="3957" y="1264"/>
                  <a:ext cx="0" cy="29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2964" y="5680"/>
              <a:ext cx="505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54"/>
          <p:cNvGrpSpPr/>
          <p:nvPr/>
        </p:nvGrpSpPr>
        <p:grpSpPr>
          <a:xfrm>
            <a:off x="2428860" y="972813"/>
            <a:ext cx="2381199" cy="1131134"/>
            <a:chOff x="2571736" y="1389824"/>
            <a:chExt cx="1876096" cy="833467"/>
          </a:xfrm>
        </p:grpSpPr>
        <p:sp>
          <p:nvSpPr>
            <p:cNvPr id="54" name="Rectangle 31"/>
            <p:cNvSpPr>
              <a:spLocks noChangeArrowheads="1"/>
            </p:cNvSpPr>
            <p:nvPr/>
          </p:nvSpPr>
          <p:spPr bwMode="auto">
            <a:xfrm>
              <a:off x="3586003" y="1590960"/>
              <a:ext cx="200179" cy="2664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Группа 52"/>
            <p:cNvGrpSpPr/>
            <p:nvPr/>
          </p:nvGrpSpPr>
          <p:grpSpPr>
            <a:xfrm>
              <a:off x="2571736" y="1389824"/>
              <a:ext cx="1876096" cy="833467"/>
              <a:chOff x="128588" y="36474"/>
              <a:chExt cx="1015008" cy="365136"/>
            </a:xfrm>
          </p:grpSpPr>
          <p:grpSp>
            <p:nvGrpSpPr>
              <p:cNvPr id="9" name="Group 22"/>
              <p:cNvGrpSpPr>
                <a:grpSpLocks/>
              </p:cNvGrpSpPr>
              <p:nvPr/>
            </p:nvGrpSpPr>
            <p:grpSpPr bwMode="auto">
              <a:xfrm>
                <a:off x="349846" y="241273"/>
                <a:ext cx="793750" cy="160337"/>
                <a:chOff x="255" y="-4954"/>
                <a:chExt cx="19999" cy="20000"/>
              </a:xfrm>
            </p:grpSpPr>
            <p:sp>
              <p:nvSpPr>
                <p:cNvPr id="4120" name="Arc 24"/>
                <p:cNvSpPr>
                  <a:spLocks/>
                </p:cNvSpPr>
                <p:nvPr/>
              </p:nvSpPr>
              <p:spPr bwMode="auto">
                <a:xfrm flipH="1">
                  <a:off x="255" y="-4954"/>
                  <a:ext cx="9239" cy="200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19" name="Arc 23"/>
                <p:cNvSpPr>
                  <a:spLocks/>
                </p:cNvSpPr>
                <p:nvPr/>
              </p:nvSpPr>
              <p:spPr bwMode="auto">
                <a:xfrm>
                  <a:off x="8902" y="-4954"/>
                  <a:ext cx="11352" cy="1723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46"/>
              <p:cNvGrpSpPr>
                <a:grpSpLocks/>
              </p:cNvGrpSpPr>
              <p:nvPr/>
            </p:nvGrpSpPr>
            <p:grpSpPr bwMode="auto">
              <a:xfrm>
                <a:off x="128588" y="58738"/>
                <a:ext cx="320675" cy="328612"/>
                <a:chOff x="3428" y="3803"/>
                <a:chExt cx="505" cy="517"/>
              </a:xfrm>
            </p:grpSpPr>
            <p:sp>
              <p:nvSpPr>
                <p:cNvPr id="4144" name="Line 48"/>
                <p:cNvSpPr>
                  <a:spLocks noChangeShapeType="1"/>
                </p:cNvSpPr>
                <p:nvPr/>
              </p:nvSpPr>
              <p:spPr bwMode="auto">
                <a:xfrm>
                  <a:off x="3576" y="3803"/>
                  <a:ext cx="1" cy="51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43" name="Line 47"/>
                <p:cNvSpPr>
                  <a:spLocks noChangeShapeType="1"/>
                </p:cNvSpPr>
                <p:nvPr/>
              </p:nvSpPr>
              <p:spPr bwMode="auto">
                <a:xfrm>
                  <a:off x="3428" y="4002"/>
                  <a:ext cx="505" cy="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17" name="Line 21"/>
              <p:cNvSpPr>
                <a:spLocks noChangeShapeType="1"/>
              </p:cNvSpPr>
              <p:nvPr/>
            </p:nvSpPr>
            <p:spPr bwMode="auto">
              <a:xfrm>
                <a:off x="969963" y="168275"/>
                <a:ext cx="1587" cy="168275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1" name="Group 39"/>
              <p:cNvGrpSpPr>
                <a:grpSpLocks/>
              </p:cNvGrpSpPr>
              <p:nvPr/>
            </p:nvGrpSpPr>
            <p:grpSpPr bwMode="auto">
              <a:xfrm>
                <a:off x="571472" y="36474"/>
                <a:ext cx="309563" cy="359854"/>
                <a:chOff x="3721" y="4117"/>
                <a:chExt cx="448" cy="455"/>
              </a:xfrm>
            </p:grpSpPr>
            <p:sp>
              <p:nvSpPr>
                <p:cNvPr id="4140" name="Line 44"/>
                <p:cNvSpPr>
                  <a:spLocks noChangeShapeType="1"/>
                </p:cNvSpPr>
                <p:nvPr/>
              </p:nvSpPr>
              <p:spPr bwMode="auto">
                <a:xfrm>
                  <a:off x="3945" y="4293"/>
                  <a:ext cx="0" cy="279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3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945" y="4117"/>
                  <a:ext cx="0" cy="16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2" name="Group 40"/>
                <p:cNvGrpSpPr>
                  <a:grpSpLocks/>
                </p:cNvGrpSpPr>
                <p:nvPr/>
              </p:nvGrpSpPr>
              <p:grpSpPr bwMode="auto">
                <a:xfrm>
                  <a:off x="3721" y="4283"/>
                  <a:ext cx="448" cy="4"/>
                  <a:chOff x="3729" y="5576"/>
                  <a:chExt cx="448" cy="4"/>
                </a:xfrm>
              </p:grpSpPr>
              <p:sp>
                <p:nvSpPr>
                  <p:cNvPr id="4138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997" y="5576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CC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37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9" y="5580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9933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3" name="Group 1"/>
          <p:cNvGrpSpPr>
            <a:grpSpLocks/>
          </p:cNvGrpSpPr>
          <p:nvPr/>
        </p:nvGrpSpPr>
        <p:grpSpPr bwMode="auto">
          <a:xfrm>
            <a:off x="2357422" y="5000636"/>
            <a:ext cx="2643206" cy="1000132"/>
            <a:chOff x="2981" y="6024"/>
            <a:chExt cx="2532" cy="781"/>
          </a:xfrm>
        </p:grpSpPr>
        <p:sp>
          <p:nvSpPr>
            <p:cNvPr id="4111" name="Arc 15"/>
            <p:cNvSpPr>
              <a:spLocks/>
            </p:cNvSpPr>
            <p:nvPr/>
          </p:nvSpPr>
          <p:spPr bwMode="auto">
            <a:xfrm flipH="1">
              <a:off x="3041" y="6166"/>
              <a:ext cx="901" cy="6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Arc 14"/>
            <p:cNvSpPr>
              <a:spLocks/>
            </p:cNvSpPr>
            <p:nvPr/>
          </p:nvSpPr>
          <p:spPr bwMode="auto">
            <a:xfrm>
              <a:off x="3941" y="6166"/>
              <a:ext cx="889" cy="63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2"/>
            <p:cNvGrpSpPr>
              <a:grpSpLocks/>
            </p:cNvGrpSpPr>
            <p:nvPr/>
          </p:nvGrpSpPr>
          <p:grpSpPr bwMode="auto">
            <a:xfrm>
              <a:off x="2981" y="6024"/>
              <a:ext cx="2532" cy="781"/>
              <a:chOff x="2981" y="6024"/>
              <a:chExt cx="2532" cy="781"/>
            </a:xfrm>
          </p:grpSpPr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 flipV="1">
                <a:off x="2996" y="6024"/>
                <a:ext cx="1" cy="78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 flipV="1">
                <a:off x="3008" y="6288"/>
                <a:ext cx="181" cy="493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4320" y="6164"/>
                <a:ext cx="1" cy="4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2981" y="6790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976" y="615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4800" y="673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4589" y="636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3533" y="624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3957" y="6184"/>
                <a:ext cx="0" cy="4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3865" y="6087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99" name="Line 3"/>
              <p:cNvSpPr>
                <a:spLocks noChangeShapeType="1"/>
              </p:cNvSpPr>
              <p:nvPr/>
            </p:nvSpPr>
            <p:spPr bwMode="auto">
              <a:xfrm>
                <a:off x="2993" y="6804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5143504" y="2500306"/>
            <a:ext cx="2328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en-US" sz="24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en-US" sz="24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000628" y="785794"/>
            <a:ext cx="2691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>
            <a:off x="5905572" y="23726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1"/>
          <p:cNvSpPr>
            <a:spLocks noChangeShapeType="1"/>
          </p:cNvSpPr>
          <p:nvPr/>
        </p:nvSpPr>
        <p:spPr bwMode="auto">
          <a:xfrm>
            <a:off x="6477076" y="23726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0" y="59375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343092" y="178592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36253" y="1262706"/>
            <a:ext cx="2712602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286380" y="1773863"/>
            <a:ext cx="2521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913535" y="1285860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571736" y="257174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143504" y="3000372"/>
            <a:ext cx="2699778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29190" y="3714752"/>
            <a:ext cx="3004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913535" y="2857496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936549" y="5500702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750557" y="54769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29190" y="4536195"/>
            <a:ext cx="2558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</a:t>
            </a:r>
            <a:r>
              <a:rPr lang="en-US" sz="2800" b="1" baseline="-25000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 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7C8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000628" y="5072074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5000628" y="5715016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gt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929586" y="5334672"/>
            <a:ext cx="1227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0758" y="2396570"/>
            <a:ext cx="9144000" cy="4429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3236506" y="1707500"/>
            <a:ext cx="59503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407568" y="764704"/>
            <a:ext cx="4443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388634" y="1279646"/>
            <a:ext cx="50206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7596336" y="6546850"/>
            <a:ext cx="1547664" cy="311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Рабочая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стр22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1341 L 4.72222E-6 0.2560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26804 L 4.72222E-6 0.60106 " pathEditMode="relative" rAng="0" ptsTypes="AA">
                                      <p:cBhvr>
                                        <p:cTn id="120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87E-6 L -0.58385 0.08302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" y="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6" grpId="0" animBg="1"/>
      <p:bldP spid="57" grpId="0" animBg="1"/>
      <p:bldP spid="58" grpId="0"/>
      <p:bldP spid="60" grpId="0"/>
      <p:bldP spid="61" grpId="0" animBg="1"/>
      <p:bldP spid="62" grpId="0"/>
      <p:bldP spid="63" grpId="0"/>
      <p:bldP spid="63" grpId="1"/>
      <p:bldP spid="64" grpId="0"/>
      <p:bldP spid="65" grpId="0" animBg="1"/>
      <p:bldP spid="66" grpId="0"/>
      <p:bldP spid="67" grpId="0"/>
      <p:bldP spid="67" grpId="1"/>
      <p:bldP spid="68" grpId="0"/>
      <p:bldP spid="69" grpId="0"/>
      <p:bldP spid="70" grpId="0"/>
      <p:bldP spid="71" grpId="0"/>
      <p:bldP spid="72" grpId="0"/>
      <p:bldP spid="73" grpId="0"/>
      <p:bldP spid="73" grpId="1"/>
      <p:bldP spid="59" grpId="0" animBg="1"/>
      <p:bldP spid="59" grpId="1" animBg="1"/>
      <p:bldP spid="74" grpId="0"/>
      <p:bldP spid="75" grpId="0"/>
      <p:bldP spid="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32" y="5982379"/>
            <a:ext cx="91440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диагностики,   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стр.15,16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39660" y="1184624"/>
            <a:ext cx="5070486" cy="93281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движение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843808" y="1844824"/>
            <a:ext cx="4936470" cy="7200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действием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18241">
            <a:off x="3320522" y="2756289"/>
            <a:ext cx="5814599" cy="79109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силы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тяжести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248874" y="4221088"/>
            <a:ext cx="8067542" cy="1944216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начальной скорости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свободном падении.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1085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Почему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горизонтальная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составляющая скорости не меняется?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Почему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вертикальная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составляющая скорости меняется по закону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Почему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время падения оказалось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одинаковым у всех?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Стр. 93 вопросы № 1,2,3,4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509620" y="4000504"/>
            <a:ext cx="334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найти скорость пальца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Изучение движения тела под действием силы тяжести.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349900" y="2935462"/>
            <a:ext cx="270000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-1285916" y="2071678"/>
            <a:ext cx="5000660" cy="6143668"/>
          </a:xfrm>
          <a:prstGeom prst="arc">
            <a:avLst>
              <a:gd name="adj1" fmla="val 15980834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040789" y="2014472"/>
            <a:ext cx="745129" cy="3834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714480" y="16430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2428860" y="2071678"/>
            <a:ext cx="0" cy="335326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42"/>
          <p:cNvSpPr>
            <a:spLocks noChangeShapeType="1"/>
          </p:cNvSpPr>
          <p:nvPr/>
        </p:nvSpPr>
        <p:spPr bwMode="auto">
          <a:xfrm>
            <a:off x="1802969" y="1700840"/>
            <a:ext cx="17522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4"/>
          <p:cNvGrpSpPr/>
          <p:nvPr/>
        </p:nvGrpSpPr>
        <p:grpSpPr>
          <a:xfrm>
            <a:off x="2857488" y="3429000"/>
            <a:ext cx="571504" cy="400110"/>
            <a:chOff x="3176291" y="2714620"/>
            <a:chExt cx="571504" cy="400110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2429654" y="3285330"/>
            <a:ext cx="857256" cy="1588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67"/>
          <p:cNvGrpSpPr/>
          <p:nvPr/>
        </p:nvGrpSpPr>
        <p:grpSpPr>
          <a:xfrm>
            <a:off x="2500299" y="1885882"/>
            <a:ext cx="428627" cy="400110"/>
            <a:chOff x="3148575" y="2714620"/>
            <a:chExt cx="494730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4670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4143380"/>
            <a:ext cx="4286248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lnSpc>
                <a:spcPts val="2000"/>
              </a:lnSpc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x=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71472" y="1447372"/>
            <a:ext cx="441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endParaRPr lang="ru-RU" sz="2400" dirty="0"/>
          </a:p>
        </p:txBody>
      </p:sp>
      <p:sp>
        <p:nvSpPr>
          <p:cNvPr id="78" name="TextBox 77"/>
          <p:cNvSpPr txBox="1"/>
          <p:nvPr/>
        </p:nvSpPr>
        <p:spPr>
          <a:xfrm>
            <a:off x="357158" y="2500306"/>
            <a:ext cx="1285884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 =…..м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Левая фигурная скобка 79"/>
          <p:cNvSpPr/>
          <p:nvPr/>
        </p:nvSpPr>
        <p:spPr>
          <a:xfrm>
            <a:off x="511051" y="2071678"/>
            <a:ext cx="500066" cy="19288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-32" y="5000636"/>
            <a:ext cx="271464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…м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/>
          </a:p>
        </p:txBody>
      </p:sp>
      <p:sp>
        <p:nvSpPr>
          <p:cNvPr id="88" name="Левая фигурная скобка 87"/>
          <p:cNvSpPr/>
          <p:nvPr/>
        </p:nvSpPr>
        <p:spPr>
          <a:xfrm rot="16200000" flipH="1">
            <a:off x="2071670" y="2571744"/>
            <a:ext cx="357190" cy="2500330"/>
          </a:xfrm>
          <a:prstGeom prst="leftBrace">
            <a:avLst/>
          </a:prstGeom>
          <a:ln w="254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1500166" y="3071810"/>
            <a:ext cx="857256" cy="593906"/>
          </a:xfrm>
          <a:prstGeom prst="rect">
            <a:avLst/>
          </a:prstGeom>
          <a:solidFill>
            <a:schemeClr val="bg2">
              <a:lumMod val="75000"/>
              <a:alpha val="6000"/>
            </a:scheme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…м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3428992" y="1484784"/>
            <a:ext cx="5715008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1.Резинка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двигается по параболе..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Содержимое 36"/>
          <p:cNvSpPr txBox="1">
            <a:spLocks/>
          </p:cNvSpPr>
          <p:nvPr/>
        </p:nvSpPr>
        <p:spPr>
          <a:xfrm>
            <a:off x="0" y="857232"/>
            <a:ext cx="6143636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Оборудование</a:t>
            </a: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резинка, линейка, стол. </a:t>
            </a:r>
            <a:endParaRPr kumimoji="0" lang="ru-RU" sz="28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Содержимое 36"/>
          <p:cNvSpPr txBox="1">
            <a:spLocks/>
          </p:cNvSpPr>
          <p:nvPr/>
        </p:nvSpPr>
        <p:spPr>
          <a:xfrm>
            <a:off x="6500826" y="908720"/>
            <a:ext cx="2071702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Ход работы: </a:t>
            </a:r>
            <a:endParaRPr kumimoji="0" lang="ru-RU" sz="28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28992" y="2060848"/>
            <a:ext cx="571500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chemeClr val="tx1"/>
              </a:solidFill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4286248" y="2564904"/>
            <a:ext cx="3072126" cy="1939147"/>
            <a:chOff x="14533" y="2007"/>
            <a:chExt cx="4470" cy="3573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46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….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572000" y="4365104"/>
            <a:ext cx="278608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y=</a:t>
            </a:r>
            <a:endParaRPr lang="ru-RU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4572000" y="4869160"/>
            <a:ext cx="2428892" cy="5232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 rot="20392484">
            <a:off x="7461073" y="2975616"/>
            <a:ext cx="164307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 rot="20495620">
            <a:off x="7626528" y="3576658"/>
            <a:ext cx="1472534" cy="523220"/>
          </a:xfrm>
          <a:prstGeom prst="rect">
            <a:avLst/>
          </a:prstGeom>
          <a:solidFill>
            <a:srgbClr val="FFFF00">
              <a:alpha val="3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…с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286248" y="3126220"/>
            <a:ext cx="2643206" cy="357190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одержимое 36"/>
          <p:cNvSpPr txBox="1">
            <a:spLocks/>
          </p:cNvSpPr>
          <p:nvPr/>
        </p:nvSpPr>
        <p:spPr>
          <a:xfrm>
            <a:off x="0" y="5517232"/>
            <a:ext cx="9144000" cy="1428736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6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Вывод: </a:t>
            </a:r>
            <a:r>
              <a:rPr kumimoji="0" lang="ru-RU" sz="2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. . . . . . . . . . . . . . . . . . . . . . . . . . . . . . . . . . . . . . . . . . . . . . .  .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 . . . . .. . . .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. . . . . . . . . . . . . . . . . . . . . . . . . . . . . . . . . . . . . . . . . . . . . .  . . . .. . . . . .</a:t>
            </a:r>
            <a:endParaRPr kumimoji="0" lang="ru-RU" sz="260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2771302" y="2744116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2624568" y="4977482"/>
            <a:ext cx="174786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м/с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429520" y="5930502"/>
            <a:ext cx="1785950" cy="939488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стр.15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5" dur="1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" grpId="0" animBg="1"/>
      <p:bldP spid="21" grpId="0"/>
      <p:bldP spid="60" grpId="0" animBg="1"/>
      <p:bldP spid="61" grpId="0" animBg="1"/>
      <p:bldP spid="1071" grpId="0" build="p" autoUpdateAnimBg="0"/>
      <p:bldP spid="78" grpId="0" animBg="1"/>
      <p:bldP spid="80" grpId="0" animBg="1"/>
      <p:bldP spid="86" grpId="0" build="p" animBg="1"/>
      <p:bldP spid="88" grpId="0" animBg="1"/>
      <p:bldP spid="89" grpId="0" animBg="1"/>
      <p:bldP spid="43" grpId="0" autoUpdateAnimBg="0"/>
      <p:bldP spid="39" grpId="0" autoUpdateAnimBg="0"/>
      <p:bldP spid="40" grpId="0" autoUpdateAnimBg="0"/>
      <p:bldP spid="41" grpId="0" build="p" autoUpdateAnimBg="0"/>
      <p:bldP spid="50" grpId="0" animBg="1"/>
      <p:bldP spid="51" grpId="0" animBg="1"/>
      <p:bldP spid="52" grpId="0" animBg="1"/>
      <p:bldP spid="54" grpId="0" animBg="1"/>
      <p:bldP spid="55" grpId="0" animBg="1"/>
      <p:bldP spid="56" grpId="0" autoUpdateAnimBg="0"/>
      <p:bldP spid="57" grpId="0" animBg="1"/>
      <p:bldP spid="87" grpId="0" animBg="1"/>
      <p:bldP spid="8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1085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Почему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горизонтальная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составляющая скорости не меняется?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Почему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вертикальная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составляющая скорости меняется по закону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?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Почему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время падения оказалось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одинаковым у всех?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Стр. 93 вопросы № 1,2,3,4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330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429520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КР-1 +</a:t>
            </a: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зач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Скругленный прямоугольник 70"/>
          <p:cNvSpPr/>
          <p:nvPr/>
        </p:nvSpPr>
        <p:spPr>
          <a:xfrm>
            <a:off x="5786446" y="3255630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98523" y="4915086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72197" y="499981"/>
            <a:ext cx="3072126" cy="1786011"/>
            <a:chOff x="14533" y="2007"/>
            <a:chExt cx="4470" cy="3573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00232" y="40005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00496" y="4857760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1052736"/>
            <a:ext cx="6084168" cy="1143008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5 м/с</a:t>
            </a:r>
            <a:endParaRPr kumimoji="0" lang="en-US" sz="2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57852" y="226283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0" y="2428868"/>
            <a:ext cx="235745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929454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9-6.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481232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Мячик.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75258" y="6182045"/>
            <a:ext cx="7964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42976" y="4414142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1178695" y="5393545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00034" y="4669705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85984" y="2786058"/>
            <a:ext cx="3214710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00298" y="2214554"/>
            <a:ext cx="3357586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=8,7м/с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6" name="Arc 16"/>
          <p:cNvSpPr>
            <a:spLocks/>
          </p:cNvSpPr>
          <p:nvPr/>
        </p:nvSpPr>
        <p:spPr bwMode="auto">
          <a:xfrm>
            <a:off x="1285852" y="585564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1096" y="573283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2000232" y="4143380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786058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0y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)=0 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89709" y="3132956"/>
            <a:ext cx="1068890" cy="881196"/>
            <a:chOff x="8974" y="5696"/>
            <a:chExt cx="907" cy="1065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8974" y="5696"/>
              <a:ext cx="907" cy="1065"/>
              <a:chOff x="11900" y="4711"/>
              <a:chExt cx="907" cy="1065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1900" y="4711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Прямоугольник 64"/>
          <p:cNvSpPr/>
          <p:nvPr/>
        </p:nvSpPr>
        <p:spPr>
          <a:xfrm>
            <a:off x="7858148" y="559338"/>
            <a:ext cx="45397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690030" y="1000108"/>
            <a:ext cx="44114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001024" y="1571612"/>
            <a:ext cx="35137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3643306" y="428625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ямоугольник 96"/>
          <p:cNvSpPr/>
          <p:nvPr/>
        </p:nvSpPr>
        <p:spPr>
          <a:xfrm>
            <a:off x="8072462" y="3334408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14546" y="6263366"/>
            <a:ext cx="364330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=9м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2214546" y="485776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6072198" y="5857892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Дуга 73"/>
          <p:cNvSpPr/>
          <p:nvPr/>
        </p:nvSpPr>
        <p:spPr>
          <a:xfrm>
            <a:off x="3571836" y="4357694"/>
            <a:ext cx="5572164" cy="6143668"/>
          </a:xfrm>
          <a:prstGeom prst="arc">
            <a:avLst>
              <a:gd name="adj1" fmla="val 12396095"/>
              <a:gd name="adj2" fmla="val 14665537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214414" y="3929066"/>
            <a:ext cx="378621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643174" y="3429000"/>
            <a:ext cx="78581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83" name="Правая фигурная скобка 82"/>
          <p:cNvSpPr/>
          <p:nvPr/>
        </p:nvSpPr>
        <p:spPr>
          <a:xfrm rot="16200000">
            <a:off x="4286248" y="5500702"/>
            <a:ext cx="214314" cy="1071570"/>
          </a:xfrm>
          <a:prstGeom prst="rightBrace">
            <a:avLst>
              <a:gd name="adj1" fmla="val 8333"/>
              <a:gd name="adj2" fmla="val 48710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4143372" y="5406110"/>
            <a:ext cx="64294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030124" y="3714752"/>
            <a:ext cx="1783648" cy="2428892"/>
          </a:xfrm>
          <a:prstGeom prst="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5780782"/>
            <a:ext cx="385765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Брошено под углом к горизонту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МГУ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829313" y="3357562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3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4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850"/>
                            </p:stCondLst>
                            <p:childTnLst>
                              <p:par>
                                <p:cTn id="2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850"/>
                            </p:stCondLst>
                            <p:childTnLst>
                              <p:par>
                                <p:cTn id="2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5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6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1027" grpId="0" animBg="1"/>
      <p:bldP spid="10" grpId="0" animBg="1"/>
      <p:bldP spid="21" grpId="0"/>
      <p:bldP spid="60" grpId="0" animBg="1"/>
      <p:bldP spid="1071" grpId="0" build="p" autoUpdateAnimBg="0"/>
      <p:bldP spid="73" grpId="0"/>
      <p:bldP spid="81" grpId="0"/>
      <p:bldP spid="86" grpId="0" autoUpdateAnimBg="0"/>
      <p:bldP spid="90" grpId="0" autoUpdateAnimBg="0"/>
      <p:bldP spid="43" grpId="0" autoUpdateAnimBg="0"/>
      <p:bldP spid="42" grpId="0" animBg="1"/>
      <p:bldP spid="52" grpId="0" animBg="1"/>
      <p:bldP spid="53" grpId="0" animBg="1" autoUpdateAnimBg="0"/>
      <p:bldP spid="54" grpId="0" autoUpdateAnimBg="0"/>
      <p:bldP spid="55" grpId="0"/>
      <p:bldP spid="56" grpId="0" animBg="1"/>
      <p:bldP spid="57" grpId="0"/>
      <p:bldP spid="58" grpId="0" animBg="1"/>
      <p:bldP spid="1025" grpId="0"/>
      <p:bldP spid="65" grpId="0" animBg="1"/>
      <p:bldP spid="66" grpId="0" animBg="1"/>
      <p:bldP spid="68" grpId="0" animBg="1"/>
      <p:bldP spid="97" grpId="0" animBg="1"/>
      <p:bldP spid="99" grpId="0" autoUpdateAnimBg="0"/>
      <p:bldP spid="74" grpId="0" animBg="1"/>
      <p:bldP spid="82" grpId="0" animBg="1" autoUpdateAnimBg="0"/>
      <p:bldP spid="83" grpId="0" animBg="1"/>
      <p:bldP spid="85" grpId="0" animBg="1" autoUpdateAnimBg="0"/>
      <p:bldP spid="87" grpId="0" animBg="1"/>
      <p:bldP spid="7" grpId="0" animBg="1"/>
      <p:bldP spid="7" grpId="1" animBg="1"/>
      <p:bldP spid="10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625910"/>
          <a:ext cx="9144000" cy="5160676"/>
        </p:xfrm>
        <a:graphic>
          <a:graphicData uri="http://schemas.openxmlformats.org/drawingml/2006/table">
            <a:tbl>
              <a:tblPr/>
              <a:tblGrid>
                <a:gridCol w="571472"/>
                <a:gridCol w="7858180"/>
                <a:gridCol w="714348"/>
              </a:tblGrid>
              <a:tr h="392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Д.З. гр.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№1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теме № 9.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Закрепление знаний по теме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-</a:t>
                      </a: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i="1" u="sng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Как найти время полета и дальность полета?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Как найти высоту подъёма и скорость при угле, равном половине начального?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-  Визуализация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типичных задач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 (3)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стр. 91.   </a:t>
                      </a: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16(1)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стр. 95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15(4)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16(2)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6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(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) под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ru-RU" sz="2400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тяжести</a:t>
                      </a:r>
                      <a:endParaRPr lang="en-US" sz="24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54094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2 (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) /1у12н/ №34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зт9/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тела, брошенного под углом к горизонту.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и умения по теме № 9.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и умений по теме №9 и умений решать задачи.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330" y="-24"/>
            <a:ext cx="5214934" cy="1268784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 </a:t>
            </a:r>
            <a:r>
              <a:rPr lang="ru-RU" sz="3600" b="1" cap="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13,12,2016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800"/>
            <a:ext cx="7429520" cy="172819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Гр2  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275,276,282.</a:t>
            </a:r>
          </a:p>
          <a:p>
            <a:pPr marL="0" indent="0" algn="ctr" eaLnBrk="1" hangingPunct="1">
              <a:lnSpc>
                <a:spcPts val="4400"/>
              </a:lnSpc>
              <a:buNone/>
            </a:pP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Тема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endParaRPr lang="ru-RU" sz="5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509620" y="4000504"/>
            <a:ext cx="334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Лабораторная работа №4.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(найти скорость пальца)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начальной скорости при свободном падении.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349900" y="2935462"/>
            <a:ext cx="270000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-1285916" y="2071678"/>
            <a:ext cx="5000660" cy="6143668"/>
          </a:xfrm>
          <a:prstGeom prst="arc">
            <a:avLst>
              <a:gd name="adj1" fmla="val 15980834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040789" y="2014472"/>
            <a:ext cx="745129" cy="3834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714480" y="16430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2428860" y="2071678"/>
            <a:ext cx="0" cy="335326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42"/>
          <p:cNvSpPr>
            <a:spLocks noChangeShapeType="1"/>
          </p:cNvSpPr>
          <p:nvPr/>
        </p:nvSpPr>
        <p:spPr bwMode="auto">
          <a:xfrm>
            <a:off x="1802969" y="1700840"/>
            <a:ext cx="17522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2857488" y="3429000"/>
            <a:ext cx="571504" cy="400110"/>
            <a:chOff x="3176291" y="2714620"/>
            <a:chExt cx="571504" cy="400110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2429654" y="3285330"/>
            <a:ext cx="857256" cy="1588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2500299" y="1885882"/>
            <a:ext cx="428627" cy="400110"/>
            <a:chOff x="3148575" y="2714620"/>
            <a:chExt cx="494730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4670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4143380"/>
            <a:ext cx="4286248" cy="785818"/>
          </a:xfrm>
          <a:prstGeom prst="rect">
            <a:avLst/>
          </a:prstGeom>
          <a:solidFill>
            <a:srgbClr val="00B0F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lnSpc>
                <a:spcPts val="2000"/>
              </a:lnSpc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x=x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+v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71472" y="1447372"/>
            <a:ext cx="441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endParaRPr lang="ru-RU" sz="2400" dirty="0"/>
          </a:p>
        </p:txBody>
      </p:sp>
      <p:sp>
        <p:nvSpPr>
          <p:cNvPr id="78" name="TextBox 77"/>
          <p:cNvSpPr txBox="1"/>
          <p:nvPr/>
        </p:nvSpPr>
        <p:spPr>
          <a:xfrm>
            <a:off x="357158" y="2500306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 =1м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Левая фигурная скобка 79"/>
          <p:cNvSpPr/>
          <p:nvPr/>
        </p:nvSpPr>
        <p:spPr>
          <a:xfrm>
            <a:off x="511051" y="2071678"/>
            <a:ext cx="500066" cy="19288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-32" y="5000636"/>
            <a:ext cx="257176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3м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0,45с</a:t>
            </a:r>
            <a:endParaRPr lang="ru-RU" sz="2800" dirty="0"/>
          </a:p>
        </p:txBody>
      </p:sp>
      <p:sp>
        <p:nvSpPr>
          <p:cNvPr id="88" name="Левая фигурная скобка 87"/>
          <p:cNvSpPr/>
          <p:nvPr/>
        </p:nvSpPr>
        <p:spPr>
          <a:xfrm rot="16200000" flipH="1">
            <a:off x="2071670" y="2571744"/>
            <a:ext cx="357190" cy="2500330"/>
          </a:xfrm>
          <a:prstGeom prst="leftBrace">
            <a:avLst/>
          </a:prstGeom>
          <a:ln w="254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1714480" y="3071810"/>
            <a:ext cx="642942" cy="593906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3м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3428992" y="1643050"/>
            <a:ext cx="5715008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1.Резинка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двигается по параболе..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Содержимое 36"/>
          <p:cNvSpPr txBox="1">
            <a:spLocks/>
          </p:cNvSpPr>
          <p:nvPr/>
        </p:nvSpPr>
        <p:spPr>
          <a:xfrm>
            <a:off x="0" y="857232"/>
            <a:ext cx="6143636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Оборудование</a:t>
            </a: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резинка, линейка, стол. </a:t>
            </a:r>
            <a:endParaRPr kumimoji="0" lang="ru-RU" sz="28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Содержимое 36"/>
          <p:cNvSpPr txBox="1">
            <a:spLocks/>
          </p:cNvSpPr>
          <p:nvPr/>
        </p:nvSpPr>
        <p:spPr>
          <a:xfrm>
            <a:off x="6500826" y="1071546"/>
            <a:ext cx="207170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Ход работы: </a:t>
            </a:r>
            <a:endParaRPr kumimoji="0" lang="ru-RU" sz="28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428992" y="2214554"/>
            <a:ext cx="5715008" cy="523220"/>
          </a:xfrm>
          <a:prstGeom prst="rect">
            <a:avLst/>
          </a:prstGeom>
          <a:solidFill>
            <a:srgbClr val="00B0F0"/>
          </a:solidFill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chemeClr val="tx1"/>
              </a:solidFill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4286248" y="2785997"/>
            <a:ext cx="3072126" cy="1786011"/>
            <a:chOff x="14533" y="2007"/>
            <a:chExt cx="4470" cy="3573"/>
          </a:xfrm>
        </p:grpSpPr>
        <p:grpSp>
          <p:nvGrpSpPr>
            <p:cNvPr id="44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46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357686" y="450057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4357686" y="5000636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 rot="20392484">
            <a:off x="7389667" y="2981317"/>
            <a:ext cx="164307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 rot="20392484">
            <a:off x="7397935" y="3567777"/>
            <a:ext cx="164307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 rot="20495620">
            <a:off x="7558118" y="4141471"/>
            <a:ext cx="1472534" cy="523220"/>
          </a:xfrm>
          <a:prstGeom prst="rect">
            <a:avLst/>
          </a:prstGeom>
          <a:solidFill>
            <a:srgbClr val="FFFF00">
              <a:alpha val="3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0,45с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286248" y="3357562"/>
            <a:ext cx="2643206" cy="357190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одержимое 36"/>
          <p:cNvSpPr txBox="1">
            <a:spLocks/>
          </p:cNvSpPr>
          <p:nvPr/>
        </p:nvSpPr>
        <p:spPr>
          <a:xfrm>
            <a:off x="-128160" y="5429264"/>
            <a:ext cx="9501222" cy="14287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Вывод: 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Вертикальная координата меняется с 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ускорением</a:t>
            </a:r>
            <a:r>
              <a:rPr kumimoji="0" lang="ru-RU" sz="2600" b="0" i="0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9,8м/</a:t>
            </a:r>
            <a:r>
              <a:rPr kumimoji="0" lang="ru-RU" sz="2600" b="0" i="0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сс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под действием силы тяжести</a:t>
            </a: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26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горизонтальная</a:t>
            </a:r>
            <a:r>
              <a:rPr kumimoji="0" lang="ru-RU" sz="2600" b="1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координата меняется </a:t>
            </a:r>
            <a:r>
              <a:rPr kumimoji="0" lang="ru-RU" sz="2600" b="1" i="0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kumimoji="0" lang="ru-RU" sz="2600" b="1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т.к. горизонтальных сил нет</a:t>
            </a:r>
            <a:endParaRPr kumimoji="0" lang="ru-RU" sz="26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2771302" y="2744116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2571736" y="5000636"/>
            <a:ext cx="174786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м/с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164288" y="0"/>
            <a:ext cx="2051182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стр.19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0" dur="1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" grpId="0" animBg="1"/>
      <p:bldP spid="21" grpId="0"/>
      <p:bldP spid="60" grpId="0" animBg="1"/>
      <p:bldP spid="61" grpId="0" animBg="1"/>
      <p:bldP spid="1071" grpId="0" build="p" autoUpdateAnimBg="0"/>
      <p:bldP spid="78" grpId="0"/>
      <p:bldP spid="80" grpId="0" animBg="1"/>
      <p:bldP spid="86" grpId="0" build="p" animBg="1"/>
      <p:bldP spid="88" grpId="0" animBg="1"/>
      <p:bldP spid="89" grpId="0" animBg="1"/>
      <p:bldP spid="43" grpId="0" autoUpdateAnimBg="0"/>
      <p:bldP spid="39" grpId="0" autoUpdateAnimBg="0"/>
      <p:bldP spid="40" grpId="0" autoUpdateAnimBg="0"/>
      <p:bldP spid="41" grpId="0" build="p" autoUpdateAnimBg="0"/>
      <p:bldP spid="50" grpId="0"/>
      <p:bldP spid="51" grpId="0"/>
      <p:bldP spid="52" grpId="0" animBg="1"/>
      <p:bldP spid="53" grpId="0" animBg="1"/>
      <p:bldP spid="54" grpId="0" animBg="1"/>
      <p:bldP spid="55" grpId="0" animBg="1"/>
      <p:bldP spid="56" grpId="0" autoUpdateAnimBg="0"/>
      <p:bldP spid="57" grpId="0" animBg="1"/>
      <p:bldP spid="87" grpId="0" animBg="1"/>
      <p:bldP spid="8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376" y="2907238"/>
            <a:ext cx="9143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300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"/>
                            </p:stCondLst>
                            <p:childTnLst>
                              <p:par>
                                <p:cTn id="3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7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/>
      <p:bldP spid="74" grpId="1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535781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214290"/>
            <a:ext cx="7429520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   </a:t>
            </a:r>
            <a:r>
              <a:rPr lang="en-US" sz="4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32,33  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Гр2 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275,276,282.</a:t>
            </a:r>
          </a:p>
          <a:p>
            <a:pPr marL="0" indent="0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Вынужден проверять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ежеурочно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….. </a:t>
            </a:r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!!!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6702" y="3571876"/>
            <a:ext cx="1517297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226629" y="2143116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43504" y="285540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4722191" y="3450945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895" y="2524432"/>
            <a:ext cx="142876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24708" y="905108"/>
            <a:ext cx="128588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6915151" y="720527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5357818" y="1214422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330987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165871" y="1394231"/>
            <a:ext cx="2426" cy="4929222"/>
          </a:xfrm>
          <a:prstGeom prst="line">
            <a:avLst/>
          </a:prstGeom>
          <a:ln w="57150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>
            <a:off x="1955064" y="190446"/>
            <a:ext cx="2424040" cy="49292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803301" y="2428868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00037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464379" y="2678901"/>
            <a:ext cx="2357454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71670" y="3929066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4500570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74231" y="124267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357818" y="3000560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85918" y="1226297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822391" y="2464681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5504" y="2050526"/>
            <a:ext cx="224234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86314" y="407194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7884" y="3857628"/>
            <a:ext cx="1714512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43" name="TextBox 42"/>
          <p:cNvSpPr txBox="1"/>
          <p:nvPr/>
        </p:nvSpPr>
        <p:spPr>
          <a:xfrm>
            <a:off x="2357422" y="1272589"/>
            <a:ext cx="12858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57884" y="4714884"/>
            <a:ext cx="171451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°=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57884" y="5429264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5206" y="5429264"/>
            <a:ext cx="1357322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49" name="TextBox 48"/>
          <p:cNvSpPr txBox="1"/>
          <p:nvPr/>
        </p:nvSpPr>
        <p:spPr>
          <a:xfrm>
            <a:off x="6643702" y="542926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5506" y="6136059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01324" y="6286144"/>
            <a:ext cx="114300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53955" y="6317799"/>
            <a:ext cx="1202195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3" name="TextBox 52"/>
          <p:cNvSpPr txBox="1"/>
          <p:nvPr/>
        </p:nvSpPr>
        <p:spPr>
          <a:xfrm>
            <a:off x="8013275" y="6329674"/>
            <a:ext cx="1202195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0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0"/>
            <a:ext cx="5715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85852" y="35977"/>
            <a:ext cx="1928826" cy="62049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-71470" y="642918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1035" y="714355"/>
            <a:ext cx="108344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31167" y="745447"/>
            <a:ext cx="1071570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52610" y="690230"/>
            <a:ext cx="857224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49291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178689" y="6393771"/>
            <a:ext cx="857224" cy="28575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02605" y="6215082"/>
            <a:ext cx="928694" cy="28575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358082" y="392906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6" name="TextBox 45"/>
          <p:cNvSpPr txBox="1"/>
          <p:nvPr/>
        </p:nvSpPr>
        <p:spPr>
          <a:xfrm>
            <a:off x="7429520" y="464344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6572232" y="-528350"/>
            <a:ext cx="2571768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стр.34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repeatCount="1000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38668E-6 L 0.62639 -0.26735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-1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08E-6 L 0.43889 0.01249 " pathEditMode="relative" rAng="0" ptsTypes="AA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65402E-6 L 0.26701 -0.23381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78353E-6 L 0.43889 0.27705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500"/>
                            </p:stCondLst>
                            <p:childTnLst>
                              <p:par>
                                <p:cTn id="2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" grpId="0" animBg="1"/>
      <p:bldP spid="4" grpId="0" animBg="1"/>
      <p:bldP spid="4" grpId="1" animBg="1"/>
      <p:bldP spid="4" grpId="2" animBg="1"/>
      <p:bldP spid="5" grpId="0" animBg="1"/>
      <p:bldP spid="6" grpId="0" animBg="1"/>
      <p:bldP spid="9" grpId="0"/>
      <p:bldP spid="15" grpId="0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/>
      <p:bldP spid="7" grpId="0" animBg="1"/>
      <p:bldP spid="39" grpId="0"/>
      <p:bldP spid="40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41" grpId="0" animBg="1"/>
      <p:bldP spid="41" grpId="1" animBg="1"/>
      <p:bldP spid="45" grpId="0" animBg="1"/>
      <p:bldP spid="45" grpId="1" animBg="1"/>
      <p:bldP spid="42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32" y="5982379"/>
            <a:ext cx="91440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движение 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55810" y="2564904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действием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708851" y="398998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силы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тяжести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0" y="2928934"/>
            <a:ext cx="914400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Падающая струя становится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тоньше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разрывается на капли.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071670" y="5715016"/>
            <a:ext cx="664373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Если отстал, то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НАВСЕГДА!!!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500562" y="6334780"/>
            <a:ext cx="4643438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описать движение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9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0" grpId="0" animBg="1"/>
      <p:bldP spid="61" grpId="0" animBg="1"/>
      <p:bldP spid="61" grpId="1" animBg="1"/>
      <p:bldP spid="62" grpId="0" animBg="1"/>
      <p:bldP spid="63" grpId="0" animBg="1"/>
      <p:bldP spid="65" grpId="0" animBg="1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5" cstate="print"/>
          <a:srcRect l="27803" t="35343" r="24062" b="55833"/>
          <a:stretch>
            <a:fillRect/>
          </a:stretch>
        </p:blipFill>
        <p:spPr bwMode="auto">
          <a:xfrm>
            <a:off x="-35496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/>
          <a:srcRect l="38406" t="83164" r="45189" b="13658"/>
          <a:stretch>
            <a:fillRect/>
          </a:stretch>
        </p:blipFill>
        <p:spPr bwMode="auto">
          <a:xfrm>
            <a:off x="6660232" y="6349274"/>
            <a:ext cx="2483768" cy="50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509620" y="3789040"/>
            <a:ext cx="334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-811242" y="2545958"/>
            <a:ext cx="270000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8406" y="1052736"/>
            <a:ext cx="441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656184" y="735087"/>
            <a:ext cx="7668344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Координата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6512" y="0"/>
            <a:ext cx="648072" cy="49148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9-1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400"/>
                                        <p:tgtEl>
                                          <p:spTgt spid="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400"/>
                                        <p:tgtEl>
                                          <p:spTgt spid="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400"/>
                                        <p:tgtEl>
                                          <p:spTgt spid="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976954"/>
            <a:ext cx="524503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49793" y="1428736"/>
            <a:ext cx="474810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500166" y="961424"/>
            <a:ext cx="785818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500166" y="1500174"/>
            <a:ext cx="785818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1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285984" y="976954"/>
            <a:ext cx="571504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1500174"/>
            <a:ext cx="571504" cy="400110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857488" y="1000108"/>
            <a:ext cx="71438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857488" y="1357298"/>
            <a:ext cx="71438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214950"/>
            <a:ext cx="785818" cy="707886"/>
            <a:chOff x="1071538" y="5786454"/>
            <a:chExt cx="785818" cy="70788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0788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44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C00000"/>
                </a:solidFill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-32" y="3286124"/>
            <a:ext cx="785818" cy="707886"/>
            <a:chOff x="1071538" y="5786454"/>
            <a:chExt cx="785818" cy="707886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0788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51"/>
          <p:cNvGrpSpPr/>
          <p:nvPr/>
        </p:nvGrpSpPr>
        <p:grpSpPr>
          <a:xfrm>
            <a:off x="-142908" y="5072074"/>
            <a:ext cx="1071570" cy="584775"/>
            <a:chOff x="1071538" y="5786454"/>
            <a:chExt cx="785818" cy="584775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58477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0" cstate="print"/>
          <a:srcRect l="27803" t="35343" r="24062" b="55833"/>
          <a:stretch>
            <a:fillRect/>
          </a:stretch>
        </p:blipFill>
        <p:spPr bwMode="auto">
          <a:xfrm>
            <a:off x="0" y="578645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TextBox 66"/>
          <p:cNvSpPr txBox="1"/>
          <p:nvPr/>
        </p:nvSpPr>
        <p:spPr>
          <a:xfrm>
            <a:off x="1475688" y="6429396"/>
            <a:ext cx="7668344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Координата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36512" y="5661272"/>
            <a:ext cx="750860" cy="52835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9-1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571868" y="1000108"/>
            <a:ext cx="4096444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Найду путь за первую секунду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571868" y="1428736"/>
            <a:ext cx="464347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Найду  время падения с высоты 44м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643834" y="1928805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4358211" y="1714488"/>
            <a:ext cx="1285359" cy="999695"/>
            <a:chOff x="6758" y="7850"/>
            <a:chExt cx="735" cy="624"/>
          </a:xfrm>
        </p:grpSpPr>
        <p:sp>
          <p:nvSpPr>
            <p:cNvPr id="73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4"/>
            <p:cNvGrpSpPr>
              <a:grpSpLocks/>
            </p:cNvGrpSpPr>
            <p:nvPr/>
          </p:nvGrpSpPr>
          <p:grpSpPr bwMode="auto">
            <a:xfrm>
              <a:off x="6758" y="7850"/>
              <a:ext cx="735" cy="624"/>
              <a:chOff x="7238" y="7713"/>
              <a:chExt cx="735" cy="624"/>
            </a:xfrm>
          </p:grpSpPr>
          <p:sp>
            <p:nvSpPr>
              <p:cNvPr id="75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735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5643569" y="1928802"/>
            <a:ext cx="92869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8,9=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5"/>
          <p:cNvSpPr txBox="1">
            <a:spLocks noChangeArrowheads="1"/>
          </p:cNvSpPr>
          <p:nvPr/>
        </p:nvSpPr>
        <p:spPr bwMode="auto">
          <a:xfrm>
            <a:off x="6500826" y="1870064"/>
            <a:ext cx="785818" cy="64294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25"/>
          <p:cNvSpPr txBox="1">
            <a:spLocks noChangeArrowheads="1"/>
          </p:cNvSpPr>
          <p:nvPr/>
        </p:nvSpPr>
        <p:spPr bwMode="auto">
          <a:xfrm>
            <a:off x="7215206" y="1857364"/>
            <a:ext cx="100013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25"/>
          <p:cNvSpPr txBox="1">
            <a:spLocks noChangeArrowheads="1"/>
          </p:cNvSpPr>
          <p:nvPr/>
        </p:nvSpPr>
        <p:spPr bwMode="auto">
          <a:xfrm>
            <a:off x="8080368" y="1895464"/>
            <a:ext cx="714412" cy="64294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42"/>
          <p:cNvGrpSpPr/>
          <p:nvPr/>
        </p:nvGrpSpPr>
        <p:grpSpPr>
          <a:xfrm>
            <a:off x="1142976" y="5221444"/>
            <a:ext cx="785818" cy="707886"/>
            <a:chOff x="1071538" y="5786454"/>
            <a:chExt cx="785818" cy="707886"/>
          </a:xfrm>
          <a:solidFill>
            <a:schemeClr val="bg1"/>
          </a:solidFill>
        </p:grpSpPr>
        <p:sp>
          <p:nvSpPr>
            <p:cNvPr id="86" name="Прямоугольник 85"/>
            <p:cNvSpPr/>
            <p:nvPr/>
          </p:nvSpPr>
          <p:spPr>
            <a:xfrm>
              <a:off x="1071538" y="5786454"/>
              <a:ext cx="785818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C00000"/>
                </a:solidFill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3786182" y="2643182"/>
            <a:ext cx="3857652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Найду путь за две секунды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000100" y="1827202"/>
            <a:ext cx="474810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24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1500166" y="1928802"/>
            <a:ext cx="785818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2214546" y="1928802"/>
            <a:ext cx="642942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0014A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3786182" y="3071810"/>
            <a:ext cx="928694" cy="70788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4714876" y="2928931"/>
            <a:ext cx="1428760" cy="999695"/>
            <a:chOff x="6758" y="7850"/>
            <a:chExt cx="817" cy="624"/>
          </a:xfrm>
        </p:grpSpPr>
        <p:sp>
          <p:nvSpPr>
            <p:cNvPr id="97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624"/>
              <a:chOff x="7238" y="7713"/>
              <a:chExt cx="817" cy="624"/>
            </a:xfrm>
          </p:grpSpPr>
          <p:sp>
            <p:nvSpPr>
              <p:cNvPr id="99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10·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2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1" name="Прямоугольник 100"/>
          <p:cNvSpPr/>
          <p:nvPr/>
        </p:nvSpPr>
        <p:spPr>
          <a:xfrm>
            <a:off x="6000760" y="3000372"/>
            <a:ext cx="1928826" cy="70788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20м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102" name="TextBox 101"/>
          <p:cNvSpPr txBox="1"/>
          <p:nvPr/>
        </p:nvSpPr>
        <p:spPr>
          <a:xfrm>
            <a:off x="3929058" y="3929066"/>
            <a:ext cx="4071966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Найду путь за третью  секунду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857620" y="4429132"/>
            <a:ext cx="1357322" cy="70788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5000628" y="4429132"/>
            <a:ext cx="1785950" cy="70788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6580202" y="4408494"/>
            <a:ext cx="1785950" cy="70788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-20=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8072430" y="4929198"/>
            <a:ext cx="1071570" cy="707886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24м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86116" y="0"/>
            <a:ext cx="1571636" cy="491481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9-1,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стр.0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400"/>
                                        <p:tgtEl>
                                          <p:spTgt spid="6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400"/>
                                        <p:tgtEl>
                                          <p:spTgt spid="6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400"/>
                                        <p:tgtEl>
                                          <p:spTgt spid="6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400"/>
                                        <p:tgtEl>
                                          <p:spTgt spid="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400"/>
                                        <p:tgtEl>
                                          <p:spTgt spid="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400"/>
                                        <p:tgtEl>
                                          <p:spTgt spid="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4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4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4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2" dur="400"/>
                                        <p:tgtEl>
                                          <p:spTgt spid="1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3" dur="400"/>
                                        <p:tgtEl>
                                          <p:spTgt spid="1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400"/>
                                        <p:tgtEl>
                                          <p:spTgt spid="1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20" grpId="0" animBg="1"/>
      <p:bldP spid="21" grpId="0" animBg="1"/>
      <p:bldP spid="26" grpId="0" animBg="1"/>
      <p:bldP spid="27" grpId="0" animBg="1"/>
      <p:bldP spid="27" grpId="1" animBg="1"/>
      <p:bldP spid="32" grpId="0" animBg="1"/>
      <p:bldP spid="33" grpId="0" animBg="1"/>
      <p:bldP spid="63" grpId="0" animBg="1"/>
      <p:bldP spid="65" grpId="0" animBg="1"/>
      <p:bldP spid="67" grpId="0" autoUpdateAnimBg="0"/>
      <p:bldP spid="69" grpId="0" autoUpdateAnimBg="0"/>
      <p:bldP spid="70" grpId="0" autoUpdateAnimBg="0"/>
      <p:bldP spid="71" grpId="0"/>
      <p:bldP spid="77" grpId="0" animBg="1"/>
      <p:bldP spid="81" grpId="0" animBg="1"/>
      <p:bldP spid="83" grpId="0"/>
      <p:bldP spid="84" grpId="0" animBg="1"/>
      <p:bldP spid="88" grpId="0" autoUpdateAnimBg="0"/>
      <p:bldP spid="89" grpId="0" animBg="1"/>
      <p:bldP spid="90" grpId="0" animBg="1"/>
      <p:bldP spid="91" grpId="0" animBg="1"/>
      <p:bldP spid="91" grpId="1" animBg="1"/>
      <p:bldP spid="94" grpId="0" animBg="1"/>
      <p:bldP spid="101" grpId="0" animBg="1"/>
      <p:bldP spid="102" grpId="0" autoUpdateAnimBg="0"/>
      <p:bldP spid="103" grpId="0" animBg="1"/>
      <p:bldP spid="104" grpId="0" animBg="1"/>
      <p:bldP spid="105" grpId="0" animBg="1"/>
      <p:bldP spid="10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4605</TotalTime>
  <Words>2979</Words>
  <Application>Microsoft Office PowerPoint</Application>
  <PresentationFormat>Экран (4:3)</PresentationFormat>
  <Paragraphs>711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Уроки физики    Вторушина С.В.  9  класс  (статика) 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Уроки физики    Вторушина С.В.  9  класс  (ПЗД)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Домашнее задание.</vt:lpstr>
      <vt:lpstr>Слайд 26</vt:lpstr>
      <vt:lpstr>Слайд 27</vt:lpstr>
      <vt:lpstr>Домашнее задание к 13,12,2016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488</cp:revision>
  <dcterms:created xsi:type="dcterms:W3CDTF">2009-11-04T14:29:22Z</dcterms:created>
  <dcterms:modified xsi:type="dcterms:W3CDTF">2020-08-12T06:53:32Z</dcterms:modified>
</cp:coreProperties>
</file>