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1"/>
  </p:notesMasterIdLst>
  <p:sldIdLst>
    <p:sldId id="289" r:id="rId2"/>
    <p:sldId id="313" r:id="rId3"/>
    <p:sldId id="310" r:id="rId4"/>
    <p:sldId id="316" r:id="rId5"/>
    <p:sldId id="312" r:id="rId6"/>
    <p:sldId id="317" r:id="rId7"/>
    <p:sldId id="311" r:id="rId8"/>
    <p:sldId id="314" r:id="rId9"/>
    <p:sldId id="315" r:id="rId10"/>
    <p:sldId id="318" r:id="rId11"/>
    <p:sldId id="321" r:id="rId12"/>
    <p:sldId id="322" r:id="rId13"/>
    <p:sldId id="323" r:id="rId14"/>
    <p:sldId id="324" r:id="rId15"/>
    <p:sldId id="325" r:id="rId16"/>
    <p:sldId id="320" r:id="rId17"/>
    <p:sldId id="326" r:id="rId18"/>
    <p:sldId id="327" r:id="rId19"/>
    <p:sldId id="32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0014AC"/>
    <a:srgbClr val="006600"/>
    <a:srgbClr val="FF3399"/>
    <a:srgbClr val="FF7C80"/>
    <a:srgbClr val="000000"/>
    <a:srgbClr val="365D21"/>
    <a:srgbClr val="FFFFFF"/>
    <a:srgbClr val="0033CC"/>
    <a:srgbClr val="220FB1"/>
    <a:srgbClr val="2923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8.wav"/><Relationship Id="rId7" Type="http://schemas.openxmlformats.org/officeDocument/2006/relationships/image" Target="../media/image10.e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audio" Target="../media/audio10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8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10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8.jpeg"/><Relationship Id="rId5" Type="http://schemas.openxmlformats.org/officeDocument/2006/relationships/audio" Target="../media/audio4.wav"/><Relationship Id="rId10" Type="http://schemas.openxmlformats.org/officeDocument/2006/relationships/image" Target="../media/image7.jpeg"/><Relationship Id="rId4" Type="http://schemas.openxmlformats.org/officeDocument/2006/relationships/audio" Target="../media/audio9.wav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4291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9  класс  (статика) 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928694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/упр./    Решение задач на законы Ньютона.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раздел (III)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Развить навыки в составлении  основного  уравнения  динамики.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Создать условия для развития навыков практического использования  законов Ньютона</a:t>
            </a: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4929198"/>
            <a:ext cx="7572428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9   «тело, брошенное горизонтально»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10  Вес тела, двигающегося ускоренно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12  Торможение  тела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13  Движение по наклонной плоскости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 Как?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(Движение какого тела  Вы описываете?)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Расставить силы! </a:t>
            </a:r>
          </a:p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(Сила – действие другого тела.  </a:t>
            </a:r>
          </a:p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                       Сколько других тел, столько и сил!)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Записать уравнение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или 2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з-на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Ньютона.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Вспомнить вопрос задачи и выразить неизвестные!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данные и найденное выносить на рисунок!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5894" y="0"/>
            <a:ext cx="25837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9-2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658" y="285728"/>
            <a:ext cx="38028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№5-8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312601" y="1200800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типичные задачи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20754676">
            <a:off x="15798" y="3526763"/>
            <a:ext cx="9144000" cy="100013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-1,2,3;</a:t>
            </a:r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-1,2;</a:t>
            </a:r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лр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1,2;</a:t>
            </a:r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-1,2,3,4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-26988" y="1685925"/>
            <a:ext cx="785813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10Н=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00250" y="1071563"/>
            <a:ext cx="928688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=50Н</a:t>
            </a:r>
            <a:endParaRPr lang="ru-RU" sz="2000" dirty="0">
              <a:solidFill>
                <a:srgbClr val="0033CC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92300" y="3149600"/>
            <a:ext cx="857250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=50Н</a:t>
            </a:r>
            <a:endParaRPr lang="ru-RU" sz="2000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571625" y="2159000"/>
            <a:ext cx="3286125" cy="1588"/>
          </a:xfrm>
          <a:prstGeom prst="line">
            <a:avLst/>
          </a:prstGeom>
          <a:ln w="34925" cmpd="sng">
            <a:solidFill>
              <a:srgbClr val="00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Группа 14"/>
          <p:cNvGrpSpPr/>
          <p:nvPr/>
        </p:nvGrpSpPr>
        <p:grpSpPr>
          <a:xfrm>
            <a:off x="1071538" y="1618952"/>
            <a:ext cx="1143008" cy="765965"/>
            <a:chOff x="785786" y="2591597"/>
            <a:chExt cx="1143008" cy="765965"/>
          </a:xfrm>
          <a:noFill/>
        </p:grpSpPr>
        <p:grpSp>
          <p:nvGrpSpPr>
            <p:cNvPr id="3" name="Группа 11"/>
            <p:cNvGrpSpPr/>
            <p:nvPr/>
          </p:nvGrpSpPr>
          <p:grpSpPr>
            <a:xfrm>
              <a:off x="785786" y="2786058"/>
              <a:ext cx="1143008" cy="571504"/>
              <a:chOff x="1500166" y="1500174"/>
              <a:chExt cx="2500330" cy="1258588"/>
            </a:xfrm>
            <a:grpFill/>
          </p:grpSpPr>
          <p:sp>
            <p:nvSpPr>
              <p:cNvPr id="11" name="Овал 10"/>
              <p:cNvSpPr/>
              <p:nvPr/>
            </p:nvSpPr>
            <p:spPr>
              <a:xfrm>
                <a:off x="1785918" y="2258696"/>
                <a:ext cx="571504" cy="50006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3143240" y="2214554"/>
                <a:ext cx="571504" cy="50006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Прямоугольник с одним вырезанным углом 9"/>
              <p:cNvSpPr/>
              <p:nvPr/>
            </p:nvSpPr>
            <p:spPr>
              <a:xfrm>
                <a:off x="1500166" y="1500174"/>
                <a:ext cx="2500330" cy="857256"/>
              </a:xfrm>
              <a:prstGeom prst="snip1Rect">
                <a:avLst>
                  <a:gd name="adj" fmla="val 50000"/>
                </a:avLst>
              </a:prstGeom>
              <a:solidFill>
                <a:srgbClr val="FFFF00">
                  <a:alpha val="66000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70016" y="2591597"/>
              <a:ext cx="571504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>
            <a:off x="1571604" y="2128364"/>
            <a:ext cx="1393041" cy="430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1051719" y="1600994"/>
            <a:ext cx="102235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1436688" y="3078163"/>
            <a:ext cx="714375" cy="461962"/>
            <a:chOff x="2714612" y="4429132"/>
            <a:chExt cx="714380" cy="461665"/>
          </a:xfrm>
        </p:grpSpPr>
        <p:sp>
          <p:nvSpPr>
            <p:cNvPr id="19500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786049" y="4500523"/>
              <a:ext cx="428628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1655763" y="1000125"/>
            <a:ext cx="714375" cy="461963"/>
            <a:chOff x="3357554" y="2143116"/>
            <a:chExt cx="714380" cy="461665"/>
          </a:xfrm>
        </p:grpSpPr>
        <p:sp>
          <p:nvSpPr>
            <p:cNvPr id="19498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3"/>
          <p:cNvGrpSpPr>
            <a:grpSpLocks/>
          </p:cNvGrpSpPr>
          <p:nvPr/>
        </p:nvGrpSpPr>
        <p:grpSpPr bwMode="auto">
          <a:xfrm>
            <a:off x="571500" y="1643063"/>
            <a:ext cx="785813" cy="461962"/>
            <a:chOff x="2000232" y="2500306"/>
            <a:chExt cx="571504" cy="461665"/>
          </a:xfrm>
        </p:grpSpPr>
        <p:cxnSp>
          <p:nvCxnSpPr>
            <p:cNvPr id="25" name="Прямая со стрелкой 24"/>
            <p:cNvCxnSpPr/>
            <p:nvPr/>
          </p:nvCxnSpPr>
          <p:spPr>
            <a:xfrm>
              <a:off x="2000232" y="2570111"/>
              <a:ext cx="428339" cy="1586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97" name="TextBox 25"/>
            <p:cNvSpPr txBox="1">
              <a:spLocks noChangeArrowheads="1"/>
            </p:cNvSpPr>
            <p:nvPr/>
          </p:nvSpPr>
          <p:spPr bwMode="auto">
            <a:xfrm>
              <a:off x="2000232" y="2500306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endPara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 flipV="1">
            <a:off x="1040859" y="2143116"/>
            <a:ext cx="500066" cy="28380"/>
          </a:xfrm>
          <a:prstGeom prst="line">
            <a:avLst/>
          </a:prstGeom>
          <a:ln w="635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1069976" y="2652712"/>
            <a:ext cx="1020762" cy="17463"/>
          </a:xfrm>
          <a:prstGeom prst="straightConnector1">
            <a:avLst/>
          </a:prstGeom>
          <a:ln w="635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0"/>
          <p:cNvGrpSpPr>
            <a:grpSpLocks/>
          </p:cNvGrpSpPr>
          <p:nvPr/>
        </p:nvGrpSpPr>
        <p:grpSpPr bwMode="auto">
          <a:xfrm>
            <a:off x="2071688" y="1500188"/>
            <a:ext cx="1643062" cy="584200"/>
            <a:chOff x="3286116" y="1785926"/>
            <a:chExt cx="1643074" cy="584775"/>
          </a:xfrm>
        </p:grpSpPr>
        <p:sp>
          <p:nvSpPr>
            <p:cNvPr id="19494" name="TextBox 28"/>
            <p:cNvSpPr txBox="1">
              <a:spLocks noChangeArrowheads="1"/>
            </p:cNvSpPr>
            <p:nvPr/>
          </p:nvSpPr>
          <p:spPr bwMode="auto">
            <a:xfrm>
              <a:off x="3286116" y="1785926"/>
              <a:ext cx="164307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верёвки</a:t>
              </a:r>
              <a:r>
                <a:rPr lang="en-US" sz="3200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414704" y="1857433"/>
              <a:ext cx="428628" cy="15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773112" y="-47625"/>
            <a:ext cx="6942159" cy="5857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5-1.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другого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тела!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143250" y="466725"/>
            <a:ext cx="6215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Мальчик за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верёвку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разгоняет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машинку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4313" y="2671763"/>
            <a:ext cx="1357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14563" y="2214563"/>
            <a:ext cx="150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дорога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57188" y="2457450"/>
            <a:ext cx="3286125" cy="1588"/>
          </a:xfrm>
          <a:prstGeom prst="line">
            <a:avLst/>
          </a:prstGeom>
          <a:ln w="82550" cmpd="thinThick">
            <a:solidFill>
              <a:srgbClr val="0033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30175" y="2286000"/>
            <a:ext cx="150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дорога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643313" y="1571625"/>
            <a:ext cx="171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верёвка</a:t>
            </a:r>
          </a:p>
        </p:txBody>
      </p:sp>
      <p:sp>
        <p:nvSpPr>
          <p:cNvPr id="42" name="Содержимое 36"/>
          <p:cNvSpPr txBox="1">
            <a:spLocks/>
          </p:cNvSpPr>
          <p:nvPr/>
        </p:nvSpPr>
        <p:spPr>
          <a:xfrm>
            <a:off x="4929188" y="1000125"/>
            <a:ext cx="4214812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Машинка,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=5кг</a:t>
            </a:r>
            <a:endParaRPr lang="ru-RU" sz="2800" dirty="0">
              <a:solidFill>
                <a:srgbClr val="000000"/>
              </a:solidFill>
            </a:endParaRPr>
          </a:p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2611438" y="2732088"/>
            <a:ext cx="6500812" cy="642937"/>
          </a:xfrm>
          <a:prstGeom prst="rect">
            <a:avLst/>
          </a:prstGeom>
          <a:solidFill>
            <a:srgbClr val="F90101">
              <a:alpha val="24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Как?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Двигается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с ускорением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а=3м/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25400" y="4105275"/>
            <a:ext cx="557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3а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oy)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з-н Н)      </a:t>
            </a:r>
            <a:r>
              <a:rPr lang="en-US" sz="2800" b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51"/>
          <p:cNvGrpSpPr>
            <a:grpSpLocks/>
          </p:cNvGrpSpPr>
          <p:nvPr/>
        </p:nvGrpSpPr>
        <p:grpSpPr bwMode="auto">
          <a:xfrm>
            <a:off x="0" y="3486150"/>
            <a:ext cx="9144000" cy="584200"/>
            <a:chOff x="288918" y="3785334"/>
            <a:chExt cx="8572560" cy="584775"/>
          </a:xfrm>
        </p:grpSpPr>
        <p:grpSp>
          <p:nvGrpSpPr>
            <p:cNvPr id="12" name="Группа 44"/>
            <p:cNvGrpSpPr>
              <a:grpSpLocks/>
            </p:cNvGrpSpPr>
            <p:nvPr/>
          </p:nvGrpSpPr>
          <p:grpSpPr bwMode="auto">
            <a:xfrm>
              <a:off x="288918" y="3785334"/>
              <a:ext cx="8572560" cy="584775"/>
              <a:chOff x="571472" y="3500438"/>
              <a:chExt cx="8651207" cy="584775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571472" y="3500438"/>
                <a:ext cx="8651207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L="514350" indent="-514350">
                  <a:defRPr/>
                </a:pPr>
                <a:r>
                  <a:rPr lang="ru-RU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3</a:t>
                </a:r>
                <a:r>
                  <a:rPr lang="ru-RU" sz="28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800" b="1" dirty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Почему? </a:t>
                </a:r>
                <a:r>
                  <a:rPr lang="ru-RU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200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верёвки</a:t>
                </a:r>
                <a:r>
                  <a:rPr lang="en-US" sz="3200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200" b="1" baseline="-25000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тр</a:t>
                </a:r>
                <a:r>
                  <a:rPr lang="en-US" sz="3200" b="1" baseline="-250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mg</a:t>
                </a:r>
                <a:r>
                  <a:rPr lang="ru-RU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  <a:sym typeface="Symbol"/>
                  </a:rPr>
                  <a:t></a:t>
                </a:r>
                <a:r>
                  <a:rPr lang="en-US" sz="3200" b="1" dirty="0" err="1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sz="32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(2 </a:t>
                </a:r>
                <a:r>
                  <a:rPr lang="ru-RU" sz="3200" b="1" dirty="0" err="1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з-н</a:t>
                </a:r>
                <a:r>
                  <a:rPr lang="ru-RU" sz="32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 Н)             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endParaRPr lang="ru-RU" sz="3200" dirty="0"/>
              </a:p>
            </p:txBody>
          </p:sp>
          <p:sp>
            <p:nvSpPr>
              <p:cNvPr id="47" name="Line 18"/>
              <p:cNvSpPr>
                <a:spLocks noChangeShapeType="1"/>
              </p:cNvSpPr>
              <p:nvPr/>
            </p:nvSpPr>
            <p:spPr bwMode="auto">
              <a:xfrm>
                <a:off x="3950850" y="3571946"/>
                <a:ext cx="458094" cy="0"/>
              </a:xfrm>
              <a:prstGeom prst="line">
                <a:avLst/>
              </a:prstGeom>
              <a:ln w="22225"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Line 18"/>
              <p:cNvSpPr>
                <a:spLocks noChangeShapeType="1"/>
              </p:cNvSpPr>
              <p:nvPr/>
            </p:nvSpPr>
            <p:spPr bwMode="auto">
              <a:xfrm>
                <a:off x="2531512" y="3571946"/>
                <a:ext cx="458093" cy="0"/>
              </a:xfrm>
              <a:prstGeom prst="line">
                <a:avLst/>
              </a:prstGeom>
              <a:ln w="22225"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Line 18"/>
              <p:cNvSpPr>
                <a:spLocks noChangeShapeType="1"/>
              </p:cNvSpPr>
              <p:nvPr/>
            </p:nvSpPr>
            <p:spPr bwMode="auto">
              <a:xfrm>
                <a:off x="4803955" y="3571946"/>
                <a:ext cx="456591" cy="0"/>
              </a:xfrm>
              <a:prstGeom prst="line">
                <a:avLst/>
              </a:prstGeom>
              <a:ln w="22225"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1" name="Line 18"/>
            <p:cNvSpPr>
              <a:spLocks noChangeShapeType="1"/>
            </p:cNvSpPr>
            <p:nvPr/>
          </p:nvSpPr>
          <p:spPr bwMode="auto">
            <a:xfrm>
              <a:off x="5125866" y="3856842"/>
              <a:ext cx="452441" cy="0"/>
            </a:xfrm>
            <a:prstGeom prst="line">
              <a:avLst/>
            </a:prstGeom>
            <a:ln w="22225">
              <a:solidFill>
                <a:srgbClr val="FF0000"/>
              </a:solidFill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3389313" y="4954588"/>
            <a:ext cx="5502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3а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oy)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en-US" sz="2800" b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з-н Н)      </a:t>
            </a:r>
            <a:r>
              <a:rPr lang="en-US" sz="2800" b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14625" y="1420813"/>
            <a:ext cx="928688" cy="461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=25Н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-4763" y="4502150"/>
            <a:ext cx="6491288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3б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ox)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верёвки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079500" y="5373688"/>
            <a:ext cx="74072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3б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5кг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sym typeface="Symbol"/>
              </a:rPr>
              <a:t>3м/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  <a:sym typeface="Symbol"/>
              </a:rPr>
              <a:t>сс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одержимое 36"/>
          <p:cNvSpPr txBox="1">
            <a:spLocks/>
          </p:cNvSpPr>
          <p:nvPr/>
        </p:nvSpPr>
        <p:spPr>
          <a:xfrm>
            <a:off x="0" y="5962650"/>
            <a:ext cx="9144000" cy="642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Чтобы…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УСКОРЕННО</a:t>
            </a:r>
            <a:r>
              <a:rPr lang="ru-RU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необходимо…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сил=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Line 18"/>
          <p:cNvSpPr>
            <a:spLocks noChangeShapeType="1"/>
          </p:cNvSpPr>
          <p:nvPr/>
        </p:nvSpPr>
        <p:spPr bwMode="auto">
          <a:xfrm>
            <a:off x="6088063" y="3571875"/>
            <a:ext cx="484187" cy="0"/>
          </a:xfrm>
          <a:prstGeom prst="line">
            <a:avLst/>
          </a:prstGeom>
          <a:ln w="22225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901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3784E-6 L -0.01319 -0.24329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1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450"/>
                            </p:stCondLst>
                            <p:childTnLst>
                              <p:par>
                                <p:cTn id="1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7" grpId="0" animBg="1"/>
      <p:bldP spid="32" grpId="0" animBg="1"/>
      <p:bldP spid="32" grpId="1" animBg="1"/>
      <p:bldP spid="33" grpId="0"/>
      <p:bldP spid="35" grpId="0"/>
      <p:bldP spid="36" grpId="0"/>
      <p:bldP spid="36" grpId="1"/>
      <p:bldP spid="39" grpId="0"/>
      <p:bldP spid="40" grpId="0"/>
      <p:bldP spid="42" grpId="0" animBg="1"/>
      <p:bldP spid="43" grpId="0" animBg="1"/>
      <p:bldP spid="44" grpId="0"/>
      <p:bldP spid="54" grpId="0"/>
      <p:bldP spid="59" grpId="0" animBg="1"/>
      <p:bldP spid="61" grpId="0"/>
      <p:bldP spid="62" grpId="0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24"/>
            <a:ext cx="721520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5-2.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Автомобиль движется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равномерно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прямолинейно со скоростью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(рис.1).  Какое направление   имеет   равнодействующая сил, приложенных к автомобилю?   </a:t>
            </a:r>
          </a:p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1.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3.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       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0.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143768" y="142852"/>
            <a:ext cx="19288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5"/>
          <p:cNvSpPr>
            <a:spLocks noChangeArrowheads="1"/>
          </p:cNvSpPr>
          <p:nvPr/>
        </p:nvSpPr>
        <p:spPr bwMode="auto">
          <a:xfrm>
            <a:off x="1714480" y="1643050"/>
            <a:ext cx="928694" cy="71438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6"/>
          <p:cNvSpPr txBox="1">
            <a:spLocks noChangeArrowheads="1"/>
          </p:cNvSpPr>
          <p:nvPr/>
        </p:nvSpPr>
        <p:spPr bwMode="auto">
          <a:xfrm>
            <a:off x="2786050" y="1428736"/>
            <a:ext cx="314327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Равномерно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… покоится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14282" y="1357298"/>
            <a:ext cx="1428760" cy="1285884"/>
            <a:chOff x="500034" y="1857364"/>
            <a:chExt cx="1428760" cy="1285884"/>
          </a:xfrm>
        </p:grpSpPr>
        <p:sp>
          <p:nvSpPr>
            <p:cNvPr id="12" name="Text Box 104"/>
            <p:cNvSpPr txBox="1">
              <a:spLocks noChangeArrowheads="1"/>
            </p:cNvSpPr>
            <p:nvPr/>
          </p:nvSpPr>
          <p:spPr bwMode="auto">
            <a:xfrm>
              <a:off x="500034" y="1857364"/>
              <a:ext cx="142876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нет,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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=0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 bwMode="auto">
            <a:xfrm>
              <a:off x="500034" y="1928802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 bwMode="auto">
            <a:xfrm>
              <a:off x="1007492" y="2611650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AutoShape 107"/>
          <p:cNvSpPr>
            <a:spLocks noChangeArrowheads="1"/>
          </p:cNvSpPr>
          <p:nvPr/>
        </p:nvSpPr>
        <p:spPr bwMode="auto">
          <a:xfrm rot="10800000" flipV="1">
            <a:off x="6858016" y="1571612"/>
            <a:ext cx="1571636" cy="801691"/>
          </a:xfrm>
          <a:prstGeom prst="wedgeRectCallout">
            <a:avLst>
              <a:gd name="adj1" fmla="val 123467"/>
              <a:gd name="adj2" fmla="val 974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3950" y="2428868"/>
            <a:ext cx="21431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№5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57554" y="928670"/>
            <a:ext cx="1214446" cy="42862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/>
          <p:nvPr/>
        </p:nvPicPr>
        <p:blipFill>
          <a:blip r:embed="rId8"/>
          <a:srcRect l="68623" t="16765" b="3227"/>
          <a:stretch>
            <a:fillRect/>
          </a:stretch>
        </p:blipFill>
        <p:spPr bwMode="auto">
          <a:xfrm>
            <a:off x="5357818" y="3357562"/>
            <a:ext cx="1480660" cy="334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-32" y="3668160"/>
            <a:ext cx="500066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Силы взаимодействия между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сгоревшими газами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ракетой.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Силы взаимодействия между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гирей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скамьей.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5.Силы взаимодействия между Землей и Луной.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6.Силы взаимодействия между человеком и землей при ходьбе.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H="1">
            <a:off x="4000496" y="4286256"/>
            <a:ext cx="2071702" cy="164307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928926" y="3714752"/>
            <a:ext cx="2786082" cy="12858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500298" y="5357826"/>
            <a:ext cx="3286148" cy="3571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2857488" y="4429132"/>
            <a:ext cx="3000396" cy="192882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build="p"/>
      <p:bldP spid="10" grpId="1" build="allAtOnce"/>
      <p:bldP spid="15" grpId="0" animBg="1"/>
      <p:bldP spid="15" grpId="1" animBg="1"/>
      <p:bldP spid="16" grpId="0" build="p" animBg="1"/>
      <p:bldP spid="16" grpId="1" build="allAtOnce" animBg="1"/>
      <p:bldP spid="17" grpId="0" animBg="1"/>
      <p:bldP spid="2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движении парашютиста сумма векторов всех сил, действующих на него,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равна нулю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Какой из графиков зависимости модуля скорости парашютиста от времени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1)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соответствует этому движению?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1.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Среди    графиков  1—4 такого нет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071678"/>
            <a:ext cx="900115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5"/>
          <p:cNvSpPr>
            <a:spLocks noChangeArrowheads="1"/>
          </p:cNvSpPr>
          <p:nvPr/>
        </p:nvSpPr>
        <p:spPr bwMode="auto">
          <a:xfrm>
            <a:off x="1928794" y="5000636"/>
            <a:ext cx="928694" cy="71438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6"/>
          <p:cNvSpPr txBox="1">
            <a:spLocks noChangeArrowheads="1"/>
          </p:cNvSpPr>
          <p:nvPr/>
        </p:nvSpPr>
        <p:spPr bwMode="auto">
          <a:xfrm>
            <a:off x="3000364" y="4786322"/>
            <a:ext cx="314327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Равномерно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… покоится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428596" y="4714884"/>
            <a:ext cx="1428760" cy="1285884"/>
            <a:chOff x="500034" y="1857364"/>
            <a:chExt cx="1428760" cy="1285884"/>
          </a:xfrm>
        </p:grpSpPr>
        <p:sp>
          <p:nvSpPr>
            <p:cNvPr id="12" name="Text Box 104"/>
            <p:cNvSpPr txBox="1">
              <a:spLocks noChangeArrowheads="1"/>
            </p:cNvSpPr>
            <p:nvPr/>
          </p:nvSpPr>
          <p:spPr bwMode="auto">
            <a:xfrm>
              <a:off x="500034" y="1857364"/>
              <a:ext cx="142876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нет,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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=0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 bwMode="auto">
            <a:xfrm>
              <a:off x="500034" y="1928802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 bwMode="auto">
            <a:xfrm>
              <a:off x="1007492" y="2611650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AutoShape 107"/>
          <p:cNvSpPr>
            <a:spLocks noChangeArrowheads="1"/>
          </p:cNvSpPr>
          <p:nvPr/>
        </p:nvSpPr>
        <p:spPr bwMode="auto">
          <a:xfrm rot="10800000" flipV="1">
            <a:off x="7072330" y="4929198"/>
            <a:ext cx="1571636" cy="801691"/>
          </a:xfrm>
          <a:prstGeom prst="wedgeRectCallout">
            <a:avLst>
              <a:gd name="adj1" fmla="val 123467"/>
              <a:gd name="adj2" fmla="val 974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52262" y="1533866"/>
            <a:ext cx="800219" cy="830997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ru-RU" sz="4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0" y="1949364"/>
            <a:ext cx="2195736" cy="18396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41343" y="1995478"/>
            <a:ext cx="2195736" cy="1839676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948264" y="6273249"/>
            <a:ext cx="21431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№5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5.55112E-17 L -0.24532 0.00139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4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9" grpId="0" animBg="1"/>
      <p:bldP spid="10" grpId="0" build="p"/>
      <p:bldP spid="10" grpId="1" build="allAtOnce"/>
      <p:bldP spid="15" grpId="0" animBg="1"/>
      <p:bldP spid="15" grpId="1" animBg="1"/>
      <p:bldP spid="16" grpId="0" animBg="1"/>
      <p:bldP spid="2" grpId="0" animBg="1"/>
      <p:bldP spid="18" grpId="0" animBg="1"/>
      <p:bldP spid="18" grpId="1" animBg="1"/>
      <p:bldP spid="18" grpId="2" animBg="1"/>
      <p:bldP spid="17" grpId="0" build="p" animBg="1"/>
      <p:bldP spid="17" grpI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469" y="0"/>
            <a:ext cx="385753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6-1</a:t>
            </a:r>
            <a:r>
              <a:rPr lang="ru-RU" b="1" dirty="0" smtClean="0">
                <a:latin typeface="Times New Roman" pitchFamily="18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II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з-н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Ньютона. (…и  пример)</a:t>
            </a:r>
            <a:endParaRPr lang="ru-RU" b="1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500042"/>
            <a:ext cx="1928794" cy="175432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3м/с</a:t>
            </a:r>
            <a:r>
              <a:rPr kumimoji="0" lang="ru-RU" sz="36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2кг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-?     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14546" y="1357299"/>
            <a:ext cx="27860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41911" y="2957501"/>
            <a:ext cx="1502090" cy="2011144"/>
            <a:chOff x="2049" y="6598"/>
            <a:chExt cx="588" cy="1031"/>
          </a:xfrm>
        </p:grpSpPr>
        <p:sp>
          <p:nvSpPr>
            <p:cNvPr id="17412" name="Oval 2891"/>
            <p:cNvSpPr>
              <a:spLocks noChangeArrowheads="1"/>
            </p:cNvSpPr>
            <p:nvPr/>
          </p:nvSpPr>
          <p:spPr bwMode="auto">
            <a:xfrm>
              <a:off x="2049" y="7163"/>
              <a:ext cx="174" cy="27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7413" name="AutoShape 2892"/>
            <p:cNvCxnSpPr>
              <a:cxnSpLocks noChangeShapeType="1"/>
            </p:cNvCxnSpPr>
            <p:nvPr/>
          </p:nvCxnSpPr>
          <p:spPr bwMode="auto">
            <a:xfrm rot="120000" flipH="1" flipV="1">
              <a:off x="2136" y="6598"/>
              <a:ext cx="17" cy="677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14" name="AutoShape 2897"/>
            <p:cNvCxnSpPr>
              <a:cxnSpLocks noChangeShapeType="1"/>
            </p:cNvCxnSpPr>
            <p:nvPr/>
          </p:nvCxnSpPr>
          <p:spPr bwMode="auto">
            <a:xfrm rot="120000" flipH="1" flipV="1">
              <a:off x="2298" y="6955"/>
              <a:ext cx="17" cy="500"/>
            </a:xfrm>
            <a:prstGeom prst="straightConnector1">
              <a:avLst/>
            </a:prstGeom>
            <a:noFill/>
            <a:ln w="44450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sp>
          <p:nvSpPr>
            <p:cNvPr id="17415" name="Text Box 2898"/>
            <p:cNvSpPr txBox="1">
              <a:spLocks noChangeArrowheads="1"/>
            </p:cNvSpPr>
            <p:nvPr/>
          </p:nvSpPr>
          <p:spPr bwMode="auto">
            <a:xfrm>
              <a:off x="2411" y="7020"/>
              <a:ext cx="226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416" name="AutoShape 2893"/>
            <p:cNvCxnSpPr>
              <a:cxnSpLocks noChangeShapeType="1"/>
            </p:cNvCxnSpPr>
            <p:nvPr/>
          </p:nvCxnSpPr>
          <p:spPr bwMode="auto">
            <a:xfrm>
              <a:off x="2128" y="7438"/>
              <a:ext cx="0" cy="191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4" name="Прямоугольник 13"/>
          <p:cNvSpPr/>
          <p:nvPr/>
        </p:nvSpPr>
        <p:spPr>
          <a:xfrm>
            <a:off x="8001024" y="2428868"/>
            <a:ext cx="520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15206" y="4786322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endParaRPr lang="ru-RU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214546" y="2571744"/>
            <a:ext cx="27860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928662" y="3286124"/>
            <a:ext cx="607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2кг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×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3м/с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+ 2кг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×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9,8м/с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571480"/>
            <a:ext cx="561467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Arial" pitchFamily="34" charset="0"/>
              </a:rPr>
              <a:t>Сила руки разгоняющая сумку…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build="p" animBg="1"/>
      <p:bldP spid="4" grpId="0" build="p"/>
      <p:bldP spid="16" grpId="0" build="p"/>
      <p:bldP spid="1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-108520" y="1685925"/>
            <a:ext cx="713805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10Н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00250" y="1071563"/>
            <a:ext cx="928688" cy="400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=50Н</a:t>
            </a:r>
            <a:endParaRPr lang="ru-RU" sz="2000" dirty="0">
              <a:solidFill>
                <a:srgbClr val="0033CC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92300" y="3149600"/>
            <a:ext cx="857250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=50Н</a:t>
            </a:r>
            <a:endParaRPr lang="ru-RU" sz="2000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571625" y="2159000"/>
            <a:ext cx="3286125" cy="1588"/>
          </a:xfrm>
          <a:prstGeom prst="line">
            <a:avLst/>
          </a:prstGeom>
          <a:ln w="34925" cmpd="sng">
            <a:solidFill>
              <a:srgbClr val="00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Группа 14"/>
          <p:cNvGrpSpPr/>
          <p:nvPr/>
        </p:nvGrpSpPr>
        <p:grpSpPr>
          <a:xfrm>
            <a:off x="1071538" y="1618952"/>
            <a:ext cx="1143008" cy="765965"/>
            <a:chOff x="785786" y="2591597"/>
            <a:chExt cx="1143008" cy="765965"/>
          </a:xfrm>
          <a:noFill/>
        </p:grpSpPr>
        <p:grpSp>
          <p:nvGrpSpPr>
            <p:cNvPr id="3" name="Группа 11"/>
            <p:cNvGrpSpPr/>
            <p:nvPr/>
          </p:nvGrpSpPr>
          <p:grpSpPr>
            <a:xfrm>
              <a:off x="785786" y="2786058"/>
              <a:ext cx="1143008" cy="571504"/>
              <a:chOff x="1500166" y="1500174"/>
              <a:chExt cx="2500330" cy="1258588"/>
            </a:xfrm>
            <a:grpFill/>
          </p:grpSpPr>
          <p:sp>
            <p:nvSpPr>
              <p:cNvPr id="11" name="Овал 10"/>
              <p:cNvSpPr/>
              <p:nvPr/>
            </p:nvSpPr>
            <p:spPr>
              <a:xfrm>
                <a:off x="1785918" y="2258696"/>
                <a:ext cx="571504" cy="50006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3143240" y="2214554"/>
                <a:ext cx="571504" cy="50006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Прямоугольник с одним вырезанным углом 9"/>
              <p:cNvSpPr/>
              <p:nvPr/>
            </p:nvSpPr>
            <p:spPr>
              <a:xfrm>
                <a:off x="1500166" y="1500174"/>
                <a:ext cx="2500330" cy="857256"/>
              </a:xfrm>
              <a:prstGeom prst="snip1Rect">
                <a:avLst>
                  <a:gd name="adj" fmla="val 50000"/>
                </a:avLst>
              </a:prstGeom>
              <a:solidFill>
                <a:srgbClr val="FFFF00">
                  <a:alpha val="66000"/>
                </a:srgb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70016" y="2591597"/>
              <a:ext cx="571504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8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>
            <a:off x="1571604" y="2128364"/>
            <a:ext cx="1393041" cy="430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1051719" y="1600994"/>
            <a:ext cx="102235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1436688" y="3078163"/>
            <a:ext cx="714375" cy="461962"/>
            <a:chOff x="2714612" y="4429132"/>
            <a:chExt cx="714380" cy="461665"/>
          </a:xfrm>
        </p:grpSpPr>
        <p:sp>
          <p:nvSpPr>
            <p:cNvPr id="19500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786049" y="4500523"/>
              <a:ext cx="428628" cy="1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1655763" y="1000125"/>
            <a:ext cx="714375" cy="461963"/>
            <a:chOff x="3357554" y="2143116"/>
            <a:chExt cx="714380" cy="461665"/>
          </a:xfrm>
        </p:grpSpPr>
        <p:sp>
          <p:nvSpPr>
            <p:cNvPr id="19498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3"/>
          <p:cNvGrpSpPr>
            <a:grpSpLocks/>
          </p:cNvGrpSpPr>
          <p:nvPr/>
        </p:nvGrpSpPr>
        <p:grpSpPr bwMode="auto">
          <a:xfrm>
            <a:off x="571500" y="1643063"/>
            <a:ext cx="785813" cy="461962"/>
            <a:chOff x="2000232" y="2500306"/>
            <a:chExt cx="571504" cy="461665"/>
          </a:xfrm>
        </p:grpSpPr>
        <p:cxnSp>
          <p:nvCxnSpPr>
            <p:cNvPr id="25" name="Прямая со стрелкой 24"/>
            <p:cNvCxnSpPr/>
            <p:nvPr/>
          </p:nvCxnSpPr>
          <p:spPr>
            <a:xfrm>
              <a:off x="2000232" y="2570111"/>
              <a:ext cx="428339" cy="1586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97" name="TextBox 25"/>
            <p:cNvSpPr txBox="1">
              <a:spLocks noChangeArrowheads="1"/>
            </p:cNvSpPr>
            <p:nvPr/>
          </p:nvSpPr>
          <p:spPr bwMode="auto">
            <a:xfrm>
              <a:off x="2000232" y="2500306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endPara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 flipV="1">
            <a:off x="1040859" y="2143116"/>
            <a:ext cx="500066" cy="28380"/>
          </a:xfrm>
          <a:prstGeom prst="line">
            <a:avLst/>
          </a:prstGeom>
          <a:ln w="635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1069976" y="2652712"/>
            <a:ext cx="1020762" cy="17463"/>
          </a:xfrm>
          <a:prstGeom prst="straightConnector1">
            <a:avLst/>
          </a:prstGeom>
          <a:ln w="635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0"/>
          <p:cNvGrpSpPr>
            <a:grpSpLocks/>
          </p:cNvGrpSpPr>
          <p:nvPr/>
        </p:nvGrpSpPr>
        <p:grpSpPr bwMode="auto">
          <a:xfrm>
            <a:off x="2071688" y="1500188"/>
            <a:ext cx="1643062" cy="584200"/>
            <a:chOff x="3286116" y="1785926"/>
            <a:chExt cx="1643074" cy="584775"/>
          </a:xfrm>
        </p:grpSpPr>
        <p:sp>
          <p:nvSpPr>
            <p:cNvPr id="19494" name="TextBox 28"/>
            <p:cNvSpPr txBox="1">
              <a:spLocks noChangeArrowheads="1"/>
            </p:cNvSpPr>
            <p:nvPr/>
          </p:nvSpPr>
          <p:spPr bwMode="auto">
            <a:xfrm>
              <a:off x="3286116" y="1785926"/>
              <a:ext cx="164307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верёвки</a:t>
              </a:r>
              <a:r>
                <a:rPr lang="en-US" sz="3200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414704" y="1857433"/>
              <a:ext cx="428628" cy="15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899592" y="5589240"/>
            <a:ext cx="6215062" cy="5857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другого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тела!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995936" y="908720"/>
            <a:ext cx="51731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Мальчик за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верёвку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разгоняет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машинку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79512" y="2977788"/>
            <a:ext cx="1224136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44016" y="980728"/>
            <a:ext cx="1259632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дорога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57188" y="2428868"/>
            <a:ext cx="3286125" cy="1588"/>
          </a:xfrm>
          <a:prstGeom prst="line">
            <a:avLst/>
          </a:prstGeom>
          <a:ln w="82550" cmpd="thinThick">
            <a:solidFill>
              <a:srgbClr val="0033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30175" y="2286000"/>
            <a:ext cx="150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дорога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635896" y="1571625"/>
            <a:ext cx="1584176" cy="58420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верёвка</a:t>
            </a:r>
          </a:p>
        </p:txBody>
      </p:sp>
      <p:sp>
        <p:nvSpPr>
          <p:cNvPr id="42" name="Содержимое 36"/>
          <p:cNvSpPr txBox="1">
            <a:spLocks/>
          </p:cNvSpPr>
          <p:nvPr/>
        </p:nvSpPr>
        <p:spPr>
          <a:xfrm>
            <a:off x="5612756" y="1500174"/>
            <a:ext cx="3531244" cy="14927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Машинка,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=5кг</a:t>
            </a:r>
            <a:endParaRPr lang="ru-RU" sz="2400" dirty="0">
              <a:solidFill>
                <a:srgbClr val="000000"/>
              </a:solidFill>
            </a:endParaRPr>
          </a:p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Двигается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с ускорением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а=3м/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3320355" y="2996952"/>
            <a:ext cx="557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3347864" y="3986833"/>
            <a:ext cx="5502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50Н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</a:t>
            </a:r>
            <a:r>
              <a:rPr lang="en-US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14625" y="1420813"/>
            <a:ext cx="928688" cy="461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=25Н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275856" y="3482776"/>
            <a:ext cx="5663704" cy="52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верёвки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∙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843808" y="4437112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вер.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5кг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∙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3м/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сс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одержимое 36"/>
          <p:cNvSpPr txBox="1">
            <a:spLocks/>
          </p:cNvSpPr>
          <p:nvPr/>
        </p:nvSpPr>
        <p:spPr>
          <a:xfrm>
            <a:off x="107504" y="4941168"/>
            <a:ext cx="9144000" cy="642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Чтобы…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УСКОРЕННО</a:t>
            </a:r>
            <a:r>
              <a:rPr lang="ru-RU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необходимо…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сил=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∙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86469" y="0"/>
            <a:ext cx="385753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6-2</a:t>
            </a:r>
            <a:r>
              <a:rPr lang="ru-RU" b="1" dirty="0" smtClean="0">
                <a:latin typeface="Times New Roman" pitchFamily="18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II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з-н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Ньютона. (…и  пример)</a:t>
            </a:r>
            <a:endParaRPr lang="ru-RU" b="1" dirty="0" smtClean="0">
              <a:latin typeface="Times New Roman" pitchFamily="18" charset="0"/>
              <a:cs typeface="Arial" pitchFamily="34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2643174" y="2786058"/>
            <a:ext cx="607223" cy="430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20"/>
          <p:cNvGrpSpPr>
            <a:grpSpLocks/>
          </p:cNvGrpSpPr>
          <p:nvPr/>
        </p:nvGrpSpPr>
        <p:grpSpPr bwMode="auto">
          <a:xfrm>
            <a:off x="2705018" y="2428868"/>
            <a:ext cx="723974" cy="461963"/>
            <a:chOff x="3357554" y="2143116"/>
            <a:chExt cx="714380" cy="461665"/>
          </a:xfrm>
        </p:grpSpPr>
        <p:sp>
          <p:nvSpPr>
            <p:cNvPr id="47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901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3784E-6 L -0.01319 -0.24329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1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000"/>
                            </p:stCondLst>
                            <p:childTnLst>
                              <p:par>
                                <p:cTn id="1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7" grpId="0" animBg="1"/>
      <p:bldP spid="32" grpId="0" animBg="1"/>
      <p:bldP spid="32" grpId="1" animBg="1"/>
      <p:bldP spid="33" grpId="0"/>
      <p:bldP spid="35" grpId="0" animBg="1"/>
      <p:bldP spid="36" grpId="0" animBg="1"/>
      <p:bldP spid="36" grpId="1" animBg="1"/>
      <p:bldP spid="39" grpId="0"/>
      <p:bldP spid="40" grpId="0" animBg="1"/>
      <p:bldP spid="42" grpId="0" animBg="1"/>
      <p:bldP spid="44" grpId="0"/>
      <p:bldP spid="54" grpId="0"/>
      <p:bldP spid="59" grpId="0" animBg="1"/>
      <p:bldP spid="61" grpId="0"/>
      <p:bldP spid="62" grpId="0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88155" y="2928934"/>
            <a:ext cx="3214678" cy="292895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4929198"/>
            <a:ext cx="9144000" cy="1785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5738" marR="22225" lvl="1" indent="-185738">
              <a:spcAft>
                <a:spcPts val="100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8-1.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Чему равно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ускорение свободного падения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высоте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600км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т.е. на расстоянии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6400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+600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=7000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7000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 от центра Земли.</a:t>
            </a:r>
          </a:p>
          <a:p>
            <a:pPr marL="185738" marR="22225" lvl="1" indent="-185738">
              <a:spcAft>
                <a:spcPts val="1000"/>
              </a:spcAft>
            </a:pP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3571868" y="1928757"/>
            <a:ext cx="2736000" cy="45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500826" y="1629779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445741" y="2976232"/>
            <a:ext cx="214314" cy="214314"/>
          </a:xfrm>
          <a:prstGeom prst="ellipse">
            <a:avLst/>
          </a:prstGeom>
          <a:solidFill>
            <a:srgbClr val="F9010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2387819" y="3146404"/>
            <a:ext cx="1057922" cy="826762"/>
          </a:xfrm>
          <a:prstGeom prst="straightConnector1">
            <a:avLst/>
          </a:prstGeom>
          <a:ln w="50800">
            <a:solidFill>
              <a:srgbClr val="FFFF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"/>
          <p:cNvGrpSpPr/>
          <p:nvPr/>
        </p:nvGrpSpPr>
        <p:grpSpPr>
          <a:xfrm>
            <a:off x="1516915" y="3357562"/>
            <a:ext cx="1143008" cy="1077218"/>
            <a:chOff x="2714612" y="4429132"/>
            <a:chExt cx="928694" cy="1077218"/>
          </a:xfrm>
        </p:grpSpPr>
        <p:sp>
          <p:nvSpPr>
            <p:cNvPr id="44" name="TextBox 43"/>
            <p:cNvSpPr txBox="1"/>
            <p:nvPr/>
          </p:nvSpPr>
          <p:spPr>
            <a:xfrm>
              <a:off x="2714612" y="4429132"/>
              <a:ext cx="9286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ru-RU" sz="3200" b="1" baseline="-30000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Тяж </a:t>
              </a:r>
              <a:endPara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3159989" y="3838852"/>
            <a:ext cx="2340705" cy="92333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800" dirty="0">
              <a:solidFill>
                <a:srgbClr val="008000"/>
              </a:solidFill>
            </a:endParaRPr>
          </a:p>
        </p:txBody>
      </p:sp>
      <p:sp>
        <p:nvSpPr>
          <p:cNvPr id="47" name="AutoShape 5"/>
          <p:cNvSpPr>
            <a:spLocks/>
          </p:cNvSpPr>
          <p:nvPr/>
        </p:nvSpPr>
        <p:spPr bwMode="auto">
          <a:xfrm rot="3224091">
            <a:off x="2523889" y="2950464"/>
            <a:ext cx="756165" cy="2172077"/>
          </a:xfrm>
          <a:prstGeom prst="rightBrace">
            <a:avLst>
              <a:gd name="adj1" fmla="val 2178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42844" y="500042"/>
            <a:ext cx="1642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57956" y="143240"/>
            <a:ext cx="2235883" cy="1081995"/>
            <a:chOff x="9003" y="5871"/>
            <a:chExt cx="633" cy="789"/>
          </a:xfrm>
        </p:grpSpPr>
        <p:sp>
          <p:nvSpPr>
            <p:cNvPr id="43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538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9003" y="5871"/>
              <a:ext cx="633" cy="789"/>
              <a:chOff x="11929" y="4886"/>
              <a:chExt cx="633" cy="789"/>
            </a:xfrm>
          </p:grpSpPr>
          <p:sp>
            <p:nvSpPr>
              <p:cNvPr id="49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633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ru-RU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kumimoji="0" lang="en-US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 Box 6"/>
              <p:cNvSpPr txBox="1">
                <a:spLocks noChangeArrowheads="1"/>
              </p:cNvSpPr>
              <p:nvPr/>
            </p:nvSpPr>
            <p:spPr bwMode="auto">
              <a:xfrm>
                <a:off x="12024" y="5327"/>
                <a:ext cx="241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4" name="Прямоугольник 53"/>
          <p:cNvSpPr/>
          <p:nvPr/>
        </p:nvSpPr>
        <p:spPr>
          <a:xfrm>
            <a:off x="3714744" y="411758"/>
            <a:ext cx="2526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</a:t>
            </a:r>
            <a:r>
              <a:rPr lang="ru-RU" sz="4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40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433719" y="455330"/>
            <a:ext cx="861133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143768" y="142852"/>
            <a:ext cx="1483525" cy="1215016"/>
            <a:chOff x="9003" y="5871"/>
            <a:chExt cx="420" cy="886"/>
          </a:xfrm>
          <a:solidFill>
            <a:srgbClr val="F9E3A5"/>
          </a:solidFill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9003" y="5871"/>
              <a:ext cx="404" cy="886"/>
              <a:chOff x="11929" y="4886"/>
              <a:chExt cx="404" cy="886"/>
            </a:xfrm>
            <a:grpFill/>
          </p:grpSpPr>
          <p:sp>
            <p:nvSpPr>
              <p:cNvPr id="60" name="Text Box 5"/>
              <p:cNvSpPr txBox="1">
                <a:spLocks noChangeArrowheads="1"/>
              </p:cNvSpPr>
              <p:nvPr/>
            </p:nvSpPr>
            <p:spPr bwMode="auto">
              <a:xfrm>
                <a:off x="11929" y="4886"/>
                <a:ext cx="404" cy="45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 Box 6"/>
              <p:cNvSpPr txBox="1">
                <a:spLocks noChangeArrowheads="1"/>
              </p:cNvSpPr>
              <p:nvPr/>
            </p:nvSpPr>
            <p:spPr bwMode="auto">
              <a:xfrm>
                <a:off x="12024" y="5327"/>
                <a:ext cx="208" cy="4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9" name="Line 3"/>
            <p:cNvSpPr>
              <a:spLocks noChangeShapeType="1"/>
            </p:cNvSpPr>
            <p:nvPr/>
          </p:nvSpPr>
          <p:spPr bwMode="auto">
            <a:xfrm>
              <a:off x="9036" y="6379"/>
              <a:ext cx="387" cy="1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71438" y="1469866"/>
            <a:ext cx="2643174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>
              <a:lnSpc>
                <a:spcPts val="35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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6400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7·10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36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643174" y="1506668"/>
            <a:ext cx="86113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57554" y="1395699"/>
            <a:ext cx="3383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6,67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783863" y="1967203"/>
            <a:ext cx="1726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м)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786578" y="1357298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6,67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3200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6858016" y="1928802"/>
            <a:ext cx="2736000" cy="45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6858016" y="2000240"/>
            <a:ext cx="1380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32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929058" y="2863990"/>
            <a:ext cx="86113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V="1">
            <a:off x="4836396" y="3227043"/>
            <a:ext cx="1548000" cy="45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4786314" y="2643182"/>
            <a:ext cx="1757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40,02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5405725" y="320141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ru-RU" sz="32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6572264" y="2928934"/>
            <a:ext cx="476412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000892" y="2857496"/>
            <a:ext cx="1840568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8,17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сс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8501090" y="1428736"/>
            <a:ext cx="357190" cy="357190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667158" y="1500174"/>
            <a:ext cx="357190" cy="268499"/>
          </a:xfrm>
          <a:prstGeom prst="roundRect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899505" y="1490235"/>
            <a:ext cx="357190" cy="268499"/>
          </a:xfrm>
          <a:prstGeom prst="roundRect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858148" y="2101495"/>
            <a:ext cx="357190" cy="268499"/>
          </a:xfrm>
          <a:prstGeom prst="roundRect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8501090" y="1428736"/>
            <a:ext cx="357190" cy="268499"/>
          </a:xfrm>
          <a:prstGeom prst="roundRect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316329" y="2635108"/>
            <a:ext cx="357190" cy="357190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Выгнутая вниз стрелка 82"/>
          <p:cNvSpPr/>
          <p:nvPr/>
        </p:nvSpPr>
        <p:spPr>
          <a:xfrm flipH="1">
            <a:off x="5143504" y="6500834"/>
            <a:ext cx="1357322" cy="2143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857752" y="2500306"/>
            <a:ext cx="171451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40,02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3000364" y="5929330"/>
            <a:ext cx="5857916" cy="571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5738" marR="22225" lvl="1" indent="-185738">
              <a:spcAft>
                <a:spcPts val="1000"/>
              </a:spcAft>
            </a:pP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6400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км=6400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м=6,4·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marL="185738" marR="22225" lvl="1" indent="-185738">
              <a:spcAft>
                <a:spcPts val="1000"/>
              </a:spcAft>
            </a:pP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3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3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3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3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3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3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3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3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3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3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3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3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194" grpId="0" animBg="1"/>
      <p:bldP spid="20" grpId="0"/>
      <p:bldP spid="41" grpId="0" animBg="1"/>
      <p:bldP spid="46" grpId="0" build="allAtOnce" animBg="1"/>
      <p:bldP spid="47" grpId="0" animBg="1"/>
      <p:bldP spid="36" grpId="0"/>
      <p:bldP spid="36" grpId="1"/>
      <p:bldP spid="54" grpId="0"/>
      <p:bldP spid="55" grpId="0" animBg="1"/>
      <p:bldP spid="62" grpId="0" build="p" animBg="1"/>
      <p:bldP spid="63" grpId="0" animBg="1"/>
      <p:bldP spid="64" grpId="0"/>
      <p:bldP spid="65" grpId="0"/>
      <p:bldP spid="66" grpId="0"/>
      <p:bldP spid="68" grpId="0"/>
      <p:bldP spid="69" grpId="0" animBg="1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3" grpId="0" animBg="1"/>
      <p:bldP spid="81" grpId="0" animBg="1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1000100" y="1142984"/>
            <a:ext cx="5572164" cy="4500594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255412" y="642918"/>
            <a:ext cx="814619" cy="1016007"/>
            <a:chOff x="7453" y="7056"/>
            <a:chExt cx="611" cy="576"/>
          </a:xfrm>
        </p:grpSpPr>
        <p:sp>
          <p:nvSpPr>
            <p:cNvPr id="6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34"/>
            <p:cNvSpPr>
              <a:spLocks noChangeShapeType="1"/>
            </p:cNvSpPr>
            <p:nvPr/>
          </p:nvSpPr>
          <p:spPr bwMode="auto">
            <a:xfrm>
              <a:off x="7843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40"/>
            <p:cNvSpPr>
              <a:spLocks noChangeShapeType="1"/>
            </p:cNvSpPr>
            <p:nvPr/>
          </p:nvSpPr>
          <p:spPr bwMode="auto">
            <a:xfrm>
              <a:off x="7453" y="7559"/>
              <a:ext cx="28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Line 34"/>
          <p:cNvSpPr>
            <a:spLocks noChangeShapeType="1"/>
          </p:cNvSpPr>
          <p:nvPr/>
        </p:nvSpPr>
        <p:spPr bwMode="auto">
          <a:xfrm rot="-240000" flipV="1">
            <a:off x="3750396" y="143517"/>
            <a:ext cx="45719" cy="76359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74590" y="1468824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6"/>
          <p:cNvGrpSpPr/>
          <p:nvPr/>
        </p:nvGrpSpPr>
        <p:grpSpPr>
          <a:xfrm>
            <a:off x="3779786" y="0"/>
            <a:ext cx="609462" cy="584775"/>
            <a:chOff x="8072462" y="642918"/>
            <a:chExt cx="609462" cy="58477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072462" y="642918"/>
              <a:ext cx="6094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ru-RU" b="1" dirty="0" smtClean="0">
                  <a:solidFill>
                    <a:srgbClr val="F9010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endParaRPr lang="ru-RU" sz="3200" dirty="0">
                <a:solidFill>
                  <a:srgbClr val="F90101"/>
                </a:solidFill>
              </a:endParaRPr>
            </a:p>
          </p:txBody>
        </p:sp>
        <p:sp>
          <p:nvSpPr>
            <p:cNvPr id="19" name="Line 41"/>
            <p:cNvSpPr>
              <a:spLocks noChangeShapeType="1"/>
            </p:cNvSpPr>
            <p:nvPr/>
          </p:nvSpPr>
          <p:spPr bwMode="auto">
            <a:xfrm>
              <a:off x="8117111" y="714356"/>
              <a:ext cx="38397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42876" y="0"/>
            <a:ext cx="1643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2759" y="639529"/>
            <a:ext cx="1601721" cy="646331"/>
          </a:xfrm>
          <a:prstGeom prst="rect">
            <a:avLst/>
          </a:prstGeom>
          <a:solidFill>
            <a:srgbClr val="92D050">
              <a:alpha val="33000"/>
            </a:srgb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228062" y="3102304"/>
            <a:ext cx="5715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7686" y="214290"/>
            <a:ext cx="4000496" cy="52322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50кг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38" y="1214422"/>
            <a:ext cx="235742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(по условию)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 rot="5400000">
            <a:off x="6099600" y="2683510"/>
            <a:ext cx="895948" cy="1081271"/>
            <a:chOff x="7392" y="7056"/>
            <a:chExt cx="672" cy="613"/>
          </a:xfrm>
        </p:grpSpPr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7843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 rot="16260000">
              <a:off x="7283" y="7560"/>
              <a:ext cx="21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5869828" y="2691466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000100" y="3078206"/>
            <a:ext cx="5572164" cy="57150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801241" y="3714752"/>
            <a:ext cx="319991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rot="-480000">
            <a:off x="6830579" y="3350895"/>
            <a:ext cx="372991" cy="4703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33"/>
          <p:cNvGrpSpPr/>
          <p:nvPr/>
        </p:nvGrpSpPr>
        <p:grpSpPr>
          <a:xfrm>
            <a:off x="7215206" y="3071810"/>
            <a:ext cx="580608" cy="584775"/>
            <a:chOff x="8072462" y="642918"/>
            <a:chExt cx="580608" cy="584775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8072462" y="642918"/>
              <a:ext cx="58060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ru-RU" b="1" dirty="0" smtClean="0">
                  <a:solidFill>
                    <a:srgbClr val="F9010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э</a:t>
              </a:r>
              <a:endParaRPr lang="ru-RU" sz="3200" dirty="0">
                <a:solidFill>
                  <a:srgbClr val="F90101"/>
                </a:solidFill>
              </a:endParaRPr>
            </a:p>
          </p:txBody>
        </p:sp>
        <p:sp>
          <p:nvSpPr>
            <p:cNvPr id="36" name="Line 41"/>
            <p:cNvSpPr>
              <a:spLocks noChangeShapeType="1"/>
            </p:cNvSpPr>
            <p:nvPr/>
          </p:nvSpPr>
          <p:spPr bwMode="auto">
            <a:xfrm>
              <a:off x="8117111" y="714356"/>
              <a:ext cx="38397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" name="Line 34"/>
          <p:cNvSpPr>
            <a:spLocks noChangeShapeType="1"/>
          </p:cNvSpPr>
          <p:nvPr/>
        </p:nvSpPr>
        <p:spPr bwMode="auto">
          <a:xfrm rot="-240000" flipH="1" flipV="1">
            <a:off x="4714629" y="3246322"/>
            <a:ext cx="767234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39"/>
          <p:cNvGrpSpPr/>
          <p:nvPr/>
        </p:nvGrpSpPr>
        <p:grpSpPr>
          <a:xfrm>
            <a:off x="4495570" y="2500306"/>
            <a:ext cx="647934" cy="707886"/>
            <a:chOff x="3357554" y="4786322"/>
            <a:chExt cx="647934" cy="70788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357554" y="4786322"/>
              <a:ext cx="64793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90101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4000" dirty="0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3500430" y="4929198"/>
              <a:ext cx="3839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000629" y="4286256"/>
            <a:ext cx="41433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00694" y="5425875"/>
            <a:ext cx="30718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98828" y="6000768"/>
            <a:ext cx="2187282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36"/>
          <p:cNvSpPr txBox="1">
            <a:spLocks noChangeArrowheads="1"/>
          </p:cNvSpPr>
          <p:nvPr/>
        </p:nvSpPr>
        <p:spPr bwMode="auto">
          <a:xfrm>
            <a:off x="231030" y="2857496"/>
            <a:ext cx="112626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492642" y="3278728"/>
            <a:ext cx="642942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46610" y="3355974"/>
            <a:ext cx="71438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11560" y="4071942"/>
            <a:ext cx="5715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36"/>
          <p:cNvSpPr txBox="1">
            <a:spLocks noChangeArrowheads="1"/>
          </p:cNvSpPr>
          <p:nvPr/>
        </p:nvSpPr>
        <p:spPr bwMode="auto">
          <a:xfrm>
            <a:off x="928662" y="3786190"/>
            <a:ext cx="112626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97664" y="4143380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aц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071538" y="4213230"/>
            <a:ext cx="71438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0" y="4795417"/>
            <a:ext cx="1643042" cy="52322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7105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43570" y="972812"/>
            <a:ext cx="3500430" cy="523220"/>
          </a:xfrm>
          <a:prstGeom prst="rect">
            <a:avLst/>
          </a:prstGeom>
          <a:solidFill>
            <a:srgbClr val="F9E3A5">
              <a:alpha val="56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А для невесомости?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3338" y="4071942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71664" y="3058162"/>
            <a:ext cx="928694" cy="6429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658497" y="3786190"/>
            <a:ext cx="642942" cy="6429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215074" y="1472878"/>
            <a:ext cx="2056939" cy="646331"/>
          </a:xfrm>
          <a:prstGeom prst="rect">
            <a:avLst/>
          </a:prstGeom>
          <a:solidFill>
            <a:srgbClr val="F9E3A5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286512" y="1472878"/>
            <a:ext cx="428628" cy="6429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330786" y="1500174"/>
            <a:ext cx="428628" cy="6429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71438" y="2006734"/>
            <a:ext cx="2143108" cy="70788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4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40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71438" y="5429264"/>
            <a:ext cx="5286380" cy="121444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5738" marR="22225" lvl="1" indent="-185738">
              <a:spcAft>
                <a:spcPts val="10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8-4.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Какова была длительность дня когда на экваторе вес был на половину меньше , чем на полюсе?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70338" y="3000372"/>
            <a:ext cx="2187282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57356" y="4000504"/>
            <a:ext cx="5715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2312110" y="4266253"/>
            <a:ext cx="2520000" cy="1588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2285984" y="3701481"/>
            <a:ext cx="243528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4·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9,86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6,4·10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064790" y="4286256"/>
            <a:ext cx="107753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м/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715008" y="857232"/>
            <a:ext cx="3357554" cy="1857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500758" y="4857760"/>
            <a:ext cx="37147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50кг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71604" y="4786322"/>
            <a:ext cx="2000264" cy="52322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118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мин</a:t>
            </a:r>
            <a:r>
              <a:rPr lang="en-US" sz="2800" b="1" baseline="30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0" y="0"/>
            <a:ext cx="2500298" cy="278605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 стрелкой 74"/>
          <p:cNvCxnSpPr/>
          <p:nvPr/>
        </p:nvCxnSpPr>
        <p:spPr>
          <a:xfrm flipV="1">
            <a:off x="1000100" y="3429000"/>
            <a:ext cx="714380" cy="71438"/>
          </a:xfrm>
          <a:prstGeom prst="straightConnector1">
            <a:avLst/>
          </a:prstGeom>
          <a:ln w="381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2976065" y="4286256"/>
            <a:ext cx="1167307" cy="52322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6000760" y="2071678"/>
            <a:ext cx="2857520" cy="523220"/>
          </a:xfrm>
          <a:prstGeom prst="rect">
            <a:avLst/>
          </a:prstGeom>
          <a:solidFill>
            <a:srgbClr val="F9E3A5">
              <a:alpha val="54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5024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с=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en-US" sz="2800" b="1" baseline="30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500"/>
                            </p:stCondLst>
                            <p:childTnLst>
                              <p:par>
                                <p:cTn id="2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/>
      <p:bldP spid="20" grpId="0"/>
      <p:bldP spid="21" grpId="0" animBg="1"/>
      <p:bldP spid="22" grpId="0" animBg="1"/>
      <p:bldP spid="23" grpId="0" animBg="1"/>
      <p:bldP spid="25" grpId="0" animBg="1"/>
      <p:bldP spid="30" grpId="0"/>
      <p:bldP spid="31" grpId="0" animBg="1"/>
      <p:bldP spid="32" grpId="0" animBg="1"/>
      <p:bldP spid="33" grpId="0" animBg="1"/>
      <p:bldP spid="37" grpId="0" animBg="1"/>
      <p:bldP spid="41" grpId="0" animBg="1"/>
      <p:bldP spid="43" grpId="0" animBg="1"/>
      <p:bldP spid="44" grpId="0" animBg="1"/>
      <p:bldP spid="46" grpId="0" animBg="1"/>
      <p:bldP spid="46" grpId="1" animBg="1"/>
      <p:bldP spid="47" grpId="0" animBg="1"/>
      <p:bldP spid="47" grpId="1" animBg="1"/>
      <p:bldP spid="51" grpId="0" animBg="1"/>
      <p:bldP spid="52" grpId="0" animBg="1"/>
      <p:bldP spid="54" grpId="0" animBg="1"/>
      <p:bldP spid="55" grpId="0" animBg="1"/>
      <p:bldP spid="56" grpId="0" animBg="1"/>
      <p:bldP spid="50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  <p:bldP spid="42" grpId="0" animBg="1"/>
      <p:bldP spid="72" grpId="0" animBg="1"/>
      <p:bldP spid="73" grpId="0" animBg="1"/>
      <p:bldP spid="79" grpId="0" animBg="1"/>
      <p:bldP spid="57" grpId="0" animBg="1"/>
      <p:bldP spid="5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88155" y="2928934"/>
            <a:ext cx="3214678" cy="292895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-1" y="0"/>
            <a:ext cx="6758223" cy="2864888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0" y="4714884"/>
            <a:ext cx="9144000" cy="1643050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285784" y="4714884"/>
            <a:ext cx="942978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22225" lvl="1" indent="-274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8,2.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 поверхности Земли (т. е. на расстоянии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 ее центра) на тело действует сила всемирного тяготения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54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Чему равна сила тяготения, действующая на это тело на расстоянии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3R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Земли?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Ответ занесите в  Ньютонах.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541834" y="0"/>
            <a:ext cx="2403447" cy="1386534"/>
            <a:chOff x="1041900" y="428604"/>
            <a:chExt cx="2403447" cy="138653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41900" y="915022"/>
              <a:ext cx="9541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1785918" y="428604"/>
              <a:ext cx="16594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351926" y="1168807"/>
              <a:ext cx="85162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918476" y="472746"/>
            <a:ext cx="114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/>
          <p:nvPr/>
        </p:nvGrpSpPr>
        <p:grpSpPr>
          <a:xfrm>
            <a:off x="-32" y="1431934"/>
            <a:ext cx="2553575" cy="1386534"/>
            <a:chOff x="891772" y="428604"/>
            <a:chExt cx="2553575" cy="138653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91772" y="901374"/>
              <a:ext cx="1159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48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1785918" y="428604"/>
              <a:ext cx="16594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857356" y="1168807"/>
              <a:ext cx="134619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3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428860" y="1928802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28249" y="1582362"/>
            <a:ext cx="939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4969719" y="2232039"/>
            <a:ext cx="888484" cy="45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101618" y="2198008"/>
            <a:ext cx="400881" cy="601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56346" y="1928802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42390" y="194245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29388" y="-785842"/>
            <a:ext cx="2928926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стр20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445741" y="2976232"/>
            <a:ext cx="214314" cy="214314"/>
          </a:xfrm>
          <a:prstGeom prst="ellipse">
            <a:avLst/>
          </a:prstGeom>
          <a:solidFill>
            <a:srgbClr val="F9010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2387819" y="3146404"/>
            <a:ext cx="1057922" cy="826762"/>
          </a:xfrm>
          <a:prstGeom prst="straightConnector1">
            <a:avLst/>
          </a:prstGeom>
          <a:ln w="50800">
            <a:solidFill>
              <a:srgbClr val="FFFF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3"/>
          <p:cNvGrpSpPr/>
          <p:nvPr/>
        </p:nvGrpSpPr>
        <p:grpSpPr>
          <a:xfrm>
            <a:off x="1516915" y="3357562"/>
            <a:ext cx="1143008" cy="1077218"/>
            <a:chOff x="2714612" y="4429132"/>
            <a:chExt cx="928694" cy="1077218"/>
          </a:xfrm>
        </p:grpSpPr>
        <p:sp>
          <p:nvSpPr>
            <p:cNvPr id="44" name="TextBox 43"/>
            <p:cNvSpPr txBox="1"/>
            <p:nvPr/>
          </p:nvSpPr>
          <p:spPr>
            <a:xfrm>
              <a:off x="2714612" y="4429132"/>
              <a:ext cx="9286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ru-RU" sz="3200" b="1" baseline="-30000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Тяж </a:t>
              </a:r>
              <a:endPara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3159989" y="3838852"/>
            <a:ext cx="2340705" cy="92333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800" dirty="0">
              <a:solidFill>
                <a:srgbClr val="008000"/>
              </a:solidFill>
            </a:endParaRPr>
          </a:p>
        </p:txBody>
      </p:sp>
      <p:sp>
        <p:nvSpPr>
          <p:cNvPr id="47" name="AutoShape 5"/>
          <p:cNvSpPr>
            <a:spLocks/>
          </p:cNvSpPr>
          <p:nvPr/>
        </p:nvSpPr>
        <p:spPr bwMode="auto">
          <a:xfrm rot="3224091">
            <a:off x="2523889" y="2950464"/>
            <a:ext cx="756165" cy="2172077"/>
          </a:xfrm>
          <a:prstGeom prst="rightBrace">
            <a:avLst>
              <a:gd name="adj1" fmla="val 2178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Группа 8"/>
          <p:cNvGrpSpPr/>
          <p:nvPr/>
        </p:nvGrpSpPr>
        <p:grpSpPr>
          <a:xfrm>
            <a:off x="2933963" y="1470962"/>
            <a:ext cx="1929314" cy="1397433"/>
            <a:chOff x="1981129" y="428604"/>
            <a:chExt cx="1929314" cy="1397433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2034990" y="1162506"/>
              <a:ext cx="1656184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рямоугольник 51"/>
            <p:cNvSpPr/>
            <p:nvPr/>
          </p:nvSpPr>
          <p:spPr>
            <a:xfrm>
              <a:off x="2251014" y="428604"/>
              <a:ext cx="16594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6"/>
            <p:cNvSpPr>
              <a:spLocks noChangeArrowheads="1"/>
            </p:cNvSpPr>
            <p:nvPr/>
          </p:nvSpPr>
          <p:spPr bwMode="auto">
            <a:xfrm>
              <a:off x="1981129" y="1179706"/>
              <a:ext cx="16177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9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 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56" name="Скругленный прямоугольник 55"/>
          <p:cNvSpPr/>
          <p:nvPr/>
        </p:nvSpPr>
        <p:spPr>
          <a:xfrm>
            <a:off x="3288396" y="1637920"/>
            <a:ext cx="1571636" cy="1143008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1" grpId="0" animBg="1"/>
      <p:bldP spid="38" grpId="0" animBg="1"/>
      <p:bldP spid="8194" grpId="0"/>
      <p:bldP spid="8" grpId="0"/>
      <p:bldP spid="8" grpId="1"/>
      <p:bldP spid="15" grpId="0"/>
      <p:bldP spid="16" grpId="0"/>
      <p:bldP spid="19" grpId="0"/>
      <p:bldP spid="20" grpId="0"/>
      <p:bldP spid="21" grpId="0"/>
      <p:bldP spid="21" grpId="1"/>
      <p:bldP spid="39" grpId="0" build="allAtOnce" animBg="1"/>
      <p:bldP spid="41" grpId="0" animBg="1"/>
      <p:bldP spid="46" grpId="0" build="allAtOnce" animBg="1"/>
      <p:bldP spid="47" grpId="0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88155" y="2928934"/>
            <a:ext cx="3214678" cy="292895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4786322"/>
            <a:ext cx="9144000" cy="192882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222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8-3.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гравитационного взаимодействия между двумя шарами массами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кг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расстоянии R равна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5Н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сила гравитационного взаимодействия между шарами массами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2кг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3 кг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таком же расстоянии R друг от друга?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занесите в  Ньютонах.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785786" y="1554132"/>
            <a:ext cx="2403447" cy="1386534"/>
            <a:chOff x="1041900" y="428604"/>
            <a:chExt cx="2403447" cy="138653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041900" y="915022"/>
              <a:ext cx="9541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1785918" y="428604"/>
              <a:ext cx="16594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2351926" y="1168807"/>
              <a:ext cx="85162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3214678" y="2125612"/>
            <a:ext cx="942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4823204" y="1668430"/>
            <a:ext cx="2986054" cy="1331942"/>
            <a:chOff x="1037598" y="483196"/>
            <a:chExt cx="2593271" cy="13319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037598" y="915022"/>
              <a:ext cx="11592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48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ямоугольник 34"/>
            <p:cNvSpPr/>
            <p:nvPr/>
          </p:nvSpPr>
          <p:spPr>
            <a:xfrm>
              <a:off x="1833331" y="483196"/>
              <a:ext cx="17975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3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2351926" y="1168807"/>
              <a:ext cx="85162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7623790" y="2069762"/>
            <a:ext cx="114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40152" y="3357562"/>
            <a:ext cx="3203848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,стр.20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445741" y="2976232"/>
            <a:ext cx="214314" cy="214314"/>
          </a:xfrm>
          <a:prstGeom prst="ellipse">
            <a:avLst/>
          </a:prstGeom>
          <a:solidFill>
            <a:srgbClr val="F9010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2387819" y="3146404"/>
            <a:ext cx="1057922" cy="826762"/>
          </a:xfrm>
          <a:prstGeom prst="straightConnector1">
            <a:avLst/>
          </a:prstGeom>
          <a:ln w="50800">
            <a:solidFill>
              <a:srgbClr val="FFFF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1516915" y="3357562"/>
            <a:ext cx="1143008" cy="1077218"/>
            <a:chOff x="2714612" y="4429132"/>
            <a:chExt cx="928694" cy="1077218"/>
          </a:xfrm>
        </p:grpSpPr>
        <p:sp>
          <p:nvSpPr>
            <p:cNvPr id="44" name="TextBox 43"/>
            <p:cNvSpPr txBox="1"/>
            <p:nvPr/>
          </p:nvSpPr>
          <p:spPr>
            <a:xfrm>
              <a:off x="2714612" y="4429132"/>
              <a:ext cx="9286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ru-RU" sz="3200" b="1" baseline="-30000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Тяж </a:t>
              </a:r>
              <a:endPara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3159989" y="3838852"/>
            <a:ext cx="2340705" cy="92333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800" dirty="0">
              <a:solidFill>
                <a:srgbClr val="008000"/>
              </a:solidFill>
            </a:endParaRPr>
          </a:p>
        </p:txBody>
      </p:sp>
      <p:sp>
        <p:nvSpPr>
          <p:cNvPr id="47" name="AutoShape 5"/>
          <p:cNvSpPr>
            <a:spLocks/>
          </p:cNvSpPr>
          <p:nvPr/>
        </p:nvSpPr>
        <p:spPr bwMode="auto">
          <a:xfrm rot="3224091">
            <a:off x="2523889" y="2950464"/>
            <a:ext cx="756165" cy="2172077"/>
          </a:xfrm>
          <a:prstGeom prst="rightBrace">
            <a:avLst>
              <a:gd name="adj1" fmla="val 2178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195" grpId="0" animBg="1"/>
      <p:bldP spid="28" grpId="0"/>
      <p:bldP spid="37" grpId="0"/>
      <p:bldP spid="37" grpId="1"/>
      <p:bldP spid="39" grpId="0" build="allAtOnce" animBg="1"/>
      <p:bldP spid="41" grpId="0" animBg="1"/>
      <p:bldP spid="46" grpId="0" build="allAtOnce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2" y="5534561"/>
            <a:ext cx="5643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u="sng" dirty="0" smtClean="0"/>
              <a:t>Основы динамики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894" y="0"/>
            <a:ext cx="25837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9-2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658" y="285728"/>
            <a:ext cx="38028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№5-8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312601" y="1200800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тренировочные  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2155810" y="314324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0" y="928670"/>
          <a:ext cx="9144000" cy="5452074"/>
        </p:xfrm>
        <a:graphic>
          <a:graphicData uri="http://schemas.openxmlformats.org/drawingml/2006/table">
            <a:tbl>
              <a:tblPr/>
              <a:tblGrid>
                <a:gridCol w="2902867"/>
                <a:gridCol w="2020571"/>
                <a:gridCol w="3048000"/>
                <a:gridCol w="1172562"/>
              </a:tblGrid>
              <a:tr h="1785950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000" b="1" dirty="0" smtClean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2000" b="1" dirty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т№10)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сумка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m=5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кг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УСКОРЕННО ВВЕРХ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(Замедленно вниз)</a:t>
                      </a:r>
                    </a:p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g≈10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4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а=2 м/с</a:t>
                      </a:r>
                      <a:r>
                        <a:rPr lang="ru-RU" sz="24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oy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Вес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(т№10)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сумка </a:t>
                      </a:r>
                      <a:endParaRPr lang="ru-RU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=5 кг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УСКОРЕННО ВНИЗ (Замедленно вверх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а=2 м/с</a:t>
                      </a:r>
                      <a:r>
                        <a:rPr lang="ru-RU" sz="20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   </a:t>
                      </a: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g≈10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0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oy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сумка </a:t>
                      </a: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m=5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кг, РАВНОМЕРНО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(вверх, вниз, .......)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g≈10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4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</a:t>
                      </a: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oy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Line 1"/>
          <p:cNvSpPr>
            <a:spLocks noChangeShapeType="1"/>
          </p:cNvSpPr>
          <p:nvPr/>
        </p:nvSpPr>
        <p:spPr bwMode="auto">
          <a:xfrm flipV="1">
            <a:off x="3286116" y="4857760"/>
            <a:ext cx="0" cy="72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500562" y="3143248"/>
            <a:ext cx="0" cy="39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3286116" y="1065705"/>
            <a:ext cx="714380" cy="1535682"/>
            <a:chOff x="3862" y="509"/>
            <a:chExt cx="179" cy="1307"/>
          </a:xfrm>
        </p:grpSpPr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3862" y="1184"/>
              <a:ext cx="179" cy="1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V="1">
              <a:off x="3957" y="509"/>
              <a:ext cx="0" cy="76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3957" y="1264"/>
              <a:ext cx="0" cy="5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3500430" y="3214488"/>
            <a:ext cx="739767" cy="836180"/>
            <a:chOff x="3857" y="2386"/>
            <a:chExt cx="179" cy="420"/>
          </a:xfrm>
        </p:grpSpPr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 flipV="1">
              <a:off x="3953" y="2386"/>
              <a:ext cx="0" cy="12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108" name="Group 12"/>
            <p:cNvGrpSpPr>
              <a:grpSpLocks/>
            </p:cNvGrpSpPr>
            <p:nvPr/>
          </p:nvGrpSpPr>
          <p:grpSpPr bwMode="auto">
            <a:xfrm>
              <a:off x="3857" y="2410"/>
              <a:ext cx="179" cy="396"/>
              <a:chOff x="3857" y="2410"/>
              <a:chExt cx="179" cy="396"/>
            </a:xfrm>
          </p:grpSpPr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3857" y="2410"/>
                <a:ext cx="179" cy="17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0" name="Line 14"/>
              <p:cNvSpPr>
                <a:spLocks noChangeShapeType="1"/>
              </p:cNvSpPr>
              <p:nvPr/>
            </p:nvSpPr>
            <p:spPr bwMode="auto">
              <a:xfrm>
                <a:off x="3953" y="2499"/>
                <a:ext cx="0" cy="30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3508381" y="4767264"/>
            <a:ext cx="992181" cy="1304942"/>
            <a:chOff x="3938" y="2954"/>
            <a:chExt cx="179" cy="729"/>
          </a:xfrm>
        </p:grpSpPr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3938" y="3229"/>
              <a:ext cx="179" cy="1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4026" y="3323"/>
              <a:ext cx="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 flipV="1">
              <a:off x="4027" y="2954"/>
              <a:ext cx="0" cy="36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42" name="Line 46"/>
          <p:cNvSpPr>
            <a:spLocks noChangeShapeType="1"/>
          </p:cNvSpPr>
          <p:nvPr/>
        </p:nvSpPr>
        <p:spPr bwMode="auto">
          <a:xfrm flipV="1">
            <a:off x="3143240" y="1094172"/>
            <a:ext cx="0" cy="9286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 flipV="1">
            <a:off x="4286248" y="1888913"/>
            <a:ext cx="0" cy="46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5929322" y="21429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6500826" y="214290"/>
            <a:ext cx="228600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14290"/>
            <a:ext cx="91440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картинка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 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Что?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Как?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Ньютона )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0бщ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200348" y="87985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29256" y="1214422"/>
            <a:ext cx="1997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N-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2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143504" y="1928802"/>
            <a:ext cx="2675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=10H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 -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2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929618" y="1357298"/>
            <a:ext cx="12858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= 50H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60H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 flipV="1">
            <a:off x="3143240" y="3071810"/>
            <a:ext cx="0" cy="9286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lg" len="lg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214678" y="385762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29256" y="2714620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N</a:t>
            </a:r>
            <a:endParaRPr lang="ru-RU" sz="28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929190" y="3500438"/>
            <a:ext cx="3094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=10H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 N 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929398" y="3059371"/>
            <a:ext cx="12858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200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= 50H</a:t>
            </a:r>
            <a:endParaRPr lang="ru-RU" sz="2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40H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357686" y="471488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а=0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928926" y="47148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29256" y="4857760"/>
            <a:ext cx="2013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N</a:t>
            </a:r>
            <a:endParaRPr lang="ru-RU" sz="32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500694" y="5643578"/>
            <a:ext cx="2315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 N = 0H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001056" y="4857760"/>
            <a:ext cx="1285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000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= 50H</a:t>
            </a:r>
            <a:endParaRPr lang="ru-RU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 = 50H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32" y="2643182"/>
            <a:ext cx="9144000" cy="371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3219440" y="2335405"/>
            <a:ext cx="428628" cy="307777"/>
            <a:chOff x="2714612" y="4429132"/>
            <a:chExt cx="428628" cy="307777"/>
          </a:xfrm>
        </p:grpSpPr>
        <p:sp>
          <p:nvSpPr>
            <p:cNvPr id="39" name="TextBox 38"/>
            <p:cNvSpPr txBox="1"/>
            <p:nvPr/>
          </p:nvSpPr>
          <p:spPr>
            <a:xfrm>
              <a:off x="2714612" y="4429132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2786050" y="4500570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3690932" y="1071546"/>
            <a:ext cx="357190" cy="307777"/>
            <a:chOff x="3357554" y="2143116"/>
            <a:chExt cx="357190" cy="307777"/>
          </a:xfrm>
        </p:grpSpPr>
        <p:sp>
          <p:nvSpPr>
            <p:cNvPr id="42" name="TextBox 41"/>
            <p:cNvSpPr txBox="1"/>
            <p:nvPr/>
          </p:nvSpPr>
          <p:spPr>
            <a:xfrm>
              <a:off x="3357554" y="214311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3428992" y="2165141"/>
              <a:ext cx="285752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55"/>
          <p:cNvGrpSpPr/>
          <p:nvPr/>
        </p:nvGrpSpPr>
        <p:grpSpPr>
          <a:xfrm>
            <a:off x="4000496" y="1743006"/>
            <a:ext cx="1000132" cy="400110"/>
            <a:chOff x="3176291" y="2714620"/>
            <a:chExt cx="1000132" cy="400110"/>
          </a:xfrm>
        </p:grpSpPr>
        <p:sp>
          <p:nvSpPr>
            <p:cNvPr id="47" name="TextBox 46"/>
            <p:cNvSpPr txBox="1"/>
            <p:nvPr/>
          </p:nvSpPr>
          <p:spPr>
            <a:xfrm>
              <a:off x="3176291" y="2714620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а=2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м/с</a:t>
              </a:r>
              <a:r>
                <a:rPr lang="ru-RU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2</a:t>
              </a:r>
              <a:r>
                <a:rPr lang="ru-RU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29"/>
            <p:cNvSpPr>
              <a:spLocks noChangeShapeType="1"/>
            </p:cNvSpPr>
            <p:nvPr/>
          </p:nvSpPr>
          <p:spPr bwMode="auto">
            <a:xfrm>
              <a:off x="3380526" y="2757540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041 L 0 0.25301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3474 L 0 0.56776 " pathEditMode="relative" rAng="0" ptsTypes="AA">
                                      <p:cBhvr>
                                        <p:cTn id="124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4100" grpId="0" animBg="1"/>
      <p:bldP spid="4142" grpId="0" animBg="1"/>
      <p:bldP spid="4137" grpId="0" animBg="1"/>
      <p:bldP spid="5122" grpId="0" animBg="1"/>
      <p:bldP spid="5121" grpId="0" animBg="1"/>
      <p:bldP spid="5124" grpId="0"/>
      <p:bldP spid="52" grpId="0"/>
      <p:bldP spid="53" grpId="0"/>
      <p:bldP spid="54" grpId="0"/>
      <p:bldP spid="55" grpId="0"/>
      <p:bldP spid="55" grpId="1"/>
      <p:bldP spid="56" grpId="0" animBg="1"/>
      <p:bldP spid="57" grpId="0"/>
      <p:bldP spid="58" grpId="0"/>
      <p:bldP spid="59" grpId="0"/>
      <p:bldP spid="60" grpId="0"/>
      <p:bldP spid="60" grpId="1"/>
      <p:bldP spid="61" grpId="0"/>
      <p:bldP spid="62" grpId="0"/>
      <p:bldP spid="63" grpId="0"/>
      <p:bldP spid="64" grpId="0"/>
      <p:bldP spid="65" grpId="0"/>
      <p:bldP spid="65" grpId="1"/>
      <p:bldP spid="51" grpId="0" animBg="1"/>
      <p:bldP spid="5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0" y="857232"/>
          <a:ext cx="9144000" cy="5412321"/>
        </p:xfrm>
        <a:graphic>
          <a:graphicData uri="http://schemas.openxmlformats.org/drawingml/2006/table">
            <a:tbl>
              <a:tblPr/>
              <a:tblGrid>
                <a:gridCol w="2902867"/>
                <a:gridCol w="2020571"/>
                <a:gridCol w="3048000"/>
                <a:gridCol w="1172562"/>
              </a:tblGrid>
              <a:tr h="1785950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Моя масса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m=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30кг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УСКОРЕННО ВВЕРХ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(Замедленно вниз)</a:t>
                      </a:r>
                    </a:p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g≈10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4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а=2м/с</a:t>
                      </a:r>
                      <a:r>
                        <a:rPr lang="ru-RU" sz="24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oy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Вес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Моя масса,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=3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кг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УСКОРЕННО ВНИЗ (Замедленно вверх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а=2 м/с</a:t>
                      </a:r>
                      <a:r>
                        <a:rPr lang="ru-RU" sz="20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   </a:t>
                      </a: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g≈10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0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oy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Моя масса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m=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кг,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РАВНОМЕРНО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(вверх, вниз, .......)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а=0м/с</a:t>
                      </a:r>
                      <a:r>
                        <a:rPr lang="ru-RU" sz="24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 </a:t>
                      </a: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≈10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4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</a:t>
                      </a: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oy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Line 1"/>
          <p:cNvSpPr>
            <a:spLocks noChangeShapeType="1"/>
          </p:cNvSpPr>
          <p:nvPr/>
        </p:nvSpPr>
        <p:spPr bwMode="auto">
          <a:xfrm flipV="1">
            <a:off x="3286116" y="4857760"/>
            <a:ext cx="0" cy="72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500562" y="3143248"/>
            <a:ext cx="0" cy="39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86116" y="1065705"/>
            <a:ext cx="714380" cy="1535682"/>
            <a:chOff x="3862" y="509"/>
            <a:chExt cx="179" cy="1307"/>
          </a:xfrm>
        </p:grpSpPr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3862" y="1184"/>
              <a:ext cx="179" cy="1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V="1">
              <a:off x="3957" y="509"/>
              <a:ext cx="0" cy="76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3957" y="1264"/>
              <a:ext cx="0" cy="5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00430" y="3214491"/>
            <a:ext cx="739767" cy="999435"/>
            <a:chOff x="3857" y="2386"/>
            <a:chExt cx="179" cy="502"/>
          </a:xfrm>
        </p:grpSpPr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 flipV="1">
              <a:off x="3953" y="2386"/>
              <a:ext cx="0" cy="12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857" y="2410"/>
              <a:ext cx="179" cy="478"/>
              <a:chOff x="3857" y="2410"/>
              <a:chExt cx="179" cy="478"/>
            </a:xfrm>
          </p:grpSpPr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3857" y="2410"/>
                <a:ext cx="179" cy="17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0" name="Line 14"/>
              <p:cNvSpPr>
                <a:spLocks noChangeShapeType="1"/>
              </p:cNvSpPr>
              <p:nvPr/>
            </p:nvSpPr>
            <p:spPr bwMode="auto">
              <a:xfrm>
                <a:off x="3953" y="2581"/>
                <a:ext cx="0" cy="30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508381" y="4767264"/>
            <a:ext cx="992181" cy="1304942"/>
            <a:chOff x="3938" y="2954"/>
            <a:chExt cx="179" cy="729"/>
          </a:xfrm>
        </p:grpSpPr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3938" y="3229"/>
              <a:ext cx="179" cy="1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4026" y="3323"/>
              <a:ext cx="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 flipV="1">
              <a:off x="4027" y="2954"/>
              <a:ext cx="0" cy="36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42" name="Line 46"/>
          <p:cNvSpPr>
            <a:spLocks noChangeShapeType="1"/>
          </p:cNvSpPr>
          <p:nvPr/>
        </p:nvSpPr>
        <p:spPr bwMode="auto">
          <a:xfrm flipV="1">
            <a:off x="3143240" y="1094172"/>
            <a:ext cx="0" cy="9286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 flipV="1">
            <a:off x="4357686" y="1888913"/>
            <a:ext cx="0" cy="46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5929322" y="21429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6500826" y="214290"/>
            <a:ext cx="228600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14290"/>
            <a:ext cx="91440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картинка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 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Что?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Как?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Ньютона )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0бщ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928926" y="100010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29256" y="976954"/>
            <a:ext cx="2087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2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143504" y="1467137"/>
            <a:ext cx="2983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0H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 - 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300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2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929618" y="1285860"/>
            <a:ext cx="12858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00H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=360H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 flipV="1">
            <a:off x="3143240" y="3071810"/>
            <a:ext cx="0" cy="9286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lg" len="lg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143240" y="385762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29256" y="2643182"/>
            <a:ext cx="2236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929190" y="3429000"/>
            <a:ext cx="2957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30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60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300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 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929398" y="3059371"/>
            <a:ext cx="1285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000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300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endParaRPr lang="ru-RU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240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14810" y="5072074"/>
            <a:ext cx="54694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а=0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928926" y="47148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29256" y="4857760"/>
            <a:ext cx="2116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N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500694" y="5643578"/>
            <a:ext cx="2125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 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300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929586" y="4857760"/>
            <a:ext cx="1285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000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endParaRPr lang="ru-RU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 = 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….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pSp>
        <p:nvGrpSpPr>
          <p:cNvPr id="6" name="Группа 37"/>
          <p:cNvGrpSpPr/>
          <p:nvPr/>
        </p:nvGrpSpPr>
        <p:grpSpPr>
          <a:xfrm>
            <a:off x="3219440" y="2285992"/>
            <a:ext cx="428628" cy="357190"/>
            <a:chOff x="2714612" y="4379719"/>
            <a:chExt cx="428628" cy="357190"/>
          </a:xfrm>
        </p:grpSpPr>
        <p:sp>
          <p:nvSpPr>
            <p:cNvPr id="39" name="TextBox 38"/>
            <p:cNvSpPr txBox="1"/>
            <p:nvPr/>
          </p:nvSpPr>
          <p:spPr>
            <a:xfrm>
              <a:off x="2714612" y="4429132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2786050" y="4379719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40"/>
          <p:cNvGrpSpPr/>
          <p:nvPr/>
        </p:nvGrpSpPr>
        <p:grpSpPr>
          <a:xfrm>
            <a:off x="3286116" y="928670"/>
            <a:ext cx="357190" cy="307777"/>
            <a:chOff x="3357554" y="2143116"/>
            <a:chExt cx="357190" cy="307777"/>
          </a:xfrm>
        </p:grpSpPr>
        <p:sp>
          <p:nvSpPr>
            <p:cNvPr id="42" name="TextBox 41"/>
            <p:cNvSpPr txBox="1"/>
            <p:nvPr/>
          </p:nvSpPr>
          <p:spPr>
            <a:xfrm>
              <a:off x="3357554" y="214311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3428992" y="2165141"/>
              <a:ext cx="285752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5"/>
          <p:cNvGrpSpPr/>
          <p:nvPr/>
        </p:nvGrpSpPr>
        <p:grpSpPr>
          <a:xfrm>
            <a:off x="3929058" y="1488032"/>
            <a:ext cx="1000132" cy="369332"/>
            <a:chOff x="3176291" y="2536976"/>
            <a:chExt cx="1000132" cy="369332"/>
          </a:xfrm>
        </p:grpSpPr>
        <p:sp>
          <p:nvSpPr>
            <p:cNvPr id="47" name="TextBox 46"/>
            <p:cNvSpPr txBox="1"/>
            <p:nvPr/>
          </p:nvSpPr>
          <p:spPr>
            <a:xfrm>
              <a:off x="3176291" y="2536976"/>
              <a:ext cx="10001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а=2м/с</a:t>
              </a:r>
              <a:r>
                <a:rPr lang="ru-RU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2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29"/>
            <p:cNvSpPr>
              <a:spLocks noChangeShapeType="1"/>
            </p:cNvSpPr>
            <p:nvPr/>
          </p:nvSpPr>
          <p:spPr bwMode="auto">
            <a:xfrm>
              <a:off x="3309088" y="2549118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Группа 37"/>
          <p:cNvGrpSpPr/>
          <p:nvPr/>
        </p:nvGrpSpPr>
        <p:grpSpPr>
          <a:xfrm>
            <a:off x="3929058" y="2357430"/>
            <a:ext cx="642942" cy="307777"/>
            <a:chOff x="2714612" y="4429132"/>
            <a:chExt cx="642942" cy="307777"/>
          </a:xfrm>
        </p:grpSpPr>
        <p:sp>
          <p:nvSpPr>
            <p:cNvPr id="49" name="TextBox 48"/>
            <p:cNvSpPr txBox="1"/>
            <p:nvPr/>
          </p:nvSpPr>
          <p:spPr>
            <a:xfrm>
              <a:off x="2714612" y="4429132"/>
              <a:ext cx="642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300Н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2857488" y="4429132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Группа 37"/>
          <p:cNvGrpSpPr/>
          <p:nvPr/>
        </p:nvGrpSpPr>
        <p:grpSpPr>
          <a:xfrm>
            <a:off x="3786182" y="928670"/>
            <a:ext cx="642942" cy="307777"/>
            <a:chOff x="2714612" y="4429132"/>
            <a:chExt cx="642942" cy="307777"/>
          </a:xfrm>
        </p:grpSpPr>
        <p:sp>
          <p:nvSpPr>
            <p:cNvPr id="74" name="TextBox 73"/>
            <p:cNvSpPr txBox="1"/>
            <p:nvPr/>
          </p:nvSpPr>
          <p:spPr>
            <a:xfrm>
              <a:off x="2714612" y="4429132"/>
              <a:ext cx="642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r>
                <a:rPr lang="ru-RU" sz="1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0Н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5" name="Прямая со стрелкой 74"/>
            <p:cNvCxnSpPr/>
            <p:nvPr/>
          </p:nvCxnSpPr>
          <p:spPr>
            <a:xfrm>
              <a:off x="2857488" y="4429132"/>
              <a:ext cx="285752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7429520" y="123698"/>
            <a:ext cx="1714512" cy="73353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 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0бщ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Группа 55"/>
          <p:cNvGrpSpPr/>
          <p:nvPr/>
        </p:nvGrpSpPr>
        <p:grpSpPr>
          <a:xfrm>
            <a:off x="3959203" y="3559734"/>
            <a:ext cx="969988" cy="369332"/>
            <a:chOff x="3176291" y="2714620"/>
            <a:chExt cx="1044602" cy="369332"/>
          </a:xfrm>
        </p:grpSpPr>
        <p:sp>
          <p:nvSpPr>
            <p:cNvPr id="78" name="TextBox 77"/>
            <p:cNvSpPr txBox="1"/>
            <p:nvPr/>
          </p:nvSpPr>
          <p:spPr>
            <a:xfrm>
              <a:off x="3176291" y="2714620"/>
              <a:ext cx="10446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а=2м/с</a:t>
              </a:r>
              <a:r>
                <a:rPr lang="ru-RU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2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Line 29"/>
            <p:cNvSpPr>
              <a:spLocks noChangeShapeType="1"/>
            </p:cNvSpPr>
            <p:nvPr/>
          </p:nvSpPr>
          <p:spPr bwMode="auto">
            <a:xfrm>
              <a:off x="3309088" y="2763432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0" name="Группа 37"/>
          <p:cNvGrpSpPr/>
          <p:nvPr/>
        </p:nvGrpSpPr>
        <p:grpSpPr>
          <a:xfrm>
            <a:off x="4000496" y="4071942"/>
            <a:ext cx="642942" cy="307777"/>
            <a:chOff x="2714612" y="4429132"/>
            <a:chExt cx="642942" cy="307777"/>
          </a:xfrm>
        </p:grpSpPr>
        <p:sp>
          <p:nvSpPr>
            <p:cNvPr id="81" name="TextBox 80"/>
            <p:cNvSpPr txBox="1"/>
            <p:nvPr/>
          </p:nvSpPr>
          <p:spPr>
            <a:xfrm>
              <a:off x="2714612" y="4429132"/>
              <a:ext cx="642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300Н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2" name="Прямая со стрелкой 81"/>
            <p:cNvCxnSpPr/>
            <p:nvPr/>
          </p:nvCxnSpPr>
          <p:spPr>
            <a:xfrm>
              <a:off x="2857488" y="4429132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40"/>
          <p:cNvGrpSpPr/>
          <p:nvPr/>
        </p:nvGrpSpPr>
        <p:grpSpPr>
          <a:xfrm>
            <a:off x="3571868" y="3000372"/>
            <a:ext cx="357190" cy="307777"/>
            <a:chOff x="3357554" y="2143116"/>
            <a:chExt cx="357190" cy="307777"/>
          </a:xfrm>
        </p:grpSpPr>
        <p:sp>
          <p:nvSpPr>
            <p:cNvPr id="84" name="TextBox 83"/>
            <p:cNvSpPr txBox="1"/>
            <p:nvPr/>
          </p:nvSpPr>
          <p:spPr>
            <a:xfrm>
              <a:off x="3357554" y="214311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5" name="Прямая со стрелкой 84"/>
            <p:cNvCxnSpPr/>
            <p:nvPr/>
          </p:nvCxnSpPr>
          <p:spPr>
            <a:xfrm>
              <a:off x="3428992" y="2165141"/>
              <a:ext cx="285752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Группа 37"/>
          <p:cNvGrpSpPr/>
          <p:nvPr/>
        </p:nvGrpSpPr>
        <p:grpSpPr>
          <a:xfrm>
            <a:off x="4000496" y="2714620"/>
            <a:ext cx="642942" cy="307777"/>
            <a:chOff x="2714612" y="4429132"/>
            <a:chExt cx="642942" cy="307777"/>
          </a:xfrm>
        </p:grpSpPr>
        <p:sp>
          <p:nvSpPr>
            <p:cNvPr id="87" name="TextBox 86"/>
            <p:cNvSpPr txBox="1"/>
            <p:nvPr/>
          </p:nvSpPr>
          <p:spPr>
            <a:xfrm>
              <a:off x="2714612" y="4429132"/>
              <a:ext cx="642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240Н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Прямая со стрелкой 87"/>
            <p:cNvCxnSpPr/>
            <p:nvPr/>
          </p:nvCxnSpPr>
          <p:spPr>
            <a:xfrm>
              <a:off x="2857488" y="4429132"/>
              <a:ext cx="285752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Группа 37"/>
          <p:cNvGrpSpPr/>
          <p:nvPr/>
        </p:nvGrpSpPr>
        <p:grpSpPr>
          <a:xfrm>
            <a:off x="4071934" y="5786454"/>
            <a:ext cx="642942" cy="307777"/>
            <a:chOff x="2714612" y="4429132"/>
            <a:chExt cx="642942" cy="307777"/>
          </a:xfrm>
        </p:grpSpPr>
        <p:sp>
          <p:nvSpPr>
            <p:cNvPr id="90" name="TextBox 89"/>
            <p:cNvSpPr txBox="1"/>
            <p:nvPr/>
          </p:nvSpPr>
          <p:spPr>
            <a:xfrm>
              <a:off x="2714612" y="4429132"/>
              <a:ext cx="642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300Н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Прямая со стрелкой 90"/>
            <p:cNvCxnSpPr/>
            <p:nvPr/>
          </p:nvCxnSpPr>
          <p:spPr>
            <a:xfrm>
              <a:off x="2857488" y="4429132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Группа 40"/>
          <p:cNvGrpSpPr/>
          <p:nvPr/>
        </p:nvGrpSpPr>
        <p:grpSpPr>
          <a:xfrm>
            <a:off x="3571868" y="4714884"/>
            <a:ext cx="357190" cy="307777"/>
            <a:chOff x="3357554" y="2143116"/>
            <a:chExt cx="357190" cy="307777"/>
          </a:xfrm>
        </p:grpSpPr>
        <p:sp>
          <p:nvSpPr>
            <p:cNvPr id="93" name="TextBox 92"/>
            <p:cNvSpPr txBox="1"/>
            <p:nvPr/>
          </p:nvSpPr>
          <p:spPr>
            <a:xfrm>
              <a:off x="3357554" y="214311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>
              <a:off x="3428992" y="2165141"/>
              <a:ext cx="285752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Группа 37"/>
          <p:cNvGrpSpPr/>
          <p:nvPr/>
        </p:nvGrpSpPr>
        <p:grpSpPr>
          <a:xfrm>
            <a:off x="4071934" y="4621421"/>
            <a:ext cx="642942" cy="307777"/>
            <a:chOff x="2714612" y="4429132"/>
            <a:chExt cx="642942" cy="307777"/>
          </a:xfrm>
        </p:grpSpPr>
        <p:sp>
          <p:nvSpPr>
            <p:cNvPr id="96" name="TextBox 95"/>
            <p:cNvSpPr txBox="1"/>
            <p:nvPr/>
          </p:nvSpPr>
          <p:spPr>
            <a:xfrm>
              <a:off x="2714612" y="4429132"/>
              <a:ext cx="642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300Н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>
              <a:off x="2857488" y="4429132"/>
              <a:ext cx="285752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Прямоугольник 97"/>
          <p:cNvSpPr/>
          <p:nvPr/>
        </p:nvSpPr>
        <p:spPr>
          <a:xfrm>
            <a:off x="0" y="2643182"/>
            <a:ext cx="9144000" cy="371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041 L 0 0.25301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3474 L 0 0.56776 " pathEditMode="relative" rAng="0" ptsTypes="AA">
                                      <p:cBhvr>
                                        <p:cTn id="180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5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4100" grpId="0" animBg="1"/>
      <p:bldP spid="4142" grpId="0" animBg="1"/>
      <p:bldP spid="4137" grpId="0" animBg="1"/>
      <p:bldP spid="5122" grpId="0" animBg="1"/>
      <p:bldP spid="5121" grpId="0" animBg="1"/>
      <p:bldP spid="5124" grpId="0"/>
      <p:bldP spid="52" grpId="0"/>
      <p:bldP spid="53" grpId="0"/>
      <p:bldP spid="54" grpId="0"/>
      <p:bldP spid="55" grpId="0"/>
      <p:bldP spid="55" grpId="1"/>
      <p:bldP spid="56" grpId="0" animBg="1"/>
      <p:bldP spid="57" grpId="0"/>
      <p:bldP spid="58" grpId="0"/>
      <p:bldP spid="59" grpId="0"/>
      <p:bldP spid="60" grpId="0"/>
      <p:bldP spid="60" grpId="1"/>
      <p:bldP spid="61" grpId="0" animBg="1"/>
      <p:bldP spid="62" grpId="0"/>
      <p:bldP spid="63" grpId="0"/>
      <p:bldP spid="64" grpId="0"/>
      <p:bldP spid="65" grpId="0"/>
      <p:bldP spid="65" grpId="1"/>
      <p:bldP spid="76" grpId="0" animBg="1"/>
      <p:bldP spid="76" grpId="1" animBg="1"/>
      <p:bldP spid="98" grpId="0" animBg="1"/>
      <p:bldP spid="9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/>
        </p:nvSpPr>
        <p:spPr>
          <a:xfrm>
            <a:off x="4060059" y="1988365"/>
            <a:ext cx="59503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20Н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pSp>
        <p:nvGrpSpPr>
          <p:cNvPr id="3148" name="Group 76"/>
          <p:cNvGrpSpPr>
            <a:grpSpLocks/>
          </p:cNvGrpSpPr>
          <p:nvPr/>
        </p:nvGrpSpPr>
        <p:grpSpPr bwMode="auto">
          <a:xfrm>
            <a:off x="2701528" y="1084407"/>
            <a:ext cx="1227530" cy="1130147"/>
            <a:chOff x="4989" y="6784"/>
            <a:chExt cx="1175" cy="678"/>
          </a:xfrm>
        </p:grpSpPr>
        <p:grpSp>
          <p:nvGrpSpPr>
            <p:cNvPr id="3149" name="Group 77"/>
            <p:cNvGrpSpPr>
              <a:grpSpLocks/>
            </p:cNvGrpSpPr>
            <p:nvPr/>
          </p:nvGrpSpPr>
          <p:grpSpPr bwMode="auto">
            <a:xfrm>
              <a:off x="5367" y="6837"/>
              <a:ext cx="186" cy="393"/>
              <a:chOff x="5367" y="6837"/>
              <a:chExt cx="186" cy="393"/>
            </a:xfrm>
          </p:grpSpPr>
          <p:sp>
            <p:nvSpPr>
              <p:cNvPr id="3150" name="Rectangle 78"/>
              <p:cNvSpPr>
                <a:spLocks noChangeArrowheads="1"/>
              </p:cNvSpPr>
              <p:nvPr/>
            </p:nvSpPr>
            <p:spPr bwMode="auto">
              <a:xfrm>
                <a:off x="5367" y="6848"/>
                <a:ext cx="183" cy="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1" name="Line 79"/>
              <p:cNvSpPr>
                <a:spLocks noChangeShapeType="1"/>
              </p:cNvSpPr>
              <p:nvPr/>
            </p:nvSpPr>
            <p:spPr bwMode="auto">
              <a:xfrm flipV="1">
                <a:off x="5374" y="6837"/>
                <a:ext cx="0" cy="39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2" name="Line 80"/>
              <p:cNvSpPr>
                <a:spLocks noChangeShapeType="1"/>
              </p:cNvSpPr>
              <p:nvPr/>
            </p:nvSpPr>
            <p:spPr bwMode="auto">
              <a:xfrm flipV="1">
                <a:off x="5370" y="7216"/>
                <a:ext cx="183" cy="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3" name="Line 81"/>
              <p:cNvSpPr>
                <a:spLocks noChangeShapeType="1"/>
              </p:cNvSpPr>
              <p:nvPr/>
            </p:nvSpPr>
            <p:spPr bwMode="auto">
              <a:xfrm flipV="1">
                <a:off x="5373" y="6844"/>
                <a:ext cx="180" cy="36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54" name="Text Box 82"/>
            <p:cNvSpPr txBox="1">
              <a:spLocks noChangeArrowheads="1"/>
            </p:cNvSpPr>
            <p:nvPr/>
          </p:nvSpPr>
          <p:spPr bwMode="auto">
            <a:xfrm>
              <a:off x="4989" y="6784"/>
              <a:ext cx="45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50H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5" name="Text Box 83"/>
            <p:cNvSpPr txBox="1">
              <a:spLocks noChangeArrowheads="1"/>
            </p:cNvSpPr>
            <p:nvPr/>
          </p:nvSpPr>
          <p:spPr bwMode="auto">
            <a:xfrm>
              <a:off x="5264" y="7054"/>
              <a:ext cx="90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=10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" y="1000109"/>
          <a:ext cx="9144000" cy="5456726"/>
        </p:xfrm>
        <a:graphic>
          <a:graphicData uri="http://schemas.openxmlformats.org/drawingml/2006/table">
            <a:tbl>
              <a:tblPr/>
              <a:tblGrid>
                <a:gridCol w="2786050"/>
                <a:gridCol w="2000264"/>
                <a:gridCol w="3000364"/>
                <a:gridCol w="1357322"/>
              </a:tblGrid>
              <a:tr h="1681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4.РАЗГОН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ГОРИЗОНТАЛИ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µ</a:t>
                      </a:r>
                      <a:r>
                        <a:rPr lang="en-US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=0</a:t>
                      </a:r>
                      <a:r>
                        <a:rPr lang="ru-RU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=5 кг,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а=2 м/с</a:t>
                      </a:r>
                      <a:r>
                        <a:rPr lang="ru-RU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8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автомобиль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РАВНОМЕРНО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(по горизонтали)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а=0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800" b="1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 </a:t>
                      </a:r>
                      <a:r>
                        <a:rPr lang="ru-RU" sz="1800" b="1" dirty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(т№12)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ТОРМОЖЕНИЕ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автомобиля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m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=5 кг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ГОРИЗОНТАЛИ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(см. поворот по горизонтали)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µ</a:t>
                      </a:r>
                      <a:r>
                        <a:rPr lang="en-US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=0</a:t>
                      </a:r>
                      <a:r>
                        <a:rPr lang="ru-RU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0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≈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м/с</a:t>
                      </a:r>
                      <a:r>
                        <a:rPr lang="ru-RU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8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08" name="Line 36"/>
          <p:cNvSpPr>
            <a:spLocks noChangeShapeType="1"/>
          </p:cNvSpPr>
          <p:nvPr/>
        </p:nvSpPr>
        <p:spPr bwMode="auto">
          <a:xfrm flipH="1">
            <a:off x="3071802" y="5072074"/>
            <a:ext cx="2778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3" name="Группа 82"/>
          <p:cNvGrpSpPr/>
          <p:nvPr/>
        </p:nvGrpSpPr>
        <p:grpSpPr>
          <a:xfrm>
            <a:off x="2714612" y="1357298"/>
            <a:ext cx="2015406" cy="1214446"/>
            <a:chOff x="2714612" y="1571612"/>
            <a:chExt cx="2015406" cy="1000132"/>
          </a:xfrm>
        </p:grpSpPr>
        <p:sp>
          <p:nvSpPr>
            <p:cNvPr id="3132" name="Line 60"/>
            <p:cNvSpPr>
              <a:spLocks noChangeShapeType="1"/>
            </p:cNvSpPr>
            <p:nvPr/>
          </p:nvSpPr>
          <p:spPr bwMode="auto">
            <a:xfrm flipV="1">
              <a:off x="3357554" y="1857364"/>
              <a:ext cx="0" cy="557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134" name="Group 62"/>
            <p:cNvGrpSpPr>
              <a:grpSpLocks/>
            </p:cNvGrpSpPr>
            <p:nvPr/>
          </p:nvGrpSpPr>
          <p:grpSpPr bwMode="auto">
            <a:xfrm>
              <a:off x="2714612" y="1571612"/>
              <a:ext cx="2015406" cy="1000132"/>
              <a:chOff x="2981" y="6600"/>
              <a:chExt cx="1969" cy="796"/>
            </a:xfrm>
          </p:grpSpPr>
          <p:sp>
            <p:nvSpPr>
              <p:cNvPr id="3142" name="Line 70"/>
              <p:cNvSpPr>
                <a:spLocks noChangeShapeType="1"/>
              </p:cNvSpPr>
              <p:nvPr/>
            </p:nvSpPr>
            <p:spPr bwMode="auto">
              <a:xfrm>
                <a:off x="2981" y="7225"/>
                <a:ext cx="1969" cy="1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1" name="Line 69"/>
              <p:cNvSpPr>
                <a:spLocks noChangeShapeType="1"/>
              </p:cNvSpPr>
              <p:nvPr/>
            </p:nvSpPr>
            <p:spPr bwMode="auto">
              <a:xfrm>
                <a:off x="3819" y="6739"/>
                <a:ext cx="361" cy="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135" name="Group 63"/>
              <p:cNvGrpSpPr>
                <a:grpSpLocks/>
              </p:cNvGrpSpPr>
              <p:nvPr/>
            </p:nvGrpSpPr>
            <p:grpSpPr bwMode="auto">
              <a:xfrm>
                <a:off x="3977" y="6600"/>
                <a:ext cx="716" cy="796"/>
                <a:chOff x="3977" y="6600"/>
                <a:chExt cx="716" cy="796"/>
              </a:xfrm>
            </p:grpSpPr>
            <p:sp>
              <p:nvSpPr>
                <p:cNvPr id="3140" name="Rectangle 68"/>
                <p:cNvSpPr>
                  <a:spLocks noChangeArrowheads="1"/>
                </p:cNvSpPr>
                <p:nvPr/>
              </p:nvSpPr>
              <p:spPr bwMode="auto">
                <a:xfrm>
                  <a:off x="4136" y="6900"/>
                  <a:ext cx="223" cy="19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9" name="Line 67"/>
                <p:cNvSpPr>
                  <a:spLocks noChangeShapeType="1"/>
                </p:cNvSpPr>
                <p:nvPr/>
              </p:nvSpPr>
              <p:spPr bwMode="auto">
                <a:xfrm>
                  <a:off x="4234" y="7003"/>
                  <a:ext cx="0" cy="39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8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4244" y="6600"/>
                  <a:ext cx="0" cy="393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7" name="Line 65"/>
                <p:cNvSpPr>
                  <a:spLocks noChangeShapeType="1"/>
                </p:cNvSpPr>
                <p:nvPr/>
              </p:nvSpPr>
              <p:spPr bwMode="auto">
                <a:xfrm>
                  <a:off x="4306" y="6991"/>
                  <a:ext cx="387" cy="2"/>
                </a:xfrm>
                <a:prstGeom prst="line">
                  <a:avLst/>
                </a:prstGeom>
                <a:noFill/>
                <a:ln w="57150">
                  <a:solidFill>
                    <a:srgbClr val="00CC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6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3977" y="6997"/>
                  <a:ext cx="224" cy="0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110" name="Group 38"/>
          <p:cNvGrpSpPr>
            <a:grpSpLocks/>
          </p:cNvGrpSpPr>
          <p:nvPr/>
        </p:nvGrpSpPr>
        <p:grpSpPr bwMode="auto">
          <a:xfrm>
            <a:off x="2571736" y="2714714"/>
            <a:ext cx="1928826" cy="1153787"/>
            <a:chOff x="2993" y="8134"/>
            <a:chExt cx="1981" cy="841"/>
          </a:xfrm>
        </p:grpSpPr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>
              <a:off x="2993" y="8674"/>
              <a:ext cx="1981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 flipV="1">
              <a:off x="3029" y="8194"/>
              <a:ext cx="1" cy="5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114" name="Group 42"/>
            <p:cNvGrpSpPr>
              <a:grpSpLocks/>
            </p:cNvGrpSpPr>
            <p:nvPr/>
          </p:nvGrpSpPr>
          <p:grpSpPr bwMode="auto">
            <a:xfrm>
              <a:off x="3690" y="8134"/>
              <a:ext cx="179" cy="841"/>
              <a:chOff x="3938" y="2902"/>
              <a:chExt cx="179" cy="841"/>
            </a:xfrm>
          </p:grpSpPr>
          <p:sp>
            <p:nvSpPr>
              <p:cNvPr id="3117" name="Rectangle 45"/>
              <p:cNvSpPr>
                <a:spLocks noChangeArrowheads="1"/>
              </p:cNvSpPr>
              <p:nvPr/>
            </p:nvSpPr>
            <p:spPr bwMode="auto">
              <a:xfrm>
                <a:off x="3938" y="3229"/>
                <a:ext cx="179" cy="17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6" name="Line 44"/>
              <p:cNvSpPr>
                <a:spLocks noChangeShapeType="1"/>
              </p:cNvSpPr>
              <p:nvPr/>
            </p:nvSpPr>
            <p:spPr bwMode="auto">
              <a:xfrm>
                <a:off x="4026" y="3323"/>
                <a:ext cx="0" cy="4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/>
            </p:nvSpPr>
            <p:spPr bwMode="auto">
              <a:xfrm flipV="1">
                <a:off x="4025" y="2902"/>
                <a:ext cx="0" cy="42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111" name="Group 39"/>
            <p:cNvGrpSpPr>
              <a:grpSpLocks/>
            </p:cNvGrpSpPr>
            <p:nvPr/>
          </p:nvGrpSpPr>
          <p:grpSpPr bwMode="auto">
            <a:xfrm>
              <a:off x="3553" y="8550"/>
              <a:ext cx="448" cy="4"/>
              <a:chOff x="3729" y="5576"/>
              <a:chExt cx="448" cy="4"/>
            </a:xfrm>
          </p:grpSpPr>
          <p:sp>
            <p:nvSpPr>
              <p:cNvPr id="3113" name="Line 41"/>
              <p:cNvSpPr>
                <a:spLocks noChangeShapeType="1"/>
              </p:cNvSpPr>
              <p:nvPr/>
            </p:nvSpPr>
            <p:spPr bwMode="auto">
              <a:xfrm>
                <a:off x="3997" y="5576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2" name="Line 40"/>
              <p:cNvSpPr>
                <a:spLocks noChangeShapeType="1"/>
              </p:cNvSpPr>
              <p:nvPr/>
            </p:nvSpPr>
            <p:spPr bwMode="auto">
              <a:xfrm flipH="1">
                <a:off x="3729" y="558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2786050" y="4780862"/>
            <a:ext cx="2071702" cy="1314297"/>
            <a:chOff x="3246" y="8871"/>
            <a:chExt cx="1981" cy="976"/>
          </a:xfrm>
        </p:grpSpPr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 flipH="1">
              <a:off x="3246" y="9644"/>
              <a:ext cx="1981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flipV="1">
              <a:off x="4757" y="9160"/>
              <a:ext cx="1" cy="59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091" name="Group 19"/>
            <p:cNvGrpSpPr>
              <a:grpSpLocks/>
            </p:cNvGrpSpPr>
            <p:nvPr/>
          </p:nvGrpSpPr>
          <p:grpSpPr bwMode="auto">
            <a:xfrm>
              <a:off x="3497" y="8871"/>
              <a:ext cx="621" cy="976"/>
              <a:chOff x="3806" y="9195"/>
              <a:chExt cx="316" cy="671"/>
            </a:xfrm>
          </p:grpSpPr>
          <p:grpSp>
            <p:nvGrpSpPr>
              <p:cNvPr id="3093" name="Group 21"/>
              <p:cNvGrpSpPr>
                <a:grpSpLocks/>
              </p:cNvGrpSpPr>
              <p:nvPr/>
            </p:nvGrpSpPr>
            <p:grpSpPr bwMode="auto">
              <a:xfrm>
                <a:off x="3943" y="9195"/>
                <a:ext cx="179" cy="671"/>
                <a:chOff x="3938" y="2993"/>
                <a:chExt cx="179" cy="671"/>
              </a:xfrm>
            </p:grpSpPr>
            <p:sp>
              <p:nvSpPr>
                <p:cNvPr id="3096" name="Rectangle 24"/>
                <p:cNvSpPr>
                  <a:spLocks noChangeArrowheads="1"/>
                </p:cNvSpPr>
                <p:nvPr/>
              </p:nvSpPr>
              <p:spPr bwMode="auto">
                <a:xfrm>
                  <a:off x="3938" y="3229"/>
                  <a:ext cx="179" cy="179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/>
              </p:nvSpPr>
              <p:spPr bwMode="auto">
                <a:xfrm>
                  <a:off x="4020" y="3333"/>
                  <a:ext cx="0" cy="33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025" y="2993"/>
                  <a:ext cx="0" cy="331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092" name="Line 20"/>
              <p:cNvSpPr>
                <a:spLocks noChangeShapeType="1"/>
              </p:cNvSpPr>
              <p:nvPr/>
            </p:nvSpPr>
            <p:spPr bwMode="auto">
              <a:xfrm flipH="1">
                <a:off x="3806" y="9524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749300" y="68263"/>
            <a:ext cx="4492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786314" y="1500174"/>
            <a:ext cx="296863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dirty="0" err="1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000628" y="3143248"/>
            <a:ext cx="262719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dirty="0" err="1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857752" y="1000108"/>
            <a:ext cx="2544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N-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857752" y="2048524"/>
            <a:ext cx="2598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-79257" y="2150740"/>
            <a:ext cx="1436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75"/>
          <p:cNvSpPr>
            <a:spLocks noChangeArrowheads="1"/>
          </p:cNvSpPr>
          <p:nvPr/>
        </p:nvSpPr>
        <p:spPr bwMode="auto">
          <a:xfrm>
            <a:off x="1142976" y="2133829"/>
            <a:ext cx="1024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976670" y="2098204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10Н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4" name="Line 2"/>
          <p:cNvSpPr>
            <a:spLocks noChangeShapeType="1"/>
          </p:cNvSpPr>
          <p:nvPr/>
        </p:nvSpPr>
        <p:spPr bwMode="auto">
          <a:xfrm>
            <a:off x="5929322" y="21429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Line 1"/>
          <p:cNvSpPr>
            <a:spLocks noChangeShapeType="1"/>
          </p:cNvSpPr>
          <p:nvPr/>
        </p:nvSpPr>
        <p:spPr bwMode="auto">
          <a:xfrm>
            <a:off x="6500826" y="214290"/>
            <a:ext cx="228600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0" y="238040"/>
            <a:ext cx="91440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картинка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 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Что?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Как?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Ньютона )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0бщ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490084" y="227380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7723714" y="1285860"/>
            <a:ext cx="1396536" cy="461665"/>
            <a:chOff x="7759339" y="1833614"/>
            <a:chExt cx="1396536" cy="461665"/>
          </a:xfrm>
        </p:grpSpPr>
        <p:sp>
          <p:nvSpPr>
            <p:cNvPr id="3120" name="Line 48"/>
            <p:cNvSpPr>
              <a:spLocks noChangeShapeType="1"/>
            </p:cNvSpPr>
            <p:nvPr/>
          </p:nvSpPr>
          <p:spPr bwMode="auto">
            <a:xfrm>
              <a:off x="8001024" y="1881114"/>
              <a:ext cx="92869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7759339" y="1833614"/>
              <a:ext cx="13965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√</a:t>
              </a:r>
              <a:r>
                <a:rPr lang="en-US" sz="2000" b="1" dirty="0" smtClean="0">
                  <a:solidFill>
                    <a:srgbClr val="9933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2500+100</a:t>
              </a:r>
              <a:endParaRPr lang="ru-RU" sz="20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7711097" y="1857364"/>
            <a:ext cx="1407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51H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857752" y="2571744"/>
            <a:ext cx="2853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N-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786710" y="3143248"/>
            <a:ext cx="1230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50H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758896" y="574353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857752" y="3857628"/>
            <a:ext cx="2853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N-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911122" y="4487299"/>
            <a:ext cx="237552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 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dirty="0" err="1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pSp>
        <p:nvGrpSpPr>
          <p:cNvPr id="3156" name="Group 84"/>
          <p:cNvGrpSpPr>
            <a:grpSpLocks/>
          </p:cNvGrpSpPr>
          <p:nvPr/>
        </p:nvGrpSpPr>
        <p:grpSpPr bwMode="auto">
          <a:xfrm rot="-120000">
            <a:off x="3776814" y="3961929"/>
            <a:ext cx="1152376" cy="1110145"/>
            <a:chOff x="4897" y="8679"/>
            <a:chExt cx="1062" cy="666"/>
          </a:xfrm>
        </p:grpSpPr>
        <p:grpSp>
          <p:nvGrpSpPr>
            <p:cNvPr id="3157" name="Group 85"/>
            <p:cNvGrpSpPr>
              <a:grpSpLocks/>
            </p:cNvGrpSpPr>
            <p:nvPr/>
          </p:nvGrpSpPr>
          <p:grpSpPr bwMode="auto">
            <a:xfrm flipH="1">
              <a:off x="5299" y="8732"/>
              <a:ext cx="186" cy="393"/>
              <a:chOff x="5367" y="6837"/>
              <a:chExt cx="186" cy="393"/>
            </a:xfrm>
          </p:grpSpPr>
          <p:sp>
            <p:nvSpPr>
              <p:cNvPr id="3158" name="Rectangle 86"/>
              <p:cNvSpPr>
                <a:spLocks noChangeArrowheads="1"/>
              </p:cNvSpPr>
              <p:nvPr/>
            </p:nvSpPr>
            <p:spPr bwMode="auto">
              <a:xfrm>
                <a:off x="5367" y="6848"/>
                <a:ext cx="183" cy="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9" name="Line 87"/>
              <p:cNvSpPr>
                <a:spLocks noChangeShapeType="1"/>
              </p:cNvSpPr>
              <p:nvPr/>
            </p:nvSpPr>
            <p:spPr bwMode="auto">
              <a:xfrm flipV="1">
                <a:off x="5374" y="6837"/>
                <a:ext cx="0" cy="39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0" name="Line 88"/>
              <p:cNvSpPr>
                <a:spLocks noChangeShapeType="1"/>
              </p:cNvSpPr>
              <p:nvPr/>
            </p:nvSpPr>
            <p:spPr bwMode="auto">
              <a:xfrm flipV="1">
                <a:off x="5370" y="7216"/>
                <a:ext cx="183" cy="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1" name="Line 89"/>
              <p:cNvSpPr>
                <a:spLocks noChangeShapeType="1"/>
              </p:cNvSpPr>
              <p:nvPr/>
            </p:nvSpPr>
            <p:spPr bwMode="auto">
              <a:xfrm flipV="1">
                <a:off x="5373" y="6844"/>
                <a:ext cx="180" cy="36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62" name="Text Box 90"/>
            <p:cNvSpPr txBox="1">
              <a:spLocks noChangeArrowheads="1"/>
            </p:cNvSpPr>
            <p:nvPr/>
          </p:nvSpPr>
          <p:spPr bwMode="auto">
            <a:xfrm>
              <a:off x="4897" y="8679"/>
              <a:ext cx="537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50H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3" name="Text Box 91"/>
            <p:cNvSpPr txBox="1">
              <a:spLocks noChangeArrowheads="1"/>
            </p:cNvSpPr>
            <p:nvPr/>
          </p:nvSpPr>
          <p:spPr bwMode="auto">
            <a:xfrm>
              <a:off x="5059" y="9108"/>
              <a:ext cx="90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=10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7747464" y="4214818"/>
            <a:ext cx="1396536" cy="461665"/>
            <a:chOff x="7759339" y="1833614"/>
            <a:chExt cx="1396536" cy="461665"/>
          </a:xfrm>
        </p:grpSpPr>
        <p:sp>
          <p:nvSpPr>
            <p:cNvPr id="114" name="Line 48"/>
            <p:cNvSpPr>
              <a:spLocks noChangeShapeType="1"/>
            </p:cNvSpPr>
            <p:nvPr/>
          </p:nvSpPr>
          <p:spPr bwMode="auto">
            <a:xfrm>
              <a:off x="8001024" y="1881114"/>
              <a:ext cx="92869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7759339" y="1833614"/>
              <a:ext cx="13965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√</a:t>
              </a:r>
              <a:r>
                <a:rPr lang="en-US" sz="2000" b="1" dirty="0" smtClean="0">
                  <a:solidFill>
                    <a:srgbClr val="9933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2500+100</a:t>
              </a:r>
              <a:endParaRPr lang="ru-RU" sz="20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7736819" y="4714884"/>
            <a:ext cx="1407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51H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3571868" y="2352667"/>
            <a:ext cx="428628" cy="307777"/>
            <a:chOff x="2714612" y="4429132"/>
            <a:chExt cx="428628" cy="307777"/>
          </a:xfrm>
        </p:grpSpPr>
        <p:sp>
          <p:nvSpPr>
            <p:cNvPr id="79" name="TextBox 78"/>
            <p:cNvSpPr txBox="1"/>
            <p:nvPr/>
          </p:nvSpPr>
          <p:spPr>
            <a:xfrm>
              <a:off x="2714612" y="4429132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>
              <a:off x="2786050" y="4500570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Группа 97"/>
          <p:cNvGrpSpPr/>
          <p:nvPr/>
        </p:nvGrpSpPr>
        <p:grpSpPr>
          <a:xfrm>
            <a:off x="4000496" y="1120959"/>
            <a:ext cx="357190" cy="307777"/>
            <a:chOff x="3357554" y="2143116"/>
            <a:chExt cx="357190" cy="307777"/>
          </a:xfrm>
        </p:grpSpPr>
        <p:sp>
          <p:nvSpPr>
            <p:cNvPr id="99" name="TextBox 98"/>
            <p:cNvSpPr txBox="1"/>
            <p:nvPr/>
          </p:nvSpPr>
          <p:spPr>
            <a:xfrm>
              <a:off x="3357554" y="214311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0" name="Прямая со стрелкой 99"/>
            <p:cNvCxnSpPr/>
            <p:nvPr/>
          </p:nvCxnSpPr>
          <p:spPr>
            <a:xfrm>
              <a:off x="3428992" y="2165141"/>
              <a:ext cx="285752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Группа 100"/>
          <p:cNvGrpSpPr/>
          <p:nvPr/>
        </p:nvGrpSpPr>
        <p:grpSpPr>
          <a:xfrm>
            <a:off x="3428992" y="1992424"/>
            <a:ext cx="471395" cy="307777"/>
            <a:chOff x="2000232" y="2521008"/>
            <a:chExt cx="471395" cy="307777"/>
          </a:xfrm>
        </p:grpSpPr>
        <p:cxnSp>
          <p:nvCxnSpPr>
            <p:cNvPr id="102" name="Прямая со стрелкой 101"/>
            <p:cNvCxnSpPr/>
            <p:nvPr/>
          </p:nvCxnSpPr>
          <p:spPr>
            <a:xfrm>
              <a:off x="2028807" y="2560631"/>
              <a:ext cx="288000" cy="1588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2000232" y="2521008"/>
              <a:ext cx="4713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baseline="-25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1400" b="1" baseline="-25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380356" y="1510652"/>
            <a:ext cx="465192" cy="461665"/>
            <a:chOff x="5880554" y="2367908"/>
            <a:chExt cx="465192" cy="461665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5880554" y="2367908"/>
              <a:ext cx="4651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300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cxnSp>
          <p:nvCxnSpPr>
            <p:cNvPr id="106" name="Прямая со стрелкой 105"/>
            <p:cNvCxnSpPr/>
            <p:nvPr/>
          </p:nvCxnSpPr>
          <p:spPr>
            <a:xfrm>
              <a:off x="5929322" y="2500306"/>
              <a:ext cx="288000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0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3108" grpId="0" animBg="1"/>
      <p:bldP spid="73" grpId="0" animBg="1"/>
      <p:bldP spid="74" grpId="0" animBg="1"/>
      <p:bldP spid="76" grpId="0"/>
      <p:bldP spid="76" grpId="1"/>
      <p:bldP spid="77" grpId="0"/>
      <p:bldP spid="3147" grpId="0"/>
      <p:bldP spid="80" grpId="0"/>
      <p:bldP spid="82" grpId="0"/>
      <p:bldP spid="84" grpId="0" animBg="1"/>
      <p:bldP spid="85" grpId="0" animBg="1"/>
      <p:bldP spid="86" grpId="0"/>
      <p:bldP spid="88" grpId="0"/>
      <p:bldP spid="91" grpId="0"/>
      <p:bldP spid="92" grpId="0"/>
      <p:bldP spid="93" grpId="0"/>
      <p:bldP spid="94" grpId="0"/>
      <p:bldP spid="95" grpId="0"/>
      <p:bldP spid="96" grpId="0" animBg="1"/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/>
        </p:nvSpPr>
        <p:spPr>
          <a:xfrm>
            <a:off x="4060059" y="1988365"/>
            <a:ext cx="59503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20Н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2701528" y="1084407"/>
            <a:ext cx="1227530" cy="1130147"/>
            <a:chOff x="4989" y="6784"/>
            <a:chExt cx="1175" cy="678"/>
          </a:xfrm>
        </p:grpSpPr>
        <p:grpSp>
          <p:nvGrpSpPr>
            <p:cNvPr id="4" name="Group 77"/>
            <p:cNvGrpSpPr>
              <a:grpSpLocks/>
            </p:cNvGrpSpPr>
            <p:nvPr/>
          </p:nvGrpSpPr>
          <p:grpSpPr bwMode="auto">
            <a:xfrm>
              <a:off x="5367" y="6837"/>
              <a:ext cx="186" cy="393"/>
              <a:chOff x="5367" y="6837"/>
              <a:chExt cx="186" cy="393"/>
            </a:xfrm>
          </p:grpSpPr>
          <p:sp>
            <p:nvSpPr>
              <p:cNvPr id="3150" name="Rectangle 78"/>
              <p:cNvSpPr>
                <a:spLocks noChangeArrowheads="1"/>
              </p:cNvSpPr>
              <p:nvPr/>
            </p:nvSpPr>
            <p:spPr bwMode="auto">
              <a:xfrm>
                <a:off x="5367" y="6848"/>
                <a:ext cx="183" cy="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1" name="Line 79"/>
              <p:cNvSpPr>
                <a:spLocks noChangeShapeType="1"/>
              </p:cNvSpPr>
              <p:nvPr/>
            </p:nvSpPr>
            <p:spPr bwMode="auto">
              <a:xfrm flipV="1">
                <a:off x="5374" y="6837"/>
                <a:ext cx="0" cy="39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2" name="Line 80"/>
              <p:cNvSpPr>
                <a:spLocks noChangeShapeType="1"/>
              </p:cNvSpPr>
              <p:nvPr/>
            </p:nvSpPr>
            <p:spPr bwMode="auto">
              <a:xfrm flipV="1">
                <a:off x="5370" y="7216"/>
                <a:ext cx="183" cy="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3" name="Line 81"/>
              <p:cNvSpPr>
                <a:spLocks noChangeShapeType="1"/>
              </p:cNvSpPr>
              <p:nvPr/>
            </p:nvSpPr>
            <p:spPr bwMode="auto">
              <a:xfrm flipV="1">
                <a:off x="5373" y="6844"/>
                <a:ext cx="180" cy="36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54" name="Text Box 82"/>
            <p:cNvSpPr txBox="1">
              <a:spLocks noChangeArrowheads="1"/>
            </p:cNvSpPr>
            <p:nvPr/>
          </p:nvSpPr>
          <p:spPr bwMode="auto">
            <a:xfrm>
              <a:off x="4989" y="6784"/>
              <a:ext cx="45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50H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5" name="Text Box 83"/>
            <p:cNvSpPr txBox="1">
              <a:spLocks noChangeArrowheads="1"/>
            </p:cNvSpPr>
            <p:nvPr/>
          </p:nvSpPr>
          <p:spPr bwMode="auto">
            <a:xfrm>
              <a:off x="5264" y="7054"/>
              <a:ext cx="90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=10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" y="1000109"/>
          <a:ext cx="9144000" cy="5456726"/>
        </p:xfrm>
        <a:graphic>
          <a:graphicData uri="http://schemas.openxmlformats.org/drawingml/2006/table">
            <a:tbl>
              <a:tblPr/>
              <a:tblGrid>
                <a:gridCol w="2786050"/>
                <a:gridCol w="2000264"/>
                <a:gridCol w="3000364"/>
                <a:gridCol w="1357322"/>
              </a:tblGrid>
              <a:tr h="1681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4.РАЗГОН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ГОРИЗОНТАЛИ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µ</a:t>
                      </a:r>
                      <a:r>
                        <a:rPr lang="en-US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=0</a:t>
                      </a:r>
                      <a:r>
                        <a:rPr lang="ru-RU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=3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кг,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а=2 м/с</a:t>
                      </a:r>
                      <a:r>
                        <a:rPr lang="ru-RU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8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….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автомобиль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РАВНОМЕРНО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(по горизонтали)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а=0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800" b="1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….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ТОРМОЖЕНИЕ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автомобиля</a:t>
                      </a: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m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=3 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кг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ГОРИЗОНТАЛИ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µ</a:t>
                      </a:r>
                      <a:r>
                        <a:rPr lang="en-US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=0</a:t>
                      </a:r>
                      <a:r>
                        <a:rPr lang="ru-RU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0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≈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м/с</a:t>
                      </a:r>
                      <a:r>
                        <a:rPr lang="ru-RU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8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….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08" name="Line 36"/>
          <p:cNvSpPr>
            <a:spLocks noChangeShapeType="1"/>
          </p:cNvSpPr>
          <p:nvPr/>
        </p:nvSpPr>
        <p:spPr bwMode="auto">
          <a:xfrm flipH="1">
            <a:off x="3071802" y="5072074"/>
            <a:ext cx="2778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2"/>
          <p:cNvGrpSpPr/>
          <p:nvPr/>
        </p:nvGrpSpPr>
        <p:grpSpPr>
          <a:xfrm>
            <a:off x="2714612" y="1357298"/>
            <a:ext cx="2015406" cy="1214446"/>
            <a:chOff x="2714612" y="1571612"/>
            <a:chExt cx="2015406" cy="1000132"/>
          </a:xfrm>
        </p:grpSpPr>
        <p:sp>
          <p:nvSpPr>
            <p:cNvPr id="3132" name="Line 60"/>
            <p:cNvSpPr>
              <a:spLocks noChangeShapeType="1"/>
            </p:cNvSpPr>
            <p:nvPr/>
          </p:nvSpPr>
          <p:spPr bwMode="auto">
            <a:xfrm flipV="1">
              <a:off x="3357554" y="1857364"/>
              <a:ext cx="0" cy="557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2714612" y="1571612"/>
              <a:ext cx="2015406" cy="1000132"/>
              <a:chOff x="2981" y="6600"/>
              <a:chExt cx="1969" cy="796"/>
            </a:xfrm>
          </p:grpSpPr>
          <p:sp>
            <p:nvSpPr>
              <p:cNvPr id="3142" name="Line 70"/>
              <p:cNvSpPr>
                <a:spLocks noChangeShapeType="1"/>
              </p:cNvSpPr>
              <p:nvPr/>
            </p:nvSpPr>
            <p:spPr bwMode="auto">
              <a:xfrm>
                <a:off x="2981" y="7225"/>
                <a:ext cx="1969" cy="1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1" name="Line 69"/>
              <p:cNvSpPr>
                <a:spLocks noChangeShapeType="1"/>
              </p:cNvSpPr>
              <p:nvPr/>
            </p:nvSpPr>
            <p:spPr bwMode="auto">
              <a:xfrm>
                <a:off x="3819" y="6739"/>
                <a:ext cx="361" cy="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" name="Group 63"/>
              <p:cNvGrpSpPr>
                <a:grpSpLocks/>
              </p:cNvGrpSpPr>
              <p:nvPr/>
            </p:nvGrpSpPr>
            <p:grpSpPr bwMode="auto">
              <a:xfrm>
                <a:off x="3977" y="6600"/>
                <a:ext cx="716" cy="796"/>
                <a:chOff x="3977" y="6600"/>
                <a:chExt cx="716" cy="796"/>
              </a:xfrm>
            </p:grpSpPr>
            <p:sp>
              <p:nvSpPr>
                <p:cNvPr id="3140" name="Rectangle 68"/>
                <p:cNvSpPr>
                  <a:spLocks noChangeArrowheads="1"/>
                </p:cNvSpPr>
                <p:nvPr/>
              </p:nvSpPr>
              <p:spPr bwMode="auto">
                <a:xfrm>
                  <a:off x="4136" y="6900"/>
                  <a:ext cx="223" cy="19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9" name="Line 67"/>
                <p:cNvSpPr>
                  <a:spLocks noChangeShapeType="1"/>
                </p:cNvSpPr>
                <p:nvPr/>
              </p:nvSpPr>
              <p:spPr bwMode="auto">
                <a:xfrm>
                  <a:off x="4234" y="7003"/>
                  <a:ext cx="0" cy="39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8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4244" y="6600"/>
                  <a:ext cx="0" cy="393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7" name="Line 65"/>
                <p:cNvSpPr>
                  <a:spLocks noChangeShapeType="1"/>
                </p:cNvSpPr>
                <p:nvPr/>
              </p:nvSpPr>
              <p:spPr bwMode="auto">
                <a:xfrm>
                  <a:off x="4306" y="6991"/>
                  <a:ext cx="387" cy="2"/>
                </a:xfrm>
                <a:prstGeom prst="line">
                  <a:avLst/>
                </a:prstGeom>
                <a:noFill/>
                <a:ln w="57150">
                  <a:solidFill>
                    <a:srgbClr val="00CC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6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3977" y="6997"/>
                  <a:ext cx="224" cy="0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2571736" y="2714714"/>
            <a:ext cx="1928826" cy="1153787"/>
            <a:chOff x="2993" y="8134"/>
            <a:chExt cx="1981" cy="841"/>
          </a:xfrm>
        </p:grpSpPr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>
              <a:off x="2993" y="8674"/>
              <a:ext cx="1981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 flipV="1">
              <a:off x="3029" y="8194"/>
              <a:ext cx="1" cy="5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3690" y="8134"/>
              <a:ext cx="179" cy="841"/>
              <a:chOff x="3938" y="2902"/>
              <a:chExt cx="179" cy="841"/>
            </a:xfrm>
          </p:grpSpPr>
          <p:sp>
            <p:nvSpPr>
              <p:cNvPr id="3117" name="Rectangle 45"/>
              <p:cNvSpPr>
                <a:spLocks noChangeArrowheads="1"/>
              </p:cNvSpPr>
              <p:nvPr/>
            </p:nvSpPr>
            <p:spPr bwMode="auto">
              <a:xfrm>
                <a:off x="3938" y="3229"/>
                <a:ext cx="179" cy="17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6" name="Line 44"/>
              <p:cNvSpPr>
                <a:spLocks noChangeShapeType="1"/>
              </p:cNvSpPr>
              <p:nvPr/>
            </p:nvSpPr>
            <p:spPr bwMode="auto">
              <a:xfrm>
                <a:off x="4026" y="3323"/>
                <a:ext cx="0" cy="4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/>
            </p:nvSpPr>
            <p:spPr bwMode="auto">
              <a:xfrm flipV="1">
                <a:off x="4025" y="2902"/>
                <a:ext cx="0" cy="42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3553" y="8550"/>
              <a:ext cx="448" cy="4"/>
              <a:chOff x="3729" y="5576"/>
              <a:chExt cx="448" cy="4"/>
            </a:xfrm>
          </p:grpSpPr>
          <p:sp>
            <p:nvSpPr>
              <p:cNvPr id="3113" name="Line 41"/>
              <p:cNvSpPr>
                <a:spLocks noChangeShapeType="1"/>
              </p:cNvSpPr>
              <p:nvPr/>
            </p:nvSpPr>
            <p:spPr bwMode="auto">
              <a:xfrm>
                <a:off x="3997" y="5576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2" name="Line 40"/>
              <p:cNvSpPr>
                <a:spLocks noChangeShapeType="1"/>
              </p:cNvSpPr>
              <p:nvPr/>
            </p:nvSpPr>
            <p:spPr bwMode="auto">
              <a:xfrm flipH="1">
                <a:off x="3729" y="558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2786050" y="4780862"/>
            <a:ext cx="2071702" cy="1314297"/>
            <a:chOff x="3246" y="8871"/>
            <a:chExt cx="1981" cy="976"/>
          </a:xfrm>
        </p:grpSpPr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 flipH="1">
              <a:off x="3246" y="9644"/>
              <a:ext cx="1981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flipV="1">
              <a:off x="4757" y="9160"/>
              <a:ext cx="1" cy="59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3497" y="8871"/>
              <a:ext cx="621" cy="976"/>
              <a:chOff x="3806" y="9195"/>
              <a:chExt cx="316" cy="671"/>
            </a:xfrm>
          </p:grpSpPr>
          <p:grpSp>
            <p:nvGrpSpPr>
              <p:cNvPr id="13" name="Group 21"/>
              <p:cNvGrpSpPr>
                <a:grpSpLocks/>
              </p:cNvGrpSpPr>
              <p:nvPr/>
            </p:nvGrpSpPr>
            <p:grpSpPr bwMode="auto">
              <a:xfrm>
                <a:off x="3943" y="9195"/>
                <a:ext cx="179" cy="671"/>
                <a:chOff x="3938" y="2993"/>
                <a:chExt cx="179" cy="671"/>
              </a:xfrm>
            </p:grpSpPr>
            <p:sp>
              <p:nvSpPr>
                <p:cNvPr id="3096" name="Rectangle 24"/>
                <p:cNvSpPr>
                  <a:spLocks noChangeArrowheads="1"/>
                </p:cNvSpPr>
                <p:nvPr/>
              </p:nvSpPr>
              <p:spPr bwMode="auto">
                <a:xfrm>
                  <a:off x="3938" y="3229"/>
                  <a:ext cx="179" cy="179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/>
              </p:nvSpPr>
              <p:spPr bwMode="auto">
                <a:xfrm>
                  <a:off x="4020" y="3333"/>
                  <a:ext cx="0" cy="33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025" y="2993"/>
                  <a:ext cx="0" cy="331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092" name="Line 20"/>
              <p:cNvSpPr>
                <a:spLocks noChangeShapeType="1"/>
              </p:cNvSpPr>
              <p:nvPr/>
            </p:nvSpPr>
            <p:spPr bwMode="auto">
              <a:xfrm flipH="1">
                <a:off x="3806" y="9524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749300" y="68263"/>
            <a:ext cx="4492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786314" y="1500174"/>
            <a:ext cx="279275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….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857752" y="3201415"/>
            <a:ext cx="245131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….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857752" y="1000108"/>
            <a:ext cx="2727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857752" y="2048524"/>
            <a:ext cx="2484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….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-79257" y="2150740"/>
            <a:ext cx="1436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75"/>
          <p:cNvSpPr>
            <a:spLocks noChangeArrowheads="1"/>
          </p:cNvSpPr>
          <p:nvPr/>
        </p:nvSpPr>
        <p:spPr bwMode="auto">
          <a:xfrm>
            <a:off x="1142976" y="2133829"/>
            <a:ext cx="1024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976670" y="2098204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6Н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4" name="Line 2"/>
          <p:cNvSpPr>
            <a:spLocks noChangeShapeType="1"/>
          </p:cNvSpPr>
          <p:nvPr/>
        </p:nvSpPr>
        <p:spPr bwMode="auto">
          <a:xfrm>
            <a:off x="5929322" y="21429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Line 1"/>
          <p:cNvSpPr>
            <a:spLocks noChangeShapeType="1"/>
          </p:cNvSpPr>
          <p:nvPr/>
        </p:nvSpPr>
        <p:spPr bwMode="auto">
          <a:xfrm>
            <a:off x="6500826" y="214290"/>
            <a:ext cx="228600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0" y="238040"/>
            <a:ext cx="91440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картинка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 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Что?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Как?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Ньютона )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0бщ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490084" y="227380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pSp>
        <p:nvGrpSpPr>
          <p:cNvPr id="14" name="Группа 89"/>
          <p:cNvGrpSpPr/>
          <p:nvPr/>
        </p:nvGrpSpPr>
        <p:grpSpPr>
          <a:xfrm>
            <a:off x="7723714" y="1285860"/>
            <a:ext cx="1217000" cy="461665"/>
            <a:chOff x="7759339" y="1833614"/>
            <a:chExt cx="1217000" cy="461665"/>
          </a:xfrm>
        </p:grpSpPr>
        <p:sp>
          <p:nvSpPr>
            <p:cNvPr id="3120" name="Line 48"/>
            <p:cNvSpPr>
              <a:spLocks noChangeShapeType="1"/>
            </p:cNvSpPr>
            <p:nvPr/>
          </p:nvSpPr>
          <p:spPr bwMode="auto">
            <a:xfrm>
              <a:off x="8001024" y="1881114"/>
              <a:ext cx="92869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7759339" y="1833614"/>
              <a:ext cx="1217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√</a:t>
              </a:r>
              <a:r>
                <a:rPr lang="ru-RU" sz="2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…..</a:t>
              </a:r>
              <a:r>
                <a:rPr lang="en-US" sz="2000" b="1" dirty="0" smtClean="0">
                  <a:solidFill>
                    <a:srgbClr val="9933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+</a:t>
              </a:r>
              <a:r>
                <a:rPr lang="ru-RU" sz="2000" b="1" dirty="0" smtClean="0">
                  <a:solidFill>
                    <a:srgbClr val="9933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…</a:t>
              </a:r>
              <a:endParaRPr lang="ru-RU" sz="20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7711097" y="1857364"/>
            <a:ext cx="1407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</a:t>
            </a:r>
            <a:r>
              <a:rPr lang="ru-RU" sz="2800" b="1" dirty="0" smtClean="0">
                <a:solidFill>
                  <a:srgbClr val="9933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857752" y="2571744"/>
            <a:ext cx="2828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endParaRPr lang="ru-RU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786710" y="3143248"/>
            <a:ext cx="1230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758896" y="574353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857752" y="3857628"/>
            <a:ext cx="2828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endParaRPr lang="ru-RU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911122" y="4487299"/>
            <a:ext cx="231345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…..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pSp>
        <p:nvGrpSpPr>
          <p:cNvPr id="15" name="Group 84"/>
          <p:cNvGrpSpPr>
            <a:grpSpLocks/>
          </p:cNvGrpSpPr>
          <p:nvPr/>
        </p:nvGrpSpPr>
        <p:grpSpPr bwMode="auto">
          <a:xfrm rot="-120000">
            <a:off x="3776814" y="3961929"/>
            <a:ext cx="1152376" cy="1110145"/>
            <a:chOff x="4897" y="8679"/>
            <a:chExt cx="1062" cy="666"/>
          </a:xfrm>
        </p:grpSpPr>
        <p:grpSp>
          <p:nvGrpSpPr>
            <p:cNvPr id="16" name="Group 85"/>
            <p:cNvGrpSpPr>
              <a:grpSpLocks/>
            </p:cNvGrpSpPr>
            <p:nvPr/>
          </p:nvGrpSpPr>
          <p:grpSpPr bwMode="auto">
            <a:xfrm flipH="1">
              <a:off x="5299" y="8732"/>
              <a:ext cx="186" cy="393"/>
              <a:chOff x="5367" y="6837"/>
              <a:chExt cx="186" cy="393"/>
            </a:xfrm>
          </p:grpSpPr>
          <p:sp>
            <p:nvSpPr>
              <p:cNvPr id="3158" name="Rectangle 86"/>
              <p:cNvSpPr>
                <a:spLocks noChangeArrowheads="1"/>
              </p:cNvSpPr>
              <p:nvPr/>
            </p:nvSpPr>
            <p:spPr bwMode="auto">
              <a:xfrm>
                <a:off x="5367" y="6848"/>
                <a:ext cx="183" cy="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9" name="Line 87"/>
              <p:cNvSpPr>
                <a:spLocks noChangeShapeType="1"/>
              </p:cNvSpPr>
              <p:nvPr/>
            </p:nvSpPr>
            <p:spPr bwMode="auto">
              <a:xfrm flipV="1">
                <a:off x="5374" y="6837"/>
                <a:ext cx="0" cy="39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0" name="Line 88"/>
              <p:cNvSpPr>
                <a:spLocks noChangeShapeType="1"/>
              </p:cNvSpPr>
              <p:nvPr/>
            </p:nvSpPr>
            <p:spPr bwMode="auto">
              <a:xfrm flipV="1">
                <a:off x="5370" y="7216"/>
                <a:ext cx="183" cy="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1" name="Line 89"/>
              <p:cNvSpPr>
                <a:spLocks noChangeShapeType="1"/>
              </p:cNvSpPr>
              <p:nvPr/>
            </p:nvSpPr>
            <p:spPr bwMode="auto">
              <a:xfrm flipV="1">
                <a:off x="5373" y="6844"/>
                <a:ext cx="180" cy="36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62" name="Text Box 90"/>
            <p:cNvSpPr txBox="1">
              <a:spLocks noChangeArrowheads="1"/>
            </p:cNvSpPr>
            <p:nvPr/>
          </p:nvSpPr>
          <p:spPr bwMode="auto">
            <a:xfrm>
              <a:off x="4897" y="8679"/>
              <a:ext cx="537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50H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3" name="Text Box 91"/>
            <p:cNvSpPr txBox="1">
              <a:spLocks noChangeArrowheads="1"/>
            </p:cNvSpPr>
            <p:nvPr/>
          </p:nvSpPr>
          <p:spPr bwMode="auto">
            <a:xfrm>
              <a:off x="5059" y="9108"/>
              <a:ext cx="90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=10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12"/>
          <p:cNvGrpSpPr/>
          <p:nvPr/>
        </p:nvGrpSpPr>
        <p:grpSpPr>
          <a:xfrm>
            <a:off x="7747464" y="4214818"/>
            <a:ext cx="1204176" cy="461665"/>
            <a:chOff x="7759339" y="1833614"/>
            <a:chExt cx="1204176" cy="461665"/>
          </a:xfrm>
        </p:grpSpPr>
        <p:sp>
          <p:nvSpPr>
            <p:cNvPr id="114" name="Line 48"/>
            <p:cNvSpPr>
              <a:spLocks noChangeShapeType="1"/>
            </p:cNvSpPr>
            <p:nvPr/>
          </p:nvSpPr>
          <p:spPr bwMode="auto">
            <a:xfrm>
              <a:off x="8001024" y="1881114"/>
              <a:ext cx="92869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7759339" y="1833614"/>
              <a:ext cx="1204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√</a:t>
              </a:r>
              <a:r>
                <a:rPr lang="ru-RU" sz="2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….</a:t>
              </a:r>
              <a:r>
                <a:rPr lang="en-US" sz="2000" b="1" dirty="0" smtClean="0">
                  <a:solidFill>
                    <a:srgbClr val="9933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+</a:t>
              </a:r>
              <a:r>
                <a:rPr lang="ru-RU" sz="2000" b="1" dirty="0" smtClean="0">
                  <a:solidFill>
                    <a:srgbClr val="9933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….</a:t>
              </a:r>
              <a:endParaRPr lang="ru-RU" sz="20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7736819" y="4714884"/>
            <a:ext cx="1407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</a:t>
            </a:r>
            <a:r>
              <a:rPr lang="ru-RU" sz="2800" b="1" dirty="0" smtClean="0">
                <a:solidFill>
                  <a:srgbClr val="9933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pSp>
        <p:nvGrpSpPr>
          <p:cNvPr id="18" name="Группа 77"/>
          <p:cNvGrpSpPr/>
          <p:nvPr/>
        </p:nvGrpSpPr>
        <p:grpSpPr>
          <a:xfrm>
            <a:off x="3571868" y="2352667"/>
            <a:ext cx="428628" cy="307777"/>
            <a:chOff x="2714612" y="4429132"/>
            <a:chExt cx="428628" cy="307777"/>
          </a:xfrm>
        </p:grpSpPr>
        <p:sp>
          <p:nvSpPr>
            <p:cNvPr id="79" name="TextBox 78"/>
            <p:cNvSpPr txBox="1"/>
            <p:nvPr/>
          </p:nvSpPr>
          <p:spPr>
            <a:xfrm>
              <a:off x="2714612" y="4429132"/>
              <a:ext cx="428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>
              <a:off x="2786050" y="4500570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97"/>
          <p:cNvGrpSpPr/>
          <p:nvPr/>
        </p:nvGrpSpPr>
        <p:grpSpPr>
          <a:xfrm>
            <a:off x="4000496" y="1120959"/>
            <a:ext cx="357190" cy="307777"/>
            <a:chOff x="3357554" y="2143116"/>
            <a:chExt cx="357190" cy="307777"/>
          </a:xfrm>
        </p:grpSpPr>
        <p:sp>
          <p:nvSpPr>
            <p:cNvPr id="99" name="TextBox 98"/>
            <p:cNvSpPr txBox="1"/>
            <p:nvPr/>
          </p:nvSpPr>
          <p:spPr>
            <a:xfrm>
              <a:off x="3357554" y="214311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0" name="Прямая со стрелкой 99"/>
            <p:cNvCxnSpPr/>
            <p:nvPr/>
          </p:nvCxnSpPr>
          <p:spPr>
            <a:xfrm>
              <a:off x="3428992" y="2165141"/>
              <a:ext cx="285752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00"/>
          <p:cNvGrpSpPr/>
          <p:nvPr/>
        </p:nvGrpSpPr>
        <p:grpSpPr>
          <a:xfrm>
            <a:off x="3428992" y="1992424"/>
            <a:ext cx="471395" cy="307777"/>
            <a:chOff x="2000232" y="2521008"/>
            <a:chExt cx="471395" cy="307777"/>
          </a:xfrm>
        </p:grpSpPr>
        <p:cxnSp>
          <p:nvCxnSpPr>
            <p:cNvPr id="102" name="Прямая со стрелкой 101"/>
            <p:cNvCxnSpPr/>
            <p:nvPr/>
          </p:nvCxnSpPr>
          <p:spPr>
            <a:xfrm>
              <a:off x="2028807" y="2560631"/>
              <a:ext cx="288000" cy="1588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2000232" y="2521008"/>
              <a:ext cx="4713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en-US" sz="1400" b="1" baseline="-25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103"/>
          <p:cNvGrpSpPr/>
          <p:nvPr/>
        </p:nvGrpSpPr>
        <p:grpSpPr>
          <a:xfrm>
            <a:off x="4380356" y="1510652"/>
            <a:ext cx="554960" cy="461665"/>
            <a:chOff x="5880554" y="2367908"/>
            <a:chExt cx="554960" cy="461665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5880554" y="2367908"/>
              <a:ext cx="5549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…</a:t>
              </a:r>
              <a:r>
                <a:rPr lang="ru-RU" sz="2400" b="1" baseline="-30000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cxnSp>
          <p:nvCxnSpPr>
            <p:cNvPr id="106" name="Прямая со стрелкой 105"/>
            <p:cNvCxnSpPr/>
            <p:nvPr/>
          </p:nvCxnSpPr>
          <p:spPr>
            <a:xfrm>
              <a:off x="5929322" y="2500306"/>
              <a:ext cx="288000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Прямоугольник 97"/>
          <p:cNvSpPr/>
          <p:nvPr/>
        </p:nvSpPr>
        <p:spPr>
          <a:xfrm>
            <a:off x="3786182" y="3929066"/>
            <a:ext cx="928694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2761666" y="1117266"/>
            <a:ext cx="115520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9" name="Прямая со стрелкой 108"/>
          <p:cNvCxnSpPr/>
          <p:nvPr/>
        </p:nvCxnSpPr>
        <p:spPr>
          <a:xfrm rot="10800000">
            <a:off x="3773866" y="1965750"/>
            <a:ext cx="214314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3108" grpId="0" animBg="1"/>
      <p:bldP spid="73" grpId="0" animBg="1"/>
      <p:bldP spid="74" grpId="0" animBg="1"/>
      <p:bldP spid="76" grpId="0"/>
      <p:bldP spid="76" grpId="1"/>
      <p:bldP spid="77" grpId="0"/>
      <p:bldP spid="3147" grpId="0"/>
      <p:bldP spid="80" grpId="0"/>
      <p:bldP spid="82" grpId="0"/>
      <p:bldP spid="84" grpId="0" animBg="1"/>
      <p:bldP spid="85" grpId="0" animBg="1"/>
      <p:bldP spid="86" grpId="0"/>
      <p:bldP spid="88" grpId="0"/>
      <p:bldP spid="91" grpId="0"/>
      <p:bldP spid="92" grpId="0"/>
      <p:bldP spid="93" grpId="0"/>
      <p:bldP spid="94" grpId="0"/>
      <p:bldP spid="95" grpId="0"/>
      <p:bldP spid="96" grpId="0" animBg="1"/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85794"/>
          <a:ext cx="9144000" cy="5962817"/>
        </p:xfrm>
        <a:graphic>
          <a:graphicData uri="http://schemas.openxmlformats.org/drawingml/2006/table">
            <a:tbl>
              <a:tblPr/>
              <a:tblGrid>
                <a:gridCol w="2345124"/>
                <a:gridCol w="2578314"/>
                <a:gridCol w="3048000"/>
                <a:gridCol w="1172562"/>
              </a:tblGrid>
              <a:tr h="1614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автомобиль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=3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кг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БУГРУ               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≈10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0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=2 м/с</a:t>
                      </a:r>
                      <a:r>
                        <a:rPr lang="ru-RU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2000" b="1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</a:t>
                      </a: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5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автомобиль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=3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кг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ЯМЕ                   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(нитяной маятник)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≈10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4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400" b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=2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4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800" b="1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1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      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i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СВОБОДНОЕ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ПАДЕНИЕ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FF33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</a:t>
                      </a:r>
                      <a:r>
                        <a:rPr lang="en-US" sz="2800" b="1" baseline="-25000" dirty="0" err="1" smtClean="0">
                          <a:solidFill>
                            <a:srgbClr val="FF33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</a:t>
                      </a:r>
                      <a:r>
                        <a:rPr lang="en-US" sz="2800" b="1" dirty="0" err="1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v•</a:t>
                      </a:r>
                      <a:r>
                        <a:rPr lang="en-US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cos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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8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</a:t>
                      </a:r>
                      <a:r>
                        <a:rPr lang="en-US" sz="2800" b="1" baseline="-25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0y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v</a:t>
                      </a:r>
                      <a:r>
                        <a:rPr lang="en-US" sz="2800" b="1" baseline="-2500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•</a:t>
                      </a: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sin</a:t>
                      </a: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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ru-RU" sz="18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50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2214546" y="2464866"/>
            <a:ext cx="2714644" cy="1833575"/>
            <a:chOff x="2964" y="5027"/>
            <a:chExt cx="1597" cy="836"/>
          </a:xfrm>
        </p:grpSpPr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 flipV="1">
              <a:off x="3136" y="5119"/>
              <a:ext cx="1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131" name="Group 35"/>
            <p:cNvGrpSpPr>
              <a:grpSpLocks/>
            </p:cNvGrpSpPr>
            <p:nvPr/>
          </p:nvGrpSpPr>
          <p:grpSpPr bwMode="auto">
            <a:xfrm>
              <a:off x="3324" y="5487"/>
              <a:ext cx="1237" cy="201"/>
              <a:chOff x="0" y="0"/>
              <a:chExt cx="20000" cy="20000"/>
            </a:xfrm>
          </p:grpSpPr>
          <p:sp>
            <p:nvSpPr>
              <p:cNvPr id="4133" name="Arc 37"/>
              <p:cNvSpPr>
                <a:spLocks/>
              </p:cNvSpPr>
              <p:nvPr/>
            </p:nvSpPr>
            <p:spPr bwMode="auto">
              <a:xfrm flipH="1" flipV="1">
                <a:off x="0" y="0"/>
                <a:ext cx="9507" cy="20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2" name="Arc 36"/>
              <p:cNvSpPr>
                <a:spLocks/>
              </p:cNvSpPr>
              <p:nvPr/>
            </p:nvSpPr>
            <p:spPr bwMode="auto">
              <a:xfrm flipV="1">
                <a:off x="9297" y="1592"/>
                <a:ext cx="10703" cy="184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23" name="Group 27"/>
            <p:cNvGrpSpPr>
              <a:grpSpLocks/>
            </p:cNvGrpSpPr>
            <p:nvPr/>
          </p:nvGrpSpPr>
          <p:grpSpPr bwMode="auto">
            <a:xfrm>
              <a:off x="3529" y="5027"/>
              <a:ext cx="852" cy="836"/>
              <a:chOff x="3529" y="5027"/>
              <a:chExt cx="852" cy="836"/>
            </a:xfrm>
          </p:grpSpPr>
          <p:sp>
            <p:nvSpPr>
              <p:cNvPr id="4130" name="Line 34"/>
              <p:cNvSpPr>
                <a:spLocks noChangeShapeType="1"/>
              </p:cNvSpPr>
              <p:nvPr/>
            </p:nvSpPr>
            <p:spPr bwMode="auto">
              <a:xfrm flipV="1">
                <a:off x="4193" y="5283"/>
                <a:ext cx="1" cy="43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/>
            </p:nvSpPr>
            <p:spPr bwMode="auto">
              <a:xfrm>
                <a:off x="3984" y="5569"/>
                <a:ext cx="397" cy="3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8" name="Line 32"/>
              <p:cNvSpPr>
                <a:spLocks noChangeShapeType="1"/>
              </p:cNvSpPr>
              <p:nvPr/>
            </p:nvSpPr>
            <p:spPr bwMode="auto">
              <a:xfrm flipH="1">
                <a:off x="3529" y="5580"/>
                <a:ext cx="397" cy="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124" name="Group 28"/>
              <p:cNvGrpSpPr>
                <a:grpSpLocks/>
              </p:cNvGrpSpPr>
              <p:nvPr/>
            </p:nvGrpSpPr>
            <p:grpSpPr bwMode="auto">
              <a:xfrm>
                <a:off x="3857" y="5027"/>
                <a:ext cx="179" cy="836"/>
                <a:chOff x="3862" y="723"/>
                <a:chExt cx="179" cy="836"/>
              </a:xfrm>
            </p:grpSpPr>
            <p:sp>
              <p:nvSpPr>
                <p:cNvPr id="4127" name="Rectangle 31"/>
                <p:cNvSpPr>
                  <a:spLocks noChangeArrowheads="1"/>
                </p:cNvSpPr>
                <p:nvPr/>
              </p:nvSpPr>
              <p:spPr bwMode="auto">
                <a:xfrm>
                  <a:off x="3862" y="1184"/>
                  <a:ext cx="179" cy="17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26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957" y="723"/>
                  <a:ext cx="0" cy="54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25" name="Line 29"/>
                <p:cNvSpPr>
                  <a:spLocks noChangeShapeType="1"/>
                </p:cNvSpPr>
                <p:nvPr/>
              </p:nvSpPr>
              <p:spPr bwMode="auto">
                <a:xfrm>
                  <a:off x="3957" y="1264"/>
                  <a:ext cx="0" cy="29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2964" y="5680"/>
              <a:ext cx="505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428860" y="972813"/>
            <a:ext cx="2381199" cy="1131134"/>
            <a:chOff x="2571736" y="1389824"/>
            <a:chExt cx="1876096" cy="833467"/>
          </a:xfrm>
        </p:grpSpPr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3586003" y="1590960"/>
              <a:ext cx="200179" cy="26640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3" name="Группа 52"/>
            <p:cNvGrpSpPr/>
            <p:nvPr/>
          </p:nvGrpSpPr>
          <p:grpSpPr>
            <a:xfrm>
              <a:off x="2571736" y="1389824"/>
              <a:ext cx="1876096" cy="833467"/>
              <a:chOff x="128588" y="36474"/>
              <a:chExt cx="1015008" cy="365136"/>
            </a:xfrm>
          </p:grpSpPr>
          <p:grpSp>
            <p:nvGrpSpPr>
              <p:cNvPr id="4118" name="Group 22"/>
              <p:cNvGrpSpPr>
                <a:grpSpLocks/>
              </p:cNvGrpSpPr>
              <p:nvPr/>
            </p:nvGrpSpPr>
            <p:grpSpPr bwMode="auto">
              <a:xfrm>
                <a:off x="349846" y="241273"/>
                <a:ext cx="793750" cy="160337"/>
                <a:chOff x="255" y="-4954"/>
                <a:chExt cx="19999" cy="20000"/>
              </a:xfrm>
            </p:grpSpPr>
            <p:sp>
              <p:nvSpPr>
                <p:cNvPr id="4120" name="Arc 24"/>
                <p:cNvSpPr>
                  <a:spLocks/>
                </p:cNvSpPr>
                <p:nvPr/>
              </p:nvSpPr>
              <p:spPr bwMode="auto">
                <a:xfrm flipH="1">
                  <a:off x="255" y="-4954"/>
                  <a:ext cx="9239" cy="2000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19" name="Arc 23"/>
                <p:cNvSpPr>
                  <a:spLocks/>
                </p:cNvSpPr>
                <p:nvPr/>
              </p:nvSpPr>
              <p:spPr bwMode="auto">
                <a:xfrm>
                  <a:off x="8902" y="-4954"/>
                  <a:ext cx="11352" cy="172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4142" name="Group 46"/>
              <p:cNvGrpSpPr>
                <a:grpSpLocks/>
              </p:cNvGrpSpPr>
              <p:nvPr/>
            </p:nvGrpSpPr>
            <p:grpSpPr bwMode="auto">
              <a:xfrm>
                <a:off x="128588" y="58738"/>
                <a:ext cx="320675" cy="328612"/>
                <a:chOff x="3428" y="3803"/>
                <a:chExt cx="505" cy="517"/>
              </a:xfrm>
            </p:grpSpPr>
            <p:sp>
              <p:nvSpPr>
                <p:cNvPr id="4144" name="Line 48"/>
                <p:cNvSpPr>
                  <a:spLocks noChangeShapeType="1"/>
                </p:cNvSpPr>
                <p:nvPr/>
              </p:nvSpPr>
              <p:spPr bwMode="auto">
                <a:xfrm>
                  <a:off x="3576" y="3803"/>
                  <a:ext cx="1" cy="5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43" name="Line 47"/>
                <p:cNvSpPr>
                  <a:spLocks noChangeShapeType="1"/>
                </p:cNvSpPr>
                <p:nvPr/>
              </p:nvSpPr>
              <p:spPr bwMode="auto">
                <a:xfrm>
                  <a:off x="3428" y="4002"/>
                  <a:ext cx="505" cy="1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4117" name="Line 21"/>
              <p:cNvSpPr>
                <a:spLocks noChangeShapeType="1"/>
              </p:cNvSpPr>
              <p:nvPr/>
            </p:nvSpPr>
            <p:spPr bwMode="auto">
              <a:xfrm>
                <a:off x="969963" y="168275"/>
                <a:ext cx="1587" cy="168275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135" name="Group 39"/>
              <p:cNvGrpSpPr>
                <a:grpSpLocks/>
              </p:cNvGrpSpPr>
              <p:nvPr/>
            </p:nvGrpSpPr>
            <p:grpSpPr bwMode="auto">
              <a:xfrm>
                <a:off x="571472" y="36474"/>
                <a:ext cx="309563" cy="359854"/>
                <a:chOff x="3721" y="4117"/>
                <a:chExt cx="448" cy="455"/>
              </a:xfrm>
            </p:grpSpPr>
            <p:sp>
              <p:nvSpPr>
                <p:cNvPr id="4140" name="Line 44"/>
                <p:cNvSpPr>
                  <a:spLocks noChangeShapeType="1"/>
                </p:cNvSpPr>
                <p:nvPr/>
              </p:nvSpPr>
              <p:spPr bwMode="auto">
                <a:xfrm>
                  <a:off x="3945" y="4293"/>
                  <a:ext cx="0" cy="279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3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945" y="4117"/>
                  <a:ext cx="0" cy="162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4136" name="Group 40"/>
                <p:cNvGrpSpPr>
                  <a:grpSpLocks/>
                </p:cNvGrpSpPr>
                <p:nvPr/>
              </p:nvGrpSpPr>
              <p:grpSpPr bwMode="auto">
                <a:xfrm>
                  <a:off x="3721" y="4283"/>
                  <a:ext cx="448" cy="4"/>
                  <a:chOff x="3729" y="5576"/>
                  <a:chExt cx="448" cy="4"/>
                </a:xfrm>
              </p:grpSpPr>
              <p:sp>
                <p:nvSpPr>
                  <p:cNvPr id="413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997" y="5576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37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29" y="5580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2357422" y="5000636"/>
            <a:ext cx="2643206" cy="1000132"/>
            <a:chOff x="2981" y="6024"/>
            <a:chExt cx="2532" cy="781"/>
          </a:xfrm>
        </p:grpSpPr>
        <p:sp>
          <p:nvSpPr>
            <p:cNvPr id="4111" name="Arc 15"/>
            <p:cNvSpPr>
              <a:spLocks/>
            </p:cNvSpPr>
            <p:nvPr/>
          </p:nvSpPr>
          <p:spPr bwMode="auto">
            <a:xfrm flipH="1">
              <a:off x="3041" y="6166"/>
              <a:ext cx="901" cy="6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0" name="Arc 14"/>
            <p:cNvSpPr>
              <a:spLocks/>
            </p:cNvSpPr>
            <p:nvPr/>
          </p:nvSpPr>
          <p:spPr bwMode="auto">
            <a:xfrm>
              <a:off x="3941" y="6166"/>
              <a:ext cx="889" cy="6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098" name="Group 2"/>
            <p:cNvGrpSpPr>
              <a:grpSpLocks/>
            </p:cNvGrpSpPr>
            <p:nvPr/>
          </p:nvGrpSpPr>
          <p:grpSpPr bwMode="auto">
            <a:xfrm>
              <a:off x="2981" y="6024"/>
              <a:ext cx="2532" cy="781"/>
              <a:chOff x="2981" y="6024"/>
              <a:chExt cx="2532" cy="781"/>
            </a:xfrm>
          </p:grpSpPr>
          <p:sp>
            <p:nvSpPr>
              <p:cNvPr id="4109" name="Line 13"/>
              <p:cNvSpPr>
                <a:spLocks noChangeShapeType="1"/>
              </p:cNvSpPr>
              <p:nvPr/>
            </p:nvSpPr>
            <p:spPr bwMode="auto">
              <a:xfrm flipV="1">
                <a:off x="2996" y="6024"/>
                <a:ext cx="1" cy="7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8" name="Line 12"/>
              <p:cNvSpPr>
                <a:spLocks noChangeShapeType="1"/>
              </p:cNvSpPr>
              <p:nvPr/>
            </p:nvSpPr>
            <p:spPr bwMode="auto">
              <a:xfrm flipV="1">
                <a:off x="3008" y="6288"/>
                <a:ext cx="181" cy="493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7" name="Line 11"/>
              <p:cNvSpPr>
                <a:spLocks noChangeShapeType="1"/>
              </p:cNvSpPr>
              <p:nvPr/>
            </p:nvSpPr>
            <p:spPr bwMode="auto">
              <a:xfrm>
                <a:off x="4320" y="6164"/>
                <a:ext cx="1" cy="4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6" name="Line 10"/>
              <p:cNvSpPr>
                <a:spLocks noChangeShapeType="1"/>
              </p:cNvSpPr>
              <p:nvPr/>
            </p:nvSpPr>
            <p:spPr bwMode="auto">
              <a:xfrm>
                <a:off x="2981" y="6790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>
                <a:off x="3976" y="6154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4" name="Line 8"/>
              <p:cNvSpPr>
                <a:spLocks noChangeShapeType="1"/>
              </p:cNvSpPr>
              <p:nvPr/>
            </p:nvSpPr>
            <p:spPr bwMode="auto">
              <a:xfrm>
                <a:off x="4800" y="6734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3" name="Line 7"/>
              <p:cNvSpPr>
                <a:spLocks noChangeShapeType="1"/>
              </p:cNvSpPr>
              <p:nvPr/>
            </p:nvSpPr>
            <p:spPr bwMode="auto">
              <a:xfrm>
                <a:off x="4589" y="6363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3533" y="6243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1" name="Line 5"/>
              <p:cNvSpPr>
                <a:spLocks noChangeShapeType="1"/>
              </p:cNvSpPr>
              <p:nvPr/>
            </p:nvSpPr>
            <p:spPr bwMode="auto">
              <a:xfrm>
                <a:off x="3957" y="6184"/>
                <a:ext cx="0" cy="4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0" name="Rectangle 4"/>
              <p:cNvSpPr>
                <a:spLocks noChangeArrowheads="1"/>
              </p:cNvSpPr>
              <p:nvPr/>
            </p:nvSpPr>
            <p:spPr bwMode="auto">
              <a:xfrm>
                <a:off x="3865" y="6087"/>
                <a:ext cx="179" cy="17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9" name="Line 3"/>
              <p:cNvSpPr>
                <a:spLocks noChangeShapeType="1"/>
              </p:cNvSpPr>
              <p:nvPr/>
            </p:nvSpPr>
            <p:spPr bwMode="auto">
              <a:xfrm>
                <a:off x="2993" y="6804"/>
                <a:ext cx="2520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5143504" y="2500306"/>
            <a:ext cx="2257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0=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….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- 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000628" y="785794"/>
            <a:ext cx="2605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0=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….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- 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….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>
            <a:off x="5905572" y="23726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Line 1"/>
          <p:cNvSpPr>
            <a:spLocks noChangeShapeType="1"/>
          </p:cNvSpPr>
          <p:nvPr/>
        </p:nvSpPr>
        <p:spPr bwMode="auto">
          <a:xfrm>
            <a:off x="6477076" y="23726"/>
            <a:ext cx="228600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0" y="59375"/>
            <a:ext cx="91440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картинка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 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Что?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Как?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Ньютона )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0бщ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343092" y="178592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36253" y="1262706"/>
            <a:ext cx="2858475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86380" y="1773863"/>
            <a:ext cx="2452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…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913535" y="1285860"/>
            <a:ext cx="1307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….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71736" y="25717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143504" y="3000372"/>
            <a:ext cx="2678938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929190" y="3714752"/>
            <a:ext cx="3103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=…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913535" y="2857496"/>
            <a:ext cx="1230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936549" y="5500702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50557" y="54769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929190" y="4536195"/>
            <a:ext cx="2558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а</a:t>
            </a:r>
            <a:r>
              <a:rPr lang="en-US" sz="2800" b="1" baseline="-25000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=0 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FF7C8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5072074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000628" y="5715016"/>
            <a:ext cx="2856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gt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/2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929586" y="5334672"/>
            <a:ext cx="1227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0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6087E-6 L -0.58385 0.08302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6" grpId="0" animBg="1"/>
      <p:bldP spid="57" grpId="0" animBg="1"/>
      <p:bldP spid="58" grpId="0"/>
      <p:bldP spid="60" grpId="0"/>
      <p:bldP spid="61" grpId="0" animBg="1"/>
      <p:bldP spid="62" grpId="0"/>
      <p:bldP spid="63" grpId="0"/>
      <p:bldP spid="63" grpId="1"/>
      <p:bldP spid="64" grpId="0"/>
      <p:bldP spid="65" grpId="0" animBg="1"/>
      <p:bldP spid="66" grpId="0"/>
      <p:bldP spid="67" grpId="0"/>
      <p:bldP spid="67" grpId="1"/>
      <p:bldP spid="68" grpId="0"/>
      <p:bldP spid="69" grpId="0"/>
      <p:bldP spid="70" grpId="0"/>
      <p:bldP spid="71" grpId="0"/>
      <p:bldP spid="72" grpId="0"/>
      <p:bldP spid="73" grpId="0"/>
      <p:bldP spid="7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7290" y="785794"/>
            <a:ext cx="5715040" cy="271464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</a:t>
            </a:r>
          </a:p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67,68    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Гр1</a:t>
            </a:r>
          </a:p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186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187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203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204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sz="4800" dirty="0" err="1" smtClean="0"/>
              <a:t>F</a:t>
            </a:r>
            <a:r>
              <a:rPr lang="ru-RU" sz="4800" baseline="-25000" dirty="0" err="1" smtClean="0"/>
              <a:t>тяжести</a:t>
            </a:r>
            <a:r>
              <a:rPr lang="ru-RU" sz="4800" dirty="0" smtClean="0"/>
              <a:t>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6357950" y="1857364"/>
            <a:ext cx="1790700" cy="546100"/>
          </a:xfrm>
          <a:prstGeom prst="ellipse">
            <a:avLst/>
          </a:prstGeom>
          <a:noFill/>
          <a:ln w="31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072330" y="1471606"/>
            <a:ext cx="1943100" cy="1028700"/>
            <a:chOff x="5121" y="14764"/>
            <a:chExt cx="3060" cy="1620"/>
          </a:xfrm>
        </p:grpSpPr>
        <p:sp>
          <p:nvSpPr>
            <p:cNvPr id="4" name="Line 10"/>
            <p:cNvSpPr>
              <a:spLocks noChangeShapeType="1"/>
            </p:cNvSpPr>
            <p:nvPr/>
          </p:nvSpPr>
          <p:spPr bwMode="auto">
            <a:xfrm>
              <a:off x="5121" y="15664"/>
              <a:ext cx="3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5661" y="15484"/>
              <a:ext cx="5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5985" y="15672"/>
              <a:ext cx="900" cy="36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5989" y="15664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 flipV="1">
              <a:off x="5481" y="15664"/>
              <a:ext cx="500" cy="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5989" y="14764"/>
              <a:ext cx="0" cy="9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6881" y="1566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3"/>
            <p:cNvSpPr>
              <a:spLocks noChangeShapeType="1"/>
            </p:cNvSpPr>
            <p:nvPr/>
          </p:nvSpPr>
          <p:spPr bwMode="auto">
            <a:xfrm>
              <a:off x="5661" y="15304"/>
              <a:ext cx="3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4691</TotalTime>
  <Words>1929</Words>
  <Application>Microsoft Office PowerPoint</Application>
  <PresentationFormat>Экран (4:3)</PresentationFormat>
  <Paragraphs>446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Уроки физики    Вторушина С.В.  9  класс  (статика) </vt:lpstr>
      <vt:lpstr>Слайд 2</vt:lpstr>
      <vt:lpstr>Слайд 3</vt:lpstr>
      <vt:lpstr>Слайд 4</vt:lpstr>
      <vt:lpstr>Слайд 5</vt:lpstr>
      <vt:lpstr>Слайд 6</vt:lpstr>
      <vt:lpstr>Слайд 7</vt:lpstr>
      <vt:lpstr>Домашнее задание.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389</cp:revision>
  <dcterms:created xsi:type="dcterms:W3CDTF">2009-11-04T14:29:22Z</dcterms:created>
  <dcterms:modified xsi:type="dcterms:W3CDTF">2020-12-25T13:39:58Z</dcterms:modified>
</cp:coreProperties>
</file>