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activeX/activeX15.xml" ContentType="application/vnd.ms-office.activeX+xml"/>
  <Override PartName="/ppt/activeX/activeX26.xml" ContentType="application/vnd.ms-office.activeX+xml"/>
  <Override PartName="/ppt/activeX/activeX44.xml" ContentType="application/vnd.ms-office.activeX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activeX/activeX33.xml" ContentType="application/vnd.ms-office.activeX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activeX/activeX11.xml" ContentType="application/vnd.ms-office.activeX+xml"/>
  <Override PartName="/ppt/activeX/activeX22.xml" ContentType="application/vnd.ms-office.activeX+xml"/>
  <Override PartName="/ppt/activeX/activeX40.xml" ContentType="application/vnd.ms-office.activeX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7.xml" ContentType="application/vnd.openxmlformats-officedocument.presentationml.notesSlide+xml"/>
  <Override PartName="/ppt/activeX/activeX9.xml" ContentType="application/vnd.ms-office.activeX+xml"/>
  <Override PartName="/ppt/activeX/activeX29.xml" ContentType="application/vnd.ms-office.activeX+xml"/>
  <Override PartName="/ppt/activeX/activeX38.xml" ContentType="application/vnd.ms-office.activeX+xml"/>
  <Override PartName="/ppt/activeX/activeX49.xml" ContentType="application/vnd.ms-office.activeX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activeX/activeX7.xml" ContentType="application/vnd.ms-office.activeX+xml"/>
  <Override PartName="/ppt/activeX/activeX18.xml" ContentType="application/vnd.ms-office.activeX+xml"/>
  <Override PartName="/ppt/activeX/activeX27.xml" ContentType="application/vnd.ms-office.activeX+xml"/>
  <Override PartName="/ppt/activeX/activeX36.xml" ContentType="application/vnd.ms-office.activeX+xml"/>
  <Override PartName="/ppt/activeX/activeX47.xml" ContentType="application/vnd.ms-office.activeX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ms-office.activeX"/>
  <Override PartName="/ppt/activeX/activeX5.xml" ContentType="application/vnd.ms-office.activeX+xml"/>
  <Override PartName="/ppt/activeX/activeX16.xml" ContentType="application/vnd.ms-office.activeX+xml"/>
  <Override PartName="/ppt/activeX/activeX25.xml" ContentType="application/vnd.ms-office.activeX+xml"/>
  <Override PartName="/ppt/activeX/activeX34.xml" ContentType="application/vnd.ms-office.activeX+xml"/>
  <Override PartName="/ppt/activeX/activeX45.xml" ContentType="application/vnd.ms-office.activeX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activeX/activeX3.xml" ContentType="application/vnd.ms-office.activeX+xml"/>
  <Override PartName="/ppt/activeX/activeX14.xml" ContentType="application/vnd.ms-office.activeX+xml"/>
  <Override PartName="/ppt/activeX/activeX23.xml" ContentType="application/vnd.ms-office.activeX+xml"/>
  <Override PartName="/ppt/activeX/activeX32.xml" ContentType="application/vnd.ms-office.activeX+xml"/>
  <Override PartName="/ppt/activeX/activeX4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activeX/activeX1.xml" ContentType="application/vnd.ms-office.activeX+xml"/>
  <Override PartName="/ppt/activeX/activeX12.xml" ContentType="application/vnd.ms-office.activeX+xml"/>
  <Override PartName="/ppt/activeX/activeX21.xml" ContentType="application/vnd.ms-office.activeX+xml"/>
  <Override PartName="/ppt/activeX/activeX30.xml" ContentType="application/vnd.ms-office.activeX+xml"/>
  <Override PartName="/ppt/activeX/activeX41.xml" ContentType="application/vnd.ms-office.activeX+xml"/>
  <Override PartName="/ppt/activeX/activeX50.xml" ContentType="application/vnd.ms-office.activeX+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activeX/activeX10.xml" ContentType="application/vnd.ms-office.activeX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activeX/activeX8.xml" ContentType="application/vnd.ms-office.activeX+xml"/>
  <Override PartName="/ppt/activeX/activeX39.xml" ContentType="application/vnd.ms-office.activeX+xml"/>
  <Override PartName="/ppt/activeX/activeX48.xml" ContentType="application/vnd.ms-office.activeX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activeX/activeX6.xml" ContentType="application/vnd.ms-office.activeX+xml"/>
  <Override PartName="/ppt/activeX/activeX19.xml" ContentType="application/vnd.ms-office.activeX+xml"/>
  <Override PartName="/ppt/activeX/activeX28.xml" ContentType="application/vnd.ms-office.activeX+xml"/>
  <Override PartName="/ppt/activeX/activeX37.xml" ContentType="application/vnd.ms-office.activeX+xml"/>
  <Override PartName="/ppt/activeX/activeX46.xml" ContentType="application/vnd.ms-office.activeX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activeX/activeX4.xml" ContentType="application/vnd.ms-office.activeX+xml"/>
  <Override PartName="/ppt/activeX/activeX17.xml" ContentType="application/vnd.ms-office.activeX+xml"/>
  <Override PartName="/ppt/activeX/activeX35.xml" ContentType="application/vnd.ms-office.activeX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activeX/activeX13.xml" ContentType="application/vnd.ms-office.activeX+xml"/>
  <Override PartName="/ppt/activeX/activeX24.xml" ContentType="application/vnd.ms-office.activeX+xml"/>
  <Override PartName="/ppt/activeX/activeX4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activeX/activeX31.xml" ContentType="application/vnd.ms-office.activeX+xml"/>
  <Default Extension="rels" ContentType="application/vnd.openxmlformats-package.relationships+xml"/>
  <Override PartName="/ppt/slides/slide23.xml" ContentType="application/vnd.openxmlformats-officedocument.presentationml.slide+xml"/>
  <Override PartName="/ppt/activeX/activeX20.xml" ContentType="application/vnd.ms-office.activeX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51" r:id="rId1"/>
  </p:sldMasterIdLst>
  <p:notesMasterIdLst>
    <p:notesMasterId r:id="rId40"/>
  </p:notesMasterIdLst>
  <p:sldIdLst>
    <p:sldId id="363" r:id="rId2"/>
    <p:sldId id="343" r:id="rId3"/>
    <p:sldId id="389" r:id="rId4"/>
    <p:sldId id="364" r:id="rId5"/>
    <p:sldId id="365" r:id="rId6"/>
    <p:sldId id="366" r:id="rId7"/>
    <p:sldId id="367" r:id="rId8"/>
    <p:sldId id="390" r:id="rId9"/>
    <p:sldId id="391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92" r:id="rId26"/>
    <p:sldId id="393" r:id="rId27"/>
    <p:sldId id="394" r:id="rId28"/>
    <p:sldId id="395" r:id="rId29"/>
    <p:sldId id="383" r:id="rId30"/>
    <p:sldId id="398" r:id="rId31"/>
    <p:sldId id="399" r:id="rId32"/>
    <p:sldId id="384" r:id="rId33"/>
    <p:sldId id="385" r:id="rId34"/>
    <p:sldId id="386" r:id="rId35"/>
    <p:sldId id="387" r:id="rId36"/>
    <p:sldId id="396" r:id="rId37"/>
    <p:sldId id="397" r:id="rId38"/>
    <p:sldId id="388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CCFF"/>
    <a:srgbClr val="0014AC"/>
    <a:srgbClr val="365D21"/>
    <a:srgbClr val="006600"/>
    <a:srgbClr val="FF9900"/>
    <a:srgbClr val="FFCCCC"/>
    <a:srgbClr val="0066FF"/>
    <a:srgbClr val="FFFF00"/>
    <a:srgbClr val="FFFFFF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60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9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37.xml.rels><?xml version="1.0" encoding="UTF-8" standalone="yes"?>
<Relationships xmlns="http://schemas.openxmlformats.org/package/2006/relationships"><Relationship Id="rId1" Type="http://schemas.microsoft.com/office/2006/relationships/activeXControlBinary" Target="activeX37.bin"/></Relationships>
</file>

<file path=ppt/activeX/_rels/activeX38.xml.rels><?xml version="1.0" encoding="UTF-8" standalone="yes"?>
<Relationships xmlns="http://schemas.openxmlformats.org/package/2006/relationships"><Relationship Id="rId1" Type="http://schemas.microsoft.com/office/2006/relationships/activeXControlBinary" Target="activeX38.bin"/></Relationships>
</file>

<file path=ppt/activeX/_rels/activeX39.xml.rels><?xml version="1.0" encoding="UTF-8" standalone="yes"?>
<Relationships xmlns="http://schemas.openxmlformats.org/package/2006/relationships"><Relationship Id="rId1" Type="http://schemas.microsoft.com/office/2006/relationships/activeXControlBinary" Target="activeX39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40.xml.rels><?xml version="1.0" encoding="UTF-8" standalone="yes"?>
<Relationships xmlns="http://schemas.openxmlformats.org/package/2006/relationships"><Relationship Id="rId1" Type="http://schemas.microsoft.com/office/2006/relationships/activeXControlBinary" Target="activeX40.bin"/></Relationships>
</file>

<file path=ppt/activeX/_rels/activeX41.xml.rels><?xml version="1.0" encoding="UTF-8" standalone="yes"?>
<Relationships xmlns="http://schemas.openxmlformats.org/package/2006/relationships"><Relationship Id="rId1" Type="http://schemas.microsoft.com/office/2006/relationships/activeXControlBinary" Target="activeX41.bin"/></Relationships>
</file>

<file path=ppt/activeX/_rels/activeX42.xml.rels><?xml version="1.0" encoding="UTF-8" standalone="yes"?>
<Relationships xmlns="http://schemas.openxmlformats.org/package/2006/relationships"><Relationship Id="rId1" Type="http://schemas.microsoft.com/office/2006/relationships/activeXControlBinary" Target="activeX42.bin"/></Relationships>
</file>

<file path=ppt/activeX/_rels/activeX43.xml.rels><?xml version="1.0" encoding="UTF-8" standalone="yes"?>
<Relationships xmlns="http://schemas.openxmlformats.org/package/2006/relationships"><Relationship Id="rId1" Type="http://schemas.microsoft.com/office/2006/relationships/activeXControlBinary" Target="activeX43.bin"/></Relationships>
</file>

<file path=ppt/activeX/_rels/activeX44.xml.rels><?xml version="1.0" encoding="UTF-8" standalone="yes"?>
<Relationships xmlns="http://schemas.openxmlformats.org/package/2006/relationships"><Relationship Id="rId1" Type="http://schemas.microsoft.com/office/2006/relationships/activeXControlBinary" Target="activeX44.bin"/></Relationships>
</file>

<file path=ppt/activeX/_rels/activeX45.xml.rels><?xml version="1.0" encoding="UTF-8" standalone="yes"?>
<Relationships xmlns="http://schemas.openxmlformats.org/package/2006/relationships"><Relationship Id="rId1" Type="http://schemas.microsoft.com/office/2006/relationships/activeXControlBinary" Target="activeX45.bin"/></Relationships>
</file>

<file path=ppt/activeX/_rels/activeX46.xml.rels><?xml version="1.0" encoding="UTF-8" standalone="yes"?>
<Relationships xmlns="http://schemas.openxmlformats.org/package/2006/relationships"><Relationship Id="rId1" Type="http://schemas.microsoft.com/office/2006/relationships/activeXControlBinary" Target="activeX46.bin"/></Relationships>
</file>

<file path=ppt/activeX/_rels/activeX47.xml.rels><?xml version="1.0" encoding="UTF-8" standalone="yes"?>
<Relationships xmlns="http://schemas.openxmlformats.org/package/2006/relationships"><Relationship Id="rId1" Type="http://schemas.microsoft.com/office/2006/relationships/activeXControlBinary" Target="activeX47.bin"/></Relationships>
</file>

<file path=ppt/activeX/_rels/activeX48.xml.rels><?xml version="1.0" encoding="UTF-8" standalone="yes"?>
<Relationships xmlns="http://schemas.openxmlformats.org/package/2006/relationships"><Relationship Id="rId1" Type="http://schemas.microsoft.com/office/2006/relationships/activeXControlBinary" Target="activeX48.bin"/></Relationships>
</file>

<file path=ppt/activeX/_rels/activeX49.xml.rels><?xml version="1.0" encoding="UTF-8" standalone="yes"?>
<Relationships xmlns="http://schemas.openxmlformats.org/package/2006/relationships"><Relationship Id="rId1" Type="http://schemas.microsoft.com/office/2006/relationships/activeXControlBinary" Target="activeX49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50.xml.rels><?xml version="1.0" encoding="UTF-8" standalone="yes"?>
<Relationships xmlns="http://schemas.openxmlformats.org/package/2006/relationships"><Relationship Id="rId1" Type="http://schemas.microsoft.com/office/2006/relationships/activeXControlBinary" Target="activeX50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0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7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8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9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0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7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8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9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0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7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8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9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0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7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8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9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50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9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6E3A03-BB73-4ED6-99C4-4CFD2A94209F}" type="datetimeFigureOut">
              <a:rPr lang="ru-RU"/>
              <a:pPr>
                <a:defRPr/>
              </a:pPr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DA3820B-7150-4465-9329-879E122C3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3951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20B-7150-4465-9329-879E122C3E8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20B-7150-4465-9329-879E122C3E88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20B-7150-4465-9329-879E122C3E8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20B-7150-4465-9329-879E122C3E8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20B-7150-4465-9329-879E122C3E8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20B-7150-4465-9329-879E122C3E88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20B-7150-4465-9329-879E122C3E88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20B-7150-4465-9329-879E122C3E88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20B-7150-4465-9329-879E122C3E88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3820B-7150-4465-9329-879E122C3E88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6998B-470D-40EF-A191-BD62BA73A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D8782-41D5-4251-85C2-531FFE3C8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874C7-9393-40C1-A385-7AF3418EC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63DA3-EFB4-4EDF-8F87-C68D53915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B4824-2863-4106-B7A6-92F782BD5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008A9-4259-4C93-99C2-593903273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2D8F1-AE7D-4559-9F5C-0762D2F1D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B807-3976-45DB-8AE9-7E0057AB8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C2D45-DCC5-40D6-8543-A23820867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DC91E-F650-4703-95E6-2CB7DCA58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F8FC-428F-40A9-A415-F1D3D6AE1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EAED02A-B3E0-45D7-94C6-41158E69F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1" r:id="rId4"/>
    <p:sldLayoutId id="2147483817" r:id="rId5"/>
    <p:sldLayoutId id="2147483812" r:id="rId6"/>
    <p:sldLayoutId id="2147483818" r:id="rId7"/>
    <p:sldLayoutId id="2147483819" r:id="rId8"/>
    <p:sldLayoutId id="2147483820" r:id="rId9"/>
    <p:sldLayoutId id="2147483813" r:id="rId10"/>
    <p:sldLayoutId id="21474838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2" Type="http://schemas.openxmlformats.org/officeDocument/2006/relationships/control" Target="../activeX/activeX1.xml"/><Relationship Id="rId16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1.wav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21.xml"/><Relationship Id="rId13" Type="http://schemas.openxmlformats.org/officeDocument/2006/relationships/control" Target="../activeX/activeX26.xml"/><Relationship Id="rId18" Type="http://schemas.openxmlformats.org/officeDocument/2006/relationships/control" Target="../activeX/activeX31.xml"/><Relationship Id="rId3" Type="http://schemas.openxmlformats.org/officeDocument/2006/relationships/control" Target="../activeX/activeX16.xml"/><Relationship Id="rId21" Type="http://schemas.openxmlformats.org/officeDocument/2006/relationships/control" Target="../activeX/activeX34.xml"/><Relationship Id="rId7" Type="http://schemas.openxmlformats.org/officeDocument/2006/relationships/control" Target="../activeX/activeX20.xml"/><Relationship Id="rId12" Type="http://schemas.openxmlformats.org/officeDocument/2006/relationships/control" Target="../activeX/activeX25.xml"/><Relationship Id="rId17" Type="http://schemas.openxmlformats.org/officeDocument/2006/relationships/control" Target="../activeX/activeX30.xml"/><Relationship Id="rId2" Type="http://schemas.openxmlformats.org/officeDocument/2006/relationships/control" Target="../activeX/activeX15.xml"/><Relationship Id="rId16" Type="http://schemas.openxmlformats.org/officeDocument/2006/relationships/control" Target="../activeX/activeX29.xml"/><Relationship Id="rId20" Type="http://schemas.openxmlformats.org/officeDocument/2006/relationships/control" Target="../activeX/activeX33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9.xml"/><Relationship Id="rId11" Type="http://schemas.openxmlformats.org/officeDocument/2006/relationships/control" Target="../activeX/activeX24.xml"/><Relationship Id="rId5" Type="http://schemas.openxmlformats.org/officeDocument/2006/relationships/control" Target="../activeX/activeX18.xml"/><Relationship Id="rId15" Type="http://schemas.openxmlformats.org/officeDocument/2006/relationships/control" Target="../activeX/activeX28.xml"/><Relationship Id="rId10" Type="http://schemas.openxmlformats.org/officeDocument/2006/relationships/control" Target="../activeX/activeX23.xml"/><Relationship Id="rId19" Type="http://schemas.openxmlformats.org/officeDocument/2006/relationships/control" Target="../activeX/activeX32.xml"/><Relationship Id="rId4" Type="http://schemas.openxmlformats.org/officeDocument/2006/relationships/control" Target="../activeX/activeX17.xml"/><Relationship Id="rId9" Type="http://schemas.openxmlformats.org/officeDocument/2006/relationships/control" Target="../activeX/activeX22.xml"/><Relationship Id="rId14" Type="http://schemas.openxmlformats.org/officeDocument/2006/relationships/control" Target="../activeX/activeX27.xml"/><Relationship Id="rId2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41.xml"/><Relationship Id="rId13" Type="http://schemas.openxmlformats.org/officeDocument/2006/relationships/control" Target="../activeX/activeX46.xml"/><Relationship Id="rId18" Type="http://schemas.openxmlformats.org/officeDocument/2006/relationships/slideLayout" Target="../slideLayouts/slideLayout7.xml"/><Relationship Id="rId3" Type="http://schemas.openxmlformats.org/officeDocument/2006/relationships/control" Target="../activeX/activeX36.xml"/><Relationship Id="rId7" Type="http://schemas.openxmlformats.org/officeDocument/2006/relationships/control" Target="../activeX/activeX40.xml"/><Relationship Id="rId12" Type="http://schemas.openxmlformats.org/officeDocument/2006/relationships/control" Target="../activeX/activeX45.xml"/><Relationship Id="rId17" Type="http://schemas.openxmlformats.org/officeDocument/2006/relationships/control" Target="../activeX/activeX50.xml"/><Relationship Id="rId2" Type="http://schemas.openxmlformats.org/officeDocument/2006/relationships/control" Target="../activeX/activeX35.xml"/><Relationship Id="rId16" Type="http://schemas.openxmlformats.org/officeDocument/2006/relationships/control" Target="../activeX/activeX49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39.xml"/><Relationship Id="rId11" Type="http://schemas.openxmlformats.org/officeDocument/2006/relationships/control" Target="../activeX/activeX44.xml"/><Relationship Id="rId5" Type="http://schemas.openxmlformats.org/officeDocument/2006/relationships/control" Target="../activeX/activeX38.xml"/><Relationship Id="rId15" Type="http://schemas.openxmlformats.org/officeDocument/2006/relationships/control" Target="../activeX/activeX48.xml"/><Relationship Id="rId10" Type="http://schemas.openxmlformats.org/officeDocument/2006/relationships/control" Target="../activeX/activeX43.xml"/><Relationship Id="rId4" Type="http://schemas.openxmlformats.org/officeDocument/2006/relationships/control" Target="../activeX/activeX37.xml"/><Relationship Id="rId9" Type="http://schemas.openxmlformats.org/officeDocument/2006/relationships/control" Target="../activeX/activeX42.xml"/><Relationship Id="rId14" Type="http://schemas.openxmlformats.org/officeDocument/2006/relationships/control" Target="../activeX/activeX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/>
              <a:t>Средний уровень</a:t>
            </a:r>
            <a:endParaRPr lang="ru-RU" sz="1200" dirty="0"/>
          </a:p>
          <a:p>
            <a:pPr lvl="0"/>
            <a:r>
              <a:rPr lang="ru-RU" sz="1200" b="1" dirty="0"/>
              <a:t>В чем сходство и различие атмосфер планет земной группы?</a:t>
            </a:r>
            <a:endParaRPr lang="ru-RU" sz="1200" dirty="0"/>
          </a:p>
          <a:p>
            <a:pPr lvl="0"/>
            <a:r>
              <a:rPr lang="ru-RU" sz="1200" b="1" dirty="0"/>
              <a:t>В чем сходство и различие поверхностей планет земной группы?</a:t>
            </a:r>
            <a:endParaRPr lang="ru-RU" sz="1200" dirty="0"/>
          </a:p>
          <a:p>
            <a:pPr lvl="0"/>
            <a:r>
              <a:rPr lang="ru-RU" sz="1200" b="1" dirty="0"/>
              <a:t>Чем объясняется отсутствие атмосфер у Луны и большинства спутников планет?</a:t>
            </a:r>
            <a:endParaRPr lang="ru-RU" sz="1200" dirty="0"/>
          </a:p>
          <a:p>
            <a:pPr lvl="0"/>
            <a:r>
              <a:rPr lang="ru-RU" sz="1200" b="1" dirty="0"/>
              <a:t>Какие явления, обусловленные наличием у Земли магнитного поля, наблюдаются в верхних слоях атмосферы?</a:t>
            </a:r>
            <a:endParaRPr lang="ru-RU" sz="1200" dirty="0"/>
          </a:p>
          <a:p>
            <a:pPr lvl="0"/>
            <a:r>
              <a:rPr lang="ru-RU" sz="1200" b="1" dirty="0"/>
              <a:t>Почему на поверхности Луны столь сильно различаются днев­ные и ночные температуры?</a:t>
            </a:r>
            <a:endParaRPr lang="ru-RU" sz="1200" dirty="0"/>
          </a:p>
          <a:p>
            <a:pPr lvl="0"/>
            <a:r>
              <a:rPr lang="ru-RU" sz="1200" b="1" dirty="0"/>
              <a:t>Какую роль в жизни Земли играет ее атмосфера?</a:t>
            </a:r>
            <a:endParaRPr lang="ru-RU" sz="1200" dirty="0"/>
          </a:p>
          <a:p>
            <a:pPr algn="ctr"/>
            <a:r>
              <a:rPr lang="ru-RU" sz="1200" b="1" i="1" dirty="0"/>
              <a:t>Достаточный уровень</a:t>
            </a:r>
            <a:endParaRPr lang="ru-RU" sz="1200" dirty="0"/>
          </a:p>
          <a:p>
            <a:r>
              <a:rPr lang="ru-RU" sz="1200" b="1" dirty="0"/>
              <a:t>1.	а) Чем обусловлены различия в плотности атмосфер планет?</a:t>
            </a:r>
            <a:endParaRPr lang="ru-RU" sz="1200" dirty="0"/>
          </a:p>
          <a:p>
            <a:r>
              <a:rPr lang="ru-RU" sz="1200" b="1" dirty="0"/>
              <a:t>б) В чем причины более высокой температуры атмосферы Вене­ры по сравнению с земной?</a:t>
            </a:r>
            <a:endParaRPr lang="ru-RU" sz="1200" dirty="0"/>
          </a:p>
          <a:p>
            <a:r>
              <a:rPr lang="ru-RU" sz="1200" b="1" dirty="0"/>
              <a:t>2.	а) Чем объясняется наличие у Земли радиационного пояса? Ка­кие частицы входят в его состав?</a:t>
            </a:r>
            <a:endParaRPr lang="ru-RU" sz="1200" dirty="0"/>
          </a:p>
          <a:p>
            <a:r>
              <a:rPr lang="ru-RU" sz="1200" b="1" dirty="0"/>
              <a:t>б) Почему  изменения  на лунной  поверхности  происходят  на­много медленнее, чем на Земле?</a:t>
            </a:r>
            <a:endParaRPr lang="ru-RU" sz="1200" dirty="0"/>
          </a:p>
          <a:p>
            <a:pPr lvl="0"/>
            <a:r>
              <a:rPr lang="ru-RU" sz="1200" b="1" dirty="0"/>
              <a:t>а) Каково внутреннее строение Земли и планет земной группы? б)  Почему с Земли всегда видно только одну сторону Луны?</a:t>
            </a:r>
            <a:endParaRPr lang="ru-RU" sz="1200" dirty="0"/>
          </a:p>
          <a:p>
            <a:pPr lvl="0"/>
            <a:r>
              <a:rPr lang="ru-RU" sz="1200" b="1" dirty="0"/>
              <a:t>а) От чего зависит температура поверхности различных планет? б)  Какие два основных фактора, постоянно изменяющие форму земных гор, не принимают участия в формировании лунных гор?</a:t>
            </a:r>
            <a:endParaRPr lang="ru-RU" sz="1200" dirty="0"/>
          </a:p>
          <a:p>
            <a:pPr lvl="0"/>
            <a:r>
              <a:rPr lang="ru-RU" sz="1200" b="1" dirty="0"/>
              <a:t>а) Перечислите основные элементы рельефа поверхности, харак­терные для всех планет земной группы.</a:t>
            </a:r>
            <a:endParaRPr lang="ru-RU" sz="1200" dirty="0"/>
          </a:p>
          <a:p>
            <a:r>
              <a:rPr lang="ru-RU" sz="1200" b="1" dirty="0"/>
              <a:t>б)  Венера  похожа  на  Землю  размером,  массой  и  плотностью. Однако вы не сможете жить там. Объясните, почему?</a:t>
            </a:r>
            <a:endParaRPr lang="ru-RU" sz="1200" dirty="0"/>
          </a:p>
          <a:p>
            <a:r>
              <a:rPr lang="ru-RU" sz="1200" b="1" dirty="0"/>
              <a:t>6.	а) В чем сходство Земли и Марса? Чем они отличаются друг от</a:t>
            </a:r>
            <a:br>
              <a:rPr lang="ru-RU" sz="1200" b="1" dirty="0"/>
            </a:br>
            <a:r>
              <a:rPr lang="ru-RU" sz="1200" b="1" dirty="0"/>
              <a:t>друга?</a:t>
            </a:r>
            <a:endParaRPr lang="ru-RU" sz="1200" dirty="0"/>
          </a:p>
          <a:p>
            <a:r>
              <a:rPr lang="ru-RU" sz="1200" b="1" dirty="0"/>
              <a:t>б)  Сравните суточные колебания температуры на Венере, Земле и Марсе. Объясните причины различия этих колебаний.</a:t>
            </a:r>
            <a:endParaRPr lang="ru-RU" sz="1200" dirty="0"/>
          </a:p>
          <a:p>
            <a:pPr algn="ctr"/>
            <a:r>
              <a:rPr lang="ru-RU" sz="1200" b="1" i="1" dirty="0"/>
              <a:t>Высокий уровень</a:t>
            </a:r>
            <a:endParaRPr lang="ru-RU" sz="1200" dirty="0"/>
          </a:p>
          <a:p>
            <a:pPr lvl="0"/>
            <a:r>
              <a:rPr lang="ru-RU" sz="1200" b="1" dirty="0"/>
              <a:t>Определите скорость движения Луны относительно Земли и пе­риод ее обращения вокруг Земли. Считайте, что Луна движется по круговой орбите радиуса 384000 км</a:t>
            </a:r>
            <a:r>
              <a:rPr lang="ru-RU" sz="1200" b="1" dirty="0" smtClean="0"/>
              <a:t>.</a:t>
            </a:r>
            <a:r>
              <a:rPr lang="ru-RU" sz="1200" b="1" dirty="0"/>
              <a:t> </a:t>
            </a:r>
            <a:endParaRPr lang="ru-RU" sz="1200" dirty="0"/>
          </a:p>
          <a:p>
            <a:pPr lvl="0"/>
            <a:r>
              <a:rPr lang="ru-RU" sz="1200" b="1" dirty="0"/>
              <a:t>В момент солнечного затмения действующие на Луну силы при­тяжения Земли и Солнца направлены противоположно. Какая из этих сил больше и во сколько раз? Расстояние от Земли до Солнца 1,5 • 10</a:t>
            </a:r>
            <a:r>
              <a:rPr lang="ru-RU" sz="1200" b="1" baseline="30000" dirty="0"/>
              <a:t>8</a:t>
            </a:r>
            <a:r>
              <a:rPr lang="ru-RU" sz="1200" b="1" dirty="0"/>
              <a:t> км. Расстояние от Луны до Земли 384000 км</a:t>
            </a:r>
            <a:r>
              <a:rPr lang="ru-RU" sz="1200" b="1" dirty="0" smtClean="0"/>
              <a:t>.</a:t>
            </a:r>
            <a:endParaRPr lang="ru-RU" sz="1200" dirty="0"/>
          </a:p>
          <a:p>
            <a:r>
              <a:rPr lang="ru-RU" sz="1200" b="1" dirty="0"/>
              <a:t> </a:t>
            </a:r>
            <a:endParaRPr lang="ru-RU" sz="1200" dirty="0"/>
          </a:p>
          <a:p>
            <a:pPr lvl="0"/>
            <a:r>
              <a:rPr lang="ru-RU" sz="1200" b="1" dirty="0"/>
              <a:t>Вычислить отношение масс Солнца и Земли по следующим дан­ным: Луна совершает 13 обращений в течение года; среднее рас­стояние от Солнца до Земли в 390 раз больше расстояния от Лу­ны до Земли.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6410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lum bright="-20000" contrast="30000"/>
          </a:blip>
          <a:srcRect l="14062" t="11719" r="19140" b="25293"/>
          <a:stretch>
            <a:fillRect/>
          </a:stretch>
        </p:blipFill>
        <p:spPr bwMode="auto">
          <a:xfrm>
            <a:off x="0" y="0"/>
            <a:ext cx="914400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76" y="71414"/>
          <a:ext cx="9001124" cy="6643734"/>
        </p:xfrm>
        <a:graphic>
          <a:graphicData uri="http://schemas.openxmlformats.org/drawingml/2006/table">
            <a:tbl>
              <a:tblPr/>
              <a:tblGrid>
                <a:gridCol w="9001124"/>
              </a:tblGrid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1.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Склонение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2.  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Прямое восхождение 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3. 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Высота полюса Мира равна  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…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 lvl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3. 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Эклиптика -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4.  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Точка весеннего равноденствия-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.  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Григорианский календарь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-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6. 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Высота светила в кульминации     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= 90-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φ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+б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0" y="627322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физика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29288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Астрономия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gray">
          <a:xfrm rot="20665506">
            <a:off x="57534" y="2521967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cap="small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Видимые движения Луны 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14AC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gray">
          <a:xfrm rot="20665506">
            <a:off x="343254" y="4193132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затмения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gray">
          <a:xfrm>
            <a:off x="0" y="714356"/>
            <a:ext cx="9144000" cy="1643074"/>
          </a:xfrm>
          <a:prstGeom prst="rect">
            <a:avLst/>
          </a:prstGeom>
          <a:solidFill>
            <a:schemeClr val="bg2"/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60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60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000" b="1" cap="small" dirty="0" smtClean="0">
                <a:latin typeface="Times New Roman" pitchFamily="18" charset="0"/>
                <a:cs typeface="Times New Roman" pitchFamily="18" charset="0"/>
              </a:rPr>
              <a:t>Практические основы </a:t>
            </a:r>
          </a:p>
          <a:p>
            <a:r>
              <a:rPr lang="ru-RU" sz="6000" b="1" cap="small" dirty="0" smtClean="0">
                <a:latin typeface="Times New Roman" pitchFamily="18" charset="0"/>
                <a:cs typeface="Times New Roman" pitchFamily="18" charset="0"/>
              </a:rPr>
              <a:t>Астрономии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§§3-9 </a:t>
            </a:r>
            <a:endParaRPr lang="ru-RU" sz="6000" b="1" cap="smal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3372" y="0"/>
            <a:ext cx="485778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№3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7,8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l="54203" t="33203" r="26042" b="47544"/>
          <a:stretch>
            <a:fillRect/>
          </a:stretch>
        </p:blipFill>
        <p:spPr bwMode="auto">
          <a:xfrm>
            <a:off x="1203007" y="0"/>
            <a:ext cx="7940993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072198" y="0"/>
            <a:ext cx="3071802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00760" y="500042"/>
            <a:ext cx="3071802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Фазы Луны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54203" t="52160" r="26042" b="38362"/>
          <a:stretch>
            <a:fillRect/>
          </a:stretch>
        </p:blipFill>
        <p:spPr bwMode="auto">
          <a:xfrm>
            <a:off x="1203007" y="4572032"/>
            <a:ext cx="7940993" cy="228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1670" y="5357826"/>
            <a:ext cx="707233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Рис.2,13. Вечерняя видимость Луны.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572140"/>
            <a:ext cx="121444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l="9413" t="21972" r="48680" b="28955"/>
          <a:stretch>
            <a:fillRect/>
          </a:stretch>
        </p:blipFill>
        <p:spPr bwMode="auto">
          <a:xfrm>
            <a:off x="0" y="0"/>
            <a:ext cx="5000628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 l="51919" t="21972" r="9765" b="26758"/>
          <a:stretch>
            <a:fillRect/>
          </a:stretch>
        </p:blipFill>
        <p:spPr bwMode="auto">
          <a:xfrm>
            <a:off x="4571936" y="0"/>
            <a:ext cx="4572064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9375" t="24902" r="57391" b="26758"/>
          <a:stretch>
            <a:fillRect/>
          </a:stretch>
        </p:blipFill>
        <p:spPr bwMode="auto">
          <a:xfrm>
            <a:off x="0" y="-1"/>
            <a:ext cx="5786446" cy="694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/>
          <p:nvPr/>
        </p:nvSpPr>
        <p:spPr bwMode="auto">
          <a:xfrm>
            <a:off x="3286116" y="3104324"/>
            <a:ext cx="2643206" cy="1681998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4786314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приливы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01298" y="197240"/>
            <a:ext cx="157163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§ 14-5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3714744" y="3104324"/>
            <a:ext cx="1857388" cy="1681998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 bwMode="auto">
          <a:xfrm>
            <a:off x="8072462" y="3786190"/>
            <a:ext cx="214314" cy="285752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142976" y="3929066"/>
            <a:ext cx="7429552" cy="1588"/>
          </a:xfrm>
          <a:prstGeom prst="straightConnector1">
            <a:avLst/>
          </a:prstGeom>
          <a:ln w="381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572464" y="3214686"/>
            <a:ext cx="57153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ru-RU" sz="3600" b="1" dirty="0" smtClean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 flipH="1" flipV="1">
            <a:off x="1465241" y="2963859"/>
            <a:ext cx="307183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428860" y="928670"/>
            <a:ext cx="57153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ru-RU" sz="36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четверенная стрелка 12"/>
          <p:cNvSpPr/>
          <p:nvPr/>
        </p:nvSpPr>
        <p:spPr bwMode="auto">
          <a:xfrm>
            <a:off x="6143636" y="3817722"/>
            <a:ext cx="214314" cy="214314"/>
          </a:xfrm>
          <a:prstGeom prst="quadArrow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4643438" y="2428868"/>
            <a:ext cx="2857520" cy="3000396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Dot"/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857224" y="1571612"/>
            <a:ext cx="6715172" cy="21431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215074" y="4143380"/>
            <a:ext cx="2039661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масс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 rot="20589628">
            <a:off x="5282717" y="1744851"/>
            <a:ext cx="3595343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b="1" dirty="0" err="1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l-GR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3600" b="1" baseline="30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dirty="0">
              <a:solidFill>
                <a:srgbClr val="00660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flipV="1">
            <a:off x="-2214610" y="-3786238"/>
            <a:ext cx="7929586" cy="7500990"/>
          </a:xfrm>
          <a:prstGeom prst="arc">
            <a:avLst>
              <a:gd name="adj1" fmla="val 17315229"/>
              <a:gd name="adj2" fmla="val 21381709"/>
            </a:avLst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91"/>
          <p:cNvGrpSpPr/>
          <p:nvPr/>
        </p:nvGrpSpPr>
        <p:grpSpPr>
          <a:xfrm>
            <a:off x="5715008" y="214290"/>
            <a:ext cx="2786082" cy="1248063"/>
            <a:chOff x="5429256" y="1571615"/>
            <a:chExt cx="2343675" cy="1248063"/>
          </a:xfrm>
          <a:solidFill>
            <a:schemeClr val="bg2"/>
          </a:solidFill>
        </p:grpSpPr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5793358" y="2204920"/>
              <a:ext cx="717594" cy="61475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kumimoji="0" lang="en-US" sz="36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Группа 103"/>
            <p:cNvGrpSpPr/>
            <p:nvPr/>
          </p:nvGrpSpPr>
          <p:grpSpPr>
            <a:xfrm>
              <a:off x="5429256" y="1571615"/>
              <a:ext cx="2343675" cy="860643"/>
              <a:chOff x="5429256" y="1571614"/>
              <a:chExt cx="2343675" cy="903630"/>
            </a:xfrm>
            <a:grpFill/>
          </p:grpSpPr>
          <p:sp>
            <p:nvSpPr>
              <p:cNvPr id="24" name="Text Box 14"/>
              <p:cNvSpPr txBox="1">
                <a:spLocks noChangeArrowheads="1"/>
              </p:cNvSpPr>
              <p:nvPr/>
            </p:nvSpPr>
            <p:spPr bwMode="auto">
              <a:xfrm>
                <a:off x="5429256" y="1571614"/>
                <a:ext cx="1442261" cy="67505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1" i="0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kumimoji="0" lang="en-US" sz="3600" b="1" i="0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kumimoji="0" lang="en-US" sz="3600" b="1" i="0" strike="noStrike" cap="none" normalizeH="0" baseline="-2500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</a:t>
                </a:r>
                <a:r>
                  <a:rPr kumimoji="0" lang="en-US" sz="3600" b="1" i="0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600" b="1" i="0" strike="noStrike" cap="none" normalizeH="0" baseline="0" dirty="0" smtClean="0">
                    <a:ln>
                      <a:noFill/>
                    </a:ln>
                    <a:solidFill>
                      <a:srgbClr val="0014AC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kumimoji="0" lang="ru-RU" sz="3600" b="0" i="0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631141" y="1796630"/>
                <a:ext cx="1141790" cy="67861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36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36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ru-RU" sz="3600" b="1" baseline="-25000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ТЯГ</a:t>
                </a:r>
                <a:endParaRPr lang="ru-RU" sz="3600" dirty="0">
                  <a:solidFill>
                    <a:srgbClr val="006600"/>
                  </a:solidFill>
                </a:endParaRPr>
              </a:p>
            </p:txBody>
          </p:sp>
        </p:grpSp>
      </p:grp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5786446" y="857232"/>
            <a:ext cx="1296000" cy="4571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rot="5400000" flipH="1" flipV="1">
            <a:off x="3494784" y="2747562"/>
            <a:ext cx="4068000" cy="1588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авая фигурная скобка 34"/>
          <p:cNvSpPr/>
          <p:nvPr/>
        </p:nvSpPr>
        <p:spPr>
          <a:xfrm>
            <a:off x="5572132" y="1142984"/>
            <a:ext cx="357190" cy="1000132"/>
          </a:xfrm>
          <a:prstGeom prst="rightBrac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 стрелкой 37"/>
          <p:cNvCxnSpPr/>
          <p:nvPr/>
        </p:nvCxnSpPr>
        <p:spPr>
          <a:xfrm rot="10800000">
            <a:off x="5286380" y="3929066"/>
            <a:ext cx="64294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143372" y="4000504"/>
            <a:ext cx="1062046" cy="646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</a:t>
            </a:r>
            <a:endParaRPr lang="ru-RU" sz="3600" dirty="0">
              <a:solidFill>
                <a:srgbClr val="0014AC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rot="5400000" flipH="1" flipV="1">
            <a:off x="1750993" y="3392487"/>
            <a:ext cx="3071834" cy="1588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авая фигурная скобка 41"/>
          <p:cNvSpPr/>
          <p:nvPr/>
        </p:nvSpPr>
        <p:spPr>
          <a:xfrm>
            <a:off x="3286116" y="2928934"/>
            <a:ext cx="285752" cy="428628"/>
          </a:xfrm>
          <a:prstGeom prst="rightBrace">
            <a:avLst/>
          </a:prstGeom>
          <a:ln w="57150">
            <a:solidFill>
              <a:srgbClr val="001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 стрелкой 44"/>
          <p:cNvCxnSpPr/>
          <p:nvPr/>
        </p:nvCxnSpPr>
        <p:spPr>
          <a:xfrm flipV="1">
            <a:off x="3286116" y="3929066"/>
            <a:ext cx="64294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072066" y="5072074"/>
            <a:ext cx="371474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Приливное трение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Овал 47"/>
          <p:cNvSpPr/>
          <p:nvPr/>
        </p:nvSpPr>
        <p:spPr bwMode="auto">
          <a:xfrm rot="1588432">
            <a:off x="3821078" y="5640812"/>
            <a:ext cx="1857388" cy="1039080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 bwMode="auto">
          <a:xfrm>
            <a:off x="8501090" y="6072206"/>
            <a:ext cx="214314" cy="285752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cxnSp>
        <p:nvCxnSpPr>
          <p:cNvPr id="50" name="Прямая со стрелкой 49"/>
          <p:cNvCxnSpPr/>
          <p:nvPr/>
        </p:nvCxnSpPr>
        <p:spPr>
          <a:xfrm flipV="1">
            <a:off x="4000496" y="5643578"/>
            <a:ext cx="500066" cy="1588"/>
          </a:xfrm>
          <a:prstGeom prst="straightConnector1">
            <a:avLst/>
          </a:prstGeom>
          <a:ln w="762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5585780" y="6531328"/>
            <a:ext cx="857256" cy="1588"/>
          </a:xfrm>
          <a:prstGeom prst="straightConnector1">
            <a:avLst/>
          </a:prstGeom>
          <a:ln w="762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 flipH="1" flipV="1">
            <a:off x="1905998" y="4039066"/>
            <a:ext cx="5508000" cy="1588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0" y="5214950"/>
            <a:ext cx="371474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Одной стороной</a:t>
            </a:r>
            <a:endParaRPr lang="ru-RU" sz="36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2876" y="6000768"/>
            <a:ext cx="2714612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6ч 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ru-RU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24ч</a:t>
            </a:r>
            <a:endParaRPr lang="ru-RU" sz="4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4" grpId="0" animBg="1"/>
      <p:bldP spid="5" grpId="0" animBg="1"/>
      <p:bldP spid="6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20" grpId="0" animBg="1"/>
      <p:bldP spid="29" grpId="0" animBg="1"/>
      <p:bldP spid="35" grpId="0" animBg="1"/>
      <p:bldP spid="39" grpId="0" animBg="1"/>
      <p:bldP spid="39" grpId="1" animBg="1"/>
      <p:bldP spid="42" grpId="0" animBg="1"/>
      <p:bldP spid="47" grpId="0" animBg="1"/>
      <p:bldP spid="48" grpId="0" animBg="1"/>
      <p:bldP spid="49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9375" t="14648" r="19726" b="50745"/>
          <a:stretch>
            <a:fillRect/>
          </a:stretch>
        </p:blipFill>
        <p:spPr bwMode="auto">
          <a:xfrm>
            <a:off x="0" y="0"/>
            <a:ext cx="914400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9375" t="52551" r="19726" b="6250"/>
          <a:stretch>
            <a:fillRect/>
          </a:stretch>
        </p:blipFill>
        <p:spPr bwMode="auto">
          <a:xfrm>
            <a:off x="0" y="3000372"/>
            <a:ext cx="9144000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35346" t="56400" r="26042" b="20403"/>
          <a:stretch>
            <a:fillRect/>
          </a:stretch>
        </p:blipFill>
        <p:spPr bwMode="auto">
          <a:xfrm>
            <a:off x="27589" y="428604"/>
            <a:ext cx="9116411" cy="3643338"/>
          </a:xfrm>
          <a:prstGeom prst="rect">
            <a:avLst/>
          </a:prstGeom>
          <a:noFill/>
          <a:ln w="12700">
            <a:solidFill>
              <a:srgbClr val="0014AC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357686" y="428604"/>
            <a:ext cx="4786314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Затмения …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4624" t="78439" r="26042" b="10407"/>
          <a:stretch>
            <a:fillRect/>
          </a:stretch>
        </p:blipFill>
        <p:spPr bwMode="auto">
          <a:xfrm>
            <a:off x="1508207" y="4214818"/>
            <a:ext cx="7635793" cy="2643182"/>
          </a:xfrm>
          <a:prstGeom prst="rect">
            <a:avLst/>
          </a:prstGeom>
          <a:noFill/>
          <a:ln w="57150">
            <a:solidFill>
              <a:srgbClr val="365D21"/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929586" y="0"/>
            <a:ext cx="121444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42852"/>
          <a:ext cx="9143999" cy="4389120"/>
        </p:xfrm>
        <a:graphic>
          <a:graphicData uri="http://schemas.openxmlformats.org/drawingml/2006/table">
            <a:tbl>
              <a:tblPr/>
              <a:tblGrid>
                <a:gridCol w="8643966"/>
                <a:gridCol w="500033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</a:rPr>
                        <a:t>Д.з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.  гр.8 (бр.3)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2.Консультация по материалу темы.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3. Закрепление  знаний по теме 32.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ru-RU" sz="16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аудиализация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660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r>
                        <a:rPr lang="ru-RU" sz="3200" b="1" dirty="0" smtClean="0">
                          <a:solidFill>
                            <a:srgbClr val="006600"/>
                          </a:solidFill>
                          <a:latin typeface="Times New Roman"/>
                          <a:ea typeface="Times New Roman"/>
                        </a:rPr>
                        <a:t>).</a:t>
                      </a:r>
                      <a:endParaRPr lang="ru-RU" sz="3200" b="1" dirty="0">
                        <a:solidFill>
                          <a:srgbClr val="0066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б</a:t>
                      </a:r>
                      <a:r>
                        <a:rPr lang="ru-RU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).</a:t>
                      </a:r>
                      <a:endParaRPr lang="ru-RU" sz="32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 визуализация.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4. Применение знаний в измененных ситуациях при ответе на следующие вопросы: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sym typeface="Symbol"/>
                        </a:rPr>
                        <a:t>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3м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7м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10м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10м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5м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10м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Д.З.  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гр.8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(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50м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553" t="26577" r="12298" b="22482"/>
          <a:stretch>
            <a:fillRect/>
          </a:stretch>
        </p:blipFill>
        <p:spPr bwMode="auto">
          <a:xfrm>
            <a:off x="0" y="0"/>
            <a:ext cx="6500974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24506" t="20391" r="16432" b="19809"/>
          <a:stretch>
            <a:fillRect/>
          </a:stretch>
        </p:blipFill>
        <p:spPr bwMode="auto">
          <a:xfrm>
            <a:off x="5508104" y="3912924"/>
            <a:ext cx="3635896" cy="29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4506" t="20391" r="16432" b="19809"/>
          <a:stretch>
            <a:fillRect/>
          </a:stretch>
        </p:blipFill>
        <p:spPr bwMode="auto">
          <a:xfrm>
            <a:off x="0" y="0"/>
            <a:ext cx="72008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1553" t="26297" r="9935" b="29688"/>
          <a:stretch>
            <a:fillRect/>
          </a:stretch>
        </p:blipFill>
        <p:spPr bwMode="auto">
          <a:xfrm>
            <a:off x="0" y="0"/>
            <a:ext cx="8352928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32184" t="19653" r="14070" b="20547"/>
          <a:stretch>
            <a:fillRect/>
          </a:stretch>
        </p:blipFill>
        <p:spPr bwMode="auto">
          <a:xfrm>
            <a:off x="5652120" y="3749843"/>
            <a:ext cx="3491880" cy="310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2184" t="19653" r="14070" b="20547"/>
          <a:stretch>
            <a:fillRect/>
          </a:stretch>
        </p:blipFill>
        <p:spPr bwMode="auto">
          <a:xfrm>
            <a:off x="0" y="0"/>
            <a:ext cx="655272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11719" t="20508" r="10937" b="9912"/>
          <a:stretch>
            <a:fillRect/>
          </a:stretch>
        </p:blipFill>
        <p:spPr bwMode="auto">
          <a:xfrm>
            <a:off x="0" y="71390"/>
            <a:ext cx="8834282" cy="635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Вопросы  №7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Вопросы 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В каких пределах изменяется угловое расстояние Луны от Солнца?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Как по фазе Луны определить её примерное угловое расстояние от Солнца?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На какую примерно величину меняется прямое восхождение Луны за неделю?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Какие наблюдения необходимо провести, чтобы заметить движение Луны вокруг Земли?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Какие наблюдения доказывают, что на Луне происходит смена дня и ночи?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Почему пепельный свет Луны слабее, чем свечение остальной части Луны, видимой вскоре после новолуния?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Вопросы  №7</a:t>
            </a:r>
          </a:p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 6 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Нарисуйте вид Луны между первой четвертью и полнолунием. В какое время суток она видна в такой фазе?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Луна видна вечером как серп, который обращён выпуклостью вправо и расположен невысоко над горизонтом. В какой стороне горизонта находится Луна?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Утром перед восходом Солнца виден серп Луны. Увеличится или уменьшится его ширина на следующие сутки?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Сегодня была видна полная Луна. В какое время суток она будет видна через неделю? Нарисуйте, как она будет выглядеть в это время.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5*.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Сколько времени для наблюдателя, находящегося на Луне, проходит от одной кульминации звезды до следующей?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Вопросы  №8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Почему затмения Луны и Солнца не происходят каждый месяц?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Каков минимальный промежуток времени между солнечным и лунным затмениями?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Можно ли с обратной стороны Луны видеть полное солнечное затмение?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Какое явление будут наблюдать находящиеся на Луне космонавты, когда с Земли видно лунное затмение?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Вопросы  №8</a:t>
            </a:r>
          </a:p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 7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Можно ли с Северного полюса Земли наблюдать солнечное затмение 15 октября; 15 апреля? Ответ поясните.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Можно ли с Северного полюса видеть лунные затмения, происходящие в июне; в ноябре? Ответ поясните.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Укажите три признака, по которым можно отличить фазу затмения Луны от её обычных фаз.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1. В каком созвездии находится Солнце 30 сентября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Лев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Дева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Весы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Скорпион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2. Используя карту, назовите экваториальные координаты звезды Вега (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α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Лиры):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α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=18 ч 37 м,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δ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 -38°47¢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α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=17 ч 37 м,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δ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 38°47¢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α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=18 ч 37 м,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δ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 38°47¢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α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=19 ч 37 м,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δ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 36°47¢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3. Сейчас в Москве (n=2) 5 ч 21 мин. Какое время показывают часы в Новосибирске (n=5)?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7 ч 21 мин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6 ч 21 мин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8 ч 21 мин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5 ч 21 мин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4. Видно ли сегодня ночью на небе созвездие Лиры?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Да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Нет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Не знаю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Нельзя определить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5. На сколько местное время в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Краснозерске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λ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=5 ч 16 м 56 с) отличается от поясного времени Новосибирской области (n=5)?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16 мин 56 с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- 16 мин 56 с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43 мин 04 с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- 43 мин 04 с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6. Вы вместе с группой ребят отправились осенью в поход. Чтобы быстрее добраться до нужного места, вы все время шли на запад, ориентируясь по Солнцу следующим образом: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Солнце взошло впереди, в обед было слева, зашло за спиной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Солнце взошло за спиной, в обед было слева, зашло впереди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Солнце взошло за спиной, в обед было справа, зашло впереди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Солнце взошло впереди, в обед было справа, зашло за спиной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ontrols>
      <p:control spid="11266" name="DefaultOcx" r:id="rId2" imgW="1371600" imgH="304920"/>
      <p:control spid="11267" name="HTMLOption1" r:id="rId3" imgW="1371600" imgH="304920"/>
      <p:control spid="11268" name="HTMLOption2" r:id="rId4" imgW="1371600" imgH="304920"/>
      <p:control spid="11269" name="HTMLOption3" r:id="rId5" imgW="1371600" imgH="304920"/>
      <p:control spid="11270" name="HTMLOption4" r:id="rId6" imgW="1371600" imgH="304920"/>
      <p:control spid="11271" name="HTMLOption5" r:id="rId7" imgW="1371600" imgH="304920"/>
      <p:control spid="11272" name="HTMLOption6" r:id="rId8" imgW="1371600" imgH="304920"/>
      <p:control spid="11273" name="HTMLOption7" r:id="rId9" imgW="1371600" imgH="304920"/>
      <p:control spid="11274" name="HTMLOption8" r:id="rId10" imgW="1371600" imgH="304920"/>
      <p:control spid="11275" name="HTMLOption9" r:id="rId11" imgW="1371600" imgH="304920"/>
      <p:control spid="11276" name="HTMLOption10" r:id="rId12" imgW="1371600" imgH="304920"/>
      <p:control spid="11277" name="HTMLOption11" r:id="rId13" imgW="1371600" imgH="304920"/>
      <p:control spid="11278" name="HTMLOption12" r:id="rId14" imgW="1371600" imgH="304920"/>
      <p:control spid="11279" name="HTMLOption13" r:id="rId15" imgW="1371600" imgH="304920"/>
    </p:controls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-7146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58" y="357166"/>
            <a:ext cx="6715172" cy="3643338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marL="0" indent="0" eaLnBrk="1" hangingPunct="1">
              <a:lnSpc>
                <a:spcPts val="4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ru-RU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 3</a:t>
            </a:r>
          </a:p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6,7,8,9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ru-RU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Гр,  </a:t>
            </a:r>
            <a:r>
              <a:rPr lang="ru-RU" sz="4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бр№</a:t>
            </a:r>
            <a:endParaRPr lang="ru-RU" sz="4800" b="1" dirty="0" smtClean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2216509"/>
            <a:ext cx="2143108" cy="46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87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7. Астрономия – это наука: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о звездах, их поведении, развитии и движении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изучающая небесные тела, явления и процессы на них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о Вселенной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изучающая движение небесных тел, их природу, происхождение и развитие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8. Наблюдая ночью за звездным небом в течение часа вы заметили, что звезды перемещаются по небу. Это происходит потому, что: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Земля движется вокруг Солнца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Солнце движется по эклиптике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Земля вращается вокруг своей оси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звезды движутся вокруг Земли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9. Когда у нас Солнце поднимается выше всего над горизонтом в течение года?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22 декабря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21 марта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22 июня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23 сентября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10. Какова высота Солнца в Новосибирске (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φ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=550) в полдень 23 сентября?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145°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45°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55°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35°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11. Только что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прокульминировав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, звезда движется вверх. В какой стороне неба находится наблюдаемая звезда?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в восточной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в южной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в западной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в северной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12. Где бы Вы искали Полярную звезду, если бы находились на северном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полюсе?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 точке зенита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над северной точкой горизонта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ontrols>
      <p:control spid="1026" name="DefaultOcx" r:id="rId2" imgW="1371600" imgH="304920"/>
      <p:control spid="1027" name="HTMLOption1" r:id="rId3" imgW="1371600" imgH="304920"/>
      <p:control spid="1028" name="HTMLOption2" r:id="rId4" imgW="1371600" imgH="304920"/>
      <p:control spid="1029" name="HTMLOption3" r:id="rId5" imgW="1371600" imgH="304920"/>
      <p:control spid="1030" name="HTMLOption4" r:id="rId6" imgW="1371600" imgH="304920"/>
      <p:control spid="1031" name="HTMLOption5" r:id="rId7" imgW="1371600" imgH="304920"/>
      <p:control spid="1032" name="HTMLOption6" r:id="rId8" imgW="1371600" imgH="304920"/>
      <p:control spid="1033" name="HTMLOption7" r:id="rId9" imgW="1371600" imgH="304920"/>
      <p:control spid="1034" name="HTMLOption8" r:id="rId10" imgW="1371600" imgH="304920"/>
      <p:control spid="1035" name="HTMLOption9" r:id="rId11" imgW="1371600" imgH="304920"/>
      <p:control spid="1036" name="HTMLOption10" r:id="rId12" imgW="1371600" imgH="304920"/>
      <p:control spid="1037" name="HTMLOption11" r:id="rId13" imgW="1371600" imgH="304920"/>
      <p:control spid="1038" name="HTMLOption12" r:id="rId14" imgW="1371600" imgH="304920"/>
      <p:control spid="1039" name="HTMLOption13" r:id="rId15" imgW="1371600" imgH="304920"/>
      <p:control spid="1040" name="HTMLOption14" r:id="rId16" imgW="1371600" imgH="304920"/>
      <p:control spid="1041" name="HTMLOption15" r:id="rId17" imgW="1371600" imgH="304920"/>
      <p:control spid="1042" name="HTMLOption16" r:id="rId18" imgW="1371600" imgH="304920"/>
      <p:control spid="1043" name="HTMLOption17" r:id="rId19" imgW="1371600" imgH="304920"/>
      <p:control spid="1044" name="HTMLOption18" r:id="rId20" imgW="1371600" imgH="304920"/>
      <p:control spid="1045" name="HTMLOption19" r:id="rId21" imgW="1371600" imgH="304920"/>
    </p:controls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0"/>
            <a:ext cx="9144000" cy="3477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12. Где бы Вы искали Полярную звезду, если бы находились на северном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полюсе?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в точке зенита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над северной точкой горизонта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на высоте 400 над горизонтом 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над южной точкой горизонта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13. Объектив телескопа нужен для того, чтобы: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собрать свет от небесного объекта и получить изображение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собрать свет от небесного объекта и увеличить угол зрения, под которым он виден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получить увеличенное изображение небесного тела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рассмотреть далекие объекты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14. Экваториальные координаты Солнца 22 декабря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α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=18 ч ,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δ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= -23°26¢. В каком оно созвездии?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Близнецы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Телец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Стрелец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Козерог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15. Дата 1 января 2001 года по новому стилю. Какая это дата по старому стилю?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14 января 2001 г.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13 января 2001 г.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19 декабря 2000 г.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20 декабря 2000 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ontrols>
      <p:control spid="62466" name="DefaultOcx" r:id="rId2" imgW="1371600" imgH="304920"/>
      <p:control spid="62467" name="HTMLOption1" r:id="rId3" imgW="1371600" imgH="304920"/>
      <p:control spid="62468" name="HTMLOption2" r:id="rId4" imgW="1371600" imgH="304920"/>
      <p:control spid="62469" name="HTMLOption3" r:id="rId5" imgW="1371600" imgH="304920"/>
      <p:control spid="62470" name="HTMLOption4" r:id="rId6" imgW="1371600" imgH="304920"/>
      <p:control spid="62471" name="HTMLOption5" r:id="rId7" imgW="1371600" imgH="304920"/>
      <p:control spid="62472" name="HTMLOption6" r:id="rId8" imgW="1371600" imgH="304920"/>
      <p:control spid="62473" name="HTMLOption7" r:id="rId9" imgW="1371600" imgH="304920"/>
      <p:control spid="62474" name="HTMLOption8" r:id="rId10" imgW="1371600" imgH="304920"/>
      <p:control spid="62475" name="HTMLOption9" r:id="rId11" imgW="1371600" imgH="304920"/>
      <p:control spid="62476" name="HTMLOption10" r:id="rId12" imgW="1371600" imgH="304920"/>
      <p:control spid="62477" name="HTMLOption11" r:id="rId13" imgW="1371600" imgH="304920"/>
      <p:control spid="62478" name="HTMLOption12" r:id="rId14" imgW="1371600" imgH="304920"/>
      <p:control spid="62479" name="HTMLOption13" r:id="rId15" imgW="1371600" imgH="304920"/>
      <p:control spid="62480" name="HTMLOption14" r:id="rId16" imgW="1371600" imgH="304920"/>
      <p:control spid="62481" name="HTMLOption15" r:id="rId17" imgW="1371600" imgH="304920"/>
    </p:controls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4"/>
          <p:cNvSpPr>
            <a:spLocks noChangeArrowheads="1" noChangeShapeType="1" noTextEdit="1"/>
          </p:cNvSpPr>
          <p:nvPr/>
        </p:nvSpPr>
        <p:spPr bwMode="gray">
          <a:xfrm>
            <a:off x="0" y="714356"/>
            <a:ext cx="9144000" cy="1643074"/>
          </a:xfrm>
          <a:prstGeom prst="rect">
            <a:avLst/>
          </a:prstGeom>
          <a:solidFill>
            <a:schemeClr val="bg2"/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60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60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000" b="1" cap="small" dirty="0" smtClean="0">
                <a:latin typeface="Times New Roman" pitchFamily="18" charset="0"/>
                <a:cs typeface="Times New Roman" pitchFamily="18" charset="0"/>
              </a:rPr>
              <a:t>Практические основы </a:t>
            </a:r>
          </a:p>
          <a:p>
            <a:r>
              <a:rPr lang="ru-RU" sz="6000" b="1" cap="small" dirty="0" smtClean="0">
                <a:latin typeface="Times New Roman" pitchFamily="18" charset="0"/>
                <a:cs typeface="Times New Roman" pitchFamily="18" charset="0"/>
              </a:rPr>
              <a:t>Астрономии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§§3-9 </a:t>
            </a:r>
            <a:endParaRPr lang="ru-RU" sz="6000" b="1" cap="smal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627322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физика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29288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Астрономия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gray">
          <a:xfrm rot="20665506">
            <a:off x="57534" y="2521967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kern="10" cap="small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14AC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14AC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gray">
          <a:xfrm rot="20665506">
            <a:off x="227964" y="4966626"/>
            <a:ext cx="8358246" cy="7128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календарь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3372" y="0"/>
            <a:ext cx="485778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№3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9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lum bright="-20000" contrast="40000"/>
          </a:blip>
          <a:srcRect t="11581" r="43243" b="9832"/>
          <a:stretch>
            <a:fillRect/>
          </a:stretch>
        </p:blipFill>
        <p:spPr bwMode="auto">
          <a:xfrm>
            <a:off x="0" y="571504"/>
            <a:ext cx="6500826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165081"/>
            <a:ext cx="7786710" cy="477837"/>
          </a:xfrm>
          <a:prstGeom prst="rect">
            <a:avLst/>
          </a:prstGeom>
          <a:solidFill>
            <a:srgbClr val="FFFFFF"/>
          </a:solidFill>
          <a:ln w="76200" cmpd="tri">
            <a:solidFill>
              <a:srgbClr val="7030A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.№4  Определение долготы. Время.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Календари . § 9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-10000" contrast="30000"/>
          </a:blip>
          <a:srcRect l="58867" t="58789" r="29161" b="20154"/>
          <a:stretch>
            <a:fillRect/>
          </a:stretch>
        </p:blipFill>
        <p:spPr bwMode="auto">
          <a:xfrm>
            <a:off x="2428828" y="0"/>
            <a:ext cx="6715172" cy="680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000364" y="1597871"/>
            <a:ext cx="5500726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365 дней </a:t>
            </a:r>
            <a:r>
              <a:rPr lang="ru-RU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5ч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48м</a:t>
            </a:r>
            <a:r>
              <a:rPr lang="ru-RU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46с</a:t>
            </a:r>
            <a:endParaRPr lang="ru-RU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1928794" y="-24"/>
            <a:ext cx="1357322" cy="1428760"/>
          </a:xfrm>
          <a:prstGeom prst="roundRect">
            <a:avLst/>
          </a:prstGeom>
          <a:solidFill>
            <a:schemeClr val="bg1"/>
          </a:solidFill>
          <a:ln w="38100">
            <a:noFill/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10547" t="17578" r="12695" b="6982"/>
          <a:stretch>
            <a:fillRect/>
          </a:stretch>
        </p:blipFill>
        <p:spPr bwMode="auto">
          <a:xfrm>
            <a:off x="0" y="0"/>
            <a:ext cx="9144000" cy="674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Вопросы  №9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Вопросы 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Чем объясняется введение поясной системы счёта времени?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Почему в качестве единицы времени используется атомная секунда?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В чём заключаются трудности составления точного календаря?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Чем отличается счёт високосных лет по старому и новому стилю?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Вопросы  №9</a:t>
            </a:r>
          </a:p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 8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 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На какую величину отличается время на ваших часах от всемирного времени?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Определите по карте географическую долготу вашей школы. Вычислите местное время для этой долготы. На сколько оно отличается от времени, по которому вы живёте?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Дата рождения Исаака Ньютона по новому стилю — 4 января 1643 г. Какова дата его рождения по старому стилю?</a:t>
            </a:r>
          </a:p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11 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Подготовьте доклад об истории календаря.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16992" t="15381" r="9765" b="24560"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0" y="627322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физика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3000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gray">
          <a:xfrm rot="20665506">
            <a:off x="343254" y="4193132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эклиптика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gray">
          <a:xfrm>
            <a:off x="0" y="642918"/>
            <a:ext cx="9144000" cy="1643074"/>
          </a:xfrm>
          <a:prstGeom prst="rect">
            <a:avLst/>
          </a:prstGeom>
          <a:solidFill>
            <a:schemeClr val="bg2"/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60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60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000" b="1" cap="small" dirty="0" smtClean="0">
                <a:latin typeface="Times New Roman" pitchFamily="18" charset="0"/>
                <a:cs typeface="Times New Roman" pitchFamily="18" charset="0"/>
              </a:rPr>
              <a:t>Практические основы </a:t>
            </a:r>
          </a:p>
          <a:p>
            <a:r>
              <a:rPr lang="ru-RU" sz="6000" b="1" cap="small" dirty="0" smtClean="0">
                <a:latin typeface="Times New Roman" pitchFamily="18" charset="0"/>
                <a:cs typeface="Times New Roman" pitchFamily="18" charset="0"/>
              </a:rPr>
              <a:t>Астрономии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§§3-9 </a:t>
            </a:r>
            <a:endParaRPr lang="ru-RU" sz="6000" b="1" cap="smal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gray">
          <a:xfrm rot="20665506">
            <a:off x="57533" y="2450529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cap="small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движение Солнца 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14AC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6558" y="0"/>
            <a:ext cx="3417474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№3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§6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-10000" contrast="30000"/>
          </a:blip>
          <a:srcRect l="40305" t="58789" r="47327" b="18750"/>
          <a:stretch>
            <a:fillRect/>
          </a:stretch>
        </p:blipFill>
        <p:spPr bwMode="auto">
          <a:xfrm>
            <a:off x="357158" y="357166"/>
            <a:ext cx="6215106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Путь солнца по Н.С.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годичное движение Земли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214282" y="6000768"/>
            <a:ext cx="4714908" cy="857232"/>
          </a:xfrm>
          <a:prstGeom prst="roundRect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3714744" y="4143380"/>
            <a:ext cx="2500330" cy="71438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86314" y="627387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осеннего</a:t>
            </a:r>
          </a:p>
          <a:p>
            <a:pPr algn="just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равноденствия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3071802" y="1142984"/>
            <a:ext cx="2071702" cy="1643074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00760" y="2357430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Летнего солнцестояния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>
            <a:off x="5072066" y="2428868"/>
            <a:ext cx="1428760" cy="285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00628" y="5842337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зимнего солнцестояния</a:t>
            </a:r>
            <a:endParaRPr lang="ru-RU" sz="28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>
            <a:off x="1785918" y="4714884"/>
            <a:ext cx="3500462" cy="1357322"/>
          </a:xfrm>
          <a:prstGeom prst="straightConnector1">
            <a:avLst/>
          </a:prstGeom>
          <a:ln w="5715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29256" y="3929066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–т.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весеннего</a:t>
            </a:r>
          </a:p>
          <a:p>
            <a:pPr algn="just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равноденствия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285720" y="500042"/>
            <a:ext cx="1357322" cy="785818"/>
          </a:xfrm>
          <a:prstGeom prst="roundRect">
            <a:avLst/>
          </a:prstGeom>
          <a:solidFill>
            <a:schemeClr val="bg1"/>
          </a:solidFill>
          <a:ln w="38100">
            <a:noFill/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1" grpId="0" animBg="1"/>
      <p:bldP spid="1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55664" t="32227" r="9179" b="11376"/>
          <a:stretch>
            <a:fillRect/>
          </a:stretch>
        </p:blipFill>
        <p:spPr bwMode="auto">
          <a:xfrm>
            <a:off x="0" y="-17866"/>
            <a:ext cx="5357818" cy="68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 l="18164" t="22705" r="64258" b="25293"/>
          <a:stretch>
            <a:fillRect/>
          </a:stretch>
        </p:blipFill>
        <p:spPr bwMode="auto">
          <a:xfrm>
            <a:off x="6215074" y="0"/>
            <a:ext cx="2928926" cy="693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 rot="1057189">
            <a:off x="2928926" y="285728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–т.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весеннего</a:t>
            </a:r>
          </a:p>
          <a:p>
            <a:pPr algn="just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равноденствия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449440">
            <a:off x="494241" y="3857628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осеннего</a:t>
            </a:r>
          </a:p>
          <a:p>
            <a:pPr algn="just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равноденствия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306" y="4643446"/>
            <a:ext cx="285179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Летнего солнцестояния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1" y="-126523"/>
            <a:ext cx="2214577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зимнего </a:t>
            </a:r>
            <a:r>
              <a:rPr lang="ru-RU" sz="2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солнцестояния</a:t>
            </a:r>
            <a:endParaRPr lang="ru-RU" sz="24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2893207" y="1107265"/>
            <a:ext cx="1143008" cy="928694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92971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Вопросы  №6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Почему полуденная высота Солнца в течение года меняется?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 каком направлении происходит видимое годичное движение Солнца относительно звёзд?</a:t>
            </a: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 5 1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На какой высоте Солнце бывает 22 июня на Северном полюсе?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На какой географической широте Солнце бывает в полдень в зените 21 марта; 22 июня?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 какой день года проводились наблюдения, если полуденная высота Солнца на географической широте 49° была равна 17°30ʹ?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Полуденная высота Солнца равна 30°, а его склонение равно –19°. Определите географическую широту места наблюдения.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Определите полуденную высоту Солнца в Архангельске (географическая широта 65°) и Ашхабаде (географическая широта 38°) в дни летнего и зимнего солнцестояния. Каковы различия высоты Солнца: а) в один и тот же день в этих городах; б) в каждом из городов в дни солнцестояний? Какие выводы можно сделать из полученных результатов?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Вопросы  №6</a:t>
            </a: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7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Найдите на звёздной карте эклиптику и проследите, по каким созвездиям она проходит.</a:t>
            </a:r>
            <a:endParaRPr lang="ru-RU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8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Составьте в тетради таблицу, в которую запишите координаты Солнца в дни равноденствий и солнцестояний.</a:t>
            </a: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9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Определите положение Солнца на эклиптике и его экваториальные координаты на сегодняшний день. Для этого достаточно мысленно провести прямую от полюса мира к соответствующей дате на краю карты (приложить линейку). Солнце должно располагаться на эклиптике в точке её пересечения с этой прямой.</a:t>
            </a:r>
          </a:p>
          <a:p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 10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Установите звёздную карту на полночь того числа, когда выполняется это задание. Запишите несколько созвездий, которые будут видны в это время в южной, западной, северной и восточной стороне над горизонтом. Затем установите звёздную карту на полночь той даты, которая отличается от первой ровно на полгода. Снова запишите созвездия, видимые в различных сторонах горизонта. Сравнивая эти две записи, укажите, какие изменения произошли в положении созвездий. Чем можно объяснить эти изменения?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Вопросы  №6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 bwMode="auto">
        <a:noFill/>
        <a:ln w="38100">
          <a:solidFill>
            <a:srgbClr val="0000FF"/>
          </a:solidFill>
          <a:round/>
          <a:headEnd/>
          <a:tailEnd type="triangle" w="med" len="med"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4739</TotalTime>
  <Words>399</Words>
  <Application>Microsoft Office PowerPoint</Application>
  <PresentationFormat>Экран (4:3)</PresentationFormat>
  <Paragraphs>192</Paragraphs>
  <Slides>38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Трек</vt:lpstr>
      <vt:lpstr>Слайд 1</vt:lpstr>
      <vt:lpstr>Слайд 2</vt:lpstr>
      <vt:lpstr>Домашнее задание.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к уроку по теме «Величины, характеризующие колебательное движение»</dc:title>
  <dc:creator>Admin</dc:creator>
  <cp:lastModifiedBy>knt</cp:lastModifiedBy>
  <cp:revision>541</cp:revision>
  <dcterms:created xsi:type="dcterms:W3CDTF">2009-11-04T14:29:22Z</dcterms:created>
  <dcterms:modified xsi:type="dcterms:W3CDTF">2020-09-22T04:23:49Z</dcterms:modified>
</cp:coreProperties>
</file>