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49"/>
  </p:notesMasterIdLst>
  <p:sldIdLst>
    <p:sldId id="356" r:id="rId2"/>
    <p:sldId id="358" r:id="rId3"/>
    <p:sldId id="357" r:id="rId4"/>
    <p:sldId id="363" r:id="rId5"/>
    <p:sldId id="364" r:id="rId6"/>
    <p:sldId id="360" r:id="rId7"/>
    <p:sldId id="361" r:id="rId8"/>
    <p:sldId id="348" r:id="rId9"/>
    <p:sldId id="349" r:id="rId10"/>
    <p:sldId id="350" r:id="rId11"/>
    <p:sldId id="351" r:id="rId12"/>
    <p:sldId id="352" r:id="rId13"/>
    <p:sldId id="353" r:id="rId14"/>
    <p:sldId id="354" r:id="rId15"/>
    <p:sldId id="355" r:id="rId16"/>
    <p:sldId id="334" r:id="rId17"/>
    <p:sldId id="329" r:id="rId18"/>
    <p:sldId id="335" r:id="rId19"/>
    <p:sldId id="337" r:id="rId20"/>
    <p:sldId id="336" r:id="rId21"/>
    <p:sldId id="365" r:id="rId22"/>
    <p:sldId id="340" r:id="rId23"/>
    <p:sldId id="345" r:id="rId24"/>
    <p:sldId id="346" r:id="rId25"/>
    <p:sldId id="389" r:id="rId26"/>
    <p:sldId id="381" r:id="rId27"/>
    <p:sldId id="369" r:id="rId28"/>
    <p:sldId id="342" r:id="rId29"/>
    <p:sldId id="370" r:id="rId30"/>
    <p:sldId id="367" r:id="rId31"/>
    <p:sldId id="371" r:id="rId32"/>
    <p:sldId id="382" r:id="rId33"/>
    <p:sldId id="368" r:id="rId34"/>
    <p:sldId id="383" r:id="rId35"/>
    <p:sldId id="384" r:id="rId36"/>
    <p:sldId id="375" r:id="rId37"/>
    <p:sldId id="376" r:id="rId38"/>
    <p:sldId id="377" r:id="rId39"/>
    <p:sldId id="380" r:id="rId40"/>
    <p:sldId id="390" r:id="rId41"/>
    <p:sldId id="362" r:id="rId42"/>
    <p:sldId id="379" r:id="rId43"/>
    <p:sldId id="391" r:id="rId44"/>
    <p:sldId id="386" r:id="rId45"/>
    <p:sldId id="387" r:id="rId46"/>
    <p:sldId id="378" r:id="rId47"/>
    <p:sldId id="385" r:id="rId4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006600"/>
    <a:srgbClr val="000099"/>
    <a:srgbClr val="F9E3A5"/>
    <a:srgbClr val="0000CC"/>
    <a:srgbClr val="0033CC"/>
    <a:srgbClr val="339933"/>
    <a:srgbClr val="0000FF"/>
    <a:srgbClr val="171763"/>
    <a:srgbClr val="8E6C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931" autoAdjust="0"/>
    <p:restoredTop sz="93805" autoAdjust="0"/>
  </p:normalViewPr>
  <p:slideViewPr>
    <p:cSldViewPr>
      <p:cViewPr>
        <p:scale>
          <a:sx n="112" d="100"/>
          <a:sy n="112" d="100"/>
        </p:scale>
        <p:origin x="-234" y="9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0416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846693D7-88DF-4F2F-B581-196637C2216A}" type="datetimeFigureOut">
              <a:rPr lang="ru-RU"/>
              <a:pPr>
                <a:defRPr/>
              </a:pPr>
              <a:t>22.10.2019</a:t>
            </a:fld>
            <a:endParaRPr lang="ru-RU"/>
          </a:p>
        </p:txBody>
      </p:sp>
      <p:sp>
        <p:nvSpPr>
          <p:cNvPr id="256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481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81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4B15717C-298D-4083-BA6F-E30A1CB358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4126532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7"/>
          <p:cNvSpPr>
            <a:spLocks noChangeArrowheads="1"/>
          </p:cNvSpPr>
          <p:nvPr/>
        </p:nvSpPr>
        <p:spPr bwMode="ltGray">
          <a:xfrm>
            <a:off x="-1588" y="5157788"/>
            <a:ext cx="9145588" cy="1708150"/>
          </a:xfrm>
          <a:prstGeom prst="rect">
            <a:avLst/>
          </a:prstGeom>
          <a:solidFill>
            <a:srgbClr val="FFFFE5"/>
          </a:soli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zh-CN" altLang="en-US">
              <a:ea typeface="宋体" pitchFamily="2" charset="-122"/>
            </a:endParaRPr>
          </a:p>
        </p:txBody>
      </p:sp>
      <p:sp>
        <p:nvSpPr>
          <p:cNvPr id="5" name="Rectangle 19"/>
          <p:cNvSpPr>
            <a:spLocks noChangeArrowheads="1"/>
          </p:cNvSpPr>
          <p:nvPr/>
        </p:nvSpPr>
        <p:spPr bwMode="ltGray">
          <a:xfrm>
            <a:off x="1270000" y="4933950"/>
            <a:ext cx="7874000" cy="223838"/>
          </a:xfrm>
          <a:prstGeom prst="rect">
            <a:avLst/>
          </a:prstGeom>
          <a:solidFill>
            <a:srgbClr val="339966"/>
          </a:soli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6" name="Rectangle 20"/>
          <p:cNvSpPr>
            <a:spLocks noChangeArrowheads="1"/>
          </p:cNvSpPr>
          <p:nvPr/>
        </p:nvSpPr>
        <p:spPr bwMode="gray">
          <a:xfrm>
            <a:off x="3175" y="4935538"/>
            <a:ext cx="1282700" cy="222250"/>
          </a:xfrm>
          <a:prstGeom prst="rect">
            <a:avLst/>
          </a:prstGeom>
          <a:solidFill>
            <a:srgbClr val="F3C43F"/>
          </a:soli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7" name="Rectangle 24"/>
          <p:cNvSpPr>
            <a:spLocks noChangeArrowheads="1"/>
          </p:cNvSpPr>
          <p:nvPr userDrawn="1"/>
        </p:nvSpPr>
        <p:spPr bwMode="invGray">
          <a:xfrm flipH="1">
            <a:off x="8221663" y="0"/>
            <a:ext cx="136525" cy="928688"/>
          </a:xfrm>
          <a:prstGeom prst="rect">
            <a:avLst/>
          </a:prstGeom>
          <a:solidFill>
            <a:srgbClr val="F3C43F"/>
          </a:soli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8" name="Rectangle 25"/>
          <p:cNvSpPr>
            <a:spLocks noChangeArrowheads="1"/>
          </p:cNvSpPr>
          <p:nvPr/>
        </p:nvSpPr>
        <p:spPr bwMode="invGray">
          <a:xfrm>
            <a:off x="250825" y="260350"/>
            <a:ext cx="8569325" cy="4392613"/>
          </a:xfrm>
          <a:prstGeom prst="rect">
            <a:avLst/>
          </a:prstGeom>
          <a:noFill/>
          <a:ln w="0" algn="ctr">
            <a:solidFill>
              <a:srgbClr val="FF99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9" name="Rectangle 26"/>
          <p:cNvSpPr>
            <a:spLocks noChangeArrowheads="1"/>
          </p:cNvSpPr>
          <p:nvPr/>
        </p:nvSpPr>
        <p:spPr bwMode="invGray">
          <a:xfrm>
            <a:off x="7775575" y="908050"/>
            <a:ext cx="1368425" cy="1439863"/>
          </a:xfrm>
          <a:prstGeom prst="rect">
            <a:avLst/>
          </a:prstGeom>
          <a:noFill/>
          <a:ln w="0" algn="ctr">
            <a:solidFill>
              <a:srgbClr val="FF99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pic>
        <p:nvPicPr>
          <p:cNvPr id="10" name="Рисунок 15" descr="occupations_bike_repair_s.gif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35888" y="928688"/>
            <a:ext cx="14287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6" descr="science_machines.gif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50" y="4000500"/>
            <a:ext cx="3914775" cy="220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black">
          <a:xfrm>
            <a:off x="1752600" y="3733800"/>
            <a:ext cx="6019800" cy="3810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000"/>
            </a:lvl1pPr>
          </a:lstStyle>
          <a:p>
            <a:r>
              <a:rPr lang="ru-RU" altLang="zh-CN" smtClean="0"/>
              <a:t>Образец подзаголовка</a:t>
            </a:r>
            <a:endParaRPr lang="zh-CN" altLang="en-US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90600" y="1981200"/>
            <a:ext cx="7239000" cy="1524000"/>
          </a:xfrm>
        </p:spPr>
        <p:txBody>
          <a:bodyPr/>
          <a:lstStyle>
            <a:lvl1pPr>
              <a:defRPr sz="4000" b="0"/>
            </a:lvl1pPr>
          </a:lstStyle>
          <a:p>
            <a:r>
              <a:rPr lang="ru-RU" altLang="zh-CN" dirty="0" smtClean="0"/>
              <a:t>Образец заголовка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381000" y="6505575"/>
            <a:ext cx="25146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www.wondershare.com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7010400" y="6477000"/>
            <a:ext cx="1828800" cy="2270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Company Name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8475" y="233363"/>
            <a:ext cx="2130425" cy="62769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33363"/>
            <a:ext cx="6238875" cy="62769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381000" y="6505575"/>
            <a:ext cx="25146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www.wondershare.com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7010400" y="6477000"/>
            <a:ext cx="1828800" cy="2270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Company Name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381000" y="6505575"/>
            <a:ext cx="25146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www.wondershare.com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7010400" y="6477000"/>
            <a:ext cx="1828800" cy="2270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Company Name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381000" y="6505575"/>
            <a:ext cx="25146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www.wondershare.com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7010400" y="6477000"/>
            <a:ext cx="1828800" cy="2270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Company Name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62063"/>
            <a:ext cx="4038600" cy="5248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62063"/>
            <a:ext cx="4038600" cy="5248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381000" y="6505575"/>
            <a:ext cx="25146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www.wondershare.com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7010400" y="6477000"/>
            <a:ext cx="1828800" cy="2270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Company Name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381000" y="6505575"/>
            <a:ext cx="25146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www.wondershare.com</a:t>
            </a: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7010400" y="6477000"/>
            <a:ext cx="1828800" cy="2270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Company Name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381000" y="6505575"/>
            <a:ext cx="25146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www.wondershare.com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7010400" y="6477000"/>
            <a:ext cx="1828800" cy="2270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Company Name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381000" y="6505575"/>
            <a:ext cx="25146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www.wondershare.com</a:t>
            </a: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7010400" y="6477000"/>
            <a:ext cx="1828800" cy="2270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Company Name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381000" y="6505575"/>
            <a:ext cx="25146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www.wondershare.com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7010400" y="6477000"/>
            <a:ext cx="1828800" cy="2270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Company Name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381000" y="6505575"/>
            <a:ext cx="25146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www.wondershare.com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7010400" y="6477000"/>
            <a:ext cx="1828800" cy="2270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Company Name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9" name="Rectangle 15"/>
          <p:cNvSpPr>
            <a:spLocks noChangeArrowheads="1"/>
          </p:cNvSpPr>
          <p:nvPr/>
        </p:nvSpPr>
        <p:spPr bwMode="ltGray">
          <a:xfrm>
            <a:off x="0" y="981075"/>
            <a:ext cx="250825" cy="5891213"/>
          </a:xfrm>
          <a:prstGeom prst="rect">
            <a:avLst/>
          </a:prstGeom>
          <a:solidFill>
            <a:srgbClr val="339966"/>
          </a:soli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040" name="Rectangle 16"/>
          <p:cNvSpPr>
            <a:spLocks noChangeArrowheads="1"/>
          </p:cNvSpPr>
          <p:nvPr/>
        </p:nvSpPr>
        <p:spPr bwMode="ltGray">
          <a:xfrm>
            <a:off x="0" y="0"/>
            <a:ext cx="1403350" cy="1247775"/>
          </a:xfrm>
          <a:prstGeom prst="rect">
            <a:avLst/>
          </a:prstGeom>
          <a:solidFill>
            <a:srgbClr val="F3C43F"/>
          </a:soli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042" name="Rectangle 18"/>
          <p:cNvSpPr>
            <a:spLocks noChangeArrowheads="1"/>
          </p:cNvSpPr>
          <p:nvPr/>
        </p:nvSpPr>
        <p:spPr bwMode="invGray">
          <a:xfrm>
            <a:off x="8820150" y="0"/>
            <a:ext cx="73025" cy="765175"/>
          </a:xfrm>
          <a:prstGeom prst="rect">
            <a:avLst/>
          </a:prstGeom>
          <a:solidFill>
            <a:srgbClr val="FFCC00"/>
          </a:soli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043" name="Rectangle 19"/>
          <p:cNvSpPr>
            <a:spLocks noChangeArrowheads="1"/>
          </p:cNvSpPr>
          <p:nvPr/>
        </p:nvSpPr>
        <p:spPr bwMode="white">
          <a:xfrm>
            <a:off x="179388" y="134938"/>
            <a:ext cx="8785225" cy="773112"/>
          </a:xfrm>
          <a:prstGeom prst="rect">
            <a:avLst/>
          </a:prstGeom>
          <a:noFill/>
          <a:ln w="0" algn="ctr">
            <a:solidFill>
              <a:srgbClr val="FF99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044" name="Line 20"/>
          <p:cNvSpPr>
            <a:spLocks noChangeShapeType="1"/>
          </p:cNvSpPr>
          <p:nvPr/>
        </p:nvSpPr>
        <p:spPr bwMode="auto">
          <a:xfrm>
            <a:off x="468313" y="6481763"/>
            <a:ext cx="8424862" cy="0"/>
          </a:xfrm>
          <a:prstGeom prst="line">
            <a:avLst/>
          </a:prstGeom>
          <a:noFill/>
          <a:ln w="0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62063"/>
            <a:ext cx="8229600" cy="524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046" name="Rectangle 22"/>
          <p:cNvSpPr>
            <a:spLocks noChangeArrowheads="1"/>
          </p:cNvSpPr>
          <p:nvPr/>
        </p:nvSpPr>
        <p:spPr bwMode="invGray">
          <a:xfrm>
            <a:off x="1187450" y="908050"/>
            <a:ext cx="7956550" cy="144463"/>
          </a:xfrm>
          <a:prstGeom prst="rect">
            <a:avLst/>
          </a:prstGeom>
          <a:solidFill>
            <a:srgbClr val="FFCC00"/>
          </a:soli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033" name="Rectangle 2"/>
          <p:cNvSpPr>
            <a:spLocks noGrp="1" noChangeArrowheads="1"/>
          </p:cNvSpPr>
          <p:nvPr>
            <p:ph type="title"/>
          </p:nvPr>
        </p:nvSpPr>
        <p:spPr bwMode="black">
          <a:xfrm>
            <a:off x="1547813" y="233363"/>
            <a:ext cx="7431087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7" r:id="rId1"/>
    <p:sldLayoutId id="2147483958" r:id="rId2"/>
    <p:sldLayoutId id="2147483959" r:id="rId3"/>
    <p:sldLayoutId id="2147483960" r:id="rId4"/>
    <p:sldLayoutId id="2147483961" r:id="rId5"/>
    <p:sldLayoutId id="2147483962" r:id="rId6"/>
    <p:sldLayoutId id="2147483963" r:id="rId7"/>
    <p:sldLayoutId id="2147483964" r:id="rId8"/>
    <p:sldLayoutId id="2147483965" r:id="rId9"/>
    <p:sldLayoutId id="2147483966" r:id="rId10"/>
    <p:sldLayoutId id="2147483967" r:id="rId11"/>
  </p:sldLayoutIdLst>
  <p:hf sldNum="0"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v"/>
        <a:defRPr sz="2800">
          <a:solidFill>
            <a:srgbClr val="339933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3C43F"/>
        </a:buClr>
        <a:buFont typeface="Wingdings" pitchFamily="2" charset="2"/>
        <a:buChar char="§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9.jpeg"/><Relationship Id="rId3" Type="http://schemas.openxmlformats.org/officeDocument/2006/relationships/audio" Target="../media/audio2.wav"/><Relationship Id="rId7" Type="http://schemas.openxmlformats.org/officeDocument/2006/relationships/image" Target="../media/image3.png"/><Relationship Id="rId12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5.wav"/><Relationship Id="rId11" Type="http://schemas.openxmlformats.org/officeDocument/2006/relationships/image" Target="../media/image7.jpeg"/><Relationship Id="rId5" Type="http://schemas.openxmlformats.org/officeDocument/2006/relationships/audio" Target="../media/audio4.wav"/><Relationship Id="rId10" Type="http://schemas.openxmlformats.org/officeDocument/2006/relationships/image" Target="../media/image6.jpeg"/><Relationship Id="rId4" Type="http://schemas.openxmlformats.org/officeDocument/2006/relationships/audio" Target="../media/audio3.wav"/><Relationship Id="rId9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audio" Target="../media/audio4.wav"/><Relationship Id="rId4" Type="http://schemas.openxmlformats.org/officeDocument/2006/relationships/audio" Target="../media/audio5.wav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audio" Target="../media/audio4.wav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9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audio" Target="../media/audio6.wav"/><Relationship Id="rId4" Type="http://schemas.openxmlformats.org/officeDocument/2006/relationships/audio" Target="../media/audio1.wav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audio" Target="../media/audio4.wav"/><Relationship Id="rId4" Type="http://schemas.openxmlformats.org/officeDocument/2006/relationships/audio" Target="../media/audio6.wav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audio" Target="../media/audio4.wav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9.wav"/><Relationship Id="rId7" Type="http://schemas.openxmlformats.org/officeDocument/2006/relationships/image" Target="../media/image11.pn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4.wav"/><Relationship Id="rId5" Type="http://schemas.openxmlformats.org/officeDocument/2006/relationships/audio" Target="../media/audio5.wav"/><Relationship Id="rId4" Type="http://schemas.openxmlformats.org/officeDocument/2006/relationships/audio" Target="../media/audio2.wav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9.jpeg"/><Relationship Id="rId3" Type="http://schemas.openxmlformats.org/officeDocument/2006/relationships/audio" Target="../media/audio2.wav"/><Relationship Id="rId7" Type="http://schemas.openxmlformats.org/officeDocument/2006/relationships/image" Target="../media/image3.png"/><Relationship Id="rId12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5.wav"/><Relationship Id="rId11" Type="http://schemas.openxmlformats.org/officeDocument/2006/relationships/image" Target="../media/image7.jpeg"/><Relationship Id="rId5" Type="http://schemas.openxmlformats.org/officeDocument/2006/relationships/audio" Target="../media/audio4.wav"/><Relationship Id="rId10" Type="http://schemas.openxmlformats.org/officeDocument/2006/relationships/image" Target="../media/image6.jpeg"/><Relationship Id="rId4" Type="http://schemas.openxmlformats.org/officeDocument/2006/relationships/audio" Target="../media/audio3.wav"/><Relationship Id="rId9" Type="http://schemas.openxmlformats.org/officeDocument/2006/relationships/image" Target="../media/image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10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audio" Target="../media/audio5.wav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audio" Target="../media/audio5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7" Type="http://schemas.openxmlformats.org/officeDocument/2006/relationships/image" Target="../media/image2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5.wav"/><Relationship Id="rId5" Type="http://schemas.openxmlformats.org/officeDocument/2006/relationships/audio" Target="../media/audio4.wav"/><Relationship Id="rId4" Type="http://schemas.openxmlformats.org/officeDocument/2006/relationships/audio" Target="../media/audio8.wav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8.wav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9.jpeg"/><Relationship Id="rId3" Type="http://schemas.openxmlformats.org/officeDocument/2006/relationships/audio" Target="../media/audio2.wav"/><Relationship Id="rId7" Type="http://schemas.openxmlformats.org/officeDocument/2006/relationships/image" Target="../media/image3.png"/><Relationship Id="rId12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5.wav"/><Relationship Id="rId11" Type="http://schemas.openxmlformats.org/officeDocument/2006/relationships/image" Target="../media/image7.jpeg"/><Relationship Id="rId5" Type="http://schemas.openxmlformats.org/officeDocument/2006/relationships/audio" Target="../media/audio4.wav"/><Relationship Id="rId10" Type="http://schemas.openxmlformats.org/officeDocument/2006/relationships/image" Target="../media/image6.jpeg"/><Relationship Id="rId4" Type="http://schemas.openxmlformats.org/officeDocument/2006/relationships/audio" Target="../media/audio3.wav"/><Relationship Id="rId9" Type="http://schemas.openxmlformats.org/officeDocument/2006/relationships/image" Target="../media/image5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audio" Target="../media/audio8.wav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audio" Target="../media/audio10.wav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audio" Target="../media/audio1.wav"/><Relationship Id="rId7" Type="http://schemas.openxmlformats.org/officeDocument/2006/relationships/audio" Target="../media/audio6.wav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1.wav"/><Relationship Id="rId5" Type="http://schemas.openxmlformats.org/officeDocument/2006/relationships/audio" Target="../media/audio2.wav"/><Relationship Id="rId4" Type="http://schemas.openxmlformats.org/officeDocument/2006/relationships/audio" Target="../media/audio4.wav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29.png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5.wav"/><Relationship Id="rId5" Type="http://schemas.openxmlformats.org/officeDocument/2006/relationships/audio" Target="../media/audio11.wav"/><Relationship Id="rId4" Type="http://schemas.openxmlformats.org/officeDocument/2006/relationships/audio" Target="../media/audio2.wav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7.wav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audio" Target="../media/audio8.wav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9.jpeg"/><Relationship Id="rId3" Type="http://schemas.openxmlformats.org/officeDocument/2006/relationships/audio" Target="../media/audio2.wav"/><Relationship Id="rId7" Type="http://schemas.openxmlformats.org/officeDocument/2006/relationships/image" Target="../media/image3.png"/><Relationship Id="rId12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5.wav"/><Relationship Id="rId11" Type="http://schemas.openxmlformats.org/officeDocument/2006/relationships/image" Target="../media/image7.jpeg"/><Relationship Id="rId5" Type="http://schemas.openxmlformats.org/officeDocument/2006/relationships/audio" Target="../media/audio4.wav"/><Relationship Id="rId10" Type="http://schemas.openxmlformats.org/officeDocument/2006/relationships/image" Target="../media/image6.jpeg"/><Relationship Id="rId4" Type="http://schemas.openxmlformats.org/officeDocument/2006/relationships/audio" Target="../media/audio3.wav"/><Relationship Id="rId9" Type="http://schemas.openxmlformats.org/officeDocument/2006/relationships/image" Target="../media/image5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audio" Target="../media/audio7.wav"/><Relationship Id="rId7" Type="http://schemas.openxmlformats.org/officeDocument/2006/relationships/audio" Target="../media/audio5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1.wav"/><Relationship Id="rId5" Type="http://schemas.openxmlformats.org/officeDocument/2006/relationships/audio" Target="../media/audio4.wav"/><Relationship Id="rId4" Type="http://schemas.openxmlformats.org/officeDocument/2006/relationships/audio" Target="../media/audio1.wav"/><Relationship Id="rId9" Type="http://schemas.openxmlformats.org/officeDocument/2006/relationships/image" Target="../media/image33.jpe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audio" Target="../media/audio1.wav"/><Relationship Id="rId7" Type="http://schemas.openxmlformats.org/officeDocument/2006/relationships/audio" Target="../media/audio6.wav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1.wav"/><Relationship Id="rId5" Type="http://schemas.openxmlformats.org/officeDocument/2006/relationships/audio" Target="../media/audio2.wav"/><Relationship Id="rId4" Type="http://schemas.openxmlformats.org/officeDocument/2006/relationships/audio" Target="../media/audio4.wav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audio" Target="../media/audio10.wav"/><Relationship Id="rId3" Type="http://schemas.openxmlformats.org/officeDocument/2006/relationships/audio" Target="../media/audio1.wav"/><Relationship Id="rId7" Type="http://schemas.openxmlformats.org/officeDocument/2006/relationships/audio" Target="../media/audio9.wav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2.wav"/><Relationship Id="rId5" Type="http://schemas.openxmlformats.org/officeDocument/2006/relationships/audio" Target="../media/audio4.wav"/><Relationship Id="rId10" Type="http://schemas.openxmlformats.org/officeDocument/2006/relationships/image" Target="../media/image35.png"/><Relationship Id="rId4" Type="http://schemas.openxmlformats.org/officeDocument/2006/relationships/audio" Target="../media/audio11.wav"/><Relationship Id="rId9" Type="http://schemas.openxmlformats.org/officeDocument/2006/relationships/audio" Target="../media/audio5.wav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9.jpeg"/><Relationship Id="rId3" Type="http://schemas.openxmlformats.org/officeDocument/2006/relationships/audio" Target="../media/audio2.wav"/><Relationship Id="rId7" Type="http://schemas.openxmlformats.org/officeDocument/2006/relationships/image" Target="../media/image3.png"/><Relationship Id="rId12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5.wav"/><Relationship Id="rId11" Type="http://schemas.openxmlformats.org/officeDocument/2006/relationships/image" Target="../media/image7.jpeg"/><Relationship Id="rId5" Type="http://schemas.openxmlformats.org/officeDocument/2006/relationships/audio" Target="../media/audio4.wav"/><Relationship Id="rId10" Type="http://schemas.openxmlformats.org/officeDocument/2006/relationships/image" Target="../media/image6.jpeg"/><Relationship Id="rId4" Type="http://schemas.openxmlformats.org/officeDocument/2006/relationships/audio" Target="../media/audio3.wav"/><Relationship Id="rId9" Type="http://schemas.openxmlformats.org/officeDocument/2006/relationships/image" Target="../media/image5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audio" Target="../media/audio4.wav"/><Relationship Id="rId7" Type="http://schemas.openxmlformats.org/officeDocument/2006/relationships/audio" Target="../media/audio5.wav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1.wav"/><Relationship Id="rId5" Type="http://schemas.openxmlformats.org/officeDocument/2006/relationships/audio" Target="../media/audio6.wav"/><Relationship Id="rId4" Type="http://schemas.openxmlformats.org/officeDocument/2006/relationships/audio" Target="../media/audio2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9.jpeg"/><Relationship Id="rId3" Type="http://schemas.openxmlformats.org/officeDocument/2006/relationships/audio" Target="../media/audio2.wav"/><Relationship Id="rId7" Type="http://schemas.openxmlformats.org/officeDocument/2006/relationships/image" Target="../media/image3.png"/><Relationship Id="rId12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5.wav"/><Relationship Id="rId11" Type="http://schemas.openxmlformats.org/officeDocument/2006/relationships/image" Target="../media/image7.jpeg"/><Relationship Id="rId5" Type="http://schemas.openxmlformats.org/officeDocument/2006/relationships/audio" Target="../media/audio4.wav"/><Relationship Id="rId10" Type="http://schemas.openxmlformats.org/officeDocument/2006/relationships/image" Target="../media/image6.jpeg"/><Relationship Id="rId4" Type="http://schemas.openxmlformats.org/officeDocument/2006/relationships/audio" Target="../media/audio3.wav"/><Relationship Id="rId9" Type="http://schemas.openxmlformats.org/officeDocument/2006/relationships/image" Target="../media/image5.jpe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audio" Target="../media/audio1.wav"/><Relationship Id="rId7" Type="http://schemas.openxmlformats.org/officeDocument/2006/relationships/audio" Target="../media/audio5.wav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2.wav"/><Relationship Id="rId5" Type="http://schemas.openxmlformats.org/officeDocument/2006/relationships/audio" Target="../media/audio11.wav"/><Relationship Id="rId4" Type="http://schemas.openxmlformats.org/officeDocument/2006/relationships/audio" Target="../media/audio4.wav"/><Relationship Id="rId9" Type="http://schemas.openxmlformats.org/officeDocument/2006/relationships/image" Target="../media/image11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audio" Target="../media/audio7.wav"/><Relationship Id="rId7" Type="http://schemas.openxmlformats.org/officeDocument/2006/relationships/image" Target="../media/image43.jpeg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1.wav"/><Relationship Id="rId5" Type="http://schemas.openxmlformats.org/officeDocument/2006/relationships/audio" Target="../media/audio1.wav"/><Relationship Id="rId4" Type="http://schemas.openxmlformats.org/officeDocument/2006/relationships/audio" Target="../media/audio4.wav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audio" Target="../media/audio1.wav"/><Relationship Id="rId7" Type="http://schemas.openxmlformats.org/officeDocument/2006/relationships/audio" Target="../media/audio11.wav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2.wav"/><Relationship Id="rId5" Type="http://schemas.openxmlformats.org/officeDocument/2006/relationships/audio" Target="../media/audio10.wav"/><Relationship Id="rId4" Type="http://schemas.openxmlformats.org/officeDocument/2006/relationships/audio" Target="../media/audio4.wav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audio" Target="../media/audio5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audio" Target="../media/audio4.wav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9.jpeg"/><Relationship Id="rId3" Type="http://schemas.openxmlformats.org/officeDocument/2006/relationships/audio" Target="../media/audio2.wav"/><Relationship Id="rId7" Type="http://schemas.openxmlformats.org/officeDocument/2006/relationships/image" Target="../media/image3.png"/><Relationship Id="rId12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5.wav"/><Relationship Id="rId11" Type="http://schemas.openxmlformats.org/officeDocument/2006/relationships/image" Target="../media/image7.jpeg"/><Relationship Id="rId5" Type="http://schemas.openxmlformats.org/officeDocument/2006/relationships/audio" Target="../media/audio4.wav"/><Relationship Id="rId10" Type="http://schemas.openxmlformats.org/officeDocument/2006/relationships/image" Target="../media/image6.jpeg"/><Relationship Id="rId4" Type="http://schemas.openxmlformats.org/officeDocument/2006/relationships/audio" Target="../media/audio3.wav"/><Relationship Id="rId9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500313" y="214313"/>
            <a:ext cx="5715000" cy="563562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z="3600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Домашнее задание.</a:t>
            </a:r>
          </a:p>
        </p:txBody>
      </p:sp>
      <p:pic>
        <p:nvPicPr>
          <p:cNvPr id="20484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1684338" cy="2300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 descr="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170738" y="458788"/>
            <a:ext cx="1944687" cy="191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Picture 15" descr="boy_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14313" y="3609975"/>
            <a:ext cx="1500187" cy="324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 descr="boy_144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754188" y="3629025"/>
            <a:ext cx="1457325" cy="315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boy_15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241675" y="3643313"/>
            <a:ext cx="1314450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5" descr="boy_151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483100" y="3643313"/>
            <a:ext cx="1484313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5" descr="boy_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151563" y="3643313"/>
            <a:ext cx="1484312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2" descr="boy_149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000875" y="2216150"/>
            <a:ext cx="2143125" cy="464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28662" y="642918"/>
            <a:ext cx="6858048" cy="2143140"/>
          </a:xfrm>
          <a:gradFill rotWithShape="0">
            <a:gsLst>
              <a:gs pos="0">
                <a:srgbClr val="92D050"/>
              </a:gs>
              <a:gs pos="100000">
                <a:srgbClr val="66CCFF">
                  <a:alpha val="50000"/>
                </a:srgbClr>
              </a:gs>
            </a:gsLst>
            <a:path path="rect">
              <a:fillToRect l="50000" t="50000" r="50000" b="50000"/>
            </a:path>
          </a:gradFill>
        </p:spPr>
        <p:txBody>
          <a:bodyPr/>
          <a:lstStyle/>
          <a:p>
            <a:pPr marL="0" indent="0" algn="ctr" eaLnBrk="1" hangingPunct="1">
              <a:lnSpc>
                <a:spcPts val="5000"/>
              </a:lnSpc>
              <a:spcBef>
                <a:spcPts val="0"/>
              </a:spcBef>
              <a:buNone/>
            </a:pPr>
            <a:r>
              <a:rPr lang="ru-RU" sz="4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Гр1</a:t>
            </a:r>
          </a:p>
          <a:p>
            <a:pPr marL="0" indent="0" algn="ctr" eaLnBrk="1" hangingPunct="1">
              <a:lnSpc>
                <a:spcPts val="5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ru-RU" sz="4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К теме №4</a:t>
            </a:r>
          </a:p>
          <a:p>
            <a:pPr marL="0" indent="0" algn="ctr" eaLnBrk="1" hangingPunct="1">
              <a:lnSpc>
                <a:spcPts val="5000"/>
              </a:lnSpc>
              <a:spcBef>
                <a:spcPts val="0"/>
              </a:spcBef>
              <a:buNone/>
            </a:pPr>
            <a:r>
              <a:rPr lang="ru-RU" sz="4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4400" b="1" dirty="0" smtClean="0">
                <a:solidFill>
                  <a:srgbClr val="FF0000"/>
                </a:solidFill>
              </a:rPr>
              <a:t>22,34,53-,64-,67- </a:t>
            </a:r>
            <a:r>
              <a:rPr lang="ru-RU" sz="4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4800" b="1" dirty="0" smtClean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00"/>
                            </p:stCondLst>
                            <p:childTnLst>
                              <p:par>
                                <p:cTn id="50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500"/>
                            </p:stCondLst>
                            <p:childTnLst>
                              <p:par>
                                <p:cTn id="6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500"/>
                            </p:stCondLst>
                            <p:childTnLst>
                              <p:par>
                                <p:cTn id="65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07216E-6 L -0.76875 0.00648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400" y="3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8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8500"/>
                            </p:stCondLst>
                            <p:childTnLst>
                              <p:par>
                                <p:cTn id="72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0"/>
                            </p:stCondLst>
                            <p:childTnLst>
                              <p:par>
                                <p:cTn id="77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9500"/>
                            </p:stCondLst>
                            <p:childTnLst>
                              <p:par>
                                <p:cTn id="82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0000"/>
                            </p:stCondLst>
                            <p:childTnLst>
                              <p:par>
                                <p:cTn id="86" presetID="39" presetClass="exit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0500"/>
                            </p:stCondLst>
                            <p:childTnLst>
                              <p:par>
                                <p:cTn id="93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4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uild="p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6" cstate="print"/>
          <a:srcRect l="16992" t="25634" r="19726" b="66309"/>
          <a:stretch>
            <a:fillRect/>
          </a:stretch>
        </p:blipFill>
        <p:spPr bwMode="auto">
          <a:xfrm>
            <a:off x="0" y="71414"/>
            <a:ext cx="9144000" cy="78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6" cstate="print"/>
          <a:srcRect l="24125" t="44677" r="27980" b="43222"/>
          <a:stretch>
            <a:fillRect/>
          </a:stretch>
        </p:blipFill>
        <p:spPr bwMode="auto">
          <a:xfrm>
            <a:off x="0" y="857232"/>
            <a:ext cx="9144000" cy="1848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3357554" y="928670"/>
            <a:ext cx="1071570" cy="646331"/>
          </a:xfrm>
          <a:prstGeom prst="rect">
            <a:avLst/>
          </a:prstGeom>
          <a:solidFill>
            <a:srgbClr val="F9E3A5"/>
          </a:solidFill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60м</a:t>
            </a:r>
            <a:endParaRPr lang="ru-RU" sz="36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43636" y="928670"/>
            <a:ext cx="1285884" cy="646331"/>
          </a:xfrm>
          <a:prstGeom prst="rect">
            <a:avLst/>
          </a:prstGeom>
          <a:solidFill>
            <a:srgbClr val="F9E3A5"/>
          </a:solidFill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240м</a:t>
            </a:r>
            <a:endParaRPr lang="ru-RU" sz="36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Группа 39"/>
          <p:cNvGrpSpPr/>
          <p:nvPr/>
        </p:nvGrpSpPr>
        <p:grpSpPr>
          <a:xfrm>
            <a:off x="3428961" y="2285992"/>
            <a:ext cx="2786113" cy="1740269"/>
            <a:chOff x="428596" y="3709619"/>
            <a:chExt cx="3429000" cy="1740269"/>
          </a:xfrm>
        </p:grpSpPr>
        <p:grpSp>
          <p:nvGrpSpPr>
            <p:cNvPr id="3" name="Группа 11"/>
            <p:cNvGrpSpPr>
              <a:grpSpLocks/>
            </p:cNvGrpSpPr>
            <p:nvPr/>
          </p:nvGrpSpPr>
          <p:grpSpPr bwMode="auto">
            <a:xfrm>
              <a:off x="428596" y="3709619"/>
              <a:ext cx="3429000" cy="1740269"/>
              <a:chOff x="4429124" y="5560221"/>
              <a:chExt cx="2143141" cy="1068441"/>
            </a:xfrm>
          </p:grpSpPr>
          <p:sp>
            <p:nvSpPr>
              <p:cNvPr id="14" name="TextBox 8"/>
              <p:cNvSpPr txBox="1">
                <a:spLocks noChangeArrowheads="1"/>
              </p:cNvSpPr>
              <p:nvPr/>
            </p:nvSpPr>
            <p:spPr bwMode="auto">
              <a:xfrm>
                <a:off x="5357819" y="5757155"/>
                <a:ext cx="1214446" cy="6802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ru-RU" sz="6600" dirty="0">
                    <a:latin typeface="Times New Roman" pitchFamily="18" charset="0"/>
                    <a:cs typeface="Times New Roman" pitchFamily="18" charset="0"/>
                  </a:rPr>
                  <a:t>=</a:t>
                </a:r>
                <a:r>
                  <a:rPr lang="en-US" sz="66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6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v</a:t>
                </a:r>
                <a:endParaRPr lang="ru-RU" sz="66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cxnSp>
            <p:nvCxnSpPr>
              <p:cNvPr id="15" name="Прямая соединительная линия 14"/>
              <p:cNvCxnSpPr/>
              <p:nvPr/>
            </p:nvCxnSpPr>
            <p:spPr>
              <a:xfrm flipV="1">
                <a:off x="4429124" y="6117674"/>
                <a:ext cx="928695" cy="17067"/>
              </a:xfrm>
              <a:prstGeom prst="line">
                <a:avLst/>
              </a:prstGeom>
              <a:ln w="63500">
                <a:solidFill>
                  <a:srgbClr val="000000"/>
                </a:solidFill>
              </a:ln>
              <a:scene3d>
                <a:camera prst="orthographicFront">
                  <a:rot lat="0" lon="0" rev="21540000"/>
                </a:camera>
                <a:lightRig rig="threePt" dir="t"/>
              </a:scene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" name="TextBox 10"/>
              <p:cNvSpPr txBox="1">
                <a:spLocks noChangeArrowheads="1"/>
              </p:cNvSpPr>
              <p:nvPr/>
            </p:nvSpPr>
            <p:spPr bwMode="auto">
              <a:xfrm>
                <a:off x="4760757" y="5560221"/>
                <a:ext cx="503147" cy="6235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6000" b="1" u="sng" dirty="0">
                    <a:solidFill>
                      <a:srgbClr val="0033CC"/>
                    </a:solidFill>
                    <a:latin typeface="Times New Roman" pitchFamily="18" charset="0"/>
                    <a:cs typeface="Times New Roman" pitchFamily="18" charset="0"/>
                  </a:rPr>
                  <a:t>S</a:t>
                </a:r>
                <a:r>
                  <a:rPr lang="en-US" sz="60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ru-RU" sz="6000" dirty="0">
                  <a:solidFill>
                    <a:srgbClr val="339933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7" name="TextBox 15"/>
              <p:cNvSpPr txBox="1">
                <a:spLocks noChangeArrowheads="1"/>
              </p:cNvSpPr>
              <p:nvPr/>
            </p:nvSpPr>
            <p:spPr bwMode="auto">
              <a:xfrm>
                <a:off x="4756759" y="6061936"/>
                <a:ext cx="462140" cy="5667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ru-RU" sz="4800" b="1" dirty="0">
                    <a:solidFill>
                      <a:srgbClr val="339933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5400" b="1" dirty="0">
                    <a:solidFill>
                      <a:srgbClr val="339933"/>
                    </a:solidFill>
                    <a:latin typeface="Times New Roman" pitchFamily="18" charset="0"/>
                    <a:cs typeface="Times New Roman" pitchFamily="18" charset="0"/>
                  </a:rPr>
                  <a:t>t</a:t>
                </a:r>
                <a:endParaRPr lang="ru-RU" sz="4800" b="1" dirty="0">
                  <a:solidFill>
                    <a:srgbClr val="339933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5" name="Группа 38"/>
            <p:cNvGrpSpPr/>
            <p:nvPr/>
          </p:nvGrpSpPr>
          <p:grpSpPr>
            <a:xfrm>
              <a:off x="1159293" y="3857628"/>
              <a:ext cx="2156740" cy="571504"/>
              <a:chOff x="1241181" y="3857628"/>
              <a:chExt cx="2156740" cy="571504"/>
            </a:xfrm>
          </p:grpSpPr>
          <p:cxnSp>
            <p:nvCxnSpPr>
              <p:cNvPr id="12" name="Прямая со стрелкой 11"/>
              <p:cNvCxnSpPr/>
              <p:nvPr/>
            </p:nvCxnSpPr>
            <p:spPr>
              <a:xfrm>
                <a:off x="3080419" y="4427580"/>
                <a:ext cx="317502" cy="1552"/>
              </a:xfrm>
              <a:prstGeom prst="straightConnector1">
                <a:avLst/>
              </a:prstGeom>
              <a:ln w="41275">
                <a:solidFill>
                  <a:srgbClr val="FF000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Прямая со стрелкой 12"/>
              <p:cNvCxnSpPr/>
              <p:nvPr/>
            </p:nvCxnSpPr>
            <p:spPr>
              <a:xfrm>
                <a:off x="1241181" y="3857628"/>
                <a:ext cx="317502" cy="1552"/>
              </a:xfrm>
              <a:prstGeom prst="straightConnector1">
                <a:avLst/>
              </a:prstGeom>
              <a:ln w="41275">
                <a:solidFill>
                  <a:srgbClr val="0014AC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9" name="Группа 37"/>
          <p:cNvGrpSpPr/>
          <p:nvPr/>
        </p:nvGrpSpPr>
        <p:grpSpPr>
          <a:xfrm>
            <a:off x="6286512" y="2786058"/>
            <a:ext cx="2629572" cy="923330"/>
            <a:chOff x="-1700952" y="5577504"/>
            <a:chExt cx="2158985" cy="923330"/>
          </a:xfrm>
        </p:grpSpPr>
        <p:sp>
          <p:nvSpPr>
            <p:cNvPr id="19" name="TextBox 18"/>
            <p:cNvSpPr txBox="1"/>
            <p:nvPr/>
          </p:nvSpPr>
          <p:spPr>
            <a:xfrm>
              <a:off x="-1700952" y="5577504"/>
              <a:ext cx="2158985" cy="923330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5400" b="1" dirty="0" smtClean="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</a:rPr>
                <a:t>S</a:t>
              </a:r>
              <a:r>
                <a:rPr lang="ru-RU" sz="5400" b="1" dirty="0" smtClean="0">
                  <a:latin typeface="Times New Roman" pitchFamily="18" charset="0"/>
                  <a:cs typeface="Times New Roman" pitchFamily="18" charset="0"/>
                </a:rPr>
                <a:t> = </a:t>
              </a:r>
              <a:r>
                <a:rPr lang="en-US" sz="5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lang="ru-RU" sz="54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5400" b="1" dirty="0" smtClean="0">
                  <a:solidFill>
                    <a:srgbClr val="365D21"/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</a:t>
              </a:r>
              <a:r>
                <a:rPr lang="en-US" sz="5400" b="1" dirty="0" smtClean="0">
                  <a:solidFill>
                    <a:srgbClr val="365D21"/>
                  </a:solidFill>
                  <a:latin typeface="Times New Roman" pitchFamily="18" charset="0"/>
                  <a:cs typeface="Times New Roman" pitchFamily="18" charset="0"/>
                </a:rPr>
                <a:t>t</a:t>
              </a:r>
              <a:endParaRPr lang="ru-RU" sz="5400" dirty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0" name="Прямая со стрелкой 19"/>
            <p:cNvCxnSpPr/>
            <p:nvPr/>
          </p:nvCxnSpPr>
          <p:spPr>
            <a:xfrm>
              <a:off x="-728077" y="5857892"/>
              <a:ext cx="317502" cy="1552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</p:cxnSp>
        <p:cxnSp>
          <p:nvCxnSpPr>
            <p:cNvPr id="21" name="Прямая со стрелкой 20"/>
            <p:cNvCxnSpPr/>
            <p:nvPr/>
          </p:nvCxnSpPr>
          <p:spPr>
            <a:xfrm>
              <a:off x="-1583645" y="5715016"/>
              <a:ext cx="317502" cy="1552"/>
            </a:xfrm>
            <a:prstGeom prst="straightConnector1">
              <a:avLst/>
            </a:prstGeom>
            <a:ln w="38100">
              <a:solidFill>
                <a:srgbClr val="0014AC"/>
              </a:solidFill>
              <a:headEnd type="none" w="med" len="med"/>
              <a:tailEnd type="triangle" w="med" len="med"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</p:cxnSp>
      </p:grpSp>
      <p:sp>
        <p:nvSpPr>
          <p:cNvPr id="22" name="TextBox 21"/>
          <p:cNvSpPr txBox="1"/>
          <p:nvPr/>
        </p:nvSpPr>
        <p:spPr>
          <a:xfrm>
            <a:off x="3428992" y="1714488"/>
            <a:ext cx="1071570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1м/с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357950" y="1714488"/>
            <a:ext cx="1071570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4м/с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1" name="Группа 11"/>
          <p:cNvGrpSpPr>
            <a:grpSpLocks/>
          </p:cNvGrpSpPr>
          <p:nvPr/>
        </p:nvGrpSpPr>
        <p:grpSpPr bwMode="auto">
          <a:xfrm>
            <a:off x="2214546" y="3887866"/>
            <a:ext cx="2457431" cy="1541398"/>
            <a:chOff x="3659826" y="5560221"/>
            <a:chExt cx="1890312" cy="946343"/>
          </a:xfrm>
        </p:grpSpPr>
        <p:sp>
          <p:nvSpPr>
            <p:cNvPr id="29" name="TextBox 8"/>
            <p:cNvSpPr txBox="1">
              <a:spLocks noChangeArrowheads="1"/>
            </p:cNvSpPr>
            <p:nvPr/>
          </p:nvSpPr>
          <p:spPr bwMode="auto">
            <a:xfrm>
              <a:off x="3659826" y="5704959"/>
              <a:ext cx="824276" cy="5668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5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lang="ru-RU" sz="5400" dirty="0" smtClean="0">
                  <a:latin typeface="Times New Roman" pitchFamily="18" charset="0"/>
                  <a:cs typeface="Times New Roman" pitchFamily="18" charset="0"/>
                </a:rPr>
                <a:t>=</a:t>
              </a:r>
              <a:endParaRPr lang="ru-RU" sz="5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30" name="Прямая соединительная линия 29"/>
            <p:cNvCxnSpPr/>
            <p:nvPr/>
          </p:nvCxnSpPr>
          <p:spPr>
            <a:xfrm flipV="1">
              <a:off x="4489584" y="5994908"/>
              <a:ext cx="928695" cy="17067"/>
            </a:xfrm>
            <a:prstGeom prst="line">
              <a:avLst/>
            </a:prstGeom>
            <a:ln w="63500">
              <a:solidFill>
                <a:srgbClr val="000000"/>
              </a:solidFill>
            </a:ln>
            <a:scene3d>
              <a:camera prst="orthographicFront">
                <a:rot lat="0" lon="0" rev="21540000"/>
              </a:camera>
              <a:lightRig rig="threePt" dir="t"/>
            </a:scene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Box 10"/>
            <p:cNvSpPr txBox="1">
              <a:spLocks noChangeArrowheads="1"/>
            </p:cNvSpPr>
            <p:nvPr/>
          </p:nvSpPr>
          <p:spPr bwMode="auto">
            <a:xfrm>
              <a:off x="4760757" y="5560221"/>
              <a:ext cx="615547" cy="510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4800" b="1" u="sng" dirty="0" smtClean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60</a:t>
              </a:r>
              <a:endParaRPr lang="ru-RU" sz="4800" dirty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2" name="TextBox 15"/>
            <p:cNvSpPr txBox="1">
              <a:spLocks noChangeArrowheads="1"/>
            </p:cNvSpPr>
            <p:nvPr/>
          </p:nvSpPr>
          <p:spPr bwMode="auto">
            <a:xfrm>
              <a:off x="4668835" y="6071957"/>
              <a:ext cx="881303" cy="4346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4000" b="1" dirty="0">
                  <a:solidFill>
                    <a:srgbClr val="339933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4000" b="1" dirty="0" smtClean="0">
                  <a:solidFill>
                    <a:srgbClr val="339933"/>
                  </a:solidFill>
                  <a:latin typeface="Times New Roman" pitchFamily="18" charset="0"/>
                  <a:cs typeface="Times New Roman" pitchFamily="18" charset="0"/>
                </a:rPr>
                <a:t>60</a:t>
              </a:r>
              <a:endParaRPr lang="ru-RU" sz="4000" b="1" dirty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5" name="Группа 11"/>
          <p:cNvGrpSpPr>
            <a:grpSpLocks/>
          </p:cNvGrpSpPr>
          <p:nvPr/>
        </p:nvGrpSpPr>
        <p:grpSpPr bwMode="auto">
          <a:xfrm>
            <a:off x="6215074" y="3857628"/>
            <a:ext cx="2571770" cy="1735945"/>
            <a:chOff x="3571875" y="5516363"/>
            <a:chExt cx="1978263" cy="1065786"/>
          </a:xfrm>
        </p:grpSpPr>
        <p:sp>
          <p:nvSpPr>
            <p:cNvPr id="38" name="TextBox 8"/>
            <p:cNvSpPr txBox="1">
              <a:spLocks noChangeArrowheads="1"/>
            </p:cNvSpPr>
            <p:nvPr/>
          </p:nvSpPr>
          <p:spPr bwMode="auto">
            <a:xfrm>
              <a:off x="3571875" y="5757157"/>
              <a:ext cx="851741" cy="6802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66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lang="ru-RU" sz="6600" dirty="0" smtClean="0">
                  <a:latin typeface="Times New Roman" pitchFamily="18" charset="0"/>
                  <a:cs typeface="Times New Roman" pitchFamily="18" charset="0"/>
                </a:rPr>
                <a:t>=</a:t>
              </a:r>
              <a:endParaRPr lang="ru-RU" sz="6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39" name="Прямая соединительная линия 38"/>
            <p:cNvCxnSpPr/>
            <p:nvPr/>
          </p:nvCxnSpPr>
          <p:spPr>
            <a:xfrm flipV="1">
              <a:off x="4489584" y="6086536"/>
              <a:ext cx="928695" cy="17067"/>
            </a:xfrm>
            <a:prstGeom prst="line">
              <a:avLst/>
            </a:prstGeom>
            <a:ln w="63500">
              <a:solidFill>
                <a:srgbClr val="000000"/>
              </a:solidFill>
            </a:ln>
            <a:scene3d>
              <a:camera prst="orthographicFront">
                <a:rot lat="0" lon="0" rev="21540000"/>
              </a:camera>
              <a:lightRig rig="threePt" dir="t"/>
            </a:scene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TextBox 10"/>
            <p:cNvSpPr txBox="1">
              <a:spLocks noChangeArrowheads="1"/>
            </p:cNvSpPr>
            <p:nvPr/>
          </p:nvSpPr>
          <p:spPr bwMode="auto">
            <a:xfrm>
              <a:off x="4484076" y="5516363"/>
              <a:ext cx="1029857" cy="6235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6000" b="1" u="sng" dirty="0" smtClean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240</a:t>
              </a:r>
              <a:endParaRPr lang="ru-RU" sz="6000" dirty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1" name="TextBox 15"/>
            <p:cNvSpPr txBox="1">
              <a:spLocks noChangeArrowheads="1"/>
            </p:cNvSpPr>
            <p:nvPr/>
          </p:nvSpPr>
          <p:spPr bwMode="auto">
            <a:xfrm>
              <a:off x="4668835" y="6071957"/>
              <a:ext cx="881303" cy="510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4800" b="1" dirty="0">
                  <a:solidFill>
                    <a:srgbClr val="339933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4800" b="1" dirty="0" smtClean="0">
                  <a:solidFill>
                    <a:srgbClr val="339933"/>
                  </a:solidFill>
                  <a:latin typeface="Times New Roman" pitchFamily="18" charset="0"/>
                  <a:cs typeface="Times New Roman" pitchFamily="18" charset="0"/>
                </a:rPr>
                <a:t>60</a:t>
              </a:r>
              <a:endParaRPr lang="ru-RU" sz="4800" b="1" dirty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42" name="TextBox 41"/>
          <p:cNvSpPr txBox="1"/>
          <p:nvPr/>
        </p:nvSpPr>
        <p:spPr>
          <a:xfrm>
            <a:off x="0" y="5929330"/>
            <a:ext cx="9144000" cy="954107"/>
          </a:xfrm>
          <a:prstGeom prst="rect">
            <a:avLst/>
          </a:prstGeom>
          <a:noFill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Ответ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endParaRPr lang="ru-RU" sz="28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0" y="1972567"/>
            <a:ext cx="3071802" cy="1815882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i="1" u="sng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Дано:</a:t>
            </a:r>
          </a:p>
          <a:p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 =  1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мин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= 60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</a:t>
            </a:r>
          </a:p>
          <a:p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 60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240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ru-RU" sz="2800" i="1" u="sng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Найти</a:t>
            </a:r>
            <a:r>
              <a:rPr lang="ru-RU" sz="28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v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ru-RU" sz="28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 Box 2"/>
          <p:cNvSpPr txBox="1">
            <a:spLocks noChangeArrowheads="1"/>
          </p:cNvSpPr>
          <p:nvPr/>
        </p:nvSpPr>
        <p:spPr bwMode="auto">
          <a:xfrm>
            <a:off x="0" y="0"/>
            <a:ext cx="571472" cy="417494"/>
          </a:xfrm>
          <a:prstGeom prst="rect">
            <a:avLst/>
          </a:prstGeom>
          <a:solidFill>
            <a:srgbClr val="FFFFFF"/>
          </a:solidFill>
          <a:ln w="19050" cmpd="dbl">
            <a:solidFill>
              <a:srgbClr val="974706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22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22" grpId="0" animBg="1"/>
      <p:bldP spid="23" grpId="0" animBg="1"/>
      <p:bldP spid="42" grpId="0" animBg="1"/>
      <p:bldP spid="3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5" name="Picture 3"/>
          <p:cNvPicPr>
            <a:picLocks noChangeAspect="1" noChangeArrowheads="1"/>
          </p:cNvPicPr>
          <p:nvPr/>
        </p:nvPicPr>
        <p:blipFill>
          <a:blip r:embed="rId5" cstate="print"/>
          <a:srcRect l="31258" t="58052" r="36642" b="11377"/>
          <a:stretch>
            <a:fillRect/>
          </a:stretch>
        </p:blipFill>
        <p:spPr bwMode="auto">
          <a:xfrm>
            <a:off x="1928794" y="1142984"/>
            <a:ext cx="4500594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5" cstate="print"/>
          <a:srcRect l="16992" t="33691" r="19726" b="54590"/>
          <a:stretch>
            <a:fillRect/>
          </a:stretch>
        </p:blipFill>
        <p:spPr bwMode="auto">
          <a:xfrm>
            <a:off x="0" y="71414"/>
            <a:ext cx="9144000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500034" y="2357430"/>
            <a:ext cx="1571636" cy="646331"/>
          </a:xfrm>
          <a:prstGeom prst="rect">
            <a:avLst/>
          </a:prstGeom>
          <a:solidFill>
            <a:srgbClr val="F9E3A5"/>
          </a:solidFill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апогей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500826" y="2143116"/>
            <a:ext cx="1928826" cy="646331"/>
          </a:xfrm>
          <a:prstGeom prst="rect">
            <a:avLst/>
          </a:prstGeom>
          <a:solidFill>
            <a:srgbClr val="F9E3A5"/>
          </a:solidFill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перигей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71736" y="3786190"/>
            <a:ext cx="1214446" cy="1107996"/>
          </a:xfrm>
          <a:prstGeom prst="rect">
            <a:avLst/>
          </a:prstGeom>
          <a:solidFill>
            <a:srgbClr val="F9E3A5"/>
          </a:solidFill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ап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286380" y="3786190"/>
            <a:ext cx="1214446" cy="1107996"/>
          </a:xfrm>
          <a:prstGeom prst="rect">
            <a:avLst/>
          </a:prstGeom>
          <a:solidFill>
            <a:srgbClr val="F9E3A5"/>
          </a:solidFill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пер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000496" y="3714752"/>
            <a:ext cx="857256" cy="1107996"/>
          </a:xfrm>
          <a:prstGeom prst="rect">
            <a:avLst/>
          </a:prstGeom>
          <a:solidFill>
            <a:srgbClr val="F9E3A5"/>
          </a:solidFill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&lt;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143636" y="2714620"/>
            <a:ext cx="1500198" cy="646331"/>
          </a:xfrm>
          <a:prstGeom prst="rect">
            <a:avLst/>
          </a:prstGeom>
          <a:solidFill>
            <a:srgbClr val="F9E3A5"/>
          </a:solidFill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8 км/с</a:t>
            </a:r>
            <a:endParaRPr lang="ru-RU" sz="36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57158" y="3071810"/>
            <a:ext cx="1928826" cy="646331"/>
          </a:xfrm>
          <a:prstGeom prst="rect">
            <a:avLst/>
          </a:prstGeom>
          <a:solidFill>
            <a:srgbClr val="F9E3A5"/>
          </a:solidFill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7,8 км/с</a:t>
            </a:r>
            <a:endParaRPr lang="ru-RU" sz="36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5000636"/>
            <a:ext cx="9144000" cy="954107"/>
          </a:xfrm>
          <a:prstGeom prst="rect">
            <a:avLst/>
          </a:prstGeom>
          <a:noFill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Ответ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endParaRPr lang="ru-RU" sz="28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 Box 2"/>
          <p:cNvSpPr txBox="1">
            <a:spLocks noChangeArrowheads="1"/>
          </p:cNvSpPr>
          <p:nvPr/>
        </p:nvSpPr>
        <p:spPr bwMode="auto">
          <a:xfrm>
            <a:off x="0" y="0"/>
            <a:ext cx="571472" cy="417494"/>
          </a:xfrm>
          <a:prstGeom prst="rect">
            <a:avLst/>
          </a:prstGeom>
          <a:solidFill>
            <a:srgbClr val="FFFFFF"/>
          </a:solidFill>
          <a:ln w="19050" cmpd="dbl">
            <a:solidFill>
              <a:srgbClr val="974706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23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1000"/>
                                        <p:tgtEl>
                                          <p:spTgt spid="5427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6" cstate="print"/>
          <a:srcRect l="32408" t="37645" r="59782" b="54710"/>
          <a:stretch>
            <a:fillRect/>
          </a:stretch>
        </p:blipFill>
        <p:spPr bwMode="auto">
          <a:xfrm>
            <a:off x="2500298" y="1928802"/>
            <a:ext cx="4500594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Овал 5"/>
          <p:cNvSpPr/>
          <p:nvPr/>
        </p:nvSpPr>
        <p:spPr bwMode="auto">
          <a:xfrm>
            <a:off x="4714876" y="2000240"/>
            <a:ext cx="357190" cy="357190"/>
          </a:xfrm>
          <a:prstGeom prst="ellipse">
            <a:avLst/>
          </a:prstGeom>
          <a:solidFill>
            <a:srgbClr val="006600"/>
          </a:solidFill>
          <a:ln w="38100">
            <a:solidFill>
              <a:srgbClr val="0066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ru-RU" dirty="0">
              <a:solidFill>
                <a:srgbClr val="0066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1142984"/>
            <a:ext cx="3000396" cy="769441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just"/>
            <a:r>
              <a:rPr lang="ru-RU" sz="4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ЭЛЛИПС-</a:t>
            </a:r>
            <a:endParaRPr lang="ru-RU" sz="44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" name="Прямая со стрелкой 7"/>
          <p:cNvCxnSpPr/>
          <p:nvPr/>
        </p:nvCxnSpPr>
        <p:spPr>
          <a:xfrm>
            <a:off x="2571736" y="1500174"/>
            <a:ext cx="1428760" cy="857256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072198" y="3929066"/>
            <a:ext cx="3000396" cy="76944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just"/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перигелий</a:t>
            </a:r>
            <a:endParaRPr lang="ru-RU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929454" y="2857496"/>
            <a:ext cx="642942" cy="605294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  <a:spcBef>
                <a:spcPts val="600"/>
              </a:spcBef>
            </a:pP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</a:t>
            </a:r>
          </a:p>
        </p:txBody>
      </p:sp>
      <p:cxnSp>
        <p:nvCxnSpPr>
          <p:cNvPr id="12" name="Прямая со стрелкой 11"/>
          <p:cNvCxnSpPr/>
          <p:nvPr/>
        </p:nvCxnSpPr>
        <p:spPr>
          <a:xfrm rot="5400000" flipH="1" flipV="1">
            <a:off x="6536546" y="3607595"/>
            <a:ext cx="785819" cy="142877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71406" y="2714620"/>
            <a:ext cx="2143108" cy="76944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just"/>
            <a:r>
              <a:rPr lang="ru-RU" sz="4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афелий</a:t>
            </a:r>
            <a:endParaRPr lang="ru-RU" sz="4400" b="1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2071670" y="2786058"/>
            <a:ext cx="642942" cy="605294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  <a:spcBef>
                <a:spcPts val="600"/>
              </a:spcBef>
            </a:pPr>
            <a:r>
              <a:rPr lang="ru-RU" sz="36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А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786182" y="4500570"/>
            <a:ext cx="2214578" cy="76944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just"/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Солнце</a:t>
            </a:r>
            <a:endParaRPr lang="ru-RU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786150" y="0"/>
            <a:ext cx="5357850" cy="769441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just"/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Первый </a:t>
            </a:r>
            <a:r>
              <a:rPr lang="ru-RU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з-н</a:t>
            </a: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Кеплера</a:t>
            </a:r>
            <a:endParaRPr lang="ru-RU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9" name="Прямая со стрелкой 18"/>
          <p:cNvCxnSpPr/>
          <p:nvPr/>
        </p:nvCxnSpPr>
        <p:spPr>
          <a:xfrm rot="5400000" flipH="1" flipV="1">
            <a:off x="4572000" y="3714752"/>
            <a:ext cx="1357322" cy="642942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Группа 29"/>
          <p:cNvGrpSpPr/>
          <p:nvPr/>
        </p:nvGrpSpPr>
        <p:grpSpPr>
          <a:xfrm>
            <a:off x="5429256" y="2730949"/>
            <a:ext cx="714380" cy="714380"/>
            <a:chOff x="7786710" y="857232"/>
            <a:chExt cx="714380" cy="714380"/>
          </a:xfrm>
        </p:grpSpPr>
        <p:sp>
          <p:nvSpPr>
            <p:cNvPr id="23" name="Овал 22"/>
            <p:cNvSpPr/>
            <p:nvPr/>
          </p:nvSpPr>
          <p:spPr bwMode="auto">
            <a:xfrm>
              <a:off x="7786710" y="857232"/>
              <a:ext cx="714380" cy="714380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ru-RU" dirty="0">
                <a:solidFill>
                  <a:srgbClr val="006600"/>
                </a:solidFill>
              </a:endParaRPr>
            </a:p>
          </p:txBody>
        </p:sp>
        <p:sp>
          <p:nvSpPr>
            <p:cNvPr id="25" name="Овал 24"/>
            <p:cNvSpPr/>
            <p:nvPr/>
          </p:nvSpPr>
          <p:spPr>
            <a:xfrm>
              <a:off x="7974488" y="1038888"/>
              <a:ext cx="357190" cy="357190"/>
            </a:xfrm>
            <a:prstGeom prst="ellipse">
              <a:avLst/>
            </a:prstGeom>
            <a:noFill/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142844" y="4945527"/>
            <a:ext cx="1214446" cy="923330"/>
          </a:xfrm>
          <a:prstGeom prst="rect">
            <a:avLst/>
          </a:prstGeom>
          <a:solidFill>
            <a:srgbClr val="F9E3A5"/>
          </a:solidFill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аф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302302" y="4929198"/>
            <a:ext cx="1214446" cy="923330"/>
          </a:xfrm>
          <a:prstGeom prst="rect">
            <a:avLst/>
          </a:prstGeom>
          <a:solidFill>
            <a:srgbClr val="F9E3A5"/>
          </a:solidFill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пер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391985" y="4939405"/>
            <a:ext cx="857256" cy="923330"/>
          </a:xfrm>
          <a:prstGeom prst="rect">
            <a:avLst/>
          </a:prstGeom>
          <a:solidFill>
            <a:srgbClr val="F9E3A5"/>
          </a:solidFill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&lt;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643702" y="4643446"/>
            <a:ext cx="1857420" cy="769441"/>
          </a:xfrm>
          <a:prstGeom prst="rect">
            <a:avLst/>
          </a:prstGeom>
          <a:solidFill>
            <a:srgbClr val="F9E3A5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зима</a:t>
            </a:r>
            <a:endParaRPr lang="ru-RU" sz="4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0" y="3500438"/>
            <a:ext cx="1857420" cy="769441"/>
          </a:xfrm>
          <a:prstGeom prst="rect">
            <a:avLst/>
          </a:prstGeom>
          <a:solidFill>
            <a:srgbClr val="F9E3A5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лето</a:t>
            </a:r>
            <a:endParaRPr lang="ru-RU" sz="44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143372" y="928670"/>
            <a:ext cx="1857388" cy="76944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just"/>
            <a:r>
              <a:rPr lang="ru-RU" sz="44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Земля</a:t>
            </a:r>
            <a:endParaRPr lang="ru-RU" sz="4400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0" y="0"/>
            <a:ext cx="1928794" cy="769441"/>
          </a:xfrm>
          <a:prstGeom prst="rect">
            <a:avLst/>
          </a:prstGeom>
          <a:solidFill>
            <a:srgbClr val="F9E3A5"/>
          </a:solidFill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№107б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000760" y="1285860"/>
            <a:ext cx="1571636" cy="646331"/>
          </a:xfrm>
          <a:prstGeom prst="rect">
            <a:avLst/>
          </a:prstGeom>
          <a:solidFill>
            <a:srgbClr val="F9E3A5"/>
          </a:solidFill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30км/с</a:t>
            </a:r>
            <a:endParaRPr lang="ru-RU" sz="36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0" y="5929330"/>
            <a:ext cx="9144000" cy="954107"/>
          </a:xfrm>
          <a:prstGeom prst="rect">
            <a:avLst/>
          </a:prstGeom>
          <a:noFill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Ответ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endParaRPr lang="ru-RU" sz="28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0"/>
                            </p:stCondLst>
                            <p:childTnLst>
                              <p:par>
                                <p:cTn id="2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1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1" grpId="0" animBg="1"/>
      <p:bldP spid="14" grpId="0" animBg="1"/>
      <p:bldP spid="15" grpId="0" animBg="1"/>
      <p:bldP spid="20" grpId="0" animBg="1"/>
      <p:bldP spid="26" grpId="0" animBg="1"/>
      <p:bldP spid="28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40" grpId="0" animBg="1"/>
      <p:bldP spid="2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6" cstate="print"/>
          <a:srcRect l="9375" t="15381" r="10937" b="70703"/>
          <a:stretch>
            <a:fillRect/>
          </a:stretch>
        </p:blipFill>
        <p:spPr bwMode="auto">
          <a:xfrm>
            <a:off x="0" y="71414"/>
            <a:ext cx="9144000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" name="Группа 41"/>
          <p:cNvGrpSpPr>
            <a:grpSpLocks/>
          </p:cNvGrpSpPr>
          <p:nvPr/>
        </p:nvGrpSpPr>
        <p:grpSpPr bwMode="auto">
          <a:xfrm rot="10800000">
            <a:off x="2428860" y="1714488"/>
            <a:ext cx="2417888" cy="173038"/>
            <a:chOff x="3286120" y="5710464"/>
            <a:chExt cx="2418438" cy="173081"/>
          </a:xfrm>
        </p:grpSpPr>
        <p:grpSp>
          <p:nvGrpSpPr>
            <p:cNvPr id="3" name="Группа 40"/>
            <p:cNvGrpSpPr>
              <a:grpSpLocks/>
            </p:cNvGrpSpPr>
            <p:nvPr/>
          </p:nvGrpSpPr>
          <p:grpSpPr bwMode="auto">
            <a:xfrm>
              <a:off x="3286120" y="5710464"/>
              <a:ext cx="2286008" cy="173081"/>
              <a:chOff x="3286120" y="5710464"/>
              <a:chExt cx="2286008" cy="173081"/>
            </a:xfrm>
          </p:grpSpPr>
          <p:sp>
            <p:nvSpPr>
              <p:cNvPr id="9" name="Rectangle 10"/>
              <p:cNvSpPr>
                <a:spLocks noChangeArrowheads="1"/>
              </p:cNvSpPr>
              <p:nvPr/>
            </p:nvSpPr>
            <p:spPr bwMode="auto">
              <a:xfrm>
                <a:off x="3286120" y="5715016"/>
                <a:ext cx="571500" cy="168529"/>
              </a:xfrm>
              <a:prstGeom prst="rect">
                <a:avLst/>
              </a:prstGeom>
              <a:solidFill>
                <a:srgbClr val="0033CC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" name="Rectangle 10"/>
              <p:cNvSpPr>
                <a:spLocks noChangeArrowheads="1"/>
              </p:cNvSpPr>
              <p:nvPr/>
            </p:nvSpPr>
            <p:spPr bwMode="auto">
              <a:xfrm>
                <a:off x="3857620" y="5710464"/>
                <a:ext cx="571500" cy="168529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" name="Rectangle 10"/>
              <p:cNvSpPr>
                <a:spLocks noChangeArrowheads="1"/>
              </p:cNvSpPr>
              <p:nvPr/>
            </p:nvSpPr>
            <p:spPr bwMode="auto">
              <a:xfrm>
                <a:off x="5000628" y="5715016"/>
                <a:ext cx="571500" cy="168529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" name="Rectangle 10"/>
              <p:cNvSpPr>
                <a:spLocks noChangeArrowheads="1"/>
              </p:cNvSpPr>
              <p:nvPr/>
            </p:nvSpPr>
            <p:spPr bwMode="auto">
              <a:xfrm>
                <a:off x="4429124" y="5715016"/>
                <a:ext cx="571500" cy="168529"/>
              </a:xfrm>
              <a:prstGeom prst="rect">
                <a:avLst/>
              </a:prstGeom>
              <a:solidFill>
                <a:srgbClr val="0033CC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cxnSp>
          <p:nvCxnSpPr>
            <p:cNvPr id="7" name="Прямая со стрелкой 6"/>
            <p:cNvCxnSpPr/>
            <p:nvPr/>
          </p:nvCxnSpPr>
          <p:spPr>
            <a:xfrm>
              <a:off x="5204382" y="5799386"/>
              <a:ext cx="500176" cy="1588"/>
            </a:xfrm>
            <a:prstGeom prst="straightConnector1">
              <a:avLst/>
            </a:prstGeom>
            <a:ln w="793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Rectangle 10"/>
          <p:cNvSpPr>
            <a:spLocks noChangeArrowheads="1"/>
          </p:cNvSpPr>
          <p:nvPr/>
        </p:nvSpPr>
        <p:spPr bwMode="auto">
          <a:xfrm>
            <a:off x="785786" y="1755767"/>
            <a:ext cx="571500" cy="168275"/>
          </a:xfrm>
          <a:prstGeom prst="rect">
            <a:avLst/>
          </a:prstGeom>
          <a:solidFill>
            <a:srgbClr val="0033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571472" y="2000240"/>
            <a:ext cx="957262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2м/с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solidFill>
                <a:srgbClr val="3399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Группа 41"/>
          <p:cNvGrpSpPr>
            <a:grpSpLocks/>
          </p:cNvGrpSpPr>
          <p:nvPr/>
        </p:nvGrpSpPr>
        <p:grpSpPr bwMode="auto">
          <a:xfrm>
            <a:off x="5072066" y="2500306"/>
            <a:ext cx="1846518" cy="173038"/>
            <a:chOff x="3857620" y="5710464"/>
            <a:chExt cx="1846938" cy="173081"/>
          </a:xfrm>
        </p:grpSpPr>
        <p:grpSp>
          <p:nvGrpSpPr>
            <p:cNvPr id="5" name="Группа 40"/>
            <p:cNvGrpSpPr>
              <a:grpSpLocks/>
            </p:cNvGrpSpPr>
            <p:nvPr/>
          </p:nvGrpSpPr>
          <p:grpSpPr bwMode="auto">
            <a:xfrm>
              <a:off x="3857620" y="5710464"/>
              <a:ext cx="1714508" cy="173081"/>
              <a:chOff x="3857620" y="5710464"/>
              <a:chExt cx="1714508" cy="173081"/>
            </a:xfrm>
          </p:grpSpPr>
          <p:sp>
            <p:nvSpPr>
              <p:cNvPr id="19" name="Rectangle 10"/>
              <p:cNvSpPr>
                <a:spLocks noChangeArrowheads="1"/>
              </p:cNvSpPr>
              <p:nvPr/>
            </p:nvSpPr>
            <p:spPr bwMode="auto">
              <a:xfrm>
                <a:off x="3857620" y="5710464"/>
                <a:ext cx="571500" cy="168529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" name="Rectangle 10"/>
              <p:cNvSpPr>
                <a:spLocks noChangeArrowheads="1"/>
              </p:cNvSpPr>
              <p:nvPr/>
            </p:nvSpPr>
            <p:spPr bwMode="auto">
              <a:xfrm>
                <a:off x="5000628" y="5715016"/>
                <a:ext cx="571500" cy="168529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" name="Rectangle 10"/>
              <p:cNvSpPr>
                <a:spLocks noChangeArrowheads="1"/>
              </p:cNvSpPr>
              <p:nvPr/>
            </p:nvSpPr>
            <p:spPr bwMode="auto">
              <a:xfrm>
                <a:off x="4429124" y="5715016"/>
                <a:ext cx="571500" cy="168529"/>
              </a:xfrm>
              <a:prstGeom prst="rect">
                <a:avLst/>
              </a:prstGeom>
              <a:solidFill>
                <a:srgbClr val="0033CC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cxnSp>
          <p:nvCxnSpPr>
            <p:cNvPr id="17" name="Прямая со стрелкой 16"/>
            <p:cNvCxnSpPr/>
            <p:nvPr/>
          </p:nvCxnSpPr>
          <p:spPr>
            <a:xfrm>
              <a:off x="5204382" y="5799386"/>
              <a:ext cx="500176" cy="1588"/>
            </a:xfrm>
            <a:prstGeom prst="straightConnector1">
              <a:avLst/>
            </a:prstGeom>
            <a:ln w="793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2143108" y="1955061"/>
            <a:ext cx="178125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велосип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solidFill>
                <a:srgbClr val="3399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4" name="Прямая со стрелкой 23"/>
          <p:cNvCxnSpPr/>
          <p:nvPr/>
        </p:nvCxnSpPr>
        <p:spPr>
          <a:xfrm>
            <a:off x="2214546" y="2214554"/>
            <a:ext cx="428628" cy="158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6143636" y="1714488"/>
            <a:ext cx="136505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ветра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solidFill>
                <a:srgbClr val="3399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6" name="Прямая со стрелкой 25"/>
          <p:cNvCxnSpPr/>
          <p:nvPr/>
        </p:nvCxnSpPr>
        <p:spPr>
          <a:xfrm>
            <a:off x="6143636" y="1928802"/>
            <a:ext cx="428628" cy="158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0" y="3071810"/>
            <a:ext cx="9144000" cy="954107"/>
          </a:xfrm>
          <a:prstGeom prst="rect">
            <a:avLst/>
          </a:prstGeom>
          <a:noFill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Ответ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endParaRPr lang="ru-RU" sz="28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 Box 2"/>
          <p:cNvSpPr txBox="1">
            <a:spLocks noChangeArrowheads="1"/>
          </p:cNvSpPr>
          <p:nvPr/>
        </p:nvSpPr>
        <p:spPr bwMode="auto">
          <a:xfrm>
            <a:off x="0" y="0"/>
            <a:ext cx="571472" cy="417494"/>
          </a:xfrm>
          <a:prstGeom prst="rect">
            <a:avLst/>
          </a:prstGeom>
          <a:solidFill>
            <a:srgbClr val="FFFFFF"/>
          </a:solidFill>
          <a:ln w="19050" cmpd="dbl">
            <a:solidFill>
              <a:srgbClr val="974706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24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  <p:bldP spid="22" grpId="0"/>
      <p:bldP spid="25" grpId="0"/>
      <p:bldP spid="2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5" cstate="print"/>
          <a:srcRect l="17578" t="10254" r="19140" b="80682"/>
          <a:stretch>
            <a:fillRect/>
          </a:stretch>
        </p:blipFill>
        <p:spPr bwMode="auto">
          <a:xfrm>
            <a:off x="0" y="0"/>
            <a:ext cx="9144000" cy="78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5" cstate="print"/>
          <a:srcRect l="17578" t="29206" r="56713" b="10644"/>
          <a:stretch>
            <a:fillRect/>
          </a:stretch>
        </p:blipFill>
        <p:spPr bwMode="auto">
          <a:xfrm>
            <a:off x="0" y="857232"/>
            <a:ext cx="3714776" cy="5214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3357554" y="928670"/>
            <a:ext cx="3260636" cy="52322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предел измерения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6643702" y="928670"/>
            <a:ext cx="250029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……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см</a:t>
            </a:r>
            <a:r>
              <a:rPr kumimoji="0" lang="ru-RU" sz="2800" b="1" i="0" u="none" strike="noStrike" cap="none" normalizeH="0" baseline="3000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14AC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3571868" y="1500174"/>
            <a:ext cx="2424062" cy="52322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цена деления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6357950" y="1500174"/>
            <a:ext cx="200026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 …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см</a:t>
            </a:r>
            <a:r>
              <a:rPr kumimoji="0" lang="ru-RU" sz="2800" b="1" i="0" u="none" strike="noStrike" cap="none" normalizeH="0" baseline="3000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14AC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3428992" y="2428868"/>
            <a:ext cx="1428760" cy="58477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тела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0014AC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4786315" y="2448255"/>
            <a:ext cx="4357686" cy="58477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800</a:t>
            </a:r>
            <a:r>
              <a:rPr lang="ru-RU" sz="3200" b="1" dirty="0" smtClean="0">
                <a:solidFill>
                  <a:srgbClr val="0014A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см</a:t>
            </a:r>
            <a:r>
              <a:rPr lang="ru-RU" sz="3200" b="1" baseline="30000" dirty="0" smtClean="0">
                <a:solidFill>
                  <a:srgbClr val="0014A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-500</a:t>
            </a:r>
            <a:r>
              <a:rPr lang="ru-RU" sz="3200" b="1" dirty="0" smtClean="0">
                <a:solidFill>
                  <a:srgbClr val="0014A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см</a:t>
            </a:r>
            <a:r>
              <a:rPr lang="ru-RU" sz="3200" b="1" baseline="30000" dirty="0" smtClean="0">
                <a:solidFill>
                  <a:srgbClr val="0014A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=300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см</a:t>
            </a:r>
            <a:r>
              <a:rPr kumimoji="0" lang="ru-RU" sz="3200" b="1" i="0" u="none" strike="noStrike" cap="none" normalizeH="0" baseline="3000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14AC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5929330"/>
            <a:ext cx="9144000" cy="954107"/>
          </a:xfrm>
          <a:prstGeom prst="rect">
            <a:avLst/>
          </a:prstGeom>
          <a:noFill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Ответ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endParaRPr lang="ru-RU" sz="28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 animBg="1"/>
      <p:bldP spid="8" grpId="0"/>
      <p:bldP spid="9" grpId="0" animBg="1"/>
      <p:bldP spid="10" grpId="0" animBg="1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7" cstate="print"/>
          <a:srcRect l="21039" t="25085" r="19140" b="71711"/>
          <a:stretch>
            <a:fillRect/>
          </a:stretch>
        </p:blipFill>
        <p:spPr bwMode="auto">
          <a:xfrm>
            <a:off x="0" y="0"/>
            <a:ext cx="9144000" cy="500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7" cstate="print"/>
          <a:srcRect l="53662" t="34973" r="23870" b="10644"/>
          <a:stretch>
            <a:fillRect/>
          </a:stretch>
        </p:blipFill>
        <p:spPr bwMode="auto">
          <a:xfrm>
            <a:off x="142844" y="944358"/>
            <a:ext cx="3429024" cy="4979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0" y="500042"/>
            <a:ext cx="86439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делить  объём тела, который не помещается в мензурке. </a:t>
            </a:r>
            <a:endParaRPr lang="ru-RU" sz="24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7" cstate="print"/>
          <a:srcRect l="53662" t="46798" r="23870" b="15243"/>
          <a:stretch>
            <a:fillRect/>
          </a:stretch>
        </p:blipFill>
        <p:spPr bwMode="auto">
          <a:xfrm>
            <a:off x="5143504" y="928670"/>
            <a:ext cx="4071966" cy="41277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7" cstate="print"/>
          <a:srcRect l="57998" t="34973" r="35301" b="52032"/>
          <a:stretch>
            <a:fillRect/>
          </a:stretch>
        </p:blipFill>
        <p:spPr bwMode="auto">
          <a:xfrm>
            <a:off x="5857884" y="1785926"/>
            <a:ext cx="1214446" cy="1413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8001898" y="3623779"/>
            <a:ext cx="785818" cy="1285884"/>
          </a:xfrm>
          <a:prstGeom prst="rect">
            <a:avLst/>
          </a:prstGeom>
          <a:solidFill>
            <a:schemeClr val="accent1">
              <a:alpha val="5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5929354" y="4614488"/>
            <a:ext cx="1428760" cy="58477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тела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0014AC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7358114" y="4575708"/>
            <a:ext cx="1428759" cy="58477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19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см</a:t>
            </a:r>
            <a:r>
              <a:rPr kumimoji="0" lang="ru-RU" sz="3200" b="1" i="0" u="none" strike="noStrike" cap="none" normalizeH="0" baseline="3000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14AC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71472" y="2786058"/>
            <a:ext cx="1383641" cy="1127769"/>
          </a:xfrm>
          <a:prstGeom prst="rect">
            <a:avLst/>
          </a:prstGeom>
          <a:solidFill>
            <a:schemeClr val="accent1">
              <a:alpha val="5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4010703" y="3357562"/>
            <a:ext cx="1571635" cy="58477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kumimoji="0" lang="ru-RU" sz="3200" b="1" i="0" u="sng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19 </a:t>
            </a:r>
            <a:r>
              <a:rPr kumimoji="0" lang="ru-RU" sz="3200" b="1" i="0" u="sng" strike="noStrike" cap="none" normalizeH="0" baseline="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</a:t>
            </a:r>
            <a:r>
              <a:rPr kumimoji="0" lang="ru-RU" sz="3200" b="1" i="0" u="sng" strike="noStrike" cap="none" normalizeH="0" baseline="3000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   </a:t>
            </a:r>
            <a:endParaRPr kumimoji="0" lang="ru-RU" sz="2800" b="1" i="0" u="sng" strike="noStrike" cap="none" normalizeH="0" baseline="0" dirty="0" smtClean="0">
              <a:ln>
                <a:noFill/>
              </a:ln>
              <a:solidFill>
                <a:srgbClr val="0014AC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3857620" y="3899442"/>
            <a:ext cx="1714512" cy="58477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kumimoji="0" lang="ru-RU" sz="3200" b="1" i="0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</a:t>
            </a:r>
            <a:r>
              <a:rPr kumimoji="0" lang="ru-RU" sz="3200" b="1" i="0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000</a:t>
            </a:r>
            <a:r>
              <a:rPr kumimoji="0" lang="ru-RU" sz="3200" b="1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000</a:t>
            </a:r>
            <a:endParaRPr kumimoji="0" lang="ru-RU" sz="2800" b="1" i="0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659931" y="1874335"/>
            <a:ext cx="1643074" cy="1357322"/>
          </a:xfrm>
          <a:prstGeom prst="rect">
            <a:avLst/>
          </a:prstGeom>
          <a:solidFill>
            <a:schemeClr val="accent1">
              <a:alpha val="5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0" y="5903917"/>
            <a:ext cx="9144000" cy="954107"/>
          </a:xfrm>
          <a:prstGeom prst="rect">
            <a:avLst/>
          </a:prstGeom>
          <a:noFill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Ответ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endParaRPr lang="ru-RU" sz="28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 Box 2"/>
          <p:cNvSpPr txBox="1">
            <a:spLocks noChangeArrowheads="1"/>
          </p:cNvSpPr>
          <p:nvPr/>
        </p:nvSpPr>
        <p:spPr bwMode="auto">
          <a:xfrm>
            <a:off x="0" y="928670"/>
            <a:ext cx="571472" cy="417494"/>
          </a:xfrm>
          <a:prstGeom prst="rect">
            <a:avLst/>
          </a:prstGeom>
          <a:solidFill>
            <a:srgbClr val="FFFFFF"/>
          </a:solidFill>
          <a:ln w="19050" cmpd="dbl">
            <a:solidFill>
              <a:srgbClr val="974706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25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643042" y="0"/>
            <a:ext cx="5715000" cy="563563"/>
          </a:xfrm>
        </p:spPr>
        <p:txBody>
          <a:bodyPr/>
          <a:lstStyle/>
          <a:p>
            <a:pPr algn="ctr" eaLnBrk="1" hangingPunct="1"/>
            <a:r>
              <a:rPr lang="ru-RU" sz="3600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Домашнее задание.</a:t>
            </a:r>
          </a:p>
        </p:txBody>
      </p:sp>
      <p:pic>
        <p:nvPicPr>
          <p:cNvPr id="21508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1684338" cy="2300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 descr="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170738" y="458788"/>
            <a:ext cx="1944687" cy="191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Picture 15" descr="boy_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14313" y="3609975"/>
            <a:ext cx="1500187" cy="324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 descr="boy_144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754188" y="3629025"/>
            <a:ext cx="1457325" cy="315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boy_15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241675" y="3643313"/>
            <a:ext cx="1314450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5" descr="boy_151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483100" y="3643313"/>
            <a:ext cx="1484313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5" descr="boy_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151563" y="3643313"/>
            <a:ext cx="1484312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2" descr="boy_149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000875" y="2216150"/>
            <a:ext cx="2143125" cy="464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85786" y="1214422"/>
            <a:ext cx="6643734" cy="2000264"/>
          </a:xfrm>
          <a:gradFill rotWithShape="0">
            <a:gsLst>
              <a:gs pos="0">
                <a:srgbClr val="92D050"/>
              </a:gs>
              <a:gs pos="100000">
                <a:srgbClr val="66CCFF">
                  <a:alpha val="50000"/>
                </a:srgbClr>
              </a:gs>
            </a:gsLst>
            <a:path path="rect">
              <a:fillToRect l="50000" t="50000" r="50000" b="50000"/>
            </a:path>
          </a:gradFill>
        </p:spPr>
        <p:txBody>
          <a:bodyPr/>
          <a:lstStyle/>
          <a:p>
            <a:pPr marL="0" indent="0" algn="ctr" eaLnBrk="1" hangingPunct="1">
              <a:spcBef>
                <a:spcPts val="0"/>
              </a:spcBef>
              <a:buNone/>
            </a:pPr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Гр3</a:t>
            </a:r>
            <a:r>
              <a:rPr lang="ru-RU" sz="4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 к теме №5, </a:t>
            </a:r>
          </a:p>
          <a:p>
            <a:pPr marL="0" indent="0" algn="ctr" eaLnBrk="1" hangingPunct="1">
              <a:buNone/>
            </a:pP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98</a:t>
            </a: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112 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114 </a:t>
            </a:r>
            <a:r>
              <a:rPr lang="en-US" sz="4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127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 32 </a:t>
            </a:r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0"/>
                            </p:stCondLst>
                            <p:childTnLst>
                              <p:par>
                                <p:cTn id="4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7000"/>
                            </p:stCondLst>
                            <p:childTnLst>
                              <p:par>
                                <p:cTn id="54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8000"/>
                            </p:stCondLst>
                            <p:childTnLst>
                              <p:par>
                                <p:cTn id="59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07216E-6 L -0.76875 0.00648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400" y="3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0"/>
                            </p:stCondLst>
                            <p:childTnLst>
                              <p:par>
                                <p:cTn id="62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3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uild="p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 l="17578" t="21240" r="19726" b="70337"/>
          <a:stretch>
            <a:fillRect/>
          </a:stretch>
        </p:blipFill>
        <p:spPr bwMode="auto">
          <a:xfrm>
            <a:off x="0" y="0"/>
            <a:ext cx="9144000" cy="1000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 cstate="print"/>
          <a:srcRect l="17578" t="30265" r="19726" b="61914"/>
          <a:stretch>
            <a:fillRect/>
          </a:stretch>
        </p:blipFill>
        <p:spPr bwMode="auto">
          <a:xfrm>
            <a:off x="0" y="3000372"/>
            <a:ext cx="9144000" cy="928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Овал 3"/>
          <p:cNvSpPr/>
          <p:nvPr/>
        </p:nvSpPr>
        <p:spPr>
          <a:xfrm>
            <a:off x="2786050" y="1000108"/>
            <a:ext cx="1928826" cy="192882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flipV="1">
            <a:off x="214282" y="5000636"/>
            <a:ext cx="5929354" cy="7143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Овал 7"/>
          <p:cNvSpPr/>
          <p:nvPr/>
        </p:nvSpPr>
        <p:spPr>
          <a:xfrm>
            <a:off x="214282" y="4071942"/>
            <a:ext cx="1928826" cy="192882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0" y="5929330"/>
            <a:ext cx="9144000" cy="954107"/>
          </a:xfrm>
          <a:prstGeom prst="rect">
            <a:avLst/>
          </a:prstGeom>
          <a:noFill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Ответ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endParaRPr lang="ru-RU" sz="28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1052736"/>
            <a:ext cx="792088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3-1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5627688" y="6578600"/>
            <a:ext cx="301625" cy="279400"/>
          </a:xfrm>
          <a:prstGeom prst="rect">
            <a:avLst/>
          </a:prstGeom>
          <a:solidFill>
            <a:srgbClr val="FFFFFF"/>
          </a:solidFill>
          <a:ln w="19050" cmpd="dbl">
            <a:solidFill>
              <a:srgbClr val="974706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cs typeface="Arial" pitchFamily="34" charset="0"/>
              </a:rPr>
              <a:t>43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09630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2.20167E-6 L 0.52083 -0.00277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0" y="-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8" grpId="1" animBg="1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5" cstate="print"/>
          <a:srcRect l="17578" t="23437" r="19140" b="62647"/>
          <a:stretch>
            <a:fillRect/>
          </a:stretch>
        </p:blipFill>
        <p:spPr bwMode="auto">
          <a:xfrm>
            <a:off x="-1" y="345220"/>
            <a:ext cx="8933531" cy="157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5" name="Группа 11"/>
          <p:cNvGrpSpPr>
            <a:grpSpLocks/>
          </p:cNvGrpSpPr>
          <p:nvPr/>
        </p:nvGrpSpPr>
        <p:grpSpPr bwMode="auto">
          <a:xfrm>
            <a:off x="2643175" y="1853975"/>
            <a:ext cx="2000262" cy="1289273"/>
            <a:chOff x="4374172" y="5560219"/>
            <a:chExt cx="606190" cy="791551"/>
          </a:xfrm>
        </p:grpSpPr>
        <p:sp>
          <p:nvSpPr>
            <p:cNvPr id="6" name="TextBox 10"/>
            <p:cNvSpPr txBox="1">
              <a:spLocks noChangeArrowheads="1"/>
            </p:cNvSpPr>
            <p:nvPr/>
          </p:nvSpPr>
          <p:spPr bwMode="auto">
            <a:xfrm>
              <a:off x="4374172" y="5560219"/>
              <a:ext cx="606190" cy="4346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4000" b="1" u="sng" dirty="0" smtClean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18000м</a:t>
              </a:r>
              <a:r>
                <a:rPr lang="en-US" sz="40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sz="4000" dirty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" name="TextBox 15"/>
            <p:cNvSpPr txBox="1">
              <a:spLocks noChangeArrowheads="1"/>
            </p:cNvSpPr>
            <p:nvPr/>
          </p:nvSpPr>
          <p:spPr bwMode="auto">
            <a:xfrm>
              <a:off x="4395821" y="5954954"/>
              <a:ext cx="407611" cy="3968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3600" b="1" dirty="0" smtClean="0">
                  <a:solidFill>
                    <a:srgbClr val="339933"/>
                  </a:solidFill>
                  <a:latin typeface="Times New Roman" pitchFamily="18" charset="0"/>
                  <a:cs typeface="Times New Roman" pitchFamily="18" charset="0"/>
                </a:rPr>
                <a:t>3600с</a:t>
              </a:r>
              <a:endParaRPr lang="ru-RU" sz="3600" b="1" dirty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8" name="TextBox 8"/>
          <p:cNvSpPr txBox="1">
            <a:spLocks noChangeArrowheads="1"/>
          </p:cNvSpPr>
          <p:nvPr/>
        </p:nvSpPr>
        <p:spPr bwMode="auto">
          <a:xfrm>
            <a:off x="2143108" y="2143116"/>
            <a:ext cx="50006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3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4429124" y="2143116"/>
            <a:ext cx="50006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3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10"/>
          <p:cNvSpPr txBox="1">
            <a:spLocks noChangeArrowheads="1"/>
          </p:cNvSpPr>
          <p:nvPr/>
        </p:nvSpPr>
        <p:spPr bwMode="auto">
          <a:xfrm>
            <a:off x="4833612" y="2040146"/>
            <a:ext cx="150019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4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5м/с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4800" dirty="0">
              <a:solidFill>
                <a:srgbClr val="3399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1" name="Группа 11"/>
          <p:cNvGrpSpPr>
            <a:grpSpLocks/>
          </p:cNvGrpSpPr>
          <p:nvPr/>
        </p:nvGrpSpPr>
        <p:grpSpPr bwMode="auto">
          <a:xfrm>
            <a:off x="714350" y="1928798"/>
            <a:ext cx="2000262" cy="1289279"/>
            <a:chOff x="4374172" y="5560219"/>
            <a:chExt cx="606190" cy="791555"/>
          </a:xfrm>
        </p:grpSpPr>
        <p:sp>
          <p:nvSpPr>
            <p:cNvPr id="12" name="TextBox 10"/>
            <p:cNvSpPr txBox="1">
              <a:spLocks noChangeArrowheads="1"/>
            </p:cNvSpPr>
            <p:nvPr/>
          </p:nvSpPr>
          <p:spPr bwMode="auto">
            <a:xfrm>
              <a:off x="4374172" y="5560219"/>
              <a:ext cx="606190" cy="4346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4000" b="1" u="sng" dirty="0" smtClean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18км</a:t>
              </a:r>
              <a:r>
                <a:rPr lang="en-US" sz="40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sz="4000" dirty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" name="TextBox 15"/>
            <p:cNvSpPr txBox="1">
              <a:spLocks noChangeArrowheads="1"/>
            </p:cNvSpPr>
            <p:nvPr/>
          </p:nvSpPr>
          <p:spPr bwMode="auto">
            <a:xfrm>
              <a:off x="4525720" y="5954958"/>
              <a:ext cx="173197" cy="3968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3600" b="1" dirty="0" smtClean="0">
                  <a:solidFill>
                    <a:srgbClr val="339933"/>
                  </a:solidFill>
                  <a:latin typeface="Times New Roman" pitchFamily="18" charset="0"/>
                  <a:cs typeface="Times New Roman" pitchFamily="18" charset="0"/>
                </a:rPr>
                <a:t>ч</a:t>
              </a:r>
              <a:endParaRPr lang="ru-RU" sz="3600" b="1" dirty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9" name="Группа 18"/>
          <p:cNvGrpSpPr/>
          <p:nvPr/>
        </p:nvGrpSpPr>
        <p:grpSpPr>
          <a:xfrm>
            <a:off x="2928926" y="3208935"/>
            <a:ext cx="2928958" cy="285752"/>
            <a:chOff x="2928926" y="3208935"/>
            <a:chExt cx="2928958" cy="285752"/>
          </a:xfrm>
        </p:grpSpPr>
        <p:sp>
          <p:nvSpPr>
            <p:cNvPr id="14" name="Стрелка вправо 13"/>
            <p:cNvSpPr/>
            <p:nvPr/>
          </p:nvSpPr>
          <p:spPr>
            <a:xfrm>
              <a:off x="5214942" y="3208935"/>
              <a:ext cx="642942" cy="285752"/>
            </a:xfrm>
            <a:prstGeom prst="rightArrow">
              <a:avLst/>
            </a:prstGeom>
            <a:solidFill>
              <a:srgbClr val="F9E3A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4646412" y="3286124"/>
              <a:ext cx="571504" cy="134502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4071934" y="3286124"/>
              <a:ext cx="571504" cy="134502"/>
            </a:xfrm>
            <a:prstGeom prst="rect">
              <a:avLst/>
            </a:prstGeom>
            <a:solidFill>
              <a:srgbClr val="F9E3A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3500430" y="3286124"/>
              <a:ext cx="571504" cy="134502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2928926" y="3286124"/>
              <a:ext cx="571504" cy="134502"/>
            </a:xfrm>
            <a:prstGeom prst="rect">
              <a:avLst/>
            </a:prstGeom>
            <a:solidFill>
              <a:srgbClr val="F9E3A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0" name="TextBox 10"/>
          <p:cNvSpPr txBox="1">
            <a:spLocks noChangeArrowheads="1"/>
          </p:cNvSpPr>
          <p:nvPr/>
        </p:nvSpPr>
        <p:spPr bwMode="auto">
          <a:xfrm>
            <a:off x="4857752" y="3500438"/>
            <a:ext cx="1285884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44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5м/с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4400" dirty="0">
              <a:solidFill>
                <a:srgbClr val="3399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0" y="4357694"/>
            <a:ext cx="9144000" cy="954107"/>
          </a:xfrm>
          <a:prstGeom prst="rect">
            <a:avLst/>
          </a:prstGeom>
          <a:noFill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Ответ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endParaRPr lang="ru-RU" sz="28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0" y="15007"/>
            <a:ext cx="683568" cy="40011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3-2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09630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20" grpId="0"/>
      <p:bldP spid="2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/>
          <a:srcRect l="17578" t="43213" r="19140" b="45801"/>
          <a:stretch>
            <a:fillRect/>
          </a:stretch>
        </p:blipFill>
        <p:spPr bwMode="auto">
          <a:xfrm>
            <a:off x="0" y="0"/>
            <a:ext cx="9144000" cy="157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10"/>
          <p:cNvSpPr txBox="1">
            <a:spLocks noChangeArrowheads="1"/>
          </p:cNvSpPr>
          <p:nvPr/>
        </p:nvSpPr>
        <p:spPr bwMode="auto">
          <a:xfrm>
            <a:off x="71406" y="1714488"/>
            <a:ext cx="250033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4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7,9км/с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4800" dirty="0">
              <a:solidFill>
                <a:srgbClr val="3399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8"/>
          <p:cNvSpPr txBox="1">
            <a:spLocks noChangeArrowheads="1"/>
          </p:cNvSpPr>
          <p:nvPr/>
        </p:nvSpPr>
        <p:spPr bwMode="auto">
          <a:xfrm>
            <a:off x="2214546" y="1818440"/>
            <a:ext cx="244465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7900м/с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8"/>
          <p:cNvSpPr txBox="1">
            <a:spLocks noChangeArrowheads="1"/>
          </p:cNvSpPr>
          <p:nvPr/>
        </p:nvSpPr>
        <p:spPr bwMode="auto">
          <a:xfrm>
            <a:off x="4556234" y="1714488"/>
            <a:ext cx="50006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3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9" name="Группа 11"/>
          <p:cNvGrpSpPr>
            <a:grpSpLocks/>
          </p:cNvGrpSpPr>
          <p:nvPr/>
        </p:nvGrpSpPr>
        <p:grpSpPr bwMode="auto">
          <a:xfrm>
            <a:off x="4826210" y="1720982"/>
            <a:ext cx="2855642" cy="707886"/>
            <a:chOff x="4374172" y="5560221"/>
            <a:chExt cx="725834" cy="434608"/>
          </a:xfrm>
        </p:grpSpPr>
        <p:sp>
          <p:nvSpPr>
            <p:cNvPr id="10" name="TextBox 10"/>
            <p:cNvSpPr txBox="1">
              <a:spLocks noChangeArrowheads="1"/>
            </p:cNvSpPr>
            <p:nvPr/>
          </p:nvSpPr>
          <p:spPr bwMode="auto">
            <a:xfrm>
              <a:off x="4374172" y="5560221"/>
              <a:ext cx="562891" cy="4346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4000" b="1" dirty="0" smtClean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7,9км</a:t>
              </a:r>
              <a:r>
                <a:rPr lang="en-US" sz="40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sz="4000" dirty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" name="TextBox 15"/>
            <p:cNvSpPr txBox="1">
              <a:spLocks noChangeArrowheads="1"/>
            </p:cNvSpPr>
            <p:nvPr/>
          </p:nvSpPr>
          <p:spPr bwMode="auto">
            <a:xfrm>
              <a:off x="4701014" y="5598013"/>
              <a:ext cx="398992" cy="3968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3600" b="1" dirty="0">
                  <a:solidFill>
                    <a:srgbClr val="339933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3600" b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·</a:t>
              </a:r>
              <a:r>
                <a:rPr lang="ru-RU" sz="3600" b="1" dirty="0" smtClean="0">
                  <a:solidFill>
                    <a:srgbClr val="339933"/>
                  </a:solidFill>
                  <a:latin typeface="Times New Roman" pitchFamily="18" charset="0"/>
                  <a:cs typeface="Times New Roman" pitchFamily="18" charset="0"/>
                </a:rPr>
                <a:t>3600с</a:t>
              </a:r>
              <a:endParaRPr lang="ru-RU" sz="3600" b="1" dirty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4" name="TextBox 8"/>
          <p:cNvSpPr txBox="1">
            <a:spLocks noChangeArrowheads="1"/>
          </p:cNvSpPr>
          <p:nvPr/>
        </p:nvSpPr>
        <p:spPr bwMode="auto">
          <a:xfrm>
            <a:off x="7556630" y="2095818"/>
            <a:ext cx="50006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3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8"/>
          <p:cNvSpPr txBox="1">
            <a:spLocks noChangeArrowheads="1"/>
          </p:cNvSpPr>
          <p:nvPr/>
        </p:nvSpPr>
        <p:spPr bwMode="auto">
          <a:xfrm>
            <a:off x="6429388" y="2363924"/>
            <a:ext cx="2571736" cy="707886"/>
          </a:xfrm>
          <a:prstGeom prst="rect">
            <a:avLst/>
          </a:prstGeom>
          <a:solidFill>
            <a:srgbClr val="F9E3A5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28440км/ч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0"/>
          <p:cNvSpPr txBox="1">
            <a:spLocks noChangeArrowheads="1"/>
          </p:cNvSpPr>
          <p:nvPr/>
        </p:nvSpPr>
        <p:spPr bwMode="auto">
          <a:xfrm>
            <a:off x="0" y="3111716"/>
            <a:ext cx="2357422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44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11,2км/с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4400" dirty="0">
              <a:solidFill>
                <a:srgbClr val="3399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8"/>
          <p:cNvSpPr txBox="1">
            <a:spLocks noChangeArrowheads="1"/>
          </p:cNvSpPr>
          <p:nvPr/>
        </p:nvSpPr>
        <p:spPr bwMode="auto">
          <a:xfrm>
            <a:off x="2231294" y="3238826"/>
            <a:ext cx="278608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11200м/с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1" name="Группа 11"/>
          <p:cNvGrpSpPr>
            <a:grpSpLocks/>
          </p:cNvGrpSpPr>
          <p:nvPr/>
        </p:nvGrpSpPr>
        <p:grpSpPr bwMode="auto">
          <a:xfrm>
            <a:off x="4500562" y="3207294"/>
            <a:ext cx="3365960" cy="707886"/>
            <a:chOff x="4374171" y="5560221"/>
            <a:chExt cx="855544" cy="434608"/>
          </a:xfrm>
        </p:grpSpPr>
        <p:sp>
          <p:nvSpPr>
            <p:cNvPr id="22" name="TextBox 10"/>
            <p:cNvSpPr txBox="1">
              <a:spLocks noChangeArrowheads="1"/>
            </p:cNvSpPr>
            <p:nvPr/>
          </p:nvSpPr>
          <p:spPr bwMode="auto">
            <a:xfrm>
              <a:off x="4374171" y="5560221"/>
              <a:ext cx="562891" cy="4346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4000" b="1" dirty="0" smtClean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=11,2км</a:t>
              </a:r>
              <a:r>
                <a:rPr lang="en-US" sz="40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sz="4000" dirty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3" name="TextBox 15"/>
            <p:cNvSpPr txBox="1">
              <a:spLocks noChangeArrowheads="1"/>
            </p:cNvSpPr>
            <p:nvPr/>
          </p:nvSpPr>
          <p:spPr bwMode="auto">
            <a:xfrm>
              <a:off x="4830723" y="5598013"/>
              <a:ext cx="398992" cy="3968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3600" b="1" dirty="0">
                  <a:solidFill>
                    <a:srgbClr val="339933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3600" b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·</a:t>
              </a:r>
              <a:r>
                <a:rPr lang="ru-RU" sz="3600" b="1" dirty="0" smtClean="0">
                  <a:solidFill>
                    <a:srgbClr val="339933"/>
                  </a:solidFill>
                  <a:latin typeface="Times New Roman" pitchFamily="18" charset="0"/>
                  <a:cs typeface="Times New Roman" pitchFamily="18" charset="0"/>
                </a:rPr>
                <a:t>3600с</a:t>
              </a:r>
              <a:endParaRPr lang="ru-RU" sz="3600" b="1" dirty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4" name="TextBox 8"/>
          <p:cNvSpPr txBox="1">
            <a:spLocks noChangeArrowheads="1"/>
          </p:cNvSpPr>
          <p:nvPr/>
        </p:nvSpPr>
        <p:spPr bwMode="auto">
          <a:xfrm>
            <a:off x="8001024" y="3322641"/>
            <a:ext cx="50006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3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8"/>
          <p:cNvSpPr txBox="1">
            <a:spLocks noChangeArrowheads="1"/>
          </p:cNvSpPr>
          <p:nvPr/>
        </p:nvSpPr>
        <p:spPr bwMode="auto">
          <a:xfrm>
            <a:off x="6143636" y="3897534"/>
            <a:ext cx="2571736" cy="707886"/>
          </a:xfrm>
          <a:prstGeom prst="rect">
            <a:avLst/>
          </a:prstGeom>
          <a:solidFill>
            <a:srgbClr val="F9E3A5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40320км/ч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10"/>
          <p:cNvSpPr txBox="1">
            <a:spLocks noChangeArrowheads="1"/>
          </p:cNvSpPr>
          <p:nvPr/>
        </p:nvSpPr>
        <p:spPr bwMode="auto">
          <a:xfrm>
            <a:off x="0" y="4714884"/>
            <a:ext cx="2357422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44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16,7км/с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4400" dirty="0">
              <a:solidFill>
                <a:srgbClr val="3399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8"/>
          <p:cNvSpPr txBox="1">
            <a:spLocks noChangeArrowheads="1"/>
          </p:cNvSpPr>
          <p:nvPr/>
        </p:nvSpPr>
        <p:spPr bwMode="auto">
          <a:xfrm>
            <a:off x="2143108" y="4786322"/>
            <a:ext cx="250033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16700м/с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8" name="Группа 11"/>
          <p:cNvGrpSpPr>
            <a:grpSpLocks/>
          </p:cNvGrpSpPr>
          <p:nvPr/>
        </p:nvGrpSpPr>
        <p:grpSpPr bwMode="auto">
          <a:xfrm>
            <a:off x="4429124" y="4714884"/>
            <a:ext cx="3365960" cy="707886"/>
            <a:chOff x="4374171" y="5560221"/>
            <a:chExt cx="855544" cy="434608"/>
          </a:xfrm>
        </p:grpSpPr>
        <p:sp>
          <p:nvSpPr>
            <p:cNvPr id="29" name="TextBox 10"/>
            <p:cNvSpPr txBox="1">
              <a:spLocks noChangeArrowheads="1"/>
            </p:cNvSpPr>
            <p:nvPr/>
          </p:nvSpPr>
          <p:spPr bwMode="auto">
            <a:xfrm>
              <a:off x="4374171" y="5560221"/>
              <a:ext cx="562891" cy="4346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4000" b="1" dirty="0" smtClean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=16,7км</a:t>
              </a:r>
              <a:r>
                <a:rPr lang="en-US" sz="40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sz="4000" dirty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0" name="TextBox 15"/>
            <p:cNvSpPr txBox="1">
              <a:spLocks noChangeArrowheads="1"/>
            </p:cNvSpPr>
            <p:nvPr/>
          </p:nvSpPr>
          <p:spPr bwMode="auto">
            <a:xfrm>
              <a:off x="4830723" y="5598013"/>
              <a:ext cx="398992" cy="3968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3600" b="1" dirty="0">
                  <a:solidFill>
                    <a:srgbClr val="339933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3600" b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·</a:t>
              </a:r>
              <a:r>
                <a:rPr lang="ru-RU" sz="3600" b="1" dirty="0" smtClean="0">
                  <a:solidFill>
                    <a:srgbClr val="339933"/>
                  </a:solidFill>
                  <a:latin typeface="Times New Roman" pitchFamily="18" charset="0"/>
                  <a:cs typeface="Times New Roman" pitchFamily="18" charset="0"/>
                </a:rPr>
                <a:t>3600с</a:t>
              </a:r>
              <a:endParaRPr lang="ru-RU" sz="3600" b="1" dirty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2" name="TextBox 8"/>
          <p:cNvSpPr txBox="1">
            <a:spLocks noChangeArrowheads="1"/>
          </p:cNvSpPr>
          <p:nvPr/>
        </p:nvSpPr>
        <p:spPr bwMode="auto">
          <a:xfrm>
            <a:off x="7715272" y="4714884"/>
            <a:ext cx="50006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3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Box 8"/>
          <p:cNvSpPr txBox="1">
            <a:spLocks noChangeArrowheads="1"/>
          </p:cNvSpPr>
          <p:nvPr/>
        </p:nvSpPr>
        <p:spPr bwMode="auto">
          <a:xfrm>
            <a:off x="6215074" y="5572140"/>
            <a:ext cx="2571736" cy="707886"/>
          </a:xfrm>
          <a:prstGeom prst="rect">
            <a:avLst/>
          </a:prstGeom>
          <a:solidFill>
            <a:srgbClr val="F9E3A5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60120км/ч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0" y="15007"/>
            <a:ext cx="683568" cy="40011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1-33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09630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14" grpId="0"/>
      <p:bldP spid="18" grpId="0" animBg="1"/>
      <p:bldP spid="19" grpId="0"/>
      <p:bldP spid="20" grpId="0"/>
      <p:bldP spid="24" grpId="0"/>
      <p:bldP spid="25" grpId="0" animBg="1"/>
      <p:bldP spid="26" grpId="0"/>
      <p:bldP spid="27" grpId="0"/>
      <p:bldP spid="32" grpId="0"/>
      <p:bldP spid="3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 l="9961" t="10253" r="11523" b="83154"/>
          <a:stretch>
            <a:fillRect/>
          </a:stretch>
        </p:blipFill>
        <p:spPr bwMode="auto">
          <a:xfrm>
            <a:off x="0" y="-24"/>
            <a:ext cx="9144000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0" y="864864"/>
          <a:ext cx="9144000" cy="1706880"/>
        </p:xfrm>
        <a:graphic>
          <a:graphicData uri="http://schemas.openxmlformats.org/drawingml/2006/table">
            <a:tbl>
              <a:tblPr/>
              <a:tblGrid>
                <a:gridCol w="2261918"/>
                <a:gridCol w="2162070"/>
                <a:gridCol w="2234139"/>
                <a:gridCol w="2485873"/>
              </a:tblGrid>
              <a:tr h="121675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dirty="0" smtClean="0">
                          <a:solidFill>
                            <a:srgbClr val="003300"/>
                          </a:solidFill>
                          <a:latin typeface="Times New Roman"/>
                          <a:ea typeface="Times New Roman"/>
                        </a:rPr>
                        <a:t>величина большого количества</a:t>
                      </a:r>
                      <a:endParaRPr lang="ru-RU" sz="2800" b="1" dirty="0">
                        <a:solidFill>
                          <a:srgbClr val="0033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>
                        <a:alpha val="5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0" dirty="0" smtClean="0">
                          <a:solidFill>
                            <a:srgbClr val="0033CC"/>
                          </a:solidFill>
                          <a:latin typeface="Times New Roman"/>
                          <a:ea typeface="Times New Roman"/>
                        </a:rPr>
                        <a:t>количеств</a:t>
                      </a:r>
                      <a:r>
                        <a:rPr lang="ru-RU" sz="2800" b="1" dirty="0" smtClean="0">
                          <a:solidFill>
                            <a:srgbClr val="0033CC"/>
                          </a:solidFill>
                          <a:latin typeface="Times New Roman"/>
                          <a:ea typeface="Times New Roman"/>
                        </a:rPr>
                        <a:t>о объектов</a:t>
                      </a:r>
                      <a:endParaRPr lang="ru-RU" sz="2800" b="1" dirty="0">
                        <a:solidFill>
                          <a:srgbClr val="0033CC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>
                        <a:alpha val="5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u="none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величина</a:t>
                      </a:r>
                      <a:r>
                        <a:rPr lang="ru-RU" sz="2800" b="1" u="none" baseline="0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 одного объекта</a:t>
                      </a:r>
                      <a:endParaRPr lang="ru-RU" sz="2800" b="1" u="none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>
                        <a:alpha val="5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u="none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ОБЪЕКТЫ</a:t>
                      </a:r>
                      <a:endParaRPr lang="ru-RU" sz="2800" u="none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>
                        <a:alpha val="58000"/>
                      </a:srgbClr>
                    </a:solidFill>
                  </a:tcPr>
                </a:tc>
              </a:tr>
              <a:tr h="35488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800" b="1" dirty="0">
                        <a:solidFill>
                          <a:srgbClr val="0033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>
                        <a:alpha val="5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2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100шт</a:t>
                      </a:r>
                      <a:endParaRPr kumimoji="0" lang="ru-RU" sz="2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>
                        <a:alpha val="5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kumimoji="0" lang="ru-RU" sz="28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>
                        <a:alpha val="5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2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дробинка</a:t>
                      </a:r>
                      <a:endParaRPr kumimoji="0" lang="ru-RU" sz="2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>
                        <a:alpha val="58000"/>
                      </a:srgbClr>
                    </a:solidFill>
                  </a:tcPr>
                </a:tc>
              </a:tr>
            </a:tbl>
          </a:graphicData>
        </a:graphic>
      </p:graphicFrame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 l="23557" t="32195" r="56713" b="13996"/>
          <a:stretch>
            <a:fillRect/>
          </a:stretch>
        </p:blipFill>
        <p:spPr bwMode="auto">
          <a:xfrm>
            <a:off x="-32" y="2363920"/>
            <a:ext cx="2571736" cy="4494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2357422" y="3286124"/>
            <a:ext cx="6786578" cy="206210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2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Ответ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3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надо измерить много и поделить на количество. Объём одной дробинки равен…</a:t>
            </a:r>
          </a:p>
          <a:p>
            <a:endParaRPr lang="ru-RU" sz="3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0" y="0"/>
            <a:ext cx="488924" cy="417494"/>
          </a:xfrm>
          <a:prstGeom prst="rect">
            <a:avLst/>
          </a:prstGeom>
          <a:solidFill>
            <a:srgbClr val="FFFFFF"/>
          </a:solidFill>
          <a:ln w="19050" cmpd="dbl">
            <a:solidFill>
              <a:srgbClr val="974706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11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4282" y="2201283"/>
            <a:ext cx="1857388" cy="584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800-500</a:t>
            </a:r>
            <a:endParaRPr lang="ru-RU" sz="3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714876" y="2571744"/>
            <a:ext cx="1857388" cy="584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300/100</a:t>
            </a:r>
            <a:endParaRPr lang="ru-RU" sz="3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7" cstate="print"/>
          <a:srcRect l="17578" t="33691" r="19726" b="55323"/>
          <a:stretch>
            <a:fillRect/>
          </a:stretch>
        </p:blipFill>
        <p:spPr bwMode="auto">
          <a:xfrm>
            <a:off x="0" y="201204"/>
            <a:ext cx="9144000" cy="157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4" name="Прямая со стрелкой 3"/>
          <p:cNvCxnSpPr/>
          <p:nvPr/>
        </p:nvCxnSpPr>
        <p:spPr>
          <a:xfrm>
            <a:off x="2571736" y="1928802"/>
            <a:ext cx="6572296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Группа 37"/>
          <p:cNvGrpSpPr/>
          <p:nvPr/>
        </p:nvGrpSpPr>
        <p:grpSpPr>
          <a:xfrm>
            <a:off x="3071802" y="2428868"/>
            <a:ext cx="2629572" cy="923330"/>
            <a:chOff x="0" y="5715016"/>
            <a:chExt cx="2158985" cy="923330"/>
          </a:xfrm>
        </p:grpSpPr>
        <p:sp>
          <p:nvSpPr>
            <p:cNvPr id="6" name="TextBox 5"/>
            <p:cNvSpPr txBox="1"/>
            <p:nvPr/>
          </p:nvSpPr>
          <p:spPr>
            <a:xfrm>
              <a:off x="0" y="5715016"/>
              <a:ext cx="2158985" cy="923330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5400" b="1" dirty="0" smtClean="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</a:rPr>
                <a:t>s</a:t>
              </a:r>
              <a:r>
                <a:rPr lang="ru-RU" sz="5400" b="1" dirty="0" smtClean="0">
                  <a:latin typeface="Times New Roman" pitchFamily="18" charset="0"/>
                  <a:cs typeface="Times New Roman" pitchFamily="18" charset="0"/>
                </a:rPr>
                <a:t> = </a:t>
              </a:r>
              <a:r>
                <a:rPr lang="en-US" sz="5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lang="ru-RU" sz="54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5400" b="1" dirty="0" smtClean="0">
                  <a:solidFill>
                    <a:srgbClr val="365D21"/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</a:t>
              </a:r>
              <a:r>
                <a:rPr lang="en-US" sz="5400" b="1" dirty="0" smtClean="0">
                  <a:solidFill>
                    <a:srgbClr val="365D21"/>
                  </a:solidFill>
                  <a:latin typeface="Times New Roman" pitchFamily="18" charset="0"/>
                  <a:cs typeface="Times New Roman" pitchFamily="18" charset="0"/>
                </a:rPr>
                <a:t>t</a:t>
              </a:r>
              <a:endParaRPr lang="ru-RU" sz="5400" dirty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7" name="Прямая со стрелкой 6"/>
            <p:cNvCxnSpPr/>
            <p:nvPr/>
          </p:nvCxnSpPr>
          <p:spPr>
            <a:xfrm>
              <a:off x="994883" y="5941458"/>
              <a:ext cx="317502" cy="1552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</p:cxnSp>
        <p:cxnSp>
          <p:nvCxnSpPr>
            <p:cNvPr id="8" name="Прямая со стрелкой 7"/>
            <p:cNvCxnSpPr/>
            <p:nvPr/>
          </p:nvCxnSpPr>
          <p:spPr>
            <a:xfrm>
              <a:off x="83798" y="5824200"/>
              <a:ext cx="317502" cy="1552"/>
            </a:xfrm>
            <a:prstGeom prst="straightConnector1">
              <a:avLst/>
            </a:prstGeom>
            <a:ln w="38100">
              <a:solidFill>
                <a:srgbClr val="0014AC"/>
              </a:solidFill>
              <a:headEnd type="none" w="med" len="med"/>
              <a:tailEnd type="triangle" w="med" len="med"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</p:cxnSp>
      </p:grpSp>
      <p:sp>
        <p:nvSpPr>
          <p:cNvPr id="10" name="TextBox 9"/>
          <p:cNvSpPr txBox="1"/>
          <p:nvPr/>
        </p:nvSpPr>
        <p:spPr>
          <a:xfrm>
            <a:off x="5715008" y="2571744"/>
            <a:ext cx="3428992" cy="70788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u-RU" sz="20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6м/с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ru-RU" sz="4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12с=</a:t>
            </a:r>
            <a:endParaRPr lang="ru-RU" sz="40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4" name="Прямая со стрелкой 13"/>
          <p:cNvCxnSpPr/>
          <p:nvPr/>
        </p:nvCxnSpPr>
        <p:spPr>
          <a:xfrm>
            <a:off x="2857488" y="1643050"/>
            <a:ext cx="857256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Группа 37"/>
          <p:cNvGrpSpPr/>
          <p:nvPr/>
        </p:nvGrpSpPr>
        <p:grpSpPr>
          <a:xfrm>
            <a:off x="3857620" y="1087923"/>
            <a:ext cx="928694" cy="769441"/>
            <a:chOff x="0" y="5715016"/>
            <a:chExt cx="2158985" cy="769441"/>
          </a:xfrm>
          <a:noFill/>
        </p:grpSpPr>
        <p:sp>
          <p:nvSpPr>
            <p:cNvPr id="16" name="TextBox 15"/>
            <p:cNvSpPr txBox="1"/>
            <p:nvPr/>
          </p:nvSpPr>
          <p:spPr>
            <a:xfrm>
              <a:off x="0" y="5715016"/>
              <a:ext cx="2158985" cy="769441"/>
            </a:xfrm>
            <a:prstGeom prst="rect">
              <a:avLst/>
            </a:prstGeom>
            <a:grpFill/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ru-RU" sz="44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lang="ru-RU" sz="28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endParaRPr lang="ru-RU" sz="4400" dirty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7" name="Прямая со стрелкой 16"/>
            <p:cNvCxnSpPr/>
            <p:nvPr/>
          </p:nvCxnSpPr>
          <p:spPr>
            <a:xfrm flipV="1">
              <a:off x="295248" y="5929330"/>
              <a:ext cx="1147880" cy="12128"/>
            </a:xfrm>
            <a:prstGeom prst="straightConnector1">
              <a:avLst/>
            </a:prstGeom>
            <a:grpFill/>
            <a:ln w="28575">
              <a:noFill/>
              <a:headEnd type="none" w="med" len="med"/>
              <a:tailEnd type="triangle" w="med" len="med"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</p:cxnSp>
      </p:grpSp>
      <p:cxnSp>
        <p:nvCxnSpPr>
          <p:cNvPr id="20" name="Прямая со стрелкой 19"/>
          <p:cNvCxnSpPr/>
          <p:nvPr/>
        </p:nvCxnSpPr>
        <p:spPr>
          <a:xfrm>
            <a:off x="3143240" y="2071678"/>
            <a:ext cx="1285884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Группа 37"/>
          <p:cNvGrpSpPr/>
          <p:nvPr/>
        </p:nvGrpSpPr>
        <p:grpSpPr>
          <a:xfrm>
            <a:off x="4429124" y="1643050"/>
            <a:ext cx="928694" cy="769441"/>
            <a:chOff x="0" y="5715016"/>
            <a:chExt cx="2158985" cy="769441"/>
          </a:xfrm>
          <a:noFill/>
        </p:grpSpPr>
        <p:sp>
          <p:nvSpPr>
            <p:cNvPr id="23" name="TextBox 22"/>
            <p:cNvSpPr txBox="1"/>
            <p:nvPr/>
          </p:nvSpPr>
          <p:spPr>
            <a:xfrm>
              <a:off x="0" y="5715016"/>
              <a:ext cx="2158985" cy="769441"/>
            </a:xfrm>
            <a:prstGeom prst="rect">
              <a:avLst/>
            </a:prstGeom>
            <a:grpFill/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ru-RU" sz="44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lang="ru-RU" sz="28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endParaRPr lang="ru-RU" sz="4400" dirty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4" name="Прямая со стрелкой 23"/>
            <p:cNvCxnSpPr/>
            <p:nvPr/>
          </p:nvCxnSpPr>
          <p:spPr>
            <a:xfrm flipV="1">
              <a:off x="295248" y="5929330"/>
              <a:ext cx="1147880" cy="12128"/>
            </a:xfrm>
            <a:prstGeom prst="straightConnector1">
              <a:avLst/>
            </a:prstGeom>
            <a:grpFill/>
            <a:ln w="28575">
              <a:noFill/>
              <a:headEnd type="none" w="med" len="med"/>
              <a:tailEnd type="triangle" w="med" len="med"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</p:cxnSp>
      </p:grpSp>
      <p:sp>
        <p:nvSpPr>
          <p:cNvPr id="25" name="TextBox 24"/>
          <p:cNvSpPr txBox="1"/>
          <p:nvPr/>
        </p:nvSpPr>
        <p:spPr>
          <a:xfrm>
            <a:off x="7786710" y="3214686"/>
            <a:ext cx="1357322" cy="76944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72м</a:t>
            </a:r>
            <a:endParaRPr lang="ru-RU" sz="44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6" name="Группа 11"/>
          <p:cNvGrpSpPr>
            <a:grpSpLocks/>
          </p:cNvGrpSpPr>
          <p:nvPr/>
        </p:nvGrpSpPr>
        <p:grpSpPr bwMode="auto">
          <a:xfrm>
            <a:off x="6643702" y="3643311"/>
            <a:ext cx="1156663" cy="1525073"/>
            <a:chOff x="4374172" y="5560221"/>
            <a:chExt cx="889731" cy="936321"/>
          </a:xfrm>
        </p:grpSpPr>
        <p:sp>
          <p:nvSpPr>
            <p:cNvPr id="42" name="TextBox 10"/>
            <p:cNvSpPr txBox="1">
              <a:spLocks noChangeArrowheads="1"/>
            </p:cNvSpPr>
            <p:nvPr/>
          </p:nvSpPr>
          <p:spPr bwMode="auto">
            <a:xfrm>
              <a:off x="4374172" y="5560221"/>
              <a:ext cx="889731" cy="510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4400" b="1" u="sng" dirty="0" smtClean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72м</a:t>
              </a:r>
              <a:r>
                <a:rPr lang="en-US" sz="48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sz="4800" dirty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" name="TextBox 15"/>
            <p:cNvSpPr txBox="1">
              <a:spLocks noChangeArrowheads="1"/>
            </p:cNvSpPr>
            <p:nvPr/>
          </p:nvSpPr>
          <p:spPr bwMode="auto">
            <a:xfrm>
              <a:off x="4429124" y="6061934"/>
              <a:ext cx="769324" cy="4346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4000" b="1" dirty="0">
                  <a:solidFill>
                    <a:srgbClr val="339933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40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9с</a:t>
              </a:r>
              <a:endParaRPr lang="ru-RU" sz="40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44" name="TextBox 8"/>
          <p:cNvSpPr txBox="1">
            <a:spLocks noChangeArrowheads="1"/>
          </p:cNvSpPr>
          <p:nvPr/>
        </p:nvSpPr>
        <p:spPr bwMode="auto">
          <a:xfrm>
            <a:off x="7786710" y="4139991"/>
            <a:ext cx="157163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м/с</a:t>
            </a:r>
            <a:endParaRPr lang="ru-RU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500694" y="1500174"/>
            <a:ext cx="3500462" cy="107721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3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Первый прошёл путь равный</a:t>
            </a:r>
            <a:endParaRPr lang="ru-RU" sz="48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0" y="3643314"/>
            <a:ext cx="4643438" cy="107721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Чтобы найти скорость надо путь поделить на время</a:t>
            </a:r>
            <a:endParaRPr lang="ru-RU" sz="4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0" y="5143512"/>
            <a:ext cx="9144000" cy="120032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600" u="sng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Ответ</a:t>
            </a:r>
            <a:r>
              <a:rPr lang="ru-RU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 второй этот же путь прошёл со скоростью 8 м/с,  что почти 29км/ч.</a:t>
            </a:r>
            <a:endParaRPr lang="ru-RU" sz="36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0" y="-27384"/>
            <a:ext cx="683568" cy="40011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1-34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0" y="1785926"/>
            <a:ext cx="2571736" cy="1815882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i="1" u="sng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Дано:</a:t>
            </a:r>
          </a:p>
          <a:p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=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12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v</a:t>
            </a:r>
            <a:r>
              <a:rPr lang="en-US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=6м/с</a:t>
            </a:r>
          </a:p>
          <a:p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 ;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=S</a:t>
            </a:r>
            <a:r>
              <a:rPr lang="en-US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28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i="1" u="sng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Найти</a:t>
            </a:r>
            <a:r>
              <a:rPr lang="ru-RU" sz="28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ru-RU" sz="28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7" name="Группа 11"/>
          <p:cNvGrpSpPr>
            <a:grpSpLocks/>
          </p:cNvGrpSpPr>
          <p:nvPr/>
        </p:nvGrpSpPr>
        <p:grpSpPr bwMode="auto">
          <a:xfrm>
            <a:off x="4572006" y="3757040"/>
            <a:ext cx="1357323" cy="1208161"/>
            <a:chOff x="4097338" y="5560218"/>
            <a:chExt cx="1044083" cy="741752"/>
          </a:xfrm>
          <a:noFill/>
        </p:grpSpPr>
        <p:sp>
          <p:nvSpPr>
            <p:cNvPr id="31" name="TextBox 8"/>
            <p:cNvSpPr txBox="1">
              <a:spLocks noChangeArrowheads="1"/>
            </p:cNvSpPr>
            <p:nvPr/>
          </p:nvSpPr>
          <p:spPr bwMode="auto">
            <a:xfrm>
              <a:off x="4097338" y="5691796"/>
              <a:ext cx="712297" cy="472399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4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lang="ru-RU" sz="4400" dirty="0" smtClean="0">
                  <a:latin typeface="Times New Roman" pitchFamily="18" charset="0"/>
                  <a:cs typeface="Times New Roman" pitchFamily="18" charset="0"/>
                </a:rPr>
                <a:t>=</a:t>
              </a:r>
              <a:endParaRPr lang="ru-RU" sz="4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3" name="TextBox 10"/>
            <p:cNvSpPr txBox="1">
              <a:spLocks noChangeArrowheads="1"/>
            </p:cNvSpPr>
            <p:nvPr/>
          </p:nvSpPr>
          <p:spPr bwMode="auto">
            <a:xfrm>
              <a:off x="4760757" y="5560218"/>
              <a:ext cx="380664" cy="434607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4000" b="1" u="sng" dirty="0" smtClean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s</a:t>
              </a:r>
              <a:r>
                <a:rPr lang="en-US" sz="40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sz="4000" dirty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4" name="TextBox 15"/>
            <p:cNvSpPr txBox="1">
              <a:spLocks noChangeArrowheads="1"/>
            </p:cNvSpPr>
            <p:nvPr/>
          </p:nvSpPr>
          <p:spPr bwMode="auto">
            <a:xfrm>
              <a:off x="4674543" y="5905154"/>
              <a:ext cx="462139" cy="39681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3200" b="1" dirty="0">
                  <a:solidFill>
                    <a:srgbClr val="339933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t</a:t>
              </a:r>
              <a:r>
                <a:rPr lang="ru-RU" sz="2400" b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endParaRPr lang="ru-RU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2" name="TextBox 8"/>
          <p:cNvSpPr txBox="1">
            <a:spLocks noChangeArrowheads="1"/>
          </p:cNvSpPr>
          <p:nvPr/>
        </p:nvSpPr>
        <p:spPr bwMode="auto">
          <a:xfrm>
            <a:off x="6072198" y="4068553"/>
            <a:ext cx="50006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7858148" y="3286124"/>
            <a:ext cx="571504" cy="6429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8143900" y="4143380"/>
            <a:ext cx="285752" cy="6429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Прямоугольник 37"/>
          <p:cNvSpPr/>
          <p:nvPr/>
        </p:nvSpPr>
        <p:spPr>
          <a:xfrm>
            <a:off x="5572132" y="5715016"/>
            <a:ext cx="500066" cy="6429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рямоугольник 38"/>
          <p:cNvSpPr/>
          <p:nvPr/>
        </p:nvSpPr>
        <p:spPr>
          <a:xfrm>
            <a:off x="4143372" y="2714620"/>
            <a:ext cx="1357322" cy="5715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рямоугольник 39"/>
          <p:cNvSpPr/>
          <p:nvPr/>
        </p:nvSpPr>
        <p:spPr>
          <a:xfrm>
            <a:off x="6572264" y="2631307"/>
            <a:ext cx="1928826" cy="5715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09630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5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7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1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5" grpId="0" animBg="1"/>
      <p:bldP spid="44" grpId="0"/>
      <p:bldP spid="47" grpId="0" animBg="1"/>
      <p:bldP spid="48" grpId="0" animBg="1"/>
      <p:bldP spid="49" grpId="0" animBg="1"/>
      <p:bldP spid="30" grpId="0" animBg="1"/>
      <p:bldP spid="32" grpId="0"/>
      <p:bldP spid="35" grpId="0" animBg="1"/>
      <p:bldP spid="37" grpId="0" animBg="1"/>
      <p:bldP spid="38" grpId="0" animBg="1"/>
      <p:bldP spid="39" grpId="0" animBg="1"/>
      <p:bldP spid="4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 l="9375" t="8056" r="12109" b="81690"/>
          <a:stretch>
            <a:fillRect/>
          </a:stretch>
        </p:blipFill>
        <p:spPr bwMode="auto">
          <a:xfrm>
            <a:off x="0" y="0"/>
            <a:ext cx="9144000" cy="1000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/>
          <a:srcRect l="55078" t="46875" r="12109" b="13717"/>
          <a:stretch>
            <a:fillRect/>
          </a:stretch>
        </p:blipFill>
        <p:spPr bwMode="auto">
          <a:xfrm>
            <a:off x="5500694" y="428604"/>
            <a:ext cx="3643306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0" y="857232"/>
            <a:ext cx="5072066" cy="3108543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u="sng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Ответ</a:t>
            </a:r>
            <a:r>
              <a:rPr lang="ru-RU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ru-RU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1.Предел измерения</a:t>
            </a:r>
          </a:p>
          <a:p>
            <a:r>
              <a:rPr lang="ru-RU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одинаковый …. см</a:t>
            </a:r>
            <a:r>
              <a:rPr lang="ru-RU" sz="2800" b="1" baseline="30000" dirty="0" smtClean="0">
                <a:solidFill>
                  <a:srgbClr val="0014A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  <a:endParaRPr lang="ru-RU" sz="28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2. Цена деления у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…см</a:t>
            </a:r>
            <a:r>
              <a:rPr lang="ru-RU" sz="2800" b="1" baseline="30000" dirty="0" smtClean="0">
                <a:solidFill>
                  <a:srgbClr val="0014A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  <a:r>
              <a:rPr lang="ru-RU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и </a:t>
            </a:r>
          </a:p>
          <a:p>
            <a:r>
              <a:rPr lang="ru-RU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ru-RU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…см</a:t>
            </a:r>
            <a:r>
              <a:rPr lang="ru-RU" sz="2800" b="1" baseline="30000" dirty="0" smtClean="0">
                <a:solidFill>
                  <a:srgbClr val="0014A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  <a:endParaRPr lang="ru-RU" sz="28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3. Шкала однородная у …,</a:t>
            </a:r>
          </a:p>
          <a:p>
            <a:r>
              <a:rPr lang="ru-RU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и  неоднородная у … </a:t>
            </a:r>
            <a:endParaRPr lang="ru-RU" sz="28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15007"/>
            <a:ext cx="683568" cy="40011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1-35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357422" y="142852"/>
            <a:ext cx="5715000" cy="563562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z="3600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Домашнее задание.</a:t>
            </a:r>
          </a:p>
        </p:txBody>
      </p:sp>
      <p:pic>
        <p:nvPicPr>
          <p:cNvPr id="20484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5750" y="142852"/>
            <a:ext cx="1684338" cy="2300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 descr="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170738" y="458788"/>
            <a:ext cx="1944687" cy="191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Picture 15" descr="boy_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14313" y="3609975"/>
            <a:ext cx="1500187" cy="324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 descr="boy_144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754188" y="3629025"/>
            <a:ext cx="1457325" cy="315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boy_15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241675" y="3643313"/>
            <a:ext cx="1314450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5" descr="boy_151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483100" y="3643313"/>
            <a:ext cx="1484313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5" descr="boy_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151563" y="3643313"/>
            <a:ext cx="1484312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2" descr="boy_149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000875" y="2216150"/>
            <a:ext cx="2143125" cy="464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42910" y="642918"/>
            <a:ext cx="6858048" cy="2143140"/>
          </a:xfrm>
          <a:gradFill rotWithShape="0">
            <a:gsLst>
              <a:gs pos="0">
                <a:srgbClr val="92D050"/>
              </a:gs>
              <a:gs pos="100000">
                <a:srgbClr val="66CCFF">
                  <a:alpha val="50000"/>
                </a:srgbClr>
              </a:gs>
            </a:gsLst>
            <a:path path="rect">
              <a:fillToRect l="50000" t="50000" r="50000" b="50000"/>
            </a:path>
          </a:gradFill>
        </p:spPr>
        <p:txBody>
          <a:bodyPr/>
          <a:lstStyle/>
          <a:p>
            <a:pPr marL="0" indent="0" algn="ctr" eaLnBrk="1" hangingPunct="1">
              <a:lnSpc>
                <a:spcPts val="5000"/>
              </a:lnSpc>
              <a:spcBef>
                <a:spcPts val="0"/>
              </a:spcBef>
              <a:buNone/>
            </a:pPr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Гр4</a:t>
            </a:r>
          </a:p>
          <a:p>
            <a:pPr marL="0" indent="0" algn="ctr" eaLnBrk="1" hangingPunct="1">
              <a:lnSpc>
                <a:spcPts val="5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ru-RU" sz="4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к теме №6</a:t>
            </a:r>
          </a:p>
          <a:p>
            <a:pPr marL="0" indent="0" algn="ctr" eaLnBrk="1" hangingPunct="1">
              <a:lnSpc>
                <a:spcPts val="5000"/>
              </a:lnSpc>
              <a:spcBef>
                <a:spcPts val="0"/>
              </a:spcBef>
              <a:buNone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148,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240*,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239,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219**,</a:t>
            </a:r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207*.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0"/>
                            </p:stCondLst>
                            <p:childTnLst>
                              <p:par>
                                <p:cTn id="3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500"/>
                            </p:stCondLst>
                            <p:childTnLst>
                              <p:par>
                                <p:cTn id="3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000"/>
                            </p:stCondLst>
                            <p:childTnLst>
                              <p:par>
                                <p:cTn id="4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7000"/>
                            </p:stCondLst>
                            <p:childTnLst>
                              <p:par>
                                <p:cTn id="49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8000"/>
                            </p:stCondLst>
                            <p:childTnLst>
                              <p:par>
                                <p:cTn id="5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8500"/>
                            </p:stCondLst>
                            <p:childTnLst>
                              <p:par>
                                <p:cTn id="59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9500"/>
                            </p:stCondLst>
                            <p:childTnLst>
                              <p:par>
                                <p:cTn id="64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07216E-6 L -0.76875 0.00648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400" y="3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7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1500"/>
                            </p:stCondLst>
                            <p:childTnLst>
                              <p:par>
                                <p:cTn id="71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2000"/>
                            </p:stCondLst>
                            <p:childTnLst>
                              <p:par>
                                <p:cTn id="76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2500"/>
                            </p:stCondLst>
                            <p:childTnLst>
                              <p:par>
                                <p:cTn id="81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3000"/>
                            </p:stCondLst>
                            <p:childTnLst>
                              <p:par>
                                <p:cTn id="85" presetID="39" presetClass="exit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3500"/>
                            </p:stCondLst>
                            <p:childTnLst>
                              <p:par>
                                <p:cTn id="92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3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uild="p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4" cstate="print"/>
          <a:srcRect l="16406" t="32959" r="19140" b="60632"/>
          <a:stretch>
            <a:fillRect/>
          </a:stretch>
        </p:blipFill>
        <p:spPr bwMode="auto">
          <a:xfrm>
            <a:off x="-1" y="0"/>
            <a:ext cx="9144001" cy="714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/>
          <a:srcRect l="16406" t="44495" r="19140" b="46533"/>
          <a:stretch>
            <a:fillRect/>
          </a:stretch>
        </p:blipFill>
        <p:spPr bwMode="auto">
          <a:xfrm>
            <a:off x="0" y="4214818"/>
            <a:ext cx="8980683" cy="1000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/>
          <a:srcRect l="16406" t="38727" r="19140" b="55505"/>
          <a:stretch>
            <a:fillRect/>
          </a:stretch>
        </p:blipFill>
        <p:spPr bwMode="auto">
          <a:xfrm>
            <a:off x="0" y="2000240"/>
            <a:ext cx="8980683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0" y="714356"/>
            <a:ext cx="9144000" cy="1261884"/>
          </a:xfrm>
          <a:prstGeom prst="rect">
            <a:avLst/>
          </a:prstGeom>
          <a:solidFill>
            <a:srgbClr val="F9E3A5"/>
          </a:solidFill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Из-за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инертности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груза для изменения его скорости нужна очень большая сила. Канат грузоподъёмника может не выдержать  такие деформации.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2738620"/>
            <a:ext cx="9144000" cy="1384995"/>
          </a:xfrm>
          <a:prstGeom prst="rect">
            <a:avLst/>
          </a:prstGeom>
          <a:solidFill>
            <a:srgbClr val="F9E3A5"/>
          </a:solidFill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Колебания почвы  перемещают фундаменты, из-за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инертности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здания  не успевают за этими перемещениями… 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5143512"/>
            <a:ext cx="9144000" cy="954107"/>
          </a:xfrm>
          <a:prstGeom prst="rect">
            <a:avLst/>
          </a:prstGeom>
          <a:solidFill>
            <a:srgbClr val="F9E3A5"/>
          </a:solidFill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Из-за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инертности 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концы линейки не успевают начать движение… Это и сохраняет бумажные кольца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0" y="0"/>
            <a:ext cx="571472" cy="417494"/>
          </a:xfrm>
          <a:prstGeom prst="rect">
            <a:avLst/>
          </a:prstGeom>
          <a:solidFill>
            <a:srgbClr val="FFFFFF"/>
          </a:solidFill>
          <a:ln w="19050" cmpd="dbl">
            <a:solidFill>
              <a:srgbClr val="974706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41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5" cstate="print"/>
          <a:srcRect l="16992" t="72045" r="19726" b="22328"/>
          <a:stretch>
            <a:fillRect/>
          </a:stretch>
        </p:blipFill>
        <p:spPr bwMode="auto">
          <a:xfrm>
            <a:off x="0" y="0"/>
            <a:ext cx="9037853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 cstate="print"/>
          <a:srcRect l="16406" t="19775" r="52539" b="64844"/>
          <a:stretch>
            <a:fillRect/>
          </a:stretch>
        </p:blipFill>
        <p:spPr bwMode="auto">
          <a:xfrm>
            <a:off x="0" y="642918"/>
            <a:ext cx="7572396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0" y="2786058"/>
            <a:ext cx="9144000" cy="169277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600" u="sng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Ответ</a:t>
            </a:r>
            <a:r>
              <a:rPr lang="ru-RU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  </a:t>
            </a:r>
            <a:r>
              <a:rPr lang="ru-RU" sz="3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Толщина проволоки 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29/29=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…</a:t>
            </a:r>
            <a:r>
              <a:rPr lang="ru-RU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мм</a:t>
            </a:r>
            <a:r>
              <a:rPr lang="ru-RU" sz="3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3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Площадь поперечного сечения составит ….мм</a:t>
            </a:r>
            <a:r>
              <a:rPr lang="en-US" sz="3200" b="1" baseline="30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200" b="1" baseline="30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или …..м</a:t>
            </a:r>
            <a:r>
              <a:rPr lang="en-US" sz="3600" b="1" baseline="30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36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6" name="Text Box 2"/>
          <p:cNvSpPr txBox="1">
            <a:spLocks noChangeArrowheads="1"/>
          </p:cNvSpPr>
          <p:nvPr/>
        </p:nvSpPr>
        <p:spPr bwMode="auto">
          <a:xfrm>
            <a:off x="6786578" y="2000240"/>
            <a:ext cx="1643074" cy="781053"/>
          </a:xfrm>
          <a:prstGeom prst="rect">
            <a:avLst/>
          </a:prstGeom>
          <a:solidFill>
            <a:srgbClr val="FFFFFF"/>
          </a:solidFill>
          <a:ln w="3175">
            <a:solidFill>
              <a:srgbClr val="974706"/>
            </a:solidFill>
            <a:prstDash val="dash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S=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π·r</a:t>
            </a:r>
            <a:r>
              <a:rPr kumimoji="0" lang="en-US" sz="36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2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lum bright="-20000" contrast="60000"/>
          </a:blip>
          <a:srcRect t="3165" b="62964"/>
          <a:stretch>
            <a:fillRect/>
          </a:stretch>
        </p:blipFill>
        <p:spPr bwMode="auto">
          <a:xfrm>
            <a:off x="0" y="-1"/>
            <a:ext cx="9144000" cy="2792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lum bright="-20000" contrast="60000"/>
          </a:blip>
          <a:srcRect l="14734" t="14653" r="60831" b="76337"/>
          <a:stretch>
            <a:fillRect/>
          </a:stretch>
        </p:blipFill>
        <p:spPr bwMode="auto">
          <a:xfrm rot="16200000">
            <a:off x="731566" y="1770907"/>
            <a:ext cx="941517" cy="400050"/>
          </a:xfrm>
          <a:prstGeom prst="rect">
            <a:avLst/>
          </a:prstGeom>
          <a:solidFill>
            <a:srgbClr val="FFFF00"/>
          </a:solidFill>
          <a:ln w="9525">
            <a:solidFill>
              <a:srgbClr val="C00000"/>
            </a:solidFill>
            <a:miter lim="800000"/>
            <a:headEnd/>
            <a:tailEnd/>
          </a:ln>
        </p:spPr>
      </p:pic>
      <p:sp>
        <p:nvSpPr>
          <p:cNvPr id="1029" name="Text Box 5"/>
          <p:cNvSpPr txBox="1">
            <a:spLocks noChangeArrowheads="1"/>
          </p:cNvSpPr>
          <p:nvPr/>
        </p:nvSpPr>
        <p:spPr bwMode="auto">
          <a:xfrm>
            <a:off x="1928794" y="2714620"/>
            <a:ext cx="1714512" cy="571504"/>
          </a:xfrm>
          <a:prstGeom prst="rect">
            <a:avLst/>
          </a:prstGeom>
          <a:solidFill>
            <a:srgbClr val="FFFFFF"/>
          </a:solidFill>
          <a:ln w="3175">
            <a:solidFill>
              <a:srgbClr val="974706"/>
            </a:solidFill>
            <a:prstDash val="dash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L=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π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30" name="Text Box 6"/>
          <p:cNvSpPr txBox="1">
            <a:spLocks noChangeArrowheads="1"/>
          </p:cNvSpPr>
          <p:nvPr/>
        </p:nvSpPr>
        <p:spPr bwMode="auto">
          <a:xfrm>
            <a:off x="3643306" y="2714620"/>
            <a:ext cx="3643338" cy="571504"/>
          </a:xfrm>
          <a:prstGeom prst="rect">
            <a:avLst/>
          </a:prstGeom>
          <a:solidFill>
            <a:srgbClr val="FFFFFF"/>
          </a:solidFill>
          <a:ln w="3175">
            <a:solidFill>
              <a:srgbClr val="974706"/>
            </a:solidFill>
            <a:prstDash val="dash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L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=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….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3,14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·1 =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31" name="Text Box 7"/>
          <p:cNvSpPr txBox="1">
            <a:spLocks noChangeArrowheads="1"/>
          </p:cNvSpPr>
          <p:nvPr/>
        </p:nvSpPr>
        <p:spPr bwMode="auto">
          <a:xfrm>
            <a:off x="571472" y="3714752"/>
            <a:ext cx="2071702" cy="352425"/>
          </a:xfrm>
          <a:prstGeom prst="rect">
            <a:avLst/>
          </a:prstGeom>
          <a:solidFill>
            <a:srgbClr val="FFFFFF"/>
          </a:solidFill>
          <a:ln w="3175">
            <a:solidFill>
              <a:srgbClr val="974706"/>
            </a:solidFill>
            <a:prstDash val="dash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π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=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3,14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15926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32" name="Text Box 8"/>
          <p:cNvSpPr txBox="1">
            <a:spLocks noChangeArrowheads="1"/>
          </p:cNvSpPr>
          <p:nvPr/>
        </p:nvSpPr>
        <p:spPr bwMode="auto">
          <a:xfrm>
            <a:off x="428596" y="2714620"/>
            <a:ext cx="1500198" cy="571504"/>
          </a:xfrm>
          <a:prstGeom prst="rect">
            <a:avLst/>
          </a:prstGeom>
          <a:solidFill>
            <a:srgbClr val="FFFF00"/>
          </a:solidFill>
          <a:ln w="3175">
            <a:solidFill>
              <a:srgbClr val="974706"/>
            </a:solidFill>
            <a:prstDash val="dash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D=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1см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33" name="Text Box 9"/>
          <p:cNvSpPr txBox="1">
            <a:spLocks noChangeArrowheads="1"/>
          </p:cNvSpPr>
          <p:nvPr/>
        </p:nvSpPr>
        <p:spPr bwMode="auto">
          <a:xfrm>
            <a:off x="0" y="4143380"/>
            <a:ext cx="9144000" cy="18573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Ответ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:  Для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этого необходимо 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. . . . . . . .   . . . .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. . . . . . . .   . . . . . . . . . . . ..   . . . . . . . . . . . .   . . . . . . . . . . . .   . . . . . . . . . . . .   . . . .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Толщина проволоки  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D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= …мм.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Площадь поперечного сечения составит ….мм</a:t>
            </a:r>
            <a:r>
              <a:rPr kumimoji="0" lang="ru-RU" sz="20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2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,  или …..м</a:t>
            </a:r>
            <a:r>
              <a:rPr kumimoji="0" lang="ru-RU" sz="20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2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А вот длина его ….. см, ……м.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3000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0" y="0"/>
            <a:ext cx="571472" cy="417494"/>
          </a:xfrm>
          <a:prstGeom prst="rect">
            <a:avLst/>
          </a:prstGeom>
          <a:solidFill>
            <a:srgbClr val="FFFFFF"/>
          </a:solidFill>
          <a:ln w="19050" cmpd="dbl">
            <a:solidFill>
              <a:srgbClr val="974706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42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2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2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9" grpId="0" animBg="1"/>
      <p:bldP spid="1030" grpId="0" animBg="1"/>
      <p:bldP spid="1031" grpId="0" animBg="1"/>
      <p:bldP spid="103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7072330" y="3071810"/>
            <a:ext cx="1928826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4400" b="1" baseline="300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=0,06</a:t>
            </a:r>
            <a:r>
              <a:rPr lang="ru-RU" sz="3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см</a:t>
            </a:r>
            <a:r>
              <a:rPr lang="ru-RU" sz="3200" baseline="30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44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000364" y="2071678"/>
            <a:ext cx="14287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36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ол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357686" y="1730865"/>
            <a:ext cx="150019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4400" b="1" u="sng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2800" b="1" u="sng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ол</a:t>
            </a:r>
            <a:endParaRPr lang="ru-RU" sz="4400" b="1" u="sng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357686" y="2500306"/>
            <a:ext cx="107157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</a:t>
            </a:r>
            <a:r>
              <a:rPr lang="ru-RU" sz="2400" b="1" dirty="0" err="1" smtClean="0">
                <a:solidFill>
                  <a:srgbClr val="006600"/>
                </a:solidFill>
                <a:latin typeface="Times New Roman" pitchFamily="18" charset="0"/>
                <a:sym typeface="Symbol" pitchFamily="18" charset="2"/>
              </a:rPr>
              <a:t>ол</a:t>
            </a:r>
            <a:r>
              <a:rPr lang="ru-RU" sz="4400" b="1" baseline="300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142844" y="1292354"/>
            <a:ext cx="278608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32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=0,45г</a:t>
            </a:r>
            <a:endParaRPr lang="ru-RU" sz="32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0" y="2857496"/>
            <a:ext cx="242889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-?</a:t>
            </a:r>
            <a:r>
              <a:rPr lang="ru-RU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r>
              <a:rPr lang="ru-RU" sz="1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sz="14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0" y="2363924"/>
            <a:ext cx="328614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</a:t>
            </a:r>
            <a:r>
              <a:rPr lang="ru-RU" sz="2800" b="1" dirty="0" err="1" smtClean="0">
                <a:solidFill>
                  <a:srgbClr val="006600"/>
                </a:solidFill>
                <a:latin typeface="Times New Roman" pitchFamily="18" charset="0"/>
                <a:sym typeface="Symbol" pitchFamily="18" charset="2"/>
              </a:rPr>
              <a:t>ол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 =7,3</a:t>
            </a:r>
            <a:r>
              <a:rPr lang="ru-RU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г/см</a:t>
            </a:r>
            <a:r>
              <a:rPr lang="ru-RU" sz="3600" baseline="30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48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Rectangle 1"/>
          <p:cNvSpPr>
            <a:spLocks noChangeArrowheads="1"/>
          </p:cNvSpPr>
          <p:nvPr/>
        </p:nvSpPr>
        <p:spPr bwMode="auto">
          <a:xfrm>
            <a:off x="-32" y="1720982"/>
            <a:ext cx="1795684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S=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60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см</a:t>
            </a:r>
            <a:r>
              <a:rPr lang="ru-RU" sz="3200" b="1" baseline="300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7" name="Прямая соединительная линия 36"/>
          <p:cNvCxnSpPr/>
          <p:nvPr/>
        </p:nvCxnSpPr>
        <p:spPr>
          <a:xfrm rot="5400000" flipH="1" flipV="1">
            <a:off x="1820842" y="2178041"/>
            <a:ext cx="2357454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0" y="3714752"/>
            <a:ext cx="9144000" cy="584775"/>
          </a:xfrm>
          <a:prstGeom prst="rect">
            <a:avLst/>
          </a:prstGeom>
          <a:solidFill>
            <a:srgbClr val="F9E3A5"/>
          </a:solidFill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2. Геометрия говорит, что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V=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S·d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, тогда  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S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0" y="5130241"/>
            <a:ext cx="914400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3200" b="1" u="sng" dirty="0" smtClean="0">
                <a:latin typeface="Times New Roman" pitchFamily="18" charset="0"/>
                <a:cs typeface="Times New Roman" pitchFamily="18" charset="0"/>
              </a:rPr>
              <a:t>Ответ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:  толщина слоя олова на жести …..мм.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071802" y="1214422"/>
            <a:ext cx="6072198" cy="584775"/>
          </a:xfrm>
          <a:prstGeom prst="rect">
            <a:avLst/>
          </a:prstGeom>
          <a:solidFill>
            <a:srgbClr val="F9E3A5"/>
          </a:solidFill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1. Найдём объём олова.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8" cstate="print"/>
          <a:srcRect l="16992" t="60791" r="19726" b="27955"/>
          <a:stretch>
            <a:fillRect/>
          </a:stretch>
        </p:blipFill>
        <p:spPr bwMode="auto">
          <a:xfrm>
            <a:off x="-1" y="71438"/>
            <a:ext cx="9144001" cy="1285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" name="TextBox 19"/>
          <p:cNvSpPr txBox="1"/>
          <p:nvPr/>
        </p:nvSpPr>
        <p:spPr>
          <a:xfrm>
            <a:off x="5572132" y="2000240"/>
            <a:ext cx="14287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36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ол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143768" y="1643050"/>
            <a:ext cx="150019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4400" b="1" u="sng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0,45г</a:t>
            </a:r>
            <a:endParaRPr lang="ru-RU" sz="4400" b="1" u="sng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229492" y="2400292"/>
            <a:ext cx="18573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7,3</a:t>
            </a:r>
            <a:r>
              <a:rPr lang="ru-RU" sz="3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г/см</a:t>
            </a:r>
            <a:r>
              <a:rPr lang="ru-RU" sz="3200" baseline="30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0" y="4429132"/>
            <a:ext cx="41433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4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0,06</a:t>
            </a:r>
            <a:r>
              <a:rPr lang="ru-RU" sz="4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см</a:t>
            </a:r>
            <a:r>
              <a:rPr lang="ru-RU" sz="4000" baseline="30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sz="40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60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см</a:t>
            </a:r>
            <a:r>
              <a:rPr lang="ru-RU" sz="4000" b="1" baseline="300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914770" y="4457704"/>
            <a:ext cx="2486042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= 0,001</a:t>
            </a:r>
            <a:r>
              <a:rPr lang="ru-RU" sz="3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см</a:t>
            </a:r>
            <a:endParaRPr lang="ru-RU" sz="44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 Box 2"/>
          <p:cNvSpPr txBox="1">
            <a:spLocks noChangeArrowheads="1"/>
          </p:cNvSpPr>
          <p:nvPr/>
        </p:nvSpPr>
        <p:spPr bwMode="auto">
          <a:xfrm>
            <a:off x="0" y="0"/>
            <a:ext cx="571472" cy="417494"/>
          </a:xfrm>
          <a:prstGeom prst="rect">
            <a:avLst/>
          </a:prstGeom>
          <a:solidFill>
            <a:srgbClr val="FFFFFF"/>
          </a:solidFill>
          <a:ln w="19050" cmpd="dbl">
            <a:solidFill>
              <a:srgbClr val="974706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43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300"/>
                                        <p:tgtEl>
                                          <p:spTgt spid="38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0877C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300"/>
                                        <p:tgtEl>
                                          <p:spTgt spid="38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300"/>
                                        <p:tgtEl>
                                          <p:spTgt spid="38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8" dur="3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0877C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9" dur="3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3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5" dur="4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6" dur="4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4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4" dur="4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5" dur="4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4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0" dur="300"/>
                                        <p:tgtEl>
                                          <p:spTgt spid="40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0877C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1" dur="300"/>
                                        <p:tgtEl>
                                          <p:spTgt spid="40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300"/>
                                        <p:tgtEl>
                                          <p:spTgt spid="40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3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5" dur="3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0877C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6" dur="3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7" dur="3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1000"/>
                                        <p:tgtEl>
                                          <p:spTgt spid="4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10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8" dur="4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9" dur="4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0" dur="4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8" grpId="0"/>
      <p:bldP spid="29" grpId="0"/>
      <p:bldP spid="30" grpId="0"/>
      <p:bldP spid="32" grpId="0"/>
      <p:bldP spid="33" grpId="0"/>
      <p:bldP spid="34" grpId="0"/>
      <p:bldP spid="35" grpId="0"/>
      <p:bldP spid="40" grpId="0" build="allAtOnce" animBg="1"/>
      <p:bldP spid="42" grpId="0" build="p" animBg="1"/>
      <p:bldP spid="38" grpId="0" build="allAtOnce" animBg="1"/>
      <p:bldP spid="20" grpId="0"/>
      <p:bldP spid="21" grpId="0"/>
      <p:bldP spid="22" grpId="0"/>
      <p:bldP spid="23" grpId="0"/>
      <p:bldP spid="2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4500562" y="2714620"/>
            <a:ext cx="16430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=920</a:t>
            </a:r>
            <a:r>
              <a:rPr lang="ru-RU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357918" y="3214686"/>
            <a:ext cx="2786082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=0,92г/</a:t>
            </a:r>
            <a:r>
              <a:rPr lang="ru-RU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см</a:t>
            </a:r>
            <a:r>
              <a:rPr lang="ru-RU" sz="3600" b="1" baseline="30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872172" y="2728906"/>
            <a:ext cx="23574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1000см</a:t>
            </a:r>
            <a:r>
              <a:rPr lang="ru-RU" sz="3200" b="1" baseline="30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143504" y="1928802"/>
            <a:ext cx="17145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масла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286380" y="1142984"/>
            <a:ext cx="164307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4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масла</a:t>
            </a:r>
            <a:endParaRPr lang="ru-RU" sz="44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357554" y="1428736"/>
            <a:ext cx="164307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</a:t>
            </a:r>
            <a:r>
              <a:rPr lang="ru-RU" sz="2400" b="1" dirty="0" smtClean="0">
                <a:solidFill>
                  <a:srgbClr val="006600"/>
                </a:solidFill>
                <a:latin typeface="Times New Roman" pitchFamily="18" charset="0"/>
                <a:sym typeface="Symbol" pitchFamily="18" charset="2"/>
              </a:rPr>
              <a:t>масла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4400" b="1" baseline="300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0" y="1071546"/>
            <a:ext cx="278608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2400" dirty="0" smtClean="0">
                <a:solidFill>
                  <a:srgbClr val="0066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масла.</a:t>
            </a:r>
            <a:r>
              <a:rPr lang="ru-RU" sz="32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=920г</a:t>
            </a:r>
            <a:endParaRPr lang="ru-RU" sz="32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0" y="2357430"/>
            <a:ext cx="328614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</a:t>
            </a:r>
            <a:r>
              <a:rPr lang="ru-RU" sz="2800" b="1" dirty="0" err="1" smtClean="0">
                <a:solidFill>
                  <a:srgbClr val="006600"/>
                </a:solidFill>
                <a:latin typeface="Times New Roman" pitchFamily="18" charset="0"/>
                <a:sym typeface="Symbol" pitchFamily="18" charset="2"/>
              </a:rPr>
              <a:t>ст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 = ?</a:t>
            </a:r>
            <a:r>
              <a:rPr lang="ru-RU" sz="44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г/см</a:t>
            </a:r>
            <a:r>
              <a:rPr lang="ru-RU" sz="3600" b="1" baseline="300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48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Rectangle 1"/>
          <p:cNvSpPr>
            <a:spLocks noChangeArrowheads="1"/>
          </p:cNvSpPr>
          <p:nvPr/>
        </p:nvSpPr>
        <p:spPr bwMode="auto">
          <a:xfrm>
            <a:off x="0" y="1659427"/>
            <a:ext cx="2464136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масла</a:t>
            </a:r>
            <a:r>
              <a:rPr lang="ru-RU" sz="1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дм</a:t>
            </a:r>
            <a:r>
              <a:rPr lang="ru-RU" sz="3600" b="1" baseline="300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7" name="Прямая соединительная линия 36"/>
          <p:cNvCxnSpPr/>
          <p:nvPr/>
        </p:nvCxnSpPr>
        <p:spPr>
          <a:xfrm rot="5400000" flipH="1" flipV="1">
            <a:off x="1820842" y="2178041"/>
            <a:ext cx="2357454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3306848" y="857232"/>
            <a:ext cx="5765746" cy="58477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1. Плотность –это масса 1см</a:t>
            </a:r>
            <a:r>
              <a:rPr lang="ru-RU" sz="3200" b="1" baseline="300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Line 6"/>
          <p:cNvSpPr>
            <a:spLocks noChangeShapeType="1"/>
          </p:cNvSpPr>
          <p:nvPr/>
        </p:nvSpPr>
        <p:spPr bwMode="auto">
          <a:xfrm flipH="1">
            <a:off x="5357818" y="1857364"/>
            <a:ext cx="720000" cy="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66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0" y="3857628"/>
            <a:ext cx="9144000" cy="1569660"/>
          </a:xfrm>
          <a:prstGeom prst="rect">
            <a:avLst/>
          </a:prstGeom>
          <a:solidFill>
            <a:srgbClr val="F9E3A5"/>
          </a:solidFill>
        </p:spPr>
        <p:txBody>
          <a:bodyPr wrap="square" rtlCol="0">
            <a:spAutoFit/>
          </a:bodyPr>
          <a:lstStyle/>
          <a:p>
            <a:r>
              <a:rPr lang="ru-RU" sz="3200" b="1" u="sng" dirty="0" smtClean="0">
                <a:latin typeface="Times New Roman" pitchFamily="18" charset="0"/>
                <a:cs typeface="Times New Roman" pitchFamily="18" charset="0"/>
              </a:rPr>
              <a:t>Ответ: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плотность масла равна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0,92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см</a:t>
            </a:r>
            <a:r>
              <a:rPr lang="ru-RU" sz="3200" b="1" baseline="30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, или </a:t>
            </a:r>
          </a:p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920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кг/</a:t>
            </a:r>
            <a:r>
              <a:rPr lang="ru-RU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3200" b="1" baseline="30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. Это значит каждый </a:t>
            </a:r>
            <a:r>
              <a:rPr lang="ru-RU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3200" b="1" baseline="30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масла имеет массу 920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кг.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7" cstate="print"/>
          <a:srcRect l="16992" t="12451" r="18554" b="78760"/>
          <a:stretch>
            <a:fillRect/>
          </a:stretch>
        </p:blipFill>
        <p:spPr bwMode="auto">
          <a:xfrm>
            <a:off x="0" y="-24"/>
            <a:ext cx="9144000" cy="928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3" name="TextBox 42"/>
          <p:cNvSpPr txBox="1"/>
          <p:nvPr/>
        </p:nvSpPr>
        <p:spPr>
          <a:xfrm>
            <a:off x="3000364" y="2714620"/>
            <a:ext cx="164307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</a:t>
            </a:r>
            <a:r>
              <a:rPr lang="ru-RU" sz="2400" b="1" dirty="0" smtClean="0">
                <a:solidFill>
                  <a:srgbClr val="006600"/>
                </a:solidFill>
                <a:latin typeface="Times New Roman" pitchFamily="18" charset="0"/>
                <a:sym typeface="Symbol" pitchFamily="18" charset="2"/>
              </a:rPr>
              <a:t>масла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4400" b="1" baseline="300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 Box 2"/>
          <p:cNvSpPr txBox="1">
            <a:spLocks noChangeArrowheads="1"/>
          </p:cNvSpPr>
          <p:nvPr/>
        </p:nvSpPr>
        <p:spPr bwMode="auto">
          <a:xfrm>
            <a:off x="0" y="0"/>
            <a:ext cx="571472" cy="417494"/>
          </a:xfrm>
          <a:prstGeom prst="rect">
            <a:avLst/>
          </a:prstGeom>
          <a:solidFill>
            <a:srgbClr val="FFFFFF"/>
          </a:solidFill>
          <a:ln w="19050" cmpd="dbl">
            <a:solidFill>
              <a:srgbClr val="974706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44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300"/>
                                        <p:tgtEl>
                                          <p:spTgt spid="38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0877C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300"/>
                                        <p:tgtEl>
                                          <p:spTgt spid="38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300"/>
                                        <p:tgtEl>
                                          <p:spTgt spid="38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3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0877C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3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3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0" dur="4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1" dur="4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4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400"/>
                            </p:stCondLst>
                            <p:childTnLst>
                              <p:par>
                                <p:cTn id="4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 animBg="1"/>
      <p:bldP spid="27" grpId="0"/>
      <p:bldP spid="28" grpId="0"/>
      <p:bldP spid="29" grpId="0"/>
      <p:bldP spid="30" grpId="0"/>
      <p:bldP spid="32" grpId="0"/>
      <p:bldP spid="34" grpId="0"/>
      <p:bldP spid="35" grpId="0"/>
      <p:bldP spid="38" grpId="0" build="allAtOnce" animBg="1"/>
      <p:bldP spid="39" grpId="0" animBg="1"/>
      <p:bldP spid="42" grpId="0" animBg="1"/>
      <p:bldP spid="4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4" cstate="print"/>
          <a:srcRect l="16992" t="10986" r="19726" b="82216"/>
          <a:stretch>
            <a:fillRect/>
          </a:stretch>
        </p:blipFill>
        <p:spPr bwMode="auto">
          <a:xfrm>
            <a:off x="0" y="-1"/>
            <a:ext cx="9144000" cy="7857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0" y="857232"/>
            <a:ext cx="9144000" cy="1815882"/>
          </a:xfrm>
          <a:prstGeom prst="rect">
            <a:avLst/>
          </a:prstGeom>
          <a:solidFill>
            <a:srgbClr val="F9E3A5"/>
          </a:solidFill>
        </p:spPr>
        <p:txBody>
          <a:bodyPr wrap="square" rtlCol="0">
            <a:spAutoFit/>
          </a:bodyPr>
          <a:lstStyle/>
          <a:p>
            <a:r>
              <a:rPr lang="ru-RU" sz="2800" b="1" u="sng" dirty="0" smtClean="0">
                <a:latin typeface="Times New Roman" pitchFamily="18" charset="0"/>
                <a:cs typeface="Times New Roman" pitchFamily="18" charset="0"/>
              </a:rPr>
              <a:t>Ответ: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плотность меди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8,9г/</a:t>
            </a:r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см</a:t>
            </a:r>
            <a:r>
              <a:rPr lang="ru-RU" sz="2800" b="1" baseline="30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.  При нагревании её общая масса не изменилась, а объём увеличился (молекулы стали двигаться быстрее), а значит в 1</a:t>
            </a:r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см</a:t>
            </a:r>
            <a:r>
              <a:rPr lang="ru-RU" sz="2800" b="1" baseline="30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масса будет меньше. Плотность уменьшится.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3" cstate="print"/>
          <a:srcRect l="16992" t="17166" r="19726" b="68621"/>
          <a:stretch>
            <a:fillRect/>
          </a:stretch>
        </p:blipFill>
        <p:spPr bwMode="auto">
          <a:xfrm>
            <a:off x="0" y="0"/>
            <a:ext cx="9144000" cy="16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 l="55193" t="75272" r="17968" b="3320"/>
          <a:stretch>
            <a:fillRect/>
          </a:stretch>
        </p:blipFill>
        <p:spPr bwMode="auto">
          <a:xfrm>
            <a:off x="0" y="1428736"/>
            <a:ext cx="3246560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 cstate="print"/>
          <a:srcRect l="10156" t="8984" r="10742" b="75635"/>
          <a:stretch>
            <a:fillRect/>
          </a:stretch>
        </p:blipFill>
        <p:spPr bwMode="auto">
          <a:xfrm>
            <a:off x="0" y="-24"/>
            <a:ext cx="9144000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TextBox 11"/>
          <p:cNvSpPr txBox="1"/>
          <p:nvPr/>
        </p:nvSpPr>
        <p:spPr>
          <a:xfrm>
            <a:off x="3000364" y="1500174"/>
            <a:ext cx="6143636" cy="175432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длина окружности  </a:t>
            </a:r>
            <a:r>
              <a:rPr lang="en-US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L= 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… мм</a:t>
            </a:r>
            <a:r>
              <a:rPr lang="ru-RU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ru-RU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Диаметр 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d=</a:t>
            </a:r>
            <a:r>
              <a:rPr lang="ru-RU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….мм</a:t>
            </a:r>
            <a:r>
              <a:rPr lang="ru-RU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en-US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L=</a:t>
            </a:r>
            <a:r>
              <a:rPr lang="ru-RU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π</a:t>
            </a:r>
            <a:r>
              <a:rPr lang="en-US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= ·3,14·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00364" y="3214686"/>
            <a:ext cx="6143636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=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L/</a:t>
            </a:r>
            <a:r>
              <a:rPr lang="el-GR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π</a:t>
            </a:r>
            <a:r>
              <a:rPr lang="en-US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= 31</a:t>
            </a:r>
            <a:r>
              <a:rPr lang="ru-RU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мм/3,14=</a:t>
            </a:r>
            <a:endParaRPr lang="ru-RU" sz="36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00364" y="3857628"/>
            <a:ext cx="6143636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Ответ: </a:t>
            </a:r>
            <a:endParaRPr lang="ru-RU" sz="36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0" y="0"/>
            <a:ext cx="571472" cy="417494"/>
          </a:xfrm>
          <a:prstGeom prst="rect">
            <a:avLst/>
          </a:prstGeom>
          <a:solidFill>
            <a:srgbClr val="FFFFFF"/>
          </a:solidFill>
          <a:ln w="19050" cmpd="dbl">
            <a:solidFill>
              <a:srgbClr val="974706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11б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5" grpId="0" animBg="1"/>
      <p:bldP spid="6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357422" y="142852"/>
            <a:ext cx="5715000" cy="563562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z="3600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Домашнее задание.</a:t>
            </a:r>
          </a:p>
        </p:txBody>
      </p:sp>
      <p:pic>
        <p:nvPicPr>
          <p:cNvPr id="20484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5750" y="142852"/>
            <a:ext cx="1684338" cy="2300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 descr="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170738" y="458788"/>
            <a:ext cx="1944687" cy="191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Picture 15" descr="boy_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14313" y="3609975"/>
            <a:ext cx="1500187" cy="324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 descr="boy_144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754188" y="3629025"/>
            <a:ext cx="1457325" cy="315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boy_15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241675" y="3643313"/>
            <a:ext cx="1314450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5" descr="boy_151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483100" y="3643313"/>
            <a:ext cx="1484313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5" descr="boy_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151563" y="3643313"/>
            <a:ext cx="1484312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2" descr="boy_149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000875" y="2216150"/>
            <a:ext cx="2143125" cy="464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00034" y="642918"/>
            <a:ext cx="6643734" cy="2143140"/>
          </a:xfrm>
          <a:gradFill rotWithShape="0">
            <a:gsLst>
              <a:gs pos="0">
                <a:srgbClr val="92D050"/>
              </a:gs>
              <a:gs pos="100000">
                <a:srgbClr val="66CCFF">
                  <a:alpha val="50000"/>
                </a:srgbClr>
              </a:gs>
            </a:gsLst>
            <a:path path="rect">
              <a:fillToRect l="50000" t="50000" r="50000" b="50000"/>
            </a:path>
          </a:gradFill>
        </p:spPr>
        <p:txBody>
          <a:bodyPr/>
          <a:lstStyle/>
          <a:p>
            <a:pPr marL="0" indent="0" algn="ctr" eaLnBrk="1" hangingPunct="1">
              <a:lnSpc>
                <a:spcPts val="5000"/>
              </a:lnSpc>
              <a:spcBef>
                <a:spcPts val="0"/>
              </a:spcBef>
              <a:buNone/>
            </a:pPr>
            <a:r>
              <a:rPr lang="ru-RU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Гр5</a:t>
            </a:r>
          </a:p>
          <a:p>
            <a:pPr marL="0" indent="0" algn="ctr" eaLnBrk="1" hangingPunct="1">
              <a:lnSpc>
                <a:spcPts val="5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ru-RU" sz="4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 теме №6</a:t>
            </a:r>
          </a:p>
          <a:p>
            <a:pPr marL="0" indent="0" algn="ctr" eaLnBrk="1" hangingPunct="1">
              <a:lnSpc>
                <a:spcPts val="5000"/>
              </a:lnSpc>
              <a:spcBef>
                <a:spcPts val="0"/>
              </a:spcBef>
              <a:buNone/>
            </a:pPr>
            <a:r>
              <a:rPr lang="pt-BR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149</a:t>
            </a:r>
            <a:r>
              <a:rPr lang="ru-RU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pt-BR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241</a:t>
            </a:r>
            <a:r>
              <a:rPr lang="ru-RU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pt-BR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238</a:t>
            </a:r>
            <a:r>
              <a:rPr lang="ru-RU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pt-BR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217** 210** </a:t>
            </a:r>
            <a:endParaRPr lang="ru-RU" sz="36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00"/>
                            </p:stCondLst>
                            <p:childTnLst>
                              <p:par>
                                <p:cTn id="50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500"/>
                            </p:stCondLst>
                            <p:childTnLst>
                              <p:par>
                                <p:cTn id="6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500"/>
                            </p:stCondLst>
                            <p:childTnLst>
                              <p:par>
                                <p:cTn id="65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07216E-6 L -0.76875 0.00648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400" y="3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8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8500"/>
                            </p:stCondLst>
                            <p:childTnLst>
                              <p:par>
                                <p:cTn id="72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0"/>
                            </p:stCondLst>
                            <p:childTnLst>
                              <p:par>
                                <p:cTn id="77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9500"/>
                            </p:stCondLst>
                            <p:childTnLst>
                              <p:par>
                                <p:cTn id="82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0000"/>
                            </p:stCondLst>
                            <p:childTnLst>
                              <p:par>
                                <p:cTn id="86" presetID="39" presetClass="exit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0500"/>
                            </p:stCondLst>
                            <p:childTnLst>
                              <p:par>
                                <p:cTn id="93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4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uild="p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 l="30469" t="8056" r="32031" b="88177"/>
          <a:stretch>
            <a:fillRect/>
          </a:stretch>
        </p:blipFill>
        <p:spPr bwMode="auto">
          <a:xfrm>
            <a:off x="0" y="0"/>
            <a:ext cx="9144000" cy="642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 cstate="print"/>
          <a:srcRect l="30469" t="11404" r="32031" b="83155"/>
          <a:stretch>
            <a:fillRect/>
          </a:stretch>
        </p:blipFill>
        <p:spPr bwMode="auto">
          <a:xfrm>
            <a:off x="0" y="2428868"/>
            <a:ext cx="9144000" cy="928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4" name="Group 35"/>
          <p:cNvGrpSpPr>
            <a:grpSpLocks/>
          </p:cNvGrpSpPr>
          <p:nvPr/>
        </p:nvGrpSpPr>
        <p:grpSpPr bwMode="auto">
          <a:xfrm>
            <a:off x="500034" y="4429132"/>
            <a:ext cx="354013" cy="1714512"/>
            <a:chOff x="9029" y="8122"/>
            <a:chExt cx="557" cy="1370"/>
          </a:xfrm>
        </p:grpSpPr>
        <p:sp>
          <p:nvSpPr>
            <p:cNvPr id="5" name="Line 36"/>
            <p:cNvSpPr>
              <a:spLocks noChangeShapeType="1"/>
            </p:cNvSpPr>
            <p:nvPr/>
          </p:nvSpPr>
          <p:spPr bwMode="auto">
            <a:xfrm>
              <a:off x="9029" y="8167"/>
              <a:ext cx="498" cy="12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" name="Line 37"/>
            <p:cNvSpPr>
              <a:spLocks noChangeShapeType="1"/>
            </p:cNvSpPr>
            <p:nvPr/>
          </p:nvSpPr>
          <p:spPr bwMode="auto">
            <a:xfrm>
              <a:off x="9031" y="8122"/>
              <a:ext cx="555" cy="0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prstDash val="sysDot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7" name="Group 38"/>
            <p:cNvGrpSpPr>
              <a:grpSpLocks/>
            </p:cNvGrpSpPr>
            <p:nvPr/>
          </p:nvGrpSpPr>
          <p:grpSpPr bwMode="auto">
            <a:xfrm>
              <a:off x="9077" y="8168"/>
              <a:ext cx="345" cy="1324"/>
              <a:chOff x="9077" y="8168"/>
              <a:chExt cx="345" cy="1324"/>
            </a:xfrm>
          </p:grpSpPr>
          <p:sp>
            <p:nvSpPr>
              <p:cNvPr id="8" name="Line 39"/>
              <p:cNvSpPr>
                <a:spLocks noChangeShapeType="1"/>
              </p:cNvSpPr>
              <p:nvPr/>
            </p:nvSpPr>
            <p:spPr bwMode="auto">
              <a:xfrm>
                <a:off x="9262" y="8168"/>
                <a:ext cx="0" cy="495"/>
              </a:xfrm>
              <a:prstGeom prst="line">
                <a:avLst/>
              </a:prstGeom>
              <a:noFill/>
              <a:ln w="38100">
                <a:solidFill>
                  <a:srgbClr val="F90101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" name="Line 40"/>
              <p:cNvSpPr>
                <a:spLocks noChangeShapeType="1"/>
              </p:cNvSpPr>
              <p:nvPr/>
            </p:nvSpPr>
            <p:spPr bwMode="auto">
              <a:xfrm>
                <a:off x="9262" y="8997"/>
                <a:ext cx="0" cy="495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" name="Rectangle 41"/>
              <p:cNvSpPr>
                <a:spLocks noChangeArrowheads="1"/>
              </p:cNvSpPr>
              <p:nvPr/>
            </p:nvSpPr>
            <p:spPr bwMode="auto">
              <a:xfrm>
                <a:off x="9077" y="8640"/>
                <a:ext cx="345" cy="357"/>
              </a:xfrm>
              <a:prstGeom prst="rect">
                <a:avLst/>
              </a:prstGeom>
              <a:solidFill>
                <a:srgbClr val="FFFFFF"/>
              </a:solidFill>
              <a:ln w="38100">
                <a:solidFill>
                  <a:srgbClr val="006600"/>
                </a:solidFill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sp>
        <p:nvSpPr>
          <p:cNvPr id="11" name="Прямоугольник 10"/>
          <p:cNvSpPr/>
          <p:nvPr/>
        </p:nvSpPr>
        <p:spPr>
          <a:xfrm rot="978659">
            <a:off x="171116" y="4657760"/>
            <a:ext cx="11723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медленно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 rot="1708747">
            <a:off x="197436" y="5684348"/>
            <a:ext cx="102778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быстро</a:t>
            </a:r>
            <a:endParaRPr lang="ru-RU" sz="2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3" name="Group 42"/>
          <p:cNvGrpSpPr>
            <a:grpSpLocks/>
          </p:cNvGrpSpPr>
          <p:nvPr/>
        </p:nvGrpSpPr>
        <p:grpSpPr bwMode="auto">
          <a:xfrm>
            <a:off x="7072330" y="4645042"/>
            <a:ext cx="1714512" cy="1427164"/>
            <a:chOff x="10341" y="8248"/>
            <a:chExt cx="1442" cy="1797"/>
          </a:xfrm>
        </p:grpSpPr>
        <p:grpSp>
          <p:nvGrpSpPr>
            <p:cNvPr id="14" name="Group 43"/>
            <p:cNvGrpSpPr>
              <a:grpSpLocks/>
            </p:cNvGrpSpPr>
            <p:nvPr/>
          </p:nvGrpSpPr>
          <p:grpSpPr bwMode="auto">
            <a:xfrm>
              <a:off x="10368" y="8248"/>
              <a:ext cx="1394" cy="46"/>
              <a:chOff x="10368" y="8248"/>
              <a:chExt cx="1394" cy="46"/>
            </a:xfrm>
          </p:grpSpPr>
          <p:sp>
            <p:nvSpPr>
              <p:cNvPr id="21" name="Line 44"/>
              <p:cNvSpPr>
                <a:spLocks noChangeShapeType="1"/>
              </p:cNvSpPr>
              <p:nvPr/>
            </p:nvSpPr>
            <p:spPr bwMode="auto">
              <a:xfrm>
                <a:off x="10368" y="8294"/>
                <a:ext cx="1394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" name="Line 45"/>
              <p:cNvSpPr>
                <a:spLocks noChangeShapeType="1"/>
              </p:cNvSpPr>
              <p:nvPr/>
            </p:nvSpPr>
            <p:spPr bwMode="auto">
              <a:xfrm>
                <a:off x="10368" y="8248"/>
                <a:ext cx="1394" cy="0"/>
              </a:xfrm>
              <a:prstGeom prst="line">
                <a:avLst/>
              </a:prstGeom>
              <a:noFill/>
              <a:ln w="38100" cap="rnd">
                <a:solidFill>
                  <a:srgbClr val="000000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sp>
          <p:nvSpPr>
            <p:cNvPr id="15" name="Line 46"/>
            <p:cNvSpPr>
              <a:spLocks noChangeShapeType="1"/>
            </p:cNvSpPr>
            <p:nvPr/>
          </p:nvSpPr>
          <p:spPr bwMode="auto">
            <a:xfrm>
              <a:off x="10460" y="8294"/>
              <a:ext cx="0" cy="692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" name="Line 47"/>
            <p:cNvSpPr>
              <a:spLocks noChangeShapeType="1"/>
            </p:cNvSpPr>
            <p:nvPr/>
          </p:nvSpPr>
          <p:spPr bwMode="auto">
            <a:xfrm>
              <a:off x="11658" y="8317"/>
              <a:ext cx="0" cy="692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" name="Oval 48"/>
            <p:cNvSpPr>
              <a:spLocks noChangeArrowheads="1"/>
            </p:cNvSpPr>
            <p:nvPr/>
          </p:nvSpPr>
          <p:spPr bwMode="auto">
            <a:xfrm>
              <a:off x="10341" y="8986"/>
              <a:ext cx="219" cy="622"/>
            </a:xfrm>
            <a:prstGeom prst="ellips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8" name="Line 50"/>
            <p:cNvSpPr>
              <a:spLocks noChangeShapeType="1"/>
            </p:cNvSpPr>
            <p:nvPr/>
          </p:nvSpPr>
          <p:spPr bwMode="auto">
            <a:xfrm>
              <a:off x="10412" y="9522"/>
              <a:ext cx="1371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9" name="Line 51"/>
            <p:cNvSpPr>
              <a:spLocks noChangeShapeType="1"/>
            </p:cNvSpPr>
            <p:nvPr/>
          </p:nvSpPr>
          <p:spPr bwMode="auto">
            <a:xfrm>
              <a:off x="10840" y="9170"/>
              <a:ext cx="819" cy="875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" name="Oval 49"/>
            <p:cNvSpPr>
              <a:spLocks noChangeArrowheads="1"/>
            </p:cNvSpPr>
            <p:nvPr/>
          </p:nvSpPr>
          <p:spPr bwMode="auto">
            <a:xfrm>
              <a:off x="11539" y="8986"/>
              <a:ext cx="219" cy="622"/>
            </a:xfrm>
            <a:prstGeom prst="ellips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0" y="3357562"/>
            <a:ext cx="9144000" cy="954107"/>
          </a:xfrm>
          <a:prstGeom prst="rect">
            <a:avLst/>
          </a:prstGeom>
          <a:solidFill>
            <a:srgbClr val="F9E3A5"/>
          </a:solidFill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Из-за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инертности линейки 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концы её не успевают начать движение… Это и сохраняет бумажные кольца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0" y="714356"/>
            <a:ext cx="9144000" cy="1384995"/>
          </a:xfrm>
          <a:prstGeom prst="rect">
            <a:avLst/>
          </a:prstGeom>
          <a:solidFill>
            <a:srgbClr val="F9E3A5"/>
          </a:solidFill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Инертность – </a:t>
            </a:r>
            <a:r>
              <a:rPr lang="ru-RU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это свойство сопротивляться изменению скорости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Поэтому здания не успевают за колебаниями поверхности Земли……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 Box 2"/>
          <p:cNvSpPr txBox="1">
            <a:spLocks noChangeArrowheads="1"/>
          </p:cNvSpPr>
          <p:nvPr/>
        </p:nvSpPr>
        <p:spPr bwMode="auto">
          <a:xfrm>
            <a:off x="0" y="0"/>
            <a:ext cx="571472" cy="417494"/>
          </a:xfrm>
          <a:prstGeom prst="rect">
            <a:avLst/>
          </a:prstGeom>
          <a:solidFill>
            <a:srgbClr val="FFFFFF"/>
          </a:solidFill>
          <a:ln w="19050" cmpd="dbl">
            <a:solidFill>
              <a:srgbClr val="974706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51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0"/>
          <p:cNvSpPr txBox="1">
            <a:spLocks noChangeArrowheads="1"/>
          </p:cNvSpPr>
          <p:nvPr/>
        </p:nvSpPr>
        <p:spPr bwMode="auto">
          <a:xfrm>
            <a:off x="6440478" y="4857760"/>
            <a:ext cx="2703522" cy="2000264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ts val="1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000" b="1" i="0" u="sng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Плотности   </a:t>
            </a:r>
            <a:r>
              <a:rPr kumimoji="0" lang="ru-RU" sz="2800" b="1" i="0" u="sng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в г/см</a:t>
            </a:r>
            <a:r>
              <a:rPr kumimoji="0" lang="ru-RU" sz="2800" b="1" i="0" u="sng" strike="noStrike" cap="none" normalizeH="0" baseline="3000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3</a:t>
            </a:r>
            <a:endParaRPr kumimoji="0" lang="ru-RU" sz="2000" b="1" i="0" u="sng" strike="noStrike" cap="none" normalizeH="0" baseline="30000" dirty="0" smtClean="0">
              <a:ln>
                <a:noFill/>
              </a:ln>
              <a:solidFill>
                <a:srgbClr val="8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ts val="15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Стекло     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-  2,5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ts val="15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Свинец      - 11,3</a:t>
            </a:r>
          </a:p>
          <a:p>
            <a:pPr marL="0" marR="0" lvl="0" indent="0" algn="l" defTabSz="914400" rtl="0" eaLnBrk="1" fontAlgn="base" latinLnBrk="0" hangingPunct="1">
              <a:lnSpc>
                <a:spcPts val="15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Сталь        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-  7,8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ts val="15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Кирпич       – 3,0</a:t>
            </a:r>
          </a:p>
          <a:p>
            <a:pPr marL="0" marR="0" lvl="0" indent="0" algn="l" defTabSz="914400" rtl="0" eaLnBrk="1" fontAlgn="base" latinLnBrk="0" hangingPunct="1">
              <a:lnSpc>
                <a:spcPts val="15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rPr>
              <a:t>Алюминий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rPr>
              <a:t>– 2,7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14414" y="3571876"/>
            <a:ext cx="13572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28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св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500298" y="3506932"/>
            <a:ext cx="13573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684</a:t>
            </a:r>
            <a:r>
              <a:rPr lang="ru-RU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786446" y="3500438"/>
            <a:ext cx="1785950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4400" b="1" baseline="300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60,5</a:t>
            </a:r>
            <a:r>
              <a:rPr lang="ru-RU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см</a:t>
            </a:r>
            <a:r>
              <a:rPr lang="ru-RU" sz="3600" b="1" baseline="30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571836" y="3561524"/>
            <a:ext cx="23574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11,3</a:t>
            </a:r>
            <a:r>
              <a:rPr lang="ru-RU" sz="36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г/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см</a:t>
            </a:r>
            <a:r>
              <a:rPr lang="ru-RU" sz="3200" b="1" baseline="30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929058" y="1928802"/>
            <a:ext cx="15716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36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св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286380" y="1571612"/>
            <a:ext cx="11430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4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28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св</a:t>
            </a:r>
            <a:endParaRPr lang="ru-RU" sz="44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286380" y="2230931"/>
            <a:ext cx="92869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</a:t>
            </a:r>
            <a:r>
              <a:rPr lang="ru-RU" sz="2400" b="1" dirty="0" err="1" smtClean="0">
                <a:solidFill>
                  <a:srgbClr val="006600"/>
                </a:solidFill>
                <a:latin typeface="Times New Roman" pitchFamily="18" charset="0"/>
                <a:sym typeface="Symbol" pitchFamily="18" charset="2"/>
              </a:rPr>
              <a:t>св</a:t>
            </a:r>
            <a:r>
              <a:rPr lang="ru-RU" sz="4400" b="1" baseline="300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214282" y="1149478"/>
            <a:ext cx="278608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2400" dirty="0" smtClean="0">
                <a:solidFill>
                  <a:srgbClr val="0066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свинца.</a:t>
            </a:r>
            <a:r>
              <a:rPr lang="ru-RU" sz="32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=684г</a:t>
            </a:r>
            <a:endParaRPr lang="ru-RU" sz="32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214282" y="2331171"/>
            <a:ext cx="242889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24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свинца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-?</a:t>
            </a:r>
            <a:r>
              <a:rPr lang="ru-RU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r>
              <a:rPr lang="ru-RU" sz="1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sz="14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0" y="1661139"/>
            <a:ext cx="328614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</a:t>
            </a:r>
            <a:r>
              <a:rPr lang="ru-RU" sz="2800" b="1" dirty="0" err="1" smtClean="0">
                <a:solidFill>
                  <a:srgbClr val="006600"/>
                </a:solidFill>
                <a:latin typeface="Times New Roman" pitchFamily="18" charset="0"/>
                <a:sym typeface="Symbol" pitchFamily="18" charset="2"/>
              </a:rPr>
              <a:t>св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 =11,3</a:t>
            </a:r>
            <a:r>
              <a:rPr lang="ru-RU" sz="36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г/см</a:t>
            </a:r>
            <a:r>
              <a:rPr lang="ru-RU" sz="3600" b="1" baseline="300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48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7" name="Прямая соединительная линия 36"/>
          <p:cNvCxnSpPr/>
          <p:nvPr/>
        </p:nvCxnSpPr>
        <p:spPr>
          <a:xfrm rot="5400000" flipH="1" flipV="1">
            <a:off x="1820842" y="2178041"/>
            <a:ext cx="2357454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Line 6"/>
          <p:cNvSpPr>
            <a:spLocks noChangeShapeType="1"/>
          </p:cNvSpPr>
          <p:nvPr/>
        </p:nvSpPr>
        <p:spPr bwMode="auto">
          <a:xfrm flipH="1">
            <a:off x="5357818" y="2320458"/>
            <a:ext cx="720000" cy="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66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42844" y="4214818"/>
            <a:ext cx="7733592" cy="584775"/>
          </a:xfrm>
          <a:prstGeom prst="rect">
            <a:avLst/>
          </a:prstGeom>
          <a:solidFill>
            <a:srgbClr val="F9E3A5"/>
          </a:solidFill>
        </p:spPr>
        <p:txBody>
          <a:bodyPr wrap="none" rtlCol="0">
            <a:spAutoFit/>
          </a:bodyPr>
          <a:lstStyle/>
          <a:p>
            <a:r>
              <a:rPr lang="ru-RU" sz="3200" b="1" u="sng" dirty="0" smtClean="0">
                <a:latin typeface="Times New Roman" pitchFamily="18" charset="0"/>
                <a:cs typeface="Times New Roman" pitchFamily="18" charset="0"/>
              </a:rPr>
              <a:t>Ответ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из стакана выльется 60,5</a:t>
            </a:r>
            <a:r>
              <a:rPr lang="ru-RU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см</a:t>
            </a:r>
            <a:r>
              <a:rPr lang="ru-RU" sz="3200" b="1" baseline="30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воды.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8" cstate="print"/>
          <a:srcRect l="31055" t="8056" r="32617" b="86084"/>
          <a:stretch>
            <a:fillRect/>
          </a:stretch>
        </p:blipFill>
        <p:spPr bwMode="auto">
          <a:xfrm>
            <a:off x="0" y="71438"/>
            <a:ext cx="9144000" cy="1357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500958" y="928670"/>
            <a:ext cx="2071670" cy="3518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" name="Прямоугольник 42"/>
          <p:cNvSpPr/>
          <p:nvPr/>
        </p:nvSpPr>
        <p:spPr>
          <a:xfrm>
            <a:off x="8486862" y="3571876"/>
            <a:ext cx="785754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684г</a:t>
            </a:r>
            <a:endParaRPr lang="ru-RU" sz="24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102294" y="986837"/>
            <a:ext cx="4755854" cy="58477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1. Найдём объём свинца.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 Box 2"/>
          <p:cNvSpPr txBox="1">
            <a:spLocks noChangeArrowheads="1"/>
          </p:cNvSpPr>
          <p:nvPr/>
        </p:nvSpPr>
        <p:spPr bwMode="auto">
          <a:xfrm>
            <a:off x="0" y="0"/>
            <a:ext cx="571472" cy="417494"/>
          </a:xfrm>
          <a:prstGeom prst="rect">
            <a:avLst/>
          </a:prstGeom>
          <a:solidFill>
            <a:srgbClr val="FFFFFF"/>
          </a:solidFill>
          <a:ln w="19050" cmpd="dbl">
            <a:solidFill>
              <a:srgbClr val="974706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52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4" dur="300"/>
                                        <p:tgtEl>
                                          <p:spTgt spid="38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0877C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5" dur="300"/>
                                        <p:tgtEl>
                                          <p:spTgt spid="38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300"/>
                                        <p:tgtEl>
                                          <p:spTgt spid="38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9" dur="3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0877C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0" dur="3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3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6" dur="4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7" dur="4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4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0" dur="4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1" dur="40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40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6" dur="300"/>
                                        <p:tgtEl>
                                          <p:spTgt spid="42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0877C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7" dur="300"/>
                                        <p:tgtEl>
                                          <p:spTgt spid="42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8" dur="300"/>
                                        <p:tgtEl>
                                          <p:spTgt spid="42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3" dur="3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0877C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4" dur="3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5" dur="3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5400"/>
                            </p:stCondLst>
                            <p:childTnLst>
                              <p:par>
                                <p:cTn id="117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118" dur="2000" fill="hold"/>
                                        <p:tgtEl>
                                          <p:spTgt spid="42">
                                            <p:bg/>
                                          </p:spTgt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9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120" dur="20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25" grpId="0"/>
      <p:bldP spid="26" grpId="0" animBg="1"/>
      <p:bldP spid="27" grpId="0"/>
      <p:bldP spid="28" grpId="0"/>
      <p:bldP spid="29" grpId="0"/>
      <p:bldP spid="30" grpId="0"/>
      <p:bldP spid="32" grpId="0"/>
      <p:bldP spid="33" grpId="0"/>
      <p:bldP spid="34" grpId="0"/>
      <p:bldP spid="39" grpId="0" animBg="1"/>
      <p:bldP spid="42" grpId="0" build="p" animBg="1"/>
      <p:bldP spid="42" grpId="1" build="allAtOnce" animBg="1"/>
      <p:bldP spid="43" grpId="0" animBg="1"/>
      <p:bldP spid="38" grpId="0" build="allAtOnce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00364" y="2357430"/>
            <a:ext cx="22860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общ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443408" y="2443158"/>
            <a:ext cx="21288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710</a:t>
            </a:r>
            <a:r>
              <a:rPr lang="ru-RU" sz="3600" b="1" dirty="0" smtClean="0">
                <a:solidFill>
                  <a:srgbClr val="000000"/>
                </a:solidFill>
                <a:latin typeface="Times New Roman" pitchFamily="18" charset="0"/>
                <a:sym typeface="Symbol" pitchFamily="18" charset="2"/>
              </a:rPr>
              <a:t>к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г/м</a:t>
            </a:r>
            <a:r>
              <a:rPr lang="ru-RU" sz="3200" b="1" baseline="30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3600" b="1" baseline="300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358050" y="3071810"/>
            <a:ext cx="1785950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4400" b="1" baseline="300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=426кг</a:t>
            </a:r>
            <a:endParaRPr lang="ru-RU" sz="44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443676" y="2471730"/>
            <a:ext cx="24288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60/1000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3200" b="1" baseline="30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572132" y="1730865"/>
            <a:ext cx="17145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·V</a:t>
            </a:r>
            <a:r>
              <a:rPr lang="ru-RU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общ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071802" y="1714488"/>
            <a:ext cx="18573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4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общ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44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572000" y="1643050"/>
            <a:ext cx="121444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</a:t>
            </a:r>
            <a:r>
              <a:rPr lang="ru-RU" sz="2400" b="1" dirty="0" err="1" smtClean="0">
                <a:solidFill>
                  <a:srgbClr val="006600"/>
                </a:solidFill>
                <a:latin typeface="Times New Roman" pitchFamily="18" charset="0"/>
                <a:sym typeface="Symbol" pitchFamily="18" charset="2"/>
              </a:rPr>
              <a:t>бенз</a:t>
            </a:r>
            <a:r>
              <a:rPr lang="ru-RU" sz="4400" b="1" baseline="300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142844" y="1292354"/>
            <a:ext cx="278608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32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32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32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0кг</a:t>
            </a:r>
            <a:endParaRPr lang="ru-RU" sz="32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0" y="2857496"/>
            <a:ext cx="242889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-?</a:t>
            </a:r>
            <a:r>
              <a:rPr lang="ru-RU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r>
              <a:rPr lang="ru-RU" sz="1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sz="14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0" y="2363924"/>
            <a:ext cx="328614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</a:t>
            </a:r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sym typeface="Symbol" pitchFamily="18" charset="2"/>
              </a:rPr>
              <a:t>б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 =0,71</a:t>
            </a:r>
            <a:r>
              <a:rPr lang="ru-RU" sz="36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г/см</a:t>
            </a:r>
            <a:r>
              <a:rPr lang="ru-RU" sz="3600" b="1" baseline="300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48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Rectangle 1"/>
          <p:cNvSpPr>
            <a:spLocks noChangeArrowheads="1"/>
          </p:cNvSpPr>
          <p:nvPr/>
        </p:nvSpPr>
        <p:spPr bwMode="auto">
          <a:xfrm>
            <a:off x="-32" y="1720982"/>
            <a:ext cx="2432076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общ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60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дм</a:t>
            </a:r>
            <a:r>
              <a:rPr lang="ru-RU" sz="3200" b="1" baseline="300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7" name="Прямая соединительная линия 36"/>
          <p:cNvCxnSpPr/>
          <p:nvPr/>
        </p:nvCxnSpPr>
        <p:spPr>
          <a:xfrm rot="5400000" flipH="1" flipV="1">
            <a:off x="1820842" y="2178041"/>
            <a:ext cx="2357454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0" y="3643314"/>
            <a:ext cx="9022983" cy="52322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2. На каждом кг бензина можно проехать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1000км/10кг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0" y="4780674"/>
            <a:ext cx="9144000" cy="584775"/>
          </a:xfrm>
          <a:prstGeom prst="rect">
            <a:avLst/>
          </a:prstGeom>
          <a:solidFill>
            <a:srgbClr val="F9E3A5"/>
          </a:solidFill>
        </p:spPr>
        <p:txBody>
          <a:bodyPr wrap="square" rtlCol="0">
            <a:spAutoFit/>
          </a:bodyPr>
          <a:lstStyle/>
          <a:p>
            <a:r>
              <a:rPr lang="ru-RU" sz="3200" b="1" u="sng" dirty="0" smtClean="0">
                <a:latin typeface="Times New Roman" pitchFamily="18" charset="0"/>
                <a:cs typeface="Times New Roman" pitchFamily="18" charset="0"/>
              </a:rPr>
              <a:t>Ответ: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на 60л бензина можно проехать ….. км.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8" cstate="print"/>
          <a:srcRect l="9375" t="8056" r="10937" b="78027"/>
          <a:stretch>
            <a:fillRect/>
          </a:stretch>
        </p:blipFill>
        <p:spPr bwMode="auto">
          <a:xfrm>
            <a:off x="0" y="-24"/>
            <a:ext cx="9144000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8" name="TextBox 37"/>
          <p:cNvSpPr txBox="1"/>
          <p:nvPr/>
        </p:nvSpPr>
        <p:spPr>
          <a:xfrm>
            <a:off x="3071802" y="1214422"/>
            <a:ext cx="6072198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1. Найдём массу бензина в баке.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0" y="4214818"/>
            <a:ext cx="8602483" cy="52322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3. На 246 кг бензина можно проехать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10км/кг·</a:t>
            </a:r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426кг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 Box 2"/>
          <p:cNvSpPr txBox="1">
            <a:spLocks noChangeArrowheads="1"/>
          </p:cNvSpPr>
          <p:nvPr/>
        </p:nvSpPr>
        <p:spPr bwMode="auto">
          <a:xfrm>
            <a:off x="0" y="0"/>
            <a:ext cx="571472" cy="417494"/>
          </a:xfrm>
          <a:prstGeom prst="rect">
            <a:avLst/>
          </a:prstGeom>
          <a:solidFill>
            <a:srgbClr val="FFFFFF"/>
          </a:solidFill>
          <a:ln w="19050" cmpd="dbl">
            <a:solidFill>
              <a:srgbClr val="974706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53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300"/>
                                        <p:tgtEl>
                                          <p:spTgt spid="38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0877C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300"/>
                                        <p:tgtEl>
                                          <p:spTgt spid="38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300"/>
                                        <p:tgtEl>
                                          <p:spTgt spid="38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8" dur="3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0877C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9" dur="3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3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5" dur="4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6" dur="4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4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4" dur="4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5" dur="40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40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0" dur="300"/>
                                        <p:tgtEl>
                                          <p:spTgt spid="40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0877C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1" dur="300"/>
                                        <p:tgtEl>
                                          <p:spTgt spid="40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300"/>
                                        <p:tgtEl>
                                          <p:spTgt spid="40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3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5" dur="3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0877C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6" dur="3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7" dur="3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2" dur="300"/>
                                        <p:tgtEl>
                                          <p:spTgt spid="43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0877C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3" dur="300"/>
                                        <p:tgtEl>
                                          <p:spTgt spid="43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4" dur="300"/>
                                        <p:tgtEl>
                                          <p:spTgt spid="43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7" dur="3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0877C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8" dur="3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9" dur="3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1000"/>
                                        <p:tgtEl>
                                          <p:spTgt spid="4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10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5" grpId="0"/>
      <p:bldP spid="26" grpId="0" animBg="1"/>
      <p:bldP spid="27" grpId="0"/>
      <p:bldP spid="28" grpId="0"/>
      <p:bldP spid="29" grpId="0"/>
      <p:bldP spid="30" grpId="0"/>
      <p:bldP spid="32" grpId="0"/>
      <p:bldP spid="33" grpId="0"/>
      <p:bldP spid="34" grpId="0"/>
      <p:bldP spid="35" grpId="0"/>
      <p:bldP spid="40" grpId="0" build="allAtOnce" animBg="1"/>
      <p:bldP spid="42" grpId="0" uiExpand="1" build="p" animBg="1"/>
      <p:bldP spid="38" grpId="0" build="allAtOnce" animBg="1"/>
      <p:bldP spid="43" grpId="0" build="allAtOnce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-11276" y="857232"/>
            <a:ext cx="285828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чуг</a:t>
            </a:r>
            <a:r>
              <a:rPr lang="ru-RU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=800г</a:t>
            </a:r>
            <a:endParaRPr lang="ru-RU" sz="36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2547646"/>
            <a:ext cx="292892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олости</a:t>
            </a:r>
            <a:r>
              <a:rPr lang="ru-RU" sz="32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r>
              <a:rPr lang="ru-RU" sz="32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-?</a:t>
            </a:r>
            <a:endParaRPr lang="ru-RU" sz="32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-32" y="1383836"/>
            <a:ext cx="378621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</a:t>
            </a:r>
            <a:r>
              <a:rPr lang="ru-RU" sz="2400" b="1" dirty="0" err="1" smtClean="0">
                <a:solidFill>
                  <a:srgbClr val="006600"/>
                </a:solidFill>
                <a:latin typeface="Times New Roman" pitchFamily="18" charset="0"/>
                <a:sym typeface="Symbol" pitchFamily="18" charset="2"/>
              </a:rPr>
              <a:t>чуг</a:t>
            </a:r>
            <a:r>
              <a:rPr lang="ru-RU" sz="4000" b="1" dirty="0" err="1" smtClean="0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=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 7</a:t>
            </a:r>
            <a:r>
              <a:rPr lang="ru-RU" sz="32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г/см</a:t>
            </a:r>
            <a:r>
              <a:rPr lang="ru-RU" sz="3200" b="1" baseline="300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 </a:t>
            </a:r>
            <a:endParaRPr lang="ru-RU" sz="48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rot="5400000" flipH="1" flipV="1">
            <a:off x="1608117" y="2249479"/>
            <a:ext cx="2357454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-71470" y="1904704"/>
            <a:ext cx="281359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общ</a:t>
            </a:r>
            <a:r>
              <a:rPr lang="ru-RU" sz="14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r>
              <a:rPr lang="ru-RU" sz="1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12</a:t>
            </a:r>
            <a:r>
              <a:rPr lang="ru-RU" sz="32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</a:t>
            </a:r>
            <a:r>
              <a:rPr lang="ru-RU" sz="32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см</a:t>
            </a:r>
            <a:r>
              <a:rPr lang="ru-RU" sz="3200" baseline="300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785528" y="928670"/>
            <a:ext cx="4572554" cy="107721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1.Найдём объём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вещества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(чугуна).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229098" y="2262005"/>
            <a:ext cx="896399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</a:t>
            </a:r>
            <a:r>
              <a:rPr lang="ru-RU" sz="3600" b="1" dirty="0" smtClean="0">
                <a:solidFill>
                  <a:srgbClr val="006600"/>
                </a:solidFill>
                <a:latin typeface="Times New Roman" pitchFamily="18" charset="0"/>
                <a:sym typeface="Symbol" pitchFamily="18" charset="2"/>
              </a:rPr>
              <a:t>ч</a:t>
            </a:r>
            <a:endParaRPr lang="ru-RU" sz="6000" dirty="0">
              <a:solidFill>
                <a:srgbClr val="006600"/>
              </a:solidFill>
            </a:endParaRPr>
          </a:p>
        </p:txBody>
      </p:sp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4143372" y="1714488"/>
            <a:ext cx="1735395" cy="1005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kumimoji="0" lang="en-US" sz="5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ч</a:t>
            </a:r>
            <a:endParaRPr kumimoji="0" lang="ru-RU" sz="6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 Box 11"/>
          <p:cNvSpPr txBox="1">
            <a:spLocks noChangeArrowheads="1"/>
          </p:cNvSpPr>
          <p:nvPr/>
        </p:nvSpPr>
        <p:spPr bwMode="auto">
          <a:xfrm>
            <a:off x="2786050" y="2000240"/>
            <a:ext cx="1214446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5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V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rPr>
              <a:t>ч</a:t>
            </a:r>
            <a:endParaRPr kumimoji="0" lang="ru-RU" sz="6000" b="0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Line 6"/>
          <p:cNvSpPr>
            <a:spLocks noChangeShapeType="1"/>
          </p:cNvSpPr>
          <p:nvPr/>
        </p:nvSpPr>
        <p:spPr bwMode="auto">
          <a:xfrm flipH="1">
            <a:off x="4257862" y="2571744"/>
            <a:ext cx="577325" cy="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66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"/>
          <p:cNvSpPr>
            <a:spLocks noChangeArrowheads="1"/>
          </p:cNvSpPr>
          <p:nvPr/>
        </p:nvSpPr>
        <p:spPr bwMode="auto">
          <a:xfrm>
            <a:off x="3714744" y="2143116"/>
            <a:ext cx="50687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endParaRPr kumimoji="0" lang="ru-RU" sz="4400" b="1" i="0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16" name="Text Box 11"/>
          <p:cNvSpPr txBox="1">
            <a:spLocks noChangeArrowheads="1"/>
          </p:cNvSpPr>
          <p:nvPr/>
        </p:nvSpPr>
        <p:spPr bwMode="auto">
          <a:xfrm>
            <a:off x="5500694" y="2000240"/>
            <a:ext cx="1214446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4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V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rPr>
              <a:t>ч</a:t>
            </a:r>
            <a:endParaRPr kumimoji="0" lang="ru-RU" sz="5400" b="0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"/>
          <p:cNvSpPr>
            <a:spLocks noChangeArrowheads="1"/>
          </p:cNvSpPr>
          <p:nvPr/>
        </p:nvSpPr>
        <p:spPr bwMode="auto">
          <a:xfrm>
            <a:off x="6429388" y="2016617"/>
            <a:ext cx="50687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endParaRPr kumimoji="0" lang="ru-RU" sz="4400" b="1" i="0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18" name="Line 6"/>
          <p:cNvSpPr>
            <a:spLocks noChangeShapeType="1"/>
          </p:cNvSpPr>
          <p:nvPr/>
        </p:nvSpPr>
        <p:spPr bwMode="auto">
          <a:xfrm flipH="1">
            <a:off x="7072330" y="2487867"/>
            <a:ext cx="1836000" cy="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6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 Box 10"/>
          <p:cNvSpPr txBox="1">
            <a:spLocks noChangeArrowheads="1"/>
          </p:cNvSpPr>
          <p:nvPr/>
        </p:nvSpPr>
        <p:spPr bwMode="auto">
          <a:xfrm>
            <a:off x="7000924" y="1785926"/>
            <a:ext cx="2357422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rPr>
              <a:t>800г</a:t>
            </a:r>
            <a:r>
              <a:rPr lang="ru-RU" sz="3600" b="1" cap="all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×</a:t>
            </a:r>
            <a:r>
              <a:rPr lang="ru-RU" sz="36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см</a:t>
            </a:r>
            <a:r>
              <a:rPr lang="ru-RU" sz="3600" b="1" baseline="300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7715272" y="2372287"/>
            <a:ext cx="60144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7</a:t>
            </a:r>
            <a:r>
              <a:rPr lang="ru-RU" sz="28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endParaRPr lang="ru-RU" sz="3600" dirty="0">
              <a:solidFill>
                <a:srgbClr val="006600"/>
              </a:solidFill>
            </a:endParaRPr>
          </a:p>
        </p:txBody>
      </p:sp>
      <p:sp>
        <p:nvSpPr>
          <p:cNvPr id="21" name="Rectangle 1"/>
          <p:cNvSpPr>
            <a:spLocks noChangeArrowheads="1"/>
          </p:cNvSpPr>
          <p:nvPr/>
        </p:nvSpPr>
        <p:spPr bwMode="auto">
          <a:xfrm>
            <a:off x="6576406" y="2928934"/>
            <a:ext cx="2350900" cy="707886"/>
          </a:xfrm>
          <a:prstGeom prst="rect">
            <a:avLst/>
          </a:prstGeom>
          <a:solidFill>
            <a:srgbClr val="F9E3A5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=114,3</a:t>
            </a:r>
            <a:r>
              <a:rPr lang="ru-RU" sz="40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см</a:t>
            </a:r>
            <a:r>
              <a:rPr lang="ru-RU" sz="4000" b="1" baseline="300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kumimoji="0" lang="ru-RU" sz="4000" b="1" i="0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85720" y="3497049"/>
            <a:ext cx="5634941" cy="646331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2. Найдём  объём 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полости.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 Box 11"/>
          <p:cNvSpPr txBox="1">
            <a:spLocks noChangeArrowheads="1"/>
          </p:cNvSpPr>
          <p:nvPr/>
        </p:nvSpPr>
        <p:spPr bwMode="auto">
          <a:xfrm>
            <a:off x="357158" y="4071942"/>
            <a:ext cx="1214446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6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V</a:t>
            </a:r>
            <a:r>
              <a:rPr kumimoji="0" lang="ru-RU" sz="44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п</a:t>
            </a:r>
            <a:endParaRPr kumimoji="0" lang="ru-RU" sz="66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Rectangle 1"/>
          <p:cNvSpPr>
            <a:spLocks noChangeArrowheads="1"/>
          </p:cNvSpPr>
          <p:nvPr/>
        </p:nvSpPr>
        <p:spPr bwMode="auto">
          <a:xfrm>
            <a:off x="1357290" y="4143380"/>
            <a:ext cx="50687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endParaRPr kumimoji="0" lang="ru-RU" sz="4400" b="1" i="0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25" name="Text Box 11"/>
          <p:cNvSpPr txBox="1">
            <a:spLocks noChangeArrowheads="1"/>
          </p:cNvSpPr>
          <p:nvPr/>
        </p:nvSpPr>
        <p:spPr bwMode="auto">
          <a:xfrm>
            <a:off x="1714480" y="4071942"/>
            <a:ext cx="1643074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6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V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общ</a:t>
            </a:r>
            <a:endParaRPr kumimoji="0" lang="ru-RU" sz="66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ectangle 1"/>
          <p:cNvSpPr>
            <a:spLocks noChangeArrowheads="1"/>
          </p:cNvSpPr>
          <p:nvPr/>
        </p:nvSpPr>
        <p:spPr bwMode="auto">
          <a:xfrm>
            <a:off x="3158268" y="4055565"/>
            <a:ext cx="342162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</a:t>
            </a:r>
            <a:endParaRPr kumimoji="0" lang="ru-RU" sz="4400" b="1" i="0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27" name="Text Box 11"/>
          <p:cNvSpPr txBox="1">
            <a:spLocks noChangeArrowheads="1"/>
          </p:cNvSpPr>
          <p:nvPr/>
        </p:nvSpPr>
        <p:spPr bwMode="auto">
          <a:xfrm>
            <a:off x="3357554" y="4068744"/>
            <a:ext cx="1214446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6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V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rPr>
              <a:t>ч</a:t>
            </a:r>
            <a:endParaRPr kumimoji="0" lang="ru-RU" sz="6600" b="0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Rectangle 1"/>
          <p:cNvSpPr>
            <a:spLocks noChangeArrowheads="1"/>
          </p:cNvSpPr>
          <p:nvPr/>
        </p:nvSpPr>
        <p:spPr bwMode="auto">
          <a:xfrm>
            <a:off x="4429124" y="4159757"/>
            <a:ext cx="50687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endParaRPr kumimoji="0" lang="ru-RU" sz="4400" b="1" i="0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29" name="Text Box 11"/>
          <p:cNvSpPr txBox="1">
            <a:spLocks noChangeArrowheads="1"/>
          </p:cNvSpPr>
          <p:nvPr/>
        </p:nvSpPr>
        <p:spPr bwMode="auto">
          <a:xfrm>
            <a:off x="4857752" y="4214818"/>
            <a:ext cx="1643074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lang="ru-RU" sz="36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125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см</a:t>
            </a:r>
            <a:r>
              <a:rPr lang="ru-RU" sz="3600" b="1" baseline="300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 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Rectangle 1"/>
          <p:cNvSpPr>
            <a:spLocks noChangeArrowheads="1"/>
          </p:cNvSpPr>
          <p:nvPr/>
        </p:nvSpPr>
        <p:spPr bwMode="auto">
          <a:xfrm>
            <a:off x="6229362" y="4116895"/>
            <a:ext cx="342162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</a:t>
            </a:r>
            <a:endParaRPr kumimoji="0" lang="ru-RU" sz="4400" b="1" i="0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31" name="Rectangle 1"/>
          <p:cNvSpPr>
            <a:spLocks noChangeArrowheads="1"/>
          </p:cNvSpPr>
          <p:nvPr/>
        </p:nvSpPr>
        <p:spPr bwMode="auto">
          <a:xfrm>
            <a:off x="6514494" y="4226357"/>
            <a:ext cx="168328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114,3</a:t>
            </a:r>
            <a:r>
              <a:rPr lang="ru-RU" sz="32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см</a:t>
            </a:r>
            <a:r>
              <a:rPr lang="ru-RU" sz="3200" b="1" baseline="300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kumimoji="0" lang="ru-RU" sz="3200" b="1" i="0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32" name="Rectangle 1"/>
          <p:cNvSpPr>
            <a:spLocks noChangeArrowheads="1"/>
          </p:cNvSpPr>
          <p:nvPr/>
        </p:nvSpPr>
        <p:spPr bwMode="auto">
          <a:xfrm>
            <a:off x="7993480" y="4100518"/>
            <a:ext cx="50687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endParaRPr kumimoji="0" lang="ru-RU" sz="4400" b="1" i="0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33" name="Rectangle 1"/>
          <p:cNvSpPr>
            <a:spLocks noChangeArrowheads="1"/>
          </p:cNvSpPr>
          <p:nvPr/>
        </p:nvSpPr>
        <p:spPr bwMode="auto">
          <a:xfrm>
            <a:off x="7149575" y="4792816"/>
            <a:ext cx="2122697" cy="707886"/>
          </a:xfrm>
          <a:prstGeom prst="rect">
            <a:avLst/>
          </a:prstGeom>
          <a:solidFill>
            <a:srgbClr val="F9E3A5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10,7</a:t>
            </a:r>
            <a:r>
              <a:rPr lang="ru-RU" sz="40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см</a:t>
            </a:r>
            <a:r>
              <a:rPr lang="ru-RU" sz="4000" b="1" baseline="300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kumimoji="0" lang="ru-RU" sz="4000" b="1" i="0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14282" y="5500702"/>
            <a:ext cx="89847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u="sng" dirty="0" smtClean="0">
                <a:latin typeface="Times New Roman" pitchFamily="18" charset="0"/>
                <a:cs typeface="Times New Roman" pitchFamily="18" charset="0"/>
              </a:rPr>
              <a:t>Ответ: </a:t>
            </a:r>
            <a:r>
              <a:rPr lang="ru-RU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объём полости составляет 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10,7 </a:t>
            </a:r>
            <a:r>
              <a:rPr lang="ru-RU" sz="36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см</a:t>
            </a:r>
            <a:r>
              <a:rPr lang="ru-RU" sz="3600" b="1" baseline="300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6" name="Picture 3"/>
          <p:cNvPicPr>
            <a:picLocks noChangeAspect="1" noChangeArrowheads="1"/>
          </p:cNvPicPr>
          <p:nvPr/>
        </p:nvPicPr>
        <p:blipFill>
          <a:blip r:embed="rId10" cstate="print"/>
          <a:srcRect l="29883" t="8789" r="32031" b="87549"/>
          <a:stretch>
            <a:fillRect/>
          </a:stretch>
        </p:blipFill>
        <p:spPr bwMode="auto">
          <a:xfrm>
            <a:off x="0" y="0"/>
            <a:ext cx="9144000" cy="928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Овал 7"/>
          <p:cNvSpPr/>
          <p:nvPr/>
        </p:nvSpPr>
        <p:spPr>
          <a:xfrm>
            <a:off x="7286644" y="714356"/>
            <a:ext cx="1357322" cy="1071570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7786710" y="928670"/>
            <a:ext cx="571504" cy="42862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Text Box 2"/>
          <p:cNvSpPr txBox="1">
            <a:spLocks noChangeArrowheads="1"/>
          </p:cNvSpPr>
          <p:nvPr/>
        </p:nvSpPr>
        <p:spPr bwMode="auto">
          <a:xfrm>
            <a:off x="0" y="0"/>
            <a:ext cx="571472" cy="417494"/>
          </a:xfrm>
          <a:prstGeom prst="rect">
            <a:avLst/>
          </a:prstGeom>
          <a:solidFill>
            <a:srgbClr val="FFFFFF"/>
          </a:solidFill>
          <a:ln w="19050" cmpd="dbl">
            <a:solidFill>
              <a:srgbClr val="974706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54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3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0877C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3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3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950"/>
                            </p:stCondLst>
                            <p:childTnLst>
                              <p:par>
                                <p:cTn id="2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950"/>
                            </p:stCondLst>
                            <p:childTnLst>
                              <p:par>
                                <p:cTn id="2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5" dur="3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0877C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6" dur="3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3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8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0" dur="3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0877C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1" dur="3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3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650"/>
                            </p:stCondLst>
                            <p:childTnLst>
                              <p:par>
                                <p:cTn id="5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650"/>
                            </p:stCondLst>
                            <p:childTnLst>
                              <p:par>
                                <p:cTn id="5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00"/>
                            </p:stCondLst>
                            <p:childTnLst>
                              <p:par>
                                <p:cTn id="8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000"/>
                            </p:stCondLst>
                            <p:childTnLst>
                              <p:par>
                                <p:cTn id="8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3000"/>
                            </p:stCondLst>
                            <p:childTnLst>
                              <p:par>
                                <p:cTn id="9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0" dur="300"/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0877C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1" dur="300"/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2" dur="300"/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3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5" dur="3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0877C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6" dur="3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7" dur="3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3300"/>
                            </p:stCondLst>
                            <p:childTnLst>
                              <p:par>
                                <p:cTn id="12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4300"/>
                            </p:stCondLst>
                            <p:childTnLst>
                              <p:par>
                                <p:cTn id="13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1000"/>
                            </p:stCondLst>
                            <p:childTnLst>
                              <p:par>
                                <p:cTn id="14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1000"/>
                            </p:stCondLst>
                            <p:childTnLst>
                              <p:par>
                                <p:cTn id="15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2000"/>
                            </p:stCondLst>
                            <p:childTnLst>
                              <p:par>
                                <p:cTn id="164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3000"/>
                            </p:stCondLst>
                            <p:childTnLst>
                              <p:par>
                                <p:cTn id="16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1000"/>
                            </p:stCondLst>
                            <p:childTnLst>
                              <p:par>
                                <p:cTn id="18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6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1" dur="4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0877C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2" dur="4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3" dur="4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7400"/>
                            </p:stCondLst>
                            <p:childTnLst>
                              <p:par>
                                <p:cTn id="205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206" dur="2000" fill="hold"/>
                                        <p:tgtEl>
                                          <p:spTgt spid="34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7" grpId="0" build="p"/>
      <p:bldP spid="10" grpId="0" build="allAtOnce" animBg="1"/>
      <p:bldP spid="11" grpId="0"/>
      <p:bldP spid="12" grpId="0"/>
      <p:bldP spid="13" grpId="0"/>
      <p:bldP spid="14" grpId="0" animBg="1"/>
      <p:bldP spid="15" grpId="0"/>
      <p:bldP spid="16" grpId="0"/>
      <p:bldP spid="17" grpId="0"/>
      <p:bldP spid="18" grpId="0" animBg="1"/>
      <p:bldP spid="19" grpId="0"/>
      <p:bldP spid="20" grpId="0"/>
      <p:bldP spid="21" grpId="0" animBg="1"/>
      <p:bldP spid="22" grpId="0" build="allAtOnce" animBg="1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 animBg="1"/>
      <p:bldP spid="34" grpId="0"/>
      <p:bldP spid="34" grpId="1"/>
      <p:bldP spid="8" grpId="0" animBg="1"/>
      <p:bldP spid="9" grpId="0" animBg="1"/>
      <p:bldP spid="9" grpId="1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3" cstate="print"/>
          <a:srcRect l="16992" t="31379" r="19726" b="54590"/>
          <a:stretch>
            <a:fillRect/>
          </a:stretch>
        </p:blipFill>
        <p:spPr bwMode="auto">
          <a:xfrm>
            <a:off x="0" y="0"/>
            <a:ext cx="9144000" cy="1621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0" y="0"/>
            <a:ext cx="571472" cy="417494"/>
          </a:xfrm>
          <a:prstGeom prst="rect">
            <a:avLst/>
          </a:prstGeom>
          <a:solidFill>
            <a:srgbClr val="FFFFFF"/>
          </a:solidFill>
          <a:ln w="19050" cmpd="dbl">
            <a:solidFill>
              <a:srgbClr val="974706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55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357422" y="142852"/>
            <a:ext cx="5715000" cy="563562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z="3600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Домашнее задание.</a:t>
            </a:r>
          </a:p>
        </p:txBody>
      </p:sp>
      <p:pic>
        <p:nvPicPr>
          <p:cNvPr id="20484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5750" y="142852"/>
            <a:ext cx="1684338" cy="2300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 descr="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170738" y="458788"/>
            <a:ext cx="1944687" cy="191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Picture 15" descr="boy_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14313" y="3609975"/>
            <a:ext cx="1500187" cy="324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 descr="boy_144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754188" y="3629025"/>
            <a:ext cx="1457325" cy="315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boy_15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241675" y="3643313"/>
            <a:ext cx="1314450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5" descr="boy_151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572000" y="3643313"/>
            <a:ext cx="1484313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5" descr="boy_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151563" y="3643313"/>
            <a:ext cx="1484312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2" descr="boy_149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000875" y="2216150"/>
            <a:ext cx="2143125" cy="464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857224" y="642918"/>
            <a:ext cx="6643734" cy="2143140"/>
          </a:xfrm>
          <a:gradFill rotWithShape="0">
            <a:gsLst>
              <a:gs pos="0">
                <a:srgbClr val="92D050"/>
              </a:gs>
              <a:gs pos="100000">
                <a:srgbClr val="66CCFF">
                  <a:alpha val="50000"/>
                </a:srgbClr>
              </a:gs>
            </a:gsLst>
            <a:path path="rect">
              <a:fillToRect l="50000" t="50000" r="50000" b="50000"/>
            </a:path>
          </a:gradFill>
        </p:spPr>
        <p:txBody>
          <a:bodyPr/>
          <a:lstStyle/>
          <a:p>
            <a:pPr marL="0" indent="0" algn="ctr" eaLnBrk="1" hangingPunct="1">
              <a:lnSpc>
                <a:spcPts val="5000"/>
              </a:lnSpc>
              <a:spcBef>
                <a:spcPts val="0"/>
              </a:spcBef>
              <a:buNone/>
            </a:pPr>
            <a:r>
              <a:rPr lang="ru-RU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Гр6</a:t>
            </a:r>
          </a:p>
          <a:p>
            <a:pPr marL="0" indent="0" algn="ctr" eaLnBrk="1" hangingPunct="1">
              <a:lnSpc>
                <a:spcPts val="5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ru-RU" sz="5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 теме №6</a:t>
            </a:r>
          </a:p>
          <a:p>
            <a:pPr marL="0" indent="0" algn="ctr" eaLnBrk="1" hangingPunct="1">
              <a:lnSpc>
                <a:spcPts val="5000"/>
              </a:lnSpc>
              <a:spcBef>
                <a:spcPts val="0"/>
              </a:spcBef>
              <a:buNone/>
            </a:pPr>
            <a:r>
              <a:rPr lang="en-US" sz="3600" dirty="0" smtClean="0"/>
              <a:t>102</a:t>
            </a:r>
            <a:r>
              <a:rPr lang="ru-RU" sz="3600" dirty="0" smtClean="0"/>
              <a:t>,</a:t>
            </a:r>
            <a:r>
              <a:rPr lang="en-US" sz="3600" dirty="0" smtClean="0"/>
              <a:t>113</a:t>
            </a:r>
            <a:r>
              <a:rPr lang="ru-RU" sz="3600" dirty="0" smtClean="0"/>
              <a:t>,</a:t>
            </a:r>
            <a:r>
              <a:rPr lang="en-US" sz="3600" dirty="0" smtClean="0"/>
              <a:t>115</a:t>
            </a:r>
            <a:r>
              <a:rPr lang="ru-RU" sz="3600" dirty="0" smtClean="0"/>
              <a:t>,</a:t>
            </a:r>
            <a:r>
              <a:rPr lang="en-US" sz="3600" dirty="0" smtClean="0"/>
              <a:t>128</a:t>
            </a:r>
            <a:r>
              <a:rPr lang="ru-RU" sz="3600" dirty="0" smtClean="0"/>
              <a:t>,</a:t>
            </a:r>
            <a:r>
              <a:rPr lang="en-US" sz="3600" dirty="0" smtClean="0"/>
              <a:t>31 </a:t>
            </a:r>
            <a:r>
              <a:rPr lang="en-US" sz="3600" b="1" dirty="0" smtClean="0"/>
              <a:t>4</a:t>
            </a:r>
            <a:r>
              <a:rPr lang="en-US" sz="3600" dirty="0" smtClean="0"/>
              <a:t> </a:t>
            </a:r>
            <a:r>
              <a:rPr lang="en-US" sz="3600" b="1" dirty="0" smtClean="0"/>
              <a:t>v</a:t>
            </a:r>
            <a:r>
              <a:rPr lang="en-US" sz="3600" dirty="0" smtClean="0"/>
              <a:t> </a:t>
            </a:r>
            <a:endParaRPr lang="ru-RU" sz="36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00"/>
                            </p:stCondLst>
                            <p:childTnLst>
                              <p:par>
                                <p:cTn id="50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500"/>
                            </p:stCondLst>
                            <p:childTnLst>
                              <p:par>
                                <p:cTn id="6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500"/>
                            </p:stCondLst>
                            <p:childTnLst>
                              <p:par>
                                <p:cTn id="65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07216E-6 L -0.76875 0.00648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400" y="3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8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8500"/>
                            </p:stCondLst>
                            <p:childTnLst>
                              <p:par>
                                <p:cTn id="72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0"/>
                            </p:stCondLst>
                            <p:childTnLst>
                              <p:par>
                                <p:cTn id="77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9500"/>
                            </p:stCondLst>
                            <p:childTnLst>
                              <p:par>
                                <p:cTn id="82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0000"/>
                            </p:stCondLst>
                            <p:childTnLst>
                              <p:par>
                                <p:cTn id="86" presetID="39" presetClass="exit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0500"/>
                            </p:stCondLst>
                            <p:childTnLst>
                              <p:par>
                                <p:cTn id="93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4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uild="p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 l="17211" t="8056" r="19726" b="80225"/>
          <a:stretch>
            <a:fillRect/>
          </a:stretch>
        </p:blipFill>
        <p:spPr bwMode="auto">
          <a:xfrm>
            <a:off x="0" y="0"/>
            <a:ext cx="9144000" cy="1285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 l="54639" t="35889" r="19726" b="45801"/>
          <a:stretch>
            <a:fillRect/>
          </a:stretch>
        </p:blipFill>
        <p:spPr bwMode="auto">
          <a:xfrm>
            <a:off x="5572164" y="857256"/>
            <a:ext cx="3571836" cy="1785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0" y="0"/>
            <a:ext cx="571472" cy="417494"/>
          </a:xfrm>
          <a:prstGeom prst="rect">
            <a:avLst/>
          </a:prstGeom>
          <a:solidFill>
            <a:srgbClr val="FFFFFF"/>
          </a:solidFill>
          <a:ln w="19050" cmpd="dbl">
            <a:solidFill>
              <a:srgbClr val="974706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61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 l="16992" t="9688" r="18554" b="85218"/>
          <a:stretch>
            <a:fillRect/>
          </a:stretch>
        </p:blipFill>
        <p:spPr bwMode="auto">
          <a:xfrm>
            <a:off x="0" y="214290"/>
            <a:ext cx="9144000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 l="16992" t="15052" r="18554" b="74037"/>
          <a:stretch>
            <a:fillRect/>
          </a:stretch>
        </p:blipFill>
        <p:spPr bwMode="auto">
          <a:xfrm>
            <a:off x="0" y="2857496"/>
            <a:ext cx="9144000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0" y="0"/>
            <a:ext cx="571472" cy="417494"/>
          </a:xfrm>
          <a:prstGeom prst="rect">
            <a:avLst/>
          </a:prstGeom>
          <a:solidFill>
            <a:srgbClr val="FFFFFF"/>
          </a:solidFill>
          <a:ln w="19050" cmpd="dbl">
            <a:solidFill>
              <a:srgbClr val="974706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62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0" y="2714620"/>
            <a:ext cx="571472" cy="417494"/>
          </a:xfrm>
          <a:prstGeom prst="rect">
            <a:avLst/>
          </a:prstGeom>
          <a:solidFill>
            <a:srgbClr val="FFFFFF"/>
          </a:solidFill>
          <a:ln w="19050" cmpd="dbl">
            <a:solidFill>
              <a:srgbClr val="974706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63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8" cstate="print"/>
          <a:srcRect l="16406" t="8056" r="19140" b="80225"/>
          <a:stretch>
            <a:fillRect/>
          </a:stretch>
        </p:blipFill>
        <p:spPr bwMode="auto">
          <a:xfrm>
            <a:off x="0" y="0"/>
            <a:ext cx="9144000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142844" y="1026367"/>
            <a:ext cx="221454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000" b="1" dirty="0" smtClean="0">
                <a:solidFill>
                  <a:srgbClr val="0014A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</a:t>
            </a:r>
            <a:r>
              <a:rPr lang="ru-RU" sz="3200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=2700к</a:t>
            </a:r>
            <a:r>
              <a:rPr lang="ru-RU" sz="3200" b="1" dirty="0" smtClean="0">
                <a:solidFill>
                  <a:srgbClr val="0014A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</a:t>
            </a:r>
            <a:endParaRPr lang="ru-RU" sz="3200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4282" y="1571612"/>
            <a:ext cx="142876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1600" b="1" dirty="0" smtClean="0">
                <a:solidFill>
                  <a:srgbClr val="0066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</a:t>
            </a:r>
            <a:r>
              <a:rPr lang="ru-RU" sz="32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1ч</a:t>
            </a:r>
            <a:endParaRPr lang="ru-RU" sz="32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85720" y="3383821"/>
            <a:ext cx="18573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40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48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48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000" b="1" dirty="0" smtClean="0">
                <a:solidFill>
                  <a:srgbClr val="0066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 </a:t>
            </a:r>
            <a:r>
              <a:rPr lang="ru-RU" sz="48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-?</a:t>
            </a:r>
            <a:endParaRPr lang="ru-RU" sz="48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 rot="5400000" flipH="1" flipV="1">
            <a:off x="1108051" y="2892421"/>
            <a:ext cx="2357454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71406" y="2643182"/>
            <a:ext cx="192882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1600" b="1" dirty="0" smtClean="0">
                <a:solidFill>
                  <a:srgbClr val="0066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lang="ru-RU" sz="32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32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715</a:t>
            </a:r>
            <a:r>
              <a:rPr lang="ru-RU" sz="32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м/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</a:t>
            </a:r>
            <a:endParaRPr lang="ru-RU" sz="32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" name="Прямая со стрелкой 9"/>
          <p:cNvCxnSpPr/>
          <p:nvPr/>
        </p:nvCxnSpPr>
        <p:spPr>
          <a:xfrm flipV="1">
            <a:off x="3143240" y="2143116"/>
            <a:ext cx="5072098" cy="71438"/>
          </a:xfrm>
          <a:prstGeom prst="straightConnector1">
            <a:avLst/>
          </a:prstGeom>
          <a:ln w="38100">
            <a:solidFill>
              <a:srgbClr val="0014A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Группа 10"/>
          <p:cNvGrpSpPr/>
          <p:nvPr/>
        </p:nvGrpSpPr>
        <p:grpSpPr>
          <a:xfrm>
            <a:off x="3929058" y="2357430"/>
            <a:ext cx="642942" cy="830997"/>
            <a:chOff x="4071934" y="2071678"/>
            <a:chExt cx="642942" cy="830997"/>
          </a:xfrm>
        </p:grpSpPr>
        <p:sp>
          <p:nvSpPr>
            <p:cNvPr id="12" name="Прямоугольник 11"/>
            <p:cNvSpPr/>
            <p:nvPr/>
          </p:nvSpPr>
          <p:spPr>
            <a:xfrm>
              <a:off x="4071934" y="2071678"/>
              <a:ext cx="642942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4800" dirty="0" smtClean="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</a:rPr>
                <a:t>s</a:t>
              </a:r>
              <a:r>
                <a:rPr lang="en-US" sz="2000" b="1" dirty="0" smtClean="0">
                  <a:solidFill>
                    <a:srgbClr val="0014AC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1</a:t>
              </a:r>
              <a:endParaRPr lang="ru-RU" sz="3200" dirty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3" name="Прямая со стрелкой 12"/>
            <p:cNvCxnSpPr/>
            <p:nvPr/>
          </p:nvCxnSpPr>
          <p:spPr bwMode="auto">
            <a:xfrm rot="16200000" flipH="1">
              <a:off x="4356891" y="2072474"/>
              <a:ext cx="1588" cy="428625"/>
            </a:xfrm>
            <a:prstGeom prst="straightConnector1">
              <a:avLst/>
            </a:prstGeom>
            <a:ln w="57150">
              <a:solidFill>
                <a:srgbClr val="0014A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4" name="Прямая со стрелкой 13"/>
          <p:cNvCxnSpPr/>
          <p:nvPr/>
        </p:nvCxnSpPr>
        <p:spPr>
          <a:xfrm>
            <a:off x="3571868" y="1857364"/>
            <a:ext cx="928694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Группа 14"/>
          <p:cNvGrpSpPr/>
          <p:nvPr/>
        </p:nvGrpSpPr>
        <p:grpSpPr>
          <a:xfrm>
            <a:off x="3500430" y="1000108"/>
            <a:ext cx="714380" cy="707886"/>
            <a:chOff x="4071934" y="2071678"/>
            <a:chExt cx="714380" cy="707886"/>
          </a:xfrm>
        </p:grpSpPr>
        <p:sp>
          <p:nvSpPr>
            <p:cNvPr id="16" name="Прямоугольник 15"/>
            <p:cNvSpPr/>
            <p:nvPr/>
          </p:nvSpPr>
          <p:spPr>
            <a:xfrm>
              <a:off x="4071934" y="2071678"/>
              <a:ext cx="714380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40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lang="en-US" sz="1600" b="1" dirty="0" smtClean="0">
                  <a:solidFill>
                    <a:srgbClr val="0014AC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1</a:t>
              </a:r>
              <a:endParaRPr lang="ru-RU" sz="2400" dirty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7" name="Прямая со стрелкой 16"/>
            <p:cNvCxnSpPr/>
            <p:nvPr/>
          </p:nvCxnSpPr>
          <p:spPr bwMode="auto">
            <a:xfrm rot="16200000" flipH="1">
              <a:off x="4356891" y="2072474"/>
              <a:ext cx="1588" cy="428625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Группа 18"/>
          <p:cNvGrpSpPr/>
          <p:nvPr/>
        </p:nvGrpSpPr>
        <p:grpSpPr>
          <a:xfrm>
            <a:off x="5214942" y="2285992"/>
            <a:ext cx="642942" cy="830997"/>
            <a:chOff x="4071934" y="2071678"/>
            <a:chExt cx="642942" cy="830997"/>
          </a:xfrm>
        </p:grpSpPr>
        <p:sp>
          <p:nvSpPr>
            <p:cNvPr id="20" name="Прямоугольник 19"/>
            <p:cNvSpPr/>
            <p:nvPr/>
          </p:nvSpPr>
          <p:spPr>
            <a:xfrm>
              <a:off x="4071934" y="2071678"/>
              <a:ext cx="642942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4800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s</a:t>
              </a:r>
              <a:r>
                <a:rPr lang="en-US" sz="2000" b="1" dirty="0" smtClean="0">
                  <a:solidFill>
                    <a:srgbClr val="006600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2</a:t>
              </a:r>
              <a:endParaRPr lang="ru-RU" sz="32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1" name="Прямая со стрелкой 20"/>
            <p:cNvCxnSpPr/>
            <p:nvPr/>
          </p:nvCxnSpPr>
          <p:spPr bwMode="auto">
            <a:xfrm rot="16200000" flipH="1">
              <a:off x="4356891" y="2070885"/>
              <a:ext cx="1588" cy="428625"/>
            </a:xfrm>
            <a:prstGeom prst="straightConnector1">
              <a:avLst/>
            </a:prstGeom>
            <a:ln w="57150">
              <a:solidFill>
                <a:srgbClr val="0066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Группа 21"/>
          <p:cNvGrpSpPr/>
          <p:nvPr/>
        </p:nvGrpSpPr>
        <p:grpSpPr>
          <a:xfrm>
            <a:off x="6000760" y="1071546"/>
            <a:ext cx="714380" cy="707886"/>
            <a:chOff x="4071934" y="2071678"/>
            <a:chExt cx="714380" cy="707886"/>
          </a:xfrm>
        </p:grpSpPr>
        <p:sp>
          <p:nvSpPr>
            <p:cNvPr id="23" name="Прямоугольник 22"/>
            <p:cNvSpPr/>
            <p:nvPr/>
          </p:nvSpPr>
          <p:spPr>
            <a:xfrm>
              <a:off x="4071934" y="2071678"/>
              <a:ext cx="714380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40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lang="en-US" sz="1600" b="1" dirty="0" smtClean="0">
                  <a:solidFill>
                    <a:srgbClr val="006600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2</a:t>
              </a:r>
              <a:endParaRPr lang="ru-RU" sz="24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4" name="Прямая со стрелкой 23"/>
            <p:cNvCxnSpPr/>
            <p:nvPr/>
          </p:nvCxnSpPr>
          <p:spPr bwMode="auto">
            <a:xfrm rot="16200000" flipH="1">
              <a:off x="4356891" y="2072474"/>
              <a:ext cx="1588" cy="428625"/>
            </a:xfrm>
            <a:prstGeom prst="straightConnector1">
              <a:avLst/>
            </a:prstGeom>
            <a:ln w="57150">
              <a:solidFill>
                <a:srgbClr val="0066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Прямоугольник 24"/>
          <p:cNvSpPr/>
          <p:nvPr/>
        </p:nvSpPr>
        <p:spPr>
          <a:xfrm>
            <a:off x="71438" y="2000240"/>
            <a:ext cx="221454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u-RU" sz="2000" b="1" dirty="0" smtClean="0">
                <a:solidFill>
                  <a:srgbClr val="0014A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lang="ru-RU" sz="3200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=2700к</a:t>
            </a:r>
            <a:r>
              <a:rPr lang="ru-RU" sz="3200" b="1" dirty="0" smtClean="0">
                <a:solidFill>
                  <a:srgbClr val="0014A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</a:t>
            </a:r>
            <a:endParaRPr lang="ru-RU" sz="3200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8"/>
          <p:cNvSpPr txBox="1">
            <a:spLocks noChangeArrowheads="1"/>
          </p:cNvSpPr>
          <p:nvPr/>
        </p:nvSpPr>
        <p:spPr bwMode="auto">
          <a:xfrm>
            <a:off x="6143636" y="2778371"/>
            <a:ext cx="1228719" cy="1107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6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6600" dirty="0" smtClean="0">
                <a:latin typeface="Times New Roman" pitchFamily="18" charset="0"/>
                <a:cs typeface="Times New Roman" pitchFamily="18" charset="0"/>
              </a:rPr>
              <a:t>=</a:t>
            </a:r>
            <a:endParaRPr lang="ru-RU" sz="6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7" name="Прямая соединительная линия 26"/>
          <p:cNvCxnSpPr/>
          <p:nvPr/>
        </p:nvCxnSpPr>
        <p:spPr bwMode="auto">
          <a:xfrm flipV="1">
            <a:off x="7397271" y="3382526"/>
            <a:ext cx="1485901" cy="27799"/>
          </a:xfrm>
          <a:prstGeom prst="line">
            <a:avLst/>
          </a:prstGeom>
          <a:ln w="63500">
            <a:solidFill>
              <a:srgbClr val="000000"/>
            </a:solidFill>
          </a:ln>
          <a:scene3d>
            <a:camera prst="orthographicFront">
              <a:rot lat="0" lon="0" rev="2154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10"/>
          <p:cNvSpPr txBox="1">
            <a:spLocks noChangeArrowheads="1"/>
          </p:cNvSpPr>
          <p:nvPr/>
        </p:nvSpPr>
        <p:spPr bwMode="auto">
          <a:xfrm>
            <a:off x="7520482" y="2428868"/>
            <a:ext cx="805029" cy="1015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60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60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6000" dirty="0">
              <a:solidFill>
                <a:srgbClr val="3399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15"/>
          <p:cNvSpPr txBox="1">
            <a:spLocks noChangeArrowheads="1"/>
          </p:cNvSpPr>
          <p:nvPr/>
        </p:nvSpPr>
        <p:spPr bwMode="auto">
          <a:xfrm>
            <a:off x="7611561" y="3291739"/>
            <a:ext cx="1257299" cy="923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800" b="1" dirty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endParaRPr lang="ru-RU" sz="4800" b="1" dirty="0">
              <a:solidFill>
                <a:srgbClr val="3399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1" name="Прямая со стрелкой 30"/>
          <p:cNvCxnSpPr/>
          <p:nvPr/>
        </p:nvCxnSpPr>
        <p:spPr>
          <a:xfrm rot="10800000">
            <a:off x="5286380" y="1785926"/>
            <a:ext cx="1357322" cy="1588"/>
          </a:xfrm>
          <a:prstGeom prst="straightConnector1">
            <a:avLst/>
          </a:prstGeom>
          <a:ln w="38100">
            <a:solidFill>
              <a:srgbClr val="00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>
          <a:xfrm flipV="1">
            <a:off x="3143240" y="2285992"/>
            <a:ext cx="5072098" cy="71438"/>
          </a:xfrm>
          <a:prstGeom prst="straightConnector1">
            <a:avLst/>
          </a:prstGeom>
          <a:ln w="38100">
            <a:solidFill>
              <a:srgbClr val="006600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8"/>
          <p:cNvSpPr txBox="1">
            <a:spLocks noChangeArrowheads="1"/>
          </p:cNvSpPr>
          <p:nvPr/>
        </p:nvSpPr>
        <p:spPr bwMode="auto">
          <a:xfrm>
            <a:off x="2285984" y="3929066"/>
            <a:ext cx="1228719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6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6600" dirty="0" smtClean="0">
                <a:latin typeface="Times New Roman" pitchFamily="18" charset="0"/>
                <a:cs typeface="Times New Roman" pitchFamily="18" charset="0"/>
              </a:rPr>
              <a:t>=</a:t>
            </a:r>
            <a:endParaRPr lang="ru-RU" sz="6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8" name="Прямая соединительная линия 37"/>
          <p:cNvCxnSpPr/>
          <p:nvPr/>
        </p:nvCxnSpPr>
        <p:spPr bwMode="auto">
          <a:xfrm flipV="1">
            <a:off x="3528742" y="4467320"/>
            <a:ext cx="1485901" cy="27799"/>
          </a:xfrm>
          <a:prstGeom prst="line">
            <a:avLst/>
          </a:prstGeom>
          <a:ln w="63500">
            <a:solidFill>
              <a:srgbClr val="000000"/>
            </a:solidFill>
          </a:ln>
          <a:scene3d>
            <a:camera prst="orthographicFront">
              <a:rot lat="0" lon="0" rev="2154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Прямоугольник 38"/>
          <p:cNvSpPr/>
          <p:nvPr/>
        </p:nvSpPr>
        <p:spPr>
          <a:xfrm>
            <a:off x="3428992" y="3701481"/>
            <a:ext cx="22145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2700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000</a:t>
            </a:r>
            <a:r>
              <a:rPr lang="ru-RU" sz="3200" b="1" dirty="0" smtClean="0">
                <a:solidFill>
                  <a:srgbClr val="0014A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</a:t>
            </a:r>
            <a:endParaRPr lang="ru-RU" sz="3200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3643306" y="4558737"/>
            <a:ext cx="12144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3600с</a:t>
            </a:r>
            <a:endParaRPr lang="ru-RU" sz="32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5572132" y="4214818"/>
            <a:ext cx="257176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16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</a:t>
            </a:r>
            <a:r>
              <a:rPr lang="ru-RU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75</a:t>
            </a:r>
            <a:r>
              <a:rPr lang="ru-RU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0м/</a:t>
            </a:r>
            <a:r>
              <a:rPr lang="ru-RU" sz="32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</a:t>
            </a:r>
            <a:endParaRPr lang="ru-RU" sz="32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" y="5286388"/>
            <a:ext cx="9144000" cy="584775"/>
          </a:xfrm>
          <a:prstGeom prst="rect">
            <a:avLst/>
          </a:prstGeom>
          <a:solidFill>
            <a:srgbClr val="F9E3A5"/>
          </a:solidFill>
        </p:spPr>
        <p:txBody>
          <a:bodyPr wrap="square" rtlCol="0">
            <a:spAutoFit/>
          </a:bodyPr>
          <a:lstStyle/>
          <a:p>
            <a:r>
              <a:rPr lang="ru-RU" sz="3200" b="1" u="sng" dirty="0" smtClean="0">
                <a:latin typeface="Times New Roman" pitchFamily="18" charset="0"/>
                <a:cs typeface="Times New Roman" pitchFamily="18" charset="0"/>
              </a:rPr>
              <a:t>Ответ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: на обратный  путь …….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Text Box 2"/>
          <p:cNvSpPr txBox="1">
            <a:spLocks noChangeArrowheads="1"/>
          </p:cNvSpPr>
          <p:nvPr/>
        </p:nvSpPr>
        <p:spPr bwMode="auto">
          <a:xfrm>
            <a:off x="0" y="0"/>
            <a:ext cx="571472" cy="417494"/>
          </a:xfrm>
          <a:prstGeom prst="rect">
            <a:avLst/>
          </a:prstGeom>
          <a:solidFill>
            <a:srgbClr val="FFFFFF"/>
          </a:solidFill>
          <a:ln w="19050" cmpd="dbl">
            <a:solidFill>
              <a:srgbClr val="974706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64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500"/>
                            </p:stCondLst>
                            <p:childTnLst>
                              <p:par>
                                <p:cTn id="5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000"/>
                            </p:stCondLst>
                            <p:childTnLst>
                              <p:par>
                                <p:cTn id="6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1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2000"/>
                            </p:stCondLst>
                            <p:childTnLst>
                              <p:par>
                                <p:cTn id="12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9" dur="300"/>
                                        <p:tgtEl>
                                          <p:spTgt spid="42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0877C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0" dur="300"/>
                                        <p:tgtEl>
                                          <p:spTgt spid="42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1" dur="300"/>
                                        <p:tgtEl>
                                          <p:spTgt spid="42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6" dur="3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0877C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7" dur="3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8" dur="3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3600"/>
                            </p:stCondLst>
                            <p:childTnLst>
                              <p:par>
                                <p:cTn id="140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141" dur="2000" fill="hold"/>
                                        <p:tgtEl>
                                          <p:spTgt spid="42">
                                            <p:bg/>
                                          </p:spTgt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2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143" dur="20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9" grpId="0"/>
      <p:bldP spid="25" grpId="0"/>
      <p:bldP spid="26" grpId="0"/>
      <p:bldP spid="28" grpId="0"/>
      <p:bldP spid="29" grpId="0"/>
      <p:bldP spid="37" grpId="0"/>
      <p:bldP spid="39" grpId="0"/>
      <p:bldP spid="40" grpId="0"/>
      <p:bldP spid="41" grpId="0"/>
      <p:bldP spid="42" grpId="0" build="p" animBg="1"/>
      <p:bldP spid="42" grpId="1" build="allAtOnce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/>
          <a:srcRect l="9375" t="8789" r="10351" b="83887"/>
          <a:stretch>
            <a:fillRect/>
          </a:stretch>
        </p:blipFill>
        <p:spPr bwMode="auto">
          <a:xfrm>
            <a:off x="0" y="0"/>
            <a:ext cx="9144000" cy="714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0" y="928670"/>
            <a:ext cx="9144000" cy="255454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2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Ответ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3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повышение температуры вызвано ускорением  движения молекул, поэтому каждой молекуле надо </a:t>
            </a:r>
            <a:r>
              <a:rPr lang="ru-RU" sz="32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больше места, </a:t>
            </a:r>
            <a:r>
              <a:rPr lang="ru-RU" sz="3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 значит всё тело увеличивается в размерах.</a:t>
            </a:r>
          </a:p>
          <a:p>
            <a:endParaRPr lang="ru-RU" sz="3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0" y="0"/>
            <a:ext cx="571472" cy="417494"/>
          </a:xfrm>
          <a:prstGeom prst="rect">
            <a:avLst/>
          </a:prstGeom>
          <a:solidFill>
            <a:srgbClr val="FFFFFF"/>
          </a:solidFill>
          <a:ln w="19050" cmpd="dbl">
            <a:solidFill>
              <a:srgbClr val="974706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12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t="3696" b="4558"/>
          <a:stretch>
            <a:fillRect/>
          </a:stretch>
        </p:blipFill>
        <p:spPr bwMode="auto">
          <a:xfrm>
            <a:off x="167658" y="142876"/>
            <a:ext cx="8690622" cy="5929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0" y="0"/>
            <a:ext cx="571472" cy="417494"/>
          </a:xfrm>
          <a:prstGeom prst="rect">
            <a:avLst/>
          </a:prstGeom>
          <a:solidFill>
            <a:srgbClr val="FFFFFF"/>
          </a:solidFill>
          <a:ln w="19050" cmpd="dbl">
            <a:solidFill>
              <a:srgbClr val="974706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65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 l="15234" t="8056" r="19726" b="86085"/>
          <a:stretch>
            <a:fillRect/>
          </a:stretch>
        </p:blipFill>
        <p:spPr bwMode="auto">
          <a:xfrm>
            <a:off x="0" y="0"/>
            <a:ext cx="9144000" cy="571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 l="22856" t="33691" r="53262" b="20166"/>
          <a:stretch>
            <a:fillRect/>
          </a:stretch>
        </p:blipFill>
        <p:spPr bwMode="auto">
          <a:xfrm>
            <a:off x="5786414" y="642918"/>
            <a:ext cx="3357586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0" y="0"/>
            <a:ext cx="571472" cy="417494"/>
          </a:xfrm>
          <a:prstGeom prst="rect">
            <a:avLst/>
          </a:prstGeom>
          <a:solidFill>
            <a:srgbClr val="FFFFFF"/>
          </a:solidFill>
          <a:ln w="19050" cmpd="dbl">
            <a:solidFill>
              <a:srgbClr val="974706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66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357422" y="142852"/>
            <a:ext cx="5715000" cy="563562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z="3600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Домашнее задание.</a:t>
            </a:r>
          </a:p>
        </p:txBody>
      </p:sp>
      <p:pic>
        <p:nvPicPr>
          <p:cNvPr id="20484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5750" y="142852"/>
            <a:ext cx="1684338" cy="2300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 descr="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170738" y="458788"/>
            <a:ext cx="1944687" cy="191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Picture 15" descr="boy_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14313" y="3609975"/>
            <a:ext cx="1500187" cy="324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 descr="boy_144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754188" y="3629025"/>
            <a:ext cx="1457325" cy="315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boy_15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241675" y="3643313"/>
            <a:ext cx="1314450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5" descr="boy_151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572000" y="3643313"/>
            <a:ext cx="1484313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5" descr="boy_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151563" y="3643313"/>
            <a:ext cx="1484312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2" descr="boy_149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000875" y="2216150"/>
            <a:ext cx="2143125" cy="464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857224" y="642918"/>
            <a:ext cx="6643734" cy="1500198"/>
          </a:xfrm>
          <a:gradFill rotWithShape="0">
            <a:gsLst>
              <a:gs pos="0">
                <a:srgbClr val="92D050"/>
              </a:gs>
              <a:gs pos="100000">
                <a:srgbClr val="66CCFF">
                  <a:alpha val="50000"/>
                </a:srgbClr>
              </a:gs>
            </a:gsLst>
            <a:path path="rect">
              <a:fillToRect l="50000" t="50000" r="50000" b="50000"/>
            </a:path>
          </a:gradFill>
        </p:spPr>
        <p:txBody>
          <a:bodyPr/>
          <a:lstStyle/>
          <a:p>
            <a:pPr marL="0" indent="0" algn="ctr" eaLnBrk="1" hangingPunct="1">
              <a:lnSpc>
                <a:spcPts val="5000"/>
              </a:lnSpc>
              <a:spcBef>
                <a:spcPts val="0"/>
              </a:spcBef>
              <a:buNone/>
            </a:pP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Гр7</a:t>
            </a:r>
          </a:p>
          <a:p>
            <a:pPr marL="0" indent="0" algn="ctr" eaLnBrk="1" hangingPunct="1">
              <a:lnSpc>
                <a:spcPts val="5000"/>
              </a:lnSpc>
              <a:spcBef>
                <a:spcPts val="0"/>
              </a:spcBef>
              <a:buNone/>
            </a:pP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150 242 237 215* 212* </a:t>
            </a:r>
            <a:r>
              <a:rPr lang="pt-BR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pt-BR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endParaRPr lang="ru-RU" sz="3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0"/>
                            </p:stCondLst>
                            <p:childTnLst>
                              <p:par>
                                <p:cTn id="4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500"/>
                            </p:stCondLst>
                            <p:childTnLst>
                              <p:par>
                                <p:cTn id="54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500"/>
                            </p:stCondLst>
                            <p:childTnLst>
                              <p:par>
                                <p:cTn id="59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07216E-6 L -0.76875 0.00648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400" y="3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1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2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8500"/>
                            </p:stCondLst>
                            <p:childTnLst>
                              <p:par>
                                <p:cTn id="66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9000"/>
                            </p:stCondLst>
                            <p:childTnLst>
                              <p:par>
                                <p:cTn id="71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9500"/>
                            </p:stCondLst>
                            <p:childTnLst>
                              <p:par>
                                <p:cTn id="76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0000"/>
                            </p:stCondLst>
                            <p:childTnLst>
                              <p:par>
                                <p:cTn id="80" presetID="39" presetClass="exit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0500"/>
                            </p:stCondLst>
                            <p:childTnLst>
                              <p:par>
                                <p:cTn id="87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8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uild="p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/>
          <a:srcRect t="3154" b="43681"/>
          <a:stretch>
            <a:fillRect/>
          </a:stretch>
        </p:blipFill>
        <p:spPr bwMode="auto">
          <a:xfrm>
            <a:off x="0" y="142852"/>
            <a:ext cx="8912063" cy="3786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0" y="0"/>
            <a:ext cx="571472" cy="417494"/>
          </a:xfrm>
          <a:prstGeom prst="rect">
            <a:avLst/>
          </a:prstGeom>
          <a:solidFill>
            <a:srgbClr val="FFFFFF"/>
          </a:solidFill>
          <a:ln w="19050" cmpd="dbl">
            <a:solidFill>
              <a:srgbClr val="974706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71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0" y="1071546"/>
            <a:ext cx="8929718" cy="857256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Ответ: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Из-за инертности линейки  концы её не успевают начать движение… Это и сохраняет бумажные кольца.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. 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000232" y="3018049"/>
            <a:ext cx="13572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057510" y="2953105"/>
            <a:ext cx="13573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17,8</a:t>
            </a:r>
            <a:r>
              <a:rPr lang="ru-RU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286512" y="2928934"/>
            <a:ext cx="1214446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4400" b="1" baseline="300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см</a:t>
            </a:r>
            <a:r>
              <a:rPr lang="ru-RU" sz="3600" b="1" baseline="30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286248" y="2946611"/>
            <a:ext cx="21431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8,9</a:t>
            </a:r>
            <a:r>
              <a:rPr lang="ru-RU" sz="36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г/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см</a:t>
            </a:r>
            <a:r>
              <a:rPr lang="ru-RU" sz="3200" b="1" baseline="30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929058" y="1928802"/>
            <a:ext cx="15716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286380" y="1571612"/>
            <a:ext cx="11430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4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endParaRPr lang="ru-RU" sz="44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286380" y="2230931"/>
            <a:ext cx="92869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</a:t>
            </a:r>
            <a:r>
              <a:rPr lang="ru-RU" sz="2400" b="1" dirty="0" smtClean="0">
                <a:solidFill>
                  <a:srgbClr val="006600"/>
                </a:solidFill>
                <a:latin typeface="Times New Roman" pitchFamily="18" charset="0"/>
                <a:sym typeface="Symbol" pitchFamily="18" charset="2"/>
              </a:rPr>
              <a:t>м</a:t>
            </a:r>
            <a:r>
              <a:rPr lang="ru-RU" sz="4400" b="1" baseline="300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214282" y="785794"/>
            <a:ext cx="278608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2400" dirty="0" smtClean="0">
                <a:solidFill>
                  <a:srgbClr val="0066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меди.</a:t>
            </a:r>
            <a:r>
              <a:rPr lang="ru-RU" sz="32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=17,8г</a:t>
            </a:r>
            <a:endParaRPr lang="ru-RU" sz="32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71406" y="2230931"/>
            <a:ext cx="242889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2400" b="1" dirty="0" err="1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меди</a:t>
            </a:r>
            <a:r>
              <a:rPr lang="ru-RU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2400" b="1" dirty="0" err="1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кер</a:t>
            </a:r>
            <a:r>
              <a:rPr lang="ru-RU" sz="1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sz="14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0" y="1214422"/>
            <a:ext cx="357186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</a:t>
            </a:r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sym typeface="Symbol" pitchFamily="18" charset="2"/>
              </a:rPr>
              <a:t>меди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 =8,9</a:t>
            </a:r>
            <a:r>
              <a:rPr lang="ru-RU" sz="36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г/см</a:t>
            </a:r>
            <a:r>
              <a:rPr lang="ru-RU" sz="3600" b="1" baseline="300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48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Line 6"/>
          <p:cNvSpPr>
            <a:spLocks noChangeShapeType="1"/>
          </p:cNvSpPr>
          <p:nvPr/>
        </p:nvSpPr>
        <p:spPr bwMode="auto">
          <a:xfrm flipH="1">
            <a:off x="5357818" y="2320458"/>
            <a:ext cx="720000" cy="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66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" y="4929198"/>
            <a:ext cx="9144000" cy="1077218"/>
          </a:xfrm>
          <a:prstGeom prst="rect">
            <a:avLst/>
          </a:prstGeom>
          <a:solidFill>
            <a:srgbClr val="F9E3A5"/>
          </a:solidFill>
        </p:spPr>
        <p:txBody>
          <a:bodyPr wrap="square" rtlCol="0">
            <a:spAutoFit/>
          </a:bodyPr>
          <a:lstStyle/>
          <a:p>
            <a:r>
              <a:rPr lang="ru-RU" sz="3200" b="1" u="sng" dirty="0" smtClean="0">
                <a:latin typeface="Times New Roman" pitchFamily="18" charset="0"/>
                <a:cs typeface="Times New Roman" pitchFamily="18" charset="0"/>
              </a:rPr>
              <a:t>Ответ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масса керосина, вытесненного медной деталью составляет ….. </a:t>
            </a:r>
            <a:r>
              <a:rPr lang="ru-RU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102294" y="986837"/>
            <a:ext cx="4336893" cy="58477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1. Найдём объём меди.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8" cstate="print"/>
          <a:srcRect l="17578" t="8056" r="19726" b="83155"/>
          <a:stretch>
            <a:fillRect/>
          </a:stretch>
        </p:blipFill>
        <p:spPr bwMode="auto">
          <a:xfrm>
            <a:off x="0" y="0"/>
            <a:ext cx="9144000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9" cstate="print"/>
          <a:srcRect l="24180" t="29206" r="56713" b="15362"/>
          <a:stretch>
            <a:fillRect/>
          </a:stretch>
        </p:blipFill>
        <p:spPr bwMode="auto">
          <a:xfrm>
            <a:off x="7572396" y="785794"/>
            <a:ext cx="1643074" cy="286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2" name="Прямоугольник 21"/>
          <p:cNvSpPr/>
          <p:nvPr/>
        </p:nvSpPr>
        <p:spPr>
          <a:xfrm>
            <a:off x="0" y="2779564"/>
            <a:ext cx="178591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2400" b="1" dirty="0" err="1" smtClean="0">
                <a:solidFill>
                  <a:srgbClr val="0066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кер.</a:t>
            </a:r>
            <a:r>
              <a:rPr lang="ru-RU" sz="32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32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0" y="3643314"/>
            <a:ext cx="8946552" cy="58477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1. Найдём массу керосина,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вытесненого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медью.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-32" y="4214818"/>
            <a:ext cx="135732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4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44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285852" y="4214818"/>
            <a:ext cx="92869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</a:t>
            </a:r>
            <a:r>
              <a:rPr lang="ru-RU" sz="2400" b="1" dirty="0" smtClean="0">
                <a:solidFill>
                  <a:srgbClr val="006600"/>
                </a:solidFill>
                <a:latin typeface="Times New Roman" pitchFamily="18" charset="0"/>
                <a:sym typeface="Symbol" pitchFamily="18" charset="2"/>
              </a:rPr>
              <a:t>к</a:t>
            </a:r>
            <a:r>
              <a:rPr lang="ru-RU" sz="4400" b="1" baseline="300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928794" y="4214818"/>
            <a:ext cx="10001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·V</a:t>
            </a:r>
            <a:r>
              <a:rPr lang="ru-RU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928926" y="4257682"/>
            <a:ext cx="135732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4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к 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44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0" y="1714488"/>
            <a:ext cx="342899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0000CC"/>
                </a:solidFill>
                <a:latin typeface="Times New Roman" pitchFamily="18" charset="0"/>
                <a:sym typeface="Symbol" pitchFamily="18" charset="2"/>
              </a:rPr>
              <a:t> </a:t>
            </a:r>
            <a:r>
              <a:rPr lang="ru-RU" sz="2800" b="1" dirty="0" err="1" smtClean="0">
                <a:solidFill>
                  <a:srgbClr val="0000CC"/>
                </a:solidFill>
                <a:latin typeface="Times New Roman" pitchFamily="18" charset="0"/>
                <a:sym typeface="Symbol" pitchFamily="18" charset="2"/>
              </a:rPr>
              <a:t>кер</a:t>
            </a:r>
            <a:r>
              <a:rPr lang="ru-RU" sz="4000" b="1" dirty="0" smtClean="0">
                <a:solidFill>
                  <a:srgbClr val="0000CC"/>
                </a:solidFill>
                <a:latin typeface="Times New Roman" pitchFamily="18" charset="0"/>
                <a:sym typeface="Symbol" pitchFamily="18" charset="2"/>
              </a:rPr>
              <a:t> 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=</a:t>
            </a:r>
            <a:r>
              <a:rPr lang="ru-RU" sz="4000" b="1" dirty="0" smtClean="0">
                <a:solidFill>
                  <a:srgbClr val="0000CC"/>
                </a:solidFill>
                <a:latin typeface="Times New Roman" pitchFamily="18" charset="0"/>
                <a:sym typeface="Symbol" pitchFamily="18" charset="2"/>
              </a:rPr>
              <a:t>0,8</a:t>
            </a:r>
            <a:r>
              <a:rPr lang="ru-RU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г/см</a:t>
            </a:r>
            <a:r>
              <a:rPr lang="ru-RU" sz="3600" baseline="30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48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4071934" y="4286256"/>
            <a:ext cx="178595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0000CC"/>
                </a:solidFill>
                <a:latin typeface="Times New Roman" pitchFamily="18" charset="0"/>
                <a:sym typeface="Symbol" pitchFamily="18" charset="2"/>
              </a:rPr>
              <a:t>0,8</a:t>
            </a:r>
            <a:r>
              <a:rPr lang="ru-RU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г/см</a:t>
            </a:r>
            <a:r>
              <a:rPr lang="ru-RU" sz="3600" baseline="30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48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5800732" y="4314830"/>
            <a:ext cx="1500198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· 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см</a:t>
            </a:r>
            <a:r>
              <a:rPr lang="ru-RU" sz="3600" b="1" baseline="30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7286644" y="4286256"/>
            <a:ext cx="1785950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….</a:t>
            </a:r>
            <a:r>
              <a:rPr lang="ru-RU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endParaRPr lang="ru-RU" sz="4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 Box 2"/>
          <p:cNvSpPr txBox="1">
            <a:spLocks noChangeArrowheads="1"/>
          </p:cNvSpPr>
          <p:nvPr/>
        </p:nvSpPr>
        <p:spPr bwMode="auto">
          <a:xfrm>
            <a:off x="0" y="0"/>
            <a:ext cx="571472" cy="417494"/>
          </a:xfrm>
          <a:prstGeom prst="rect">
            <a:avLst/>
          </a:prstGeom>
          <a:solidFill>
            <a:srgbClr val="FFFFFF"/>
          </a:solidFill>
          <a:ln w="19050" cmpd="dbl">
            <a:solidFill>
              <a:srgbClr val="974706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72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6" dur="300"/>
                                        <p:tgtEl>
                                          <p:spTgt spid="38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0877C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7" dur="300"/>
                                        <p:tgtEl>
                                          <p:spTgt spid="38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300"/>
                                        <p:tgtEl>
                                          <p:spTgt spid="38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1" dur="3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0877C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2" dur="3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3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8" dur="4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9" dur="4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4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800"/>
                            </p:stCondLst>
                            <p:childTnLst>
                              <p:par>
                                <p:cTn id="5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2" dur="4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3" dur="40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40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8" dur="300"/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0877C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9" dur="300"/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0" dur="300"/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1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3" dur="3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0877C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4" dur="3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5" dur="3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2" dur="4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3" dur="4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4" dur="4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5" dur="300"/>
                                        <p:tgtEl>
                                          <p:spTgt spid="42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0877C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6" dur="300"/>
                                        <p:tgtEl>
                                          <p:spTgt spid="42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7" dur="300"/>
                                        <p:tgtEl>
                                          <p:spTgt spid="42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62" dur="3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0877C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3" dur="3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4" dur="3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9150"/>
                            </p:stCondLst>
                            <p:childTnLst>
                              <p:par>
                                <p:cTn id="166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167" dur="2000" fill="hold"/>
                                        <p:tgtEl>
                                          <p:spTgt spid="42">
                                            <p:bg/>
                                          </p:spTgt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8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169" dur="20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5" grpId="0"/>
      <p:bldP spid="26" grpId="0" animBg="1"/>
      <p:bldP spid="27" grpId="0"/>
      <p:bldP spid="28" grpId="0"/>
      <p:bldP spid="29" grpId="0"/>
      <p:bldP spid="30" grpId="0"/>
      <p:bldP spid="32" grpId="0"/>
      <p:bldP spid="33" grpId="0"/>
      <p:bldP spid="34" grpId="0"/>
      <p:bldP spid="39" grpId="0" animBg="1"/>
      <p:bldP spid="42" grpId="0" build="p" animBg="1"/>
      <p:bldP spid="42" grpId="1" build="allAtOnce" animBg="1"/>
      <p:bldP spid="38" grpId="0" build="allAtOnce" animBg="1"/>
      <p:bldP spid="22" grpId="0"/>
      <p:bldP spid="23" grpId="0" build="allAtOnce" animBg="1"/>
      <p:bldP spid="24" grpId="0"/>
      <p:bldP spid="35" grpId="0"/>
      <p:bldP spid="36" grpId="0"/>
      <p:bldP spid="40" grpId="0"/>
      <p:bldP spid="41" grpId="0"/>
      <p:bldP spid="44" grpId="0"/>
      <p:bldP spid="45" grpId="0" animBg="1"/>
      <p:bldP spid="46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8"/>
          <p:cNvGrpSpPr/>
          <p:nvPr/>
        </p:nvGrpSpPr>
        <p:grpSpPr>
          <a:xfrm>
            <a:off x="4454789" y="1928802"/>
            <a:ext cx="4689243" cy="3833862"/>
            <a:chOff x="4429124" y="2714596"/>
            <a:chExt cx="4689243" cy="3833862"/>
          </a:xfrm>
        </p:grpSpPr>
        <p:grpSp>
          <p:nvGrpSpPr>
            <p:cNvPr id="3" name="Группа 2"/>
            <p:cNvGrpSpPr/>
            <p:nvPr/>
          </p:nvGrpSpPr>
          <p:grpSpPr>
            <a:xfrm>
              <a:off x="4474541" y="2762252"/>
              <a:ext cx="4643826" cy="3786206"/>
              <a:chOff x="4573324" y="1214422"/>
              <a:chExt cx="4427832" cy="3786206"/>
            </a:xfrm>
          </p:grpSpPr>
          <p:pic>
            <p:nvPicPr>
              <p:cNvPr id="4" name="Picture 2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4573324" y="1214422"/>
                <a:ext cx="4427832" cy="28574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6" name="Text Box 6"/>
              <p:cNvSpPr txBox="1">
                <a:spLocks noChangeArrowheads="1"/>
              </p:cNvSpPr>
              <p:nvPr/>
            </p:nvSpPr>
            <p:spPr bwMode="auto">
              <a:xfrm>
                <a:off x="4714875" y="1285853"/>
                <a:ext cx="4209861" cy="37147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endParaRPr kumimoji="0" lang="ru-RU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endParaRPr kumimoji="0" lang="ru-RU" sz="2400" b="0" i="0" u="none" strike="noStrike" cap="none" normalizeH="0" baseline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endParaRPr kumimoji="0" lang="ru-RU" sz="2400" b="0" i="0" u="none" strike="noStrike" cap="none" normalizeH="0" baseline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3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8" name="Прямоугольник 7"/>
            <p:cNvSpPr/>
            <p:nvPr/>
          </p:nvSpPr>
          <p:spPr>
            <a:xfrm>
              <a:off x="4429124" y="2714596"/>
              <a:ext cx="3428992" cy="292898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10" name="Прямоугольник 9"/>
          <p:cNvSpPr/>
          <p:nvPr/>
        </p:nvSpPr>
        <p:spPr>
          <a:xfrm>
            <a:off x="142844" y="2214554"/>
            <a:ext cx="250109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2400" dirty="0" smtClean="0">
                <a:solidFill>
                  <a:srgbClr val="0066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менз.</a:t>
            </a:r>
            <a:r>
              <a:rPr lang="ru-RU" sz="32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=600г</a:t>
            </a:r>
            <a:endParaRPr lang="ru-RU" sz="32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-32" y="2714620"/>
            <a:ext cx="278608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2400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общая</a:t>
            </a:r>
            <a:r>
              <a:rPr lang="ru-RU" sz="32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=2000г</a:t>
            </a:r>
            <a:endParaRPr lang="ru-RU" sz="32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0" y="3357562"/>
            <a:ext cx="278605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 </a:t>
            </a:r>
            <a:r>
              <a:rPr lang="ru-RU" sz="3200" b="1" dirty="0" smtClean="0">
                <a:solidFill>
                  <a:srgbClr val="0000CC"/>
                </a:solidFill>
                <a:latin typeface="Times New Roman" pitchFamily="18" charset="0"/>
                <a:sym typeface="Symbol" pitchFamily="18" charset="2"/>
              </a:rPr>
              <a:t>=0,71</a:t>
            </a:r>
            <a:r>
              <a:rPr lang="ru-RU" sz="3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г/см</a:t>
            </a:r>
            <a:r>
              <a:rPr lang="ru-RU" sz="3200" baseline="30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32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32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 rot="5400000" flipH="1" flipV="1">
            <a:off x="1536679" y="3463925"/>
            <a:ext cx="2357454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"/>
          <p:cNvSpPr>
            <a:spLocks noChangeArrowheads="1"/>
          </p:cNvSpPr>
          <p:nvPr/>
        </p:nvSpPr>
        <p:spPr bwMode="auto">
          <a:xfrm>
            <a:off x="0" y="3929066"/>
            <a:ext cx="160973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b="1" dirty="0" err="1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жидк</a:t>
            </a:r>
            <a:r>
              <a:rPr lang="ru-RU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r>
              <a:rPr lang="ru-RU" sz="1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?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2857488" y="1977086"/>
            <a:ext cx="4786346" cy="52322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F90101"/>
                </a:solidFill>
                <a:latin typeface="Times New Roman" pitchFamily="18" charset="0"/>
                <a:sym typeface="Symbol" pitchFamily="18" charset="2"/>
              </a:rPr>
              <a:t>1. </a:t>
            </a:r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sym typeface="Symbol" pitchFamily="18" charset="2"/>
              </a:rPr>
              <a:t>Найдём массу жидкости </a:t>
            </a:r>
            <a:endParaRPr lang="ru-RU" sz="36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2857488" y="2285992"/>
            <a:ext cx="50006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2800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общая</a:t>
            </a:r>
            <a:r>
              <a:rPr lang="ru-RU" sz="2800" dirty="0" smtClean="0">
                <a:solidFill>
                  <a:srgbClr val="F9010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44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2800" dirty="0" err="1" smtClean="0">
                <a:solidFill>
                  <a:srgbClr val="0066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менз</a:t>
            </a:r>
            <a:r>
              <a:rPr lang="ru-RU" sz="2400" dirty="0" err="1" smtClean="0">
                <a:solidFill>
                  <a:srgbClr val="0066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r>
              <a:rPr lang="ru-RU" sz="32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smtClean="0">
                <a:solidFill>
                  <a:srgbClr val="F90101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3200" b="1" dirty="0" err="1" smtClean="0">
                <a:solidFill>
                  <a:srgbClr val="F9010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жидк</a:t>
            </a:r>
            <a:r>
              <a:rPr lang="ru-RU" sz="3200" dirty="0" smtClean="0">
                <a:solidFill>
                  <a:srgbClr val="0066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lang="ru-RU" sz="32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2786050" y="3786190"/>
            <a:ext cx="4929222" cy="46166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90101"/>
                </a:solidFill>
                <a:latin typeface="Times New Roman" pitchFamily="18" charset="0"/>
                <a:sym typeface="Symbol" pitchFamily="18" charset="2"/>
              </a:rPr>
              <a:t>2. </a:t>
            </a:r>
            <a:r>
              <a:rPr lang="ru-RU" sz="2400" b="1" dirty="0" smtClean="0">
                <a:solidFill>
                  <a:srgbClr val="006600"/>
                </a:solidFill>
                <a:latin typeface="Times New Roman" pitchFamily="18" charset="0"/>
                <a:sym typeface="Symbol" pitchFamily="18" charset="2"/>
              </a:rPr>
              <a:t>Найдём объём жидкости </a:t>
            </a:r>
            <a:endParaRPr lang="ru-RU" sz="32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71406" y="4500570"/>
            <a:ext cx="649537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600" b="1" dirty="0" smtClean="0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</a:t>
            </a:r>
            <a:endParaRPr lang="ru-RU" sz="6600" dirty="0"/>
          </a:p>
        </p:txBody>
      </p:sp>
      <p:sp>
        <p:nvSpPr>
          <p:cNvPr id="24" name="Text Box 10"/>
          <p:cNvSpPr txBox="1">
            <a:spLocks noChangeArrowheads="1"/>
          </p:cNvSpPr>
          <p:nvPr/>
        </p:nvSpPr>
        <p:spPr bwMode="auto">
          <a:xfrm>
            <a:off x="1142976" y="4214818"/>
            <a:ext cx="949577" cy="1005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6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m</a:t>
            </a:r>
            <a:endParaRPr kumimoji="0" lang="ru-RU" sz="6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 Box 11"/>
          <p:cNvSpPr txBox="1">
            <a:spLocks noChangeArrowheads="1"/>
          </p:cNvSpPr>
          <p:nvPr/>
        </p:nvSpPr>
        <p:spPr bwMode="auto">
          <a:xfrm>
            <a:off x="1130913" y="5013075"/>
            <a:ext cx="882705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6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V</a:t>
            </a:r>
            <a:endParaRPr kumimoji="0" lang="ru-RU" sz="6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Line 6"/>
          <p:cNvSpPr>
            <a:spLocks noChangeShapeType="1"/>
          </p:cNvSpPr>
          <p:nvPr/>
        </p:nvSpPr>
        <p:spPr bwMode="auto">
          <a:xfrm flipH="1">
            <a:off x="1214602" y="5132201"/>
            <a:ext cx="577325" cy="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66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Rectangle 1"/>
          <p:cNvSpPr>
            <a:spLocks noChangeArrowheads="1"/>
          </p:cNvSpPr>
          <p:nvPr/>
        </p:nvSpPr>
        <p:spPr bwMode="auto">
          <a:xfrm>
            <a:off x="642910" y="4727323"/>
            <a:ext cx="50687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endParaRPr kumimoji="0" lang="ru-RU" sz="4400" b="1" i="0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29" name="Rectangle 1"/>
          <p:cNvSpPr>
            <a:spLocks noChangeArrowheads="1"/>
          </p:cNvSpPr>
          <p:nvPr/>
        </p:nvSpPr>
        <p:spPr bwMode="auto">
          <a:xfrm>
            <a:off x="5715008" y="4714884"/>
            <a:ext cx="50687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endParaRPr kumimoji="0" lang="ru-RU" sz="4400" b="1" i="0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30" name="Text Box 10"/>
          <p:cNvSpPr txBox="1">
            <a:spLocks noChangeArrowheads="1"/>
          </p:cNvSpPr>
          <p:nvPr/>
        </p:nvSpPr>
        <p:spPr bwMode="auto">
          <a:xfrm>
            <a:off x="6143636" y="4500570"/>
            <a:ext cx="1500198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1400г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Line 6"/>
          <p:cNvSpPr>
            <a:spLocks noChangeShapeType="1"/>
          </p:cNvSpPr>
          <p:nvPr/>
        </p:nvSpPr>
        <p:spPr bwMode="auto">
          <a:xfrm flipH="1">
            <a:off x="6286512" y="5072074"/>
            <a:ext cx="828000" cy="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66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 Box 11"/>
          <p:cNvSpPr txBox="1">
            <a:spLocks noChangeArrowheads="1"/>
          </p:cNvSpPr>
          <p:nvPr/>
        </p:nvSpPr>
        <p:spPr bwMode="auto">
          <a:xfrm>
            <a:off x="6143636" y="5143512"/>
            <a:ext cx="1643074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lang="ru-RU" sz="2800" b="1" dirty="0" smtClean="0">
                <a:solidFill>
                  <a:srgbClr val="0000CC"/>
                </a:solidFill>
                <a:latin typeface="Times New Roman" pitchFamily="18" charset="0"/>
                <a:sym typeface="Symbol" pitchFamily="18" charset="2"/>
              </a:rPr>
              <a:t>0,71</a:t>
            </a:r>
            <a:r>
              <a:rPr lang="ru-RU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г/см</a:t>
            </a:r>
            <a:r>
              <a:rPr lang="ru-RU" sz="2800" baseline="30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-32" y="5786454"/>
            <a:ext cx="9144032" cy="954107"/>
          </a:xfrm>
          <a:prstGeom prst="rect">
            <a:avLst/>
          </a:prstGeom>
          <a:solidFill>
            <a:srgbClr val="F9E3A5"/>
          </a:solidFill>
        </p:spPr>
        <p:txBody>
          <a:bodyPr wrap="square">
            <a:spAutoFit/>
          </a:bodyPr>
          <a:lstStyle/>
          <a:p>
            <a:r>
              <a:rPr lang="ru-RU" sz="2800" b="1" u="sng" dirty="0" smtClean="0">
                <a:solidFill>
                  <a:srgbClr val="F90101"/>
                </a:solidFill>
                <a:latin typeface="Times New Roman" pitchFamily="18" charset="0"/>
                <a:sym typeface="Symbol" pitchFamily="18" charset="2"/>
              </a:rPr>
              <a:t>Ответ:</a:t>
            </a:r>
            <a:r>
              <a:rPr lang="ru-RU" sz="2800" b="1" dirty="0" smtClean="0">
                <a:solidFill>
                  <a:srgbClr val="F90101"/>
                </a:solidFill>
                <a:latin typeface="Times New Roman" pitchFamily="18" charset="0"/>
                <a:sym typeface="Symbol" pitchFamily="18" charset="2"/>
              </a:rPr>
              <a:t>  </a:t>
            </a:r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sym typeface="Symbol" pitchFamily="18" charset="2"/>
              </a:rPr>
              <a:t>объём жидкости  составил ….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см</a:t>
            </a:r>
            <a:r>
              <a:rPr lang="ru-RU" sz="2800" b="1" baseline="300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sym typeface="Symbol" pitchFamily="18" charset="2"/>
              </a:rPr>
              <a:t> , такова вместимость сосуда.</a:t>
            </a:r>
            <a:endParaRPr lang="ru-RU" sz="36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2786050" y="3071810"/>
            <a:ext cx="50006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2400" b="1" dirty="0" err="1" smtClean="0">
                <a:solidFill>
                  <a:srgbClr val="F9010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жидк</a:t>
            </a:r>
            <a:r>
              <a:rPr lang="ru-RU" sz="3200" b="1" dirty="0" smtClean="0">
                <a:solidFill>
                  <a:srgbClr val="F9010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2000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</a:t>
            </a:r>
            <a:r>
              <a:rPr lang="ru-RU" sz="3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600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=1400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</a:t>
            </a:r>
            <a:r>
              <a:rPr lang="ru-RU" sz="3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sz="32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5" name="Picture 2"/>
          <p:cNvPicPr>
            <a:picLocks noChangeAspect="1" noChangeArrowheads="1"/>
          </p:cNvPicPr>
          <p:nvPr/>
        </p:nvPicPr>
        <p:blipFill>
          <a:blip r:embed="rId8" cstate="print"/>
          <a:srcRect l="17578" t="8056" r="19726" b="72168"/>
          <a:stretch>
            <a:fillRect/>
          </a:stretch>
        </p:blipFill>
        <p:spPr bwMode="auto">
          <a:xfrm>
            <a:off x="0" y="142852"/>
            <a:ext cx="9144000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6" name="Text Box 11"/>
          <p:cNvSpPr txBox="1">
            <a:spLocks noChangeArrowheads="1"/>
          </p:cNvSpPr>
          <p:nvPr/>
        </p:nvSpPr>
        <p:spPr bwMode="auto">
          <a:xfrm>
            <a:off x="2357422" y="4643446"/>
            <a:ext cx="882705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6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V</a:t>
            </a:r>
            <a:endParaRPr kumimoji="0" lang="ru-RU" sz="6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Rectangle 1"/>
          <p:cNvSpPr>
            <a:spLocks noChangeArrowheads="1"/>
          </p:cNvSpPr>
          <p:nvPr/>
        </p:nvSpPr>
        <p:spPr bwMode="auto">
          <a:xfrm>
            <a:off x="3000364" y="4714884"/>
            <a:ext cx="50687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endParaRPr kumimoji="0" lang="ru-RU" sz="4400" b="1" i="0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48" name="Line 6"/>
          <p:cNvSpPr>
            <a:spLocks noChangeShapeType="1"/>
          </p:cNvSpPr>
          <p:nvPr/>
        </p:nvSpPr>
        <p:spPr bwMode="auto">
          <a:xfrm flipH="1">
            <a:off x="3500430" y="5114936"/>
            <a:ext cx="577325" cy="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66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Text Box 10"/>
          <p:cNvSpPr txBox="1">
            <a:spLocks noChangeArrowheads="1"/>
          </p:cNvSpPr>
          <p:nvPr/>
        </p:nvSpPr>
        <p:spPr bwMode="auto">
          <a:xfrm>
            <a:off x="3414706" y="4114804"/>
            <a:ext cx="949577" cy="1005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6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m</a:t>
            </a:r>
            <a:endParaRPr kumimoji="0" lang="ru-RU" sz="6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3443278" y="4800600"/>
            <a:ext cx="649537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600" b="1" dirty="0" smtClean="0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</a:t>
            </a:r>
            <a:endParaRPr lang="ru-RU" sz="6600" dirty="0"/>
          </a:p>
        </p:txBody>
      </p:sp>
      <p:sp>
        <p:nvSpPr>
          <p:cNvPr id="51" name="Text Box 11"/>
          <p:cNvSpPr txBox="1">
            <a:spLocks noChangeArrowheads="1"/>
          </p:cNvSpPr>
          <p:nvPr/>
        </p:nvSpPr>
        <p:spPr bwMode="auto">
          <a:xfrm>
            <a:off x="4857752" y="4643446"/>
            <a:ext cx="882705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6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V</a:t>
            </a:r>
            <a:endParaRPr kumimoji="0" lang="ru-RU" sz="6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8095230" y="2296040"/>
            <a:ext cx="885830" cy="23574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Text Box 2"/>
          <p:cNvSpPr txBox="1">
            <a:spLocks noChangeArrowheads="1"/>
          </p:cNvSpPr>
          <p:nvPr/>
        </p:nvSpPr>
        <p:spPr bwMode="auto">
          <a:xfrm>
            <a:off x="0" y="0"/>
            <a:ext cx="571472" cy="417494"/>
          </a:xfrm>
          <a:prstGeom prst="rect">
            <a:avLst/>
          </a:prstGeom>
          <a:solidFill>
            <a:srgbClr val="FFFFFF"/>
          </a:solidFill>
          <a:ln w="19050" cmpd="dbl">
            <a:solidFill>
              <a:srgbClr val="974706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73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000"/>
                            </p:stCondLst>
                            <p:childTnLst>
                              <p:par>
                                <p:cTn id="8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000"/>
                            </p:stCondLst>
                            <p:childTnLst>
                              <p:par>
                                <p:cTn id="8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3000"/>
                            </p:stCondLst>
                            <p:childTnLst>
                              <p:par>
                                <p:cTn id="9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4000"/>
                            </p:stCondLst>
                            <p:childTnLst>
                              <p:par>
                                <p:cTn id="9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5000"/>
                            </p:stCondLst>
                            <p:childTnLst>
                              <p:par>
                                <p:cTn id="10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1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2000"/>
                            </p:stCondLst>
                            <p:childTnLst>
                              <p:par>
                                <p:cTn id="12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1000"/>
                            </p:stCondLst>
                            <p:childTnLst>
                              <p:par>
                                <p:cTn id="13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2000"/>
                            </p:stCondLst>
                            <p:childTnLst>
                              <p:par>
                                <p:cTn id="14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8" dur="4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9" dur="4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0" dur="4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4" grpId="0"/>
      <p:bldP spid="19" grpId="0"/>
      <p:bldP spid="20" grpId="0" animBg="1"/>
      <p:bldP spid="21" grpId="0"/>
      <p:bldP spid="22" grpId="0" animBg="1"/>
      <p:bldP spid="23" grpId="0"/>
      <p:bldP spid="24" grpId="0"/>
      <p:bldP spid="25" grpId="0"/>
      <p:bldP spid="26" grpId="0" animBg="1"/>
      <p:bldP spid="27" grpId="0"/>
      <p:bldP spid="29" grpId="0"/>
      <p:bldP spid="30" grpId="0"/>
      <p:bldP spid="31" grpId="0" animBg="1"/>
      <p:bldP spid="32" grpId="0"/>
      <p:bldP spid="33" grpId="0" animBg="1"/>
      <p:bldP spid="34" grpId="0"/>
      <p:bldP spid="46" grpId="0"/>
      <p:bldP spid="47" grpId="0"/>
      <p:bldP spid="48" grpId="0" animBg="1"/>
      <p:bldP spid="49" grpId="0"/>
      <p:bldP spid="50" grpId="0"/>
      <p:bldP spid="51" grpId="0"/>
      <p:bldP spid="52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8" cstate="print"/>
          <a:srcRect l="16992" t="8056" r="19726" b="83102"/>
          <a:stretch>
            <a:fillRect/>
          </a:stretch>
        </p:blipFill>
        <p:spPr bwMode="auto">
          <a:xfrm>
            <a:off x="0" y="71438"/>
            <a:ext cx="9144000" cy="928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71438" y="3286124"/>
            <a:ext cx="221454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2400" dirty="0" err="1" smtClean="0">
                <a:solidFill>
                  <a:srgbClr val="0066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мрам.</a:t>
            </a:r>
            <a:r>
              <a:rPr lang="ru-RU" sz="3200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32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32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1406" y="2016617"/>
            <a:ext cx="242889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2400" b="1" dirty="0" err="1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мр</a:t>
            </a:r>
            <a:r>
              <a:rPr lang="ru-RU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24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пар</a:t>
            </a:r>
            <a:endParaRPr lang="ru-RU" sz="14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1000108"/>
            <a:ext cx="385762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</a:t>
            </a:r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sym typeface="Symbol" pitchFamily="18" charset="2"/>
              </a:rPr>
              <a:t>мрамор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 =8,9</a:t>
            </a:r>
            <a:r>
              <a:rPr lang="ru-RU" sz="36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г/см</a:t>
            </a:r>
            <a:r>
              <a:rPr lang="ru-RU" sz="3600" b="1" baseline="300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48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1438" y="2714620"/>
            <a:ext cx="178591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2400" b="1" dirty="0" err="1" smtClean="0">
                <a:solidFill>
                  <a:srgbClr val="0066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пар.</a:t>
            </a:r>
            <a:r>
              <a:rPr lang="ru-RU" sz="32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32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1500174"/>
            <a:ext cx="435768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0000CC"/>
                </a:solidFill>
                <a:latin typeface="Times New Roman" pitchFamily="18" charset="0"/>
                <a:sym typeface="Symbol" pitchFamily="18" charset="2"/>
              </a:rPr>
              <a:t></a:t>
            </a:r>
            <a:r>
              <a:rPr lang="ru-RU" sz="2800" b="1" dirty="0" smtClean="0">
                <a:solidFill>
                  <a:srgbClr val="0000CC"/>
                </a:solidFill>
                <a:latin typeface="Times New Roman" pitchFamily="18" charset="0"/>
                <a:sym typeface="Symbol" pitchFamily="18" charset="2"/>
              </a:rPr>
              <a:t>параф</a:t>
            </a:r>
            <a:r>
              <a:rPr lang="ru-RU" sz="4000" b="1" dirty="0" smtClean="0">
                <a:solidFill>
                  <a:srgbClr val="0000CC"/>
                </a:solidFill>
                <a:latin typeface="Times New Roman" pitchFamily="18" charset="0"/>
                <a:sym typeface="Symbol" pitchFamily="18" charset="2"/>
              </a:rPr>
              <a:t> 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=</a:t>
            </a:r>
            <a:r>
              <a:rPr lang="ru-RU" sz="4000" b="1" dirty="0" smtClean="0">
                <a:solidFill>
                  <a:srgbClr val="0000CC"/>
                </a:solidFill>
                <a:latin typeface="Times New Roman" pitchFamily="18" charset="0"/>
                <a:sym typeface="Symbol" pitchFamily="18" charset="2"/>
              </a:rPr>
              <a:t>0,8</a:t>
            </a:r>
            <a:r>
              <a:rPr lang="ru-RU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г/см</a:t>
            </a:r>
            <a:r>
              <a:rPr lang="ru-RU" sz="3600" baseline="30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48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286248" y="857232"/>
            <a:ext cx="1500198" cy="857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6143636" y="857232"/>
            <a:ext cx="1500198" cy="857256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3857620" y="1785926"/>
            <a:ext cx="4786346" cy="52322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F90101"/>
                </a:solidFill>
                <a:latin typeface="Times New Roman" pitchFamily="18" charset="0"/>
                <a:sym typeface="Symbol" pitchFamily="18" charset="2"/>
              </a:rPr>
              <a:t>1. </a:t>
            </a:r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sym typeface="Symbol" pitchFamily="18" charset="2"/>
              </a:rPr>
              <a:t>Найдём массы кусков </a:t>
            </a:r>
            <a:endParaRPr lang="ru-RU" sz="36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730248" y="2285992"/>
            <a:ext cx="135732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4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44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715140" y="2285992"/>
            <a:ext cx="92869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</a:t>
            </a:r>
            <a:r>
              <a:rPr lang="ru-RU" sz="4400" b="1" baseline="300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358082" y="2285992"/>
            <a:ext cx="10001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·V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428860" y="2928934"/>
            <a:ext cx="135732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4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м 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44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643306" y="3071810"/>
            <a:ext cx="207170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0000CC"/>
                </a:solidFill>
                <a:latin typeface="Times New Roman" pitchFamily="18" charset="0"/>
                <a:sym typeface="Symbol" pitchFamily="18" charset="2"/>
              </a:rPr>
              <a:t>8900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sym typeface="Symbol" pitchFamily="18" charset="2"/>
              </a:rPr>
              <a:t>к</a:t>
            </a:r>
            <a:r>
              <a:rPr lang="ru-RU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г/м</a:t>
            </a:r>
            <a:r>
              <a:rPr lang="ru-RU" sz="2800" baseline="30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28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356358" y="3021529"/>
            <a:ext cx="1500198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· </a:t>
            </a:r>
            <a:r>
              <a:rPr lang="ru-RU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3600" b="1" baseline="30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858016" y="2996983"/>
            <a:ext cx="1785950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….к</a:t>
            </a:r>
            <a:r>
              <a:rPr lang="ru-RU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endParaRPr lang="ru-RU" sz="4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428860" y="3714752"/>
            <a:ext cx="135732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4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28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44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571868" y="3743326"/>
            <a:ext cx="200026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0000CC"/>
                </a:solidFill>
                <a:latin typeface="Times New Roman" pitchFamily="18" charset="0"/>
                <a:sym typeface="Symbol" pitchFamily="18" charset="2"/>
              </a:rPr>
              <a:t>800</a:t>
            </a:r>
            <a:r>
              <a:rPr lang="ru-RU" sz="4000" dirty="0" smtClean="0">
                <a:solidFill>
                  <a:srgbClr val="000000"/>
                </a:solidFill>
                <a:latin typeface="Times New Roman" pitchFamily="18" charset="0"/>
                <a:sym typeface="Symbol" pitchFamily="18" charset="2"/>
              </a:rPr>
              <a:t>к</a:t>
            </a:r>
            <a:r>
              <a:rPr lang="ru-RU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г/м</a:t>
            </a:r>
            <a:r>
              <a:rPr lang="ru-RU" sz="3600" baseline="30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48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514980" y="3771900"/>
            <a:ext cx="1500198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· </a:t>
            </a:r>
            <a:r>
              <a:rPr lang="ru-RU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3600" b="1" baseline="30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000892" y="3743326"/>
            <a:ext cx="1785950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….к</a:t>
            </a:r>
            <a:r>
              <a:rPr lang="ru-RU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endParaRPr lang="ru-RU" sz="4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0" y="4429132"/>
            <a:ext cx="9144000" cy="461665"/>
          </a:xfrm>
          <a:prstGeom prst="rect">
            <a:avLst/>
          </a:prstGeom>
          <a:solidFill>
            <a:srgbClr val="F9E3A5"/>
          </a:solidFill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sym typeface="Symbol" pitchFamily="18" charset="2"/>
              </a:rPr>
              <a:t>2. Во сколько раз масса мрамора больше массы парафина? </a:t>
            </a:r>
            <a:endParaRPr lang="ru-RU" sz="2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-32" y="5786454"/>
            <a:ext cx="9144032" cy="523220"/>
          </a:xfrm>
          <a:prstGeom prst="rect">
            <a:avLst/>
          </a:prstGeom>
          <a:solidFill>
            <a:srgbClr val="F9E3A5"/>
          </a:solidFill>
        </p:spPr>
        <p:txBody>
          <a:bodyPr wrap="square">
            <a:spAutoFit/>
          </a:bodyPr>
          <a:lstStyle/>
          <a:p>
            <a:r>
              <a:rPr lang="ru-RU" sz="2800" b="1" u="sng" dirty="0" smtClean="0">
                <a:solidFill>
                  <a:srgbClr val="F90101"/>
                </a:solidFill>
                <a:latin typeface="Times New Roman" pitchFamily="18" charset="0"/>
                <a:sym typeface="Symbol" pitchFamily="18" charset="2"/>
              </a:rPr>
              <a:t>Ответ:</a:t>
            </a:r>
            <a:endParaRPr lang="ru-RU" sz="36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 Box 2"/>
          <p:cNvSpPr txBox="1">
            <a:spLocks noChangeArrowheads="1"/>
          </p:cNvSpPr>
          <p:nvPr/>
        </p:nvSpPr>
        <p:spPr bwMode="auto">
          <a:xfrm>
            <a:off x="0" y="0"/>
            <a:ext cx="571472" cy="417494"/>
          </a:xfrm>
          <a:prstGeom prst="rect">
            <a:avLst/>
          </a:prstGeom>
          <a:solidFill>
            <a:srgbClr val="FFFFFF"/>
          </a:solidFill>
          <a:ln w="19050" cmpd="dbl">
            <a:solidFill>
              <a:srgbClr val="974706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74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4" dur="4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5" dur="4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4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9" dur="4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0" dur="4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1" dur="4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 animBg="1"/>
      <p:bldP spid="11" grpId="0" animBg="1"/>
      <p:bldP spid="12" grpId="0" animBg="1"/>
      <p:bldP spid="13" grpId="0"/>
      <p:bldP spid="14" grpId="0"/>
      <p:bldP spid="15" grpId="0"/>
      <p:bldP spid="16" grpId="0"/>
      <p:bldP spid="17" grpId="0"/>
      <p:bldP spid="18" grpId="0" animBg="1"/>
      <p:bldP spid="19" grpId="0" animBg="1"/>
      <p:bldP spid="20" grpId="0"/>
      <p:bldP spid="21" grpId="0"/>
      <p:bldP spid="22" grpId="0" animBg="1"/>
      <p:bldP spid="23" grpId="0" animBg="1"/>
      <p:bldP spid="24" grpId="0" animBg="1"/>
      <p:bldP spid="25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 l="18164" t="8789" r="18554" b="79492"/>
          <a:stretch>
            <a:fillRect/>
          </a:stretch>
        </p:blipFill>
        <p:spPr bwMode="auto">
          <a:xfrm>
            <a:off x="0" y="0"/>
            <a:ext cx="9161762" cy="1357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5772403" y="1329625"/>
            <a:ext cx="3371629" cy="1384995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Водород       0,00009 </a:t>
            </a:r>
          </a:p>
          <a:p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Воздух         0,00129 </a:t>
            </a:r>
          </a:p>
          <a:p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Гелий          0,00018</a:t>
            </a:r>
            <a:endParaRPr lang="ru-RU" sz="28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0" y="0"/>
            <a:ext cx="571472" cy="417494"/>
          </a:xfrm>
          <a:prstGeom prst="rect">
            <a:avLst/>
          </a:prstGeom>
          <a:solidFill>
            <a:srgbClr val="FFFFFF"/>
          </a:solidFill>
          <a:ln w="19050" cmpd="dbl">
            <a:solidFill>
              <a:srgbClr val="974706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75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/>
          <a:srcRect l="9375" t="16113" r="10351" b="77295"/>
          <a:stretch>
            <a:fillRect/>
          </a:stretch>
        </p:blipFill>
        <p:spPr bwMode="auto">
          <a:xfrm>
            <a:off x="0" y="0"/>
            <a:ext cx="9144000" cy="642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 cstate="print"/>
          <a:srcRect l="9375" t="22705" r="10351" b="67773"/>
          <a:stretch>
            <a:fillRect/>
          </a:stretch>
        </p:blipFill>
        <p:spPr bwMode="auto">
          <a:xfrm>
            <a:off x="0" y="2500306"/>
            <a:ext cx="9144000" cy="928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0" y="642918"/>
            <a:ext cx="9144000" cy="156966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Ответ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понижение температуры вызвано замедлением движения молекул, поэтому каждой молекуле надо меньше места, а значит всё тело уменьшается в размерах.</a:t>
            </a:r>
          </a:p>
          <a:p>
            <a:endParaRPr lang="ru-RU" sz="2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0" y="0"/>
            <a:ext cx="571472" cy="417494"/>
          </a:xfrm>
          <a:prstGeom prst="rect">
            <a:avLst/>
          </a:prstGeom>
          <a:solidFill>
            <a:srgbClr val="FFFFFF"/>
          </a:solidFill>
          <a:ln w="19050" cmpd="dbl">
            <a:solidFill>
              <a:srgbClr val="974706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12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0" y="2500306"/>
            <a:ext cx="571472" cy="417494"/>
          </a:xfrm>
          <a:prstGeom prst="rect">
            <a:avLst/>
          </a:prstGeom>
          <a:solidFill>
            <a:srgbClr val="FFFFFF"/>
          </a:solidFill>
          <a:ln w="19050" cmpd="dbl">
            <a:solidFill>
              <a:srgbClr val="974706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12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 cstate="print"/>
          <a:srcRect l="9375" t="8057" r="11523" b="77691"/>
          <a:stretch>
            <a:fillRect/>
          </a:stretch>
        </p:blipFill>
        <p:spPr bwMode="auto">
          <a:xfrm>
            <a:off x="0" y="0"/>
            <a:ext cx="9144000" cy="1142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5" cstate="print"/>
          <a:srcRect l="24207" t="62395" r="23264" b="16503"/>
          <a:stretch>
            <a:fillRect/>
          </a:stretch>
        </p:blipFill>
        <p:spPr bwMode="auto">
          <a:xfrm>
            <a:off x="4714876" y="4052005"/>
            <a:ext cx="4429124" cy="1234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5" cstate="print"/>
          <a:srcRect l="9375" t="23201" r="11523" b="67001"/>
          <a:stretch>
            <a:fillRect/>
          </a:stretch>
        </p:blipFill>
        <p:spPr bwMode="auto">
          <a:xfrm>
            <a:off x="0" y="3143248"/>
            <a:ext cx="9144000" cy="78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0" y="5288340"/>
            <a:ext cx="9144000" cy="156966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Ответ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диффузия – это проникновение молекул одного вещества между молекулами другого 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вызвана хаотическим движением молекул. Чем они быстрее двигаются, тем горячее тело.   Значит в горячей воде сахар растворится быстрее.  </a:t>
            </a:r>
            <a:endParaRPr lang="ru-RU" sz="2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8143900" y="4000504"/>
            <a:ext cx="1000100" cy="1285884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0" y="1142984"/>
            <a:ext cx="9144000" cy="156966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Ответ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движение капли молока под ударами невидимых молекул воды (броуновское движение). При нагревании хаотическое движение капли молока будет быстрее, т.к. …</a:t>
            </a:r>
          </a:p>
          <a:p>
            <a:endParaRPr lang="ru-RU" sz="2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0" y="0"/>
            <a:ext cx="571472" cy="417494"/>
          </a:xfrm>
          <a:prstGeom prst="rect">
            <a:avLst/>
          </a:prstGeom>
          <a:solidFill>
            <a:srgbClr val="FFFFFF"/>
          </a:solidFill>
          <a:ln w="19050" cmpd="dbl">
            <a:solidFill>
              <a:srgbClr val="974706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13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 cstate="print"/>
          <a:srcRect l="10547" t="8789" r="12109" b="86817"/>
          <a:stretch>
            <a:fillRect/>
          </a:stretch>
        </p:blipFill>
        <p:spPr bwMode="auto">
          <a:xfrm>
            <a:off x="0" y="0"/>
            <a:ext cx="9144000" cy="428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5" cstate="print"/>
          <a:srcRect l="10547" t="13184" r="12109" b="79492"/>
          <a:stretch>
            <a:fillRect/>
          </a:stretch>
        </p:blipFill>
        <p:spPr bwMode="auto">
          <a:xfrm>
            <a:off x="0" y="3000372"/>
            <a:ext cx="9144000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0" y="500042"/>
            <a:ext cx="9144000" cy="224676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Ответ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диффузия – это проникновение молекул одного вещества между молекулами другого </a:t>
            </a:r>
            <a:r>
              <a:rPr lang="ru-RU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вызвана хаотическим движением молекул. Чем они быстрее двигаются, тем горячее тело.   Значит в горячей воде соль растворится быстрее.  </a:t>
            </a:r>
            <a:endParaRPr lang="ru-RU" sz="28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3786190"/>
            <a:ext cx="9144000" cy="224676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Ответ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хаотическое движением молекул водорода  приводит к проникновению их через промежутки между молекулами резины. Чем они быстрее двигаются, тем горячее тело.   Значит в тёплом помещении они вылетят из шарика быстрее…  </a:t>
            </a:r>
            <a:endParaRPr lang="ru-RU" sz="28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0" y="0"/>
            <a:ext cx="571472" cy="417494"/>
          </a:xfrm>
          <a:prstGeom prst="rect">
            <a:avLst/>
          </a:prstGeom>
          <a:solidFill>
            <a:srgbClr val="FFFFFF"/>
          </a:solidFill>
          <a:ln w="19050" cmpd="dbl">
            <a:solidFill>
              <a:srgbClr val="974706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14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0" y="2857496"/>
            <a:ext cx="571472" cy="417494"/>
          </a:xfrm>
          <a:prstGeom prst="rect">
            <a:avLst/>
          </a:prstGeom>
          <a:solidFill>
            <a:srgbClr val="FFFFFF"/>
          </a:solidFill>
          <a:ln w="19050" cmpd="dbl">
            <a:solidFill>
              <a:srgbClr val="974706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15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500313" y="214313"/>
            <a:ext cx="5715000" cy="563562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z="3600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Домашнее задание.</a:t>
            </a:r>
          </a:p>
        </p:txBody>
      </p:sp>
      <p:pic>
        <p:nvPicPr>
          <p:cNvPr id="20484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5750" y="928688"/>
            <a:ext cx="1684338" cy="2300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 descr="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170738" y="458788"/>
            <a:ext cx="1944687" cy="191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Picture 15" descr="boy_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14313" y="3609975"/>
            <a:ext cx="1500187" cy="324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 descr="boy_144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754188" y="3629025"/>
            <a:ext cx="1457325" cy="315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boy_15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241675" y="3643313"/>
            <a:ext cx="1314450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5" descr="boy_151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483100" y="3643313"/>
            <a:ext cx="1484313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5" descr="boy_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151563" y="3643313"/>
            <a:ext cx="1484312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2" descr="boy_149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000875" y="2216150"/>
            <a:ext cx="2143125" cy="464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714480" y="642918"/>
            <a:ext cx="5715040" cy="2928958"/>
          </a:xfrm>
          <a:gradFill rotWithShape="0">
            <a:gsLst>
              <a:gs pos="0">
                <a:srgbClr val="92D050"/>
              </a:gs>
              <a:gs pos="100000">
                <a:srgbClr val="66CCFF">
                  <a:alpha val="50000"/>
                </a:srgbClr>
              </a:gs>
            </a:gsLst>
            <a:path path="rect">
              <a:fillToRect l="50000" t="50000" r="50000" b="50000"/>
            </a:path>
          </a:gradFill>
        </p:spPr>
        <p:txBody>
          <a:bodyPr/>
          <a:lstStyle/>
          <a:p>
            <a:pPr marL="0" indent="0" algn="ctr" eaLnBrk="1" hangingPunct="1">
              <a:lnSpc>
                <a:spcPts val="5000"/>
              </a:lnSpc>
              <a:spcBef>
                <a:spcPts val="0"/>
              </a:spcBef>
              <a:buNone/>
            </a:pPr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Гр2</a:t>
            </a:r>
          </a:p>
          <a:p>
            <a:pPr marL="0" indent="0" algn="ctr" eaLnBrk="1" hangingPunct="1">
              <a:lnSpc>
                <a:spcPts val="5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ru-RU" sz="4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К теме №4</a:t>
            </a:r>
          </a:p>
          <a:p>
            <a:pPr marL="0" indent="0" algn="ctr" eaLnBrk="1" hangingPunct="1">
              <a:lnSpc>
                <a:spcPts val="5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ru-RU" sz="4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4800" b="1" dirty="0" smtClean="0">
                <a:solidFill>
                  <a:srgbClr val="F90101"/>
                </a:solidFill>
                <a:latin typeface="Times New Roman" pitchFamily="18" charset="0"/>
                <a:cs typeface="Times New Roman" pitchFamily="18" charset="0"/>
              </a:rPr>
              <a:t>101,106,111,33,35</a:t>
            </a:r>
            <a:r>
              <a:rPr lang="ru-RU" sz="4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4800" b="1" dirty="0" smtClean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00"/>
                            </p:stCondLst>
                            <p:childTnLst>
                              <p:par>
                                <p:cTn id="50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500"/>
                            </p:stCondLst>
                            <p:childTnLst>
                              <p:par>
                                <p:cTn id="6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500"/>
                            </p:stCondLst>
                            <p:childTnLst>
                              <p:par>
                                <p:cTn id="65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07216E-6 L -0.76875 0.00648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400" y="3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8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8500"/>
                            </p:stCondLst>
                            <p:childTnLst>
                              <p:par>
                                <p:cTn id="72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0"/>
                            </p:stCondLst>
                            <p:childTnLst>
                              <p:par>
                                <p:cTn id="77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9500"/>
                            </p:stCondLst>
                            <p:childTnLst>
                              <p:par>
                                <p:cTn id="82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0000"/>
                            </p:stCondLst>
                            <p:childTnLst>
                              <p:par>
                                <p:cTn id="86" presetID="39" presetClass="exit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0500"/>
                            </p:stCondLst>
                            <p:childTnLst>
                              <p:par>
                                <p:cTn id="93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4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1"/>
          <p:cNvPicPr>
            <a:picLocks noChangeAspect="1" noChangeArrowheads="1"/>
          </p:cNvPicPr>
          <p:nvPr/>
        </p:nvPicPr>
        <p:blipFill>
          <a:blip r:embed="rId4" cstate="print"/>
          <a:srcRect l="9375" t="8789" r="11523" b="74365"/>
          <a:stretch>
            <a:fillRect/>
          </a:stretch>
        </p:blipFill>
        <p:spPr bwMode="auto">
          <a:xfrm>
            <a:off x="0" y="0"/>
            <a:ext cx="9144000" cy="200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1"/>
          <p:cNvPicPr>
            <a:picLocks noChangeAspect="1" noChangeArrowheads="1"/>
          </p:cNvPicPr>
          <p:nvPr/>
        </p:nvPicPr>
        <p:blipFill>
          <a:blip r:embed="rId4" cstate="print"/>
          <a:srcRect l="15820" t="57861" r="51367" b="16504"/>
          <a:stretch>
            <a:fillRect/>
          </a:stretch>
        </p:blipFill>
        <p:spPr bwMode="auto">
          <a:xfrm>
            <a:off x="0" y="2000240"/>
            <a:ext cx="6172302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285720" y="2500306"/>
            <a:ext cx="1571636" cy="646331"/>
          </a:xfrm>
          <a:prstGeom prst="rect">
            <a:avLst/>
          </a:prstGeom>
          <a:solidFill>
            <a:srgbClr val="F9E3A5"/>
          </a:solidFill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30км/с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25380" y="4836011"/>
            <a:ext cx="3500462" cy="646331"/>
          </a:xfrm>
          <a:prstGeom prst="rect">
            <a:avLst/>
          </a:prstGeom>
          <a:solidFill>
            <a:srgbClr val="F9E3A5"/>
          </a:solidFill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500м/с = ….</a:t>
            </a:r>
            <a:endParaRPr lang="ru-RU" sz="36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89930" y="2000240"/>
            <a:ext cx="3310962" cy="646331"/>
          </a:xfrm>
          <a:prstGeom prst="rect">
            <a:avLst/>
          </a:prstGeom>
          <a:solidFill>
            <a:srgbClr val="F9E3A5"/>
          </a:solidFill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500м/с =…</a:t>
            </a:r>
            <a:endParaRPr lang="ru-RU" sz="36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91616" y="4824894"/>
            <a:ext cx="2000264" cy="646331"/>
          </a:xfrm>
          <a:prstGeom prst="rect">
            <a:avLst/>
          </a:prstGeom>
          <a:solidFill>
            <a:srgbClr val="F9E3A5"/>
          </a:solidFill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30км/с +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98151" y="1961460"/>
            <a:ext cx="2000264" cy="646331"/>
          </a:xfrm>
          <a:prstGeom prst="rect">
            <a:avLst/>
          </a:prstGeom>
          <a:solidFill>
            <a:srgbClr val="F9E3A5"/>
          </a:solidFill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30км/с -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0" y="0"/>
            <a:ext cx="571472" cy="417494"/>
          </a:xfrm>
          <a:prstGeom prst="rect">
            <a:avLst/>
          </a:prstGeom>
          <a:solidFill>
            <a:srgbClr val="FFFFFF"/>
          </a:solidFill>
          <a:ln w="19050" cmpd="dbl">
            <a:solidFill>
              <a:srgbClr val="974706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21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theme/theme1.xml><?xml version="1.0" encoding="utf-8"?>
<a:theme xmlns:a="http://schemas.openxmlformats.org/drawingml/2006/main" name="new_year4">
  <a:themeElements>
    <a:clrScheme name="new year4 3">
      <a:dk1>
        <a:srgbClr val="1A1A70"/>
      </a:dk1>
      <a:lt1>
        <a:srgbClr val="FFFFFF"/>
      </a:lt1>
      <a:dk2>
        <a:srgbClr val="243D8C"/>
      </a:dk2>
      <a:lt2>
        <a:srgbClr val="DDDDDD"/>
      </a:lt2>
      <a:accent1>
        <a:srgbClr val="3E78C6"/>
      </a:accent1>
      <a:accent2>
        <a:srgbClr val="84A1E8"/>
      </a:accent2>
      <a:accent3>
        <a:srgbClr val="FFFFFF"/>
      </a:accent3>
      <a:accent4>
        <a:srgbClr val="14145F"/>
      </a:accent4>
      <a:accent5>
        <a:srgbClr val="AFBEDF"/>
      </a:accent5>
      <a:accent6>
        <a:srgbClr val="7791D2"/>
      </a:accent6>
      <a:hlink>
        <a:srgbClr val="90B54D"/>
      </a:hlink>
      <a:folHlink>
        <a:srgbClr val="F3C43F"/>
      </a:folHlink>
    </a:clrScheme>
    <a:fontScheme name="new year4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new year4 1">
        <a:dk1>
          <a:srgbClr val="1D4940"/>
        </a:dk1>
        <a:lt1>
          <a:srgbClr val="FFFFFF"/>
        </a:lt1>
        <a:dk2>
          <a:srgbClr val="3F716F"/>
        </a:dk2>
        <a:lt2>
          <a:srgbClr val="DDDDDD"/>
        </a:lt2>
        <a:accent1>
          <a:srgbClr val="669E86"/>
        </a:accent1>
        <a:accent2>
          <a:srgbClr val="A2CAB4"/>
        </a:accent2>
        <a:accent3>
          <a:srgbClr val="FFFFFF"/>
        </a:accent3>
        <a:accent4>
          <a:srgbClr val="173D35"/>
        </a:accent4>
        <a:accent5>
          <a:srgbClr val="B8CCC3"/>
        </a:accent5>
        <a:accent6>
          <a:srgbClr val="92B7A3"/>
        </a:accent6>
        <a:hlink>
          <a:srgbClr val="8CA35F"/>
        </a:hlink>
        <a:folHlink>
          <a:srgbClr val="C1B05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 year4 2">
        <a:dk1>
          <a:srgbClr val="2D4473"/>
        </a:dk1>
        <a:lt1>
          <a:srgbClr val="FFFFFF"/>
        </a:lt1>
        <a:dk2>
          <a:srgbClr val="2B6185"/>
        </a:dk2>
        <a:lt2>
          <a:srgbClr val="D3D9DD"/>
        </a:lt2>
        <a:accent1>
          <a:srgbClr val="638AA1"/>
        </a:accent1>
        <a:accent2>
          <a:srgbClr val="8CA8B5"/>
        </a:accent2>
        <a:accent3>
          <a:srgbClr val="FFFFFF"/>
        </a:accent3>
        <a:accent4>
          <a:srgbClr val="253961"/>
        </a:accent4>
        <a:accent5>
          <a:srgbClr val="B7C4CD"/>
        </a:accent5>
        <a:accent6>
          <a:srgbClr val="7E98A4"/>
        </a:accent6>
        <a:hlink>
          <a:srgbClr val="6FA2E7"/>
        </a:hlink>
        <a:folHlink>
          <a:srgbClr val="99C25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 year4 3">
        <a:dk1>
          <a:srgbClr val="1A1A70"/>
        </a:dk1>
        <a:lt1>
          <a:srgbClr val="FFFFFF"/>
        </a:lt1>
        <a:dk2>
          <a:srgbClr val="243D8C"/>
        </a:dk2>
        <a:lt2>
          <a:srgbClr val="DDDDDD"/>
        </a:lt2>
        <a:accent1>
          <a:srgbClr val="3E78C6"/>
        </a:accent1>
        <a:accent2>
          <a:srgbClr val="84A1E8"/>
        </a:accent2>
        <a:accent3>
          <a:srgbClr val="FFFFFF"/>
        </a:accent3>
        <a:accent4>
          <a:srgbClr val="14145F"/>
        </a:accent4>
        <a:accent5>
          <a:srgbClr val="AFBEDF"/>
        </a:accent5>
        <a:accent6>
          <a:srgbClr val="7791D2"/>
        </a:accent6>
        <a:hlink>
          <a:srgbClr val="90B54D"/>
        </a:hlink>
        <a:folHlink>
          <a:srgbClr val="F3C43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new_year4</Template>
  <TotalTime>4474</TotalTime>
  <Words>1529</Words>
  <Application>Microsoft Office PowerPoint</Application>
  <PresentationFormat>Экран (4:3)</PresentationFormat>
  <Paragraphs>401</Paragraphs>
  <Slides>47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47</vt:i4>
      </vt:variant>
    </vt:vector>
  </HeadingPairs>
  <TitlesOfParts>
    <vt:vector size="48" baseType="lpstr">
      <vt:lpstr>new_year4</vt:lpstr>
      <vt:lpstr>Домашнее задание.</vt:lpstr>
      <vt:lpstr>Слайд 2</vt:lpstr>
      <vt:lpstr>Слайд 3</vt:lpstr>
      <vt:lpstr>Слайд 4</vt:lpstr>
      <vt:lpstr>Слайд 5</vt:lpstr>
      <vt:lpstr>Слайд 6</vt:lpstr>
      <vt:lpstr>Слайд 7</vt:lpstr>
      <vt:lpstr>Домашнее задание.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Домашнее задание.</vt:lpstr>
      <vt:lpstr>Слайд 17</vt:lpstr>
      <vt:lpstr>Слайд 18</vt:lpstr>
      <vt:lpstr>Слайд 19</vt:lpstr>
      <vt:lpstr>Слайд 20</vt:lpstr>
      <vt:lpstr>Слайд 21</vt:lpstr>
      <vt:lpstr>Домашнее задание.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Домашнее задание.</vt:lpstr>
      <vt:lpstr>Слайд 31</vt:lpstr>
      <vt:lpstr>Слайд 32</vt:lpstr>
      <vt:lpstr>Слайд 33</vt:lpstr>
      <vt:lpstr>Слайд 34</vt:lpstr>
      <vt:lpstr>Слайд 35</vt:lpstr>
      <vt:lpstr>Домашнее задание.</vt:lpstr>
      <vt:lpstr>Слайд 37</vt:lpstr>
      <vt:lpstr>Слайд 38</vt:lpstr>
      <vt:lpstr>Слайд 39</vt:lpstr>
      <vt:lpstr>Слайд 40</vt:lpstr>
      <vt:lpstr>Слайд 41</vt:lpstr>
      <vt:lpstr>Домашнее задание.</vt:lpstr>
      <vt:lpstr>Слайд 43</vt:lpstr>
      <vt:lpstr>Слайд 44</vt:lpstr>
      <vt:lpstr>Слайд 45</vt:lpstr>
      <vt:lpstr>Слайд 46</vt:lpstr>
      <vt:lpstr>Слайд 47</vt:lpstr>
    </vt:vector>
  </TitlesOfParts>
  <Company>2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knt</cp:lastModifiedBy>
  <cp:revision>393</cp:revision>
  <dcterms:created xsi:type="dcterms:W3CDTF">2008-12-14T04:17:18Z</dcterms:created>
  <dcterms:modified xsi:type="dcterms:W3CDTF">2019-10-22T07:28:57Z</dcterms:modified>
</cp:coreProperties>
</file>