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9"/>
  </p:notesMasterIdLst>
  <p:sldIdLst>
    <p:sldId id="356" r:id="rId2"/>
    <p:sldId id="358" r:id="rId3"/>
    <p:sldId id="357" r:id="rId4"/>
    <p:sldId id="363" r:id="rId5"/>
    <p:sldId id="364" r:id="rId6"/>
    <p:sldId id="360" r:id="rId7"/>
    <p:sldId id="361" r:id="rId8"/>
    <p:sldId id="348" r:id="rId9"/>
    <p:sldId id="349" r:id="rId10"/>
    <p:sldId id="350" r:id="rId11"/>
    <p:sldId id="351" r:id="rId12"/>
    <p:sldId id="352" r:id="rId13"/>
    <p:sldId id="353" r:id="rId14"/>
    <p:sldId id="354" r:id="rId15"/>
    <p:sldId id="355" r:id="rId16"/>
    <p:sldId id="334" r:id="rId17"/>
    <p:sldId id="329" r:id="rId18"/>
    <p:sldId id="335" r:id="rId19"/>
    <p:sldId id="337" r:id="rId20"/>
    <p:sldId id="336" r:id="rId21"/>
    <p:sldId id="365" r:id="rId22"/>
    <p:sldId id="340" r:id="rId23"/>
    <p:sldId id="345" r:id="rId24"/>
    <p:sldId id="346" r:id="rId25"/>
    <p:sldId id="389" r:id="rId26"/>
    <p:sldId id="381" r:id="rId27"/>
    <p:sldId id="369" r:id="rId28"/>
    <p:sldId id="342" r:id="rId29"/>
    <p:sldId id="370" r:id="rId30"/>
    <p:sldId id="367" r:id="rId31"/>
    <p:sldId id="371" r:id="rId32"/>
    <p:sldId id="382" r:id="rId33"/>
    <p:sldId id="368" r:id="rId34"/>
    <p:sldId id="383" r:id="rId35"/>
    <p:sldId id="384" r:id="rId36"/>
    <p:sldId id="375" r:id="rId37"/>
    <p:sldId id="376" r:id="rId38"/>
    <p:sldId id="377" r:id="rId39"/>
    <p:sldId id="380" r:id="rId40"/>
    <p:sldId id="390" r:id="rId41"/>
    <p:sldId id="362" r:id="rId42"/>
    <p:sldId id="379" r:id="rId43"/>
    <p:sldId id="391" r:id="rId44"/>
    <p:sldId id="386" r:id="rId45"/>
    <p:sldId id="387" r:id="rId46"/>
    <p:sldId id="378" r:id="rId47"/>
    <p:sldId id="385" r:id="rId4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00"/>
    <a:srgbClr val="000099"/>
    <a:srgbClr val="F9E3A5"/>
    <a:srgbClr val="0000CC"/>
    <a:srgbClr val="0033CC"/>
    <a:srgbClr val="339933"/>
    <a:srgbClr val="0000FF"/>
    <a:srgbClr val="171763"/>
    <a:srgbClr val="8E6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3805" autoAdjust="0"/>
  </p:normalViewPr>
  <p:slideViewPr>
    <p:cSldViewPr>
      <p:cViewPr>
        <p:scale>
          <a:sx n="112" d="100"/>
          <a:sy n="112" d="100"/>
        </p:scale>
        <p:origin x="-234" y="9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41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22.10.2019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12653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1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8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9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1.wav"/><Relationship Id="rId4" Type="http://schemas.openxmlformats.org/officeDocument/2006/relationships/audio" Target="../media/audio2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audio" Target="../media/audio8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4.wav"/><Relationship Id="rId4" Type="http://schemas.openxmlformats.org/officeDocument/2006/relationships/audio" Target="../media/audio1.wav"/><Relationship Id="rId9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1.wav"/><Relationship Id="rId7" Type="http://schemas.openxmlformats.org/officeDocument/2006/relationships/audio" Target="../media/audio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4.wav"/><Relationship Id="rId10" Type="http://schemas.openxmlformats.org/officeDocument/2006/relationships/image" Target="../media/image35.png"/><Relationship Id="rId4" Type="http://schemas.openxmlformats.org/officeDocument/2006/relationships/audio" Target="../media/audio11.wav"/><Relationship Id="rId9" Type="http://schemas.openxmlformats.org/officeDocument/2006/relationships/audio" Target="../media/audio5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1.wav"/><Relationship Id="rId4" Type="http://schemas.openxmlformats.org/officeDocument/2006/relationships/audio" Target="../media/audio4.wav"/><Relationship Id="rId9" Type="http://schemas.openxmlformats.org/officeDocument/2006/relationships/image" Target="../media/image1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7.wav"/><Relationship Id="rId7" Type="http://schemas.openxmlformats.org/officeDocument/2006/relationships/image" Target="../media/image43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0.wav"/><Relationship Id="rId4" Type="http://schemas.openxmlformats.org/officeDocument/2006/relationships/audio" Target="../media/audio4.wav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642918"/>
            <a:ext cx="6858048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Гр1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№4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400" b="1" dirty="0" smtClean="0">
                <a:solidFill>
                  <a:srgbClr val="FF0000"/>
                </a:solidFill>
              </a:rPr>
              <a:t>22,34,53-,64-,67- 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/>
          <a:srcRect l="16992" t="25634" r="19726" b="66309"/>
          <a:stretch>
            <a:fillRect/>
          </a:stretch>
        </p:blipFill>
        <p:spPr bwMode="auto">
          <a:xfrm>
            <a:off x="0" y="71414"/>
            <a:ext cx="914400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/>
          <a:srcRect l="24125" t="44677" r="27980" b="43222"/>
          <a:stretch>
            <a:fillRect/>
          </a:stretch>
        </p:blipFill>
        <p:spPr bwMode="auto">
          <a:xfrm>
            <a:off x="0" y="857232"/>
            <a:ext cx="9144000" cy="184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357554" y="928670"/>
            <a:ext cx="1071570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60м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3636" y="928670"/>
            <a:ext cx="1285884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240м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9"/>
          <p:cNvGrpSpPr/>
          <p:nvPr/>
        </p:nvGrpSpPr>
        <p:grpSpPr>
          <a:xfrm>
            <a:off x="3428961" y="2285992"/>
            <a:ext cx="2786113" cy="1740269"/>
            <a:chOff x="428596" y="3709619"/>
            <a:chExt cx="3429000" cy="1740269"/>
          </a:xfrm>
        </p:grpSpPr>
        <p:grpSp>
          <p:nvGrpSpPr>
            <p:cNvPr id="3" name="Группа 11"/>
            <p:cNvGrpSpPr>
              <a:grpSpLocks/>
            </p:cNvGrpSpPr>
            <p:nvPr/>
          </p:nvGrpSpPr>
          <p:grpSpPr bwMode="auto">
            <a:xfrm>
              <a:off x="428596" y="3709619"/>
              <a:ext cx="3429000" cy="1740269"/>
              <a:chOff x="4429124" y="5560221"/>
              <a:chExt cx="2143141" cy="1068441"/>
            </a:xfrm>
          </p:grpSpPr>
          <p:sp>
            <p:nvSpPr>
              <p:cNvPr id="14" name="TextBox 8"/>
              <p:cNvSpPr txBox="1">
                <a:spLocks noChangeArrowheads="1"/>
              </p:cNvSpPr>
              <p:nvPr/>
            </p:nvSpPr>
            <p:spPr bwMode="auto">
              <a:xfrm>
                <a:off x="5357819" y="5757155"/>
                <a:ext cx="1214446" cy="6802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66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66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6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6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4429124" y="6117674"/>
                <a:ext cx="928695" cy="17067"/>
              </a:xfrm>
              <a:prstGeom prst="line">
                <a:avLst/>
              </a:prstGeom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0"/>
              <p:cNvSpPr txBox="1">
                <a:spLocks noChangeArrowheads="1"/>
              </p:cNvSpPr>
              <p:nvPr/>
            </p:nvSpPr>
            <p:spPr bwMode="auto">
              <a:xfrm>
                <a:off x="4760757" y="5560221"/>
                <a:ext cx="503147" cy="6235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6000" b="1" u="sng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6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60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Box 15"/>
              <p:cNvSpPr txBox="1">
                <a:spLocks noChangeArrowheads="1"/>
              </p:cNvSpPr>
              <p:nvPr/>
            </p:nvSpPr>
            <p:spPr bwMode="auto">
              <a:xfrm>
                <a:off x="4756759" y="6061936"/>
                <a:ext cx="462140" cy="5667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54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" name="Группа 38"/>
            <p:cNvGrpSpPr/>
            <p:nvPr/>
          </p:nvGrpSpPr>
          <p:grpSpPr>
            <a:xfrm>
              <a:off x="1159293" y="3857628"/>
              <a:ext cx="2156740" cy="571504"/>
              <a:chOff x="1241181" y="3857628"/>
              <a:chExt cx="2156740" cy="571504"/>
            </a:xfrm>
          </p:grpSpPr>
          <p:cxnSp>
            <p:nvCxnSpPr>
              <p:cNvPr id="12" name="Прямая со стрелкой 11"/>
              <p:cNvCxnSpPr/>
              <p:nvPr/>
            </p:nvCxnSpPr>
            <p:spPr>
              <a:xfrm>
                <a:off x="3080419" y="4427580"/>
                <a:ext cx="317502" cy="155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/>
              <p:nvPr/>
            </p:nvCxnSpPr>
            <p:spPr>
              <a:xfrm>
                <a:off x="1241181" y="3857628"/>
                <a:ext cx="317502" cy="1552"/>
              </a:xfrm>
              <a:prstGeom prst="straightConnector1">
                <a:avLst/>
              </a:prstGeom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" name="Группа 37"/>
          <p:cNvGrpSpPr/>
          <p:nvPr/>
        </p:nvGrpSpPr>
        <p:grpSpPr>
          <a:xfrm>
            <a:off x="6286512" y="2786058"/>
            <a:ext cx="2629572" cy="923330"/>
            <a:chOff x="-1700952" y="5577504"/>
            <a:chExt cx="2158985" cy="923330"/>
          </a:xfrm>
        </p:grpSpPr>
        <p:sp>
          <p:nvSpPr>
            <p:cNvPr id="19" name="TextBox 18"/>
            <p:cNvSpPr txBox="1"/>
            <p:nvPr/>
          </p:nvSpPr>
          <p:spPr>
            <a:xfrm>
              <a:off x="-1700952" y="5577504"/>
              <a:ext cx="2158985" cy="92333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5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5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0" name="Прямая со стрелкой 19"/>
            <p:cNvCxnSpPr/>
            <p:nvPr/>
          </p:nvCxnSpPr>
          <p:spPr>
            <a:xfrm>
              <a:off x="-728077" y="5857892"/>
              <a:ext cx="317502" cy="1552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>
              <a:off x="-1583645" y="5715016"/>
              <a:ext cx="317502" cy="1552"/>
            </a:xfrm>
            <a:prstGeom prst="straightConnector1">
              <a:avLst/>
            </a:prstGeom>
            <a:ln w="38100">
              <a:solidFill>
                <a:srgbClr val="0014A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3428992" y="1714488"/>
            <a:ext cx="107157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57950" y="1714488"/>
            <a:ext cx="107157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1"/>
          <p:cNvGrpSpPr>
            <a:grpSpLocks/>
          </p:cNvGrpSpPr>
          <p:nvPr/>
        </p:nvGrpSpPr>
        <p:grpSpPr bwMode="auto">
          <a:xfrm>
            <a:off x="2214546" y="3887866"/>
            <a:ext cx="2457431" cy="1541398"/>
            <a:chOff x="3659826" y="5560221"/>
            <a:chExt cx="1890312" cy="946343"/>
          </a:xfrm>
        </p:grpSpPr>
        <p:sp>
          <p:nvSpPr>
            <p:cNvPr id="29" name="TextBox 8"/>
            <p:cNvSpPr txBox="1">
              <a:spLocks noChangeArrowheads="1"/>
            </p:cNvSpPr>
            <p:nvPr/>
          </p:nvSpPr>
          <p:spPr bwMode="auto">
            <a:xfrm>
              <a:off x="3659826" y="5704959"/>
              <a:ext cx="824276" cy="566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54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единительная линия 29"/>
            <p:cNvCxnSpPr/>
            <p:nvPr/>
          </p:nvCxnSpPr>
          <p:spPr>
            <a:xfrm flipV="1">
              <a:off x="4489584" y="5994908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10"/>
            <p:cNvSpPr txBox="1">
              <a:spLocks noChangeArrowheads="1"/>
            </p:cNvSpPr>
            <p:nvPr/>
          </p:nvSpPr>
          <p:spPr bwMode="auto">
            <a:xfrm>
              <a:off x="4760757" y="5560221"/>
              <a:ext cx="615547" cy="5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8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endParaRPr lang="ru-RU" sz="4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15"/>
            <p:cNvSpPr txBox="1">
              <a:spLocks noChangeArrowheads="1"/>
            </p:cNvSpPr>
            <p:nvPr/>
          </p:nvSpPr>
          <p:spPr bwMode="auto">
            <a:xfrm>
              <a:off x="4668835" y="6071957"/>
              <a:ext cx="881303" cy="434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endParaRPr lang="ru-RU" sz="40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Группа 11"/>
          <p:cNvGrpSpPr>
            <a:grpSpLocks/>
          </p:cNvGrpSpPr>
          <p:nvPr/>
        </p:nvGrpSpPr>
        <p:grpSpPr bwMode="auto">
          <a:xfrm>
            <a:off x="6215074" y="3857628"/>
            <a:ext cx="2571770" cy="1735945"/>
            <a:chOff x="3571875" y="5516363"/>
            <a:chExt cx="1978263" cy="1065786"/>
          </a:xfrm>
        </p:grpSpPr>
        <p:sp>
          <p:nvSpPr>
            <p:cNvPr id="38" name="TextBox 8"/>
            <p:cNvSpPr txBox="1">
              <a:spLocks noChangeArrowheads="1"/>
            </p:cNvSpPr>
            <p:nvPr/>
          </p:nvSpPr>
          <p:spPr bwMode="auto">
            <a:xfrm>
              <a:off x="3571875" y="5757157"/>
              <a:ext cx="851741" cy="680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6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6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единительная линия 38"/>
            <p:cNvCxnSpPr/>
            <p:nvPr/>
          </p:nvCxnSpPr>
          <p:spPr>
            <a:xfrm flipV="1">
              <a:off x="4489584" y="6086536"/>
              <a:ext cx="928695" cy="17067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10"/>
            <p:cNvSpPr txBox="1">
              <a:spLocks noChangeArrowheads="1"/>
            </p:cNvSpPr>
            <p:nvPr/>
          </p:nvSpPr>
          <p:spPr bwMode="auto">
            <a:xfrm>
              <a:off x="4484076" y="5516363"/>
              <a:ext cx="1029857" cy="623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60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240</a:t>
              </a:r>
              <a:endParaRPr lang="ru-RU" sz="6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15"/>
            <p:cNvSpPr txBox="1">
              <a:spLocks noChangeArrowheads="1"/>
            </p:cNvSpPr>
            <p:nvPr/>
          </p:nvSpPr>
          <p:spPr bwMode="auto">
            <a:xfrm>
              <a:off x="4668835" y="6071957"/>
              <a:ext cx="881303" cy="5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8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endPara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0" y="5929330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1972567"/>
            <a:ext cx="3071802" cy="181588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Дано:</a:t>
            </a: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 =  1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60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60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240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800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Найти</a:t>
            </a:r>
            <a:r>
              <a:rPr lang="ru-RU" sz="2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2" grpId="0" animBg="1"/>
      <p:bldP spid="23" grpId="0" animBg="1"/>
      <p:bldP spid="42" grpId="0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5" cstate="print"/>
          <a:srcRect l="31258" t="58052" r="36642" b="11377"/>
          <a:stretch>
            <a:fillRect/>
          </a:stretch>
        </p:blipFill>
        <p:spPr bwMode="auto">
          <a:xfrm>
            <a:off x="1928794" y="1142984"/>
            <a:ext cx="450059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/>
          <a:srcRect l="16992" t="33691" r="19726" b="54590"/>
          <a:stretch>
            <a:fillRect/>
          </a:stretch>
        </p:blipFill>
        <p:spPr bwMode="auto">
          <a:xfrm>
            <a:off x="0" y="71414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0034" y="2357430"/>
            <a:ext cx="157163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апогей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00826" y="2143116"/>
            <a:ext cx="192882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перигей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71736" y="3786190"/>
            <a:ext cx="1214446" cy="110799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ап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3786190"/>
            <a:ext cx="1214446" cy="110799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00496" y="3714752"/>
            <a:ext cx="857256" cy="110799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43636" y="2714620"/>
            <a:ext cx="1500198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 км/с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58" y="3071810"/>
            <a:ext cx="192882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7,8 км/с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5000636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 l="32408" t="37645" r="59782" b="54710"/>
          <a:stretch>
            <a:fillRect/>
          </a:stretch>
        </p:blipFill>
        <p:spPr bwMode="auto">
          <a:xfrm>
            <a:off x="2500298" y="1928802"/>
            <a:ext cx="450059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Овал 5"/>
          <p:cNvSpPr/>
          <p:nvPr/>
        </p:nvSpPr>
        <p:spPr bwMode="auto">
          <a:xfrm>
            <a:off x="4714876" y="2000240"/>
            <a:ext cx="357190" cy="357190"/>
          </a:xfrm>
          <a:prstGeom prst="ellipse">
            <a:avLst/>
          </a:prstGeom>
          <a:solidFill>
            <a:srgbClr val="006600"/>
          </a:solidFill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 dirty="0">
              <a:solidFill>
                <a:srgbClr val="00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42984"/>
            <a:ext cx="3000396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ЭЛЛИПС-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571736" y="1500174"/>
            <a:ext cx="1428760" cy="85725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72198" y="3929066"/>
            <a:ext cx="3000396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перигелий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929454" y="2857496"/>
            <a:ext cx="642942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 flipH="1" flipV="1">
            <a:off x="6536546" y="3607595"/>
            <a:ext cx="785819" cy="14287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1406" y="2714620"/>
            <a:ext cx="2143108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афелий</a:t>
            </a:r>
            <a:endParaRPr lang="ru-RU" sz="4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71670" y="2786058"/>
            <a:ext cx="642942" cy="60529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786182" y="4500570"/>
            <a:ext cx="2214578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Солнце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86150" y="0"/>
            <a:ext cx="5357850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Первый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Кеплера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 flipH="1" flipV="1">
            <a:off x="4572000" y="3714752"/>
            <a:ext cx="1357322" cy="64294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9"/>
          <p:cNvGrpSpPr/>
          <p:nvPr/>
        </p:nvGrpSpPr>
        <p:grpSpPr>
          <a:xfrm>
            <a:off x="5429256" y="2730949"/>
            <a:ext cx="714380" cy="714380"/>
            <a:chOff x="7786710" y="857232"/>
            <a:chExt cx="714380" cy="714380"/>
          </a:xfrm>
        </p:grpSpPr>
        <p:sp>
          <p:nvSpPr>
            <p:cNvPr id="23" name="Овал 22"/>
            <p:cNvSpPr/>
            <p:nvPr/>
          </p:nvSpPr>
          <p:spPr bwMode="auto">
            <a:xfrm>
              <a:off x="7786710" y="857232"/>
              <a:ext cx="714380" cy="714380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 dirty="0">
                <a:solidFill>
                  <a:srgbClr val="006600"/>
                </a:solidFill>
              </a:endParaRPr>
            </a:p>
          </p:txBody>
        </p:sp>
        <p:sp>
          <p:nvSpPr>
            <p:cNvPr id="25" name="Овал 24"/>
            <p:cNvSpPr/>
            <p:nvPr/>
          </p:nvSpPr>
          <p:spPr>
            <a:xfrm>
              <a:off x="7974488" y="1038888"/>
              <a:ext cx="357190" cy="357190"/>
            </a:xfrm>
            <a:prstGeom prst="ellips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142844" y="4945527"/>
            <a:ext cx="1214446" cy="92333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аф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302302" y="4929198"/>
            <a:ext cx="1214446" cy="92333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391985" y="4939405"/>
            <a:ext cx="857256" cy="92333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643702" y="4643446"/>
            <a:ext cx="1857420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зима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0" y="3500438"/>
            <a:ext cx="1857420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143372" y="928670"/>
            <a:ext cx="1857388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4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0"/>
            <a:ext cx="1928794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№107б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00760" y="1285860"/>
            <a:ext cx="157163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30км/с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5929330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14" grpId="0" animBg="1"/>
      <p:bldP spid="15" grpId="0" animBg="1"/>
      <p:bldP spid="20" grpId="0" animBg="1"/>
      <p:bldP spid="26" grpId="0" animBg="1"/>
      <p:bldP spid="28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6" cstate="print"/>
          <a:srcRect l="9375" t="15381" r="10937" b="70703"/>
          <a:stretch>
            <a:fillRect/>
          </a:stretch>
        </p:blipFill>
        <p:spPr bwMode="auto">
          <a:xfrm>
            <a:off x="0" y="71414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41"/>
          <p:cNvGrpSpPr>
            <a:grpSpLocks/>
          </p:cNvGrpSpPr>
          <p:nvPr/>
        </p:nvGrpSpPr>
        <p:grpSpPr bwMode="auto">
          <a:xfrm rot="10800000">
            <a:off x="2428860" y="1714488"/>
            <a:ext cx="2417888" cy="173038"/>
            <a:chOff x="3286120" y="5710464"/>
            <a:chExt cx="2418438" cy="173081"/>
          </a:xfrm>
        </p:grpSpPr>
        <p:grpSp>
          <p:nvGrpSpPr>
            <p:cNvPr id="3" name="Группа 40"/>
            <p:cNvGrpSpPr>
              <a:grpSpLocks/>
            </p:cNvGrpSpPr>
            <p:nvPr/>
          </p:nvGrpSpPr>
          <p:grpSpPr bwMode="auto">
            <a:xfrm>
              <a:off x="3286120" y="5710464"/>
              <a:ext cx="2286008" cy="173081"/>
              <a:chOff x="3286120" y="5710464"/>
              <a:chExt cx="2286008" cy="173081"/>
            </a:xfrm>
          </p:grpSpPr>
          <p:sp>
            <p:nvSpPr>
              <p:cNvPr id="9" name="Rectangle 10"/>
              <p:cNvSpPr>
                <a:spLocks noChangeArrowheads="1"/>
              </p:cNvSpPr>
              <p:nvPr/>
            </p:nvSpPr>
            <p:spPr bwMode="auto">
              <a:xfrm>
                <a:off x="3286120" y="5715016"/>
                <a:ext cx="571500" cy="168529"/>
              </a:xfrm>
              <a:prstGeom prst="rect">
                <a:avLst/>
              </a:prstGeom>
              <a:solidFill>
                <a:srgbClr val="00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" name="Rectangle 10"/>
              <p:cNvSpPr>
                <a:spLocks noChangeArrowheads="1"/>
              </p:cNvSpPr>
              <p:nvPr/>
            </p:nvSpPr>
            <p:spPr bwMode="auto">
              <a:xfrm>
                <a:off x="3857620" y="5710464"/>
                <a:ext cx="571500" cy="16852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5000628" y="5715016"/>
                <a:ext cx="571500" cy="168529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4429124" y="5715016"/>
                <a:ext cx="571500" cy="168529"/>
              </a:xfrm>
              <a:prstGeom prst="rect">
                <a:avLst/>
              </a:prstGeom>
              <a:solidFill>
                <a:srgbClr val="00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cxnSp>
          <p:nvCxnSpPr>
            <p:cNvPr id="7" name="Прямая со стрелкой 6"/>
            <p:cNvCxnSpPr/>
            <p:nvPr/>
          </p:nvCxnSpPr>
          <p:spPr>
            <a:xfrm>
              <a:off x="5204382" y="5799386"/>
              <a:ext cx="500176" cy="1588"/>
            </a:xfrm>
            <a:prstGeom prst="straightConnector1">
              <a:avLst/>
            </a:prstGeom>
            <a:ln w="793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785786" y="1755767"/>
            <a:ext cx="571500" cy="168275"/>
          </a:xfrm>
          <a:prstGeom prst="rect">
            <a:avLst/>
          </a:prstGeom>
          <a:solidFill>
            <a:srgbClr val="0033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71472" y="2000240"/>
            <a:ext cx="95726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2м/с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41"/>
          <p:cNvGrpSpPr>
            <a:grpSpLocks/>
          </p:cNvGrpSpPr>
          <p:nvPr/>
        </p:nvGrpSpPr>
        <p:grpSpPr bwMode="auto">
          <a:xfrm>
            <a:off x="5072066" y="2500306"/>
            <a:ext cx="1846518" cy="173038"/>
            <a:chOff x="3857620" y="5710464"/>
            <a:chExt cx="1846938" cy="173081"/>
          </a:xfrm>
        </p:grpSpPr>
        <p:grpSp>
          <p:nvGrpSpPr>
            <p:cNvPr id="5" name="Группа 40"/>
            <p:cNvGrpSpPr>
              <a:grpSpLocks/>
            </p:cNvGrpSpPr>
            <p:nvPr/>
          </p:nvGrpSpPr>
          <p:grpSpPr bwMode="auto">
            <a:xfrm>
              <a:off x="3857620" y="5710464"/>
              <a:ext cx="1714508" cy="173081"/>
              <a:chOff x="3857620" y="5710464"/>
              <a:chExt cx="1714508" cy="173081"/>
            </a:xfrm>
          </p:grpSpPr>
          <p:sp>
            <p:nvSpPr>
              <p:cNvPr id="19" name="Rectangle 10"/>
              <p:cNvSpPr>
                <a:spLocks noChangeArrowheads="1"/>
              </p:cNvSpPr>
              <p:nvPr/>
            </p:nvSpPr>
            <p:spPr bwMode="auto">
              <a:xfrm>
                <a:off x="3857620" y="5710464"/>
                <a:ext cx="571500" cy="16852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Rectangle 10"/>
              <p:cNvSpPr>
                <a:spLocks noChangeArrowheads="1"/>
              </p:cNvSpPr>
              <p:nvPr/>
            </p:nvSpPr>
            <p:spPr bwMode="auto">
              <a:xfrm>
                <a:off x="5000628" y="5715016"/>
                <a:ext cx="571500" cy="168529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" name="Rectangle 10"/>
              <p:cNvSpPr>
                <a:spLocks noChangeArrowheads="1"/>
              </p:cNvSpPr>
              <p:nvPr/>
            </p:nvSpPr>
            <p:spPr bwMode="auto">
              <a:xfrm>
                <a:off x="4429124" y="5715016"/>
                <a:ext cx="571500" cy="168529"/>
              </a:xfrm>
              <a:prstGeom prst="rect">
                <a:avLst/>
              </a:prstGeom>
              <a:solidFill>
                <a:srgbClr val="00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cxnSp>
          <p:nvCxnSpPr>
            <p:cNvPr id="17" name="Прямая со стрелкой 16"/>
            <p:cNvCxnSpPr/>
            <p:nvPr/>
          </p:nvCxnSpPr>
          <p:spPr>
            <a:xfrm>
              <a:off x="5204382" y="5799386"/>
              <a:ext cx="500176" cy="1588"/>
            </a:xfrm>
            <a:prstGeom prst="straightConnector1">
              <a:avLst/>
            </a:prstGeom>
            <a:ln w="793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2143108" y="1955061"/>
            <a:ext cx="17812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велосип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2214546" y="2214554"/>
            <a:ext cx="428628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143636" y="1714488"/>
            <a:ext cx="136505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ветра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6143636" y="1928802"/>
            <a:ext cx="428628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0" y="3071810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22" grpId="0"/>
      <p:bldP spid="25" grpId="0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/>
          <a:srcRect l="17578" t="10254" r="19140" b="80682"/>
          <a:stretch>
            <a:fillRect/>
          </a:stretch>
        </p:blipFill>
        <p:spPr bwMode="auto">
          <a:xfrm>
            <a:off x="0" y="0"/>
            <a:ext cx="914400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17578" t="29206" r="56713" b="10644"/>
          <a:stretch>
            <a:fillRect/>
          </a:stretch>
        </p:blipFill>
        <p:spPr bwMode="auto">
          <a:xfrm>
            <a:off x="0" y="857232"/>
            <a:ext cx="3714776" cy="5214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357554" y="928670"/>
            <a:ext cx="3260636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предел измерения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643702" y="928670"/>
            <a:ext cx="25002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571868" y="1500174"/>
            <a:ext cx="242406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цена деления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357950" y="1500174"/>
            <a:ext cx="20002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428992" y="2428868"/>
            <a:ext cx="142876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4786315" y="2448255"/>
            <a:ext cx="4357686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-500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=300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929330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7" cstate="print"/>
          <a:srcRect l="21039" t="25085" r="19140" b="71711"/>
          <a:stretch>
            <a:fillRect/>
          </a:stretch>
        </p:blipFill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/>
          <a:srcRect l="53662" t="34973" r="23870" b="10644"/>
          <a:stretch>
            <a:fillRect/>
          </a:stretch>
        </p:blipFill>
        <p:spPr bwMode="auto">
          <a:xfrm>
            <a:off x="142844" y="944358"/>
            <a:ext cx="3429024" cy="4979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500042"/>
            <a:ext cx="8643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делить  объём тела, который не помещается в мензурке.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 l="53662" t="46798" r="23870" b="15243"/>
          <a:stretch>
            <a:fillRect/>
          </a:stretch>
        </p:blipFill>
        <p:spPr bwMode="auto">
          <a:xfrm>
            <a:off x="5143504" y="928670"/>
            <a:ext cx="4071966" cy="412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 l="57998" t="34973" r="35301" b="52032"/>
          <a:stretch>
            <a:fillRect/>
          </a:stretch>
        </p:blipFill>
        <p:spPr bwMode="auto">
          <a:xfrm>
            <a:off x="5857884" y="1785926"/>
            <a:ext cx="1214446" cy="1413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8001898" y="3623779"/>
            <a:ext cx="785818" cy="1285884"/>
          </a:xfrm>
          <a:prstGeom prst="rect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5929354" y="4614488"/>
            <a:ext cx="1428760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7358114" y="4575708"/>
            <a:ext cx="1428759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2786058"/>
            <a:ext cx="1383641" cy="1127769"/>
          </a:xfrm>
          <a:prstGeom prst="rect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010703" y="3357562"/>
            <a:ext cx="1571635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19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sng" strike="noStrike" cap="none" normalizeH="0" baseline="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  </a:t>
            </a:r>
            <a:endParaRPr kumimoji="0" lang="ru-RU" sz="2800" b="1" i="0" u="sng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857620" y="3899442"/>
            <a:ext cx="1714512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59931" y="1874335"/>
            <a:ext cx="1643074" cy="1357322"/>
          </a:xfrm>
          <a:prstGeom prst="rect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5903917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0" y="92867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43042" y="0"/>
            <a:ext cx="5715000" cy="563563"/>
          </a:xfrm>
        </p:spPr>
        <p:txBody>
          <a:bodyPr/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786" y="1214422"/>
            <a:ext cx="6643734" cy="200026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Гр3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к теме №5, </a:t>
            </a:r>
          </a:p>
          <a:p>
            <a:pPr marL="0" indent="0" algn="ctr" eaLnBrk="1" hangingPunct="1">
              <a:buNone/>
            </a:pP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98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112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114 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127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32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17578" t="21240" r="19726" b="70337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17578" t="30265" r="19726" b="61914"/>
          <a:stretch>
            <a:fillRect/>
          </a:stretch>
        </p:blipFill>
        <p:spPr bwMode="auto">
          <a:xfrm>
            <a:off x="0" y="3000372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Овал 3"/>
          <p:cNvSpPr/>
          <p:nvPr/>
        </p:nvSpPr>
        <p:spPr>
          <a:xfrm>
            <a:off x="2786050" y="1000108"/>
            <a:ext cx="1928826" cy="19288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14282" y="5000636"/>
            <a:ext cx="5929354" cy="714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14282" y="4071942"/>
            <a:ext cx="1928826" cy="19288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5929330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052736"/>
            <a:ext cx="79208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5627688" y="6578600"/>
            <a:ext cx="301625" cy="279400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43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963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20167E-6 L 0.52083 -0.0027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8" grpId="1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17578" t="23437" r="19140" b="62647"/>
          <a:stretch>
            <a:fillRect/>
          </a:stretch>
        </p:blipFill>
        <p:spPr bwMode="auto">
          <a:xfrm>
            <a:off x="-1" y="345220"/>
            <a:ext cx="8933531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" name="Группа 11"/>
          <p:cNvGrpSpPr>
            <a:grpSpLocks/>
          </p:cNvGrpSpPr>
          <p:nvPr/>
        </p:nvGrpSpPr>
        <p:grpSpPr bwMode="auto">
          <a:xfrm>
            <a:off x="2643175" y="1853975"/>
            <a:ext cx="2000262" cy="1289273"/>
            <a:chOff x="4374172" y="5560219"/>
            <a:chExt cx="606190" cy="791551"/>
          </a:xfrm>
        </p:grpSpPr>
        <p:sp>
          <p:nvSpPr>
            <p:cNvPr id="6" name="TextBox 10"/>
            <p:cNvSpPr txBox="1">
              <a:spLocks noChangeArrowheads="1"/>
            </p:cNvSpPr>
            <p:nvPr/>
          </p:nvSpPr>
          <p:spPr bwMode="auto">
            <a:xfrm>
              <a:off x="4374172" y="5560219"/>
              <a:ext cx="606190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18000м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15"/>
            <p:cNvSpPr txBox="1">
              <a:spLocks noChangeArrowheads="1"/>
            </p:cNvSpPr>
            <p:nvPr/>
          </p:nvSpPr>
          <p:spPr bwMode="auto">
            <a:xfrm>
              <a:off x="4395821" y="5954954"/>
              <a:ext cx="407611" cy="396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3600с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2143108" y="2143116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429124" y="2143116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4833612" y="2040146"/>
            <a:ext cx="150019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5м/с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1"/>
          <p:cNvGrpSpPr>
            <a:grpSpLocks/>
          </p:cNvGrpSpPr>
          <p:nvPr/>
        </p:nvGrpSpPr>
        <p:grpSpPr bwMode="auto">
          <a:xfrm>
            <a:off x="714350" y="1928798"/>
            <a:ext cx="2000262" cy="1289279"/>
            <a:chOff x="4374172" y="5560219"/>
            <a:chExt cx="606190" cy="791555"/>
          </a:xfrm>
        </p:grpSpPr>
        <p:sp>
          <p:nvSpPr>
            <p:cNvPr id="12" name="TextBox 10"/>
            <p:cNvSpPr txBox="1">
              <a:spLocks noChangeArrowheads="1"/>
            </p:cNvSpPr>
            <p:nvPr/>
          </p:nvSpPr>
          <p:spPr bwMode="auto">
            <a:xfrm>
              <a:off x="4374172" y="5560219"/>
              <a:ext cx="606190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18км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5"/>
            <p:cNvSpPr txBox="1">
              <a:spLocks noChangeArrowheads="1"/>
            </p:cNvSpPr>
            <p:nvPr/>
          </p:nvSpPr>
          <p:spPr bwMode="auto">
            <a:xfrm>
              <a:off x="4525720" y="5954958"/>
              <a:ext cx="173197" cy="396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ч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928926" y="3208935"/>
            <a:ext cx="2928958" cy="285752"/>
            <a:chOff x="2928926" y="3208935"/>
            <a:chExt cx="2928958" cy="285752"/>
          </a:xfrm>
        </p:grpSpPr>
        <p:sp>
          <p:nvSpPr>
            <p:cNvPr id="14" name="Стрелка вправо 13"/>
            <p:cNvSpPr/>
            <p:nvPr/>
          </p:nvSpPr>
          <p:spPr>
            <a:xfrm>
              <a:off x="5214942" y="3208935"/>
              <a:ext cx="642942" cy="285752"/>
            </a:xfrm>
            <a:prstGeom prst="rightArrow">
              <a:avLst/>
            </a:prstGeom>
            <a:solidFill>
              <a:srgbClr val="F9E3A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646412" y="3286124"/>
              <a:ext cx="571504" cy="134502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071934" y="3286124"/>
              <a:ext cx="571504" cy="134502"/>
            </a:xfrm>
            <a:prstGeom prst="rect">
              <a:avLst/>
            </a:prstGeom>
            <a:solidFill>
              <a:srgbClr val="F9E3A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500430" y="3286124"/>
              <a:ext cx="571504" cy="134502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928926" y="3286124"/>
              <a:ext cx="571504" cy="134502"/>
            </a:xfrm>
            <a:prstGeom prst="rect">
              <a:avLst/>
            </a:prstGeom>
            <a:solidFill>
              <a:srgbClr val="F9E3A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4857752" y="3500438"/>
            <a:ext cx="12858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5м/с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4357694"/>
            <a:ext cx="9144000" cy="954107"/>
          </a:xfrm>
          <a:prstGeom prst="rect">
            <a:avLst/>
          </a:prstGeom>
          <a:noFill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15007"/>
            <a:ext cx="68356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3-2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963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20" grpId="0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17578" t="43213" r="19140" b="45801"/>
          <a:stretch>
            <a:fillRect/>
          </a:stretch>
        </p:blipFill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71406" y="1714488"/>
            <a:ext cx="250033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7,9км/с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2214546" y="1818440"/>
            <a:ext cx="24446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7900м/с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4556234" y="1714488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11"/>
          <p:cNvGrpSpPr>
            <a:grpSpLocks/>
          </p:cNvGrpSpPr>
          <p:nvPr/>
        </p:nvGrpSpPr>
        <p:grpSpPr bwMode="auto">
          <a:xfrm>
            <a:off x="4826210" y="1720982"/>
            <a:ext cx="2855642" cy="707886"/>
            <a:chOff x="4374172" y="5560221"/>
            <a:chExt cx="725834" cy="434608"/>
          </a:xfrm>
        </p:grpSpPr>
        <p:sp>
          <p:nvSpPr>
            <p:cNvPr id="10" name="TextBox 10"/>
            <p:cNvSpPr txBox="1">
              <a:spLocks noChangeArrowheads="1"/>
            </p:cNvSpPr>
            <p:nvPr/>
          </p:nvSpPr>
          <p:spPr bwMode="auto">
            <a:xfrm>
              <a:off x="4374172" y="5560221"/>
              <a:ext cx="562891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7,9км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5"/>
            <p:cNvSpPr txBox="1">
              <a:spLocks noChangeArrowheads="1"/>
            </p:cNvSpPr>
            <p:nvPr/>
          </p:nvSpPr>
          <p:spPr bwMode="auto">
            <a:xfrm>
              <a:off x="4701014" y="5598013"/>
              <a:ext cx="398992" cy="396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3600с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7556630" y="2095818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6429388" y="2363924"/>
            <a:ext cx="2571736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28440км/ч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0" y="3111716"/>
            <a:ext cx="235742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11,2км/с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8"/>
          <p:cNvSpPr txBox="1">
            <a:spLocks noChangeArrowheads="1"/>
          </p:cNvSpPr>
          <p:nvPr/>
        </p:nvSpPr>
        <p:spPr bwMode="auto">
          <a:xfrm>
            <a:off x="2231294" y="3238826"/>
            <a:ext cx="2786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11200м/с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11"/>
          <p:cNvGrpSpPr>
            <a:grpSpLocks/>
          </p:cNvGrpSpPr>
          <p:nvPr/>
        </p:nvGrpSpPr>
        <p:grpSpPr bwMode="auto">
          <a:xfrm>
            <a:off x="4500562" y="3207294"/>
            <a:ext cx="3365960" cy="707886"/>
            <a:chOff x="4374171" y="5560221"/>
            <a:chExt cx="855544" cy="434608"/>
          </a:xfrm>
        </p:grpSpPr>
        <p:sp>
          <p:nvSpPr>
            <p:cNvPr id="22" name="TextBox 10"/>
            <p:cNvSpPr txBox="1">
              <a:spLocks noChangeArrowheads="1"/>
            </p:cNvSpPr>
            <p:nvPr/>
          </p:nvSpPr>
          <p:spPr bwMode="auto">
            <a:xfrm>
              <a:off x="4374171" y="5560221"/>
              <a:ext cx="562891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=11,2км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15"/>
            <p:cNvSpPr txBox="1">
              <a:spLocks noChangeArrowheads="1"/>
            </p:cNvSpPr>
            <p:nvPr/>
          </p:nvSpPr>
          <p:spPr bwMode="auto">
            <a:xfrm>
              <a:off x="4830723" y="5598013"/>
              <a:ext cx="398992" cy="396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3600с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Box 8"/>
          <p:cNvSpPr txBox="1">
            <a:spLocks noChangeArrowheads="1"/>
          </p:cNvSpPr>
          <p:nvPr/>
        </p:nvSpPr>
        <p:spPr bwMode="auto">
          <a:xfrm>
            <a:off x="8001024" y="3322641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8"/>
          <p:cNvSpPr txBox="1">
            <a:spLocks noChangeArrowheads="1"/>
          </p:cNvSpPr>
          <p:nvPr/>
        </p:nvSpPr>
        <p:spPr bwMode="auto">
          <a:xfrm>
            <a:off x="6143636" y="3897534"/>
            <a:ext cx="2571736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40320км/ч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10"/>
          <p:cNvSpPr txBox="1">
            <a:spLocks noChangeArrowheads="1"/>
          </p:cNvSpPr>
          <p:nvPr/>
        </p:nvSpPr>
        <p:spPr bwMode="auto">
          <a:xfrm>
            <a:off x="0" y="4714884"/>
            <a:ext cx="235742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16,7км/с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8"/>
          <p:cNvSpPr txBox="1">
            <a:spLocks noChangeArrowheads="1"/>
          </p:cNvSpPr>
          <p:nvPr/>
        </p:nvSpPr>
        <p:spPr bwMode="auto">
          <a:xfrm>
            <a:off x="2143108" y="4786322"/>
            <a:ext cx="25003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16700м/с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11"/>
          <p:cNvGrpSpPr>
            <a:grpSpLocks/>
          </p:cNvGrpSpPr>
          <p:nvPr/>
        </p:nvGrpSpPr>
        <p:grpSpPr bwMode="auto">
          <a:xfrm>
            <a:off x="4429124" y="4714884"/>
            <a:ext cx="3365960" cy="707886"/>
            <a:chOff x="4374171" y="5560221"/>
            <a:chExt cx="855544" cy="434608"/>
          </a:xfrm>
        </p:grpSpPr>
        <p:sp>
          <p:nvSpPr>
            <p:cNvPr id="29" name="TextBox 10"/>
            <p:cNvSpPr txBox="1">
              <a:spLocks noChangeArrowheads="1"/>
            </p:cNvSpPr>
            <p:nvPr/>
          </p:nvSpPr>
          <p:spPr bwMode="auto">
            <a:xfrm>
              <a:off x="4374171" y="5560221"/>
              <a:ext cx="562891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=16,7км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4830723" y="5598013"/>
              <a:ext cx="398992" cy="396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·</a:t>
              </a:r>
              <a:r>
                <a:rPr lang="ru-RU" sz="3600" b="1" dirty="0" smtClean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3600с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7715272" y="4714884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8"/>
          <p:cNvSpPr txBox="1">
            <a:spLocks noChangeArrowheads="1"/>
          </p:cNvSpPr>
          <p:nvPr/>
        </p:nvSpPr>
        <p:spPr bwMode="auto">
          <a:xfrm>
            <a:off x="6215074" y="5572140"/>
            <a:ext cx="2571736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60120км/ч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0" y="15007"/>
            <a:ext cx="68356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1-33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963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4" grpId="0"/>
      <p:bldP spid="18" grpId="0" animBg="1"/>
      <p:bldP spid="19" grpId="0"/>
      <p:bldP spid="20" grpId="0"/>
      <p:bldP spid="24" grpId="0"/>
      <p:bldP spid="25" grpId="0" animBg="1"/>
      <p:bldP spid="26" grpId="0"/>
      <p:bldP spid="27" grpId="0"/>
      <p:bldP spid="32" grpId="0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9961" t="10253" r="11523" b="83154"/>
          <a:stretch>
            <a:fillRect/>
          </a:stretch>
        </p:blipFill>
        <p:spPr bwMode="auto">
          <a:xfrm>
            <a:off x="0" y="-24"/>
            <a:ext cx="914400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864864"/>
          <a:ext cx="9144000" cy="1706880"/>
        </p:xfrm>
        <a:graphic>
          <a:graphicData uri="http://schemas.openxmlformats.org/drawingml/2006/table">
            <a:tbl>
              <a:tblPr/>
              <a:tblGrid>
                <a:gridCol w="2261918"/>
                <a:gridCol w="2162070"/>
                <a:gridCol w="2234139"/>
                <a:gridCol w="2485873"/>
              </a:tblGrid>
              <a:tr h="12167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3300"/>
                          </a:solidFill>
                          <a:latin typeface="Times New Roman"/>
                          <a:ea typeface="Times New Roman"/>
                        </a:rPr>
                        <a:t>величина большого количества</a:t>
                      </a:r>
                      <a:endParaRPr lang="ru-RU" sz="28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количеств</a:t>
                      </a:r>
                      <a:r>
                        <a:rPr lang="ru-RU" sz="28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о объектов</a:t>
                      </a:r>
                      <a:endParaRPr lang="ru-RU" sz="2800" b="1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u="non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величина</a:t>
                      </a:r>
                      <a:r>
                        <a:rPr lang="ru-RU" sz="2800" b="1" u="none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одного объекта</a:t>
                      </a:r>
                      <a:endParaRPr lang="ru-RU" sz="2800" b="1" u="none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u="none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ОБЪЕКТЫ</a:t>
                      </a:r>
                      <a:endParaRPr lang="ru-RU" sz="2800" u="none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3548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rgbClr val="0033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100шт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ru-RU" sz="2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дробинка</a:t>
                      </a: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23557" t="32195" r="56713" b="13996"/>
          <a:stretch>
            <a:fillRect/>
          </a:stretch>
        </p:blipFill>
        <p:spPr bwMode="auto">
          <a:xfrm>
            <a:off x="-32" y="2363920"/>
            <a:ext cx="2571736" cy="449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357422" y="3286124"/>
            <a:ext cx="6786578" cy="206210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надо измерить много и поделить на количество. Объём одной дробинки равен…</a:t>
            </a:r>
          </a:p>
          <a:p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0"/>
            <a:ext cx="488924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2" y="2201283"/>
            <a:ext cx="185738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800-500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4876" y="2571744"/>
            <a:ext cx="185738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300/100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 l="17578" t="33691" r="19726" b="55323"/>
          <a:stretch>
            <a:fillRect/>
          </a:stretch>
        </p:blipFill>
        <p:spPr bwMode="auto">
          <a:xfrm>
            <a:off x="0" y="201204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 стрелкой 3"/>
          <p:cNvCxnSpPr/>
          <p:nvPr/>
        </p:nvCxnSpPr>
        <p:spPr>
          <a:xfrm>
            <a:off x="2571736" y="1928802"/>
            <a:ext cx="657229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37"/>
          <p:cNvGrpSpPr/>
          <p:nvPr/>
        </p:nvGrpSpPr>
        <p:grpSpPr>
          <a:xfrm>
            <a:off x="3071802" y="2428868"/>
            <a:ext cx="2629572" cy="923330"/>
            <a:chOff x="0" y="5715016"/>
            <a:chExt cx="2158985" cy="923330"/>
          </a:xfrm>
        </p:grpSpPr>
        <p:sp>
          <p:nvSpPr>
            <p:cNvPr id="6" name="TextBox 5"/>
            <p:cNvSpPr txBox="1"/>
            <p:nvPr/>
          </p:nvSpPr>
          <p:spPr>
            <a:xfrm>
              <a:off x="0" y="5715016"/>
              <a:ext cx="2158985" cy="92333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5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5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</a:t>
              </a:r>
              <a:r>
                <a:rPr lang="en-US" sz="5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5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994883" y="5941458"/>
              <a:ext cx="317502" cy="1552"/>
            </a:xfrm>
            <a:prstGeom prst="straightConnector1">
              <a:avLst/>
            </a:pr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  <p:cxnSp>
          <p:nvCxnSpPr>
            <p:cNvPr id="8" name="Прямая со стрелкой 7"/>
            <p:cNvCxnSpPr/>
            <p:nvPr/>
          </p:nvCxnSpPr>
          <p:spPr>
            <a:xfrm>
              <a:off x="83798" y="5824200"/>
              <a:ext cx="317502" cy="1552"/>
            </a:xfrm>
            <a:prstGeom prst="straightConnector1">
              <a:avLst/>
            </a:prstGeom>
            <a:ln w="38100">
              <a:solidFill>
                <a:srgbClr val="0014AC"/>
              </a:solidFill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5715008" y="2571744"/>
            <a:ext cx="342899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6м/с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12с=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857488" y="1643050"/>
            <a:ext cx="85725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37"/>
          <p:cNvGrpSpPr/>
          <p:nvPr/>
        </p:nvGrpSpPr>
        <p:grpSpPr>
          <a:xfrm>
            <a:off x="3857620" y="1087923"/>
            <a:ext cx="928694" cy="769441"/>
            <a:chOff x="0" y="5715016"/>
            <a:chExt cx="2158985" cy="769441"/>
          </a:xfrm>
          <a:noFill/>
        </p:grpSpPr>
        <p:sp>
          <p:nvSpPr>
            <p:cNvPr id="16" name="TextBox 15"/>
            <p:cNvSpPr txBox="1"/>
            <p:nvPr/>
          </p:nvSpPr>
          <p:spPr>
            <a:xfrm>
              <a:off x="0" y="5715016"/>
              <a:ext cx="2158985" cy="769441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 flipV="1">
              <a:off x="295248" y="5929330"/>
              <a:ext cx="1147880" cy="12128"/>
            </a:xfrm>
            <a:prstGeom prst="straightConnector1">
              <a:avLst/>
            </a:prstGeom>
            <a:grpFill/>
            <a:ln w="28575">
              <a:noFill/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>
            <a:off x="3143240" y="2071678"/>
            <a:ext cx="128588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37"/>
          <p:cNvGrpSpPr/>
          <p:nvPr/>
        </p:nvGrpSpPr>
        <p:grpSpPr>
          <a:xfrm>
            <a:off x="4429124" y="1643050"/>
            <a:ext cx="928694" cy="769441"/>
            <a:chOff x="0" y="5715016"/>
            <a:chExt cx="2158985" cy="769441"/>
          </a:xfrm>
          <a:noFill/>
        </p:grpSpPr>
        <p:sp>
          <p:nvSpPr>
            <p:cNvPr id="23" name="TextBox 22"/>
            <p:cNvSpPr txBox="1"/>
            <p:nvPr/>
          </p:nvSpPr>
          <p:spPr>
            <a:xfrm>
              <a:off x="0" y="5715016"/>
              <a:ext cx="2158985" cy="769441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 flipV="1">
              <a:off x="295248" y="5929330"/>
              <a:ext cx="1147880" cy="12128"/>
            </a:xfrm>
            <a:prstGeom prst="straightConnector1">
              <a:avLst/>
            </a:prstGeom>
            <a:grpFill/>
            <a:ln w="28575">
              <a:noFill/>
              <a:headEnd type="none" w="med" len="med"/>
              <a:tailEnd type="triangle" w="med" len="med"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7786710" y="3214686"/>
            <a:ext cx="1357322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72м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Группа 11"/>
          <p:cNvGrpSpPr>
            <a:grpSpLocks/>
          </p:cNvGrpSpPr>
          <p:nvPr/>
        </p:nvGrpSpPr>
        <p:grpSpPr bwMode="auto">
          <a:xfrm>
            <a:off x="6643702" y="3643311"/>
            <a:ext cx="1156663" cy="1525073"/>
            <a:chOff x="4374172" y="5560221"/>
            <a:chExt cx="889731" cy="936321"/>
          </a:xfrm>
        </p:grpSpPr>
        <p:sp>
          <p:nvSpPr>
            <p:cNvPr id="42" name="TextBox 10"/>
            <p:cNvSpPr txBox="1">
              <a:spLocks noChangeArrowheads="1"/>
            </p:cNvSpPr>
            <p:nvPr/>
          </p:nvSpPr>
          <p:spPr bwMode="auto">
            <a:xfrm>
              <a:off x="4374172" y="5560221"/>
              <a:ext cx="889731" cy="510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72м</a:t>
              </a:r>
              <a:r>
                <a:rPr lang="en-US" sz="4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15"/>
            <p:cNvSpPr txBox="1">
              <a:spLocks noChangeArrowheads="1"/>
            </p:cNvSpPr>
            <p:nvPr/>
          </p:nvSpPr>
          <p:spPr bwMode="auto">
            <a:xfrm>
              <a:off x="4429124" y="6061934"/>
              <a:ext cx="769324" cy="434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9с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" name="TextBox 8"/>
          <p:cNvSpPr txBox="1">
            <a:spLocks noChangeArrowheads="1"/>
          </p:cNvSpPr>
          <p:nvPr/>
        </p:nvSpPr>
        <p:spPr bwMode="auto">
          <a:xfrm>
            <a:off x="7786710" y="4139991"/>
            <a:ext cx="15716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00694" y="1500174"/>
            <a:ext cx="3500462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Первый прошёл путь равный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0" y="3643314"/>
            <a:ext cx="4643438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найти скорость надо путь поделить на время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5143512"/>
            <a:ext cx="914400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второй этот же путь прошёл со скоростью 8 м/с,  что почти 29км/ч.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-27384"/>
            <a:ext cx="68356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1-34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1785926"/>
            <a:ext cx="2571736" cy="181588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Дано:</a:t>
            </a: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=6м/с</a:t>
            </a: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;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=S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Найти</a:t>
            </a:r>
            <a:r>
              <a:rPr lang="ru-RU" sz="28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11"/>
          <p:cNvGrpSpPr>
            <a:grpSpLocks/>
          </p:cNvGrpSpPr>
          <p:nvPr/>
        </p:nvGrpSpPr>
        <p:grpSpPr bwMode="auto">
          <a:xfrm>
            <a:off x="4572006" y="3757040"/>
            <a:ext cx="1357323" cy="1208161"/>
            <a:chOff x="4097338" y="5560218"/>
            <a:chExt cx="1044083" cy="741752"/>
          </a:xfrm>
          <a:noFill/>
        </p:grpSpPr>
        <p:sp>
          <p:nvSpPr>
            <p:cNvPr id="31" name="TextBox 8"/>
            <p:cNvSpPr txBox="1">
              <a:spLocks noChangeArrowheads="1"/>
            </p:cNvSpPr>
            <p:nvPr/>
          </p:nvSpPr>
          <p:spPr bwMode="auto">
            <a:xfrm>
              <a:off x="4097338" y="5691796"/>
              <a:ext cx="712297" cy="4723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10"/>
            <p:cNvSpPr txBox="1">
              <a:spLocks noChangeArrowheads="1"/>
            </p:cNvSpPr>
            <p:nvPr/>
          </p:nvSpPr>
          <p:spPr bwMode="auto">
            <a:xfrm>
              <a:off x="4760757" y="5560218"/>
              <a:ext cx="380664" cy="43460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4000" b="1" u="sng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0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15"/>
            <p:cNvSpPr txBox="1">
              <a:spLocks noChangeArrowheads="1"/>
            </p:cNvSpPr>
            <p:nvPr/>
          </p:nvSpPr>
          <p:spPr bwMode="auto">
            <a:xfrm>
              <a:off x="4674543" y="5905154"/>
              <a:ext cx="462139" cy="39681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" name="TextBox 8"/>
          <p:cNvSpPr txBox="1">
            <a:spLocks noChangeArrowheads="1"/>
          </p:cNvSpPr>
          <p:nvPr/>
        </p:nvSpPr>
        <p:spPr bwMode="auto">
          <a:xfrm>
            <a:off x="6072198" y="4068553"/>
            <a:ext cx="50006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858148" y="3286124"/>
            <a:ext cx="571504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143900" y="4143380"/>
            <a:ext cx="285752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572132" y="5715016"/>
            <a:ext cx="500066" cy="642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4143372" y="2714620"/>
            <a:ext cx="1357322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572264" y="2631307"/>
            <a:ext cx="1928826" cy="57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963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5" grpId="0" animBg="1"/>
      <p:bldP spid="44" grpId="0"/>
      <p:bldP spid="47" grpId="0" animBg="1"/>
      <p:bldP spid="48" grpId="0" animBg="1"/>
      <p:bldP spid="49" grpId="0" animBg="1"/>
      <p:bldP spid="30" grpId="0" animBg="1"/>
      <p:bldP spid="32" grpId="0"/>
      <p:bldP spid="35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9375" t="8056" r="12109" b="81690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55078" t="46875" r="12109" b="13717"/>
          <a:stretch>
            <a:fillRect/>
          </a:stretch>
        </p:blipFill>
        <p:spPr bwMode="auto">
          <a:xfrm>
            <a:off x="5500694" y="428604"/>
            <a:ext cx="364330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857232"/>
            <a:ext cx="5072066" cy="310854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1.Предел измерения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одинаковый …. см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Цена деления у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…см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и 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…см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Шкала однородная у …,</a:t>
            </a:r>
          </a:p>
          <a:p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  неоднородная у …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5007"/>
            <a:ext cx="68356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1-35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2910" y="642918"/>
            <a:ext cx="6858048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Гр4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№6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148,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240*,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239,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219**,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207*.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4" cstate="print"/>
          <a:srcRect l="16406" t="32959" r="19140" b="60632"/>
          <a:stretch>
            <a:fillRect/>
          </a:stretch>
        </p:blipFill>
        <p:spPr bwMode="auto">
          <a:xfrm>
            <a:off x="-1" y="0"/>
            <a:ext cx="9144001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16406" t="44495" r="19140" b="46533"/>
          <a:stretch>
            <a:fillRect/>
          </a:stretch>
        </p:blipFill>
        <p:spPr bwMode="auto">
          <a:xfrm>
            <a:off x="0" y="4214818"/>
            <a:ext cx="8980683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16406" t="38727" r="19140" b="55505"/>
          <a:stretch>
            <a:fillRect/>
          </a:stretch>
        </p:blipFill>
        <p:spPr bwMode="auto">
          <a:xfrm>
            <a:off x="0" y="2000240"/>
            <a:ext cx="8980683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714356"/>
            <a:ext cx="9144000" cy="1261884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Из-за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инертности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груза для изменения его скорости нужна очень большая сила. Канат грузоподъёмника может не выдержать  такие деформации.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738620"/>
            <a:ext cx="9144000" cy="138499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Колебания почвы  перемещают фундаменты, из-за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инертности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здания  не успевают за этими перемещениями…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143512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Из-за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инертности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концы линейки не успевают начать движение… Это и сохраняет бумажные кольца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5" cstate="print"/>
          <a:srcRect l="16992" t="72045" r="19726" b="22328"/>
          <a:stretch>
            <a:fillRect/>
          </a:stretch>
        </p:blipFill>
        <p:spPr bwMode="auto">
          <a:xfrm>
            <a:off x="0" y="0"/>
            <a:ext cx="9037853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 l="16406" t="19775" r="52539" b="64844"/>
          <a:stretch>
            <a:fillRect/>
          </a:stretch>
        </p:blipFill>
        <p:spPr bwMode="auto">
          <a:xfrm>
            <a:off x="0" y="642918"/>
            <a:ext cx="757239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2786058"/>
            <a:ext cx="9144000" cy="16927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Толщина проволоки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29/29=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Площадь поперечного сечения составит ….мм</a:t>
            </a:r>
            <a:r>
              <a:rPr lang="en-US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…..м</a:t>
            </a:r>
            <a:r>
              <a:rPr lang="en-US" sz="36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6786578" y="2000240"/>
            <a:ext cx="1643074" cy="781053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π·r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t="3165" b="62964"/>
          <a:stretch>
            <a:fillRect/>
          </a:stretch>
        </p:blipFill>
        <p:spPr bwMode="auto">
          <a:xfrm>
            <a:off x="0" y="-1"/>
            <a:ext cx="9144000" cy="2792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l="14734" t="14653" r="60831" b="76337"/>
          <a:stretch>
            <a:fillRect/>
          </a:stretch>
        </p:blipFill>
        <p:spPr bwMode="auto">
          <a:xfrm rot="16200000">
            <a:off x="731566" y="1770907"/>
            <a:ext cx="941517" cy="400050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1928794" y="2714620"/>
            <a:ext cx="1714512" cy="5715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π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3643306" y="2714620"/>
            <a:ext cx="3643338" cy="5715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3,14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 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571472" y="3714752"/>
            <a:ext cx="2071702" cy="352425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3,14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15926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428596" y="2714620"/>
            <a:ext cx="1500198" cy="571504"/>
          </a:xfrm>
          <a:prstGeom prst="rect">
            <a:avLst/>
          </a:prstGeom>
          <a:solidFill>
            <a:srgbClr val="FFFF00"/>
          </a:solidFill>
          <a:ln w="3175">
            <a:solidFill>
              <a:srgbClr val="974706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1см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/>
        </p:nvSpPr>
        <p:spPr bwMode="auto">
          <a:xfrm>
            <a:off x="0" y="4143380"/>
            <a:ext cx="9144000" cy="18573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:  Для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этого необходимо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. . . . . . .  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. . . . . . .   . . . . . . . . . . . ..   . . . . . . . . . . . .   . . . . . . . . . . . .   . . . . . . . . . . . .  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Толщина проволоки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 …мм.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 поперечного сечения составит ….мм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 или …..м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 вот длина его ….. см, ……м.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 animBg="1"/>
      <p:bldP spid="1030" grpId="0" animBg="1"/>
      <p:bldP spid="1031" grpId="0" animBg="1"/>
      <p:bldP spid="103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7072330" y="3071810"/>
            <a:ext cx="1928826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=0,06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00364" y="2071678"/>
            <a:ext cx="1428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57686" y="1730865"/>
            <a:ext cx="15001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u="sng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endParaRPr lang="ru-RU" sz="4400" b="1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57686" y="2500306"/>
            <a:ext cx="10715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ол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2844" y="1292354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=0,45г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2857496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2363924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ол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=7,3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-32" y="1720982"/>
            <a:ext cx="17956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820842" y="217804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0" y="3714752"/>
            <a:ext cx="9144000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 Геометрия говорит, что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S·d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тогда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5130241"/>
            <a:ext cx="9144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 толщина слоя олова на жести …..мм.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071802" y="1214422"/>
            <a:ext cx="607219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олова.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 cstate="print"/>
          <a:srcRect l="16992" t="60791" r="19726" b="27955"/>
          <a:stretch>
            <a:fillRect/>
          </a:stretch>
        </p:blipFill>
        <p:spPr bwMode="auto">
          <a:xfrm>
            <a:off x="-1" y="71438"/>
            <a:ext cx="9144001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5572132" y="2000240"/>
            <a:ext cx="1428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143768" y="1643050"/>
            <a:ext cx="15001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4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0,45г</a:t>
            </a:r>
            <a:endParaRPr lang="ru-RU" sz="4400" b="1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29492" y="2400292"/>
            <a:ext cx="1857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7,3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4429132"/>
            <a:ext cx="41433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0,06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14770" y="4457704"/>
            <a:ext cx="248604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0,001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4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4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4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/>
      <p:bldP spid="29" grpId="0"/>
      <p:bldP spid="30" grpId="0"/>
      <p:bldP spid="32" grpId="0"/>
      <p:bldP spid="33" grpId="0"/>
      <p:bldP spid="34" grpId="0"/>
      <p:bldP spid="35" grpId="0"/>
      <p:bldP spid="40" grpId="0" build="allAtOnce" animBg="1"/>
      <p:bldP spid="42" grpId="0" build="p" animBg="1"/>
      <p:bldP spid="38" grpId="0" build="allAtOnce" animBg="1"/>
      <p:bldP spid="20" grpId="0"/>
      <p:bldP spid="21" grpId="0"/>
      <p:bldP spid="22" grpId="0"/>
      <p:bldP spid="23" grpId="0"/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4500562" y="2714620"/>
            <a:ext cx="1643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=920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357918" y="3214686"/>
            <a:ext cx="278608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=0,92г/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72172" y="2728906"/>
            <a:ext cx="2357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1000см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43504" y="1928802"/>
            <a:ext cx="1714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масла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1142984"/>
            <a:ext cx="16430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масла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57554" y="1428736"/>
            <a:ext cx="16430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масла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0" y="1071546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масла.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=920г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2357430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 ?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0" y="1659427"/>
            <a:ext cx="24641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масла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820842" y="217804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306848" y="857232"/>
            <a:ext cx="5765746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Плотность –это масса 1см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 flipH="1">
            <a:off x="5357818" y="1857364"/>
            <a:ext cx="72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3857628"/>
            <a:ext cx="9144000" cy="156966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плотность масла равна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0,92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или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920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Это значит каждый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масла имеет массу 920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7" cstate="print"/>
          <a:srcRect l="16992" t="12451" r="18554" b="78760"/>
          <a:stretch>
            <a:fillRect/>
          </a:stretch>
        </p:blipFill>
        <p:spPr bwMode="auto">
          <a:xfrm>
            <a:off x="0" y="-24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3" name="TextBox 42"/>
          <p:cNvSpPr txBox="1"/>
          <p:nvPr/>
        </p:nvSpPr>
        <p:spPr>
          <a:xfrm>
            <a:off x="3000364" y="2714620"/>
            <a:ext cx="16430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масла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4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/>
      <p:bldP spid="28" grpId="0"/>
      <p:bldP spid="29" grpId="0"/>
      <p:bldP spid="30" grpId="0"/>
      <p:bldP spid="32" grpId="0"/>
      <p:bldP spid="34" grpId="0"/>
      <p:bldP spid="35" grpId="0"/>
      <p:bldP spid="38" grpId="0" build="allAtOnce" animBg="1"/>
      <p:bldP spid="39" grpId="0" animBg="1"/>
      <p:bldP spid="42" grpId="0" animBg="1"/>
      <p:bldP spid="4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 cstate="print"/>
          <a:srcRect l="16992" t="10986" r="19726" b="82216"/>
          <a:stretch>
            <a:fillRect/>
          </a:stretch>
        </p:blipFill>
        <p:spPr bwMode="auto">
          <a:xfrm>
            <a:off x="0" y="-1"/>
            <a:ext cx="9144000" cy="785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857232"/>
            <a:ext cx="9144000" cy="1815882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плотность меди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8,9г/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 При нагревании её общая масса не изменилась, а объём увеличился (молекулы стали двигаться быстрее), а значит в 1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масса будет меньше. Плотность уменьшится.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 l="16992" t="17166" r="19726" b="68621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l="55193" t="75272" r="17968" b="3320"/>
          <a:stretch>
            <a:fillRect/>
          </a:stretch>
        </p:blipFill>
        <p:spPr bwMode="auto">
          <a:xfrm>
            <a:off x="0" y="1428736"/>
            <a:ext cx="32465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 l="10156" t="8984" r="10742" b="75635"/>
          <a:stretch>
            <a:fillRect/>
          </a:stretch>
        </p:blipFill>
        <p:spPr bwMode="auto">
          <a:xfrm>
            <a:off x="0" y="-24"/>
            <a:ext cx="91440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3000364" y="1500174"/>
            <a:ext cx="6143636" cy="17543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длина окружности  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 мм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Диаметр 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d=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….мм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L=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·3,14·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0364" y="3214686"/>
            <a:ext cx="6143636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L/</a:t>
            </a:r>
            <a:r>
              <a:rPr lang="el-GR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31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мм/3,14=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0364" y="3857628"/>
            <a:ext cx="6143636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11б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34" y="642918"/>
            <a:ext cx="6643734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Гр5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теме №6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149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241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238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pt-BR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217** 210** </a:t>
            </a:r>
            <a:endParaRPr lang="ru-RU" sz="3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30469" t="8056" r="32031" b="88177"/>
          <a:stretch>
            <a:fillRect/>
          </a:stretch>
        </p:blipFill>
        <p:spPr bwMode="auto">
          <a:xfrm>
            <a:off x="0" y="0"/>
            <a:ext cx="9144000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30469" t="11404" r="32031" b="83155"/>
          <a:stretch>
            <a:fillRect/>
          </a:stretch>
        </p:blipFill>
        <p:spPr bwMode="auto">
          <a:xfrm>
            <a:off x="0" y="2428868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500034" y="4429132"/>
            <a:ext cx="354013" cy="1714512"/>
            <a:chOff x="9029" y="8122"/>
            <a:chExt cx="557" cy="1370"/>
          </a:xfrm>
        </p:grpSpPr>
        <p:sp>
          <p:nvSpPr>
            <p:cNvPr id="5" name="Line 36"/>
            <p:cNvSpPr>
              <a:spLocks noChangeShapeType="1"/>
            </p:cNvSpPr>
            <p:nvPr/>
          </p:nvSpPr>
          <p:spPr bwMode="auto">
            <a:xfrm>
              <a:off x="9029" y="8167"/>
              <a:ext cx="498" cy="1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37"/>
            <p:cNvSpPr>
              <a:spLocks noChangeShapeType="1"/>
            </p:cNvSpPr>
            <p:nvPr/>
          </p:nvSpPr>
          <p:spPr bwMode="auto">
            <a:xfrm>
              <a:off x="9031" y="8122"/>
              <a:ext cx="555" cy="0"/>
            </a:xfrm>
            <a:prstGeom prst="line">
              <a:avLst/>
            </a:prstGeom>
            <a:noFill/>
            <a:ln w="38100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Group 38"/>
            <p:cNvGrpSpPr>
              <a:grpSpLocks/>
            </p:cNvGrpSpPr>
            <p:nvPr/>
          </p:nvGrpSpPr>
          <p:grpSpPr bwMode="auto">
            <a:xfrm>
              <a:off x="9077" y="8168"/>
              <a:ext cx="345" cy="1324"/>
              <a:chOff x="9077" y="8168"/>
              <a:chExt cx="345" cy="1324"/>
            </a:xfrm>
          </p:grpSpPr>
          <p:sp>
            <p:nvSpPr>
              <p:cNvPr id="8" name="Line 39"/>
              <p:cNvSpPr>
                <a:spLocks noChangeShapeType="1"/>
              </p:cNvSpPr>
              <p:nvPr/>
            </p:nvSpPr>
            <p:spPr bwMode="auto">
              <a:xfrm>
                <a:off x="9262" y="8168"/>
                <a:ext cx="0" cy="495"/>
              </a:xfrm>
              <a:prstGeom prst="line">
                <a:avLst/>
              </a:prstGeom>
              <a:noFill/>
              <a:ln w="38100">
                <a:solidFill>
                  <a:srgbClr val="F90101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40"/>
              <p:cNvSpPr>
                <a:spLocks noChangeShapeType="1"/>
              </p:cNvSpPr>
              <p:nvPr/>
            </p:nvSpPr>
            <p:spPr bwMode="auto">
              <a:xfrm>
                <a:off x="9262" y="8997"/>
                <a:ext cx="0" cy="49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Rectangle 41"/>
              <p:cNvSpPr>
                <a:spLocks noChangeArrowheads="1"/>
              </p:cNvSpPr>
              <p:nvPr/>
            </p:nvSpPr>
            <p:spPr bwMode="auto">
              <a:xfrm>
                <a:off x="9077" y="8640"/>
                <a:ext cx="345" cy="357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66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" name="Прямоугольник 10"/>
          <p:cNvSpPr/>
          <p:nvPr/>
        </p:nvSpPr>
        <p:spPr>
          <a:xfrm rot="978659">
            <a:off x="171116" y="4657760"/>
            <a:ext cx="1172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медленно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708747">
            <a:off x="197436" y="5684348"/>
            <a:ext cx="10277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быстро</a:t>
            </a:r>
            <a:endParaRPr lang="ru-RU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42"/>
          <p:cNvGrpSpPr>
            <a:grpSpLocks/>
          </p:cNvGrpSpPr>
          <p:nvPr/>
        </p:nvGrpSpPr>
        <p:grpSpPr bwMode="auto">
          <a:xfrm>
            <a:off x="7072330" y="4645042"/>
            <a:ext cx="1714512" cy="1427164"/>
            <a:chOff x="10341" y="8248"/>
            <a:chExt cx="1442" cy="1797"/>
          </a:xfrm>
        </p:grpSpPr>
        <p:grpSp>
          <p:nvGrpSpPr>
            <p:cNvPr id="14" name="Group 43"/>
            <p:cNvGrpSpPr>
              <a:grpSpLocks/>
            </p:cNvGrpSpPr>
            <p:nvPr/>
          </p:nvGrpSpPr>
          <p:grpSpPr bwMode="auto">
            <a:xfrm>
              <a:off x="10368" y="8248"/>
              <a:ext cx="1394" cy="46"/>
              <a:chOff x="10368" y="8248"/>
              <a:chExt cx="1394" cy="46"/>
            </a:xfrm>
          </p:grpSpPr>
          <p:sp>
            <p:nvSpPr>
              <p:cNvPr id="21" name="Line 44"/>
              <p:cNvSpPr>
                <a:spLocks noChangeShapeType="1"/>
              </p:cNvSpPr>
              <p:nvPr/>
            </p:nvSpPr>
            <p:spPr bwMode="auto">
              <a:xfrm>
                <a:off x="10368" y="8294"/>
                <a:ext cx="139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45"/>
              <p:cNvSpPr>
                <a:spLocks noChangeShapeType="1"/>
              </p:cNvSpPr>
              <p:nvPr/>
            </p:nvSpPr>
            <p:spPr bwMode="auto">
              <a:xfrm>
                <a:off x="10368" y="8248"/>
                <a:ext cx="1394" cy="0"/>
              </a:xfrm>
              <a:prstGeom prst="line">
                <a:avLst/>
              </a:prstGeom>
              <a:noFill/>
              <a:ln w="38100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" name="Line 46"/>
            <p:cNvSpPr>
              <a:spLocks noChangeShapeType="1"/>
            </p:cNvSpPr>
            <p:nvPr/>
          </p:nvSpPr>
          <p:spPr bwMode="auto">
            <a:xfrm>
              <a:off x="10460" y="8294"/>
              <a:ext cx="0" cy="6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47"/>
            <p:cNvSpPr>
              <a:spLocks noChangeShapeType="1"/>
            </p:cNvSpPr>
            <p:nvPr/>
          </p:nvSpPr>
          <p:spPr bwMode="auto">
            <a:xfrm>
              <a:off x="11658" y="8317"/>
              <a:ext cx="0" cy="6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Oval 48"/>
            <p:cNvSpPr>
              <a:spLocks noChangeArrowheads="1"/>
            </p:cNvSpPr>
            <p:nvPr/>
          </p:nvSpPr>
          <p:spPr bwMode="auto">
            <a:xfrm>
              <a:off x="10341" y="8986"/>
              <a:ext cx="219" cy="62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50"/>
            <p:cNvSpPr>
              <a:spLocks noChangeShapeType="1"/>
            </p:cNvSpPr>
            <p:nvPr/>
          </p:nvSpPr>
          <p:spPr bwMode="auto">
            <a:xfrm>
              <a:off x="10412" y="9522"/>
              <a:ext cx="1371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51"/>
            <p:cNvSpPr>
              <a:spLocks noChangeShapeType="1"/>
            </p:cNvSpPr>
            <p:nvPr/>
          </p:nvSpPr>
          <p:spPr bwMode="auto">
            <a:xfrm>
              <a:off x="10840" y="9170"/>
              <a:ext cx="819" cy="87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Oval 49"/>
            <p:cNvSpPr>
              <a:spLocks noChangeArrowheads="1"/>
            </p:cNvSpPr>
            <p:nvPr/>
          </p:nvSpPr>
          <p:spPr bwMode="auto">
            <a:xfrm>
              <a:off x="11539" y="8986"/>
              <a:ext cx="219" cy="622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0" y="3357562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Из-за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инертности линейки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концы её не успевают начать движение… Это и сохраняет бумажные кольца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714356"/>
            <a:ext cx="9144000" cy="138499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Инертность –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свойство сопротивляться изменению скорости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Поэтому здания не успевают за колебаниями поверхности Земли……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440478" y="4857760"/>
            <a:ext cx="2703522" cy="200026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414" y="3571876"/>
            <a:ext cx="1357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00298" y="3506932"/>
            <a:ext cx="1357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684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86446" y="3500438"/>
            <a:ext cx="178595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60,5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1836" y="3561524"/>
            <a:ext cx="2357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11,3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29058" y="1928802"/>
            <a:ext cx="1571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1571612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2230931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св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4282" y="1149478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=684г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282" y="2331171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661139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св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=11,3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820842" y="217804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Line 6"/>
          <p:cNvSpPr>
            <a:spLocks noChangeShapeType="1"/>
          </p:cNvSpPr>
          <p:nvPr/>
        </p:nvSpPr>
        <p:spPr bwMode="auto">
          <a:xfrm flipH="1">
            <a:off x="5357818" y="2320458"/>
            <a:ext cx="72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2844" y="4214818"/>
            <a:ext cx="7733592" cy="584775"/>
          </a:xfrm>
          <a:prstGeom prst="rect">
            <a:avLst/>
          </a:prstGeom>
          <a:solidFill>
            <a:srgbClr val="F9E3A5"/>
          </a:solidFill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из стакана выльется 60,5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воды.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8" cstate="print"/>
          <a:srcRect l="31055" t="8056" r="32617" b="86084"/>
          <a:stretch>
            <a:fillRect/>
          </a:stretch>
        </p:blipFill>
        <p:spPr bwMode="auto">
          <a:xfrm>
            <a:off x="0" y="71438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00958" y="928670"/>
            <a:ext cx="2071670" cy="351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8486862" y="3571876"/>
            <a:ext cx="78575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684г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02294" y="986837"/>
            <a:ext cx="4755854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свинца.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400"/>
                            </p:stCondLst>
                            <p:childTnLst>
                              <p:par>
                                <p:cTn id="1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5" grpId="0"/>
      <p:bldP spid="26" grpId="0" animBg="1"/>
      <p:bldP spid="27" grpId="0"/>
      <p:bldP spid="28" grpId="0"/>
      <p:bldP spid="29" grpId="0"/>
      <p:bldP spid="30" grpId="0"/>
      <p:bldP spid="32" grpId="0"/>
      <p:bldP spid="33" grpId="0"/>
      <p:bldP spid="34" grpId="0"/>
      <p:bldP spid="39" grpId="0" animBg="1"/>
      <p:bldP spid="42" grpId="0" build="p" animBg="1"/>
      <p:bldP spid="42" grpId="1" build="allAtOnce" animBg="1"/>
      <p:bldP spid="43" grpId="0" animBg="1"/>
      <p:bldP spid="38" grpId="0" build="allAtOnce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00364" y="2357430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43408" y="2443158"/>
            <a:ext cx="2128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710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358050" y="3071810"/>
            <a:ext cx="178595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=426кг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43676" y="2471730"/>
            <a:ext cx="2428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60/1000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72132" y="1730865"/>
            <a:ext cx="17145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·V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71802" y="1714488"/>
            <a:ext cx="1857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72000" y="1643050"/>
            <a:ext cx="12144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бенз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2844" y="1292354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0кг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0" y="2857496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2363924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б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=0,71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-32" y="1720982"/>
            <a:ext cx="243207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820842" y="217804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0" y="3643314"/>
            <a:ext cx="9022983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На каждом кг бензина можно проехать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1000км/10кг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4780674"/>
            <a:ext cx="9144000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на 60л бензина можно проехать ….. км.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8" cstate="print"/>
          <a:srcRect l="9375" t="8056" r="10937" b="78027"/>
          <a:stretch>
            <a:fillRect/>
          </a:stretch>
        </p:blipFill>
        <p:spPr bwMode="auto">
          <a:xfrm>
            <a:off x="0" y="-24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TextBox 37"/>
          <p:cNvSpPr txBox="1"/>
          <p:nvPr/>
        </p:nvSpPr>
        <p:spPr>
          <a:xfrm>
            <a:off x="3071802" y="1214422"/>
            <a:ext cx="607219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массу бензина в баке.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4214818"/>
            <a:ext cx="8602483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На 246 кг бензина можно проехать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10км/кг·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426кг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5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6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3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3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3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3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26" grpId="0" animBg="1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40" grpId="0" build="allAtOnce" animBg="1"/>
      <p:bldP spid="42" grpId="0" uiExpand="1" build="p" animBg="1"/>
      <p:bldP spid="38" grpId="0" build="allAtOnce" animBg="1"/>
      <p:bldP spid="43" grpId="0" build="allAtOnce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1276" y="857232"/>
            <a:ext cx="28582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чуг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=800г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547646"/>
            <a:ext cx="2928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олости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2" y="1383836"/>
            <a:ext cx="37862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чуг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7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1608117" y="224947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71470" y="1904704"/>
            <a:ext cx="28135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85528" y="928670"/>
            <a:ext cx="4572554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1.Найдём объём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вещества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(чугуна).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29098" y="2262005"/>
            <a:ext cx="89639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ч</a:t>
            </a:r>
            <a:endParaRPr lang="ru-RU" sz="6000" dirty="0">
              <a:solidFill>
                <a:srgbClr val="006600"/>
              </a:solidFill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143372" y="1714488"/>
            <a:ext cx="1735395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2786050" y="2000240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ч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 flipH="1">
            <a:off x="4257862" y="2571744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714744" y="2143116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500694" y="2000240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ч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6429388" y="2016617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Line 6"/>
          <p:cNvSpPr>
            <a:spLocks noChangeShapeType="1"/>
          </p:cNvSpPr>
          <p:nvPr/>
        </p:nvSpPr>
        <p:spPr bwMode="auto">
          <a:xfrm flipH="1">
            <a:off x="7072330" y="2487867"/>
            <a:ext cx="1836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7000924" y="1785926"/>
            <a:ext cx="235742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800г</a:t>
            </a:r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715272" y="2372287"/>
            <a:ext cx="6014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7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6576406" y="2928934"/>
            <a:ext cx="2350900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=114,3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5720" y="3497049"/>
            <a:ext cx="5634941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2. Найдём  объём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полости.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1"/>
          <p:cNvSpPr txBox="1">
            <a:spLocks noChangeArrowheads="1"/>
          </p:cNvSpPr>
          <p:nvPr/>
        </p:nvSpPr>
        <p:spPr bwMode="auto">
          <a:xfrm>
            <a:off x="357158" y="4071942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357290" y="414338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1714480" y="4071942"/>
            <a:ext cx="164307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общ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3158268" y="4055565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3357554" y="4068744"/>
            <a:ext cx="121444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ч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4429124" y="4159757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4857752" y="4214818"/>
            <a:ext cx="164307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6229362" y="4116895"/>
            <a:ext cx="3421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6514494" y="4226357"/>
            <a:ext cx="168328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114,3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7993480" y="4100518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149575" y="4792816"/>
            <a:ext cx="2122697" cy="70788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10,7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4282" y="5500702"/>
            <a:ext cx="89847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объём полости составляет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10,7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10" cstate="print"/>
          <a:srcRect l="29883" t="8789" r="32031" b="87549"/>
          <a:stretch>
            <a:fillRect/>
          </a:stretch>
        </p:blipFill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Овал 7"/>
          <p:cNvSpPr/>
          <p:nvPr/>
        </p:nvSpPr>
        <p:spPr>
          <a:xfrm>
            <a:off x="7286644" y="714356"/>
            <a:ext cx="1357322" cy="107157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7786710" y="928670"/>
            <a:ext cx="571504" cy="4286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95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9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3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65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65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3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3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300"/>
                            </p:stCondLst>
                            <p:childTnLst>
                              <p:par>
                                <p:cTn id="1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3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000"/>
                            </p:stCondLst>
                            <p:childTnLst>
                              <p:par>
                                <p:cTn id="1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1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2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7400"/>
                            </p:stCondLst>
                            <p:childTnLst>
                              <p:par>
                                <p:cTn id="20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6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 build="p"/>
      <p:bldP spid="10" grpId="0" build="allAtOnce" animBg="1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 animBg="1"/>
      <p:bldP spid="19" grpId="0"/>
      <p:bldP spid="20" grpId="0"/>
      <p:bldP spid="21" grpId="0" animBg="1"/>
      <p:bldP spid="22" grpId="0" build="allAtOnce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4" grpId="0"/>
      <p:bldP spid="34" grpId="1"/>
      <p:bldP spid="8" grpId="0" animBg="1"/>
      <p:bldP spid="9" grpId="0" animBg="1"/>
      <p:bldP spid="9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 l="16992" t="31379" r="19726" b="54590"/>
          <a:stretch>
            <a:fillRect/>
          </a:stretch>
        </p:blipFill>
        <p:spPr bwMode="auto">
          <a:xfrm>
            <a:off x="0" y="0"/>
            <a:ext cx="9144000" cy="1621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642918"/>
            <a:ext cx="6643734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Гр6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 теме №6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3600" dirty="0" smtClean="0"/>
              <a:t>102</a:t>
            </a:r>
            <a:r>
              <a:rPr lang="ru-RU" sz="3600" dirty="0" smtClean="0"/>
              <a:t>,</a:t>
            </a:r>
            <a:r>
              <a:rPr lang="en-US" sz="3600" dirty="0" smtClean="0"/>
              <a:t>113</a:t>
            </a:r>
            <a:r>
              <a:rPr lang="ru-RU" sz="3600" dirty="0" smtClean="0"/>
              <a:t>,</a:t>
            </a:r>
            <a:r>
              <a:rPr lang="en-US" sz="3600" dirty="0" smtClean="0"/>
              <a:t>115</a:t>
            </a:r>
            <a:r>
              <a:rPr lang="ru-RU" sz="3600" dirty="0" smtClean="0"/>
              <a:t>,</a:t>
            </a:r>
            <a:r>
              <a:rPr lang="en-US" sz="3600" dirty="0" smtClean="0"/>
              <a:t>128</a:t>
            </a:r>
            <a:r>
              <a:rPr lang="ru-RU" sz="3600" dirty="0" smtClean="0"/>
              <a:t>,</a:t>
            </a:r>
            <a:r>
              <a:rPr lang="en-US" sz="3600" dirty="0" smtClean="0"/>
              <a:t>31 </a:t>
            </a:r>
            <a:r>
              <a:rPr lang="en-US" sz="3600" b="1" dirty="0" smtClean="0"/>
              <a:t>4</a:t>
            </a:r>
            <a:r>
              <a:rPr lang="en-US" sz="3600" dirty="0" smtClean="0"/>
              <a:t> </a:t>
            </a:r>
            <a:r>
              <a:rPr lang="en-US" sz="3600" b="1" dirty="0" smtClean="0"/>
              <a:t>v</a:t>
            </a:r>
            <a:r>
              <a:rPr lang="en-US" sz="3600" dirty="0" smtClean="0"/>
              <a:t> </a:t>
            </a:r>
            <a:endParaRPr lang="ru-RU" sz="3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 l="17211" t="8056" r="19726" b="80225"/>
          <a:stretch>
            <a:fillRect/>
          </a:stretch>
        </p:blipFill>
        <p:spPr bwMode="auto">
          <a:xfrm>
            <a:off x="0" y="0"/>
            <a:ext cx="914400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54639" t="35889" r="19726" b="45801"/>
          <a:stretch>
            <a:fillRect/>
          </a:stretch>
        </p:blipFill>
        <p:spPr bwMode="auto">
          <a:xfrm>
            <a:off x="5572164" y="857256"/>
            <a:ext cx="3571836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l="16992" t="9688" r="18554" b="85218"/>
          <a:stretch>
            <a:fillRect/>
          </a:stretch>
        </p:blipFill>
        <p:spPr bwMode="auto">
          <a:xfrm>
            <a:off x="0" y="214290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16992" t="15052" r="18554" b="74037"/>
          <a:stretch>
            <a:fillRect/>
          </a:stretch>
        </p:blipFill>
        <p:spPr bwMode="auto">
          <a:xfrm>
            <a:off x="0" y="2857496"/>
            <a:ext cx="914400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271462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 cstate="print"/>
          <a:srcRect l="16406" t="8056" r="19140" b="80225"/>
          <a:stretch>
            <a:fillRect/>
          </a:stretch>
        </p:blipFill>
        <p:spPr bwMode="auto">
          <a:xfrm>
            <a:off x="0" y="0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42844" y="1026367"/>
            <a:ext cx="2214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=2700к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571612"/>
            <a:ext cx="1428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1ч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3383821"/>
            <a:ext cx="18573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1108051" y="289242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71406" y="2643182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715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м/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3143240" y="2143116"/>
            <a:ext cx="5072098" cy="71438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3929058" y="2357430"/>
            <a:ext cx="642942" cy="830997"/>
            <a:chOff x="4071934" y="2071678"/>
            <a:chExt cx="642942" cy="830997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32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14AC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>
            <a:off x="3571868" y="1857364"/>
            <a:ext cx="928694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3500430" y="1000108"/>
            <a:ext cx="714380" cy="707886"/>
            <a:chOff x="4071934" y="2071678"/>
            <a:chExt cx="714380" cy="70788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5214942" y="2285992"/>
            <a:ext cx="642942" cy="830997"/>
            <a:chOff x="4071934" y="2071678"/>
            <a:chExt cx="642942" cy="830997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4071934" y="2071678"/>
              <a:ext cx="64294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8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 стрелкой 20"/>
            <p:cNvCxnSpPr/>
            <p:nvPr/>
          </p:nvCxnSpPr>
          <p:spPr bwMode="auto">
            <a:xfrm rot="16200000" flipH="1">
              <a:off x="4356891" y="2070885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Группа 21"/>
          <p:cNvGrpSpPr/>
          <p:nvPr/>
        </p:nvGrpSpPr>
        <p:grpSpPr>
          <a:xfrm>
            <a:off x="6000760" y="1071546"/>
            <a:ext cx="714380" cy="707886"/>
            <a:chOff x="4071934" y="2071678"/>
            <a:chExt cx="714380" cy="707886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4071934" y="2071678"/>
              <a:ext cx="71438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16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 bwMode="auto">
            <a:xfrm rot="16200000" flipH="1">
              <a:off x="4356891" y="2072474"/>
              <a:ext cx="1588" cy="428625"/>
            </a:xfrm>
            <a:prstGeom prst="straightConnector1">
              <a:avLst/>
            </a:prstGeom>
            <a:ln w="57150">
              <a:solidFill>
                <a:srgbClr val="0066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Прямоугольник 24"/>
          <p:cNvSpPr/>
          <p:nvPr/>
        </p:nvSpPr>
        <p:spPr>
          <a:xfrm>
            <a:off x="71438" y="2000240"/>
            <a:ext cx="2214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=2700к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8"/>
          <p:cNvSpPr txBox="1">
            <a:spLocks noChangeArrowheads="1"/>
          </p:cNvSpPr>
          <p:nvPr/>
        </p:nvSpPr>
        <p:spPr bwMode="auto">
          <a:xfrm>
            <a:off x="6143636" y="2778371"/>
            <a:ext cx="1228719" cy="1107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 bwMode="auto">
          <a:xfrm flipV="1">
            <a:off x="7397271" y="3382526"/>
            <a:ext cx="1485901" cy="27799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10"/>
          <p:cNvSpPr txBox="1">
            <a:spLocks noChangeArrowheads="1"/>
          </p:cNvSpPr>
          <p:nvPr/>
        </p:nvSpPr>
        <p:spPr bwMode="auto">
          <a:xfrm>
            <a:off x="7520482" y="2428868"/>
            <a:ext cx="805029" cy="101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6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5"/>
          <p:cNvSpPr txBox="1">
            <a:spLocks noChangeArrowheads="1"/>
          </p:cNvSpPr>
          <p:nvPr/>
        </p:nvSpPr>
        <p:spPr bwMode="auto">
          <a:xfrm>
            <a:off x="7611561" y="3291739"/>
            <a:ext cx="1257299" cy="923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8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rot="10800000">
            <a:off x="5286380" y="1785926"/>
            <a:ext cx="1357322" cy="1588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3143240" y="2285992"/>
            <a:ext cx="5072098" cy="71438"/>
          </a:xfrm>
          <a:prstGeom prst="straightConnector1">
            <a:avLst/>
          </a:prstGeom>
          <a:ln w="38100">
            <a:solidFill>
              <a:srgbClr val="0066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8"/>
          <p:cNvSpPr txBox="1">
            <a:spLocks noChangeArrowheads="1"/>
          </p:cNvSpPr>
          <p:nvPr/>
        </p:nvSpPr>
        <p:spPr bwMode="auto">
          <a:xfrm>
            <a:off x="2285984" y="3929066"/>
            <a:ext cx="1228719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 bwMode="auto">
          <a:xfrm flipV="1">
            <a:off x="3528742" y="4467320"/>
            <a:ext cx="1485901" cy="27799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3428992" y="3701481"/>
            <a:ext cx="22145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2700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643306" y="4558737"/>
            <a:ext cx="1214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3600с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572132" y="4214818"/>
            <a:ext cx="2571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0м/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" y="5286388"/>
            <a:ext cx="9144000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на обратный  путь …….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6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7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600"/>
                            </p:stCondLst>
                            <p:childTnLst>
                              <p:par>
                                <p:cTn id="14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25" grpId="0"/>
      <p:bldP spid="26" grpId="0"/>
      <p:bldP spid="28" grpId="0"/>
      <p:bldP spid="29" grpId="0"/>
      <p:bldP spid="37" grpId="0"/>
      <p:bldP spid="39" grpId="0"/>
      <p:bldP spid="40" grpId="0"/>
      <p:bldP spid="41" grpId="0"/>
      <p:bldP spid="42" grpId="0" build="p" animBg="1"/>
      <p:bldP spid="42" grpI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9375" t="8789" r="10351" b="83887"/>
          <a:stretch>
            <a:fillRect/>
          </a:stretch>
        </p:blipFill>
        <p:spPr bwMode="auto">
          <a:xfrm>
            <a:off x="0" y="0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928670"/>
            <a:ext cx="9144000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повышение температуры вызвано ускорением  движения молекул, поэтому каждой молекуле надо </a:t>
            </a:r>
            <a:r>
              <a:rPr lang="ru-RU" sz="32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больше места,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значит всё тело увеличивается в размерах.</a:t>
            </a:r>
          </a:p>
          <a:p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3696" b="4558"/>
          <a:stretch>
            <a:fillRect/>
          </a:stretch>
        </p:blipFill>
        <p:spPr bwMode="auto">
          <a:xfrm>
            <a:off x="167658" y="142876"/>
            <a:ext cx="8690622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l="15234" t="8056" r="19726" b="86085"/>
          <a:stretch>
            <a:fillRect/>
          </a:stretch>
        </p:blipFill>
        <p:spPr bwMode="auto">
          <a:xfrm>
            <a:off x="0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22856" t="33691" r="53262" b="20166"/>
          <a:stretch>
            <a:fillRect/>
          </a:stretch>
        </p:blipFill>
        <p:spPr bwMode="auto">
          <a:xfrm>
            <a:off x="5786414" y="642918"/>
            <a:ext cx="335758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66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20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24" y="642918"/>
            <a:ext cx="6643734" cy="150019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Гр7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150 242 237 215* 212* </a:t>
            </a:r>
            <a:r>
              <a:rPr lang="pt-B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pt-BR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 t="3154" b="43681"/>
          <a:stretch>
            <a:fillRect/>
          </a:stretch>
        </p:blipFill>
        <p:spPr bwMode="auto">
          <a:xfrm>
            <a:off x="0" y="142852"/>
            <a:ext cx="8912063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1071546"/>
            <a:ext cx="8929718" cy="8572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Из-за инертности линейки  концы её не успевают начать движение… Это и сохраняет бумажные кольца.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00232" y="3018049"/>
            <a:ext cx="1357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57510" y="2953105"/>
            <a:ext cx="1357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17,8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86512" y="2928934"/>
            <a:ext cx="1214446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86248" y="2946611"/>
            <a:ext cx="2143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8,9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29058" y="1928802"/>
            <a:ext cx="1571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1571612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2230931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4282" y="785794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=17,8г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1406" y="2230931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214422"/>
            <a:ext cx="35718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меди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=8,9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 flipH="1">
            <a:off x="5357818" y="2320458"/>
            <a:ext cx="72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" y="4929198"/>
            <a:ext cx="9144000" cy="1077218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масса керосина, вытесненного медной деталью составляет …..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102294" y="986837"/>
            <a:ext cx="4336893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меди.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 cstate="print"/>
          <a:srcRect l="17578" t="8056" r="19726" b="83155"/>
          <a:stretch>
            <a:fillRect/>
          </a:stretch>
        </p:blipFill>
        <p:spPr bwMode="auto">
          <a:xfrm>
            <a:off x="0" y="0"/>
            <a:ext cx="91440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9" cstate="print"/>
          <a:srcRect l="24180" t="29206" r="56713" b="15362"/>
          <a:stretch>
            <a:fillRect/>
          </a:stretch>
        </p:blipFill>
        <p:spPr bwMode="auto">
          <a:xfrm>
            <a:off x="7572396" y="785794"/>
            <a:ext cx="1643074" cy="286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Прямоугольник 21"/>
          <p:cNvSpPr/>
          <p:nvPr/>
        </p:nvSpPr>
        <p:spPr>
          <a:xfrm>
            <a:off x="0" y="2779564"/>
            <a:ext cx="17859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кер.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3643314"/>
            <a:ext cx="8946552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массу керосина,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вытесненого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медью.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-32" y="4214818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85852" y="4214818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928794" y="4214818"/>
            <a:ext cx="10001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·V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928926" y="4257682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0" y="1714488"/>
            <a:ext cx="34289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 </a:t>
            </a:r>
            <a:r>
              <a:rPr lang="ru-RU" sz="2800" b="1" dirty="0" err="1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кер</a:t>
            </a:r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0,8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071934" y="4286256"/>
            <a:ext cx="17859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0,8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800732" y="4314830"/>
            <a:ext cx="150019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286644" y="4286256"/>
            <a:ext cx="178595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"/>
                            </p:stCondLst>
                            <p:childTnLst>
                              <p:par>
                                <p:cTn id="5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3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3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3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5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6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2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9150"/>
                            </p:stCondLst>
                            <p:childTnLst>
                              <p:par>
                                <p:cTn id="16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7" dur="2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9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26" grpId="0" animBg="1"/>
      <p:bldP spid="27" grpId="0"/>
      <p:bldP spid="28" grpId="0"/>
      <p:bldP spid="29" grpId="0"/>
      <p:bldP spid="30" grpId="0"/>
      <p:bldP spid="32" grpId="0"/>
      <p:bldP spid="33" grpId="0"/>
      <p:bldP spid="34" grpId="0"/>
      <p:bldP spid="39" grpId="0" animBg="1"/>
      <p:bldP spid="42" grpId="0" build="p" animBg="1"/>
      <p:bldP spid="42" grpId="1" build="allAtOnce" animBg="1"/>
      <p:bldP spid="38" grpId="0" build="allAtOnce" animBg="1"/>
      <p:bldP spid="22" grpId="0"/>
      <p:bldP spid="23" grpId="0" build="allAtOnce" animBg="1"/>
      <p:bldP spid="24" grpId="0"/>
      <p:bldP spid="35" grpId="0"/>
      <p:bldP spid="36" grpId="0"/>
      <p:bldP spid="40" grpId="0"/>
      <p:bldP spid="41" grpId="0"/>
      <p:bldP spid="44" grpId="0"/>
      <p:bldP spid="45" grpId="0" animBg="1"/>
      <p:bldP spid="4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"/>
          <p:cNvGrpSpPr/>
          <p:nvPr/>
        </p:nvGrpSpPr>
        <p:grpSpPr>
          <a:xfrm>
            <a:off x="4454789" y="1928802"/>
            <a:ext cx="4689243" cy="3833862"/>
            <a:chOff x="4429124" y="2714596"/>
            <a:chExt cx="4689243" cy="3833862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4474541" y="2762252"/>
              <a:ext cx="4643826" cy="3786206"/>
              <a:chOff x="4573324" y="1214422"/>
              <a:chExt cx="4427832" cy="3786206"/>
            </a:xfrm>
          </p:grpSpPr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4573324" y="1214422"/>
                <a:ext cx="4427832" cy="28574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" name="Text Box 6"/>
              <p:cNvSpPr txBox="1">
                <a:spLocks noChangeArrowheads="1"/>
              </p:cNvSpPr>
              <p:nvPr/>
            </p:nvSpPr>
            <p:spPr bwMode="auto">
              <a:xfrm>
                <a:off x="4714875" y="1285853"/>
                <a:ext cx="4209861" cy="371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36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Прямоугольник 7"/>
            <p:cNvSpPr/>
            <p:nvPr/>
          </p:nvSpPr>
          <p:spPr>
            <a:xfrm>
              <a:off x="4429124" y="2714596"/>
              <a:ext cx="3428992" cy="292898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42844" y="2214554"/>
            <a:ext cx="2501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менз.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=600г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32" y="2714620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=2000г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357562"/>
            <a:ext cx="27860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 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=0,71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1536679" y="3463925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0" y="3929066"/>
            <a:ext cx="16097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57488" y="1977086"/>
            <a:ext cx="478634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1.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Найдём массу жидкости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57488" y="2285992"/>
            <a:ext cx="5000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менз</a:t>
            </a:r>
            <a:r>
              <a:rPr lang="ru-RU" sz="24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err="1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86050" y="3786190"/>
            <a:ext cx="492922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2.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Найдём объём жидкости 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1406" y="450057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1142976" y="421481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1130913" y="5013075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Line 6"/>
          <p:cNvSpPr>
            <a:spLocks noChangeShapeType="1"/>
          </p:cNvSpPr>
          <p:nvPr/>
        </p:nvSpPr>
        <p:spPr bwMode="auto">
          <a:xfrm flipH="1">
            <a:off x="1214602" y="5132201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642910" y="47273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5715008" y="4714884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6143636" y="4500570"/>
            <a:ext cx="150019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1400г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 flipH="1">
            <a:off x="6286512" y="5072074"/>
            <a:ext cx="828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143636" y="5143512"/>
            <a:ext cx="164307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0,71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32" y="5786454"/>
            <a:ext cx="9144032" cy="95410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Ответ: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объём жидкости  составил ….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 , такова вместимость сосуда.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786050" y="3071810"/>
            <a:ext cx="5000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2000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=1400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8" cstate="print"/>
          <a:srcRect l="17578" t="8056" r="19726" b="72168"/>
          <a:stretch>
            <a:fillRect/>
          </a:stretch>
        </p:blipFill>
        <p:spPr bwMode="auto">
          <a:xfrm>
            <a:off x="0" y="142852"/>
            <a:ext cx="914400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6" name="Text Box 11"/>
          <p:cNvSpPr txBox="1">
            <a:spLocks noChangeArrowheads="1"/>
          </p:cNvSpPr>
          <p:nvPr/>
        </p:nvSpPr>
        <p:spPr bwMode="auto">
          <a:xfrm>
            <a:off x="2357422" y="4643446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1"/>
          <p:cNvSpPr>
            <a:spLocks noChangeArrowheads="1"/>
          </p:cNvSpPr>
          <p:nvPr/>
        </p:nvSpPr>
        <p:spPr bwMode="auto">
          <a:xfrm>
            <a:off x="3000364" y="4714884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8" name="Line 6"/>
          <p:cNvSpPr>
            <a:spLocks noChangeShapeType="1"/>
          </p:cNvSpPr>
          <p:nvPr/>
        </p:nvSpPr>
        <p:spPr bwMode="auto">
          <a:xfrm flipH="1">
            <a:off x="3500430" y="5114936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10"/>
          <p:cNvSpPr txBox="1">
            <a:spLocks noChangeArrowheads="1"/>
          </p:cNvSpPr>
          <p:nvPr/>
        </p:nvSpPr>
        <p:spPr bwMode="auto">
          <a:xfrm>
            <a:off x="3414706" y="4114804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443278" y="480060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51" name="Text Box 11"/>
          <p:cNvSpPr txBox="1">
            <a:spLocks noChangeArrowheads="1"/>
          </p:cNvSpPr>
          <p:nvPr/>
        </p:nvSpPr>
        <p:spPr bwMode="auto">
          <a:xfrm>
            <a:off x="4857752" y="4643446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095230" y="2296040"/>
            <a:ext cx="885830" cy="2357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8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9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9" grpId="0"/>
      <p:bldP spid="20" grpId="0" animBg="1"/>
      <p:bldP spid="21" grpId="0"/>
      <p:bldP spid="22" grpId="0" animBg="1"/>
      <p:bldP spid="23" grpId="0"/>
      <p:bldP spid="24" grpId="0"/>
      <p:bldP spid="25" grpId="0"/>
      <p:bldP spid="26" grpId="0" animBg="1"/>
      <p:bldP spid="27" grpId="0"/>
      <p:bldP spid="29" grpId="0"/>
      <p:bldP spid="30" grpId="0"/>
      <p:bldP spid="31" grpId="0" animBg="1"/>
      <p:bldP spid="32" grpId="0"/>
      <p:bldP spid="33" grpId="0" animBg="1"/>
      <p:bldP spid="34" grpId="0"/>
      <p:bldP spid="46" grpId="0"/>
      <p:bldP spid="47" grpId="0"/>
      <p:bldP spid="48" grpId="0" animBg="1"/>
      <p:bldP spid="49" grpId="0"/>
      <p:bldP spid="50" grpId="0"/>
      <p:bldP spid="51" grpId="0"/>
      <p:bldP spid="5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/>
          <a:srcRect l="16992" t="8056" r="19726" b="83102"/>
          <a:stretch>
            <a:fillRect/>
          </a:stretch>
        </p:blipFill>
        <p:spPr bwMode="auto">
          <a:xfrm>
            <a:off x="0" y="71438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1438" y="3286124"/>
            <a:ext cx="22145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мрам.</a:t>
            </a:r>
            <a:r>
              <a:rPr lang="ru-RU" sz="32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06" y="2016617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мр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000108"/>
            <a:ext cx="38576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мрамор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=8,9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8" y="2714620"/>
            <a:ext cx="17859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пар.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500174"/>
            <a:ext cx="43576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параф</a:t>
            </a:r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0,8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6248" y="857232"/>
            <a:ext cx="1500198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43636" y="857232"/>
            <a:ext cx="1500198" cy="8572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57620" y="1785926"/>
            <a:ext cx="478634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1.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Найдём массы кусков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30248" y="2285992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15140" y="228599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58082" y="2285992"/>
            <a:ext cx="10001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·V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28860" y="2928934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43306" y="3071810"/>
            <a:ext cx="2071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8900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2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56358" y="3021529"/>
            <a:ext cx="150019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58016" y="2996983"/>
            <a:ext cx="178595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….к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28860" y="3714752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3743326"/>
            <a:ext cx="2000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CC"/>
                </a:solidFill>
                <a:latin typeface="Times New Roman" pitchFamily="18" charset="0"/>
                <a:sym typeface="Symbol" pitchFamily="18" charset="2"/>
              </a:rPr>
              <a:t>800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6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14980" y="3771900"/>
            <a:ext cx="150019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00892" y="3743326"/>
            <a:ext cx="178595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….к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0" y="4429132"/>
            <a:ext cx="9144000" cy="46166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2. Во сколько раз масса мрамора больше массы парафина? 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-32" y="5786454"/>
            <a:ext cx="9144032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Ответ: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4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 animBg="1"/>
      <p:bldP spid="19" grpId="0" animBg="1"/>
      <p:bldP spid="20" grpId="0"/>
      <p:bldP spid="21" grpId="0"/>
      <p:bldP spid="22" grpId="0" animBg="1"/>
      <p:bldP spid="23" grpId="0" animBg="1"/>
      <p:bldP spid="24" grpId="0" animBg="1"/>
      <p:bldP spid="2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18164" t="8789" r="18554" b="79492"/>
          <a:stretch>
            <a:fillRect/>
          </a:stretch>
        </p:blipFill>
        <p:spPr bwMode="auto">
          <a:xfrm>
            <a:off x="0" y="0"/>
            <a:ext cx="9161762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772403" y="1329625"/>
            <a:ext cx="3371629" cy="138499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Водород       0,00009 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Воздух         0,00129 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Гелий          0,00018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9375" t="16113" r="10351" b="77295"/>
          <a:stretch>
            <a:fillRect/>
          </a:stretch>
        </p:blipFill>
        <p:spPr bwMode="auto">
          <a:xfrm>
            <a:off x="0" y="0"/>
            <a:ext cx="9144000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9375" t="22705" r="10351" b="67773"/>
          <a:stretch>
            <a:fillRect/>
          </a:stretch>
        </p:blipFill>
        <p:spPr bwMode="auto">
          <a:xfrm>
            <a:off x="0" y="2500306"/>
            <a:ext cx="9144000" cy="928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642918"/>
            <a:ext cx="914400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понижение температуры вызвано замедлением движения молекул, поэтому каждой молекуле надо меньше места, а значит всё тело уменьшается в размерах.</a:t>
            </a:r>
          </a:p>
          <a:p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2500306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 l="9375" t="8057" r="11523" b="77691"/>
          <a:stretch>
            <a:fillRect/>
          </a:stretch>
        </p:blipFill>
        <p:spPr bwMode="auto">
          <a:xfrm>
            <a:off x="0" y="0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24207" t="62395" r="23264" b="16503"/>
          <a:stretch>
            <a:fillRect/>
          </a:stretch>
        </p:blipFill>
        <p:spPr bwMode="auto">
          <a:xfrm>
            <a:off x="4714876" y="4052005"/>
            <a:ext cx="4429124" cy="1234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9375" t="23201" r="11523" b="67001"/>
          <a:stretch>
            <a:fillRect/>
          </a:stretch>
        </p:blipFill>
        <p:spPr bwMode="auto">
          <a:xfrm>
            <a:off x="0" y="3143248"/>
            <a:ext cx="9144000" cy="785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5288340"/>
            <a:ext cx="914400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диффузия – это проникновение молекул одного вещества между молекулами другого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вызвана хаотическим движением молекул. Чем они быстрее двигаются, тем горячее тело.   Значит в горячей воде сахар растворится быстрее.  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143900" y="4000504"/>
            <a:ext cx="1000100" cy="128588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1142984"/>
            <a:ext cx="914400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движение капли молока под ударами невидимых молекул воды (броуновское движение). При нагревании хаотическое движение капли молока будет быстрее, т.к. …</a:t>
            </a:r>
          </a:p>
          <a:p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 l="10547" t="8789" r="12109" b="86817"/>
          <a:stretch>
            <a:fillRect/>
          </a:stretch>
        </p:blipFill>
        <p:spPr bwMode="auto">
          <a:xfrm>
            <a:off x="0" y="0"/>
            <a:ext cx="9144000" cy="42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10547" t="13184" r="12109" b="79492"/>
          <a:stretch>
            <a:fillRect/>
          </a:stretch>
        </p:blipFill>
        <p:spPr bwMode="auto">
          <a:xfrm>
            <a:off x="0" y="3000372"/>
            <a:ext cx="914400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0" y="500042"/>
            <a:ext cx="9144000" cy="22467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диффузия – это проникновение молекул одного вещества между молекулами другого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вызвана хаотическим движением молекул. Чем они быстрее двигаются, тем горячее тело.   Значит в горячей воде соль растворится быстрее. 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786190"/>
            <a:ext cx="9144000" cy="22467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хаотическое движением молекул водорода  приводит к проникновению их через промежутки между молекулами резины. Чем они быстрее двигаются, тем горячее тело.   Значит в тёплом помещении они вылетят из шарика быстрее… 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14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2857496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15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14480" y="642918"/>
            <a:ext cx="5715040" cy="292895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Гр2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№4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101,106,111,33,35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5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4" cstate="print"/>
          <a:srcRect l="9375" t="8789" r="11523" b="74365"/>
          <a:stretch>
            <a:fillRect/>
          </a:stretch>
        </p:blipFill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4" cstate="print"/>
          <a:srcRect l="15820" t="57861" r="51367" b="16504"/>
          <a:stretch>
            <a:fillRect/>
          </a:stretch>
        </p:blipFill>
        <p:spPr bwMode="auto">
          <a:xfrm>
            <a:off x="0" y="2000240"/>
            <a:ext cx="617230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85720" y="2500306"/>
            <a:ext cx="1571636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30км/с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25380" y="4836011"/>
            <a:ext cx="3500462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500м/с = ….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89930" y="2000240"/>
            <a:ext cx="3310962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500м/с =…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91616" y="4824894"/>
            <a:ext cx="2000264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30км/с +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98151" y="1961460"/>
            <a:ext cx="2000264" cy="64633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30км/с -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0"/>
            <a:ext cx="571472" cy="417494"/>
          </a:xfrm>
          <a:prstGeom prst="rect">
            <a:avLst/>
          </a:prstGeom>
          <a:solidFill>
            <a:srgbClr val="FFFFFF"/>
          </a:solidFill>
          <a:ln w="1905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4474</TotalTime>
  <Words>1529</Words>
  <Application>Microsoft Office PowerPoint</Application>
  <PresentationFormat>Экран (4:3)</PresentationFormat>
  <Paragraphs>401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new_year4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Домашнее задание.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Домашнее задание.</vt:lpstr>
      <vt:lpstr>Слайд 17</vt:lpstr>
      <vt:lpstr>Слайд 18</vt:lpstr>
      <vt:lpstr>Слайд 19</vt:lpstr>
      <vt:lpstr>Слайд 20</vt:lpstr>
      <vt:lpstr>Слайд 21</vt:lpstr>
      <vt:lpstr>Домашнее задание.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Домашнее задание.</vt:lpstr>
      <vt:lpstr>Слайд 31</vt:lpstr>
      <vt:lpstr>Слайд 32</vt:lpstr>
      <vt:lpstr>Слайд 33</vt:lpstr>
      <vt:lpstr>Слайд 34</vt:lpstr>
      <vt:lpstr>Слайд 35</vt:lpstr>
      <vt:lpstr>Домашнее задание.</vt:lpstr>
      <vt:lpstr>Слайд 37</vt:lpstr>
      <vt:lpstr>Слайд 38</vt:lpstr>
      <vt:lpstr>Слайд 39</vt:lpstr>
      <vt:lpstr>Слайд 40</vt:lpstr>
      <vt:lpstr>Слайд 41</vt:lpstr>
      <vt:lpstr>Домашнее задание.</vt:lpstr>
      <vt:lpstr>Слайд 43</vt:lpstr>
      <vt:lpstr>Слайд 44</vt:lpstr>
      <vt:lpstr>Слайд 45</vt:lpstr>
      <vt:lpstr>Слайд 46</vt:lpstr>
      <vt:lpstr>Слайд 47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393</cp:revision>
  <dcterms:created xsi:type="dcterms:W3CDTF">2008-12-14T04:17:18Z</dcterms:created>
  <dcterms:modified xsi:type="dcterms:W3CDTF">2019-10-22T07:28:57Z</dcterms:modified>
</cp:coreProperties>
</file>