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8"/>
  </p:notesMasterIdLst>
  <p:sldIdLst>
    <p:sldId id="331" r:id="rId2"/>
    <p:sldId id="289" r:id="rId3"/>
    <p:sldId id="338" r:id="rId4"/>
    <p:sldId id="350" r:id="rId5"/>
    <p:sldId id="358" r:id="rId6"/>
    <p:sldId id="363" r:id="rId7"/>
    <p:sldId id="360" r:id="rId8"/>
    <p:sldId id="359" r:id="rId9"/>
    <p:sldId id="357" r:id="rId10"/>
    <p:sldId id="352" r:id="rId11"/>
    <p:sldId id="356" r:id="rId12"/>
    <p:sldId id="354" r:id="rId13"/>
    <p:sldId id="316" r:id="rId14"/>
    <p:sldId id="327" r:id="rId15"/>
    <p:sldId id="328" r:id="rId16"/>
    <p:sldId id="329" r:id="rId17"/>
    <p:sldId id="382" r:id="rId18"/>
    <p:sldId id="335" r:id="rId19"/>
    <p:sldId id="375" r:id="rId20"/>
    <p:sldId id="379" r:id="rId21"/>
    <p:sldId id="361" r:id="rId22"/>
    <p:sldId id="364" r:id="rId23"/>
    <p:sldId id="332" r:id="rId24"/>
    <p:sldId id="381" r:id="rId25"/>
    <p:sldId id="336" r:id="rId26"/>
    <p:sldId id="376" r:id="rId27"/>
    <p:sldId id="377" r:id="rId28"/>
    <p:sldId id="380" r:id="rId29"/>
    <p:sldId id="378" r:id="rId30"/>
    <p:sldId id="326" r:id="rId31"/>
    <p:sldId id="333" r:id="rId32"/>
    <p:sldId id="374" r:id="rId33"/>
    <p:sldId id="366" r:id="rId34"/>
    <p:sldId id="372" r:id="rId35"/>
    <p:sldId id="367" r:id="rId36"/>
    <p:sldId id="370" r:id="rId37"/>
    <p:sldId id="371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14AC"/>
    <a:srgbClr val="006600"/>
    <a:srgbClr val="7C4B3B"/>
    <a:srgbClr val="2706EC"/>
    <a:srgbClr val="365D21"/>
    <a:srgbClr val="000000"/>
    <a:srgbClr val="66CCFF"/>
    <a:srgbClr val="220FB1"/>
    <a:srgbClr val="0033CC"/>
    <a:srgbClr val="2923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8917" autoAdjust="0"/>
    <p:restoredTop sz="94660"/>
  </p:normalViewPr>
  <p:slideViewPr>
    <p:cSldViewPr>
      <p:cViewPr>
        <p:scale>
          <a:sx n="71" d="100"/>
          <a:sy n="71" d="100"/>
        </p:scale>
        <p:origin x="-930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3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342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9.wav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9.wav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Урок - 9  ( к  ) /3у3н/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/т.4/ Движение по окружности с постоянной по величине скоростью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изменение скорости при движении по окружности.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Научиться описывать криволинейное движение.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понятие центростремительного ускорения, периода вращения, частоты, круговой частоты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закономерности, связывающие эти параметры.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 скорости при движении по окружности.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 l="18951" t="72876" r="23095" b="17969"/>
          <a:stretch>
            <a:fillRect/>
          </a:stretch>
        </p:blipFill>
        <p:spPr bwMode="auto">
          <a:xfrm>
            <a:off x="0" y="0"/>
            <a:ext cx="904407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 rot="5400000">
            <a:off x="-1606593" y="3750471"/>
            <a:ext cx="50720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45"/>
          <p:cNvGrpSpPr/>
          <p:nvPr/>
        </p:nvGrpSpPr>
        <p:grpSpPr>
          <a:xfrm>
            <a:off x="357158" y="1730865"/>
            <a:ext cx="1500198" cy="769441"/>
            <a:chOff x="1071538" y="5786454"/>
            <a:chExt cx="1500198" cy="76944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71538" y="5786454"/>
              <a:ext cx="150019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S=4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786050" y="78579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1064294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6000760" y="992856"/>
            <a:ext cx="1214446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6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7143768" y="786522"/>
            <a:ext cx="1257379" cy="1142280"/>
            <a:chOff x="6856" y="7850"/>
            <a:chExt cx="719" cy="713"/>
          </a:xfrm>
        </p:grpSpPr>
        <p:sp>
          <p:nvSpPr>
            <p:cNvPr id="11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713"/>
              <a:chOff x="7336" y="7713"/>
              <a:chExt cx="719" cy="713"/>
            </a:xfrm>
          </p:grpSpPr>
          <p:sp>
            <p:nvSpPr>
              <p:cNvPr id="13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5" name="Группа 14"/>
          <p:cNvGrpSpPr/>
          <p:nvPr/>
        </p:nvGrpSpPr>
        <p:grpSpPr>
          <a:xfrm>
            <a:off x="3000364" y="1946441"/>
            <a:ext cx="1500198" cy="1194644"/>
            <a:chOff x="857224" y="3973175"/>
            <a:chExt cx="1643074" cy="1194644"/>
          </a:xfrm>
        </p:grpSpPr>
        <p:grpSp>
          <p:nvGrpSpPr>
            <p:cNvPr id="16" name="Группа 135"/>
            <p:cNvGrpSpPr/>
            <p:nvPr/>
          </p:nvGrpSpPr>
          <p:grpSpPr>
            <a:xfrm>
              <a:off x="857224" y="3973175"/>
              <a:ext cx="1643074" cy="1194644"/>
              <a:chOff x="857224" y="3973175"/>
              <a:chExt cx="1643074" cy="1194644"/>
            </a:xfrm>
          </p:grpSpPr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857224" y="3973175"/>
                <a:ext cx="1643074" cy="1194644"/>
                <a:chOff x="2459" y="7640"/>
                <a:chExt cx="1333" cy="1223"/>
              </a:xfrm>
            </p:grpSpPr>
            <p:sp>
              <p:nvSpPr>
                <p:cNvPr id="2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33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3600" b="1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13" y="8189"/>
                  <a:ext cx="734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" name="AutoShape 18"/>
              <p:cNvSpPr>
                <a:spLocks noChangeArrowheads="1"/>
              </p:cNvSpPr>
              <p:nvPr/>
            </p:nvSpPr>
            <p:spPr bwMode="auto">
              <a:xfrm>
                <a:off x="860422" y="4058294"/>
                <a:ext cx="1425562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894970" y="4667544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214546" y="2281673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893737" y="5821379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1428728" y="5305427"/>
            <a:ext cx="642942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071538" y="1071546"/>
            <a:ext cx="1143008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961226" y="1857364"/>
            <a:ext cx="1304520" cy="1194644"/>
            <a:chOff x="857224" y="3973175"/>
            <a:chExt cx="1428760" cy="1194644"/>
          </a:xfrm>
        </p:grpSpPr>
        <p:grpSp>
          <p:nvGrpSpPr>
            <p:cNvPr id="28" name="Группа 135"/>
            <p:cNvGrpSpPr/>
            <p:nvPr/>
          </p:nvGrpSpPr>
          <p:grpSpPr>
            <a:xfrm>
              <a:off x="857224" y="3973175"/>
              <a:ext cx="1428760" cy="1194644"/>
              <a:chOff x="857224" y="3973175"/>
              <a:chExt cx="1428760" cy="1194644"/>
            </a:xfrm>
          </p:grpSpPr>
          <p:grpSp>
            <p:nvGrpSpPr>
              <p:cNvPr id="30" name="Group 15"/>
              <p:cNvGrpSpPr>
                <a:grpSpLocks/>
              </p:cNvGrpSpPr>
              <p:nvPr/>
            </p:nvGrpSpPr>
            <p:grpSpPr bwMode="auto">
              <a:xfrm>
                <a:off x="857224" y="3973175"/>
                <a:ext cx="1295477" cy="1194644"/>
                <a:chOff x="2459" y="7640"/>
                <a:chExt cx="1051" cy="1223"/>
              </a:xfrm>
            </p:grpSpPr>
            <p:sp>
              <p:nvSpPr>
                <p:cNvPr id="3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05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649" y="8189"/>
                  <a:ext cx="79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1" name="AutoShape 18"/>
              <p:cNvSpPr>
                <a:spLocks noChangeArrowheads="1"/>
              </p:cNvSpPr>
              <p:nvPr/>
            </p:nvSpPr>
            <p:spPr bwMode="auto">
              <a:xfrm>
                <a:off x="860422" y="4058294"/>
                <a:ext cx="1425562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29" name="Прямая соединительная линия 28"/>
            <p:cNvCxnSpPr/>
            <p:nvPr/>
          </p:nvCxnSpPr>
          <p:spPr>
            <a:xfrm>
              <a:off x="894970" y="4667544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387559" y="2287418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 flipH="1" flipV="1">
            <a:off x="142844" y="4643446"/>
            <a:ext cx="714380" cy="1588"/>
          </a:xfrm>
          <a:prstGeom prst="straightConnector1">
            <a:avLst/>
          </a:prstGeom>
          <a:ln w="57150">
            <a:solidFill>
              <a:srgbClr val="0014A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71406" y="4214818"/>
            <a:ext cx="642942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43702" y="2140953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0694" y="328612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,944м/с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00232" y="4857760"/>
            <a:ext cx="714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снаряд вылетел с начальной скоростью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,944м/с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2" grpId="0"/>
      <p:bldP spid="26" grpId="0"/>
      <p:bldP spid="25" grpId="0"/>
      <p:bldP spid="34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 l="18951" t="82031" r="23095" b="8203"/>
          <a:stretch>
            <a:fillRect/>
          </a:stretch>
        </p:blipFill>
        <p:spPr bwMode="auto">
          <a:xfrm>
            <a:off x="0" y="0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rot="5400000">
            <a:off x="-1606593" y="3750471"/>
            <a:ext cx="50720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45"/>
          <p:cNvGrpSpPr/>
          <p:nvPr/>
        </p:nvGrpSpPr>
        <p:grpSpPr>
          <a:xfrm>
            <a:off x="1000100" y="1945179"/>
            <a:ext cx="2357454" cy="769441"/>
            <a:chOff x="1071538" y="5786454"/>
            <a:chExt cx="2357454" cy="76944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71538" y="5786454"/>
              <a:ext cx="2357454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S=4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00м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5400000">
            <a:off x="893737" y="5821379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428728" y="5305427"/>
            <a:ext cx="642942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071538" y="1071546"/>
            <a:ext cx="1143008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142844" y="4643446"/>
            <a:ext cx="714380" cy="1588"/>
          </a:xfrm>
          <a:prstGeom prst="straightConnector1">
            <a:avLst/>
          </a:prstGeom>
          <a:ln w="57150">
            <a:solidFill>
              <a:srgbClr val="0014A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71406" y="4214818"/>
            <a:ext cx="642942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286148" y="888988"/>
            <a:ext cx="1500198" cy="1194644"/>
            <a:chOff x="857224" y="3973175"/>
            <a:chExt cx="1643074" cy="1194644"/>
          </a:xfrm>
        </p:grpSpPr>
        <p:grpSp>
          <p:nvGrpSpPr>
            <p:cNvPr id="30" name="Группа 135"/>
            <p:cNvGrpSpPr/>
            <p:nvPr/>
          </p:nvGrpSpPr>
          <p:grpSpPr>
            <a:xfrm>
              <a:off x="857224" y="3973175"/>
              <a:ext cx="1643074" cy="1194644"/>
              <a:chOff x="857224" y="3973175"/>
              <a:chExt cx="1643074" cy="1194644"/>
            </a:xfrm>
          </p:grpSpPr>
          <p:grpSp>
            <p:nvGrpSpPr>
              <p:cNvPr id="32" name="Group 15"/>
              <p:cNvGrpSpPr>
                <a:grpSpLocks/>
              </p:cNvGrpSpPr>
              <p:nvPr/>
            </p:nvGrpSpPr>
            <p:grpSpPr bwMode="auto">
              <a:xfrm>
                <a:off x="857224" y="3973175"/>
                <a:ext cx="1643074" cy="1194644"/>
                <a:chOff x="2459" y="7640"/>
                <a:chExt cx="1333" cy="1223"/>
              </a:xfrm>
            </p:grpSpPr>
            <p:sp>
              <p:nvSpPr>
                <p:cNvPr id="3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33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3600" b="1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13" y="8189"/>
                  <a:ext cx="734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3" name="AutoShape 18"/>
              <p:cNvSpPr>
                <a:spLocks noChangeArrowheads="1"/>
              </p:cNvSpPr>
              <p:nvPr/>
            </p:nvSpPr>
            <p:spPr bwMode="auto">
              <a:xfrm>
                <a:off x="860422" y="4058294"/>
                <a:ext cx="1425562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94970" y="4667544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2500330" y="122422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247010" y="799911"/>
            <a:ext cx="1304520" cy="1194644"/>
            <a:chOff x="857224" y="3973175"/>
            <a:chExt cx="1428760" cy="1194644"/>
          </a:xfrm>
        </p:grpSpPr>
        <p:grpSp>
          <p:nvGrpSpPr>
            <p:cNvPr id="38" name="Группа 135"/>
            <p:cNvGrpSpPr/>
            <p:nvPr/>
          </p:nvGrpSpPr>
          <p:grpSpPr>
            <a:xfrm>
              <a:off x="857224" y="3973175"/>
              <a:ext cx="1428760" cy="1194644"/>
              <a:chOff x="857224" y="3973175"/>
              <a:chExt cx="1428760" cy="1194644"/>
            </a:xfrm>
          </p:grpSpPr>
          <p:grpSp>
            <p:nvGrpSpPr>
              <p:cNvPr id="40" name="Group 15"/>
              <p:cNvGrpSpPr>
                <a:grpSpLocks/>
              </p:cNvGrpSpPr>
              <p:nvPr/>
            </p:nvGrpSpPr>
            <p:grpSpPr bwMode="auto">
              <a:xfrm>
                <a:off x="857224" y="3973175"/>
                <a:ext cx="1295477" cy="1194644"/>
                <a:chOff x="2459" y="7640"/>
                <a:chExt cx="1051" cy="1223"/>
              </a:xfrm>
            </p:grpSpPr>
            <p:sp>
              <p:nvSpPr>
                <p:cNvPr id="4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05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649" y="8189"/>
                  <a:ext cx="79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1" name="AutoShape 18"/>
              <p:cNvSpPr>
                <a:spLocks noChangeArrowheads="1"/>
              </p:cNvSpPr>
              <p:nvPr/>
            </p:nvSpPr>
            <p:spPr bwMode="auto">
              <a:xfrm>
                <a:off x="860422" y="4058294"/>
                <a:ext cx="1425562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39" name="Прямая соединительная линия 38"/>
            <p:cNvCxnSpPr/>
            <p:nvPr/>
          </p:nvCxnSpPr>
          <p:spPr>
            <a:xfrm>
              <a:off x="894970" y="4667544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673343" y="1229965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29486" y="108350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6478" y="2228671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,944м/с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00166" y="3714752"/>
            <a:ext cx="764386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камни из кратера вылетают со скоростью  около 90м/с.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36" grpId="0"/>
      <p:bldP spid="44" grpId="0"/>
      <p:bldP spid="45" grpId="0"/>
      <p:bldP spid="46" grpId="0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03413"/>
            <a:ext cx="9144000" cy="255454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/>
                <a:ea typeface="Times New Roman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При криволинейном движении изменяется все. </a:t>
            </a:r>
          </a:p>
          <a:p>
            <a:pPr algn="ctr"/>
            <a:r>
              <a:rPr lang="ru-RU" sz="4000" b="1" dirty="0" smtClean="0">
                <a:latin typeface="Times New Roman"/>
                <a:ea typeface="Times New Roman"/>
              </a:rPr>
              <a:t>Как же мы будем описывать это движение?».</a:t>
            </a:r>
            <a:endParaRPr lang="ru-RU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515" t="31494" r="10937" b="43970"/>
          <a:stretch>
            <a:fillRect/>
          </a:stretch>
        </p:blipFill>
        <p:spPr bwMode="auto">
          <a:xfrm>
            <a:off x="0" y="0"/>
            <a:ext cx="914400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 rot="740954">
            <a:off x="1031237" y="4701980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окружности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55C15"/>
                  </a:gs>
                  <a:gs pos="50000">
                    <a:srgbClr val="238623"/>
                  </a:gs>
                  <a:gs pos="100000">
                    <a:srgbClr val="2BA12B"/>
                  </a:gs>
                </a:gsLst>
                <a:lin ang="2700000" scaled="1"/>
              </a:gra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571472" y="785794"/>
            <a:ext cx="5786478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движение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6273225"/>
            <a:ext cx="6286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 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стр.11,12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7" y="0"/>
            <a:ext cx="31872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623538" y="2571744"/>
            <a:ext cx="6988190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по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76"/>
            <a:ext cx="7715304" cy="4286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«КРИВОЛИНЕЙНОЕ ДВИЖЕНИЕ».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H="1" flipV="1">
            <a:off x="714347" y="349774"/>
            <a:ext cx="623715" cy="99412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242857" y="71414"/>
            <a:ext cx="3222622" cy="2716232"/>
            <a:chOff x="242857" y="1083988"/>
            <a:chExt cx="3222622" cy="2716232"/>
          </a:xfrm>
        </p:grpSpPr>
        <p:sp>
          <p:nvSpPr>
            <p:cNvPr id="1039" name="Arc 15"/>
            <p:cNvSpPr>
              <a:spLocks/>
            </p:cNvSpPr>
            <p:nvPr/>
          </p:nvSpPr>
          <p:spPr bwMode="auto">
            <a:xfrm flipH="1" flipV="1">
              <a:off x="242857" y="2178775"/>
              <a:ext cx="871773" cy="107197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572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Arc 16"/>
            <p:cNvSpPr>
              <a:spLocks/>
            </p:cNvSpPr>
            <p:nvPr/>
          </p:nvSpPr>
          <p:spPr bwMode="auto">
            <a:xfrm>
              <a:off x="993170" y="3248680"/>
              <a:ext cx="750313" cy="5515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572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Arc 17"/>
            <p:cNvSpPr>
              <a:spLocks/>
            </p:cNvSpPr>
            <p:nvPr/>
          </p:nvSpPr>
          <p:spPr bwMode="auto">
            <a:xfrm flipH="1">
              <a:off x="242857" y="1086061"/>
              <a:ext cx="1459485" cy="107197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572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1723892" y="1083988"/>
              <a:ext cx="1741587" cy="2073"/>
            </a:xfrm>
            <a:prstGeom prst="line">
              <a:avLst/>
            </a:prstGeom>
            <a:noFill/>
            <a:ln w="857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3" name="Line 19"/>
          <p:cNvSpPr>
            <a:spLocks noChangeShapeType="1"/>
          </p:cNvSpPr>
          <p:nvPr/>
        </p:nvSpPr>
        <p:spPr bwMode="auto">
          <a:xfrm flipV="1">
            <a:off x="934117" y="2507937"/>
            <a:ext cx="605344" cy="46238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282437" y="207880"/>
            <a:ext cx="2115764" cy="2030427"/>
          </a:xfrm>
          <a:prstGeom prst="ellipse">
            <a:avLst/>
          </a:prstGeom>
          <a:noFill/>
          <a:ln w="31750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Oval 21"/>
          <p:cNvSpPr>
            <a:spLocks noChangeArrowheads="1"/>
          </p:cNvSpPr>
          <p:nvPr/>
        </p:nvSpPr>
        <p:spPr bwMode="auto">
          <a:xfrm>
            <a:off x="295573" y="2270226"/>
            <a:ext cx="1410509" cy="1300172"/>
          </a:xfrm>
          <a:prstGeom prst="ellipse">
            <a:avLst/>
          </a:prstGeom>
          <a:noFill/>
          <a:ln w="34925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TextBox 36"/>
          <p:cNvSpPr txBox="1">
            <a:spLocks noChangeArrowheads="1"/>
          </p:cNvSpPr>
          <p:nvPr/>
        </p:nvSpPr>
        <p:spPr bwMode="auto">
          <a:xfrm>
            <a:off x="6334792" y="826686"/>
            <a:ext cx="571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cap="all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5265754" y="1214422"/>
            <a:ext cx="520692" cy="41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1000100" y="492650"/>
            <a:ext cx="520692" cy="41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124253" y="2694092"/>
            <a:ext cx="520692" cy="41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" name="Oval 24"/>
          <p:cNvSpPr>
            <a:spLocks noChangeArrowheads="1"/>
          </p:cNvSpPr>
          <p:nvPr/>
        </p:nvSpPr>
        <p:spPr bwMode="auto">
          <a:xfrm>
            <a:off x="4572000" y="1071546"/>
            <a:ext cx="2143140" cy="2151066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 flipV="1">
            <a:off x="5604626" y="1065305"/>
            <a:ext cx="237709" cy="1048544"/>
          </a:xfrm>
          <a:prstGeom prst="line">
            <a:avLst/>
          </a:prstGeom>
          <a:noFill/>
          <a:ln w="28575">
            <a:solidFill>
              <a:srgbClr val="191919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V="1">
            <a:off x="5610867" y="1642432"/>
            <a:ext cx="1015666" cy="442157"/>
          </a:xfrm>
          <a:prstGeom prst="line">
            <a:avLst/>
          </a:prstGeom>
          <a:noFill/>
          <a:ln w="25400">
            <a:solidFill>
              <a:srgbClr val="191919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1" name="Arc 27"/>
          <p:cNvSpPr>
            <a:spLocks/>
          </p:cNvSpPr>
          <p:nvPr/>
        </p:nvSpPr>
        <p:spPr bwMode="auto">
          <a:xfrm>
            <a:off x="5838834" y="1114409"/>
            <a:ext cx="714380" cy="57150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065524" y="47590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окружности.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6"/>
          <p:cNvSpPr txBox="1">
            <a:spLocks noChangeArrowheads="1"/>
          </p:cNvSpPr>
          <p:nvPr/>
        </p:nvSpPr>
        <p:spPr bwMode="auto">
          <a:xfrm>
            <a:off x="5857884" y="1216406"/>
            <a:ext cx="714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sym typeface="Symbol"/>
              </a:rPr>
              <a:t>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rc 27"/>
          <p:cNvSpPr>
            <a:spLocks/>
          </p:cNvSpPr>
          <p:nvPr/>
        </p:nvSpPr>
        <p:spPr bwMode="auto">
          <a:xfrm>
            <a:off x="5699242" y="1548454"/>
            <a:ext cx="357190" cy="35719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2706EC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135130" y="1905644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Сколько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радиусов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дуге 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86578" y="142873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Радианы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2" name="Text Box 28"/>
          <p:cNvSpPr txBox="1">
            <a:spLocks noChangeArrowheads="1"/>
          </p:cNvSpPr>
          <p:nvPr/>
        </p:nvSpPr>
        <p:spPr bwMode="auto">
          <a:xfrm>
            <a:off x="6715140" y="2389944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7851738" y="2644164"/>
            <a:ext cx="62547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36"/>
          <p:cNvSpPr txBox="1">
            <a:spLocks noChangeArrowheads="1"/>
          </p:cNvSpPr>
          <p:nvPr/>
        </p:nvSpPr>
        <p:spPr bwMode="auto">
          <a:xfrm>
            <a:off x="7875878" y="2214554"/>
            <a:ext cx="571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cap="all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794102" y="2746152"/>
            <a:ext cx="71438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286084" y="3071810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 Как быстро вращается ?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18997334">
            <a:off x="-738377" y="1900416"/>
            <a:ext cx="5897617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ru-RU" sz="2000" b="1" i="1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Прямолинейное + </a:t>
            </a:r>
            <a:r>
              <a:rPr kumimoji="0" lang="ru-RU" sz="2000" b="1" i="0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окружности</a:t>
            </a:r>
            <a:r>
              <a:rPr kumimoji="0" lang="ru-RU" sz="2000" b="1" i="1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sz="2000" b="1" i="0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1" i="0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06" y="392906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32" y="4652351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УГЛОВАЯ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|рад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с|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7155088" y="4598112"/>
            <a:ext cx="746125" cy="69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5810587" y="4629644"/>
            <a:ext cx="100966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6739280" y="4899630"/>
            <a:ext cx="71438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6643702" y="4143380"/>
            <a:ext cx="10001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6825502" y="4806016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819224" y="4899630"/>
            <a:ext cx="71438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755178" y="4318770"/>
            <a:ext cx="10001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7851738" y="484494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090" y="5642596"/>
            <a:ext cx="218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ЧАСТОТА -</a:t>
            </a:r>
            <a:endParaRPr lang="ru-RU" sz="2800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6817400" y="5603672"/>
            <a:ext cx="101759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n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7699506" y="5888442"/>
            <a:ext cx="71438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7715272" y="5786454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28"/>
          <p:cNvSpPr txBox="1">
            <a:spLocks noChangeArrowheads="1"/>
          </p:cNvSpPr>
          <p:nvPr/>
        </p:nvSpPr>
        <p:spPr bwMode="auto">
          <a:xfrm>
            <a:off x="7778336" y="5365218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357422" y="6140255"/>
            <a:ext cx="1620957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85918" y="3944832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время одного оборота!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|с|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182064" y="5620424"/>
            <a:ext cx="514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количество оборотов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|с</a:t>
            </a:r>
            <a:r>
              <a:rPr lang="ru-RU" sz="2800" b="1" baseline="30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800" b="1" u="sng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endParaRPr lang="ru-RU" sz="2800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5358" y="3499456"/>
            <a:ext cx="275356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10с  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 оборотов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28"/>
          <p:cNvSpPr txBox="1">
            <a:spLocks noChangeArrowheads="1"/>
          </p:cNvSpPr>
          <p:nvPr/>
        </p:nvSpPr>
        <p:spPr bwMode="auto">
          <a:xfrm>
            <a:off x="207872" y="4333554"/>
            <a:ext cx="1357322" cy="5000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T= 2с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71406" y="5158296"/>
            <a:ext cx="2499348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3,14рад/с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 Box 34"/>
          <p:cNvSpPr txBox="1">
            <a:spLocks noChangeArrowheads="1"/>
          </p:cNvSpPr>
          <p:nvPr/>
        </p:nvSpPr>
        <p:spPr bwMode="auto">
          <a:xfrm>
            <a:off x="166984" y="6135270"/>
            <a:ext cx="1904686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0,5 Гц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6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7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3" dur="3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4" dur="3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3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050"/>
                            </p:stCondLst>
                            <p:childTnLst>
                              <p:par>
                                <p:cTn id="2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50"/>
                            </p:stCondLst>
                            <p:childTnLst>
                              <p:par>
                                <p:cTn id="2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050"/>
                            </p:stCondLst>
                            <p:childTnLst>
                              <p:par>
                                <p:cTn id="2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26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36" grpId="0" animBg="1"/>
      <p:bldP spid="1043" grpId="0" animBg="1"/>
      <p:bldP spid="1044" grpId="0" animBg="1"/>
      <p:bldP spid="1045" grpId="0" animBg="1"/>
      <p:bldP spid="26" grpId="0"/>
      <p:bldP spid="1046" grpId="0"/>
      <p:bldP spid="28" grpId="0"/>
      <p:bldP spid="29" grpId="0"/>
      <p:bldP spid="1048" grpId="0" animBg="1"/>
      <p:bldP spid="1049" grpId="0" animBg="1"/>
      <p:bldP spid="1050" grpId="0" animBg="1"/>
      <p:bldP spid="1051" grpId="0" animBg="1"/>
      <p:bldP spid="35" grpId="0"/>
      <p:bldP spid="35" grpId="1"/>
      <p:bldP spid="36" grpId="0"/>
      <p:bldP spid="38" grpId="0" animBg="1"/>
      <p:bldP spid="39" grpId="0"/>
      <p:bldP spid="40" grpId="0"/>
      <p:bldP spid="1052" grpId="0"/>
      <p:bldP spid="1053" grpId="0"/>
      <p:bldP spid="43" grpId="0"/>
      <p:bldP spid="46" grpId="0"/>
      <p:bldP spid="46" grpId="1"/>
      <p:bldP spid="4" grpId="0"/>
      <p:bldP spid="47" grpId="0"/>
      <p:bldP spid="48" grpId="0"/>
      <p:bldP spid="1057" grpId="0"/>
      <p:bldP spid="1058" grpId="0"/>
      <p:bldP spid="55" grpId="0"/>
      <p:bldP spid="57" grpId="0"/>
      <p:bldP spid="59" grpId="0"/>
      <p:bldP spid="60" grpId="0"/>
      <p:bldP spid="61" grpId="0"/>
      <p:bldP spid="1059" grpId="0"/>
      <p:bldP spid="64" grpId="0"/>
      <p:bldP spid="65" grpId="0"/>
      <p:bldP spid="66" grpId="0" animBg="1"/>
      <p:bldP spid="69" grpId="0"/>
      <p:bldP spid="70" grpId="0"/>
      <p:bldP spid="71" grpId="0" animBg="1"/>
      <p:bldP spid="72" grpId="0" animBg="1"/>
      <p:bldP spid="73" grpId="0" animBg="1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3714744" y="5357826"/>
            <a:ext cx="1714512" cy="50006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85918" y="214290"/>
            <a:ext cx="521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ЛИНЕЙНАЯ СКОРОСТЬ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2285984" y="928670"/>
            <a:ext cx="717056" cy="711826"/>
            <a:chOff x="2423" y="7722"/>
            <a:chExt cx="569" cy="444"/>
          </a:xfrm>
        </p:grpSpPr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2423" y="7722"/>
              <a:ext cx="569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V="1">
              <a:off x="2640" y="7786"/>
              <a:ext cx="219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786446" y="1071546"/>
            <a:ext cx="1785949" cy="106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искры…. брызги…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1757012" y="1275228"/>
            <a:ext cx="886162" cy="122507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1767645" y="1253961"/>
            <a:ext cx="825357" cy="235579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1050912" y="1512884"/>
            <a:ext cx="520692" cy="41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24"/>
          <p:cNvSpPr>
            <a:spLocks noChangeArrowheads="1"/>
          </p:cNvSpPr>
          <p:nvPr/>
        </p:nvSpPr>
        <p:spPr bwMode="auto">
          <a:xfrm>
            <a:off x="500034" y="1277934"/>
            <a:ext cx="2143140" cy="2151066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Line 25"/>
          <p:cNvSpPr>
            <a:spLocks noChangeShapeType="1"/>
          </p:cNvSpPr>
          <p:nvPr/>
        </p:nvSpPr>
        <p:spPr bwMode="auto">
          <a:xfrm flipV="1">
            <a:off x="1512502" y="1272801"/>
            <a:ext cx="237709" cy="1048544"/>
          </a:xfrm>
          <a:prstGeom prst="line">
            <a:avLst/>
          </a:prstGeom>
          <a:noFill/>
          <a:ln w="22225">
            <a:solidFill>
              <a:srgbClr val="191919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TextBox 36"/>
          <p:cNvSpPr txBox="1">
            <a:spLocks noChangeArrowheads="1"/>
          </p:cNvSpPr>
          <p:nvPr/>
        </p:nvSpPr>
        <p:spPr bwMode="auto">
          <a:xfrm>
            <a:off x="1547854" y="1726363"/>
            <a:ext cx="7143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sym typeface="Symbol"/>
              </a:rPr>
              <a:t>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rc 27"/>
          <p:cNvSpPr>
            <a:spLocks/>
          </p:cNvSpPr>
          <p:nvPr/>
        </p:nvSpPr>
        <p:spPr bwMode="auto">
          <a:xfrm>
            <a:off x="1627276" y="1754842"/>
            <a:ext cx="357190" cy="35719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2706EC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1500166" y="1838805"/>
            <a:ext cx="1000132" cy="500066"/>
          </a:xfrm>
          <a:prstGeom prst="line">
            <a:avLst/>
          </a:prstGeom>
          <a:noFill/>
          <a:ln w="22225">
            <a:solidFill>
              <a:srgbClr val="191919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1500166" y="2337629"/>
            <a:ext cx="1143008" cy="142876"/>
          </a:xfrm>
          <a:prstGeom prst="line">
            <a:avLst/>
          </a:prstGeom>
          <a:noFill/>
          <a:ln w="22225">
            <a:solidFill>
              <a:srgbClr val="191919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2071671" y="1765584"/>
            <a:ext cx="928693" cy="520408"/>
            <a:chOff x="2423" y="7722"/>
            <a:chExt cx="569" cy="263"/>
          </a:xfrm>
        </p:grpSpPr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2423" y="7722"/>
              <a:ext cx="56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 flipV="1">
              <a:off x="2653" y="7770"/>
              <a:ext cx="219" cy="11"/>
            </a:xfrm>
            <a:prstGeom prst="line">
              <a:avLst/>
            </a:prstGeom>
            <a:noFill/>
            <a:ln w="31750">
              <a:solidFill>
                <a:srgbClr val="365D2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1780308" y="1280250"/>
            <a:ext cx="714380" cy="571504"/>
          </a:xfrm>
          <a:prstGeom prst="line">
            <a:avLst/>
          </a:prstGeom>
          <a:noFill/>
          <a:ln w="47625">
            <a:solidFill>
              <a:srgbClr val="006600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34134" y="223849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2857488" y="1142984"/>
            <a:ext cx="271464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касательной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89189" y="80706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21908" y="226472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57554" y="3929265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71" name="Group 47"/>
          <p:cNvGrpSpPr>
            <a:grpSpLocks/>
          </p:cNvGrpSpPr>
          <p:nvPr/>
        </p:nvGrpSpPr>
        <p:grpSpPr bwMode="auto">
          <a:xfrm>
            <a:off x="3929058" y="4215017"/>
            <a:ext cx="672132" cy="499867"/>
            <a:chOff x="6317" y="3741"/>
            <a:chExt cx="926" cy="1084"/>
          </a:xfrm>
        </p:grpSpPr>
        <p:sp>
          <p:nvSpPr>
            <p:cNvPr id="1072" name="Text Box 48"/>
            <p:cNvSpPr txBox="1">
              <a:spLocks noChangeArrowheads="1"/>
            </p:cNvSpPr>
            <p:nvPr/>
          </p:nvSpPr>
          <p:spPr bwMode="auto">
            <a:xfrm>
              <a:off x="6317" y="3741"/>
              <a:ext cx="926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3" name="Line 49"/>
            <p:cNvSpPr>
              <a:spLocks noChangeShapeType="1"/>
            </p:cNvSpPr>
            <p:nvPr/>
          </p:nvSpPr>
          <p:spPr bwMode="auto">
            <a:xfrm>
              <a:off x="6513" y="3836"/>
              <a:ext cx="3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3929058" y="3766047"/>
            <a:ext cx="571504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4" name="Text Box 50"/>
          <p:cNvSpPr txBox="1">
            <a:spLocks noChangeArrowheads="1"/>
          </p:cNvSpPr>
          <p:nvPr/>
        </p:nvSpPr>
        <p:spPr bwMode="auto">
          <a:xfrm>
            <a:off x="4304836" y="3929265"/>
            <a:ext cx="41004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21"/>
          <p:cNvSpPr txBox="1">
            <a:spLocks noChangeArrowheads="1"/>
          </p:cNvSpPr>
          <p:nvPr/>
        </p:nvSpPr>
        <p:spPr bwMode="auto">
          <a:xfrm>
            <a:off x="4572000" y="3786389"/>
            <a:ext cx="857256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50"/>
          <p:cNvSpPr txBox="1">
            <a:spLocks noChangeArrowheads="1"/>
          </p:cNvSpPr>
          <p:nvPr/>
        </p:nvSpPr>
        <p:spPr bwMode="auto">
          <a:xfrm>
            <a:off x="5357818" y="4000703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" name="Group 47"/>
          <p:cNvGrpSpPr>
            <a:grpSpLocks/>
          </p:cNvGrpSpPr>
          <p:nvPr/>
        </p:nvGrpSpPr>
        <p:grpSpPr bwMode="auto">
          <a:xfrm>
            <a:off x="4714876" y="4210256"/>
            <a:ext cx="519353" cy="290513"/>
            <a:chOff x="6488" y="3741"/>
            <a:chExt cx="612" cy="630"/>
          </a:xfrm>
        </p:grpSpPr>
        <p:sp>
          <p:nvSpPr>
            <p:cNvPr id="75" name="Text Box 48"/>
            <p:cNvSpPr txBox="1">
              <a:spLocks noChangeArrowheads="1"/>
            </p:cNvSpPr>
            <p:nvPr/>
          </p:nvSpPr>
          <p:spPr bwMode="auto">
            <a:xfrm>
              <a:off x="6572" y="3741"/>
              <a:ext cx="505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Line 49"/>
            <p:cNvSpPr>
              <a:spLocks noChangeShapeType="1"/>
            </p:cNvSpPr>
            <p:nvPr/>
          </p:nvSpPr>
          <p:spPr bwMode="auto">
            <a:xfrm flipV="1">
              <a:off x="6488" y="3910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5715008" y="4000703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6405129" y="3994518"/>
            <a:ext cx="22145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дальше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 центра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быстрее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71802" y="228599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(мгновенная в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i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86182" y="533467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 Box 21"/>
          <p:cNvSpPr txBox="1">
            <a:spLocks noChangeArrowheads="1"/>
          </p:cNvSpPr>
          <p:nvPr/>
        </p:nvSpPr>
        <p:spPr bwMode="auto">
          <a:xfrm>
            <a:off x="4258996" y="5263234"/>
            <a:ext cx="1143008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 Box 21"/>
          <p:cNvSpPr txBox="1">
            <a:spLocks noChangeArrowheads="1"/>
          </p:cNvSpPr>
          <p:nvPr/>
        </p:nvSpPr>
        <p:spPr bwMode="auto">
          <a:xfrm>
            <a:off x="2953804" y="1584239"/>
            <a:ext cx="1857388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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Line 22"/>
          <p:cNvSpPr>
            <a:spLocks noChangeShapeType="1"/>
          </p:cNvSpPr>
          <p:nvPr/>
        </p:nvSpPr>
        <p:spPr bwMode="auto">
          <a:xfrm flipV="1">
            <a:off x="3120242" y="1774051"/>
            <a:ext cx="357441" cy="21766"/>
          </a:xfrm>
          <a:prstGeom prst="line">
            <a:avLst/>
          </a:prstGeom>
          <a:noFill/>
          <a:ln w="31750">
            <a:solidFill>
              <a:srgbClr val="365D2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Line 22"/>
          <p:cNvSpPr>
            <a:spLocks noChangeShapeType="1"/>
          </p:cNvSpPr>
          <p:nvPr/>
        </p:nvSpPr>
        <p:spPr bwMode="auto">
          <a:xfrm flipV="1">
            <a:off x="3893558" y="1774051"/>
            <a:ext cx="357441" cy="2176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643438" y="3857628"/>
            <a:ext cx="714380" cy="928694"/>
          </a:xfrm>
          <a:prstGeom prst="roundRect">
            <a:avLst/>
          </a:prstGeom>
          <a:noFill/>
          <a:ln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65402E-6 L -0.01875 -0.12026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0323 L -0.05938 -0.04117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22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3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3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3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2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" grpId="0"/>
      <p:bldP spid="1031" grpId="0"/>
      <p:bldP spid="1038" grpId="0" animBg="1"/>
      <p:bldP spid="1038" grpId="1" animBg="1"/>
      <p:bldP spid="1040" grpId="0" animBg="1"/>
      <p:bldP spid="47" grpId="0"/>
      <p:bldP spid="48" grpId="0" animBg="1"/>
      <p:bldP spid="48" grpId="1" animBg="1"/>
      <p:bldP spid="49" grpId="0" animBg="1"/>
      <p:bldP spid="50" grpId="0"/>
      <p:bldP spid="51" grpId="0" animBg="1"/>
      <p:bldP spid="52" grpId="0" animBg="1"/>
      <p:bldP spid="54" grpId="0" animBg="1"/>
      <p:bldP spid="1041" grpId="0" animBg="1"/>
      <p:bldP spid="55" grpId="0"/>
      <p:bldP spid="55" grpId="1"/>
      <p:bldP spid="56" grpId="0"/>
      <p:bldP spid="56" grpId="1"/>
      <p:bldP spid="57" grpId="0"/>
      <p:bldP spid="58" grpId="0"/>
      <p:bldP spid="58" grpId="1"/>
      <p:bldP spid="59" grpId="0"/>
      <p:bldP spid="59" grpId="1"/>
      <p:bldP spid="65" grpId="0"/>
      <p:bldP spid="1074" grpId="0"/>
      <p:bldP spid="72" grpId="0"/>
      <p:bldP spid="73" grpId="0"/>
      <p:bldP spid="80" grpId="0"/>
      <p:bldP spid="80" grpId="1"/>
      <p:bldP spid="81" grpId="0"/>
      <p:bldP spid="82" grpId="0"/>
      <p:bldP spid="83" grpId="0"/>
      <p:bldP spid="84" grpId="0"/>
      <p:bldP spid="86" grpId="0"/>
      <p:bldP spid="88" grpId="0" animBg="1"/>
      <p:bldP spid="89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Скругленный прямоугольник 105"/>
          <p:cNvSpPr/>
          <p:nvPr/>
        </p:nvSpPr>
        <p:spPr>
          <a:xfrm rot="19533520">
            <a:off x="3966016" y="5133552"/>
            <a:ext cx="2060137" cy="1054939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5548942" y="3476298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РАВНО</a:t>
            </a:r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УСКОРЕННОЕ)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380580" y="665094"/>
            <a:ext cx="1000132" cy="642942"/>
            <a:chOff x="2423" y="7722"/>
            <a:chExt cx="569" cy="444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423" y="7722"/>
              <a:ext cx="569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2448" y="7830"/>
              <a:ext cx="219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-32" y="1055780"/>
            <a:ext cx="3214710" cy="3071834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 flipV="1">
            <a:off x="1513814" y="1081835"/>
            <a:ext cx="356564" cy="1497376"/>
          </a:xfrm>
          <a:prstGeom prst="line">
            <a:avLst/>
          </a:prstGeom>
          <a:noFill/>
          <a:ln w="22225">
            <a:solidFill>
              <a:srgbClr val="191919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rc 27"/>
          <p:cNvSpPr>
            <a:spLocks/>
          </p:cNvSpPr>
          <p:nvPr/>
        </p:nvSpPr>
        <p:spPr bwMode="auto">
          <a:xfrm>
            <a:off x="1694527" y="1775906"/>
            <a:ext cx="535785" cy="51008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2706EC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 flipV="1">
            <a:off x="1507914" y="1881764"/>
            <a:ext cx="1500198" cy="714120"/>
          </a:xfrm>
          <a:prstGeom prst="line">
            <a:avLst/>
          </a:prstGeom>
          <a:noFill/>
          <a:ln w="22225">
            <a:solidFill>
              <a:srgbClr val="191919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688743" y="55480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867848" y="1053662"/>
            <a:ext cx="1111476" cy="317284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1714480" y="1224860"/>
            <a:ext cx="520692" cy="41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36"/>
          <p:cNvSpPr txBox="1">
            <a:spLocks noChangeArrowheads="1"/>
          </p:cNvSpPr>
          <p:nvPr/>
        </p:nvSpPr>
        <p:spPr bwMode="auto">
          <a:xfrm>
            <a:off x="1681701" y="1882303"/>
            <a:ext cx="461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sym typeface="Symbol"/>
              </a:rPr>
              <a:t>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3031896" y="1857364"/>
            <a:ext cx="500066" cy="1000132"/>
          </a:xfrm>
          <a:prstGeom prst="line">
            <a:avLst/>
          </a:prstGeom>
          <a:noFill/>
          <a:ln w="5397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2413094" y="2555978"/>
            <a:ext cx="1111476" cy="317284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3500430" y="2484540"/>
            <a:ext cx="785818" cy="642942"/>
            <a:chOff x="2423" y="7722"/>
            <a:chExt cx="569" cy="444"/>
          </a:xfrm>
        </p:grpSpPr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2423" y="7722"/>
              <a:ext cx="569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2706E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2706E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V="1">
              <a:off x="2466" y="7830"/>
              <a:ext cx="219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2214546" y="2555978"/>
            <a:ext cx="857256" cy="587270"/>
            <a:chOff x="2423" y="7722"/>
            <a:chExt cx="569" cy="444"/>
          </a:xfrm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2423" y="7722"/>
              <a:ext cx="569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V="1">
              <a:off x="2538" y="7863"/>
              <a:ext cx="219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057018" y="1469624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solidFill>
                <a:srgbClr val="2706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2428860" y="1857364"/>
            <a:ext cx="611410" cy="714380"/>
          </a:xfrm>
          <a:prstGeom prst="line">
            <a:avLst/>
          </a:prstGeom>
          <a:noFill/>
          <a:ln w="53975">
            <a:solidFill>
              <a:srgbClr val="006600"/>
            </a:solidFill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rc 27"/>
          <p:cNvSpPr>
            <a:spLocks/>
          </p:cNvSpPr>
          <p:nvPr/>
        </p:nvSpPr>
        <p:spPr bwMode="auto">
          <a:xfrm rot="15730318">
            <a:off x="2880286" y="2294946"/>
            <a:ext cx="376193" cy="41071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3214678" y="2071678"/>
            <a:ext cx="571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sym typeface="Symbol"/>
              </a:rPr>
              <a:t>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8662" y="-24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направление скорости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1968" y="64291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ускорение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(равномерное)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 flipV="1">
            <a:off x="6215074" y="3429000"/>
            <a:ext cx="1785950" cy="571504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Line 2"/>
          <p:cNvSpPr>
            <a:spLocks noChangeShapeType="1"/>
          </p:cNvSpPr>
          <p:nvPr/>
        </p:nvSpPr>
        <p:spPr bwMode="auto">
          <a:xfrm flipH="1" flipV="1">
            <a:off x="6215074" y="3429000"/>
            <a:ext cx="1714512" cy="642942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571868" y="128586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мгновенное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0628" y="1785926"/>
            <a:ext cx="285752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направление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71934" y="2405714"/>
            <a:ext cx="507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углы при …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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сторонах)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72222" y="1294234"/>
            <a:ext cx="2971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0 )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4214810" y="300037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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15050" y="295307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V="1">
            <a:off x="4983930" y="3055881"/>
            <a:ext cx="302450" cy="15929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solidFill>
                <a:srgbClr val="2706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5555434" y="3071810"/>
            <a:ext cx="302450" cy="1592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solidFill>
                <a:srgbClr val="2706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 flipV="1">
            <a:off x="6198376" y="3055881"/>
            <a:ext cx="302450" cy="159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solidFill>
                <a:srgbClr val="2706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 flipV="1">
            <a:off x="6698442" y="3055881"/>
            <a:ext cx="302450" cy="15929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solidFill>
                <a:srgbClr val="2706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1726" y="3476298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ЦЕНТРОСТРЕМИТЕЛЬНОЕ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Line 2"/>
          <p:cNvSpPr>
            <a:spLocks noChangeShapeType="1"/>
          </p:cNvSpPr>
          <p:nvPr/>
        </p:nvSpPr>
        <p:spPr bwMode="auto">
          <a:xfrm flipH="1" flipV="1">
            <a:off x="6786578" y="714356"/>
            <a:ext cx="1714512" cy="642942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2"/>
          <p:cNvSpPr>
            <a:spLocks noChangeShapeType="1"/>
          </p:cNvSpPr>
          <p:nvPr/>
        </p:nvSpPr>
        <p:spPr bwMode="auto">
          <a:xfrm flipV="1">
            <a:off x="6929454" y="642918"/>
            <a:ext cx="1785950" cy="571504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142844" y="4071942"/>
            <a:ext cx="250033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б)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величина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6072198" y="4103474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7035370" y="4294630"/>
            <a:ext cx="62547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36"/>
          <p:cNvSpPr txBox="1">
            <a:spLocks noChangeArrowheads="1"/>
          </p:cNvSpPr>
          <p:nvPr/>
        </p:nvSpPr>
        <p:spPr bwMode="auto">
          <a:xfrm>
            <a:off x="7027978" y="3943850"/>
            <a:ext cx="571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239346" y="4071942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99506" y="394483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7794102" y="426211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089210" y="4118963"/>
            <a:ext cx="928662" cy="45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28"/>
          <p:cNvSpPr txBox="1">
            <a:spLocks noChangeArrowheads="1"/>
          </p:cNvSpPr>
          <p:nvPr/>
        </p:nvSpPr>
        <p:spPr bwMode="auto">
          <a:xfrm>
            <a:off x="6919116" y="4849386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6455492" y="6096258"/>
            <a:ext cx="71438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500958" y="469173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7599692" y="508572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7470408" y="5199184"/>
            <a:ext cx="71438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500958" y="6056440"/>
            <a:ext cx="71438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619694" y="560269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7603928" y="600076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/>
          </a:p>
        </p:txBody>
      </p:sp>
      <p:sp>
        <p:nvSpPr>
          <p:cNvPr id="73" name="TextBox 36"/>
          <p:cNvSpPr txBox="1">
            <a:spLocks noChangeArrowheads="1"/>
          </p:cNvSpPr>
          <p:nvPr/>
        </p:nvSpPr>
        <p:spPr bwMode="auto">
          <a:xfrm>
            <a:off x="6612170" y="5620424"/>
            <a:ext cx="714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6595422" y="6079598"/>
            <a:ext cx="64294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28"/>
          <p:cNvSpPr txBox="1">
            <a:spLocks noChangeArrowheads="1"/>
          </p:cNvSpPr>
          <p:nvPr/>
        </p:nvSpPr>
        <p:spPr bwMode="auto">
          <a:xfrm>
            <a:off x="7063956" y="5723390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28"/>
          <p:cNvSpPr txBox="1">
            <a:spLocks noChangeArrowheads="1"/>
          </p:cNvSpPr>
          <p:nvPr/>
        </p:nvSpPr>
        <p:spPr bwMode="auto">
          <a:xfrm>
            <a:off x="8183742" y="5644560"/>
            <a:ext cx="1174604" cy="65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8"/>
          <p:cNvSpPr txBox="1">
            <a:spLocks noChangeArrowheads="1"/>
          </p:cNvSpPr>
          <p:nvPr/>
        </p:nvSpPr>
        <p:spPr bwMode="auto">
          <a:xfrm flipH="1">
            <a:off x="1714480" y="4667586"/>
            <a:ext cx="8961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2844" y="471488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 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28860" y="469173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2844" y="508882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28794" y="5088822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500298" y="512035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-32" y="5643578"/>
            <a:ext cx="1245268" cy="873022"/>
            <a:chOff x="2786050" y="5643578"/>
            <a:chExt cx="1245268" cy="873022"/>
          </a:xfrm>
        </p:grpSpPr>
        <p:sp>
          <p:nvSpPr>
            <p:cNvPr id="86" name="Text Box 35"/>
            <p:cNvSpPr txBox="1">
              <a:spLocks noChangeArrowheads="1"/>
            </p:cNvSpPr>
            <p:nvPr/>
          </p:nvSpPr>
          <p:spPr bwMode="auto">
            <a:xfrm>
              <a:off x="2786050" y="5817986"/>
              <a:ext cx="1017590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28"/>
            <p:cNvSpPr txBox="1">
              <a:spLocks noChangeArrowheads="1"/>
            </p:cNvSpPr>
            <p:nvPr/>
          </p:nvSpPr>
          <p:spPr bwMode="auto">
            <a:xfrm>
              <a:off x="3428992" y="6016534"/>
              <a:ext cx="60232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 Box 28"/>
            <p:cNvSpPr txBox="1">
              <a:spLocks noChangeArrowheads="1"/>
            </p:cNvSpPr>
            <p:nvPr/>
          </p:nvSpPr>
          <p:spPr bwMode="auto">
            <a:xfrm>
              <a:off x="3461234" y="5643578"/>
              <a:ext cx="539262" cy="42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1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9" name="Прямая соединительная линия 88"/>
            <p:cNvCxnSpPr/>
            <p:nvPr/>
          </p:nvCxnSpPr>
          <p:spPr>
            <a:xfrm>
              <a:off x="3500430" y="6072206"/>
              <a:ext cx="35719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1522342" y="568446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2717558" y="5945990"/>
            <a:ext cx="71438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36"/>
          <p:cNvSpPr txBox="1">
            <a:spLocks noChangeArrowheads="1"/>
          </p:cNvSpPr>
          <p:nvPr/>
        </p:nvSpPr>
        <p:spPr bwMode="auto">
          <a:xfrm>
            <a:off x="2604250" y="5477548"/>
            <a:ext cx="11262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 Box 29"/>
          <p:cNvSpPr txBox="1">
            <a:spLocks noChangeArrowheads="1"/>
          </p:cNvSpPr>
          <p:nvPr/>
        </p:nvSpPr>
        <p:spPr bwMode="auto">
          <a:xfrm>
            <a:off x="2865862" y="6000768"/>
            <a:ext cx="64294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5" name="Группа 104"/>
          <p:cNvGrpSpPr/>
          <p:nvPr/>
        </p:nvGrpSpPr>
        <p:grpSpPr>
          <a:xfrm rot="19634903">
            <a:off x="4104898" y="4990102"/>
            <a:ext cx="1739634" cy="897162"/>
            <a:chOff x="4286248" y="5960838"/>
            <a:chExt cx="1739634" cy="897162"/>
          </a:xfrm>
        </p:grpSpPr>
        <p:cxnSp>
          <p:nvCxnSpPr>
            <p:cNvPr id="96" name="Прямая соединительная линия 95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Группа 99"/>
            <p:cNvGrpSpPr/>
            <p:nvPr/>
          </p:nvGrpSpPr>
          <p:grpSpPr>
            <a:xfrm>
              <a:off x="4286248" y="5960838"/>
              <a:ext cx="1739634" cy="897162"/>
              <a:chOff x="3920684" y="5032168"/>
              <a:chExt cx="1739634" cy="897162"/>
            </a:xfrm>
          </p:grpSpPr>
          <p:sp>
            <p:nvSpPr>
              <p:cNvPr id="97" name="TextBox 36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00702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32168"/>
                <a:ext cx="1214446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2786050" y="421481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дуге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2267273" y="1746020"/>
            <a:ext cx="779407" cy="552922"/>
            <a:chOff x="2423" y="7722"/>
            <a:chExt cx="569" cy="263"/>
          </a:xfrm>
        </p:grpSpPr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2423" y="7722"/>
              <a:ext cx="56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V="1">
              <a:off x="2572" y="7819"/>
              <a:ext cx="219" cy="11"/>
            </a:xfrm>
            <a:prstGeom prst="line">
              <a:avLst/>
            </a:prstGeom>
            <a:noFill/>
            <a:ln w="31750">
              <a:solidFill>
                <a:srgbClr val="365D2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6357950" y="4705528"/>
            <a:ext cx="714380" cy="938050"/>
            <a:chOff x="6357950" y="4705528"/>
            <a:chExt cx="714380" cy="938050"/>
          </a:xfrm>
        </p:grpSpPr>
        <p:sp>
          <p:nvSpPr>
            <p:cNvPr id="63" name="Text Box 29"/>
            <p:cNvSpPr txBox="1">
              <a:spLocks noChangeArrowheads="1"/>
            </p:cNvSpPr>
            <p:nvPr/>
          </p:nvSpPr>
          <p:spPr bwMode="auto">
            <a:xfrm>
              <a:off x="6429388" y="5143512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36"/>
            <p:cNvSpPr txBox="1">
              <a:spLocks noChangeArrowheads="1"/>
            </p:cNvSpPr>
            <p:nvPr/>
          </p:nvSpPr>
          <p:spPr bwMode="auto">
            <a:xfrm>
              <a:off x="6392666" y="4705528"/>
              <a:ext cx="5715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cap="all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6357950" y="5199184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 Box 29"/>
          <p:cNvSpPr txBox="1">
            <a:spLocks noChangeArrowheads="1"/>
          </p:cNvSpPr>
          <p:nvPr/>
        </p:nvSpPr>
        <p:spPr bwMode="auto">
          <a:xfrm>
            <a:off x="6786578" y="5143512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813150" y="511621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/>
          </a:p>
        </p:txBody>
      </p:sp>
      <p:sp>
        <p:nvSpPr>
          <p:cNvPr id="113" name="Line 16"/>
          <p:cNvSpPr>
            <a:spLocks noChangeShapeType="1"/>
          </p:cNvSpPr>
          <p:nvPr/>
        </p:nvSpPr>
        <p:spPr bwMode="auto">
          <a:xfrm flipH="1" flipV="1">
            <a:off x="214282" y="1785926"/>
            <a:ext cx="857256" cy="500066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612416" y="1445582"/>
            <a:ext cx="714380" cy="500066"/>
            <a:chOff x="428596" y="2143116"/>
            <a:chExt cx="714380" cy="500066"/>
          </a:xfrm>
        </p:grpSpPr>
        <p:sp>
          <p:nvSpPr>
            <p:cNvPr id="114" name="Text Box 28"/>
            <p:cNvSpPr txBox="1">
              <a:spLocks noChangeArrowheads="1"/>
            </p:cNvSpPr>
            <p:nvPr/>
          </p:nvSpPr>
          <p:spPr bwMode="auto">
            <a:xfrm flipH="1">
              <a:off x="428596" y="2143116"/>
              <a:ext cx="71438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Line 6"/>
            <p:cNvSpPr>
              <a:spLocks noChangeShapeType="1"/>
            </p:cNvSpPr>
            <p:nvPr/>
          </p:nvSpPr>
          <p:spPr bwMode="auto">
            <a:xfrm flipV="1">
              <a:off x="469484" y="2317361"/>
              <a:ext cx="302450" cy="1592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362749" y="2434228"/>
            <a:ext cx="2169028" cy="1013634"/>
            <a:chOff x="362749" y="2434228"/>
            <a:chExt cx="2169028" cy="1013634"/>
          </a:xfrm>
        </p:grpSpPr>
        <p:grpSp>
          <p:nvGrpSpPr>
            <p:cNvPr id="121" name="Группа 120"/>
            <p:cNvGrpSpPr/>
            <p:nvPr/>
          </p:nvGrpSpPr>
          <p:grpSpPr>
            <a:xfrm rot="20250119">
              <a:off x="362749" y="2434228"/>
              <a:ext cx="2169028" cy="1013634"/>
              <a:chOff x="262909" y="2550846"/>
              <a:chExt cx="2169028" cy="1013634"/>
            </a:xfrm>
          </p:grpSpPr>
          <p:grpSp>
            <p:nvGrpSpPr>
              <p:cNvPr id="118" name="Группа 117"/>
              <p:cNvGrpSpPr/>
              <p:nvPr/>
            </p:nvGrpSpPr>
            <p:grpSpPr>
              <a:xfrm>
                <a:off x="262909" y="2550846"/>
                <a:ext cx="2169028" cy="1013634"/>
                <a:chOff x="568742" y="2550846"/>
                <a:chExt cx="2169028" cy="1013634"/>
              </a:xfrm>
            </p:grpSpPr>
            <p:grpSp>
              <p:nvGrpSpPr>
                <p:cNvPr id="104" name="Группа 103"/>
                <p:cNvGrpSpPr/>
                <p:nvPr/>
              </p:nvGrpSpPr>
              <p:grpSpPr>
                <a:xfrm>
                  <a:off x="568742" y="2550846"/>
                  <a:ext cx="2169028" cy="1013634"/>
                  <a:chOff x="568742" y="2550846"/>
                  <a:chExt cx="2169028" cy="1013634"/>
                </a:xfrm>
              </p:grpSpPr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568742" y="2550846"/>
                    <a:ext cx="135203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 smtClean="0">
                        <a:solidFill>
                          <a:srgbClr val="2706E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lang="ru-RU" sz="2400" b="1" dirty="0" smtClean="0">
                        <a:solidFill>
                          <a:srgbClr val="2706E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r>
                      <a:rPr lang="ru-RU" sz="2800" b="1" dirty="0" smtClean="0">
                        <a:solidFill>
                          <a:srgbClr val="2706E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28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lang="en-US" sz="28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000" b="1" dirty="0" smtClean="0"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endParaRPr lang="ru-RU" sz="2800" dirty="0"/>
                  </a:p>
                </p:txBody>
              </p: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888756" y="3041260"/>
                    <a:ext cx="71438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800" b="1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</a:t>
                    </a:r>
                    <a:r>
                      <a:rPr lang="en-US" sz="2800" b="1" dirty="0" smtClean="0"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endParaRPr lang="ru-RU" sz="2800" dirty="0"/>
                  </a:p>
                </p:txBody>
              </p:sp>
              <p:sp>
                <p:nvSpPr>
                  <p:cNvPr id="103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3166" y="2732350"/>
                    <a:ext cx="1174604" cy="6503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lang="ru-RU" sz="3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а</a:t>
                    </a:r>
                    <a:endParaRPr kumimoji="0" lang="ru-RU" sz="36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 flipV="1">
                  <a:off x="872990" y="3134874"/>
                  <a:ext cx="571504" cy="31532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  <a:scene3d>
                  <a:camera prst="orthographicFront">
                    <a:rot lat="0" lon="0" rev="2142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Line 6"/>
              <p:cNvSpPr>
                <a:spLocks noChangeShapeType="1"/>
              </p:cNvSpPr>
              <p:nvPr/>
            </p:nvSpPr>
            <p:spPr bwMode="auto">
              <a:xfrm flipV="1">
                <a:off x="1649502" y="2904794"/>
                <a:ext cx="302450" cy="1592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 dirty="0">
                  <a:solidFill>
                    <a:srgbClr val="2706E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Line 6"/>
              <p:cNvSpPr>
                <a:spLocks noChangeShapeType="1"/>
              </p:cNvSpPr>
              <p:nvPr/>
            </p:nvSpPr>
            <p:spPr bwMode="auto">
              <a:xfrm flipV="1">
                <a:off x="367912" y="2760518"/>
                <a:ext cx="302450" cy="15929"/>
              </a:xfrm>
              <a:prstGeom prst="line">
                <a:avLst/>
              </a:prstGeom>
              <a:noFill/>
              <a:ln w="57150">
                <a:solidFill>
                  <a:srgbClr val="2706EC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 dirty="0">
                  <a:solidFill>
                    <a:srgbClr val="2706E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2" name="Line 6"/>
            <p:cNvSpPr>
              <a:spLocks noChangeShapeType="1"/>
            </p:cNvSpPr>
            <p:nvPr/>
          </p:nvSpPr>
          <p:spPr bwMode="auto">
            <a:xfrm rot="20250119" flipV="1">
              <a:off x="983489" y="2724583"/>
              <a:ext cx="302450" cy="1592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 dirty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3071802" y="469173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=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Line 16"/>
          <p:cNvSpPr>
            <a:spLocks noChangeShapeType="1"/>
          </p:cNvSpPr>
          <p:nvPr/>
        </p:nvSpPr>
        <p:spPr bwMode="auto">
          <a:xfrm flipH="1" flipV="1">
            <a:off x="928662" y="1214422"/>
            <a:ext cx="357190" cy="928694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7" name="Прямая со стрелкой 116"/>
          <p:cNvCxnSpPr/>
          <p:nvPr/>
        </p:nvCxnSpPr>
        <p:spPr>
          <a:xfrm>
            <a:off x="1214414" y="4929198"/>
            <a:ext cx="3857652" cy="14287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Скругленный прямоугольник 127"/>
          <p:cNvSpPr/>
          <p:nvPr/>
        </p:nvSpPr>
        <p:spPr>
          <a:xfrm>
            <a:off x="3603551" y="4770420"/>
            <a:ext cx="500066" cy="3571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9" name="Прямая со стрелкой 128"/>
          <p:cNvCxnSpPr/>
          <p:nvPr/>
        </p:nvCxnSpPr>
        <p:spPr>
          <a:xfrm flipV="1">
            <a:off x="785786" y="5072074"/>
            <a:ext cx="1785950" cy="21431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endCxn id="94" idx="0"/>
          </p:cNvCxnSpPr>
          <p:nvPr/>
        </p:nvCxnSpPr>
        <p:spPr>
          <a:xfrm flipV="1">
            <a:off x="714348" y="5477548"/>
            <a:ext cx="2453032" cy="46015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Скругленный прямоугольник 132"/>
          <p:cNvSpPr/>
          <p:nvPr/>
        </p:nvSpPr>
        <p:spPr>
          <a:xfrm rot="986820">
            <a:off x="6334097" y="4770420"/>
            <a:ext cx="357190" cy="7858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Line 16"/>
          <p:cNvSpPr>
            <a:spLocks noChangeShapeType="1"/>
          </p:cNvSpPr>
          <p:nvPr/>
        </p:nvSpPr>
        <p:spPr bwMode="auto">
          <a:xfrm flipV="1">
            <a:off x="2444641" y="1857364"/>
            <a:ext cx="611410" cy="714380"/>
          </a:xfrm>
          <a:prstGeom prst="line">
            <a:avLst/>
          </a:prstGeom>
          <a:noFill/>
          <a:ln w="53975">
            <a:solidFill>
              <a:srgbClr val="006600"/>
            </a:solidFill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Line 16"/>
          <p:cNvSpPr>
            <a:spLocks noChangeShapeType="1"/>
          </p:cNvSpPr>
          <p:nvPr/>
        </p:nvSpPr>
        <p:spPr bwMode="auto">
          <a:xfrm>
            <a:off x="3039998" y="1873387"/>
            <a:ext cx="500066" cy="1000132"/>
          </a:xfrm>
          <a:prstGeom prst="line">
            <a:avLst/>
          </a:prstGeom>
          <a:noFill/>
          <a:ln w="5397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0.00902 L -0.09219 -0.09738 " pathEditMode="relative" rAng="0" ptsTypes="AA">
                                      <p:cBhvr>
                                        <p:cTn id="1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5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0.0118 L -0.08819 -0.18089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8500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5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6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00"/>
                            </p:stCondLst>
                            <p:childTnLst>
                              <p:par>
                                <p:cTn id="3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000"/>
                            </p:stCondLst>
                            <p:childTnLst>
                              <p:par>
                                <p:cTn id="3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58187E-6 L -0.09461 -0.05897 " pathEditMode="relative" rAng="0" ptsTypes="AA">
                                      <p:cBhvr>
                                        <p:cTn id="3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3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162 L -0.0724 -0.00115 " pathEditMode="relative" rAng="0" ptsTypes="AA">
                                      <p:cBhvr>
                                        <p:cTn id="36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000"/>
                            </p:stCondLst>
                            <p:childTnLst>
                              <p:par>
                                <p:cTn id="3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"/>
                            </p:stCondLst>
                            <p:childTnLst>
                              <p:par>
                                <p:cTn id="4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000"/>
                            </p:stCondLst>
                            <p:childTnLst>
                              <p:par>
                                <p:cTn id="4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000"/>
                            </p:stCondLst>
                            <p:childTnLst>
                              <p:par>
                                <p:cTn id="49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3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5" dur="2000" fill="hold"/>
                                        <p:tgtEl>
                                          <p:spTgt spid="1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9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0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1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0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3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46" grpId="0"/>
      <p:bldP spid="7" grpId="0" animBg="1"/>
      <p:bldP spid="8" grpId="0" animBg="1"/>
      <p:bldP spid="9" grpId="0" animBg="1"/>
      <p:bldP spid="9" grpId="1" animBg="1"/>
      <p:bldP spid="10" grpId="0" animBg="1"/>
      <p:bldP spid="14" grpId="0"/>
      <p:bldP spid="15" grpId="0" animBg="1"/>
      <p:bldP spid="16" grpId="0"/>
      <p:bldP spid="17" grpId="0"/>
      <p:bldP spid="17" grpId="1"/>
      <p:bldP spid="18" grpId="0" animBg="1"/>
      <p:bldP spid="18" grpId="1" animBg="1"/>
      <p:bldP spid="18" grpId="2" animBg="1"/>
      <p:bldP spid="19" grpId="0" animBg="1"/>
      <p:bldP spid="26" grpId="0"/>
      <p:bldP spid="27" grpId="0" animBg="1"/>
      <p:bldP spid="27" grpId="1" animBg="1"/>
      <p:bldP spid="27" grpId="2" animBg="1"/>
      <p:bldP spid="28" grpId="0" animBg="1"/>
      <p:bldP spid="28" grpId="1" animBg="1"/>
      <p:bldP spid="29" grpId="0"/>
      <p:bldP spid="30" grpId="0"/>
      <p:bldP spid="31" grpId="0"/>
      <p:bldP spid="3074" grpId="0" animBg="1"/>
      <p:bldP spid="3074" grpId="1" animBg="1"/>
      <p:bldP spid="33" grpId="0" animBg="1"/>
      <p:bldP spid="34" grpId="0"/>
      <p:bldP spid="36" grpId="0" animBg="1"/>
      <p:bldP spid="37" grpId="0"/>
      <p:bldP spid="38" grpId="0"/>
      <p:bldP spid="38" grpId="1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5" grpId="1"/>
      <p:bldP spid="47" grpId="0" animBg="1"/>
      <p:bldP spid="48" grpId="0" animBg="1"/>
      <p:bldP spid="49" grpId="0" animBg="1"/>
      <p:bldP spid="56" grpId="0"/>
      <p:bldP spid="57" grpId="0"/>
      <p:bldP spid="58" grpId="0"/>
      <p:bldP spid="59" grpId="0"/>
      <p:bldP spid="60" grpId="0"/>
      <p:bldP spid="61" grpId="0"/>
      <p:bldP spid="3076" grpId="0"/>
      <p:bldP spid="65" grpId="0"/>
      <p:bldP spid="66" grpId="0"/>
      <p:bldP spid="67" grpId="0"/>
      <p:bldP spid="67" grpId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92" grpId="0"/>
      <p:bldP spid="94" grpId="0"/>
      <p:bldP spid="94" grpId="1"/>
      <p:bldP spid="95" grpId="0"/>
      <p:bldP spid="95" grpId="1"/>
      <p:bldP spid="50" grpId="0"/>
      <p:bldP spid="109" grpId="0"/>
      <p:bldP spid="109" grpId="1"/>
      <p:bldP spid="110" grpId="0"/>
      <p:bldP spid="113" grpId="0" animBg="1"/>
      <p:bldP spid="124" grpId="0"/>
      <p:bldP spid="125" grpId="0" animBg="1"/>
      <p:bldP spid="128" grpId="0" animBg="1"/>
      <p:bldP spid="133" grpId="0" animBg="1"/>
      <p:bldP spid="134" grpId="0" animBg="1"/>
      <p:bldP spid="1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1835150" y="188913"/>
            <a:ext cx="5111750" cy="6477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Движение по окружности</a:t>
            </a: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4284663" y="1773238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2555875" y="1916113"/>
            <a:ext cx="3600450" cy="3529012"/>
          </a:xfrm>
          <a:prstGeom prst="ellipse">
            <a:avLst/>
          </a:prstGeom>
          <a:solidFill>
            <a:srgbClr val="FFFFCC"/>
          </a:solidFill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4356100" y="1916113"/>
            <a:ext cx="1800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>
            <a:off x="5364163" y="4221163"/>
            <a:ext cx="720725" cy="1800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 flipV="1">
            <a:off x="1835150" y="2924175"/>
            <a:ext cx="865188" cy="14414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1403350" y="2708275"/>
          <a:ext cx="400050" cy="614363"/>
        </p:xfrm>
        <a:graphic>
          <a:graphicData uri="http://schemas.openxmlformats.org/presentationml/2006/ole">
            <p:oleObj spid="_x0000_s59394" name="Формула" r:id="rId3" imgW="139579" imgH="215713" progId="Equation.3">
              <p:embed/>
            </p:oleObj>
          </a:graphicData>
        </a:graphic>
      </p:graphicFrame>
      <p:graphicFrame>
        <p:nvGraphicFramePr>
          <p:cNvPr id="52237" name="Object 13"/>
          <p:cNvGraphicFramePr>
            <a:graphicFrameLocks noChangeAspect="1"/>
          </p:cNvGraphicFramePr>
          <p:nvPr/>
        </p:nvGraphicFramePr>
        <p:xfrm>
          <a:off x="6084888" y="1196975"/>
          <a:ext cx="400050" cy="614363"/>
        </p:xfrm>
        <a:graphic>
          <a:graphicData uri="http://schemas.openxmlformats.org/presentationml/2006/ole">
            <p:oleObj spid="_x0000_s59395" name="Формула" r:id="rId4" imgW="139579" imgH="215713" progId="Equation.3">
              <p:embed/>
            </p:oleObj>
          </a:graphicData>
        </a:graphic>
      </p:graphicFrame>
      <p:graphicFrame>
        <p:nvGraphicFramePr>
          <p:cNvPr id="52238" name="Object 14"/>
          <p:cNvGraphicFramePr>
            <a:graphicFrameLocks noChangeAspect="1"/>
          </p:cNvGraphicFramePr>
          <p:nvPr/>
        </p:nvGraphicFramePr>
        <p:xfrm>
          <a:off x="5580063" y="5516563"/>
          <a:ext cx="400050" cy="614362"/>
        </p:xfrm>
        <a:graphic>
          <a:graphicData uri="http://schemas.openxmlformats.org/presentationml/2006/ole">
            <p:oleObj spid="_x0000_s59396" name="Формула" r:id="rId5" imgW="139579" imgH="215713" progId="Equation.3">
              <p:embed/>
            </p:oleObj>
          </a:graphicData>
        </a:graphic>
      </p:graphicFrame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4356100" y="1916113"/>
            <a:ext cx="0" cy="18732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4356100" y="3789363"/>
            <a:ext cx="1655763" cy="6477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H="1">
            <a:off x="2916238" y="3789363"/>
            <a:ext cx="1439862" cy="9350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4356100" y="1916113"/>
            <a:ext cx="0" cy="9366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H="1" flipV="1">
            <a:off x="5076825" y="4076700"/>
            <a:ext cx="935038" cy="3603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 flipV="1">
            <a:off x="2916238" y="4221163"/>
            <a:ext cx="792162" cy="5032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2245" name="Object 21"/>
          <p:cNvGraphicFramePr>
            <a:graphicFrameLocks noChangeAspect="1"/>
          </p:cNvGraphicFramePr>
          <p:nvPr/>
        </p:nvGraphicFramePr>
        <p:xfrm>
          <a:off x="3203575" y="3500438"/>
          <a:ext cx="531813" cy="709612"/>
        </p:xfrm>
        <a:graphic>
          <a:graphicData uri="http://schemas.openxmlformats.org/presentationml/2006/ole">
            <p:oleObj spid="_x0000_s59397" name="Формула" r:id="rId6" imgW="203024" imgH="266469" progId="Equation.3">
              <p:embed/>
            </p:oleObj>
          </a:graphicData>
        </a:graphic>
      </p:graphicFrame>
      <p:graphicFrame>
        <p:nvGraphicFramePr>
          <p:cNvPr id="52247" name="Object 23"/>
          <p:cNvGraphicFramePr>
            <a:graphicFrameLocks noChangeAspect="1"/>
          </p:cNvGraphicFramePr>
          <p:nvPr/>
        </p:nvGraphicFramePr>
        <p:xfrm>
          <a:off x="4427538" y="2205038"/>
          <a:ext cx="531812" cy="709612"/>
        </p:xfrm>
        <a:graphic>
          <a:graphicData uri="http://schemas.openxmlformats.org/presentationml/2006/ole">
            <p:oleObj spid="_x0000_s59398" name="Формула" r:id="rId7" imgW="203024" imgH="266469" progId="Equation.3">
              <p:embed/>
            </p:oleObj>
          </a:graphicData>
        </a:graphic>
      </p:graphicFrame>
      <p:graphicFrame>
        <p:nvGraphicFramePr>
          <p:cNvPr id="52248" name="Object 24"/>
          <p:cNvGraphicFramePr>
            <a:graphicFrameLocks noChangeAspect="1"/>
          </p:cNvGraphicFramePr>
          <p:nvPr/>
        </p:nvGraphicFramePr>
        <p:xfrm>
          <a:off x="4716463" y="4076700"/>
          <a:ext cx="531812" cy="709613"/>
        </p:xfrm>
        <a:graphic>
          <a:graphicData uri="http://schemas.openxmlformats.org/presentationml/2006/ole">
            <p:oleObj spid="_x0000_s59399" name="Формула" r:id="rId8" imgW="203024" imgH="26646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path" presetSubtype="0" repeatCount="300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14524E-7 C 0.10712 3.14524E-7 0.19444 0.11748 0.19444 0.26226 C 0.19444 0.4068 0.10712 0.52451 1.66667E-6 0.52451 C -0.10729 0.52451 -0.19445 0.4068 -0.19445 0.26226 C -0.19445 0.11748 -0.10729 3.14524E-7 1.66667E-6 3.14524E-7 Z " pathEditMode="relative" rAng="0" ptsTypes="fffff">
                                      <p:cBhvr>
                                        <p:cTn id="15" dur="3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0" grpId="0" animBg="1"/>
      <p:bldP spid="52230" grpId="1" animBg="1"/>
      <p:bldP spid="52231" grpId="0" animBg="1"/>
      <p:bldP spid="52232" grpId="0" animBg="1"/>
      <p:bldP spid="52232" grpId="1" animBg="1"/>
      <p:bldP spid="52233" grpId="0" animBg="1"/>
      <p:bldP spid="52233" grpId="1" animBg="1"/>
      <p:bldP spid="52234" grpId="0" animBg="1"/>
      <p:bldP spid="52234" grpId="1" animBg="1"/>
      <p:bldP spid="52239" grpId="0" animBg="1"/>
      <p:bldP spid="52240" grpId="0" animBg="1"/>
      <p:bldP spid="52241" grpId="0" animBg="1"/>
      <p:bldP spid="52242" grpId="0" animBg="1"/>
      <p:bldP spid="52242" grpId="1" animBg="1"/>
      <p:bldP spid="52243" grpId="0" animBg="1"/>
      <p:bldP spid="52243" grpId="1" animBg="1"/>
      <p:bldP spid="52244" grpId="0" animBg="1"/>
      <p:bldP spid="522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786" y="142852"/>
            <a:ext cx="69680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ЦЕНТРОСТРЕМИТЕЛЬНОЕ          направления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072066" y="142852"/>
            <a:ext cx="785818" cy="928694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28662" y="642918"/>
            <a:ext cx="6639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ТАНГЕНЦИАЛЬНОЕ                        величины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3765547" y="2124047"/>
            <a:ext cx="2066238" cy="1596522"/>
          </a:xfrm>
          <a:prstGeom prst="line">
            <a:avLst/>
          </a:prstGeom>
          <a:noFill/>
          <a:ln w="76200">
            <a:solidFill>
              <a:srgbClr val="0D0D0D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3694109" y="2078541"/>
            <a:ext cx="2124000" cy="379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694109" y="2078541"/>
            <a:ext cx="2964" cy="166478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3542921" y="3714752"/>
            <a:ext cx="2386401" cy="3792"/>
          </a:xfrm>
          <a:prstGeom prst="line">
            <a:avLst/>
          </a:prstGeom>
          <a:noFill/>
          <a:ln w="19050">
            <a:solidFill>
              <a:srgbClr val="0D0D0D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5792956" y="1714488"/>
            <a:ext cx="2964" cy="2233614"/>
          </a:xfrm>
          <a:prstGeom prst="line">
            <a:avLst/>
          </a:prstGeom>
          <a:noFill/>
          <a:ln w="19050">
            <a:solidFill>
              <a:srgbClr val="0D0D0D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Arc 9"/>
          <p:cNvSpPr>
            <a:spLocks/>
          </p:cNvSpPr>
          <p:nvPr/>
        </p:nvSpPr>
        <p:spPr bwMode="auto">
          <a:xfrm flipH="1">
            <a:off x="2347715" y="2120255"/>
            <a:ext cx="2724351" cy="1395535"/>
          </a:xfrm>
          <a:custGeom>
            <a:avLst/>
            <a:gdLst>
              <a:gd name="G0" fmla="+- 21570 0 0"/>
              <a:gd name="G1" fmla="+- 21600 0 0"/>
              <a:gd name="G2" fmla="+- 21600 0 0"/>
              <a:gd name="T0" fmla="*/ 0 w 43170"/>
              <a:gd name="T1" fmla="*/ 20458 h 21600"/>
              <a:gd name="T2" fmla="*/ 43170 w 43170"/>
              <a:gd name="T3" fmla="*/ 21600 h 21600"/>
              <a:gd name="T4" fmla="*/ 21570 w 431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70" h="21600" fill="none" extrusionOk="0">
                <a:moveTo>
                  <a:pt x="0" y="20458"/>
                </a:moveTo>
                <a:cubicBezTo>
                  <a:pt x="607" y="8988"/>
                  <a:pt x="10084" y="-1"/>
                  <a:pt x="21570" y="0"/>
                </a:cubicBezTo>
                <a:cubicBezTo>
                  <a:pt x="33499" y="0"/>
                  <a:pt x="43170" y="9670"/>
                  <a:pt x="43170" y="21600"/>
                </a:cubicBezTo>
              </a:path>
              <a:path w="43170" h="21600" stroke="0" extrusionOk="0">
                <a:moveTo>
                  <a:pt x="0" y="20458"/>
                </a:moveTo>
                <a:cubicBezTo>
                  <a:pt x="607" y="8988"/>
                  <a:pt x="10084" y="-1"/>
                  <a:pt x="21570" y="0"/>
                </a:cubicBezTo>
                <a:cubicBezTo>
                  <a:pt x="33499" y="0"/>
                  <a:pt x="43170" y="9670"/>
                  <a:pt x="43170" y="21600"/>
                </a:cubicBezTo>
                <a:lnTo>
                  <a:pt x="21570" y="2160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1967909" y="3990068"/>
            <a:ext cx="829646" cy="0"/>
          </a:xfrm>
          <a:prstGeom prst="line">
            <a:avLst/>
          </a:prstGeom>
          <a:noFill/>
          <a:ln w="1905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4929190" y="2574768"/>
            <a:ext cx="623445" cy="0"/>
          </a:xfrm>
          <a:prstGeom prst="line">
            <a:avLst/>
          </a:prstGeom>
          <a:noFill/>
          <a:ln w="1905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7254321" y="3878147"/>
            <a:ext cx="829646" cy="0"/>
          </a:xfrm>
          <a:prstGeom prst="line">
            <a:avLst/>
          </a:prstGeom>
          <a:noFill/>
          <a:ln w="1905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293225" y="1410896"/>
            <a:ext cx="564659" cy="732220"/>
            <a:chOff x="5293225" y="1410896"/>
            <a:chExt cx="564659" cy="732220"/>
          </a:xfrm>
        </p:grpSpPr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5293225" y="1410896"/>
              <a:ext cx="564659" cy="7322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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5357818" y="1571612"/>
              <a:ext cx="360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none" w="sm" len="sm"/>
              <a:tailEnd type="stealth" w="med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000364" y="3143248"/>
            <a:ext cx="571504" cy="642942"/>
            <a:chOff x="3000364" y="3143248"/>
            <a:chExt cx="571504" cy="642942"/>
          </a:xfrm>
        </p:grpSpPr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3000364" y="3143248"/>
              <a:ext cx="571504" cy="6429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ц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3071802" y="3286124"/>
              <a:ext cx="360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stealth" w="med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929322" y="3357562"/>
            <a:ext cx="642941" cy="571504"/>
            <a:chOff x="6072198" y="3214686"/>
            <a:chExt cx="642941" cy="571504"/>
          </a:xfrm>
        </p:grpSpPr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6072198" y="3214686"/>
              <a:ext cx="642941" cy="5715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6143636" y="3357562"/>
              <a:ext cx="360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stealth" w="med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6286512" y="1643050"/>
            <a:ext cx="10970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разгон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785786" y="1571612"/>
            <a:ext cx="185134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торможение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1571604" y="2067886"/>
            <a:ext cx="2124000" cy="3792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ash"/>
            <a:round/>
            <a:headEnd type="stealth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1604942" y="1785926"/>
            <a:ext cx="2964" cy="2233614"/>
          </a:xfrm>
          <a:prstGeom prst="line">
            <a:avLst/>
          </a:prstGeom>
          <a:noFill/>
          <a:ln w="19050">
            <a:solidFill>
              <a:srgbClr val="0D0D0D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1304902" y="3714752"/>
            <a:ext cx="2386401" cy="3792"/>
          </a:xfrm>
          <a:prstGeom prst="line">
            <a:avLst/>
          </a:prstGeom>
          <a:noFill/>
          <a:ln w="19050">
            <a:solidFill>
              <a:srgbClr val="0D0D0D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 flipH="1">
            <a:off x="1571604" y="2071678"/>
            <a:ext cx="2143140" cy="1643074"/>
          </a:xfrm>
          <a:prstGeom prst="line">
            <a:avLst/>
          </a:prstGeom>
          <a:noFill/>
          <a:ln w="76200">
            <a:solidFill>
              <a:srgbClr val="0D0D0D"/>
            </a:solidFill>
            <a:prstDash val="sysDot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928662" y="3071810"/>
            <a:ext cx="642941" cy="571504"/>
            <a:chOff x="6072198" y="3214686"/>
            <a:chExt cx="642941" cy="571504"/>
          </a:xfrm>
        </p:grpSpPr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6072198" y="3214686"/>
              <a:ext cx="642941" cy="5715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6143636" y="3357562"/>
              <a:ext cx="360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stealth" w="med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71538" y="2071678"/>
            <a:ext cx="564659" cy="732220"/>
            <a:chOff x="5293225" y="1410896"/>
            <a:chExt cx="564659" cy="732220"/>
          </a:xfrm>
        </p:grpSpPr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5293225" y="1410896"/>
              <a:ext cx="564659" cy="7322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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5357818" y="1571612"/>
              <a:ext cx="360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none" w="sm" len="sm"/>
              <a:tailEnd type="stealth" w="med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409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7" grpId="1"/>
      <p:bldP spid="4" grpId="0" animBg="1"/>
      <p:bldP spid="6" grpId="0"/>
      <p:bldP spid="6" grpId="1"/>
      <p:bldP spid="4099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Скругленный прямоугольник 149"/>
          <p:cNvSpPr/>
          <p:nvPr/>
        </p:nvSpPr>
        <p:spPr>
          <a:xfrm>
            <a:off x="1428728" y="200642"/>
            <a:ext cx="735811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90192"/>
          <a:ext cx="9144032" cy="6478835"/>
        </p:xfrm>
        <a:graphic>
          <a:graphicData uri="http://schemas.openxmlformats.org/drawingml/2006/table">
            <a:tbl>
              <a:tblPr/>
              <a:tblGrid>
                <a:gridCol w="1219578"/>
                <a:gridCol w="1294421"/>
                <a:gridCol w="1631451"/>
                <a:gridCol w="2212532"/>
                <a:gridCol w="2786050"/>
              </a:tblGrid>
              <a:tr h="58865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движение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ru-RU" sz="4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    (</a:t>
                      </a:r>
                      <a:r>
                        <a:rPr lang="en-US" sz="32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</a:t>
                      </a:r>
                      <a:r>
                        <a:rPr lang="en-US" sz="32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3600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     (</a:t>
                      </a:r>
                      <a:r>
                        <a:rPr lang="en-US" sz="36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</a:t>
                      </a:r>
                      <a:r>
                        <a:rPr lang="en-US" sz="36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40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x,y,z</a:t>
                      </a:r>
                      <a:endParaRPr lang="ru-RU" sz="4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мерное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равно-</a:t>
                      </a: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ускоренное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окружности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</a:t>
                      </a:r>
                      <a:endParaRPr lang="ru-RU" sz="2000" b="1" dirty="0" smtClean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endParaRPr lang="ru-RU" sz="1400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2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радианах</a:t>
                      </a:r>
                      <a:endParaRPr lang="ru-RU" sz="14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429388" y="4214818"/>
            <a:ext cx="2643206" cy="2071702"/>
            <a:chOff x="8736" y="4376"/>
            <a:chExt cx="1333" cy="889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8736" y="4376"/>
              <a:ext cx="1333" cy="889"/>
              <a:chOff x="8736" y="4481"/>
              <a:chExt cx="1333" cy="889"/>
            </a:xfrm>
          </p:grpSpPr>
          <p:sp>
            <p:nvSpPr>
              <p:cNvPr id="3085" name="Oval 13"/>
              <p:cNvSpPr>
                <a:spLocks noChangeArrowheads="1"/>
              </p:cNvSpPr>
              <p:nvPr/>
            </p:nvSpPr>
            <p:spPr bwMode="auto">
              <a:xfrm>
                <a:off x="8736" y="4481"/>
                <a:ext cx="997" cy="889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 flipV="1">
                <a:off x="9636" y="4709"/>
                <a:ext cx="433" cy="505"/>
              </a:xfrm>
              <a:prstGeom prst="line">
                <a:avLst/>
              </a:prstGeom>
              <a:noFill/>
              <a:ln w="38100">
                <a:solidFill>
                  <a:srgbClr val="0014AC"/>
                </a:solidFill>
                <a:round/>
                <a:headEnd type="none" w="sm" len="sm"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 flipH="1" flipV="1">
              <a:off x="9348" y="4896"/>
              <a:ext cx="265" cy="2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63575" y="1060450"/>
            <a:ext cx="460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88988" y="949325"/>
            <a:ext cx="4254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2786050" y="714356"/>
            <a:ext cx="1156135" cy="907337"/>
            <a:chOff x="4920639" y="5686794"/>
            <a:chExt cx="1651626" cy="557059"/>
          </a:xfrm>
        </p:grpSpPr>
        <p:sp>
          <p:nvSpPr>
            <p:cNvPr id="73" name="TextBox 8"/>
            <p:cNvSpPr txBox="1">
              <a:spLocks noChangeArrowheads="1"/>
            </p:cNvSpPr>
            <p:nvPr/>
          </p:nvSpPr>
          <p:spPr bwMode="auto">
            <a:xfrm>
              <a:off x="5357819" y="5786450"/>
              <a:ext cx="1214446" cy="39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10"/>
            <p:cNvSpPr txBox="1">
              <a:spLocks noChangeArrowheads="1"/>
            </p:cNvSpPr>
            <p:nvPr/>
          </p:nvSpPr>
          <p:spPr bwMode="auto">
            <a:xfrm>
              <a:off x="4923756" y="5686794"/>
              <a:ext cx="321806" cy="359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u="sng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15"/>
            <p:cNvSpPr txBox="1">
              <a:spLocks noChangeArrowheads="1"/>
            </p:cNvSpPr>
            <p:nvPr/>
          </p:nvSpPr>
          <p:spPr bwMode="auto">
            <a:xfrm>
              <a:off x="4920639" y="5922622"/>
              <a:ext cx="785819" cy="321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1"/>
          <p:cNvGrpSpPr>
            <a:grpSpLocks/>
          </p:cNvGrpSpPr>
          <p:nvPr/>
        </p:nvGrpSpPr>
        <p:grpSpPr bwMode="auto">
          <a:xfrm rot="20503390">
            <a:off x="1202939" y="2074525"/>
            <a:ext cx="1758602" cy="986063"/>
            <a:chOff x="4429124" y="5410088"/>
            <a:chExt cx="2081748" cy="1323949"/>
          </a:xfrm>
        </p:grpSpPr>
        <p:sp>
          <p:nvSpPr>
            <p:cNvPr id="78" name="TextBox 36"/>
            <p:cNvSpPr txBox="1">
              <a:spLocks noChangeArrowheads="1"/>
            </p:cNvSpPr>
            <p:nvPr/>
          </p:nvSpPr>
          <p:spPr bwMode="auto">
            <a:xfrm>
              <a:off x="5296424" y="5734120"/>
              <a:ext cx="1214448" cy="785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4429124" y="6190973"/>
              <a:ext cx="928695" cy="17067"/>
            </a:xfrm>
            <a:prstGeom prst="line">
              <a:avLst/>
            </a:prstGeom>
            <a:ln w="1905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39"/>
            <p:cNvSpPr txBox="1">
              <a:spLocks noChangeArrowheads="1"/>
            </p:cNvSpPr>
            <p:nvPr/>
          </p:nvSpPr>
          <p:spPr bwMode="auto">
            <a:xfrm>
              <a:off x="4504564" y="5410088"/>
              <a:ext cx="1207226" cy="702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200" b="1" dirty="0" err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15"/>
            <p:cNvSpPr txBox="1">
              <a:spLocks noChangeArrowheads="1"/>
            </p:cNvSpPr>
            <p:nvPr/>
          </p:nvSpPr>
          <p:spPr bwMode="auto">
            <a:xfrm>
              <a:off x="4562944" y="6114177"/>
              <a:ext cx="785763" cy="61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cap="all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 rot="19497481">
            <a:off x="2322500" y="2217050"/>
            <a:ext cx="191573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4255754" y="1942827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21"/>
          <p:cNvSpPr txBox="1">
            <a:spLocks noChangeArrowheads="1"/>
          </p:cNvSpPr>
          <p:nvPr/>
        </p:nvSpPr>
        <p:spPr bwMode="auto">
          <a:xfrm>
            <a:off x="4572000" y="1956098"/>
            <a:ext cx="1143008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5643585" y="1755433"/>
            <a:ext cx="714558" cy="887550"/>
            <a:chOff x="7033" y="7850"/>
            <a:chExt cx="573" cy="554"/>
          </a:xfrm>
        </p:grpSpPr>
        <p:sp>
          <p:nvSpPr>
            <p:cNvPr id="87" name="Line 23"/>
            <p:cNvSpPr>
              <a:spLocks noChangeShapeType="1"/>
            </p:cNvSpPr>
            <p:nvPr/>
          </p:nvSpPr>
          <p:spPr bwMode="auto">
            <a:xfrm rot="180000" flipV="1">
              <a:off x="7051" y="8146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7033" y="7850"/>
              <a:ext cx="573" cy="554"/>
              <a:chOff x="7513" y="7713"/>
              <a:chExt cx="573" cy="554"/>
            </a:xfrm>
          </p:grpSpPr>
          <p:sp>
            <p:nvSpPr>
              <p:cNvPr id="89" name="Text Box 25"/>
              <p:cNvSpPr txBox="1">
                <a:spLocks noChangeArrowheads="1"/>
              </p:cNvSpPr>
              <p:nvPr/>
            </p:nvSpPr>
            <p:spPr bwMode="auto">
              <a:xfrm>
                <a:off x="7565" y="7713"/>
                <a:ext cx="521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Text Box 26"/>
              <p:cNvSpPr txBox="1">
                <a:spLocks noChangeArrowheads="1"/>
              </p:cNvSpPr>
              <p:nvPr/>
            </p:nvSpPr>
            <p:spPr bwMode="auto">
              <a:xfrm>
                <a:off x="7513" y="8044"/>
                <a:ext cx="458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4071934" y="3286501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105"/>
          <p:cNvGrpSpPr/>
          <p:nvPr/>
        </p:nvGrpSpPr>
        <p:grpSpPr>
          <a:xfrm>
            <a:off x="4764353" y="2956230"/>
            <a:ext cx="1634541" cy="1153619"/>
            <a:chOff x="894203" y="4055237"/>
            <a:chExt cx="1459415" cy="1153619"/>
          </a:xfrm>
        </p:grpSpPr>
        <p:grpSp>
          <p:nvGrpSpPr>
            <p:cNvPr id="11" name="Группа 135"/>
            <p:cNvGrpSpPr/>
            <p:nvPr/>
          </p:nvGrpSpPr>
          <p:grpSpPr>
            <a:xfrm>
              <a:off x="894203" y="4055237"/>
              <a:ext cx="1459415" cy="1153619"/>
              <a:chOff x="894203" y="4055237"/>
              <a:chExt cx="1459415" cy="1153619"/>
            </a:xfrm>
          </p:grpSpPr>
          <p:grpSp>
            <p:nvGrpSpPr>
              <p:cNvPr id="12" name="Group 15"/>
              <p:cNvGrpSpPr>
                <a:grpSpLocks/>
              </p:cNvGrpSpPr>
              <p:nvPr/>
            </p:nvGrpSpPr>
            <p:grpSpPr bwMode="auto">
              <a:xfrm>
                <a:off x="894203" y="4055237"/>
                <a:ext cx="1459415" cy="1153619"/>
                <a:chOff x="2489" y="7724"/>
                <a:chExt cx="1184" cy="1181"/>
              </a:xfrm>
            </p:grpSpPr>
            <p:sp>
              <p:nvSpPr>
                <p:cNvPr id="11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89" y="7724"/>
                  <a:ext cx="1184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2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2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32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2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0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0" name="AutoShape 18"/>
              <p:cNvSpPr>
                <a:spLocks noChangeArrowheads="1"/>
              </p:cNvSpPr>
              <p:nvPr/>
            </p:nvSpPr>
            <p:spPr bwMode="auto">
              <a:xfrm>
                <a:off x="950369" y="4058294"/>
                <a:ext cx="1275682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/>
              </a:p>
            </p:txBody>
          </p:sp>
        </p:grp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12"/>
          <p:cNvGrpSpPr/>
          <p:nvPr/>
        </p:nvGrpSpPr>
        <p:grpSpPr>
          <a:xfrm rot="19634903">
            <a:off x="1013451" y="4347510"/>
            <a:ext cx="1739635" cy="897162"/>
            <a:chOff x="4286247" y="5960838"/>
            <a:chExt cx="1739635" cy="897162"/>
          </a:xfrm>
        </p:grpSpPr>
        <p:cxnSp>
          <p:nvCxnSpPr>
            <p:cNvPr id="114" name="Прямая соединительная линия 113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Группа 99"/>
            <p:cNvGrpSpPr/>
            <p:nvPr/>
          </p:nvGrpSpPr>
          <p:grpSpPr>
            <a:xfrm>
              <a:off x="4286247" y="5960838"/>
              <a:ext cx="1739635" cy="897162"/>
              <a:chOff x="3920683" y="5032168"/>
              <a:chExt cx="1739635" cy="897162"/>
            </a:xfrm>
          </p:grpSpPr>
          <p:sp>
            <p:nvSpPr>
              <p:cNvPr id="116" name="TextBox 36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00702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Text Box 28"/>
              <p:cNvSpPr txBox="1">
                <a:spLocks noChangeArrowheads="1"/>
              </p:cNvSpPr>
              <p:nvPr/>
            </p:nvSpPr>
            <p:spPr bwMode="auto">
              <a:xfrm>
                <a:off x="3920683" y="5032168"/>
                <a:ext cx="891957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5" name="Группа 122"/>
          <p:cNvGrpSpPr/>
          <p:nvPr/>
        </p:nvGrpSpPr>
        <p:grpSpPr>
          <a:xfrm>
            <a:off x="4286248" y="4314774"/>
            <a:ext cx="1793342" cy="972596"/>
            <a:chOff x="6715140" y="4313792"/>
            <a:chExt cx="1793342" cy="972596"/>
          </a:xfrm>
        </p:grpSpPr>
        <p:sp>
          <p:nvSpPr>
            <p:cNvPr id="119" name="Text Box 28"/>
            <p:cNvSpPr txBox="1">
              <a:spLocks noChangeArrowheads="1"/>
            </p:cNvSpPr>
            <p:nvPr/>
          </p:nvSpPr>
          <p:spPr bwMode="auto">
            <a:xfrm>
              <a:off x="6715140" y="4389226"/>
              <a:ext cx="121444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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 Box 29"/>
            <p:cNvSpPr txBox="1">
              <a:spLocks noChangeArrowheads="1"/>
            </p:cNvSpPr>
            <p:nvPr/>
          </p:nvSpPr>
          <p:spPr bwMode="auto">
            <a:xfrm>
              <a:off x="7851738" y="4643446"/>
              <a:ext cx="625476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TextBox 36"/>
            <p:cNvSpPr txBox="1">
              <a:spLocks noChangeArrowheads="1"/>
            </p:cNvSpPr>
            <p:nvPr/>
          </p:nvSpPr>
          <p:spPr bwMode="auto">
            <a:xfrm>
              <a:off x="7875878" y="4313792"/>
              <a:ext cx="571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cap="all" dirty="0" err="1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7794102" y="4745434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/>
          <p:nvPr/>
        </p:nvSpPr>
        <p:spPr>
          <a:xfrm>
            <a:off x="4429124" y="535782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32"/>
          <p:cNvGrpSpPr/>
          <p:nvPr/>
        </p:nvGrpSpPr>
        <p:grpSpPr>
          <a:xfrm>
            <a:off x="2428860" y="3959560"/>
            <a:ext cx="1833247" cy="1213240"/>
            <a:chOff x="2428860" y="4238916"/>
            <a:chExt cx="1833247" cy="1213240"/>
          </a:xfrm>
        </p:grpSpPr>
        <p:sp>
          <p:nvSpPr>
            <p:cNvPr id="125" name="Text Box 34"/>
            <p:cNvSpPr txBox="1">
              <a:spLocks noChangeArrowheads="1"/>
            </p:cNvSpPr>
            <p:nvPr/>
          </p:nvSpPr>
          <p:spPr bwMode="auto">
            <a:xfrm>
              <a:off x="2428860" y="4629644"/>
              <a:ext cx="1009662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 Box 28"/>
            <p:cNvSpPr txBox="1">
              <a:spLocks noChangeArrowheads="1"/>
            </p:cNvSpPr>
            <p:nvPr/>
          </p:nvSpPr>
          <p:spPr bwMode="auto">
            <a:xfrm>
              <a:off x="3261975" y="4238916"/>
              <a:ext cx="1000132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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 Box 28"/>
            <p:cNvSpPr txBox="1">
              <a:spLocks noChangeArrowheads="1"/>
            </p:cNvSpPr>
            <p:nvPr/>
          </p:nvSpPr>
          <p:spPr bwMode="auto">
            <a:xfrm>
              <a:off x="3457423" y="4737776"/>
              <a:ext cx="78581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3428992" y="4871520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33"/>
          <p:cNvGrpSpPr/>
          <p:nvPr/>
        </p:nvGrpSpPr>
        <p:grpSpPr>
          <a:xfrm>
            <a:off x="2412014" y="4759026"/>
            <a:ext cx="1823696" cy="980088"/>
            <a:chOff x="2357422" y="5354628"/>
            <a:chExt cx="1823696" cy="980088"/>
          </a:xfrm>
        </p:grpSpPr>
        <p:sp>
          <p:nvSpPr>
            <p:cNvPr id="128" name="Text Box 28"/>
            <p:cNvSpPr txBox="1">
              <a:spLocks noChangeArrowheads="1"/>
            </p:cNvSpPr>
            <p:nvPr/>
          </p:nvSpPr>
          <p:spPr bwMode="auto">
            <a:xfrm>
              <a:off x="3180986" y="5354628"/>
              <a:ext cx="1000132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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Text Box 28"/>
            <p:cNvSpPr txBox="1">
              <a:spLocks noChangeArrowheads="1"/>
            </p:cNvSpPr>
            <p:nvPr/>
          </p:nvSpPr>
          <p:spPr bwMode="auto">
            <a:xfrm>
              <a:off x="3307016" y="5772806"/>
              <a:ext cx="785818" cy="561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3286116" y="5857892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 Box 34"/>
            <p:cNvSpPr txBox="1">
              <a:spLocks noChangeArrowheads="1"/>
            </p:cNvSpPr>
            <p:nvPr/>
          </p:nvSpPr>
          <p:spPr bwMode="auto">
            <a:xfrm>
              <a:off x="2357422" y="5500702"/>
              <a:ext cx="1009662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2643174" y="554398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37"/>
          <p:cNvGrpSpPr/>
          <p:nvPr/>
        </p:nvGrpSpPr>
        <p:grpSpPr>
          <a:xfrm rot="19364657">
            <a:off x="1073202" y="5511098"/>
            <a:ext cx="1643074" cy="548346"/>
            <a:chOff x="1214414" y="5523860"/>
            <a:chExt cx="1643074" cy="548346"/>
          </a:xfrm>
        </p:grpSpPr>
        <p:sp>
          <p:nvSpPr>
            <p:cNvPr id="136" name="Text Box 28"/>
            <p:cNvSpPr txBox="1">
              <a:spLocks noChangeArrowheads="1"/>
            </p:cNvSpPr>
            <p:nvPr/>
          </p:nvSpPr>
          <p:spPr bwMode="auto">
            <a:xfrm flipH="1">
              <a:off x="1214414" y="5523860"/>
              <a:ext cx="89618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928794" y="5548986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ru-RU" sz="2800" b="1" baseline="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42"/>
          <p:cNvGrpSpPr/>
          <p:nvPr/>
        </p:nvGrpSpPr>
        <p:grpSpPr>
          <a:xfrm>
            <a:off x="7072330" y="5286388"/>
            <a:ext cx="714380" cy="646331"/>
            <a:chOff x="6929454" y="5286388"/>
            <a:chExt cx="714380" cy="646331"/>
          </a:xfrm>
        </p:grpSpPr>
        <p:sp>
          <p:nvSpPr>
            <p:cNvPr id="139" name="TextBox 138"/>
            <p:cNvSpPr txBox="1"/>
            <p:nvPr/>
          </p:nvSpPr>
          <p:spPr>
            <a:xfrm>
              <a:off x="6929454" y="528638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a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ц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141" name="Прямая со стрелкой 140"/>
            <p:cNvCxnSpPr/>
            <p:nvPr/>
          </p:nvCxnSpPr>
          <p:spPr bwMode="auto">
            <a:xfrm rot="16200000" flipH="1">
              <a:off x="7142975" y="5214157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44"/>
          <p:cNvGrpSpPr/>
          <p:nvPr/>
        </p:nvGrpSpPr>
        <p:grpSpPr>
          <a:xfrm>
            <a:off x="8572528" y="4354305"/>
            <a:ext cx="714380" cy="646331"/>
            <a:chOff x="6786578" y="3000373"/>
            <a:chExt cx="714380" cy="646331"/>
          </a:xfrm>
        </p:grpSpPr>
        <p:sp>
          <p:nvSpPr>
            <p:cNvPr id="140" name="TextBox 139"/>
            <p:cNvSpPr txBox="1"/>
            <p:nvPr/>
          </p:nvSpPr>
          <p:spPr>
            <a:xfrm>
              <a:off x="6786578" y="3000373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0014AC"/>
                </a:solidFill>
              </a:endParaRPr>
            </a:p>
          </p:txBody>
        </p:sp>
        <p:cxnSp>
          <p:nvCxnSpPr>
            <p:cNvPr id="142" name="Прямая со стрелкой 141"/>
            <p:cNvCxnSpPr/>
            <p:nvPr/>
          </p:nvCxnSpPr>
          <p:spPr bwMode="auto">
            <a:xfrm>
              <a:off x="6858016" y="3115953"/>
              <a:ext cx="396000" cy="859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TextBox 145"/>
          <p:cNvSpPr txBox="1"/>
          <p:nvPr/>
        </p:nvSpPr>
        <p:spPr>
          <a:xfrm>
            <a:off x="6929454" y="78579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 = x</a:t>
            </a:r>
            <a:r>
              <a:rPr lang="en-US" sz="2000" b="1" baseline="-2500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000" b="1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2000" b="1" baseline="-25000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en-US" sz="20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 =y</a:t>
            </a:r>
            <a:r>
              <a:rPr lang="en-US" sz="2000" b="1" baseline="-2500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000" b="1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2000" b="1" baseline="-25000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en-US" sz="20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endParaRPr lang="ru-RU" sz="2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4286248" y="85723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</a:t>
            </a:r>
            <a:r>
              <a:rPr lang="ru-RU" sz="3200" b="1" kern="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3200" b="1" kern="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 rot="20675422">
            <a:off x="6330499" y="1842562"/>
            <a:ext cx="263953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x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 +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en-US" sz="2400" b="1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/2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 rot="20028014">
            <a:off x="6215074" y="3000372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 =y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2400" b="1" baseline="-25000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en-US" sz="2400" b="1" dirty="0" err="1" smtClean="0"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en-US" sz="2400" b="1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/2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83" grpId="0" animBg="1"/>
      <p:bldP spid="84" grpId="0"/>
      <p:bldP spid="85" grpId="0"/>
      <p:bldP spid="91" grpId="0"/>
      <p:bldP spid="124" grpId="0"/>
      <p:bldP spid="135" grpId="0"/>
      <p:bldP spid="146" grpId="0"/>
      <p:bldP spid="147" grpId="0"/>
      <p:bldP spid="148" grpId="0" animBg="1"/>
      <p:bldP spid="1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7786709"/>
                <a:gridCol w="1357291"/>
              </a:tblGrid>
              <a:tr h="633046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None/>
                      </a:pPr>
                      <a:r>
                        <a:rPr lang="ru-RU" sz="2800" u="none" strike="noStrik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2800" u="none" strike="noStrike" dirty="0" smtClean="0">
                          <a:latin typeface="Times New Roman"/>
                          <a:ea typeface="Times New Roman"/>
                        </a:rPr>
                        <a:t>Консультация </a:t>
                      </a: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по гр.5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None/>
                      </a:pPr>
                      <a:r>
                        <a:rPr kumimoji="0" lang="ru-RU" sz="280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2. </a:t>
                      </a:r>
                      <a:r>
                        <a:rPr lang="ru-RU" sz="2800" u="none" strike="noStrike" dirty="0" smtClean="0">
                          <a:latin typeface="Times New Roman"/>
                          <a:ea typeface="Times New Roman"/>
                        </a:rPr>
                        <a:t>Создание </a:t>
                      </a: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проблемной ситуации: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- «При криволинейном движении изменяется все. Как же мы будем описывать это движение?».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None/>
                      </a:pPr>
                      <a:r>
                        <a:rPr kumimoji="0" lang="ru-RU" sz="280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3. </a:t>
                      </a:r>
                      <a:r>
                        <a:rPr lang="ru-RU" sz="2800" u="none" strike="noStrike" dirty="0" smtClean="0">
                          <a:latin typeface="Times New Roman"/>
                          <a:ea typeface="Times New Roman"/>
                        </a:rPr>
                        <a:t>Эвристическая </a:t>
                      </a: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беседа по теме № 4 с  решением поставленной проблемы, выкладкам на доске, демонстрациями и заполнением справочника №1.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None/>
                      </a:pPr>
                      <a:r>
                        <a:rPr kumimoji="0" lang="ru-RU" sz="280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4. </a:t>
                      </a:r>
                      <a:r>
                        <a:rPr lang="ru-RU" sz="2800" u="none" strike="noStrike" dirty="0" smtClean="0">
                          <a:latin typeface="Times New Roman"/>
                          <a:ea typeface="Times New Roman"/>
                        </a:rPr>
                        <a:t>Повторение </a:t>
                      </a: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материала темы по опорному конспекту и акцентуацией сложных моментов.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280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5. 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Первичная обратная связь по вопросам из учебника стр.43(1,2,3,4,5),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стр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 46 (1,2,3,4),стр47(4,5), стр. 48 (1,2,3)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280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6.   </a:t>
                      </a:r>
                      <a:r>
                        <a:rPr lang="ru-RU" sz="2800" cap="all" dirty="0">
                          <a:latin typeface="Times New Roman"/>
                          <a:ea typeface="Times New Roman"/>
                        </a:rPr>
                        <a:t>Упр.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8 (1-5),  стр.47.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Д.З. </a:t>
                      </a:r>
                      <a:r>
                        <a:rPr lang="ru-RU" sz="2800">
                          <a:latin typeface="Times New Roman"/>
                          <a:ea typeface="Times New Roman"/>
                        </a:rPr>
                        <a:t>$$ 14-17.  Т. №4.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606319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Окружность 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множество точек равноудалённых от центра окружности называемая центром окружности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измерить угол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радианах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 длину дуги поделить на радиус.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Угловая скорость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– величина, х.р. быстроту вращения тела,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ч.р. углу поворота в единицу времени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                   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Период 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время одного оборота.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Частота  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количество оборотов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одну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секунду.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Линейная скорость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направлена по касательной к траектории.</a:t>
            </a:r>
            <a:r>
              <a:rPr lang="en-US" sz="2800" b="1" dirty="0" smtClean="0"/>
              <a:t> </a:t>
            </a:r>
            <a:r>
              <a:rPr lang="ru-RU" sz="2800" b="1" dirty="0" smtClean="0"/>
              <a:t>                </a:t>
            </a:r>
          </a:p>
          <a:p>
            <a:pPr algn="ctr" eaLnBrk="0" hangingPunct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/t=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572132" y="1500174"/>
            <a:ext cx="2000264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=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929322" y="3214686"/>
            <a:ext cx="1357322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643834" y="4229108"/>
            <a:ext cx="1143008" cy="4857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n =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los6"/>
          <p:cNvPicPr>
            <a:picLocks noChangeAspect="1" noChangeArrowheads="1"/>
          </p:cNvPicPr>
          <p:nvPr/>
        </p:nvPicPr>
        <p:blipFill>
          <a:blip r:embed="rId6" cstate="print"/>
          <a:srcRect l="68618" t="30208" r="10796" b="57292"/>
          <a:stretch>
            <a:fillRect/>
          </a:stretch>
        </p:blipFill>
        <p:spPr bwMode="auto">
          <a:xfrm>
            <a:off x="7715272" y="1428736"/>
            <a:ext cx="1071570" cy="857256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0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7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7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7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build="p" animBg="1"/>
      <p:bldP spid="47106" grpId="0" animBg="1"/>
      <p:bldP spid="47107" grpId="0" animBg="1"/>
      <p:bldP spid="471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Центростремительное ускорение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показывает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быстроту изменения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скорости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направлено к центру окружности.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/>
          <p:cNvPicPr>
            <a:picLocks noChangeArrowheads="1"/>
          </p:cNvPicPr>
          <p:nvPr/>
        </p:nvPicPr>
        <p:blipFill>
          <a:blip r:embed="rId4" cstate="print"/>
          <a:srcRect l="-17860" t="-37726" r="-9535" b="-12434"/>
          <a:stretch>
            <a:fillRect/>
          </a:stretch>
        </p:blipFill>
        <p:spPr bwMode="auto">
          <a:xfrm>
            <a:off x="-32" y="1500174"/>
            <a:ext cx="2857520" cy="18573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632642" y="2096381"/>
            <a:ext cx="2124000" cy="379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632642" y="2096381"/>
            <a:ext cx="2964" cy="166478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rc 9"/>
          <p:cNvSpPr>
            <a:spLocks/>
          </p:cNvSpPr>
          <p:nvPr/>
        </p:nvSpPr>
        <p:spPr bwMode="auto">
          <a:xfrm flipH="1">
            <a:off x="4286248" y="2138095"/>
            <a:ext cx="2724351" cy="1395535"/>
          </a:xfrm>
          <a:custGeom>
            <a:avLst/>
            <a:gdLst>
              <a:gd name="G0" fmla="+- 21570 0 0"/>
              <a:gd name="G1" fmla="+- 21600 0 0"/>
              <a:gd name="G2" fmla="+- 21600 0 0"/>
              <a:gd name="T0" fmla="*/ 0 w 43170"/>
              <a:gd name="T1" fmla="*/ 20458 h 21600"/>
              <a:gd name="T2" fmla="*/ 43170 w 43170"/>
              <a:gd name="T3" fmla="*/ 21600 h 21600"/>
              <a:gd name="T4" fmla="*/ 21570 w 431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70" h="21600" fill="none" extrusionOk="0">
                <a:moveTo>
                  <a:pt x="0" y="20458"/>
                </a:moveTo>
                <a:cubicBezTo>
                  <a:pt x="607" y="8988"/>
                  <a:pt x="10084" y="-1"/>
                  <a:pt x="21570" y="0"/>
                </a:cubicBezTo>
                <a:cubicBezTo>
                  <a:pt x="33499" y="0"/>
                  <a:pt x="43170" y="9670"/>
                  <a:pt x="43170" y="21600"/>
                </a:cubicBezTo>
              </a:path>
              <a:path w="43170" h="21600" stroke="0" extrusionOk="0">
                <a:moveTo>
                  <a:pt x="0" y="20458"/>
                </a:moveTo>
                <a:cubicBezTo>
                  <a:pt x="607" y="8988"/>
                  <a:pt x="10084" y="-1"/>
                  <a:pt x="21570" y="0"/>
                </a:cubicBezTo>
                <a:cubicBezTo>
                  <a:pt x="33499" y="0"/>
                  <a:pt x="43170" y="9670"/>
                  <a:pt x="43170" y="21600"/>
                </a:cubicBezTo>
                <a:lnTo>
                  <a:pt x="21570" y="2160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650679" y="1500174"/>
            <a:ext cx="564659" cy="732220"/>
            <a:chOff x="5293225" y="1410896"/>
            <a:chExt cx="564659" cy="732220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5293225" y="1410896"/>
              <a:ext cx="564659" cy="7322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5357818" y="1571612"/>
              <a:ext cx="360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none" w="sm" len="sm"/>
              <a:tailEnd type="stealth" w="med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938897" y="3161088"/>
            <a:ext cx="571504" cy="642942"/>
            <a:chOff x="3000364" y="3143248"/>
            <a:chExt cx="571504" cy="642942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000364" y="3143248"/>
              <a:ext cx="571504" cy="6429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ц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3071802" y="3286124"/>
              <a:ext cx="360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stealth" w="med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-71462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857232"/>
            <a:ext cx="7072362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Гр.6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№ 90,100,102,105,107</a:t>
            </a:r>
          </a:p>
          <a:p>
            <a:pPr algn="ctr"/>
            <a:r>
              <a:rPr lang="ru-RU" sz="4800" dirty="0" smtClean="0"/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134,136,137,138,139</a:t>
            </a:r>
            <a:endParaRPr lang="en-US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636838" algn="ctr"/>
                <a:tab pos="5273675" algn="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Урок - 10  ( к ) /1у4н/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636838" algn="ctr"/>
                <a:tab pos="5273675" algn="r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/зт4/  Центростремительное ускорение.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636838" algn="ctr"/>
                <a:tab pos="5273675" algn="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ЦЕЛИ:1.    Закрепить знания по теме 4.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r"/>
                <a:tab pos="2636838" algn="ctr"/>
                <a:tab pos="5273675" algn="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физического  рассказа.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r"/>
                <a:tab pos="2636838" algn="ctr"/>
                <a:tab pos="5273675" algn="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визуальные навыки.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636838" algn="ctr"/>
                <a:tab pos="5273675" algn="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636838" algn="ctr"/>
                <a:tab pos="5273675" algn="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" y="1071546"/>
          <a:ext cx="9143998" cy="5917716"/>
        </p:xfrm>
        <a:graphic>
          <a:graphicData uri="http://schemas.openxmlformats.org/drawingml/2006/table">
            <a:tbl>
              <a:tblPr/>
              <a:tblGrid>
                <a:gridCol w="8273054"/>
                <a:gridCol w="870944"/>
              </a:tblGrid>
              <a:tr h="528731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 err="1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. № 6 (</a:t>
                      </a:r>
                      <a:r>
                        <a:rPr lang="ru-RU" sz="2400" u="none" strike="noStrike" dirty="0" smtClean="0">
                          <a:latin typeface="Times New Roman"/>
                          <a:ea typeface="Times New Roman"/>
                        </a:rPr>
                        <a:t>бр.1) 2. Консультация </a:t>
                      </a: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по теме 4.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SzPts val="1000"/>
                        <a:buFont typeface="Times New Roman"/>
                        <a:buNone/>
                      </a:pPr>
                      <a:r>
                        <a:rPr lang="ru-RU" sz="2400" b="1" i="1" u="sng" strike="noStrike" dirty="0" smtClean="0">
                          <a:latin typeface="Times New Roman"/>
                          <a:ea typeface="Times New Roman"/>
                        </a:rPr>
                        <a:t>3. Закрепление </a:t>
                      </a:r>
                      <a:r>
                        <a:rPr lang="ru-RU" sz="2400" b="1" i="1" u="sng" strike="noStrike" dirty="0">
                          <a:latin typeface="Times New Roman"/>
                          <a:ea typeface="Times New Roman"/>
                        </a:rPr>
                        <a:t>знаний по теме: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Криволинейное движение и параметры, описывающие движение по окружности.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3200" b="1" dirty="0">
                          <a:solidFill>
                            <a:srgbClr val="2706EC"/>
                          </a:solidFill>
                          <a:latin typeface="Times New Roman"/>
                          <a:ea typeface="Times New Roman"/>
                        </a:rPr>
                        <a:t>Центростремительное ускорение.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визуализация.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4. Применение знаний в измененных условиях 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по вопросам (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бригадно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, парно или индивидуально)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1.упр.8 (1) стр. 47         /1чел./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2.упр.8 (2) стр. 47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3.упр.8 (3) стр. 47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4.упр.8 (4) стр. 47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5.упр.8 (5) стр. 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6м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20м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2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.   гр. № 6 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134,136,137,138,139)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rrowheads="1"/>
          </p:cNvPicPr>
          <p:nvPr/>
        </p:nvPicPr>
        <p:blipFill>
          <a:blip r:embed="rId2" cstate="print"/>
          <a:srcRect l="-17860" t="-37726" r="-9535" b="-12434"/>
          <a:stretch>
            <a:fillRect/>
          </a:stretch>
        </p:blipFill>
        <p:spPr bwMode="auto">
          <a:xfrm>
            <a:off x="4929190" y="4357694"/>
            <a:ext cx="2857520" cy="1857388"/>
          </a:xfrm>
          <a:prstGeom prst="rect">
            <a:avLst/>
          </a:prstGeom>
          <a:solidFill>
            <a:schemeClr val="bg2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0" y="0"/>
            <a:ext cx="9144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1-4.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Угловая скорость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минутной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стрелки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,  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/60с =0,1 рад/с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б)Её линейная скорость при длине 10см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=R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=0,1м·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0,1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рад/с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=0,01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м/с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в) </a:t>
            </a:r>
            <a:r>
              <a:rPr lang="ru-RU" sz="44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Её центростремительное ускорение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>
          <a:blip r:embed="rId2" cstate="print"/>
          <a:srcRect l="-17860" t="-37726" r="-9535" b="-12434"/>
          <a:stretch>
            <a:fillRect/>
          </a:stretch>
        </p:blipFill>
        <p:spPr bwMode="auto">
          <a:xfrm>
            <a:off x="2500298" y="4429132"/>
            <a:ext cx="2857520" cy="18573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00826" y="4786323"/>
            <a:ext cx="12382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0,01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00826" y="5572140"/>
            <a:ext cx="12382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286644" y="5143512"/>
            <a:ext cx="18573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=0,001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3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3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3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3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3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3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4"/>
            <a:ext cx="9144000" cy="144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5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2-4. </a:t>
            </a:r>
            <a:r>
              <a:rPr lang="ru-RU" sz="3600" b="1" dirty="0" smtClean="0">
                <a:latin typeface="Times New Roman"/>
                <a:ea typeface="Times New Roman"/>
              </a:rPr>
              <a:t>Найдём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smtClean="0">
                <a:solidFill>
                  <a:srgbClr val="2706EC"/>
                </a:solidFill>
                <a:latin typeface="Times New Roman"/>
                <a:ea typeface="Times New Roman"/>
              </a:rPr>
              <a:t>скорость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и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ускорение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smtClean="0">
                <a:latin typeface="Times New Roman"/>
                <a:ea typeface="Times New Roman"/>
              </a:rPr>
              <a:t>планеты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Земля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smtClean="0">
                <a:latin typeface="Times New Roman"/>
                <a:ea typeface="Times New Roman"/>
              </a:rPr>
              <a:t>при её движении вокруг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Солнца.(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latin typeface="Times New Roman"/>
                <a:ea typeface="Times New Roman"/>
              </a:rPr>
              <a:t>км,Т=365дн)</a:t>
            </a:r>
            <a:endParaRPr lang="ru-RU" sz="3600" b="1" dirty="0" smtClean="0">
              <a:latin typeface="Times New Roman"/>
              <a:ea typeface="Times New Roman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201115" y="3651740"/>
            <a:ext cx="1154860" cy="1129106"/>
          </a:xfrm>
          <a:prstGeom prst="ellipse">
            <a:avLst/>
          </a:prstGeom>
          <a:solidFill>
            <a:srgbClr val="FF0000">
              <a:alpha val="43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50800" dist="50800"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28596" y="2929332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1715082" y="4191999"/>
            <a:ext cx="61112" cy="1308703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817206" y="3379796"/>
            <a:ext cx="816394" cy="630062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946381" y="3222773"/>
            <a:ext cx="625223" cy="540263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67555" y="4865096"/>
            <a:ext cx="92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98"/>
          <p:cNvGrpSpPr/>
          <p:nvPr/>
        </p:nvGrpSpPr>
        <p:grpSpPr>
          <a:xfrm>
            <a:off x="712058" y="2473709"/>
            <a:ext cx="565168" cy="780635"/>
            <a:chOff x="597884" y="191611"/>
            <a:chExt cx="565168" cy="790191"/>
          </a:xfrm>
        </p:grpSpPr>
        <p:cxnSp>
          <p:nvCxnSpPr>
            <p:cNvPr id="12" name="Прямая со стрелкой 11"/>
            <p:cNvCxnSpPr/>
            <p:nvPr/>
          </p:nvCxnSpPr>
          <p:spPr>
            <a:xfrm rot="5400000">
              <a:off x="729162" y="588893"/>
              <a:ext cx="428629" cy="357190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02"/>
          <p:cNvGrpSpPr/>
          <p:nvPr/>
        </p:nvGrpSpPr>
        <p:grpSpPr>
          <a:xfrm>
            <a:off x="1428728" y="3239816"/>
            <a:ext cx="714380" cy="523220"/>
            <a:chOff x="1582054" y="1000108"/>
            <a:chExt cx="714380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 rot="21159106">
            <a:off x="1410691" y="3905743"/>
            <a:ext cx="114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солнца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707719" y="3269717"/>
            <a:ext cx="220943" cy="207567"/>
          </a:xfrm>
          <a:prstGeom prst="ellipse">
            <a:avLst/>
          </a:prstGeom>
          <a:solidFill>
            <a:srgbClr val="00FF00"/>
          </a:solidFill>
          <a:ln w="28575">
            <a:solidFill>
              <a:srgbClr val="365D2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32" y="1451051"/>
            <a:ext cx="2500330" cy="54918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</a:rPr>
              <a:t>Т=365дн=</a:t>
            </a:r>
            <a:endParaRPr lang="ru-RU" sz="4000" b="1" dirty="0" smtClean="0">
              <a:latin typeface="Times New Roman"/>
              <a:ea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13280" y="1454085"/>
            <a:ext cx="2114602" cy="54117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31,5</a:t>
            </a:r>
            <a:r>
              <a:rPr lang="ru-RU" sz="3600" b="1" dirty="0" smtClean="0">
                <a:latin typeface="Times New Roman"/>
                <a:ea typeface="Times New Roman"/>
                <a:sym typeface="Symbol"/>
              </a:rPr>
              <a:t>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latin typeface="Times New Roman"/>
                <a:ea typeface="Times New Roman"/>
              </a:rPr>
              <a:t>с</a:t>
            </a:r>
            <a:endParaRPr lang="ru-RU" sz="4000" b="1" dirty="0" smtClean="0">
              <a:latin typeface="Times New Roman"/>
              <a:ea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5984" y="21105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722460" y="1896059"/>
            <a:ext cx="1143008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47"/>
          <p:cNvGrpSpPr>
            <a:grpSpLocks/>
          </p:cNvGrpSpPr>
          <p:nvPr/>
        </p:nvGrpSpPr>
        <p:grpSpPr bwMode="auto">
          <a:xfrm>
            <a:off x="2840344" y="2352669"/>
            <a:ext cx="785818" cy="290513"/>
            <a:chOff x="6572" y="3741"/>
            <a:chExt cx="926" cy="630"/>
          </a:xfrm>
        </p:grpSpPr>
        <p:sp>
          <p:nvSpPr>
            <p:cNvPr id="27" name="Text Box 48"/>
            <p:cNvSpPr txBox="1">
              <a:spLocks noChangeArrowheads="1"/>
            </p:cNvSpPr>
            <p:nvPr/>
          </p:nvSpPr>
          <p:spPr bwMode="auto">
            <a:xfrm>
              <a:off x="6572" y="3741"/>
              <a:ext cx="926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T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167376" y="2096347"/>
            <a:ext cx="164307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км/с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928312" y="2786590"/>
            <a:ext cx="1739634" cy="904554"/>
            <a:chOff x="4286248" y="5953446"/>
            <a:chExt cx="1739634" cy="90455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Группа 99"/>
            <p:cNvGrpSpPr/>
            <p:nvPr/>
          </p:nvGrpSpPr>
          <p:grpSpPr>
            <a:xfrm>
              <a:off x="4286248" y="5953446"/>
              <a:ext cx="1739634" cy="904554"/>
              <a:chOff x="3920684" y="5024776"/>
              <a:chExt cx="1739634" cy="904554"/>
            </a:xfrm>
          </p:grpSpPr>
          <p:sp>
            <p:nvSpPr>
              <p:cNvPr id="33" name="TextBox 36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00702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1214446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7519198" y="2977218"/>
            <a:ext cx="1553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6м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1802" y="5143512"/>
            <a:ext cx="128588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луны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43372" y="5143512"/>
            <a:ext cx="128588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км/с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23082" y="5143512"/>
            <a:ext cx="142876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луны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71868" y="3714752"/>
            <a:ext cx="557216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скорости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меняется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медленно</a:t>
            </a:r>
            <a:endParaRPr lang="ru-RU" sz="2800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00530" y="6334780"/>
            <a:ext cx="464347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Классные работы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71736" y="4602338"/>
            <a:ext cx="6572296" cy="51308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ru-RU" sz="2800" b="1" i="1" dirty="0" smtClean="0">
                <a:latin typeface="Times New Roman"/>
                <a:ea typeface="Times New Roman"/>
              </a:rPr>
              <a:t>(Луны вокруг Земли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380</a:t>
            </a:r>
            <a:r>
              <a:rPr lang="ru-RU" sz="2800" b="1" dirty="0" smtClean="0">
                <a:latin typeface="Times New Roman"/>
                <a:ea typeface="Times New Roman"/>
              </a:rPr>
              <a:t>000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км, 25дн</a:t>
            </a:r>
            <a:r>
              <a:rPr lang="ru-RU" sz="2800" b="1" i="1" dirty="0" smtClean="0">
                <a:latin typeface="Times New Roman"/>
                <a:ea typeface="Times New Roman"/>
              </a:rPr>
              <a:t>).</a:t>
            </a:r>
            <a:endParaRPr lang="ru-RU" sz="4000" b="1" i="1" dirty="0">
              <a:latin typeface="Times New Roman"/>
              <a:ea typeface="Times New Roman"/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4071934" y="1940576"/>
            <a:ext cx="3429024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6,28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8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47"/>
          <p:cNvGrpSpPr>
            <a:grpSpLocks/>
          </p:cNvGrpSpPr>
          <p:nvPr/>
        </p:nvGrpSpPr>
        <p:grpSpPr bwMode="auto">
          <a:xfrm>
            <a:off x="4572001" y="2357431"/>
            <a:ext cx="2572154" cy="499867"/>
            <a:chOff x="6572" y="3741"/>
            <a:chExt cx="3031" cy="1084"/>
          </a:xfrm>
        </p:grpSpPr>
        <p:sp>
          <p:nvSpPr>
            <p:cNvPr id="47" name="Text Box 48"/>
            <p:cNvSpPr txBox="1">
              <a:spLocks noChangeArrowheads="1"/>
            </p:cNvSpPr>
            <p:nvPr/>
          </p:nvSpPr>
          <p:spPr bwMode="auto">
            <a:xfrm>
              <a:off x="6572" y="3741"/>
              <a:ext cx="3031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31,5</a:t>
              </a:r>
              <a:r>
                <a:rPr lang="ru-RU" sz="3200" b="1" dirty="0" smtClean="0">
                  <a:latin typeface="Times New Roman"/>
                  <a:ea typeface="Times New Roman"/>
                  <a:sym typeface="Symbol"/>
                </a:rPr>
                <a:t>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sz="3200" b="1" baseline="30000" dirty="0" smtClean="0">
                  <a:solidFill>
                    <a:srgbClr val="2706EC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ru-RU" sz="3200" b="1" dirty="0" smtClean="0">
                  <a:latin typeface="Times New Roman"/>
                  <a:ea typeface="Times New Roman"/>
                </a:rPr>
                <a:t>с</a:t>
              </a:r>
              <a:endParaRPr lang="ru-RU" sz="3600" b="1" dirty="0" smtClean="0">
                <a:latin typeface="Times New Roman"/>
                <a:ea typeface="Times New Roman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571868" y="211996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4643438" y="2786058"/>
            <a:ext cx="2786082" cy="1000132"/>
            <a:chOff x="4286248" y="5953446"/>
            <a:chExt cx="2786082" cy="1000132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Группа 99"/>
            <p:cNvGrpSpPr/>
            <p:nvPr/>
          </p:nvGrpSpPr>
          <p:grpSpPr>
            <a:xfrm>
              <a:off x="4286248" y="5953446"/>
              <a:ext cx="2786082" cy="1000132"/>
              <a:chOff x="3920684" y="5024776"/>
              <a:chExt cx="2786082" cy="1000132"/>
            </a:xfrm>
          </p:grpSpPr>
          <p:sp>
            <p:nvSpPr>
              <p:cNvPr id="53" name="TextBox 36"/>
              <p:cNvSpPr txBox="1">
                <a:spLocks noChangeArrowheads="1"/>
              </p:cNvSpPr>
              <p:nvPr/>
            </p:nvSpPr>
            <p:spPr bwMode="auto">
              <a:xfrm>
                <a:off x="4420750" y="5080298"/>
                <a:ext cx="185738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(30000м)</a:t>
                </a:r>
                <a:r>
                  <a:rPr lang="ru-RU" sz="2800" b="1" u="sng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 Box 29"/>
              <p:cNvSpPr txBox="1">
                <a:spLocks noChangeArrowheads="1"/>
              </p:cNvSpPr>
              <p:nvPr/>
            </p:nvSpPr>
            <p:spPr bwMode="auto">
              <a:xfrm>
                <a:off x="4134998" y="5500702"/>
                <a:ext cx="2571768" cy="524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150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000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000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000м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642942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7215206" y="5143512"/>
            <a:ext cx="178595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0,26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см/с</a:t>
            </a:r>
            <a:r>
              <a:rPr lang="ru-RU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/>
      <p:bldP spid="18" grpId="0"/>
      <p:bldP spid="19" grpId="0" animBg="1"/>
      <p:bldP spid="20" grpId="0" animBg="1"/>
      <p:bldP spid="21" grpId="0" animBg="1"/>
      <p:bldP spid="24" grpId="0"/>
      <p:bldP spid="25" grpId="0"/>
      <p:bldP spid="29" grpId="0" animBg="1"/>
      <p:bldP spid="36" grpId="0"/>
      <p:bldP spid="38" grpId="0" animBg="1"/>
      <p:bldP spid="39" grpId="0" animBg="1"/>
      <p:bldP spid="41" grpId="0" animBg="1"/>
      <p:bldP spid="42" grpId="0" animBg="1"/>
      <p:bldP spid="42" grpId="1" animBg="1"/>
      <p:bldP spid="43" grpId="0" animBg="1"/>
      <p:bldP spid="44" grpId="0" animBg="1"/>
      <p:bldP spid="45" grpId="0"/>
      <p:bldP spid="49" grpId="0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3998" cy="5287312"/>
        </p:xfrm>
        <a:graphic>
          <a:graphicData uri="http://schemas.openxmlformats.org/drawingml/2006/table">
            <a:tbl>
              <a:tblPr/>
              <a:tblGrid>
                <a:gridCol w="7929584"/>
                <a:gridCol w="1214414"/>
              </a:tblGrid>
              <a:tr h="528731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Криволинейное </a:t>
                      </a: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движение и параметры, описывающие движение по окружности.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4400" b="1" dirty="0">
                          <a:solidFill>
                            <a:srgbClr val="2706EC"/>
                          </a:solidFill>
                          <a:latin typeface="Times New Roman"/>
                          <a:ea typeface="Times New Roman"/>
                        </a:rPr>
                        <a:t>Центростремительное ускорение</a:t>
                      </a:r>
                      <a:r>
                        <a:rPr lang="ru-RU" sz="4400" b="1" dirty="0" smtClean="0">
                          <a:solidFill>
                            <a:srgbClr val="2706EC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4400" b="1" dirty="0">
                        <a:solidFill>
                          <a:srgbClr val="2706E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buFont typeface="Symbol"/>
                        <a:buChar char=""/>
                      </a:pPr>
                      <a:r>
                        <a:rPr lang="ru-RU" sz="3600" dirty="0" smtClean="0">
                          <a:latin typeface="Times New Roman"/>
                          <a:ea typeface="Times New Roman"/>
                        </a:rPr>
                        <a:t>визуализация</a:t>
                      </a:r>
                      <a:r>
                        <a:rPr lang="ru-RU" sz="36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  <a:buFont typeface="Symbol"/>
                        <a:buChar char=""/>
                      </a:pP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3м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3м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1225713"/>
            <a:ext cx="9144000" cy="563231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Окружность 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множество точек равноудалённых от центра окружности называемая центром окружности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измерить угол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радианах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 длину дуги поделить на радиус.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Угловая скорость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– величина, х.р. быстроту вращения тела,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ч.р. углу поворота в единицу времени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                   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Период 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время одного оборота.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Частота  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количество оборотов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одну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секунду.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Линейная скорость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направлена по касательной к траектории.</a:t>
            </a:r>
            <a:r>
              <a:rPr lang="en-US" sz="2800" b="1" dirty="0" smtClean="0"/>
              <a:t> </a:t>
            </a:r>
            <a:r>
              <a:rPr lang="ru-RU" sz="2800" b="1" dirty="0" smtClean="0"/>
              <a:t>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/t=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357554" y="2643182"/>
            <a:ext cx="2000264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=  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786446" y="4429132"/>
            <a:ext cx="1357322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572396" y="5357826"/>
            <a:ext cx="1143008" cy="4857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n =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los6"/>
          <p:cNvPicPr>
            <a:picLocks noChangeAspect="1" noChangeArrowheads="1"/>
          </p:cNvPicPr>
          <p:nvPr/>
        </p:nvPicPr>
        <p:blipFill>
          <a:blip r:embed="rId2" cstate="print"/>
          <a:srcRect l="68618" t="31277" r="10796" b="58533"/>
          <a:stretch>
            <a:fillRect/>
          </a:stretch>
        </p:blipFill>
        <p:spPr bwMode="auto">
          <a:xfrm>
            <a:off x="7143768" y="2500306"/>
            <a:ext cx="2000232" cy="1285884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143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Повторим основные понятия темы №4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dirty="0" smtClean="0">
                <a:latin typeface="Times New Roman"/>
                <a:ea typeface="Times New Roman"/>
              </a:rPr>
              <a:t>5. Первичная обратная связь по вопросам из учебника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стр.43</a:t>
            </a:r>
            <a:r>
              <a:rPr lang="ru-RU" sz="4400" dirty="0" smtClean="0">
                <a:latin typeface="Times New Roman"/>
                <a:ea typeface="Times New Roman"/>
              </a:rPr>
              <a:t>(1,2,3,4,5), 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стр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46 </a:t>
            </a:r>
            <a:r>
              <a:rPr lang="ru-RU" sz="4400" dirty="0" smtClean="0">
                <a:latin typeface="Times New Roman"/>
                <a:ea typeface="Times New Roman"/>
              </a:rPr>
              <a:t>(1,2,3,4),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стр47</a:t>
            </a:r>
            <a:r>
              <a:rPr lang="ru-RU" sz="4400" dirty="0" smtClean="0">
                <a:latin typeface="Times New Roman"/>
                <a:ea typeface="Times New Roman"/>
              </a:rPr>
              <a:t>(4,5), 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стр.48 </a:t>
            </a:r>
            <a:r>
              <a:rPr lang="ru-RU" sz="4400" dirty="0" smtClean="0">
                <a:latin typeface="Times New Roman"/>
                <a:ea typeface="Times New Roman"/>
              </a:rPr>
              <a:t>(1,2,3)</a:t>
            </a:r>
          </a:p>
          <a:p>
            <a:pPr algn="ctr">
              <a:spcAft>
                <a:spcPts val="0"/>
              </a:spcAft>
            </a:pPr>
            <a:endParaRPr lang="ru-RU" sz="44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6.  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упр</a:t>
            </a:r>
            <a:r>
              <a:rPr lang="ru-RU" sz="4400" b="1" cap="all" dirty="0" smtClean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8</a:t>
            </a:r>
            <a:r>
              <a:rPr lang="ru-RU" sz="4400" dirty="0" smtClean="0">
                <a:latin typeface="Times New Roman"/>
                <a:ea typeface="Times New Roman"/>
              </a:rPr>
              <a:t> (1-5),  стр.47.</a:t>
            </a:r>
            <a:endParaRPr lang="ru-RU" sz="44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Центростремительное ускорение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показывает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быстроту изменения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скорости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направлено к центру окружности.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/>
          <p:cNvPicPr>
            <a:picLocks noChangeArrowheads="1"/>
          </p:cNvPicPr>
          <p:nvPr/>
        </p:nvPicPr>
        <p:blipFill>
          <a:blip r:embed="rId4" cstate="print"/>
          <a:srcRect l="-17860" t="-37726" r="-9535" b="-12434"/>
          <a:stretch>
            <a:fillRect/>
          </a:stretch>
        </p:blipFill>
        <p:spPr bwMode="auto">
          <a:xfrm>
            <a:off x="-32" y="1500174"/>
            <a:ext cx="2857520" cy="18573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632642" y="2096381"/>
            <a:ext cx="2124000" cy="379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632642" y="2096381"/>
            <a:ext cx="2964" cy="166478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rc 9"/>
          <p:cNvSpPr>
            <a:spLocks/>
          </p:cNvSpPr>
          <p:nvPr/>
        </p:nvSpPr>
        <p:spPr bwMode="auto">
          <a:xfrm flipH="1">
            <a:off x="4286248" y="2138095"/>
            <a:ext cx="2724351" cy="1395535"/>
          </a:xfrm>
          <a:custGeom>
            <a:avLst/>
            <a:gdLst>
              <a:gd name="G0" fmla="+- 21570 0 0"/>
              <a:gd name="G1" fmla="+- 21600 0 0"/>
              <a:gd name="G2" fmla="+- 21600 0 0"/>
              <a:gd name="T0" fmla="*/ 0 w 43170"/>
              <a:gd name="T1" fmla="*/ 20458 h 21600"/>
              <a:gd name="T2" fmla="*/ 43170 w 43170"/>
              <a:gd name="T3" fmla="*/ 21600 h 21600"/>
              <a:gd name="T4" fmla="*/ 21570 w 431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70" h="21600" fill="none" extrusionOk="0">
                <a:moveTo>
                  <a:pt x="0" y="20458"/>
                </a:moveTo>
                <a:cubicBezTo>
                  <a:pt x="607" y="8988"/>
                  <a:pt x="10084" y="-1"/>
                  <a:pt x="21570" y="0"/>
                </a:cubicBezTo>
                <a:cubicBezTo>
                  <a:pt x="33499" y="0"/>
                  <a:pt x="43170" y="9670"/>
                  <a:pt x="43170" y="21600"/>
                </a:cubicBezTo>
              </a:path>
              <a:path w="43170" h="21600" stroke="0" extrusionOk="0">
                <a:moveTo>
                  <a:pt x="0" y="20458"/>
                </a:moveTo>
                <a:cubicBezTo>
                  <a:pt x="607" y="8988"/>
                  <a:pt x="10084" y="-1"/>
                  <a:pt x="21570" y="0"/>
                </a:cubicBezTo>
                <a:cubicBezTo>
                  <a:pt x="33499" y="0"/>
                  <a:pt x="43170" y="9670"/>
                  <a:pt x="43170" y="21600"/>
                </a:cubicBezTo>
                <a:lnTo>
                  <a:pt x="21570" y="2160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7650679" y="1500174"/>
            <a:ext cx="564659" cy="732220"/>
            <a:chOff x="5293225" y="1410896"/>
            <a:chExt cx="564659" cy="732220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5293225" y="1410896"/>
              <a:ext cx="564659" cy="7322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5357818" y="1571612"/>
              <a:ext cx="360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none" w="sm" len="sm"/>
              <a:tailEnd type="stealth" w="med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1"/>
          <p:cNvGrpSpPr/>
          <p:nvPr/>
        </p:nvGrpSpPr>
        <p:grpSpPr>
          <a:xfrm>
            <a:off x="4938897" y="3161088"/>
            <a:ext cx="571504" cy="642942"/>
            <a:chOff x="3000364" y="3143248"/>
            <a:chExt cx="571504" cy="642942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000364" y="3143248"/>
              <a:ext cx="571504" cy="6429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ц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3071802" y="3286124"/>
              <a:ext cx="360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stealth" w="med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43042" y="857232"/>
            <a:ext cx="5572164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</a:p>
          <a:p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14-18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16-19</a:t>
            </a:r>
            <a:endParaRPr lang="ru-RU" sz="4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Упр8,стр.47</a:t>
            </a:r>
            <a:endParaRPr lang="en-US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1357290" y="0"/>
            <a:ext cx="2357437" cy="584201"/>
            <a:chOff x="4572000" y="201019"/>
            <a:chExt cx="2000264" cy="584775"/>
          </a:xfrm>
        </p:grpSpPr>
        <p:sp>
          <p:nvSpPr>
            <p:cNvPr id="16420" name="TextBox 21"/>
            <p:cNvSpPr txBox="1">
              <a:spLocks noChangeArrowheads="1"/>
            </p:cNvSpPr>
            <p:nvPr/>
          </p:nvSpPr>
          <p:spPr bwMode="auto">
            <a:xfrm>
              <a:off x="4572000" y="201019"/>
              <a:ext cx="20002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нач</a:t>
              </a:r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(2м/с)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5249885" y="-20329"/>
            <a:ext cx="2536825" cy="585788"/>
            <a:chOff x="6185545" y="-441899"/>
            <a:chExt cx="1571636" cy="584775"/>
          </a:xfrm>
        </p:grpSpPr>
        <p:sp>
          <p:nvSpPr>
            <p:cNvPr id="16418" name="TextBox 25"/>
            <p:cNvSpPr txBox="1">
              <a:spLocks noChangeArrowheads="1"/>
            </p:cNvSpPr>
            <p:nvPr/>
          </p:nvSpPr>
          <p:spPr bwMode="auto">
            <a:xfrm>
              <a:off x="6185545" y="-441899"/>
              <a:ext cx="157163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конечн</a:t>
              </a:r>
              <a:r>
                <a: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(8м/с)</a:t>
              </a:r>
              <a:endParaRPr lang="ru-RU" sz="3200" dirty="0">
                <a:solidFill>
                  <a:srgbClr val="0014AC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>
              <a:off x="6237933" y="-368472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r>
                <a:rPr lang="ru-RU" dirty="0">
                  <a:solidFill>
                    <a:srgbClr val="0014AC"/>
                  </a:solidFill>
                </a:rPr>
                <a:t> </a:t>
              </a:r>
            </a:p>
          </p:txBody>
        </p:sp>
      </p:grp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714348" y="454323"/>
            <a:ext cx="781522" cy="45719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3933832" y="554634"/>
            <a:ext cx="1638300" cy="317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1785918" y="1428736"/>
            <a:ext cx="781522" cy="45719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" name="Группа 34"/>
          <p:cNvGrpSpPr>
            <a:grpSpLocks/>
          </p:cNvGrpSpPr>
          <p:nvPr/>
        </p:nvGrpSpPr>
        <p:grpSpPr bwMode="auto">
          <a:xfrm>
            <a:off x="2143108" y="761985"/>
            <a:ext cx="857250" cy="523875"/>
            <a:chOff x="3428992" y="1214422"/>
            <a:chExt cx="857256" cy="523220"/>
          </a:xfrm>
        </p:grpSpPr>
        <p:sp>
          <p:nvSpPr>
            <p:cNvPr id="16416" name="TextBox 30"/>
            <p:cNvSpPr txBox="1">
              <a:spLocks noChangeArrowheads="1"/>
            </p:cNvSpPr>
            <p:nvPr/>
          </p:nvSpPr>
          <p:spPr bwMode="auto">
            <a:xfrm>
              <a:off x="3428992" y="1214422"/>
              <a:ext cx="8572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rot="16200000" flipH="1">
              <a:off x="3928265" y="1000901"/>
              <a:ext cx="1585" cy="4286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36"/>
          <p:cNvGrpSpPr>
            <a:grpSpLocks/>
          </p:cNvGrpSpPr>
          <p:nvPr/>
        </p:nvGrpSpPr>
        <p:grpSpPr bwMode="auto">
          <a:xfrm>
            <a:off x="2479398" y="1637799"/>
            <a:ext cx="642937" cy="523875"/>
            <a:chOff x="2714612" y="1571612"/>
            <a:chExt cx="642942" cy="523220"/>
          </a:xfrm>
        </p:grpSpPr>
        <p:sp>
          <p:nvSpPr>
            <p:cNvPr id="16414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3071010" y="1427853"/>
              <a:ext cx="1586" cy="42862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322902" y="2125708"/>
            <a:ext cx="8643938" cy="646331"/>
          </a:xfrm>
          <a:prstGeom prst="rect">
            <a:avLst/>
          </a:prstGeom>
          <a:blipFill dpi="0" rotWithShape="1">
            <a:blip r:embed="rId7" cstate="print">
              <a:alphaModFix amt="84000"/>
            </a:blip>
            <a:srcRect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скорости  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r>
              <a:rPr lang="ru-RU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1 </a:t>
            </a:r>
            <a:r>
              <a:rPr lang="ru-RU" sz="3200" b="1" cap="all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секунду</a:t>
            </a:r>
            <a:r>
              <a:rPr lang="ru-RU" sz="3200" b="1" cap="all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Ускорение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143372" y="4143380"/>
            <a:ext cx="4700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2м/с...5…8…11…14…</a:t>
            </a:r>
          </a:p>
        </p:txBody>
      </p: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465138" y="2863859"/>
            <a:ext cx="4067175" cy="1851025"/>
            <a:chOff x="4315902" y="5563389"/>
            <a:chExt cx="2541824" cy="1136881"/>
          </a:xfrm>
        </p:grpSpPr>
        <p:sp>
          <p:nvSpPr>
            <p:cNvPr id="16410" name="TextBox 36"/>
            <p:cNvSpPr txBox="1">
              <a:spLocks noChangeArrowheads="1"/>
            </p:cNvSpPr>
            <p:nvPr/>
          </p:nvSpPr>
          <p:spPr bwMode="auto">
            <a:xfrm>
              <a:off x="5643280" y="5647154"/>
              <a:ext cx="1214446" cy="812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80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4429124" y="611767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12" name="TextBox 39"/>
            <p:cNvSpPr txBox="1">
              <a:spLocks noChangeArrowheads="1"/>
            </p:cNvSpPr>
            <p:nvPr/>
          </p:nvSpPr>
          <p:spPr bwMode="auto">
            <a:xfrm>
              <a:off x="4315902" y="5563389"/>
              <a:ext cx="1293634" cy="623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6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15"/>
            <p:cNvSpPr txBox="1">
              <a:spLocks noChangeArrowheads="1"/>
            </p:cNvSpPr>
            <p:nvPr/>
          </p:nvSpPr>
          <p:spPr bwMode="auto">
            <a:xfrm>
              <a:off x="4562941" y="6133780"/>
              <a:ext cx="785763" cy="56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cap="all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5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1"/>
          <p:cNvGrpSpPr>
            <a:grpSpLocks/>
          </p:cNvGrpSpPr>
          <p:nvPr/>
        </p:nvGrpSpPr>
        <p:grpSpPr bwMode="auto">
          <a:xfrm>
            <a:off x="5429256" y="3071810"/>
            <a:ext cx="3357588" cy="1094730"/>
            <a:chOff x="4315917" y="5563397"/>
            <a:chExt cx="1993024" cy="671774"/>
          </a:xfrm>
        </p:grpSpPr>
        <p:sp>
          <p:nvSpPr>
            <p:cNvPr id="16406" name="TextBox 42"/>
            <p:cNvSpPr txBox="1">
              <a:spLocks noChangeArrowheads="1"/>
            </p:cNvSpPr>
            <p:nvPr/>
          </p:nvSpPr>
          <p:spPr bwMode="auto">
            <a:xfrm>
              <a:off x="5226711" y="5756030"/>
              <a:ext cx="1082230" cy="396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 3м/</a:t>
              </a:r>
              <a:r>
                <a:rPr lang="ru-RU" sz="3600" b="1" dirty="0" err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сс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4315917" y="5914096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8" name="TextBox 44"/>
            <p:cNvSpPr txBox="1">
              <a:spLocks noChangeArrowheads="1"/>
            </p:cNvSpPr>
            <p:nvPr/>
          </p:nvSpPr>
          <p:spPr bwMode="auto">
            <a:xfrm>
              <a:off x="4315917" y="5563397"/>
              <a:ext cx="835118" cy="396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8м/с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-2</a:t>
              </a:r>
              <a:r>
                <a:rPr lang="ru-RU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м/с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09" name="TextBox 15"/>
            <p:cNvSpPr txBox="1">
              <a:spLocks noChangeArrowheads="1"/>
            </p:cNvSpPr>
            <p:nvPr/>
          </p:nvSpPr>
          <p:spPr bwMode="auto">
            <a:xfrm>
              <a:off x="4505403" y="5914100"/>
              <a:ext cx="573797" cy="32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2с</a:t>
              </a:r>
            </a:p>
          </p:txBody>
        </p:sp>
      </p:grpSp>
      <p:grpSp>
        <p:nvGrpSpPr>
          <p:cNvPr id="8" name="Группа 33"/>
          <p:cNvGrpSpPr>
            <a:grpSpLocks/>
          </p:cNvGrpSpPr>
          <p:nvPr/>
        </p:nvGrpSpPr>
        <p:grpSpPr bwMode="auto">
          <a:xfrm>
            <a:off x="142844" y="571480"/>
            <a:ext cx="1143000" cy="669925"/>
            <a:chOff x="785786" y="2687133"/>
            <a:chExt cx="1143008" cy="670429"/>
          </a:xfrm>
        </p:grpSpPr>
        <p:grpSp>
          <p:nvGrpSpPr>
            <p:cNvPr id="9" name="Группа 11"/>
            <p:cNvGrpSpPr>
              <a:grpSpLocks/>
            </p:cNvGrpSpPr>
            <p:nvPr/>
          </p:nvGrpSpPr>
          <p:grpSpPr bwMode="auto">
            <a:xfrm>
              <a:off x="785788" y="2786058"/>
              <a:ext cx="1143008" cy="571504"/>
              <a:chOff x="1500166" y="1500174"/>
              <a:chExt cx="2500330" cy="1258588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1784921" y="2258449"/>
                <a:ext cx="572991" cy="5003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3142738" y="2212967"/>
                <a:ext cx="572993" cy="5003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2" name="Прямоугольник с одним вырезанным углом 41"/>
              <p:cNvSpPr/>
              <p:nvPr/>
            </p:nvSpPr>
            <p:spPr>
              <a:xfrm>
                <a:off x="1500162" y="1499235"/>
                <a:ext cx="2500330" cy="857177"/>
              </a:xfrm>
              <a:prstGeom prst="snip1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6402" name="TextBox 36"/>
            <p:cNvSpPr txBox="1">
              <a:spLocks noChangeArrowheads="1"/>
            </p:cNvSpPr>
            <p:nvPr/>
          </p:nvSpPr>
          <p:spPr bwMode="auto">
            <a:xfrm>
              <a:off x="1088384" y="2687133"/>
              <a:ext cx="57150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 dirty="0"/>
            </a:p>
          </p:txBody>
        </p:sp>
      </p:grp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785786" y="928670"/>
            <a:ext cx="1638300" cy="3175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 bwMode="auto">
          <a:xfrm rot="16200000" flipH="1">
            <a:off x="3642511" y="3072606"/>
            <a:ext cx="1588" cy="428625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 bwMode="auto">
          <a:xfrm rot="16200000" flipH="1">
            <a:off x="1883859" y="2900845"/>
            <a:ext cx="1588" cy="4286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 bwMode="auto">
          <a:xfrm rot="16200000" flipH="1">
            <a:off x="771343" y="2903289"/>
            <a:ext cx="1588" cy="4286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43341" y="1500174"/>
            <a:ext cx="5000625" cy="5857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быстро</a:t>
            </a:r>
            <a:r>
              <a:rPr lang="ru-RU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 скорость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4071934" y="5000636"/>
            <a:ext cx="4071966" cy="584775"/>
            <a:chOff x="4429124" y="5572140"/>
            <a:chExt cx="4071966" cy="584775"/>
          </a:xfrm>
        </p:grpSpPr>
        <p:sp>
          <p:nvSpPr>
            <p:cNvPr id="48" name="TextBox 47"/>
            <p:cNvSpPr txBox="1"/>
            <p:nvPr/>
          </p:nvSpPr>
          <p:spPr>
            <a:xfrm>
              <a:off x="4429124" y="5572140"/>
              <a:ext cx="40719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торможение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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 bwMode="auto">
            <a:xfrm rot="16200000" flipH="1">
              <a:off x="7106083" y="546055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 bwMode="auto">
            <a:xfrm rot="16200000" flipH="1">
              <a:off x="8075721" y="5460554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285720" y="5000636"/>
            <a:ext cx="3357583" cy="707886"/>
            <a:chOff x="357158" y="5500702"/>
            <a:chExt cx="3357583" cy="707886"/>
          </a:xfrm>
        </p:grpSpPr>
        <p:sp>
          <p:nvSpPr>
            <p:cNvPr id="47" name="TextBox 46"/>
            <p:cNvSpPr txBox="1"/>
            <p:nvPr/>
          </p:nvSpPr>
          <p:spPr>
            <a:xfrm>
              <a:off x="357158" y="5500702"/>
              <a:ext cx="32861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разгон 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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 bwMode="auto">
            <a:xfrm rot="16200000" flipH="1">
              <a:off x="2356627" y="5430059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 bwMode="auto">
            <a:xfrm rot="16200000" flipH="1">
              <a:off x="3499635" y="5430059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Скругленный прямоугольник 56"/>
          <p:cNvSpPr/>
          <p:nvPr/>
        </p:nvSpPr>
        <p:spPr>
          <a:xfrm>
            <a:off x="217480" y="2813354"/>
            <a:ext cx="3714776" cy="1857388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4071934" y="578645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500034" y="5929330"/>
            <a:ext cx="2928958" cy="646331"/>
            <a:chOff x="500034" y="5929330"/>
            <a:chExt cx="2928958" cy="646331"/>
          </a:xfrm>
        </p:grpSpPr>
        <p:sp>
          <p:nvSpPr>
            <p:cNvPr id="61" name="TextBox 60"/>
            <p:cNvSpPr txBox="1"/>
            <p:nvPr/>
          </p:nvSpPr>
          <p:spPr>
            <a:xfrm>
              <a:off x="500034" y="5929330"/>
              <a:ext cx="2928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 bwMode="auto">
            <a:xfrm rot="16200000" flipH="1">
              <a:off x="1499370" y="5787250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 bwMode="auto">
            <a:xfrm rot="16200000" flipH="1">
              <a:off x="713553" y="5787250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 bwMode="auto">
            <a:xfrm rot="16200000" flipH="1">
              <a:off x="2383922" y="5804096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1689 L 0.24826 -0.016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2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25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9" grpId="0" build="p" animBg="1"/>
      <p:bldP spid="60" grpId="0"/>
      <p:bldP spid="60" grpId="1"/>
      <p:bldP spid="60" grpId="2"/>
      <p:bldP spid="1028" grpId="0" animBg="1"/>
      <p:bldP spid="1028" grpId="1" animBg="1"/>
      <p:bldP spid="58" grpId="0" build="p" bldLvl="2" animBg="1" advAuto="100"/>
      <p:bldP spid="57" grpId="0" animBg="1"/>
      <p:bldP spid="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dirty="0" smtClean="0">
                <a:latin typeface="Times New Roman"/>
                <a:ea typeface="Times New Roman"/>
              </a:rPr>
              <a:t>5. Первичная обратная связь по вопросам из учебника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стр.43</a:t>
            </a:r>
            <a:r>
              <a:rPr lang="ru-RU" sz="4400" dirty="0" smtClean="0">
                <a:latin typeface="Times New Roman"/>
                <a:ea typeface="Times New Roman"/>
              </a:rPr>
              <a:t>(1,2,3,4,5), 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стр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46 </a:t>
            </a:r>
            <a:r>
              <a:rPr lang="ru-RU" sz="4400" dirty="0" smtClean="0">
                <a:latin typeface="Times New Roman"/>
                <a:ea typeface="Times New Roman"/>
              </a:rPr>
              <a:t>(1,2,3,4),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стр47</a:t>
            </a:r>
            <a:r>
              <a:rPr lang="ru-RU" sz="4400" dirty="0" smtClean="0">
                <a:latin typeface="Times New Roman"/>
                <a:ea typeface="Times New Roman"/>
              </a:rPr>
              <a:t>(4,5), 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стр.48 </a:t>
            </a:r>
            <a:r>
              <a:rPr lang="ru-RU" sz="4400" dirty="0" smtClean="0">
                <a:latin typeface="Times New Roman"/>
                <a:ea typeface="Times New Roman"/>
              </a:rPr>
              <a:t>(1,2,3)</a:t>
            </a:r>
          </a:p>
          <a:p>
            <a:pPr algn="ctr">
              <a:spcAft>
                <a:spcPts val="0"/>
              </a:spcAft>
            </a:pPr>
            <a:endParaRPr lang="ru-RU" sz="44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6.  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упр</a:t>
            </a:r>
            <a:r>
              <a:rPr lang="ru-RU" sz="4400" b="1" cap="all" dirty="0" smtClean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8</a:t>
            </a:r>
            <a:r>
              <a:rPr lang="ru-RU" sz="4400" dirty="0" smtClean="0">
                <a:latin typeface="Times New Roman"/>
                <a:ea typeface="Times New Roman"/>
              </a:rPr>
              <a:t> (1-5),  стр.47.</a:t>
            </a:r>
            <a:endParaRPr lang="ru-RU" sz="44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-71462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857232"/>
            <a:ext cx="7072362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Гр.6</a:t>
            </a:r>
          </a:p>
          <a:p>
            <a:pPr algn="ctr"/>
            <a:r>
              <a:rPr lang="ru-RU" sz="4800" dirty="0" smtClean="0"/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134,136,137,138,139</a:t>
            </a:r>
            <a:endParaRPr lang="en-US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6" cstate="print"/>
          <a:srcRect l="6445" t="18310" b="34814"/>
          <a:stretch>
            <a:fillRect/>
          </a:stretch>
        </p:blipFill>
        <p:spPr bwMode="auto">
          <a:xfrm>
            <a:off x="0" y="0"/>
            <a:ext cx="9144000" cy="357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2164972" y="1837663"/>
            <a:ext cx="500067" cy="428628"/>
          </a:xfrm>
          <a:prstGeom prst="straightConnector1">
            <a:avLst/>
          </a:prstGeom>
          <a:ln w="571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98"/>
          <p:cNvGrpSpPr/>
          <p:nvPr/>
        </p:nvGrpSpPr>
        <p:grpSpPr>
          <a:xfrm rot="2962022">
            <a:off x="2740967" y="1662987"/>
            <a:ext cx="565168" cy="705741"/>
            <a:chOff x="597884" y="191611"/>
            <a:chExt cx="565168" cy="714380"/>
          </a:xfrm>
        </p:grpSpPr>
        <p:sp>
          <p:nvSpPr>
            <p:cNvPr id="7" name="TextBox 6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 стрелкой 9"/>
          <p:cNvCxnSpPr/>
          <p:nvPr/>
        </p:nvCxnSpPr>
        <p:spPr>
          <a:xfrm rot="10800000" flipV="1">
            <a:off x="3143240" y="714357"/>
            <a:ext cx="571504" cy="285751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98"/>
          <p:cNvGrpSpPr/>
          <p:nvPr/>
        </p:nvGrpSpPr>
        <p:grpSpPr>
          <a:xfrm rot="2962022">
            <a:off x="3812537" y="448541"/>
            <a:ext cx="565168" cy="705741"/>
            <a:chOff x="597884" y="191611"/>
            <a:chExt cx="565168" cy="714380"/>
          </a:xfrm>
          <a:solidFill>
            <a:schemeClr val="bg2"/>
          </a:solidFill>
        </p:grpSpPr>
        <p:sp>
          <p:nvSpPr>
            <p:cNvPr id="13" name="TextBox 12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grpFill/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5572132" y="3929066"/>
            <a:ext cx="1739634" cy="1000132"/>
            <a:chOff x="4286248" y="5953446"/>
            <a:chExt cx="1739634" cy="100013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99"/>
            <p:cNvGrpSpPr/>
            <p:nvPr/>
          </p:nvGrpSpPr>
          <p:grpSpPr>
            <a:xfrm>
              <a:off x="4286248" y="5953446"/>
              <a:ext cx="1739634" cy="1000132"/>
              <a:chOff x="3920684" y="5024776"/>
              <a:chExt cx="1739634" cy="1000132"/>
            </a:xfrm>
          </p:grpSpPr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96280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1214446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" name="Группа 102"/>
          <p:cNvGrpSpPr/>
          <p:nvPr/>
        </p:nvGrpSpPr>
        <p:grpSpPr>
          <a:xfrm>
            <a:off x="3571868" y="1428736"/>
            <a:ext cx="714380" cy="523220"/>
            <a:chOff x="1582054" y="1000108"/>
            <a:chExt cx="714380" cy="523220"/>
          </a:xfrm>
        </p:grpSpPr>
        <p:sp>
          <p:nvSpPr>
            <p:cNvPr id="22" name="TextBox 21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3143241" y="1071546"/>
            <a:ext cx="428628" cy="642942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 flipH="1" flipV="1">
            <a:off x="1785918" y="1714488"/>
            <a:ext cx="428628" cy="571504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6" name="Группа 102"/>
          <p:cNvGrpSpPr/>
          <p:nvPr/>
        </p:nvGrpSpPr>
        <p:grpSpPr>
          <a:xfrm>
            <a:off x="1142976" y="1214422"/>
            <a:ext cx="714380" cy="523220"/>
            <a:chOff x="1582054" y="1000108"/>
            <a:chExt cx="714380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1071538" y="3500438"/>
            <a:ext cx="1739634" cy="1000132"/>
            <a:chOff x="4286248" y="5953446"/>
            <a:chExt cx="1739634" cy="1000132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Группа 99"/>
            <p:cNvGrpSpPr/>
            <p:nvPr/>
          </p:nvGrpSpPr>
          <p:grpSpPr>
            <a:xfrm>
              <a:off x="4286248" y="5953446"/>
              <a:ext cx="1739634" cy="1000132"/>
              <a:chOff x="3920684" y="5024776"/>
              <a:chExt cx="1739634" cy="1000132"/>
            </a:xfrm>
          </p:grpSpPr>
          <p:sp>
            <p:nvSpPr>
              <p:cNvPr id="32" name="TextBox 31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96280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1214446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7283604" y="4120226"/>
            <a:ext cx="157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    м/с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5572132" y="5143512"/>
            <a:ext cx="1739634" cy="1000132"/>
            <a:chOff x="4286248" y="5953446"/>
            <a:chExt cx="1739634" cy="1000132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Группа 99"/>
            <p:cNvGrpSpPr/>
            <p:nvPr/>
          </p:nvGrpSpPr>
          <p:grpSpPr>
            <a:xfrm>
              <a:off x="4286248" y="5953446"/>
              <a:ext cx="1739634" cy="1000132"/>
              <a:chOff x="3920684" y="5024776"/>
              <a:chExt cx="1739634" cy="1000132"/>
            </a:xfrm>
          </p:grpSpPr>
          <p:sp>
            <p:nvSpPr>
              <p:cNvPr id="39" name="TextBox 38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96280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15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1214446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7143768" y="5286388"/>
            <a:ext cx="157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    м/с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6334804"/>
            <a:ext cx="914403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5" grpId="0"/>
      <p:bldP spid="42" grpId="0"/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7" cstate="print"/>
          <a:srcRect l="2929" t="51081" r="5078" b="35547"/>
          <a:stretch>
            <a:fillRect/>
          </a:stretch>
        </p:blipFill>
        <p:spPr bwMode="auto">
          <a:xfrm>
            <a:off x="0" y="0"/>
            <a:ext cx="9144000" cy="106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500298" y="1527169"/>
            <a:ext cx="2786081" cy="2548216"/>
          </a:xfrm>
          <a:prstGeom prst="ellipse">
            <a:avLst/>
          </a:prstGeom>
          <a:solidFill>
            <a:schemeClr val="bg2"/>
          </a:solidFill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3786784" y="2789836"/>
            <a:ext cx="61112" cy="1308703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39257" y="3462933"/>
            <a:ext cx="92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R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98"/>
          <p:cNvGrpSpPr/>
          <p:nvPr/>
        </p:nvGrpSpPr>
        <p:grpSpPr>
          <a:xfrm>
            <a:off x="2783760" y="1071546"/>
            <a:ext cx="565168" cy="780635"/>
            <a:chOff x="597884" y="191611"/>
            <a:chExt cx="565168" cy="790191"/>
          </a:xfrm>
        </p:grpSpPr>
        <p:cxnSp>
          <p:nvCxnSpPr>
            <p:cNvPr id="8" name="Прямая со стрелкой 7"/>
            <p:cNvCxnSpPr/>
            <p:nvPr/>
          </p:nvCxnSpPr>
          <p:spPr>
            <a:xfrm rot="5400000">
              <a:off x="729162" y="588893"/>
              <a:ext cx="428629" cy="357190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2"/>
          <p:cNvGrpSpPr/>
          <p:nvPr/>
        </p:nvGrpSpPr>
        <p:grpSpPr>
          <a:xfrm>
            <a:off x="3500430" y="1837653"/>
            <a:ext cx="714380" cy="523220"/>
            <a:chOff x="1582054" y="1000108"/>
            <a:chExt cx="714380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016662" y="1328203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6453138" y="1113684"/>
            <a:ext cx="1143008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571022" y="1570294"/>
            <a:ext cx="785818" cy="290513"/>
            <a:chOff x="6572" y="3741"/>
            <a:chExt cx="926" cy="630"/>
          </a:xfrm>
        </p:grpSpPr>
        <p:sp>
          <p:nvSpPr>
            <p:cNvPr id="17" name="Text Box 48"/>
            <p:cNvSpPr txBox="1">
              <a:spLocks noChangeArrowheads="1"/>
            </p:cNvSpPr>
            <p:nvPr/>
          </p:nvSpPr>
          <p:spPr bwMode="auto">
            <a:xfrm>
              <a:off x="6572" y="3741"/>
              <a:ext cx="926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T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00926" y="264318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=464м/с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715008" y="3357562"/>
            <a:ext cx="1739634" cy="904554"/>
            <a:chOff x="4286248" y="5953446"/>
            <a:chExt cx="1739634" cy="904554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Группа 99"/>
            <p:cNvGrpSpPr/>
            <p:nvPr/>
          </p:nvGrpSpPr>
          <p:grpSpPr>
            <a:xfrm>
              <a:off x="4286248" y="5953446"/>
              <a:ext cx="1739634" cy="904554"/>
              <a:chOff x="3920684" y="5024776"/>
              <a:chExt cx="1739634" cy="904554"/>
            </a:xfrm>
          </p:grpSpPr>
          <p:sp>
            <p:nvSpPr>
              <p:cNvPr id="23" name="TextBox 36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00702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1214446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7215206" y="469074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=0,03м/с</a:t>
            </a:r>
            <a:r>
              <a:rPr lang="ru-RU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2928926" y="1857364"/>
            <a:ext cx="625223" cy="540263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75081" y="2301943"/>
            <a:ext cx="71438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5508542" y="2115134"/>
            <a:ext cx="2618214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2·3,14·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6380000</a:t>
            </a:r>
            <a:endParaRPr lang="ru-RU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47"/>
          <p:cNvGrpSpPr>
            <a:grpSpLocks/>
          </p:cNvGrpSpPr>
          <p:nvPr/>
        </p:nvGrpSpPr>
        <p:grpSpPr bwMode="auto">
          <a:xfrm>
            <a:off x="5626428" y="2571745"/>
            <a:ext cx="1429069" cy="499867"/>
            <a:chOff x="6572" y="3741"/>
            <a:chExt cx="1684" cy="1084"/>
          </a:xfrm>
        </p:grpSpPr>
        <p:sp>
          <p:nvSpPr>
            <p:cNvPr id="34" name="Text Box 48"/>
            <p:cNvSpPr txBox="1">
              <a:spLocks noChangeArrowheads="1"/>
            </p:cNvSpPr>
            <p:nvPr/>
          </p:nvSpPr>
          <p:spPr bwMode="auto">
            <a:xfrm>
              <a:off x="6572" y="3741"/>
              <a:ext cx="1684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24</a:t>
              </a:r>
              <a:r>
                <a:rPr lang="ru-RU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3600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86380" y="4547868"/>
            <a:ext cx="2143140" cy="928694"/>
            <a:chOff x="4286248" y="5953446"/>
            <a:chExt cx="2143140" cy="928694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Группа 99"/>
            <p:cNvGrpSpPr/>
            <p:nvPr/>
          </p:nvGrpSpPr>
          <p:grpSpPr>
            <a:xfrm>
              <a:off x="4286248" y="5953446"/>
              <a:ext cx="2143140" cy="928694"/>
              <a:chOff x="3920684" y="5024776"/>
              <a:chExt cx="2143140" cy="928694"/>
            </a:xfrm>
          </p:grpSpPr>
          <p:sp>
            <p:nvSpPr>
              <p:cNvPr id="39" name="TextBox 36"/>
              <p:cNvSpPr txBox="1">
                <a:spLocks noChangeArrowheads="1"/>
              </p:cNvSpPr>
              <p:nvPr/>
            </p:nvSpPr>
            <p:spPr bwMode="auto">
              <a:xfrm>
                <a:off x="4706502" y="5024776"/>
                <a:ext cx="128588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464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29"/>
              <p:cNvSpPr txBox="1">
                <a:spLocks noChangeArrowheads="1"/>
              </p:cNvSpPr>
              <p:nvPr/>
            </p:nvSpPr>
            <p:spPr bwMode="auto">
              <a:xfrm>
                <a:off x="4500562" y="5524842"/>
                <a:ext cx="156326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6380000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928694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-32" y="5500702"/>
            <a:ext cx="9144032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линейная скорость любой точки на экваторе Земли составляет около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464м/с.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Ускорение же составляет 3см/с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направление скорости меняется очень медленно.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32" y="1071546"/>
            <a:ext cx="273462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6380000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39"/>
          <p:cNvSpPr txBox="1">
            <a:spLocks noChangeArrowheads="1"/>
          </p:cNvSpPr>
          <p:nvPr/>
        </p:nvSpPr>
        <p:spPr bwMode="auto">
          <a:xfrm>
            <a:off x="0" y="2116574"/>
            <a:ext cx="83388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0" y="1558341"/>
            <a:ext cx="2515432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3600c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2558473"/>
            <a:ext cx="931665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endParaRPr lang="ru-RU" sz="32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4" grpId="0"/>
      <p:bldP spid="15" grpId="0"/>
      <p:bldP spid="19" grpId="0"/>
      <p:bldP spid="26" grpId="0"/>
      <p:bldP spid="27" grpId="0" animBg="1"/>
      <p:bldP spid="31" grpId="0" animBg="1"/>
      <p:bldP spid="32" grpId="0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6" cstate="print"/>
          <a:srcRect l="2929" t="12451" r="5078" b="73175"/>
          <a:stretch>
            <a:fillRect/>
          </a:stretch>
        </p:blipFill>
        <p:spPr bwMode="auto">
          <a:xfrm>
            <a:off x="1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500298" y="1527169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>
            <a:off x="3857620" y="1494992"/>
            <a:ext cx="642942" cy="5185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98"/>
          <p:cNvGrpSpPr/>
          <p:nvPr/>
        </p:nvGrpSpPr>
        <p:grpSpPr>
          <a:xfrm rot="2962022">
            <a:off x="4572000" y="1142984"/>
            <a:ext cx="565168" cy="705741"/>
            <a:chOff x="597884" y="191611"/>
            <a:chExt cx="565168" cy="714380"/>
          </a:xfrm>
        </p:grpSpPr>
        <p:sp>
          <p:nvSpPr>
            <p:cNvPr id="7" name="TextBox 6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02"/>
          <p:cNvGrpSpPr/>
          <p:nvPr/>
        </p:nvGrpSpPr>
        <p:grpSpPr>
          <a:xfrm>
            <a:off x="3500430" y="1837653"/>
            <a:ext cx="714380" cy="523220"/>
            <a:chOff x="1582054" y="1000108"/>
            <a:chExt cx="714380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928926" y="1857364"/>
            <a:ext cx="625223" cy="540263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1426" y="1071546"/>
            <a:ext cx="137730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51458" y="2116574"/>
            <a:ext cx="83388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51458" y="1558341"/>
            <a:ext cx="1502334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9322" y="1428941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6365798" y="1214422"/>
            <a:ext cx="1143008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6483682" y="1671032"/>
            <a:ext cx="785818" cy="290513"/>
            <a:chOff x="6572" y="3741"/>
            <a:chExt cx="926" cy="630"/>
          </a:xfrm>
        </p:grpSpPr>
        <p:sp>
          <p:nvSpPr>
            <p:cNvPr id="19" name="Text Box 48"/>
            <p:cNvSpPr txBox="1">
              <a:spLocks noChangeArrowheads="1"/>
            </p:cNvSpPr>
            <p:nvPr/>
          </p:nvSpPr>
          <p:spPr bwMode="auto">
            <a:xfrm>
              <a:off x="6572" y="3741"/>
              <a:ext cx="926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T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0714" y="2758281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097190" y="2543762"/>
            <a:ext cx="1689520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3,14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6215074" y="3000370"/>
            <a:ext cx="785818" cy="361988"/>
            <a:chOff x="6572" y="3741"/>
            <a:chExt cx="926" cy="785"/>
          </a:xfrm>
        </p:grpSpPr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6572" y="3896"/>
              <a:ext cx="926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10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143768" y="2714620"/>
            <a:ext cx="200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=0,314 м/с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429264"/>
            <a:ext cx="914403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21" grpId="0"/>
      <p:bldP spid="22" grpId="0"/>
      <p:bldP spid="26" grpId="0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6" cstate="print"/>
          <a:srcRect l="2929" t="26825" r="5078" b="63293"/>
          <a:stretch>
            <a:fillRect/>
          </a:stretch>
        </p:blipFill>
        <p:spPr bwMode="auto">
          <a:xfrm>
            <a:off x="0" y="0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2864" y="785794"/>
            <a:ext cx="273462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=5см=0,05м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122896" y="3259582"/>
            <a:ext cx="89537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122896" y="1272589"/>
            <a:ext cx="2484976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=12·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3600c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142844" y="3901940"/>
            <a:ext cx="958917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172717" y="1859527"/>
            <a:ext cx="207781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3600c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214282" y="2500306"/>
            <a:ext cx="1571264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60c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9454" y="1500174"/>
            <a:ext cx="1428760" cy="4857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n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2500298" y="1952354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3857620" y="1920177"/>
            <a:ext cx="642942" cy="5185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98"/>
          <p:cNvGrpSpPr/>
          <p:nvPr/>
        </p:nvGrpSpPr>
        <p:grpSpPr>
          <a:xfrm rot="2962022">
            <a:off x="4572000" y="1568169"/>
            <a:ext cx="565168" cy="705741"/>
            <a:chOff x="597884" y="191611"/>
            <a:chExt cx="565168" cy="714380"/>
          </a:xfrm>
        </p:grpSpPr>
        <p:sp>
          <p:nvSpPr>
            <p:cNvPr id="13" name="TextBox 12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02"/>
          <p:cNvGrpSpPr/>
          <p:nvPr/>
        </p:nvGrpSpPr>
        <p:grpSpPr>
          <a:xfrm>
            <a:off x="3500430" y="2262838"/>
            <a:ext cx="714380" cy="523220"/>
            <a:chOff x="1582054" y="1000108"/>
            <a:chExt cx="714380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2928926" y="2282549"/>
            <a:ext cx="625223" cy="540263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0" y="5429264"/>
            <a:ext cx="914403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6" cstate="print"/>
          <a:srcRect l="2929" t="36707" r="5078" b="49818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32" y="1071546"/>
            <a:ext cx="273462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=5см=0,05м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0" y="2116574"/>
            <a:ext cx="83388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0" y="1558341"/>
            <a:ext cx="191270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3600c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500298" y="1527169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3857620" y="1494992"/>
            <a:ext cx="642942" cy="5185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98"/>
          <p:cNvGrpSpPr/>
          <p:nvPr/>
        </p:nvGrpSpPr>
        <p:grpSpPr>
          <a:xfrm rot="2962022">
            <a:off x="4572000" y="1142984"/>
            <a:ext cx="565168" cy="705741"/>
            <a:chOff x="597884" y="191611"/>
            <a:chExt cx="565168" cy="714380"/>
          </a:xfrm>
        </p:grpSpPr>
        <p:sp>
          <p:nvSpPr>
            <p:cNvPr id="10" name="TextBox 9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5400000" flipH="1" flipV="1">
            <a:off x="5022492" y="3107529"/>
            <a:ext cx="642942" cy="1588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355391" y="4115670"/>
            <a:ext cx="642942" cy="1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2100174" y="2568787"/>
            <a:ext cx="714380" cy="1588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02"/>
          <p:cNvGrpSpPr/>
          <p:nvPr/>
        </p:nvGrpSpPr>
        <p:grpSpPr>
          <a:xfrm>
            <a:off x="3500430" y="1837653"/>
            <a:ext cx="714380" cy="523220"/>
            <a:chOff x="1582054" y="1000108"/>
            <a:chExt cx="7143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928926" y="1857364"/>
            <a:ext cx="625223" cy="540263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016662" y="203914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453138" y="1824621"/>
            <a:ext cx="1143008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47"/>
          <p:cNvGrpSpPr>
            <a:grpSpLocks/>
          </p:cNvGrpSpPr>
          <p:nvPr/>
        </p:nvGrpSpPr>
        <p:grpSpPr bwMode="auto">
          <a:xfrm>
            <a:off x="6571022" y="2281231"/>
            <a:ext cx="785818" cy="290513"/>
            <a:chOff x="6572" y="3741"/>
            <a:chExt cx="926" cy="630"/>
          </a:xfrm>
        </p:grpSpPr>
        <p:sp>
          <p:nvSpPr>
            <p:cNvPr id="27" name="Text Box 48"/>
            <p:cNvSpPr txBox="1">
              <a:spLocks noChangeArrowheads="1"/>
            </p:cNvSpPr>
            <p:nvPr/>
          </p:nvSpPr>
          <p:spPr bwMode="auto">
            <a:xfrm>
              <a:off x="6572" y="3741"/>
              <a:ext cx="926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T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500694" y="295665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5937170" y="2769847"/>
            <a:ext cx="2063854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3014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  <a:endParaRPr lang="ru-RU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47"/>
          <p:cNvGrpSpPr>
            <a:grpSpLocks/>
          </p:cNvGrpSpPr>
          <p:nvPr/>
        </p:nvGrpSpPr>
        <p:grpSpPr bwMode="auto">
          <a:xfrm>
            <a:off x="6178950" y="3198746"/>
            <a:ext cx="1046343" cy="516006"/>
            <a:chOff x="6718" y="3741"/>
            <a:chExt cx="1233" cy="1119"/>
          </a:xfrm>
        </p:grpSpPr>
        <p:sp>
          <p:nvSpPr>
            <p:cNvPr id="32" name="Text Box 48"/>
            <p:cNvSpPr txBox="1">
              <a:spLocks noChangeArrowheads="1"/>
            </p:cNvSpPr>
            <p:nvPr/>
          </p:nvSpPr>
          <p:spPr bwMode="auto">
            <a:xfrm>
              <a:off x="6752" y="3836"/>
              <a:ext cx="1199" cy="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3600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572132" y="3929066"/>
            <a:ext cx="1739634" cy="1000132"/>
            <a:chOff x="4286248" y="5953446"/>
            <a:chExt cx="1739634" cy="1000132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Группа 99"/>
            <p:cNvGrpSpPr/>
            <p:nvPr/>
          </p:nvGrpSpPr>
          <p:grpSpPr>
            <a:xfrm>
              <a:off x="4286248" y="5953446"/>
              <a:ext cx="1739634" cy="1000132"/>
              <a:chOff x="3920684" y="5024776"/>
              <a:chExt cx="1739634" cy="1000132"/>
            </a:xfrm>
          </p:grpSpPr>
          <p:sp>
            <p:nvSpPr>
              <p:cNvPr id="37" name="TextBox 36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96280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1214446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-32" y="5500702"/>
            <a:ext cx="9144032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линейная скорость конца минутной стрелки длиной 5см составляет…м/с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Ускорение же составляет ….  см/с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направление скорости меняется ……..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58116" y="2928934"/>
            <a:ext cx="1357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    м/с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3" grpId="0" animBg="1"/>
      <p:bldP spid="24" grpId="0"/>
      <p:bldP spid="25" grpId="0"/>
      <p:bldP spid="29" grpId="0"/>
      <p:bldP spid="30" grpId="0"/>
      <p:bldP spid="40" grpId="0" animBg="1"/>
      <p:bldP spid="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7489825" cy="6413500"/>
          </a:xfrm>
          <a:prstGeom prst="rect">
            <a:avLst/>
          </a:prstGeom>
          <a:noFill/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1268413"/>
            <a:ext cx="628650" cy="809625"/>
          </a:xfrm>
          <a:prstGeom prst="rect">
            <a:avLst/>
          </a:prstGeom>
          <a:noFill/>
        </p:spPr>
      </p:pic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1268413"/>
            <a:ext cx="619125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3.9408E-6 C -0.01337 0.00069 -0.02674 0.00162 -0.03837 0.00925 C -0.05001 0.01688 -0.05191 0.01203 -0.06997 0.04556 C -0.08803 0.07909 -0.1257 0.17623 -0.14671 0.20999 C -0.16771 0.24376 -0.18143 0.24422 -0.19601 0.24815 C -0.2106 0.25208 -0.21667 0.25092 -0.23438 0.23358 C -0.25209 0.21623 -0.28629 0.16166 -0.30278 0.14431 C -0.31928 0.12697 -0.32448 0.12974 -0.33299 0.12951 C -0.3415 0.12928 -0.34619 0.13113 -0.35348 0.14246 C -0.36077 0.15379 -0.36806 0.17276 -0.37674 0.19704 C -0.38542 0.22132 -0.39827 0.26295 -0.40556 0.28839 C -0.41285 0.31383 -0.41494 0.32447 -0.42066 0.35037 C -0.42639 0.37627 -0.43004 0.40587 -0.43976 0.44357 C -0.44948 0.48127 -0.4658 0.54949 -0.47952 0.57678 C -0.49323 0.60407 -0.48369 0.60176 -0.52205 0.60777 C -0.56042 0.61378 -0.67535 0.61216 -0.70973 0.61309 C -0.7441 0.61401 -0.73646 0.61355 -0.72882 0.61309 " pathEditMode="relative" ptsTypes="aaaaaaaaaaaaaaaaA">
                                      <p:cBhvr>
                                        <p:cTn id="14" dur="5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3.80204E-6 C -0.01319 0.00069 -0.02621 0.00162 -0.03558 0.0074 C -0.04496 0.01318 -0.03784 -0.00093 -0.05624 0.03469 C -0.07464 0.0703 -0.12464 0.18617 -0.14652 0.22086 C -0.16839 0.25555 -0.17239 0.24376 -0.18767 0.24283 C -0.20294 0.24191 -0.2203 0.23173 -0.23836 0.21531 C -0.25642 0.19889 -0.27829 0.15865 -0.29583 0.14431 C -0.31336 0.12997 -0.33176 0.12488 -0.34392 0.12974 C -0.35607 0.1346 -0.36128 0.15611 -0.36857 0.17345 C -0.37586 0.1908 -0.371 0.16882 -0.38767 0.23358 C -0.40433 0.29833 -0.43871 0.50023 -0.46857 0.56221 C -0.49843 0.62419 -0.53159 0.59806 -0.56718 0.60592 C -0.60277 0.61378 -0.64253 0.6117 -0.68211 0.60962 " pathEditMode="relative" ptsTypes="aaaaaaaaaaaaA">
                                      <p:cBhvr>
                                        <p:cTn id="20" dur="5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" name="AutoShape 1024"/>
          <p:cNvSpPr>
            <a:spLocks noChangeArrowheads="1"/>
          </p:cNvSpPr>
          <p:nvPr/>
        </p:nvSpPr>
        <p:spPr bwMode="auto">
          <a:xfrm>
            <a:off x="1331913" y="333375"/>
            <a:ext cx="6119812" cy="6477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Равномерное движение по окружности</a:t>
            </a:r>
          </a:p>
        </p:txBody>
      </p:sp>
      <p:sp>
        <p:nvSpPr>
          <p:cNvPr id="29697" name="Rectangle 1025"/>
          <p:cNvSpPr>
            <a:spLocks noChangeArrowheads="1"/>
          </p:cNvSpPr>
          <p:nvPr/>
        </p:nvSpPr>
        <p:spPr bwMode="auto">
          <a:xfrm>
            <a:off x="1908175" y="1341438"/>
            <a:ext cx="4824413" cy="719137"/>
          </a:xfrm>
          <a:prstGeom prst="rect">
            <a:avLst/>
          </a:prstGeom>
          <a:solidFill>
            <a:srgbClr val="99CCFF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планеты, ИСЗ, воды рек, …</a:t>
            </a:r>
          </a:p>
        </p:txBody>
      </p:sp>
      <p:sp>
        <p:nvSpPr>
          <p:cNvPr id="29698" name="Arc 1026"/>
          <p:cNvSpPr>
            <a:spLocks/>
          </p:cNvSpPr>
          <p:nvPr/>
        </p:nvSpPr>
        <p:spPr bwMode="auto">
          <a:xfrm rot="11093348" flipV="1">
            <a:off x="619125" y="2990850"/>
            <a:ext cx="2460625" cy="2374900"/>
          </a:xfrm>
          <a:custGeom>
            <a:avLst/>
            <a:gdLst>
              <a:gd name="G0" fmla="+- 0 0 0"/>
              <a:gd name="G1" fmla="+- 21567 0 0"/>
              <a:gd name="G2" fmla="+- 21600 0 0"/>
              <a:gd name="T0" fmla="*/ 1185 w 21592"/>
              <a:gd name="T1" fmla="*/ 0 h 21567"/>
              <a:gd name="T2" fmla="*/ 21592 w 21592"/>
              <a:gd name="T3" fmla="*/ 20992 h 21567"/>
              <a:gd name="T4" fmla="*/ 0 w 21592"/>
              <a:gd name="T5" fmla="*/ 21567 h 2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2" h="21567" fill="none" extrusionOk="0">
                <a:moveTo>
                  <a:pt x="1185" y="-1"/>
                </a:moveTo>
                <a:cubicBezTo>
                  <a:pt x="12415" y="616"/>
                  <a:pt x="21292" y="9748"/>
                  <a:pt x="21592" y="20991"/>
                </a:cubicBezTo>
              </a:path>
              <a:path w="21592" h="21567" stroke="0" extrusionOk="0">
                <a:moveTo>
                  <a:pt x="1185" y="-1"/>
                </a:moveTo>
                <a:cubicBezTo>
                  <a:pt x="12415" y="616"/>
                  <a:pt x="21292" y="9748"/>
                  <a:pt x="21592" y="20991"/>
                </a:cubicBezTo>
                <a:lnTo>
                  <a:pt x="0" y="21567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Line 1027"/>
          <p:cNvSpPr>
            <a:spLocks noChangeShapeType="1"/>
          </p:cNvSpPr>
          <p:nvPr/>
        </p:nvSpPr>
        <p:spPr bwMode="auto">
          <a:xfrm flipV="1">
            <a:off x="611188" y="3573463"/>
            <a:ext cx="504825" cy="11509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0" name="Line 1028"/>
          <p:cNvSpPr>
            <a:spLocks noChangeShapeType="1"/>
          </p:cNvSpPr>
          <p:nvPr/>
        </p:nvSpPr>
        <p:spPr bwMode="auto">
          <a:xfrm flipV="1">
            <a:off x="1979613" y="2781300"/>
            <a:ext cx="1512887" cy="5032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2" name="Rectangle 103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9701" name="Object 1029"/>
          <p:cNvGraphicFramePr>
            <a:graphicFrameLocks noChangeAspect="1"/>
          </p:cNvGraphicFramePr>
          <p:nvPr/>
        </p:nvGraphicFramePr>
        <p:xfrm>
          <a:off x="684213" y="3284538"/>
          <a:ext cx="306387" cy="469900"/>
        </p:xfrm>
        <a:graphic>
          <a:graphicData uri="http://schemas.openxmlformats.org/presentationml/2006/ole">
            <p:oleObj spid="_x0000_s1026" name="Формула" r:id="rId3" imgW="139579" imgH="215713" progId="Equation.3">
              <p:embed/>
            </p:oleObj>
          </a:graphicData>
        </a:graphic>
      </p:graphicFrame>
      <p:graphicFrame>
        <p:nvGraphicFramePr>
          <p:cNvPr id="29703" name="Object 1031"/>
          <p:cNvGraphicFramePr>
            <a:graphicFrameLocks noChangeAspect="1"/>
          </p:cNvGraphicFramePr>
          <p:nvPr/>
        </p:nvGraphicFramePr>
        <p:xfrm>
          <a:off x="2987675" y="2276475"/>
          <a:ext cx="306388" cy="469900"/>
        </p:xfrm>
        <a:graphic>
          <a:graphicData uri="http://schemas.openxmlformats.org/presentationml/2006/ole">
            <p:oleObj spid="_x0000_s1027" name="Формула" r:id="rId4" imgW="139579" imgH="215713" progId="Equation.3">
              <p:embed/>
            </p:oleObj>
          </a:graphicData>
        </a:graphic>
      </p:graphicFrame>
      <p:sp>
        <p:nvSpPr>
          <p:cNvPr id="29704" name="Rectangle 1032"/>
          <p:cNvSpPr>
            <a:spLocks noChangeArrowheads="1"/>
          </p:cNvSpPr>
          <p:nvPr/>
        </p:nvSpPr>
        <p:spPr bwMode="auto">
          <a:xfrm>
            <a:off x="250825" y="5589588"/>
            <a:ext cx="2736850" cy="647700"/>
          </a:xfrm>
          <a:prstGeom prst="rect">
            <a:avLst/>
          </a:prstGeom>
          <a:solidFill>
            <a:srgbClr val="99CCFF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 касательной</a:t>
            </a:r>
          </a:p>
        </p:txBody>
      </p:sp>
      <p:sp>
        <p:nvSpPr>
          <p:cNvPr id="29705" name="Oval 1033"/>
          <p:cNvSpPr>
            <a:spLocks noChangeArrowheads="1"/>
          </p:cNvSpPr>
          <p:nvPr/>
        </p:nvSpPr>
        <p:spPr bwMode="auto">
          <a:xfrm>
            <a:off x="4211638" y="3644900"/>
            <a:ext cx="1584325" cy="1439863"/>
          </a:xfrm>
          <a:prstGeom prst="ellipse">
            <a:avLst/>
          </a:prstGeom>
          <a:solidFill>
            <a:srgbClr val="5F5F5F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F5F5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706" name="Line 1034"/>
          <p:cNvSpPr>
            <a:spLocks noChangeShapeType="1"/>
          </p:cNvSpPr>
          <p:nvPr/>
        </p:nvSpPr>
        <p:spPr bwMode="auto">
          <a:xfrm>
            <a:off x="5003800" y="3644900"/>
            <a:ext cx="13684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9707" name="Line 1035"/>
          <p:cNvSpPr>
            <a:spLocks noChangeShapeType="1"/>
          </p:cNvSpPr>
          <p:nvPr/>
        </p:nvSpPr>
        <p:spPr bwMode="auto">
          <a:xfrm>
            <a:off x="3132138" y="3500438"/>
            <a:ext cx="1944687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8" name="Line 1036"/>
          <p:cNvSpPr>
            <a:spLocks noChangeShapeType="1"/>
          </p:cNvSpPr>
          <p:nvPr/>
        </p:nvSpPr>
        <p:spPr bwMode="auto">
          <a:xfrm flipH="1">
            <a:off x="3132138" y="3500438"/>
            <a:ext cx="1944687" cy="360362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9" name="Line 1037"/>
          <p:cNvSpPr>
            <a:spLocks noChangeShapeType="1"/>
          </p:cNvSpPr>
          <p:nvPr/>
        </p:nvSpPr>
        <p:spPr bwMode="auto">
          <a:xfrm flipH="1">
            <a:off x="3059113" y="3500438"/>
            <a:ext cx="2017712" cy="649287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0" name="Rectangle 1038"/>
          <p:cNvSpPr>
            <a:spLocks noChangeArrowheads="1"/>
          </p:cNvSpPr>
          <p:nvPr/>
        </p:nvSpPr>
        <p:spPr bwMode="auto">
          <a:xfrm>
            <a:off x="3276600" y="5589588"/>
            <a:ext cx="2736850" cy="647700"/>
          </a:xfrm>
          <a:prstGeom prst="rect">
            <a:avLst/>
          </a:prstGeom>
          <a:solidFill>
            <a:srgbClr val="99CCFF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брызги, искры</a:t>
            </a:r>
          </a:p>
        </p:txBody>
      </p:sp>
      <p:sp>
        <p:nvSpPr>
          <p:cNvPr id="29711" name="Oval 1039"/>
          <p:cNvSpPr>
            <a:spLocks noChangeArrowheads="1"/>
          </p:cNvSpPr>
          <p:nvPr/>
        </p:nvSpPr>
        <p:spPr bwMode="auto">
          <a:xfrm>
            <a:off x="7308850" y="4724400"/>
            <a:ext cx="503238" cy="433388"/>
          </a:xfrm>
          <a:prstGeom prst="ellipse">
            <a:avLst/>
          </a:prstGeom>
          <a:solidFill>
            <a:schemeClr val="tx1"/>
          </a:solidFill>
          <a:ln w="9525">
            <a:solidFill>
              <a:srgbClr val="660033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2" name="Oval 1040"/>
          <p:cNvSpPr>
            <a:spLocks noChangeArrowheads="1"/>
          </p:cNvSpPr>
          <p:nvPr/>
        </p:nvSpPr>
        <p:spPr bwMode="auto">
          <a:xfrm>
            <a:off x="7235825" y="2636838"/>
            <a:ext cx="503238" cy="433387"/>
          </a:xfrm>
          <a:prstGeom prst="ellipse">
            <a:avLst/>
          </a:prstGeom>
          <a:solidFill>
            <a:schemeClr val="tx1"/>
          </a:solidFill>
          <a:ln w="9525">
            <a:solidFill>
              <a:srgbClr val="660033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3" name="Oval 1041"/>
          <p:cNvSpPr>
            <a:spLocks noChangeArrowheads="1"/>
          </p:cNvSpPr>
          <p:nvPr/>
        </p:nvSpPr>
        <p:spPr bwMode="auto">
          <a:xfrm>
            <a:off x="7308850" y="3357563"/>
            <a:ext cx="1008063" cy="1008062"/>
          </a:xfrm>
          <a:prstGeom prst="ellipse">
            <a:avLst/>
          </a:prstGeom>
          <a:solidFill>
            <a:schemeClr val="tx1"/>
          </a:solidFill>
          <a:ln w="9525">
            <a:solidFill>
              <a:srgbClr val="660033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4" name="Line 1042"/>
          <p:cNvSpPr>
            <a:spLocks noChangeShapeType="1"/>
          </p:cNvSpPr>
          <p:nvPr/>
        </p:nvSpPr>
        <p:spPr bwMode="auto">
          <a:xfrm flipV="1">
            <a:off x="7596188" y="5084763"/>
            <a:ext cx="144462" cy="2889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5" name="Line 1043"/>
          <p:cNvSpPr>
            <a:spLocks noChangeShapeType="1"/>
          </p:cNvSpPr>
          <p:nvPr/>
        </p:nvSpPr>
        <p:spPr bwMode="auto">
          <a:xfrm flipV="1">
            <a:off x="7740650" y="2492375"/>
            <a:ext cx="0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6" name="Arc 1044"/>
          <p:cNvSpPr>
            <a:spLocks/>
          </p:cNvSpPr>
          <p:nvPr/>
        </p:nvSpPr>
        <p:spPr bwMode="auto">
          <a:xfrm flipH="1" flipV="1">
            <a:off x="7308850" y="3860800"/>
            <a:ext cx="503238" cy="928688"/>
          </a:xfrm>
          <a:custGeom>
            <a:avLst/>
            <a:gdLst>
              <a:gd name="G0" fmla="+- 0 0 0"/>
              <a:gd name="G1" fmla="+- 21421 0 0"/>
              <a:gd name="G2" fmla="+- 21600 0 0"/>
              <a:gd name="T0" fmla="*/ 2779 w 21589"/>
              <a:gd name="T1" fmla="*/ 0 h 21421"/>
              <a:gd name="T2" fmla="*/ 21589 w 21589"/>
              <a:gd name="T3" fmla="*/ 20744 h 21421"/>
              <a:gd name="T4" fmla="*/ 0 w 21589"/>
              <a:gd name="T5" fmla="*/ 21421 h 2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9" h="21421" fill="none" extrusionOk="0">
                <a:moveTo>
                  <a:pt x="2778" y="0"/>
                </a:moveTo>
                <a:cubicBezTo>
                  <a:pt x="13288" y="1363"/>
                  <a:pt x="21257" y="10151"/>
                  <a:pt x="21589" y="20743"/>
                </a:cubicBezTo>
              </a:path>
              <a:path w="21589" h="21421" stroke="0" extrusionOk="0">
                <a:moveTo>
                  <a:pt x="2778" y="0"/>
                </a:moveTo>
                <a:cubicBezTo>
                  <a:pt x="13288" y="1363"/>
                  <a:pt x="21257" y="10151"/>
                  <a:pt x="21589" y="20743"/>
                </a:cubicBezTo>
                <a:lnTo>
                  <a:pt x="0" y="21421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7" name="Arc 1045"/>
          <p:cNvSpPr>
            <a:spLocks/>
          </p:cNvSpPr>
          <p:nvPr/>
        </p:nvSpPr>
        <p:spPr bwMode="auto">
          <a:xfrm flipV="1">
            <a:off x="7235825" y="2852738"/>
            <a:ext cx="504825" cy="644525"/>
          </a:xfrm>
          <a:custGeom>
            <a:avLst/>
            <a:gdLst>
              <a:gd name="G0" fmla="+- 0 0 0"/>
              <a:gd name="G1" fmla="+- 19424 0 0"/>
              <a:gd name="G2" fmla="+- 21600 0 0"/>
              <a:gd name="T0" fmla="*/ 9447 w 21466"/>
              <a:gd name="T1" fmla="*/ 0 h 19424"/>
              <a:gd name="T2" fmla="*/ 21466 w 21466"/>
              <a:gd name="T3" fmla="*/ 17024 h 19424"/>
              <a:gd name="T4" fmla="*/ 0 w 21466"/>
              <a:gd name="T5" fmla="*/ 19424 h 19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66" h="19424" fill="none" extrusionOk="0">
                <a:moveTo>
                  <a:pt x="9447" y="-1"/>
                </a:moveTo>
                <a:cubicBezTo>
                  <a:pt x="16107" y="3238"/>
                  <a:pt x="20643" y="9663"/>
                  <a:pt x="21466" y="17023"/>
                </a:cubicBezTo>
              </a:path>
              <a:path w="21466" h="19424" stroke="0" extrusionOk="0">
                <a:moveTo>
                  <a:pt x="9447" y="-1"/>
                </a:moveTo>
                <a:cubicBezTo>
                  <a:pt x="16107" y="3238"/>
                  <a:pt x="20643" y="9663"/>
                  <a:pt x="21466" y="17023"/>
                </a:cubicBezTo>
                <a:lnTo>
                  <a:pt x="0" y="19424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9" name="Rectangle 1047"/>
          <p:cNvSpPr>
            <a:spLocks noChangeArrowheads="1"/>
          </p:cNvSpPr>
          <p:nvPr/>
        </p:nvSpPr>
        <p:spPr bwMode="auto">
          <a:xfrm>
            <a:off x="6227763" y="5589588"/>
            <a:ext cx="2736850" cy="647700"/>
          </a:xfrm>
          <a:prstGeom prst="rect">
            <a:avLst/>
          </a:prstGeom>
          <a:solidFill>
            <a:srgbClr val="99CCFF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траектория</a:t>
            </a:r>
          </a:p>
        </p:txBody>
      </p:sp>
      <p:sp>
        <p:nvSpPr>
          <p:cNvPr id="29720" name="Text Box 1048"/>
          <p:cNvSpPr txBox="1">
            <a:spLocks noChangeArrowheads="1"/>
          </p:cNvSpPr>
          <p:nvPr/>
        </p:nvSpPr>
        <p:spPr bwMode="auto">
          <a:xfrm>
            <a:off x="8583613" y="203200"/>
            <a:ext cx="309562" cy="3667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660033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" grpId="0" animBg="1"/>
      <p:bldP spid="29697" grpId="0" animBg="1"/>
      <p:bldP spid="29698" grpId="0" animBg="1"/>
      <p:bldP spid="29699" grpId="0" animBg="1"/>
      <p:bldP spid="29699" grpId="1" animBg="1"/>
      <p:bldP spid="29700" grpId="0" animBg="1"/>
      <p:bldP spid="29700" grpId="1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  <p:bldP spid="29715" grpId="0" animBg="1"/>
      <p:bldP spid="29716" grpId="0" animBg="1"/>
      <p:bldP spid="29717" grpId="0" animBg="1"/>
      <p:bldP spid="297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10521" y="756840"/>
            <a:ext cx="5429288" cy="192053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  13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Гр№5</a:t>
            </a:r>
          </a:p>
          <a:p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98,99,100,101,102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357298"/>
          <a:ext cx="609600" cy="225552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381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latin typeface="Times New Roman"/>
                        </a:rPr>
                        <a:t>g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1835150" y="188913"/>
            <a:ext cx="5111750" cy="6477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Движение по окружности</a:t>
            </a: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4284663" y="1773238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2555875" y="1916113"/>
            <a:ext cx="3600450" cy="3529012"/>
          </a:xfrm>
          <a:prstGeom prst="ellipse">
            <a:avLst/>
          </a:prstGeom>
          <a:solidFill>
            <a:srgbClr val="FFFFCC"/>
          </a:solidFill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4356100" y="1916113"/>
            <a:ext cx="1800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>
            <a:off x="5364163" y="4221163"/>
            <a:ext cx="720725" cy="1800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 flipV="1">
            <a:off x="1835150" y="2924175"/>
            <a:ext cx="865188" cy="14414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1403350" y="2708275"/>
          <a:ext cx="400050" cy="614363"/>
        </p:xfrm>
        <a:graphic>
          <a:graphicData uri="http://schemas.openxmlformats.org/presentationml/2006/ole">
            <p:oleObj spid="_x0000_s2050" name="Формула" r:id="rId3" imgW="139579" imgH="215713" progId="Equation.3">
              <p:embed/>
            </p:oleObj>
          </a:graphicData>
        </a:graphic>
      </p:graphicFrame>
      <p:graphicFrame>
        <p:nvGraphicFramePr>
          <p:cNvPr id="52237" name="Object 13"/>
          <p:cNvGraphicFramePr>
            <a:graphicFrameLocks noChangeAspect="1"/>
          </p:cNvGraphicFramePr>
          <p:nvPr/>
        </p:nvGraphicFramePr>
        <p:xfrm>
          <a:off x="6084888" y="1196975"/>
          <a:ext cx="400050" cy="614363"/>
        </p:xfrm>
        <a:graphic>
          <a:graphicData uri="http://schemas.openxmlformats.org/presentationml/2006/ole">
            <p:oleObj spid="_x0000_s2051" name="Формула" r:id="rId4" imgW="139579" imgH="215713" progId="Equation.3">
              <p:embed/>
            </p:oleObj>
          </a:graphicData>
        </a:graphic>
      </p:graphicFrame>
      <p:graphicFrame>
        <p:nvGraphicFramePr>
          <p:cNvPr id="52238" name="Object 14"/>
          <p:cNvGraphicFramePr>
            <a:graphicFrameLocks noChangeAspect="1"/>
          </p:cNvGraphicFramePr>
          <p:nvPr/>
        </p:nvGraphicFramePr>
        <p:xfrm>
          <a:off x="5580063" y="5516563"/>
          <a:ext cx="400050" cy="614362"/>
        </p:xfrm>
        <a:graphic>
          <a:graphicData uri="http://schemas.openxmlformats.org/presentationml/2006/ole">
            <p:oleObj spid="_x0000_s2052" name="Формула" r:id="rId5" imgW="139579" imgH="215713" progId="Equation.3">
              <p:embed/>
            </p:oleObj>
          </a:graphicData>
        </a:graphic>
      </p:graphicFrame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4356100" y="1916113"/>
            <a:ext cx="0" cy="18732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4356100" y="3789363"/>
            <a:ext cx="1655763" cy="6477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H="1">
            <a:off x="2916238" y="3789363"/>
            <a:ext cx="1439862" cy="9350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4356100" y="1916113"/>
            <a:ext cx="0" cy="9366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H="1" flipV="1">
            <a:off x="5076825" y="4076700"/>
            <a:ext cx="935038" cy="3603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 flipV="1">
            <a:off x="2916238" y="4221163"/>
            <a:ext cx="792162" cy="5032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2245" name="Object 21"/>
          <p:cNvGraphicFramePr>
            <a:graphicFrameLocks noChangeAspect="1"/>
          </p:cNvGraphicFramePr>
          <p:nvPr/>
        </p:nvGraphicFramePr>
        <p:xfrm>
          <a:off x="3203575" y="3500438"/>
          <a:ext cx="531813" cy="709612"/>
        </p:xfrm>
        <a:graphic>
          <a:graphicData uri="http://schemas.openxmlformats.org/presentationml/2006/ole">
            <p:oleObj spid="_x0000_s2053" name="Формула" r:id="rId6" imgW="203024" imgH="266469" progId="Equation.3">
              <p:embed/>
            </p:oleObj>
          </a:graphicData>
        </a:graphic>
      </p:graphicFrame>
      <p:graphicFrame>
        <p:nvGraphicFramePr>
          <p:cNvPr id="52247" name="Object 23"/>
          <p:cNvGraphicFramePr>
            <a:graphicFrameLocks noChangeAspect="1"/>
          </p:cNvGraphicFramePr>
          <p:nvPr/>
        </p:nvGraphicFramePr>
        <p:xfrm>
          <a:off x="4427538" y="2205038"/>
          <a:ext cx="531812" cy="709612"/>
        </p:xfrm>
        <a:graphic>
          <a:graphicData uri="http://schemas.openxmlformats.org/presentationml/2006/ole">
            <p:oleObj spid="_x0000_s2054" name="Формула" r:id="rId7" imgW="203024" imgH="266469" progId="Equation.3">
              <p:embed/>
            </p:oleObj>
          </a:graphicData>
        </a:graphic>
      </p:graphicFrame>
      <p:graphicFrame>
        <p:nvGraphicFramePr>
          <p:cNvPr id="52248" name="Object 24"/>
          <p:cNvGraphicFramePr>
            <a:graphicFrameLocks noChangeAspect="1"/>
          </p:cNvGraphicFramePr>
          <p:nvPr/>
        </p:nvGraphicFramePr>
        <p:xfrm>
          <a:off x="4716463" y="4076700"/>
          <a:ext cx="531812" cy="709613"/>
        </p:xfrm>
        <a:graphic>
          <a:graphicData uri="http://schemas.openxmlformats.org/presentationml/2006/ole">
            <p:oleObj spid="_x0000_s2055" name="Формула" r:id="rId8" imgW="203024" imgH="26646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path" presetSubtype="0" repeatCount="300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14524E-7 C 0.10712 3.14524E-7 0.19444 0.11748 0.19444 0.26226 C 0.19444 0.4068 0.10712 0.52451 1.66667E-6 0.52451 C -0.10729 0.52451 -0.19445 0.4068 -0.19445 0.26226 C -0.19445 0.11748 -0.10729 3.14524E-7 1.66667E-6 3.14524E-7 Z " pathEditMode="relative" rAng="0" ptsTypes="fffff">
                                      <p:cBhvr>
                                        <p:cTn id="15" dur="3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0" grpId="0" animBg="1"/>
      <p:bldP spid="52230" grpId="1" animBg="1"/>
      <p:bldP spid="52231" grpId="0" animBg="1"/>
      <p:bldP spid="52232" grpId="0" animBg="1"/>
      <p:bldP spid="52232" grpId="1" animBg="1"/>
      <p:bldP spid="52233" grpId="0" animBg="1"/>
      <p:bldP spid="52233" grpId="1" animBg="1"/>
      <p:bldP spid="52234" grpId="0" animBg="1"/>
      <p:bldP spid="52234" grpId="1" animBg="1"/>
      <p:bldP spid="52239" grpId="0" animBg="1"/>
      <p:bldP spid="52240" grpId="0" animBg="1"/>
      <p:bldP spid="52241" grpId="0" animBg="1"/>
      <p:bldP spid="52242" grpId="0" animBg="1"/>
      <p:bldP spid="52242" grpId="1" animBg="1"/>
      <p:bldP spid="52243" grpId="0" animBg="1"/>
      <p:bldP spid="52243" grpId="1" animBg="1"/>
      <p:bldP spid="52244" grpId="0" animBg="1"/>
      <p:bldP spid="5224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1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276475"/>
            <a:ext cx="5184775" cy="3457575"/>
          </a:xfrm>
          <a:prstGeom prst="rect">
            <a:avLst/>
          </a:prstGeom>
          <a:noFill/>
        </p:spPr>
      </p:pic>
      <p:sp>
        <p:nvSpPr>
          <p:cNvPr id="60416" name="AutoShape 1024"/>
          <p:cNvSpPr>
            <a:spLocks noChangeArrowheads="1"/>
          </p:cNvSpPr>
          <p:nvPr/>
        </p:nvSpPr>
        <p:spPr bwMode="auto">
          <a:xfrm>
            <a:off x="1979613" y="692150"/>
            <a:ext cx="5111750" cy="6477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Направление скорости</a:t>
            </a:r>
          </a:p>
        </p:txBody>
      </p:sp>
      <p:sp>
        <p:nvSpPr>
          <p:cNvPr id="60421" name="Oval 1029"/>
          <p:cNvSpPr>
            <a:spLocks noChangeArrowheads="1"/>
          </p:cNvSpPr>
          <p:nvPr/>
        </p:nvSpPr>
        <p:spPr bwMode="auto">
          <a:xfrm>
            <a:off x="2268538" y="3573463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23 C 0.04392 -0.034 0.08802 -0.06799 0.12743 -0.08233 C 0.16684 -0.09667 0.20816 -0.08858 0.23663 -0.0858 C 0.26493 -0.08303 0.27395 -0.0784 0.29843 -0.06568 C 0.32291 -0.05296 0.35711 -0.03747 0.38385 -0.00925 C 0.41041 0.01919 0.44253 0.0703 0.45798 0.1043 C 0.47343 0.13807 0.47326 0.17923 0.47638 0.19403 " pathEditMode="relative" rAng="0" ptsTypes="aaaaaaA">
                                      <p:cBhvr>
                                        <p:cTn id="19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" grpId="0" animBg="1"/>
      <p:bldP spid="60421" grpId="0" animBg="1"/>
      <p:bldP spid="60421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" name="AutoShape 1024"/>
          <p:cNvSpPr>
            <a:spLocks noChangeArrowheads="1"/>
          </p:cNvSpPr>
          <p:nvPr/>
        </p:nvSpPr>
        <p:spPr bwMode="auto">
          <a:xfrm>
            <a:off x="1979613" y="333375"/>
            <a:ext cx="5111750" cy="16557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Характеристики</a:t>
            </a:r>
          </a:p>
          <a:p>
            <a:pPr algn="ctr"/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криволинейного</a:t>
            </a:r>
          </a:p>
          <a:p>
            <a:pPr algn="ctr"/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движения</a:t>
            </a:r>
          </a:p>
        </p:txBody>
      </p:sp>
      <p:graphicFrame>
        <p:nvGraphicFramePr>
          <p:cNvPr id="61451" name="Object 1035"/>
          <p:cNvGraphicFramePr>
            <a:graphicFrameLocks noChangeAspect="1"/>
          </p:cNvGraphicFramePr>
          <p:nvPr/>
        </p:nvGraphicFramePr>
        <p:xfrm>
          <a:off x="468313" y="2276475"/>
          <a:ext cx="1403350" cy="687388"/>
        </p:xfrm>
        <a:graphic>
          <a:graphicData uri="http://schemas.openxmlformats.org/presentationml/2006/ole">
            <p:oleObj spid="_x0000_s3074" name="Формула" r:id="rId3" imgW="444114" imgH="215713" progId="Equation.3">
              <p:embed/>
            </p:oleObj>
          </a:graphicData>
        </a:graphic>
      </p:graphicFrame>
      <p:graphicFrame>
        <p:nvGraphicFramePr>
          <p:cNvPr id="61450" name="Object 1034"/>
          <p:cNvGraphicFramePr>
            <a:graphicFrameLocks noChangeAspect="1"/>
          </p:cNvGraphicFramePr>
          <p:nvPr/>
        </p:nvGraphicFramePr>
        <p:xfrm>
          <a:off x="3348038" y="3068638"/>
          <a:ext cx="1512887" cy="1443037"/>
        </p:xfrm>
        <a:graphic>
          <a:graphicData uri="http://schemas.openxmlformats.org/presentationml/2006/ole">
            <p:oleObj spid="_x0000_s3075" name="Формула" r:id="rId4" imgW="406048" imgH="393359" progId="Equation.3">
              <p:embed/>
            </p:oleObj>
          </a:graphicData>
        </a:graphic>
      </p:graphicFrame>
      <p:graphicFrame>
        <p:nvGraphicFramePr>
          <p:cNvPr id="61449" name="Object 1033"/>
          <p:cNvGraphicFramePr>
            <a:graphicFrameLocks noChangeAspect="1"/>
          </p:cNvGraphicFramePr>
          <p:nvPr/>
        </p:nvGraphicFramePr>
        <p:xfrm>
          <a:off x="2555875" y="2276475"/>
          <a:ext cx="2543175" cy="655638"/>
        </p:xfrm>
        <a:graphic>
          <a:graphicData uri="http://schemas.openxmlformats.org/presentationml/2006/ole">
            <p:oleObj spid="_x0000_s3076" name="Формула" r:id="rId5" imgW="889000" imgH="228600" progId="Equation.3">
              <p:embed/>
            </p:oleObj>
          </a:graphicData>
        </a:graphic>
      </p:graphicFrame>
      <p:graphicFrame>
        <p:nvGraphicFramePr>
          <p:cNvPr id="61448" name="Object 1032"/>
          <p:cNvGraphicFramePr>
            <a:graphicFrameLocks noChangeAspect="1"/>
          </p:cNvGraphicFramePr>
          <p:nvPr/>
        </p:nvGraphicFramePr>
        <p:xfrm>
          <a:off x="6084888" y="2997200"/>
          <a:ext cx="1584325" cy="1511300"/>
        </p:xfrm>
        <a:graphic>
          <a:graphicData uri="http://schemas.openxmlformats.org/presentationml/2006/ole">
            <p:oleObj spid="_x0000_s3077" name="Формула" r:id="rId6" imgW="406048" imgH="393359" progId="Equation.3">
              <p:embed/>
            </p:oleObj>
          </a:graphicData>
        </a:graphic>
      </p:graphicFrame>
      <p:graphicFrame>
        <p:nvGraphicFramePr>
          <p:cNvPr id="61447" name="Object 1031"/>
          <p:cNvGraphicFramePr>
            <a:graphicFrameLocks noChangeAspect="1"/>
          </p:cNvGraphicFramePr>
          <p:nvPr/>
        </p:nvGraphicFramePr>
        <p:xfrm>
          <a:off x="5867400" y="2205038"/>
          <a:ext cx="1908175" cy="674687"/>
        </p:xfrm>
        <a:graphic>
          <a:graphicData uri="http://schemas.openxmlformats.org/presentationml/2006/ole">
            <p:oleObj spid="_x0000_s3078" name="Формула" r:id="rId7" imgW="622030" imgH="215806" progId="Equation.3">
              <p:embed/>
            </p:oleObj>
          </a:graphicData>
        </a:graphic>
      </p:graphicFrame>
      <p:graphicFrame>
        <p:nvGraphicFramePr>
          <p:cNvPr id="61446" name="Object 1030"/>
          <p:cNvGraphicFramePr>
            <a:graphicFrameLocks noChangeAspect="1"/>
          </p:cNvGraphicFramePr>
          <p:nvPr/>
        </p:nvGraphicFramePr>
        <p:xfrm>
          <a:off x="395288" y="3141663"/>
          <a:ext cx="2189162" cy="1325562"/>
        </p:xfrm>
        <a:graphic>
          <a:graphicData uri="http://schemas.openxmlformats.org/presentationml/2006/ole">
            <p:oleObj spid="_x0000_s3079" name="Формула" r:id="rId8" imgW="647640" imgH="393480" progId="Equation.3">
              <p:embed/>
            </p:oleObj>
          </a:graphicData>
        </a:graphic>
      </p:graphicFrame>
      <p:graphicFrame>
        <p:nvGraphicFramePr>
          <p:cNvPr id="61445" name="Object 1029"/>
          <p:cNvGraphicFramePr>
            <a:graphicFrameLocks noChangeAspect="1"/>
          </p:cNvGraphicFramePr>
          <p:nvPr/>
        </p:nvGraphicFramePr>
        <p:xfrm>
          <a:off x="395288" y="4437063"/>
          <a:ext cx="3817937" cy="1150937"/>
        </p:xfrm>
        <a:graphic>
          <a:graphicData uri="http://schemas.openxmlformats.org/presentationml/2006/ole">
            <p:oleObj spid="_x0000_s3080" name="Формула" r:id="rId9" imgW="1295400" imgH="393700" progId="Equation.3">
              <p:embed/>
            </p:oleObj>
          </a:graphicData>
        </a:graphic>
      </p:graphicFrame>
      <p:graphicFrame>
        <p:nvGraphicFramePr>
          <p:cNvPr id="61444" name="Object 1028"/>
          <p:cNvGraphicFramePr>
            <a:graphicFrameLocks noChangeAspect="1"/>
          </p:cNvGraphicFramePr>
          <p:nvPr/>
        </p:nvGraphicFramePr>
        <p:xfrm>
          <a:off x="6227763" y="4581525"/>
          <a:ext cx="1404937" cy="1439863"/>
        </p:xfrm>
        <a:graphic>
          <a:graphicData uri="http://schemas.openxmlformats.org/presentationml/2006/ole">
            <p:oleObj spid="_x0000_s3081" name="Формула" r:id="rId10" imgW="380835" imgH="393529" progId="Equation.3">
              <p:embed/>
            </p:oleObj>
          </a:graphicData>
        </a:graphic>
      </p:graphicFrame>
      <p:graphicFrame>
        <p:nvGraphicFramePr>
          <p:cNvPr id="61443" name="Object 1027"/>
          <p:cNvGraphicFramePr>
            <a:graphicFrameLocks noChangeAspect="1"/>
          </p:cNvGraphicFramePr>
          <p:nvPr/>
        </p:nvGraphicFramePr>
        <p:xfrm>
          <a:off x="468313" y="5561013"/>
          <a:ext cx="4679950" cy="1296987"/>
        </p:xfrm>
        <a:graphic>
          <a:graphicData uri="http://schemas.openxmlformats.org/presentationml/2006/ole">
            <p:oleObj spid="_x0000_s3082" name="Формула" r:id="rId11" imgW="1409088" imgH="393529" progId="Equation.3">
              <p:embed/>
            </p:oleObj>
          </a:graphicData>
        </a:graphic>
      </p:graphicFrame>
      <p:sp>
        <p:nvSpPr>
          <p:cNvPr id="61452" name="Rectangle 1036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53" name="Rectangle 1037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54" name="Rectangle 1038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55" name="Rectangle 103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56" name="Rectangle 1040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57" name="Rectangle 1041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58" name="Rectangle 1042"/>
          <p:cNvSpPr>
            <a:spLocks noChangeArrowheads="1"/>
          </p:cNvSpPr>
          <p:nvPr/>
        </p:nvSpPr>
        <p:spPr bwMode="auto">
          <a:xfrm>
            <a:off x="0" y="378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59" name="Rectangle 1043"/>
          <p:cNvSpPr>
            <a:spLocks noChangeArrowheads="1"/>
          </p:cNvSpPr>
          <p:nvPr/>
        </p:nvSpPr>
        <p:spPr bwMode="auto">
          <a:xfrm>
            <a:off x="0" y="407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60" name="Rectangle 1044"/>
          <p:cNvSpPr>
            <a:spLocks noChangeArrowheads="1"/>
          </p:cNvSpPr>
          <p:nvPr/>
        </p:nvSpPr>
        <p:spPr bwMode="auto">
          <a:xfrm>
            <a:off x="0" y="4868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61" name="AutoShape 1045"/>
          <p:cNvSpPr>
            <a:spLocks noChangeArrowheads="1"/>
          </p:cNvSpPr>
          <p:nvPr/>
        </p:nvSpPr>
        <p:spPr bwMode="auto">
          <a:xfrm>
            <a:off x="250825" y="549275"/>
            <a:ext cx="1439863" cy="609600"/>
          </a:xfrm>
          <a:prstGeom prst="wedgeRoundRectCallout">
            <a:avLst>
              <a:gd name="adj1" fmla="val -14278"/>
              <a:gd name="adj2" fmla="val 256509"/>
              <a:gd name="adj3" fmla="val 16667"/>
            </a:avLst>
          </a:prstGeom>
          <a:solidFill>
            <a:srgbClr val="FFFFCC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>
                <a:solidFill>
                  <a:schemeClr val="bg2"/>
                </a:solidFill>
                <a:latin typeface="Comic Sans MS" pitchFamily="66" charset="0"/>
              </a:rPr>
              <a:t>период</a:t>
            </a:r>
          </a:p>
        </p:txBody>
      </p:sp>
      <p:sp>
        <p:nvSpPr>
          <p:cNvPr id="61462" name="AutoShape 1046"/>
          <p:cNvSpPr>
            <a:spLocks noChangeArrowheads="1"/>
          </p:cNvSpPr>
          <p:nvPr/>
        </p:nvSpPr>
        <p:spPr bwMode="auto">
          <a:xfrm>
            <a:off x="250825" y="981075"/>
            <a:ext cx="1619250" cy="609600"/>
          </a:xfrm>
          <a:prstGeom prst="wedgeRoundRectCallout">
            <a:avLst>
              <a:gd name="adj1" fmla="val 111176"/>
              <a:gd name="adj2" fmla="val 191407"/>
              <a:gd name="adj3" fmla="val 16667"/>
            </a:avLst>
          </a:prstGeom>
          <a:solidFill>
            <a:srgbClr val="FFFFCC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>
                <a:solidFill>
                  <a:schemeClr val="bg2"/>
                </a:solidFill>
                <a:latin typeface="Comic Sans MS" pitchFamily="66" charset="0"/>
              </a:rPr>
              <a:t>частота</a:t>
            </a:r>
          </a:p>
        </p:txBody>
      </p:sp>
      <p:sp>
        <p:nvSpPr>
          <p:cNvPr id="61463" name="AutoShape 1047"/>
          <p:cNvSpPr>
            <a:spLocks noChangeArrowheads="1"/>
          </p:cNvSpPr>
          <p:nvPr/>
        </p:nvSpPr>
        <p:spPr bwMode="auto">
          <a:xfrm>
            <a:off x="7092950" y="620713"/>
            <a:ext cx="2051050" cy="969962"/>
          </a:xfrm>
          <a:prstGeom prst="wedgeRoundRectCallout">
            <a:avLst>
              <a:gd name="adj1" fmla="val -95667"/>
              <a:gd name="adj2" fmla="val 126597"/>
              <a:gd name="adj3" fmla="val 16667"/>
            </a:avLst>
          </a:prstGeom>
          <a:solidFill>
            <a:srgbClr val="FFFFCC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>
                <a:solidFill>
                  <a:schemeClr val="bg2"/>
                </a:solidFill>
                <a:latin typeface="Comic Sans MS" pitchFamily="66" charset="0"/>
              </a:rPr>
              <a:t>центральный</a:t>
            </a:r>
          </a:p>
          <a:p>
            <a:pPr algn="ctr"/>
            <a:r>
              <a:rPr lang="ru-RU" sz="2000" b="1">
                <a:solidFill>
                  <a:schemeClr val="bg2"/>
                </a:solidFill>
                <a:latin typeface="Comic Sans MS" pitchFamily="66" charset="0"/>
              </a:rPr>
              <a:t>угол</a:t>
            </a:r>
          </a:p>
        </p:txBody>
      </p:sp>
      <p:sp>
        <p:nvSpPr>
          <p:cNvPr id="61464" name="AutoShape 1048"/>
          <p:cNvSpPr>
            <a:spLocks noChangeArrowheads="1"/>
          </p:cNvSpPr>
          <p:nvPr/>
        </p:nvSpPr>
        <p:spPr bwMode="auto">
          <a:xfrm>
            <a:off x="179388" y="5300663"/>
            <a:ext cx="2016125" cy="792162"/>
          </a:xfrm>
          <a:prstGeom prst="wedgeRoundRectCallout">
            <a:avLst>
              <a:gd name="adj1" fmla="val -21338"/>
              <a:gd name="adj2" fmla="val -209718"/>
              <a:gd name="adj3" fmla="val 16667"/>
            </a:avLst>
          </a:prstGeom>
          <a:solidFill>
            <a:srgbClr val="FFFFCC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>
                <a:solidFill>
                  <a:schemeClr val="bg2"/>
                </a:solidFill>
                <a:latin typeface="Comic Sans MS" pitchFamily="66" charset="0"/>
              </a:rPr>
              <a:t>угловая</a:t>
            </a:r>
          </a:p>
          <a:p>
            <a:pPr algn="ctr"/>
            <a:r>
              <a:rPr lang="ru-RU" sz="2000" b="1">
                <a:solidFill>
                  <a:schemeClr val="bg2"/>
                </a:solidFill>
                <a:latin typeface="Comic Sans MS" pitchFamily="66" charset="0"/>
              </a:rPr>
              <a:t>скорость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" grpId="0" animBg="1"/>
      <p:bldP spid="61461" grpId="0" animBg="1"/>
      <p:bldP spid="61461" grpId="1" animBg="1"/>
      <p:bldP spid="61462" grpId="0" animBg="1"/>
      <p:bldP spid="61462" grpId="1" animBg="1"/>
      <p:bldP spid="61463" grpId="0" animBg="1"/>
      <p:bldP spid="61463" grpId="1" animBg="1"/>
      <p:bldP spid="61464" grpId="0" animBg="1"/>
      <p:bldP spid="61464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1032"/>
          <p:cNvSpPr>
            <a:spLocks noChangeArrowheads="1"/>
          </p:cNvSpPr>
          <p:nvPr/>
        </p:nvSpPr>
        <p:spPr bwMode="auto">
          <a:xfrm>
            <a:off x="539750" y="5516563"/>
            <a:ext cx="8229600" cy="10001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Что можно сказать о характеристиках движения Пети и Саши?</a:t>
            </a:r>
          </a:p>
        </p:txBody>
      </p:sp>
      <p:pic>
        <p:nvPicPr>
          <p:cNvPr id="62465" name="Picture 2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44675"/>
            <a:ext cx="4505325" cy="3478213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62466" name="Picture 205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852738"/>
            <a:ext cx="1150937" cy="1065212"/>
          </a:xfrm>
          <a:prstGeom prst="rect">
            <a:avLst/>
          </a:prstGeom>
          <a:noFill/>
        </p:spPr>
      </p:pic>
      <p:sp>
        <p:nvSpPr>
          <p:cNvPr id="62467" name="AutoShape 2051"/>
          <p:cNvSpPr>
            <a:spLocks noChangeArrowheads="1"/>
          </p:cNvSpPr>
          <p:nvPr/>
        </p:nvSpPr>
        <p:spPr bwMode="auto">
          <a:xfrm>
            <a:off x="1979613" y="333375"/>
            <a:ext cx="5111750" cy="10795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Вращение вокруг оси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4875E-6 C 0.025 -0.003 0.05 -0.00578 0.04931 -0.01457 C 0.04862 -0.02335 0.02014 -0.04602 -0.00399 -0.05296 C -0.02812 -0.05989 -0.06545 -0.05874 -0.09583 -0.05666 C -0.12621 -0.05458 -0.17656 -0.05088 -0.18628 -0.04024 C -0.196 -0.0296 -0.17413 -0.00185 -0.15468 0.00717 C -0.13524 0.01619 -0.09947 0.01596 -0.06979 0.01457 C -0.0401 0.01319 0.00799 0.00093 0.02344 -0.00185 " pathEditMode="relative" rAng="0" ptsTypes="aaaaaaaA">
                                      <p:cBhvr>
                                        <p:cTn id="19" dur="5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6246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" name="AutoShape 1024"/>
          <p:cNvSpPr>
            <a:spLocks noChangeArrowheads="1"/>
          </p:cNvSpPr>
          <p:nvPr/>
        </p:nvSpPr>
        <p:spPr bwMode="auto">
          <a:xfrm>
            <a:off x="1979613" y="333375"/>
            <a:ext cx="5111750" cy="1295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Центростремительное </a:t>
            </a:r>
          </a:p>
          <a:p>
            <a:pPr algn="ctr"/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ускорение</a:t>
            </a:r>
          </a:p>
        </p:txBody>
      </p:sp>
      <p:sp>
        <p:nvSpPr>
          <p:cNvPr id="64514" name="Oval 1026"/>
          <p:cNvSpPr>
            <a:spLocks noChangeArrowheads="1"/>
          </p:cNvSpPr>
          <p:nvPr/>
        </p:nvSpPr>
        <p:spPr bwMode="auto">
          <a:xfrm>
            <a:off x="468313" y="3213100"/>
            <a:ext cx="2374900" cy="2232025"/>
          </a:xfrm>
          <a:prstGeom prst="ellipse">
            <a:avLst/>
          </a:prstGeom>
          <a:solidFill>
            <a:srgbClr val="FFFFCC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5" name="Rectangle 103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30" name="Rectangle 1042"/>
          <p:cNvSpPr>
            <a:spLocks noChangeArrowheads="1"/>
          </p:cNvSpPr>
          <p:nvPr/>
        </p:nvSpPr>
        <p:spPr bwMode="auto">
          <a:xfrm>
            <a:off x="4500563" y="1844675"/>
            <a:ext cx="3887787" cy="647700"/>
          </a:xfrm>
          <a:prstGeom prst="rect">
            <a:avLst/>
          </a:prstGeom>
          <a:solidFill>
            <a:srgbClr val="FFFFCC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 –</a:t>
            </a: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хорда дуги АВ</a:t>
            </a:r>
          </a:p>
        </p:txBody>
      </p:sp>
      <p:graphicFrame>
        <p:nvGraphicFramePr>
          <p:cNvPr id="64536" name="Object 1048"/>
          <p:cNvGraphicFramePr>
            <a:graphicFrameLocks noChangeAspect="1"/>
          </p:cNvGraphicFramePr>
          <p:nvPr/>
        </p:nvGraphicFramePr>
        <p:xfrm>
          <a:off x="4500563" y="2565400"/>
          <a:ext cx="1727200" cy="1398588"/>
        </p:xfrm>
        <a:graphic>
          <a:graphicData uri="http://schemas.openxmlformats.org/presentationml/2006/ole">
            <p:oleObj spid="_x0000_s4098" name="Формула" r:id="rId3" imgW="596900" imgH="482600" progId="Equation.3">
              <p:embed/>
            </p:oleObj>
          </a:graphicData>
        </a:graphic>
      </p:graphicFrame>
      <p:graphicFrame>
        <p:nvGraphicFramePr>
          <p:cNvPr id="64535" name="Object 1047"/>
          <p:cNvGraphicFramePr>
            <a:graphicFrameLocks noChangeAspect="1"/>
          </p:cNvGraphicFramePr>
          <p:nvPr/>
        </p:nvGraphicFramePr>
        <p:xfrm>
          <a:off x="4500563" y="4076700"/>
          <a:ext cx="3313112" cy="1069975"/>
        </p:xfrm>
        <a:graphic>
          <a:graphicData uri="http://schemas.openxmlformats.org/presentationml/2006/ole">
            <p:oleObj spid="_x0000_s4099" name="Формула" r:id="rId4" imgW="1205977" imgH="393529" progId="Equation.3">
              <p:embed/>
            </p:oleObj>
          </a:graphicData>
        </a:graphic>
      </p:graphicFrame>
      <p:graphicFrame>
        <p:nvGraphicFramePr>
          <p:cNvPr id="64534" name="Object 1046"/>
          <p:cNvGraphicFramePr>
            <a:graphicFrameLocks noChangeAspect="1"/>
          </p:cNvGraphicFramePr>
          <p:nvPr/>
        </p:nvGraphicFramePr>
        <p:xfrm>
          <a:off x="468313" y="5805488"/>
          <a:ext cx="1079500" cy="427037"/>
        </p:xfrm>
        <a:graphic>
          <a:graphicData uri="http://schemas.openxmlformats.org/presentationml/2006/ole">
            <p:oleObj spid="_x0000_s4100" name="Формула" r:id="rId5" imgW="457002" imgH="177723" progId="Equation.3">
              <p:embed/>
            </p:oleObj>
          </a:graphicData>
        </a:graphic>
      </p:graphicFrame>
      <p:graphicFrame>
        <p:nvGraphicFramePr>
          <p:cNvPr id="64533" name="Object 1045"/>
          <p:cNvGraphicFramePr>
            <a:graphicFrameLocks noChangeAspect="1"/>
          </p:cNvGraphicFramePr>
          <p:nvPr/>
        </p:nvGraphicFramePr>
        <p:xfrm>
          <a:off x="2411413" y="5373688"/>
          <a:ext cx="2305050" cy="1138237"/>
        </p:xfrm>
        <a:graphic>
          <a:graphicData uri="http://schemas.openxmlformats.org/presentationml/2006/ole">
            <p:oleObj spid="_x0000_s4101" name="Формула" r:id="rId6" imgW="787058" imgH="393529" progId="Equation.3">
              <p:embed/>
            </p:oleObj>
          </a:graphicData>
        </a:graphic>
      </p:graphicFrame>
      <p:graphicFrame>
        <p:nvGraphicFramePr>
          <p:cNvPr id="64532" name="Object 1044"/>
          <p:cNvGraphicFramePr>
            <a:graphicFrameLocks noChangeAspect="1"/>
          </p:cNvGraphicFramePr>
          <p:nvPr/>
        </p:nvGraphicFramePr>
        <p:xfrm>
          <a:off x="6084888" y="5373688"/>
          <a:ext cx="1441450" cy="1243012"/>
        </p:xfrm>
        <a:graphic>
          <a:graphicData uri="http://schemas.openxmlformats.org/presentationml/2006/ole">
            <p:oleObj spid="_x0000_s4102" name="Формула" r:id="rId7" imgW="482391" imgH="418918" progId="Equation.3">
              <p:embed/>
            </p:oleObj>
          </a:graphicData>
        </a:graphic>
      </p:graphicFrame>
      <p:sp>
        <p:nvSpPr>
          <p:cNvPr id="64537" name="Rectangle 1049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1054"/>
          <p:cNvGrpSpPr>
            <a:grpSpLocks/>
          </p:cNvGrpSpPr>
          <p:nvPr/>
        </p:nvGrpSpPr>
        <p:grpSpPr bwMode="auto">
          <a:xfrm>
            <a:off x="0" y="2781300"/>
            <a:ext cx="9144000" cy="2232025"/>
            <a:chOff x="0" y="1752"/>
            <a:chExt cx="5760" cy="1406"/>
          </a:xfrm>
        </p:grpSpPr>
        <p:sp>
          <p:nvSpPr>
            <p:cNvPr id="64515" name="Line 1027"/>
            <p:cNvSpPr>
              <a:spLocks noChangeShapeType="1"/>
            </p:cNvSpPr>
            <p:nvPr/>
          </p:nvSpPr>
          <p:spPr bwMode="auto">
            <a:xfrm flipV="1">
              <a:off x="1020" y="2024"/>
              <a:ext cx="0" cy="7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Line 1028"/>
            <p:cNvSpPr>
              <a:spLocks noChangeShapeType="1"/>
            </p:cNvSpPr>
            <p:nvPr/>
          </p:nvSpPr>
          <p:spPr bwMode="auto">
            <a:xfrm>
              <a:off x="1020" y="2024"/>
              <a:ext cx="45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Line 1029"/>
            <p:cNvSpPr>
              <a:spLocks noChangeShapeType="1"/>
            </p:cNvSpPr>
            <p:nvPr/>
          </p:nvSpPr>
          <p:spPr bwMode="auto">
            <a:xfrm flipV="1">
              <a:off x="1020" y="2387"/>
              <a:ext cx="681" cy="3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Line 1030"/>
            <p:cNvSpPr>
              <a:spLocks noChangeShapeType="1"/>
            </p:cNvSpPr>
            <p:nvPr/>
          </p:nvSpPr>
          <p:spPr bwMode="auto">
            <a:xfrm>
              <a:off x="1701" y="2387"/>
              <a:ext cx="181" cy="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Line 1031"/>
            <p:cNvSpPr>
              <a:spLocks noChangeShapeType="1"/>
            </p:cNvSpPr>
            <p:nvPr/>
          </p:nvSpPr>
          <p:spPr bwMode="auto">
            <a:xfrm>
              <a:off x="1020" y="2024"/>
              <a:ext cx="681" cy="3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Line 1032"/>
            <p:cNvSpPr>
              <a:spLocks noChangeShapeType="1"/>
            </p:cNvSpPr>
            <p:nvPr/>
          </p:nvSpPr>
          <p:spPr bwMode="auto">
            <a:xfrm>
              <a:off x="1701" y="2387"/>
              <a:ext cx="45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Line 1033"/>
            <p:cNvSpPr>
              <a:spLocks noChangeShapeType="1"/>
            </p:cNvSpPr>
            <p:nvPr/>
          </p:nvSpPr>
          <p:spPr bwMode="auto">
            <a:xfrm flipH="1">
              <a:off x="1882" y="2387"/>
              <a:ext cx="272" cy="49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2" name="Text Box 1034"/>
            <p:cNvSpPr txBox="1">
              <a:spLocks noChangeArrowheads="1"/>
            </p:cNvSpPr>
            <p:nvPr/>
          </p:nvSpPr>
          <p:spPr bwMode="auto">
            <a:xfrm>
              <a:off x="930" y="1752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</a:rPr>
                <a:t>А</a:t>
              </a:r>
            </a:p>
          </p:txBody>
        </p:sp>
        <p:sp>
          <p:nvSpPr>
            <p:cNvPr id="64523" name="Text Box 1035"/>
            <p:cNvSpPr txBox="1">
              <a:spLocks noChangeArrowheads="1"/>
            </p:cNvSpPr>
            <p:nvPr/>
          </p:nvSpPr>
          <p:spPr bwMode="auto">
            <a:xfrm>
              <a:off x="1655" y="2160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</a:rPr>
                <a:t>В</a:t>
              </a:r>
            </a:p>
          </p:txBody>
        </p:sp>
        <p:graphicFrame>
          <p:nvGraphicFramePr>
            <p:cNvPr id="64524" name="Object 1036"/>
            <p:cNvGraphicFramePr>
              <a:graphicFrameLocks noChangeAspect="1"/>
            </p:cNvGraphicFramePr>
            <p:nvPr/>
          </p:nvGraphicFramePr>
          <p:xfrm>
            <a:off x="2064" y="2568"/>
            <a:ext cx="330" cy="242"/>
          </p:xfrm>
          <a:graphic>
            <a:graphicData uri="http://schemas.openxmlformats.org/presentationml/2006/ole">
              <p:oleObj spid="_x0000_s4103" name="Формула" r:id="rId8" imgW="241200" imgH="177480" progId="Equation.3">
                <p:embed/>
              </p:oleObj>
            </a:graphicData>
          </a:graphic>
        </p:graphicFrame>
        <p:graphicFrame>
          <p:nvGraphicFramePr>
            <p:cNvPr id="64526" name="Object 1038"/>
            <p:cNvGraphicFramePr>
              <a:graphicFrameLocks noChangeAspect="1"/>
            </p:cNvGraphicFramePr>
            <p:nvPr/>
          </p:nvGraphicFramePr>
          <p:xfrm>
            <a:off x="1374" y="1752"/>
            <a:ext cx="188" cy="238"/>
          </p:xfrm>
          <a:graphic>
            <a:graphicData uri="http://schemas.openxmlformats.org/presentationml/2006/ole">
              <p:oleObj spid="_x0000_s4104" name="Формула" r:id="rId9" imgW="139579" imgH="177646" progId="Equation.3">
                <p:embed/>
              </p:oleObj>
            </a:graphicData>
          </a:graphic>
        </p:graphicFrame>
        <p:graphicFrame>
          <p:nvGraphicFramePr>
            <p:cNvPr id="64527" name="Object 1039"/>
            <p:cNvGraphicFramePr>
              <a:graphicFrameLocks noChangeAspect="1"/>
            </p:cNvGraphicFramePr>
            <p:nvPr/>
          </p:nvGraphicFramePr>
          <p:xfrm>
            <a:off x="1791" y="2931"/>
            <a:ext cx="179" cy="227"/>
          </p:xfrm>
          <a:graphic>
            <a:graphicData uri="http://schemas.openxmlformats.org/presentationml/2006/ole">
              <p:oleObj spid="_x0000_s4105" name="Формула" r:id="rId10" imgW="139579" imgH="177646" progId="Equation.3">
                <p:embed/>
              </p:oleObj>
            </a:graphicData>
          </a:graphic>
        </p:graphicFrame>
        <p:sp>
          <p:nvSpPr>
            <p:cNvPr id="64538" name="Rectangle 1050"/>
            <p:cNvSpPr>
              <a:spLocks noChangeArrowheads="1"/>
            </p:cNvSpPr>
            <p:nvPr/>
          </p:nvSpPr>
          <p:spPr bwMode="auto">
            <a:xfrm>
              <a:off x="0" y="1878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4539" name="Rectangle 1051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40" name="Rectangle 1052"/>
          <p:cNvSpPr>
            <a:spLocks noChangeArrowheads="1"/>
          </p:cNvSpPr>
          <p:nvPr/>
        </p:nvSpPr>
        <p:spPr bwMode="auto">
          <a:xfrm>
            <a:off x="0" y="3573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41" name="Rectangle 1053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" grpId="0" animBg="1"/>
      <p:bldP spid="64514" grpId="0" animBg="1"/>
      <p:bldP spid="645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1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325" y="1844675"/>
            <a:ext cx="2806700" cy="3024188"/>
          </a:xfrm>
          <a:prstGeom prst="rect">
            <a:avLst/>
          </a:prstGeom>
          <a:noFill/>
        </p:spPr>
      </p:pic>
      <p:sp>
        <p:nvSpPr>
          <p:cNvPr id="63492" name="Oval 1028"/>
          <p:cNvSpPr>
            <a:spLocks noChangeArrowheads="1"/>
          </p:cNvSpPr>
          <p:nvPr/>
        </p:nvSpPr>
        <p:spPr bwMode="auto">
          <a:xfrm>
            <a:off x="5580063" y="2781300"/>
            <a:ext cx="288925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3493" name="Picture 1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844675"/>
            <a:ext cx="2735263" cy="3024188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63494" name="AutoShape 1030"/>
          <p:cNvSpPr>
            <a:spLocks noChangeArrowheads="1"/>
          </p:cNvSpPr>
          <p:nvPr/>
        </p:nvSpPr>
        <p:spPr bwMode="auto">
          <a:xfrm>
            <a:off x="1979613" y="260350"/>
            <a:ext cx="5111750" cy="1295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Направление скорости и</a:t>
            </a:r>
          </a:p>
          <a:p>
            <a:pPr algn="ctr"/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ускорения</a:t>
            </a:r>
          </a:p>
        </p:txBody>
      </p:sp>
      <p:graphicFrame>
        <p:nvGraphicFramePr>
          <p:cNvPr id="63499" name="Object 1035"/>
          <p:cNvGraphicFramePr>
            <a:graphicFrameLocks noChangeAspect="1"/>
          </p:cNvGraphicFramePr>
          <p:nvPr/>
        </p:nvGraphicFramePr>
        <p:xfrm>
          <a:off x="6516688" y="2781300"/>
          <a:ext cx="2087562" cy="968375"/>
        </p:xfrm>
        <a:graphic>
          <a:graphicData uri="http://schemas.openxmlformats.org/presentationml/2006/ole">
            <p:oleObj spid="_x0000_s5122" name="Формула" r:id="rId5" imgW="660113" imgH="304668" progId="Equation.3">
              <p:embed/>
            </p:oleObj>
          </a:graphicData>
        </a:graphic>
      </p:graphicFrame>
      <p:graphicFrame>
        <p:nvGraphicFramePr>
          <p:cNvPr id="63498" name="Object 1034"/>
          <p:cNvGraphicFramePr>
            <a:graphicFrameLocks noChangeAspect="1"/>
          </p:cNvGraphicFramePr>
          <p:nvPr/>
        </p:nvGraphicFramePr>
        <p:xfrm>
          <a:off x="468313" y="2636838"/>
          <a:ext cx="1979612" cy="1476375"/>
        </p:xfrm>
        <a:graphic>
          <a:graphicData uri="http://schemas.openxmlformats.org/presentationml/2006/ole">
            <p:oleObj spid="_x0000_s5123" name="Формула" r:id="rId6" imgW="558800" imgH="419100" progId="Equation.3">
              <p:embed/>
            </p:oleObj>
          </a:graphicData>
        </a:graphic>
      </p:graphicFrame>
      <p:graphicFrame>
        <p:nvGraphicFramePr>
          <p:cNvPr id="63497" name="Object 1033"/>
          <p:cNvGraphicFramePr>
            <a:graphicFrameLocks noChangeAspect="1"/>
          </p:cNvGraphicFramePr>
          <p:nvPr/>
        </p:nvGraphicFramePr>
        <p:xfrm>
          <a:off x="2268538" y="5013325"/>
          <a:ext cx="4752975" cy="688975"/>
        </p:xfrm>
        <a:graphic>
          <a:graphicData uri="http://schemas.openxmlformats.org/presentationml/2006/ole">
            <p:oleObj spid="_x0000_s5124" name="Формула" r:id="rId7" imgW="1841500" imgH="266700" progId="Equation.3">
              <p:embed/>
            </p:oleObj>
          </a:graphicData>
        </a:graphic>
      </p:graphicFrame>
      <p:sp>
        <p:nvSpPr>
          <p:cNvPr id="63500" name="Rectangle 1036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501" name="Rectangle 1037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502" name="Rectangle 103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503" name="Rectangle 1039"/>
          <p:cNvSpPr>
            <a:spLocks noChangeArrowheads="1"/>
          </p:cNvSpPr>
          <p:nvPr/>
        </p:nvSpPr>
        <p:spPr bwMode="auto">
          <a:xfrm>
            <a:off x="1763713" y="5805488"/>
            <a:ext cx="6048375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660033"/>
                </a:solidFill>
                <a:latin typeface="Comic Sans MS" pitchFamily="66" charset="0"/>
              </a:rPr>
              <a:t>Направление ускорения перпендикулярно</a:t>
            </a:r>
          </a:p>
          <a:p>
            <a:pPr algn="ctr"/>
            <a:r>
              <a:rPr lang="ru-RU" sz="2000" b="1">
                <a:solidFill>
                  <a:srgbClr val="660033"/>
                </a:solidFill>
                <a:latin typeface="Comic Sans MS" pitchFamily="66" charset="0"/>
              </a:rPr>
              <a:t>направлению скорости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21832E-6 C -0.00798 -0.01873 -0.01579 -0.03723 -0.02743 -0.05111 C -0.03906 -0.06499 -0.0559 -0.07655 -0.06979 -0.08395 C -0.08368 -0.09135 -0.09843 -0.09413 -0.11093 -0.09505 C -0.12343 -0.09598 -0.13211 -0.09459 -0.14513 -0.0895 C -0.15816 -0.08441 -0.17691 -0.07562 -0.18906 -0.06383 C -0.20121 -0.05203 -0.21024 -0.03284 -0.2177 -0.01827 C -0.22517 -0.0037 -0.23055 0.00902 -0.2342 0.02359 C -0.23784 0.03816 -0.23906 0.05458 -0.23975 0.06938 C -0.24045 0.08418 -0.23975 0.09968 -0.23836 0.11309 C -0.23698 0.1265 -0.23472 0.13899 -0.23142 0.14963 C -0.22812 0.16027 -0.22395 0.16767 -0.21909 0.17692 C -0.21423 0.18617 -0.20868 0.19658 -0.20277 0.20444 C -0.19687 0.2123 -0.19027 0.21878 -0.1835 0.22433 C -0.17673 0.22988 -0.17118 0.23266 -0.16163 0.23728 C -0.15208 0.24191 -0.13854 0.25046 -0.12604 0.25185 C -0.11354 0.25324 -0.09878 0.24954 -0.08628 0.2463 C -0.07378 0.24306 -0.06076 0.23867 -0.05069 0.23173 C -0.04062 0.22479 -0.03263 0.213 -0.02604 0.20444 C -0.01944 0.19588 -0.01614 0.1901 -0.01093 0.18062 C -0.00573 0.17114 0.00122 0.16004 0.00556 0.14778 C 0.0099 0.13552 0.01355 0.12026 0.01511 0.10754 C 0.01667 0.09482 0.01528 0.08303 0.01511 0.07123 C 0.01493 0.05944 0.01511 0.04695 0.01372 0.03654 C 0.01233 0.02613 0.00955 0.01758 0.00695 0.00902 " pathEditMode="relative" ptsTypes="aaaaaaaaaaaaaaaaaaaaaaaaA">
                                      <p:cBhvr>
                                        <p:cTn id="19" dur="5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2" grpId="1" animBg="1"/>
      <p:bldP spid="63492" grpId="2" animBg="1"/>
      <p:bldP spid="63494" grpId="0" animBg="1"/>
      <p:bldP spid="6350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os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3" y="0"/>
            <a:ext cx="5205431" cy="685800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3" name="Picture 4" descr="los6"/>
          <p:cNvPicPr>
            <a:picLocks noChangeAspect="1" noChangeArrowheads="1"/>
          </p:cNvPicPr>
          <p:nvPr/>
        </p:nvPicPr>
        <p:blipFill>
          <a:blip r:embed="rId2" cstate="print"/>
          <a:srcRect l="68618" t="30208" r="10796" b="57292"/>
          <a:stretch>
            <a:fillRect/>
          </a:stretch>
        </p:blipFill>
        <p:spPr bwMode="auto">
          <a:xfrm>
            <a:off x="500034" y="857232"/>
            <a:ext cx="1071570" cy="857256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307183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39085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929190" y="319420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391406" y="112358"/>
            <a:ext cx="1257379" cy="1142280"/>
            <a:chOff x="6856" y="7850"/>
            <a:chExt cx="719" cy="713"/>
          </a:xfrm>
        </p:grpSpPr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713"/>
              <a:chOff x="7336" y="7713"/>
              <a:chExt cx="719" cy="713"/>
            </a:xfrm>
          </p:grpSpPr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Прямоугольник 13"/>
          <p:cNvSpPr/>
          <p:nvPr/>
        </p:nvSpPr>
        <p:spPr>
          <a:xfrm>
            <a:off x="2786050" y="955966"/>
            <a:ext cx="71846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2813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1c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2513954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2c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3318878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3c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410469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4c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4890983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5c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51941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00430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00430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972343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57818" y="2533060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15206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215206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215206" y="252760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215206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215206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215206" y="4874137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-1607387" y="3750471"/>
            <a:ext cx="50720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2"/>
          <p:cNvGrpSpPr/>
          <p:nvPr/>
        </p:nvGrpSpPr>
        <p:grpSpPr>
          <a:xfrm>
            <a:off x="1071538" y="5731393"/>
            <a:ext cx="785818" cy="769441"/>
            <a:chOff x="1071538" y="5786454"/>
            <a:chExt cx="785818" cy="76944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 rot="5400000">
            <a:off x="-1179553" y="3106735"/>
            <a:ext cx="378621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45"/>
          <p:cNvGrpSpPr/>
          <p:nvPr/>
        </p:nvGrpSpPr>
        <p:grpSpPr>
          <a:xfrm>
            <a:off x="1000100" y="4231195"/>
            <a:ext cx="785818" cy="769441"/>
            <a:chOff x="1071538" y="5786454"/>
            <a:chExt cx="785818" cy="76944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70215" y="5643181"/>
            <a:ext cx="1286678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51"/>
          <p:cNvGrpSpPr/>
          <p:nvPr/>
        </p:nvGrpSpPr>
        <p:grpSpPr>
          <a:xfrm>
            <a:off x="-71470" y="6143644"/>
            <a:ext cx="1214446" cy="769441"/>
            <a:chOff x="1071538" y="5786454"/>
            <a:chExt cx="785818" cy="769441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>
                <a:solidFill>
                  <a:srgbClr val="7030A0"/>
                </a:solidFill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1142976" y="5857892"/>
              <a:ext cx="428628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7286644" y="72142"/>
            <a:ext cx="1428760" cy="1142280"/>
            <a:chOff x="6758" y="7850"/>
            <a:chExt cx="817" cy="713"/>
          </a:xfrm>
        </p:grpSpPr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" name="Group 24"/>
            <p:cNvGrpSpPr>
              <a:grpSpLocks/>
            </p:cNvGrpSpPr>
            <p:nvPr/>
          </p:nvGrpSpPr>
          <p:grpSpPr bwMode="auto">
            <a:xfrm>
              <a:off x="6758" y="7850"/>
              <a:ext cx="817" cy="713"/>
              <a:chOff x="7238" y="7713"/>
              <a:chExt cx="817" cy="713"/>
            </a:xfrm>
          </p:grpSpPr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7238" y="7713"/>
                <a:ext cx="817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10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2" name="Скругленный прямоугольник 61"/>
          <p:cNvSpPr/>
          <p:nvPr/>
        </p:nvSpPr>
        <p:spPr>
          <a:xfrm>
            <a:off x="5572132" y="4214818"/>
            <a:ext cx="1500198" cy="142876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000892" y="71438"/>
            <a:ext cx="1571636" cy="100010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5" cstate="print"/>
          <a:srcRect l="17578" t="33203" r="23095" b="56421"/>
          <a:stretch>
            <a:fillRect/>
          </a:stretch>
        </p:blipFill>
        <p:spPr bwMode="auto">
          <a:xfrm>
            <a:off x="0" y="5643578"/>
            <a:ext cx="925835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TextBox 59"/>
          <p:cNvSpPr txBox="1"/>
          <p:nvPr/>
        </p:nvSpPr>
        <p:spPr>
          <a:xfrm>
            <a:off x="214282" y="1071546"/>
            <a:ext cx="250033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 + </a:t>
            </a:r>
            <a:r>
              <a:rPr lang="en-US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3.27475E-6 L -0.16337 -3.27475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6" grpId="1"/>
      <p:bldP spid="14" grpId="0" animBg="1"/>
      <p:bldP spid="20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10901"/>
            <a:ext cx="257176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rot="5400000">
            <a:off x="-1607387" y="2678107"/>
            <a:ext cx="50720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5400000">
            <a:off x="-1179553" y="2034371"/>
            <a:ext cx="378621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578" t="33203" r="23095" b="56421"/>
          <a:stretch>
            <a:fillRect/>
          </a:stretch>
        </p:blipFill>
        <p:spPr bwMode="auto">
          <a:xfrm>
            <a:off x="-71470" y="5572140"/>
            <a:ext cx="925835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71604" y="1068157"/>
            <a:ext cx="250033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39085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929190" y="319420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391406" y="112358"/>
            <a:ext cx="1257379" cy="1142280"/>
            <a:chOff x="6856" y="7850"/>
            <a:chExt cx="719" cy="713"/>
          </a:xfrm>
        </p:grpSpPr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713"/>
              <a:chOff x="7336" y="7713"/>
              <a:chExt cx="719" cy="713"/>
            </a:xfrm>
          </p:grpSpPr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" name="Скругленный прямоугольник 11"/>
          <p:cNvSpPr/>
          <p:nvPr/>
        </p:nvSpPr>
        <p:spPr>
          <a:xfrm>
            <a:off x="1058475" y="304914"/>
            <a:ext cx="1143008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955966"/>
            <a:ext cx="71846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2813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1c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2513954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2c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3318878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3c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410469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4c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4890983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5c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51941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00430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00430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972343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57818" y="2533060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15206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215206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215206" y="252760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215206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215206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215206" y="4874137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-1607387" y="3750471"/>
            <a:ext cx="50720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2"/>
          <p:cNvGrpSpPr/>
          <p:nvPr/>
        </p:nvGrpSpPr>
        <p:grpSpPr>
          <a:xfrm>
            <a:off x="1071538" y="5731393"/>
            <a:ext cx="785818" cy="769441"/>
            <a:chOff x="1071538" y="5786454"/>
            <a:chExt cx="785818" cy="76944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 rot="5400000">
            <a:off x="-1179553" y="3106735"/>
            <a:ext cx="378621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45"/>
          <p:cNvGrpSpPr/>
          <p:nvPr/>
        </p:nvGrpSpPr>
        <p:grpSpPr>
          <a:xfrm>
            <a:off x="1000100" y="4231195"/>
            <a:ext cx="785818" cy="769441"/>
            <a:chOff x="1071538" y="5786454"/>
            <a:chExt cx="785818" cy="76944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70215" y="5643181"/>
            <a:ext cx="1286678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51"/>
          <p:cNvGrpSpPr/>
          <p:nvPr/>
        </p:nvGrpSpPr>
        <p:grpSpPr>
          <a:xfrm>
            <a:off x="-71470" y="6143644"/>
            <a:ext cx="1214446" cy="769441"/>
            <a:chOff x="1071538" y="5786454"/>
            <a:chExt cx="785818" cy="769441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>
                <a:solidFill>
                  <a:srgbClr val="7030A0"/>
                </a:solidFill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1142976" y="5857892"/>
              <a:ext cx="428628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7286644" y="72142"/>
            <a:ext cx="1428760" cy="1142280"/>
            <a:chOff x="6758" y="7850"/>
            <a:chExt cx="817" cy="713"/>
          </a:xfrm>
        </p:grpSpPr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" name="Group 24"/>
            <p:cNvGrpSpPr>
              <a:grpSpLocks/>
            </p:cNvGrpSpPr>
            <p:nvPr/>
          </p:nvGrpSpPr>
          <p:grpSpPr bwMode="auto">
            <a:xfrm>
              <a:off x="6758" y="7850"/>
              <a:ext cx="817" cy="713"/>
              <a:chOff x="7238" y="7713"/>
              <a:chExt cx="817" cy="713"/>
            </a:xfrm>
          </p:grpSpPr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7238" y="7713"/>
                <a:ext cx="817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10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2" name="Скругленный прямоугольник 61"/>
          <p:cNvSpPr/>
          <p:nvPr/>
        </p:nvSpPr>
        <p:spPr>
          <a:xfrm>
            <a:off x="5572132" y="4214818"/>
            <a:ext cx="1500198" cy="142876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14282" y="214290"/>
            <a:ext cx="3000396" cy="7858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000892" y="71438"/>
            <a:ext cx="1571636" cy="100010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 l="17578" t="43579" r="23095" b="46655"/>
          <a:stretch>
            <a:fillRect/>
          </a:stretch>
        </p:blipFill>
        <p:spPr bwMode="auto">
          <a:xfrm>
            <a:off x="-142908" y="5714992"/>
            <a:ext cx="925835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3.27475E-6 L -0.16337 -3.27475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39085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929190" y="319420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391406" y="112358"/>
            <a:ext cx="1257379" cy="1142280"/>
            <a:chOff x="6856" y="7850"/>
            <a:chExt cx="719" cy="713"/>
          </a:xfrm>
        </p:grpSpPr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713"/>
              <a:chOff x="7336" y="7713"/>
              <a:chExt cx="719" cy="713"/>
            </a:xfrm>
          </p:grpSpPr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" name="Скругленный прямоугольник 11"/>
          <p:cNvSpPr/>
          <p:nvPr/>
        </p:nvSpPr>
        <p:spPr>
          <a:xfrm>
            <a:off x="1198395" y="277204"/>
            <a:ext cx="928695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955966"/>
            <a:ext cx="71846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2813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1c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2513954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2c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3318878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3c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410469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4c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4890983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5c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51941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00430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00430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972343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57818" y="2533060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15206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215206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215206" y="252760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215206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215206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215206" y="4874137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-1607387" y="3464719"/>
            <a:ext cx="50720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2"/>
          <p:cNvGrpSpPr/>
          <p:nvPr/>
        </p:nvGrpSpPr>
        <p:grpSpPr>
          <a:xfrm>
            <a:off x="1071538" y="5429264"/>
            <a:ext cx="785818" cy="769441"/>
            <a:chOff x="1071538" y="5786454"/>
            <a:chExt cx="785818" cy="76944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 rot="5400000">
            <a:off x="-1179553" y="2820983"/>
            <a:ext cx="378621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45"/>
          <p:cNvGrpSpPr/>
          <p:nvPr/>
        </p:nvGrpSpPr>
        <p:grpSpPr>
          <a:xfrm>
            <a:off x="1000100" y="4231195"/>
            <a:ext cx="785818" cy="769441"/>
            <a:chOff x="1071538" y="5786454"/>
            <a:chExt cx="785818" cy="76944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70215" y="5428867"/>
            <a:ext cx="1286678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51"/>
          <p:cNvGrpSpPr/>
          <p:nvPr/>
        </p:nvGrpSpPr>
        <p:grpSpPr>
          <a:xfrm>
            <a:off x="-71470" y="6143644"/>
            <a:ext cx="1214446" cy="769441"/>
            <a:chOff x="1071538" y="5786454"/>
            <a:chExt cx="785818" cy="769441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>
                <a:solidFill>
                  <a:srgbClr val="7030A0"/>
                </a:solidFill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1142976" y="5857892"/>
              <a:ext cx="428628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7286644" y="72142"/>
            <a:ext cx="1428760" cy="1142280"/>
            <a:chOff x="6758" y="7850"/>
            <a:chExt cx="817" cy="713"/>
          </a:xfrm>
        </p:grpSpPr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" name="Group 24"/>
            <p:cNvGrpSpPr>
              <a:grpSpLocks/>
            </p:cNvGrpSpPr>
            <p:nvPr/>
          </p:nvGrpSpPr>
          <p:grpSpPr bwMode="auto">
            <a:xfrm>
              <a:off x="6758" y="7850"/>
              <a:ext cx="817" cy="713"/>
              <a:chOff x="7238" y="7713"/>
              <a:chExt cx="817" cy="713"/>
            </a:xfrm>
          </p:grpSpPr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7238" y="7713"/>
                <a:ext cx="817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10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2" name="Скругленный прямоугольник 61"/>
          <p:cNvSpPr/>
          <p:nvPr/>
        </p:nvSpPr>
        <p:spPr>
          <a:xfrm>
            <a:off x="5572132" y="4214818"/>
            <a:ext cx="1500198" cy="142876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14282" y="214290"/>
            <a:ext cx="3000396" cy="7858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000892" y="71438"/>
            <a:ext cx="1571636" cy="100010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 l="19409" t="53345" r="23828" b="40552"/>
          <a:stretch>
            <a:fillRect/>
          </a:stretch>
        </p:blipFill>
        <p:spPr bwMode="auto">
          <a:xfrm>
            <a:off x="0" y="6166712"/>
            <a:ext cx="9144000" cy="69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3.27475E-6 L -0.16337 -3.27475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39085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929190" y="319420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391406" y="112358"/>
            <a:ext cx="1257379" cy="1142280"/>
            <a:chOff x="6856" y="7850"/>
            <a:chExt cx="719" cy="713"/>
          </a:xfrm>
        </p:grpSpPr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713"/>
              <a:chOff x="7336" y="7713"/>
              <a:chExt cx="719" cy="713"/>
            </a:xfrm>
          </p:grpSpPr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" name="Скругленный прямоугольник 11"/>
          <p:cNvSpPr/>
          <p:nvPr/>
        </p:nvSpPr>
        <p:spPr>
          <a:xfrm>
            <a:off x="1058475" y="304914"/>
            <a:ext cx="1143008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955966"/>
            <a:ext cx="71846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2813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1c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2513954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2c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3318878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3c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410469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4c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4890983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5c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51941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00430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00430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972343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57818" y="2533060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15206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215206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215206" y="252760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215206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215206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215206" y="4874137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-1607387" y="3750471"/>
            <a:ext cx="50720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2"/>
          <p:cNvGrpSpPr/>
          <p:nvPr/>
        </p:nvGrpSpPr>
        <p:grpSpPr>
          <a:xfrm>
            <a:off x="1071538" y="5731393"/>
            <a:ext cx="785818" cy="769441"/>
            <a:chOff x="1071538" y="5786454"/>
            <a:chExt cx="785818" cy="76944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 rot="5400000">
            <a:off x="-1179553" y="3106735"/>
            <a:ext cx="378621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45"/>
          <p:cNvGrpSpPr/>
          <p:nvPr/>
        </p:nvGrpSpPr>
        <p:grpSpPr>
          <a:xfrm>
            <a:off x="1000100" y="4231195"/>
            <a:ext cx="785818" cy="769441"/>
            <a:chOff x="1071538" y="5786454"/>
            <a:chExt cx="785818" cy="76944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70215" y="5643181"/>
            <a:ext cx="1286678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51"/>
          <p:cNvGrpSpPr/>
          <p:nvPr/>
        </p:nvGrpSpPr>
        <p:grpSpPr>
          <a:xfrm>
            <a:off x="-71470" y="6143644"/>
            <a:ext cx="1214446" cy="769441"/>
            <a:chOff x="1071538" y="5786454"/>
            <a:chExt cx="785818" cy="769441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>
                <a:solidFill>
                  <a:srgbClr val="7030A0"/>
                </a:solidFill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1142976" y="5857892"/>
              <a:ext cx="428628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7286644" y="72142"/>
            <a:ext cx="1428760" cy="1142280"/>
            <a:chOff x="6758" y="7850"/>
            <a:chExt cx="817" cy="713"/>
          </a:xfrm>
        </p:grpSpPr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" name="Group 24"/>
            <p:cNvGrpSpPr>
              <a:grpSpLocks/>
            </p:cNvGrpSpPr>
            <p:nvPr/>
          </p:nvGrpSpPr>
          <p:grpSpPr bwMode="auto">
            <a:xfrm>
              <a:off x="6758" y="7850"/>
              <a:ext cx="817" cy="713"/>
              <a:chOff x="7238" y="7713"/>
              <a:chExt cx="817" cy="713"/>
            </a:xfrm>
          </p:grpSpPr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7238" y="7713"/>
                <a:ext cx="817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10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2" name="Скругленный прямоугольник 61"/>
          <p:cNvSpPr/>
          <p:nvPr/>
        </p:nvSpPr>
        <p:spPr>
          <a:xfrm>
            <a:off x="5572132" y="4214818"/>
            <a:ext cx="1500198" cy="142876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14282" y="214290"/>
            <a:ext cx="3000396" cy="7858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000892" y="71438"/>
            <a:ext cx="1571636" cy="100010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9" cstate="print"/>
          <a:srcRect l="18951" t="60059" r="23095" b="27734"/>
          <a:stretch>
            <a:fillRect/>
          </a:stretch>
        </p:blipFill>
        <p:spPr bwMode="auto">
          <a:xfrm>
            <a:off x="-32" y="5429264"/>
            <a:ext cx="914403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3.27475E-6 L -0.16337 -3.27475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12" grpId="0" animBg="1"/>
      <p:bldP spid="14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62" grpId="0" animBg="1"/>
      <p:bldP spid="63" grpId="0" animBg="1"/>
      <p:bldP spid="6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5392</TotalTime>
  <Words>2077</Words>
  <Application>Microsoft Office PowerPoint</Application>
  <PresentationFormat>Экран (4:3)</PresentationFormat>
  <Paragraphs>677</Paragraphs>
  <Slides>46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Трек</vt:lpstr>
      <vt:lpstr>Формула</vt:lpstr>
      <vt:lpstr>Слайд 1</vt:lpstr>
      <vt:lpstr>Слайд 2</vt:lpstr>
      <vt:lpstr>Домашнее задание.</vt:lpstr>
      <vt:lpstr>Домашнее задание.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«КРИВОЛИНЕЙНОЕ ДВИЖЕНИЕ».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Домашнее задание.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Домашнее задание.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667</cp:revision>
  <dcterms:created xsi:type="dcterms:W3CDTF">2009-11-04T14:29:22Z</dcterms:created>
  <dcterms:modified xsi:type="dcterms:W3CDTF">2018-09-26T09:57:31Z</dcterms:modified>
</cp:coreProperties>
</file>