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sldIdLst>
    <p:sldId id="374" r:id="rId2"/>
    <p:sldId id="337" r:id="rId3"/>
    <p:sldId id="331" r:id="rId4"/>
    <p:sldId id="356" r:id="rId5"/>
    <p:sldId id="325" r:id="rId6"/>
    <p:sldId id="320" r:id="rId7"/>
    <p:sldId id="335" r:id="rId8"/>
    <p:sldId id="256" r:id="rId9"/>
    <p:sldId id="336" r:id="rId10"/>
    <p:sldId id="373" r:id="rId11"/>
    <p:sldId id="344" r:id="rId12"/>
    <p:sldId id="321" r:id="rId13"/>
    <p:sldId id="322" r:id="rId14"/>
    <p:sldId id="324" r:id="rId15"/>
    <p:sldId id="353" r:id="rId16"/>
    <p:sldId id="354" r:id="rId17"/>
    <p:sldId id="377" r:id="rId18"/>
    <p:sldId id="378" r:id="rId19"/>
    <p:sldId id="379" r:id="rId20"/>
    <p:sldId id="380" r:id="rId21"/>
    <p:sldId id="381" r:id="rId22"/>
    <p:sldId id="332" r:id="rId23"/>
    <p:sldId id="364" r:id="rId24"/>
    <p:sldId id="382" r:id="rId25"/>
    <p:sldId id="360" r:id="rId26"/>
    <p:sldId id="357" r:id="rId27"/>
    <p:sldId id="367" r:id="rId28"/>
    <p:sldId id="376" r:id="rId29"/>
    <p:sldId id="375" r:id="rId30"/>
    <p:sldId id="361" r:id="rId31"/>
    <p:sldId id="363" r:id="rId32"/>
    <p:sldId id="368" r:id="rId33"/>
    <p:sldId id="369" r:id="rId34"/>
    <p:sldId id="339" r:id="rId35"/>
    <p:sldId id="370" r:id="rId36"/>
    <p:sldId id="338" r:id="rId37"/>
    <p:sldId id="334" r:id="rId38"/>
    <p:sldId id="366" r:id="rId39"/>
    <p:sldId id="343" r:id="rId40"/>
    <p:sldId id="340" r:id="rId41"/>
    <p:sldId id="365" r:id="rId42"/>
    <p:sldId id="341" r:id="rId43"/>
    <p:sldId id="330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00"/>
    <a:srgbClr val="003300"/>
    <a:srgbClr val="0000FF"/>
    <a:srgbClr val="5C4600"/>
    <a:srgbClr val="F9E3A5"/>
    <a:srgbClr val="8E6C00"/>
    <a:srgbClr val="F90101"/>
    <a:srgbClr val="0033CC"/>
    <a:srgbClr val="33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31" autoAdjust="0"/>
    <p:restoredTop sz="86436" autoAdjust="0"/>
  </p:normalViewPr>
  <p:slideViewPr>
    <p:cSldViewPr>
      <p:cViewPr>
        <p:scale>
          <a:sx n="67" d="100"/>
          <a:sy n="67" d="100"/>
        </p:scale>
        <p:origin x="-210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6693D7-88DF-4F2F-B581-196637C2216A}" type="datetimeFigureOut">
              <a:rPr lang="ru-RU"/>
              <a:pPr>
                <a:defRPr/>
              </a:pPr>
              <a:t>15.11.2020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B15717C-298D-4083-BA6F-E30A1CB35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6902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5717C-298D-4083-BA6F-E30A1CB358E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5717C-298D-4083-BA6F-E30A1CB358E9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10" Type="http://schemas.openxmlformats.org/officeDocument/2006/relationships/hyperlink" Target="file:///C:\Documents%20and%20Settings\&#1091;&#1095;&#1080;&#1090;&#1077;&#1083;&#1100;\&#1056;&#1072;&#1073;&#1086;&#1095;&#1080;&#1081;%20&#1089;&#1090;&#1086;&#1083;\&#1042;&#1057;&#1042;\&#1041;&#1080;&#1073;&#1083;&#1080;&#1086;&#1090;&#1077;&#1082;&#1072;%20&#1085;&#1072;&#1075;&#1083;&#1103;&#1076;&#1085;&#1099;&#1093;%20&#1087;&#1086;&#1089;&#1086;&#1073;&#1080;&#1081;%20(2).lnk" TargetMode="External"/><Relationship Id="rId4" Type="http://schemas.openxmlformats.org/officeDocument/2006/relationships/audio" Target="../media/audio4.wav"/><Relationship Id="rId9" Type="http://schemas.openxmlformats.org/officeDocument/2006/relationships/audio" Target="../media/audio10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9.wav"/><Relationship Id="rId7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1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jpeg"/><Relationship Id="rId5" Type="http://schemas.openxmlformats.org/officeDocument/2006/relationships/audio" Target="../media/audio3.wav"/><Relationship Id="rId10" Type="http://schemas.openxmlformats.org/officeDocument/2006/relationships/image" Target="../media/image5.jpe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5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9.wav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9.wav"/><Relationship Id="rId4" Type="http://schemas.openxmlformats.org/officeDocument/2006/relationships/audio" Target="../media/audio7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5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9.wav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file:///C:\WINDOWS\&#1056;&#1072;&#1073;&#1086;&#1095;&#1080;&#1081;%20&#1089;&#1090;&#1086;&#1083;\&#1092;&#1080;&#1079;&#1080;&#1082;&#1072;\www_fizika_ru%20-%20&#1058;&#1077;&#1084;&#1072;%203_%20&#1057;&#1080;&#1083;&#1099;%20&#1074;%20&#1087;&#1088;&#1080;&#1088;&#1086;&#1076;&#1077;1.files\03a-i4.gif" TargetMode="Externa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jpeg"/><Relationship Id="rId5" Type="http://schemas.openxmlformats.org/officeDocument/2006/relationships/audio" Target="../media/audio3.wav"/><Relationship Id="rId10" Type="http://schemas.openxmlformats.org/officeDocument/2006/relationships/image" Target="../media/image5.jpe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2187" t="41871" r="69601" b="18333"/>
          <a:stretch>
            <a:fillRect/>
          </a:stretch>
        </p:blipFill>
        <p:spPr bwMode="auto">
          <a:xfrm>
            <a:off x="-1" y="0"/>
            <a:ext cx="2906001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38899" t="30000" r="39854" b="18333"/>
          <a:stretch>
            <a:fillRect/>
          </a:stretch>
        </p:blipFill>
        <p:spPr bwMode="auto">
          <a:xfrm>
            <a:off x="2643174" y="0"/>
            <a:ext cx="3786214" cy="517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65610" t="35260" r="13750" b="21328"/>
          <a:stretch>
            <a:fillRect/>
          </a:stretch>
        </p:blipFill>
        <p:spPr bwMode="auto">
          <a:xfrm>
            <a:off x="5643570" y="2716714"/>
            <a:ext cx="3500430" cy="414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290"/>
            <a:ext cx="9458359" cy="640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02239" y="1259059"/>
            <a:ext cx="750889" cy="80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280385">
            <a:off x="2436431" y="587869"/>
            <a:ext cx="1401788" cy="260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rot="16200000" flipH="1">
            <a:off x="3024116" y="2643184"/>
            <a:ext cx="1785948" cy="785816"/>
          </a:xfrm>
          <a:prstGeom prst="straightConnector1">
            <a:avLst/>
          </a:prstGeom>
          <a:ln w="88900">
            <a:solidFill>
              <a:srgbClr val="0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56125" y="1714488"/>
            <a:ext cx="0" cy="1231900"/>
          </a:xfrm>
          <a:prstGeom prst="straightConnector1">
            <a:avLst/>
          </a:prstGeom>
          <a:ln w="88900">
            <a:solidFill>
              <a:srgbClr val="0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427538" y="4000504"/>
            <a:ext cx="215900" cy="28786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>
            <a:endCxn id="14" idx="0"/>
          </p:cNvCxnSpPr>
          <p:nvPr/>
        </p:nvCxnSpPr>
        <p:spPr>
          <a:xfrm rot="5400000">
            <a:off x="3625051" y="3053553"/>
            <a:ext cx="1857389" cy="36513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14" idx="3"/>
          </p:cNvCxnSpPr>
          <p:nvPr/>
        </p:nvCxnSpPr>
        <p:spPr>
          <a:xfrm rot="16200000" flipH="1">
            <a:off x="2999682" y="2786740"/>
            <a:ext cx="2031660" cy="88728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5327650" y="3071810"/>
            <a:ext cx="3816350" cy="1219200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Сила тяжести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4786314" y="2428868"/>
            <a:ext cx="466794" cy="646331"/>
            <a:chOff x="785786" y="4429132"/>
            <a:chExt cx="466794" cy="64633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5786" y="4429132"/>
              <a:ext cx="4667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endParaRPr lang="ru-RU" sz="3600" dirty="0">
                <a:solidFill>
                  <a:srgbClr val="000000"/>
                </a:solidFill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 bwMode="auto">
            <a:xfrm>
              <a:off x="785786" y="4500570"/>
              <a:ext cx="428625" cy="1588"/>
            </a:xfrm>
            <a:prstGeom prst="straightConnector1">
              <a:avLst/>
            </a:prstGeom>
            <a:ln w="41275">
              <a:solidFill>
                <a:srgbClr val="0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 rot="20129497">
            <a:off x="3634987" y="3643660"/>
            <a:ext cx="466794" cy="646331"/>
            <a:chOff x="785786" y="4429132"/>
            <a:chExt cx="466794" cy="64633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85786" y="4429132"/>
              <a:ext cx="4667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endParaRPr lang="ru-RU" sz="3600" dirty="0">
                <a:solidFill>
                  <a:srgbClr val="000000"/>
                </a:solidFill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 bwMode="auto">
            <a:xfrm>
              <a:off x="785786" y="4500570"/>
              <a:ext cx="428625" cy="1588"/>
            </a:xfrm>
            <a:prstGeom prst="straightConnector1">
              <a:avLst/>
            </a:prstGeom>
            <a:ln w="41275">
              <a:solidFill>
                <a:srgbClr val="0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>
          <a:xfrm>
            <a:off x="2500298" y="5072074"/>
            <a:ext cx="5841086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тяжести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притяжения 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5000628" y="2786058"/>
            <a:ext cx="2214578" cy="1000132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121399" y="1980252"/>
            <a:ext cx="5906985" cy="714380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0034" y="0"/>
            <a:ext cx="6465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всемирного  тяготения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85720" y="353112"/>
            <a:ext cx="32861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тела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притягиваются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 к другу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5850632" y="424897"/>
            <a:ext cx="2357454" cy="1288882"/>
            <a:chOff x="8945" y="5188"/>
            <a:chExt cx="920" cy="2032"/>
          </a:xfrm>
        </p:grpSpPr>
        <p:sp>
          <p:nvSpPr>
            <p:cNvPr id="11" name="Line 36"/>
            <p:cNvSpPr>
              <a:spLocks noChangeShapeType="1"/>
            </p:cNvSpPr>
            <p:nvPr/>
          </p:nvSpPr>
          <p:spPr bwMode="auto">
            <a:xfrm>
              <a:off x="8982" y="6389"/>
              <a:ext cx="538" cy="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/>
            </a:p>
          </p:txBody>
        </p:sp>
        <p:grpSp>
          <p:nvGrpSpPr>
            <p:cNvPr id="12" name="Group 37"/>
            <p:cNvGrpSpPr>
              <a:grpSpLocks/>
            </p:cNvGrpSpPr>
            <p:nvPr/>
          </p:nvGrpSpPr>
          <p:grpSpPr bwMode="auto">
            <a:xfrm>
              <a:off x="8945" y="5188"/>
              <a:ext cx="920" cy="2032"/>
              <a:chOff x="11871" y="4203"/>
              <a:chExt cx="920" cy="2032"/>
            </a:xfrm>
          </p:grpSpPr>
          <p:sp>
            <p:nvSpPr>
              <p:cNvPr id="13" name="Text Box 38"/>
              <p:cNvSpPr txBox="1">
                <a:spLocks noChangeArrowheads="1"/>
              </p:cNvSpPr>
              <p:nvPr/>
            </p:nvSpPr>
            <p:spPr bwMode="auto">
              <a:xfrm>
                <a:off x="11871" y="4203"/>
                <a:ext cx="920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1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·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" name="Text Box 39"/>
              <p:cNvSpPr txBox="1">
                <a:spLocks noChangeArrowheads="1"/>
              </p:cNvSpPr>
              <p:nvPr/>
            </p:nvSpPr>
            <p:spPr bwMode="auto">
              <a:xfrm>
                <a:off x="11980" y="5319"/>
                <a:ext cx="396" cy="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  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R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15" name="Прямоугольник 14"/>
          <p:cNvSpPr/>
          <p:nvPr/>
        </p:nvSpPr>
        <p:spPr>
          <a:xfrm>
            <a:off x="4643438" y="897320"/>
            <a:ext cx="1281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ТЯГ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endParaRPr lang="ru-RU" sz="3200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786314" y="4429132"/>
            <a:ext cx="30718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на тело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1кг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тяжести =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9,8 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37007" y="2051690"/>
            <a:ext cx="5841086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тяжести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притяжения 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28596" y="2443535"/>
            <a:ext cx="47149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массивнее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тяжелее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214942" y="5357826"/>
            <a:ext cx="25003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5C4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5C4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5C4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1,6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32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Земли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9,8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14942" y="2928934"/>
            <a:ext cx="22145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>
            <a:off x="5214942" y="2928934"/>
            <a:ext cx="428625" cy="1588"/>
          </a:xfrm>
          <a:prstGeom prst="straightConnector1">
            <a:avLst/>
          </a:prstGeom>
          <a:ln w="412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 bwMode="auto">
          <a:xfrm>
            <a:off x="6572264" y="3143248"/>
            <a:ext cx="428625" cy="1588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000628" y="3714752"/>
            <a:ext cx="26997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=9,8 Н/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</a:t>
            </a:r>
            <a:endParaRPr lang="ru-RU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00034" y="3132257"/>
            <a:ext cx="4287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кг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сильнее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чем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кг</a:t>
            </a:r>
          </a:p>
        </p:txBody>
      </p:sp>
      <p:grpSp>
        <p:nvGrpSpPr>
          <p:cNvPr id="22" name="Group 32"/>
          <p:cNvGrpSpPr>
            <a:grpSpLocks/>
          </p:cNvGrpSpPr>
          <p:nvPr/>
        </p:nvGrpSpPr>
        <p:grpSpPr bwMode="auto">
          <a:xfrm>
            <a:off x="500034" y="3786190"/>
            <a:ext cx="1727906" cy="1016007"/>
            <a:chOff x="7200" y="7056"/>
            <a:chExt cx="1296" cy="576"/>
          </a:xfrm>
        </p:grpSpPr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34"/>
            <p:cNvSpPr>
              <a:spLocks noChangeShapeType="1"/>
            </p:cNvSpPr>
            <p:nvPr/>
          </p:nvSpPr>
          <p:spPr bwMode="auto">
            <a:xfrm>
              <a:off x="7843" y="7200"/>
              <a:ext cx="0" cy="43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36"/>
            <p:cNvSpPr>
              <a:spLocks noChangeShapeType="1"/>
            </p:cNvSpPr>
            <p:nvPr/>
          </p:nvSpPr>
          <p:spPr bwMode="auto">
            <a:xfrm>
              <a:off x="7200" y="7344"/>
              <a:ext cx="12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85786" y="4429132"/>
            <a:ext cx="466794" cy="646331"/>
            <a:chOff x="785786" y="4429132"/>
            <a:chExt cx="466794" cy="646331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785786" y="4429132"/>
              <a:ext cx="4667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endParaRPr lang="ru-RU" sz="3600" dirty="0"/>
            </a:p>
          </p:txBody>
        </p:sp>
        <p:cxnSp>
          <p:nvCxnSpPr>
            <p:cNvPr id="33" name="Прямая со стрелкой 32"/>
            <p:cNvCxnSpPr/>
            <p:nvPr/>
          </p:nvCxnSpPr>
          <p:spPr bwMode="auto">
            <a:xfrm>
              <a:off x="785786" y="4500570"/>
              <a:ext cx="428625" cy="15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0" y="5000636"/>
            <a:ext cx="2786050" cy="461665"/>
          </a:xfrm>
          <a:prstGeom prst="rect">
            <a:avLst/>
          </a:prstGeom>
          <a:solidFill>
            <a:srgbClr val="F90101">
              <a:alpha val="19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Величина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endParaRPr lang="ru-RU" sz="2400" dirty="0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0" y="5500702"/>
            <a:ext cx="4500562" cy="461665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центру Земли          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1406" y="5967433"/>
            <a:ext cx="4143404" cy="461665"/>
          </a:xfrm>
          <a:prstGeom prst="rect">
            <a:avLst/>
          </a:prstGeom>
          <a:solidFill>
            <a:srgbClr val="0033CC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к телу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>
            <a:hlinkClick r:id="rId10" action="ppaction://hlinkfile"/>
          </p:cNvPr>
          <p:cNvSpPr/>
          <p:nvPr/>
        </p:nvSpPr>
        <p:spPr>
          <a:xfrm>
            <a:off x="3864449" y="6474442"/>
            <a:ext cx="5028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БНП 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модели 6,10,11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анимации</a:t>
            </a:r>
            <a:r>
              <a:rPr lang="ru-RU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№12,13,</a:t>
            </a:r>
            <a:endParaRPr lang="ru-RU" sz="16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B0B0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4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B0B0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4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4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3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B0B0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3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3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3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B0B0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3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3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8" grpId="0" animBg="1"/>
      <p:bldP spid="38" grpId="1" animBg="1"/>
      <p:bldP spid="27649" grpId="0"/>
      <p:bldP spid="27650" grpId="0"/>
      <p:bldP spid="15" grpId="0"/>
      <p:bldP spid="27651" grpId="0" build="p"/>
      <p:bldP spid="17" grpId="0" animBg="1"/>
      <p:bldP spid="17" grpId="1" animBg="1"/>
      <p:bldP spid="27652" grpId="0"/>
      <p:bldP spid="20" grpId="0"/>
      <p:bldP spid="20" grpId="1"/>
      <p:bldP spid="19" grpId="0"/>
      <p:bldP spid="21" grpId="0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кругленный прямоугольник 56"/>
          <p:cNvSpPr/>
          <p:nvPr/>
        </p:nvSpPr>
        <p:spPr>
          <a:xfrm>
            <a:off x="2071670" y="214290"/>
            <a:ext cx="4500594" cy="11430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1214422"/>
            <a:ext cx="2259227" cy="336779"/>
            <a:chOff x="1296" y="6192"/>
            <a:chExt cx="1584" cy="144"/>
          </a:xfrm>
        </p:grpSpPr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1296" y="6192"/>
              <a:ext cx="144" cy="14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2736" y="6192"/>
              <a:ext cx="144" cy="14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1296" y="6192"/>
              <a:ext cx="15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" name="Group 2"/>
          <p:cNvGrpSpPr>
            <a:grpSpLocks/>
          </p:cNvGrpSpPr>
          <p:nvPr/>
        </p:nvGrpSpPr>
        <p:grpSpPr bwMode="auto">
          <a:xfrm>
            <a:off x="-32" y="101908"/>
            <a:ext cx="2259227" cy="2571768"/>
            <a:chOff x="3168" y="5904"/>
            <a:chExt cx="1584" cy="1008"/>
          </a:xfrm>
        </p:grpSpPr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3168" y="6336"/>
              <a:ext cx="144" cy="14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2" name="Group 4"/>
            <p:cNvGrpSpPr>
              <a:grpSpLocks/>
            </p:cNvGrpSpPr>
            <p:nvPr/>
          </p:nvGrpSpPr>
          <p:grpSpPr bwMode="auto">
            <a:xfrm>
              <a:off x="3168" y="5904"/>
              <a:ext cx="1584" cy="1008"/>
              <a:chOff x="3168" y="5904"/>
              <a:chExt cx="1584" cy="1008"/>
            </a:xfrm>
          </p:grpSpPr>
          <p:sp>
            <p:nvSpPr>
              <p:cNvPr id="33" name="Oval 5"/>
              <p:cNvSpPr>
                <a:spLocks noChangeArrowheads="1"/>
              </p:cNvSpPr>
              <p:nvPr/>
            </p:nvSpPr>
            <p:spPr bwMode="auto">
              <a:xfrm>
                <a:off x="3888" y="6336"/>
                <a:ext cx="288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34" name="Group 6"/>
              <p:cNvGrpSpPr>
                <a:grpSpLocks/>
              </p:cNvGrpSpPr>
              <p:nvPr/>
            </p:nvGrpSpPr>
            <p:grpSpPr bwMode="auto">
              <a:xfrm>
                <a:off x="3168" y="5904"/>
                <a:ext cx="1584" cy="1008"/>
                <a:chOff x="3168" y="5760"/>
                <a:chExt cx="1584" cy="1008"/>
              </a:xfrm>
            </p:grpSpPr>
            <p:sp>
              <p:nvSpPr>
                <p:cNvPr id="37" name="Rectangle 9"/>
                <p:cNvSpPr>
                  <a:spLocks noChangeArrowheads="1"/>
                </p:cNvSpPr>
                <p:nvPr/>
              </p:nvSpPr>
              <p:spPr bwMode="auto">
                <a:xfrm>
                  <a:off x="4608" y="6192"/>
                  <a:ext cx="144" cy="144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39" name="Group 11"/>
                <p:cNvGrpSpPr>
                  <a:grpSpLocks/>
                </p:cNvGrpSpPr>
                <p:nvPr/>
              </p:nvGrpSpPr>
              <p:grpSpPr bwMode="auto">
                <a:xfrm flipV="1">
                  <a:off x="3168" y="6048"/>
                  <a:ext cx="1584" cy="288"/>
                  <a:chOff x="3024" y="6048"/>
                  <a:chExt cx="1584" cy="288"/>
                </a:xfrm>
              </p:grpSpPr>
              <p:sp>
                <p:nvSpPr>
                  <p:cNvPr id="42" name="Arc 12"/>
                  <p:cNvSpPr>
                    <a:spLocks/>
                  </p:cNvSpPr>
                  <p:nvPr/>
                </p:nvSpPr>
                <p:spPr bwMode="auto">
                  <a:xfrm>
                    <a:off x="3744" y="6048"/>
                    <a:ext cx="864" cy="28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3" name="Arc 13"/>
                  <p:cNvSpPr>
                    <a:spLocks/>
                  </p:cNvSpPr>
                  <p:nvPr/>
                </p:nvSpPr>
                <p:spPr bwMode="auto">
                  <a:xfrm flipH="1">
                    <a:off x="3024" y="6048"/>
                    <a:ext cx="864" cy="28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4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032" y="5760"/>
                  <a:ext cx="0" cy="432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Line 15"/>
                <p:cNvSpPr>
                  <a:spLocks noChangeShapeType="1"/>
                </p:cNvSpPr>
                <p:nvPr/>
              </p:nvSpPr>
              <p:spPr bwMode="auto">
                <a:xfrm>
                  <a:off x="4032" y="6336"/>
                  <a:ext cx="0" cy="432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2928926" y="642918"/>
            <a:ext cx="24833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071670" y="0"/>
            <a:ext cx="4579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опору… на подвес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56" name="Group 32"/>
          <p:cNvGrpSpPr>
            <a:grpSpLocks/>
          </p:cNvGrpSpPr>
          <p:nvPr/>
        </p:nvGrpSpPr>
        <p:grpSpPr bwMode="auto">
          <a:xfrm>
            <a:off x="5929322" y="214290"/>
            <a:ext cx="2799848" cy="2286016"/>
            <a:chOff x="6396" y="6480"/>
            <a:chExt cx="2100" cy="1296"/>
          </a:xfrm>
        </p:grpSpPr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7843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>
              <a:off x="7789" y="7344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>
              <a:off x="7200" y="7344"/>
              <a:ext cx="12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6644" y="7056"/>
              <a:ext cx="288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>
              <a:off x="6788" y="7056"/>
              <a:ext cx="0" cy="72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 flipV="1">
              <a:off x="6791" y="6480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Line 40"/>
            <p:cNvSpPr>
              <a:spLocks noChangeShapeType="1"/>
            </p:cNvSpPr>
            <p:nvPr/>
          </p:nvSpPr>
          <p:spPr bwMode="auto">
            <a:xfrm>
              <a:off x="7361" y="757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Line 41"/>
            <p:cNvSpPr>
              <a:spLocks noChangeShapeType="1"/>
            </p:cNvSpPr>
            <p:nvPr/>
          </p:nvSpPr>
          <p:spPr bwMode="auto">
            <a:xfrm>
              <a:off x="6396" y="757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5857884" y="2857496"/>
            <a:ext cx="2835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 rot="19508709">
            <a:off x="7298680" y="2037781"/>
            <a:ext cx="2059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857884" y="2214554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177460" y="2064426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14282" y="2714620"/>
            <a:ext cx="4214810" cy="523220"/>
          </a:xfrm>
          <a:prstGeom prst="rect">
            <a:avLst/>
          </a:prstGeom>
          <a:solidFill>
            <a:srgbClr val="F90101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Величина/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покое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endParaRPr lang="ru-RU" sz="2800" dirty="0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14282" y="3214686"/>
            <a:ext cx="5643571" cy="461665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покое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центру Земли          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85688" y="3681417"/>
            <a:ext cx="4929223" cy="461665"/>
          </a:xfrm>
          <a:prstGeom prst="rect">
            <a:avLst/>
          </a:prstGeom>
          <a:solidFill>
            <a:srgbClr val="0033CC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к опоре или..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074859" y="3568487"/>
            <a:ext cx="228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75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429256" y="4071942"/>
            <a:ext cx="3489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750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110985" y="4782933"/>
            <a:ext cx="2012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750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05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1054" grpId="0"/>
      <p:bldP spid="1054" grpId="1"/>
      <p:bldP spid="45" grpId="0"/>
      <p:bldP spid="45" grpId="1"/>
      <p:bldP spid="59" grpId="0"/>
      <p:bldP spid="61" grpId="0"/>
      <p:bldP spid="62" grpId="0"/>
      <p:bldP spid="50" grpId="0"/>
      <p:bldP spid="51" grpId="0" animBg="1"/>
      <p:bldP spid="52" grpId="0" animBg="1"/>
      <p:bldP spid="53" grpId="0" animBg="1"/>
      <p:bldP spid="54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 rot="5400000">
            <a:off x="-714412" y="2928934"/>
            <a:ext cx="3357586" cy="1071570"/>
            <a:chOff x="1437" y="8484"/>
            <a:chExt cx="3168" cy="432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437" y="8484"/>
              <a:ext cx="2736" cy="432"/>
              <a:chOff x="1296" y="6912"/>
              <a:chExt cx="2736" cy="432"/>
            </a:xfrm>
          </p:grpSpPr>
          <p:sp>
            <p:nvSpPr>
              <p:cNvPr id="6" name="Line 18"/>
              <p:cNvSpPr>
                <a:spLocks noChangeShapeType="1"/>
              </p:cNvSpPr>
              <p:nvPr/>
            </p:nvSpPr>
            <p:spPr bwMode="auto">
              <a:xfrm>
                <a:off x="1296" y="6912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" name="Line 19"/>
              <p:cNvSpPr>
                <a:spLocks noChangeShapeType="1"/>
              </p:cNvSpPr>
              <p:nvPr/>
            </p:nvSpPr>
            <p:spPr bwMode="auto">
              <a:xfrm flipV="1">
                <a:off x="1296" y="6912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Line 20"/>
              <p:cNvSpPr>
                <a:spLocks noChangeShapeType="1"/>
              </p:cNvSpPr>
              <p:nvPr/>
            </p:nvSpPr>
            <p:spPr bwMode="auto">
              <a:xfrm>
                <a:off x="1440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Line 21"/>
              <p:cNvSpPr>
                <a:spLocks noChangeShapeType="1"/>
              </p:cNvSpPr>
              <p:nvPr/>
            </p:nvSpPr>
            <p:spPr bwMode="auto">
              <a:xfrm flipV="1">
                <a:off x="1728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22"/>
              <p:cNvSpPr>
                <a:spLocks noChangeShapeType="1"/>
              </p:cNvSpPr>
              <p:nvPr/>
            </p:nvSpPr>
            <p:spPr bwMode="auto">
              <a:xfrm>
                <a:off x="2016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Line 23"/>
              <p:cNvSpPr>
                <a:spLocks noChangeShapeType="1"/>
              </p:cNvSpPr>
              <p:nvPr/>
            </p:nvSpPr>
            <p:spPr bwMode="auto">
              <a:xfrm flipV="1">
                <a:off x="2304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Line 24"/>
              <p:cNvSpPr>
                <a:spLocks noChangeShapeType="1"/>
              </p:cNvSpPr>
              <p:nvPr/>
            </p:nvSpPr>
            <p:spPr bwMode="auto">
              <a:xfrm>
                <a:off x="2592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Line 25"/>
              <p:cNvSpPr>
                <a:spLocks noChangeShapeType="1"/>
              </p:cNvSpPr>
              <p:nvPr/>
            </p:nvSpPr>
            <p:spPr bwMode="auto">
              <a:xfrm flipV="1">
                <a:off x="2880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Line 26"/>
              <p:cNvSpPr>
                <a:spLocks noChangeShapeType="1"/>
              </p:cNvSpPr>
              <p:nvPr/>
            </p:nvSpPr>
            <p:spPr bwMode="auto">
              <a:xfrm>
                <a:off x="3168" y="6912"/>
                <a:ext cx="144" cy="28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Line 27"/>
              <p:cNvSpPr>
                <a:spLocks noChangeShapeType="1"/>
              </p:cNvSpPr>
              <p:nvPr/>
            </p:nvSpPr>
            <p:spPr bwMode="auto">
              <a:xfrm>
                <a:off x="3312" y="7200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" name="Rectangle 28"/>
            <p:cNvSpPr>
              <a:spLocks noChangeArrowheads="1"/>
            </p:cNvSpPr>
            <p:nvPr/>
          </p:nvSpPr>
          <p:spPr bwMode="auto">
            <a:xfrm>
              <a:off x="4173" y="8628"/>
              <a:ext cx="432" cy="28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29"/>
            <p:cNvSpPr>
              <a:spLocks noChangeShapeType="1"/>
            </p:cNvSpPr>
            <p:nvPr/>
          </p:nvSpPr>
          <p:spPr bwMode="auto">
            <a:xfrm flipH="1">
              <a:off x="3741" y="8772"/>
              <a:ext cx="72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857224" y="639529"/>
            <a:ext cx="27146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упругости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3286116" y="710967"/>
            <a:ext cx="5857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жесткости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деформации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                </a:t>
            </a:r>
            <a:endParaRPr kumimoji="0" lang="ru-RU" sz="4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24406" y="1357298"/>
            <a:ext cx="4510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з-н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Гука)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14480" y="2214554"/>
            <a:ext cx="1214446" cy="3714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714480" y="2857496"/>
            <a:ext cx="57150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73280" y="257174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714480" y="4213230"/>
            <a:ext cx="57150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28860" y="400050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714480" y="5596238"/>
            <a:ext cx="57150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43774" y="535782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714480" y="3500438"/>
            <a:ext cx="396000" cy="158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43108" y="328612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714480" y="4929198"/>
            <a:ext cx="396000" cy="158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43108" y="471488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714480" y="296593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714480" y="310624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714480" y="3233264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709194" y="3373420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719766" y="362473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719766" y="376504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719766" y="3892064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714480" y="4032220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1719766" y="4344402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1719766" y="4484712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719766" y="4611730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714480" y="475188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719766" y="5040358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719766" y="5180668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719766" y="530768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714480" y="5447842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00364" y="2701349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AutoShape 137"/>
          <p:cNvSpPr>
            <a:spLocks noChangeArrowheads="1"/>
          </p:cNvSpPr>
          <p:nvPr/>
        </p:nvSpPr>
        <p:spPr bwMode="auto">
          <a:xfrm>
            <a:off x="4000496" y="2357430"/>
            <a:ext cx="1873256" cy="500066"/>
          </a:xfrm>
          <a:prstGeom prst="wedgeRectCallout">
            <a:avLst>
              <a:gd name="adj1" fmla="val 55996"/>
              <a:gd name="adj2" fmla="val -12832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жесткость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AutoShape 138"/>
          <p:cNvSpPr>
            <a:spLocks noChangeArrowheads="1"/>
          </p:cNvSpPr>
          <p:nvPr/>
        </p:nvSpPr>
        <p:spPr bwMode="auto">
          <a:xfrm>
            <a:off x="6643702" y="2357430"/>
            <a:ext cx="2024376" cy="428628"/>
          </a:xfrm>
          <a:prstGeom prst="wedgeRectCallout">
            <a:avLst>
              <a:gd name="adj1" fmla="val -49182"/>
              <a:gd name="adj2" fmla="val -1432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деформация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31"/>
          <p:cNvSpPr>
            <a:spLocks noChangeArrowheads="1"/>
          </p:cNvSpPr>
          <p:nvPr/>
        </p:nvSpPr>
        <p:spPr bwMode="auto">
          <a:xfrm>
            <a:off x="3168054" y="4941851"/>
            <a:ext cx="27146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динамометр</a:t>
            </a:r>
          </a:p>
        </p:txBody>
      </p:sp>
      <p:sp>
        <p:nvSpPr>
          <p:cNvPr id="53" name="Rectangle 31"/>
          <p:cNvSpPr>
            <a:spLocks noChangeArrowheads="1"/>
          </p:cNvSpPr>
          <p:nvPr/>
        </p:nvSpPr>
        <p:spPr bwMode="auto">
          <a:xfrm>
            <a:off x="3071802" y="5640189"/>
            <a:ext cx="3571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Измерение сил</a:t>
            </a:r>
          </a:p>
        </p:txBody>
      </p:sp>
      <p:pic>
        <p:nvPicPr>
          <p:cNvPr id="54" name="Рисунок 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3000756"/>
            <a:ext cx="5000628" cy="185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B0B0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5" dur="4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B0B0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6" dur="4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4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200"/>
                            </p:stCondLst>
                            <p:childTnLst>
                              <p:par>
                                <p:cTn id="17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4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B0B0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4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4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4" grpId="0"/>
      <p:bldP spid="26" grpId="0"/>
      <p:bldP spid="28" grpId="0"/>
      <p:bldP spid="30" grpId="0"/>
      <p:bldP spid="32" grpId="0"/>
      <p:bldP spid="49" grpId="0"/>
      <p:bldP spid="50" grpId="0" animBg="1"/>
      <p:bldP spid="51" grpId="0" animBg="1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F(H)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ф. 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х-щая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другого тела.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3069522" y="428604"/>
            <a:ext cx="5288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force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action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other object.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857232"/>
            <a:ext cx="9144000" cy="1138773"/>
          </a:xfrm>
          <a:prstGeom prst="rect">
            <a:avLst/>
          </a:prstGeom>
          <a:solidFill>
            <a:srgbClr val="FFFF00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Условие равновесия тел и равномерного движения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Если сумма сил,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C4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действующих на тело,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равняется нулю,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то тело движется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равномерно или покоится.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=0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250030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Ньютон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сила, изменяющая скорость тела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массой 1 кг на 1 м/с за 1секунду.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0" y="4572008"/>
            <a:ext cx="9144000" cy="175432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[м ] деформация тела,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–коэффициент жесткости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7158" y="6334804"/>
            <a:ext cx="778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Динамометр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прибор для измерения силы.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0" y="2000240"/>
            <a:ext cx="9144000" cy="461665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the sum of the forces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equal to zero,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body moves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evenly or rest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0" y="3286124"/>
            <a:ext cx="9144000" cy="138499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упругости.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Возникает из-за взаимодействия между молекулами при деформации, направлена перпендикулярно поверхности соприкосновения тел.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8" grpId="0"/>
      <p:bldP spid="1058" grpId="1"/>
      <p:bldP spid="1060" grpId="0"/>
      <p:bldP spid="1062" grpId="0" animBg="1"/>
      <p:bldP spid="1062" grpId="1" animBg="1"/>
      <p:bldP spid="1065" grpId="0"/>
      <p:bldP spid="46" grpId="0" animBg="1"/>
      <p:bldP spid="47" grpId="0"/>
      <p:bldP spid="52" grpId="0" animBg="1"/>
      <p:bldP spid="10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204124"/>
            <a:ext cx="9144000" cy="193899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тяжести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тяжести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сила, с которой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планета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притягивает к себе данное тело. Направлена к центру Земли.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=9,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8Н/кг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Земле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Луне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=1,6Н/кг,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т.е.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1кг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Луна притягивает с силой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1,6Н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389054"/>
            <a:ext cx="914403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сила,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которой тело действует на опору или на подвес. </a:t>
            </a:r>
            <a:endParaRPr lang="ru-R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(только при равномерном движении). </a:t>
            </a:r>
            <a:endParaRPr lang="ru-R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80608"/>
            <a:ext cx="9144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Невесомость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состояние, при котором тело не действует ни на опору, ни на подвес.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495054"/>
            <a:ext cx="9144032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 – это масса (инертность),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Ньютоны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это вес (сила).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" grpId="0" animBg="1"/>
      <p:bldP spid="51" grpId="0" animBg="1"/>
      <p:bldP spid="15" grpId="0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2571768" y="516419"/>
            <a:ext cx="657226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10кг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∙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9,8Н/кг = 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98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7-1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Сила тяжести,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тела массой 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M = 10кг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рана…</a:t>
            </a:r>
            <a:endParaRPr lang="ru-RU" sz="28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2867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4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7-2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3600" b="1" dirty="0" smtClean="0">
                <a:solidFill>
                  <a:srgbClr val="1A1A70"/>
                </a:solidFill>
                <a:latin typeface="Times New Roman"/>
                <a:ea typeface="Times New Roman"/>
                <a:cs typeface="Times New Roman"/>
              </a:rPr>
              <a:t>Вес тела, массой  </a:t>
            </a:r>
            <a:r>
              <a:rPr lang="ru-RU" sz="3600" b="1" dirty="0" err="1" smtClean="0">
                <a:solidFill>
                  <a:srgbClr val="1A1A70"/>
                </a:solidFill>
                <a:latin typeface="Times New Roman"/>
                <a:ea typeface="Times New Roman"/>
                <a:cs typeface="Times New Roman"/>
              </a:rPr>
              <a:t>m</a:t>
            </a:r>
            <a:r>
              <a:rPr lang="ru-RU" sz="3600" b="1" dirty="0" smtClean="0">
                <a:solidFill>
                  <a:srgbClr val="1A1A70"/>
                </a:solidFill>
                <a:latin typeface="Times New Roman"/>
                <a:ea typeface="Times New Roman"/>
                <a:cs typeface="Times New Roman"/>
              </a:rPr>
              <a:t> = 100кг равен</a:t>
            </a:r>
            <a:r>
              <a:rPr lang="ru-RU" sz="2800" dirty="0" smtClean="0">
                <a:solidFill>
                  <a:srgbClr val="1A1A70"/>
                </a:solidFill>
                <a:latin typeface="Times New Roman"/>
                <a:ea typeface="Times New Roman"/>
                <a:cs typeface="Times New Roman"/>
              </a:rPr>
              <a:t>. .</a:t>
            </a:r>
            <a:endParaRPr lang="ru-RU" sz="2800" dirty="0">
              <a:solidFill>
                <a:srgbClr val="1A1A7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500306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7-3.  </a:t>
            </a:r>
            <a:r>
              <a:rPr lang="ru-RU" sz="3600" b="1" dirty="0" smtClean="0">
                <a:solidFill>
                  <a:srgbClr val="1A1A70"/>
                </a:solidFill>
                <a:latin typeface="Times New Roman"/>
                <a:ea typeface="Times New Roman"/>
                <a:cs typeface="Times New Roman"/>
              </a:rPr>
              <a:t>Моя масса …..  кг, значит мой вес    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rgbClr val="1A1A7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почти </a:t>
            </a:r>
            <a:endParaRPr lang="ru-RU" sz="3600" dirty="0">
              <a:solidFill>
                <a:srgbClr val="1A1A7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857356" y="1571612"/>
            <a:ext cx="728664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100кг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∙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9,8Н/кг = 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980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400416" y="2528882"/>
            <a:ext cx="147187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78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кг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714481" y="3659691"/>
            <a:ext cx="692948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78кг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∙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9,8Н/кг ≈ 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00430" y="4413601"/>
            <a:ext cx="12858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4714876" y="4342163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86446" y="4485039"/>
            <a:ext cx="33575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∙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9,8Н/кг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572000" y="3643312"/>
            <a:ext cx="74892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6943742" y="3629028"/>
            <a:ext cx="164307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780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1538" y="0"/>
            <a:ext cx="6072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Лабораторная работа № 6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5729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пружина на колодке, линейка, набор грузов по 1Н,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00430" y="2000240"/>
            <a:ext cx="3000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работы:</a:t>
            </a:r>
            <a:endParaRPr kumimoji="0" lang="ru-RU" sz="3600" b="0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00042"/>
            <a:ext cx="900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/>
                <a:ea typeface="Times New Roman"/>
              </a:rPr>
              <a:t>Градуирование пружины. 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Измерение веса тел. Измерение жесткости пружины.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6396335"/>
            <a:ext cx="486003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 13///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стр. 30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Скругленный прямоугольник 98"/>
          <p:cNvSpPr/>
          <p:nvPr/>
        </p:nvSpPr>
        <p:spPr>
          <a:xfrm>
            <a:off x="1285852" y="2143116"/>
            <a:ext cx="2357454" cy="1071570"/>
          </a:xfrm>
          <a:prstGeom prst="roundRect">
            <a:avLst/>
          </a:prstGeom>
          <a:solidFill>
            <a:srgbClr val="F9E3A5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rot="16200000" flipV="1">
            <a:off x="4270003" y="897593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"/>
          <p:cNvGrpSpPr/>
          <p:nvPr/>
        </p:nvGrpSpPr>
        <p:grpSpPr>
          <a:xfrm>
            <a:off x="4843466" y="1967203"/>
            <a:ext cx="714380" cy="461665"/>
            <a:chOff x="2714612" y="4429132"/>
            <a:chExt cx="71438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6"/>
          <p:cNvGrpSpPr/>
          <p:nvPr/>
        </p:nvGrpSpPr>
        <p:grpSpPr>
          <a:xfrm>
            <a:off x="4914904" y="467006"/>
            <a:ext cx="714380" cy="461665"/>
            <a:chOff x="3357554" y="2143116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/>
          <p:nvPr/>
        </p:nvCxnSpPr>
        <p:spPr>
          <a:xfrm rot="16200000" flipV="1">
            <a:off x="4289059" y="1897725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50720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измеряют при равновесии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00166" y="2394174"/>
            <a:ext cx="889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285668" y="2139747"/>
            <a:ext cx="1071254" cy="1146377"/>
            <a:chOff x="9225" y="6153"/>
            <a:chExt cx="720" cy="848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841"/>
              <a:chOff x="8892" y="5943"/>
              <a:chExt cx="720" cy="841"/>
            </a:xfrm>
          </p:grpSpPr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841"/>
                <a:chOff x="11862" y="4958"/>
                <a:chExt cx="676" cy="841"/>
              </a:xfrm>
            </p:grpSpPr>
            <p:sp>
              <p:nvSpPr>
                <p:cNvPr id="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sz="2800" b="1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L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0" y="3357562"/>
          <a:ext cx="5643570" cy="1463040"/>
        </p:xfrm>
        <a:graphic>
          <a:graphicData uri="http://schemas.openxmlformats.org/drawingml/2006/table">
            <a:tbl>
              <a:tblPr/>
              <a:tblGrid>
                <a:gridCol w="285720"/>
                <a:gridCol w="1000132"/>
                <a:gridCol w="2000264"/>
                <a:gridCol w="1143008"/>
                <a:gridCol w="1214446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,м</a:t>
                      </a:r>
                      <a:endParaRPr lang="ru-RU" sz="28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Н/м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3Н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1,5см=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0,015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-6см=0,06м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-8см=0,08м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67Н/м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70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69Н/м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5000636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жесткость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пружины  составляет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69Н/м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это значит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при </a:t>
            </a:r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деформации в 1м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сила упругости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будет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69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Н.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6"/>
          <p:cNvGrpSpPr>
            <a:grpSpLocks/>
          </p:cNvGrpSpPr>
          <p:nvPr/>
        </p:nvGrpSpPr>
        <p:grpSpPr bwMode="auto">
          <a:xfrm rot="5400000">
            <a:off x="4500562" y="1142984"/>
            <a:ext cx="3357586" cy="1071570"/>
            <a:chOff x="1437" y="8484"/>
            <a:chExt cx="3168" cy="432"/>
          </a:xfrm>
        </p:grpSpPr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1437" y="8484"/>
              <a:ext cx="2736" cy="432"/>
              <a:chOff x="1296" y="6912"/>
              <a:chExt cx="2736" cy="432"/>
            </a:xfrm>
          </p:grpSpPr>
          <p:sp>
            <p:nvSpPr>
              <p:cNvPr id="47" name="Line 18"/>
              <p:cNvSpPr>
                <a:spLocks noChangeShapeType="1"/>
              </p:cNvSpPr>
              <p:nvPr/>
            </p:nvSpPr>
            <p:spPr bwMode="auto">
              <a:xfrm>
                <a:off x="1296" y="6912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Line 19"/>
              <p:cNvSpPr>
                <a:spLocks noChangeShapeType="1"/>
              </p:cNvSpPr>
              <p:nvPr/>
            </p:nvSpPr>
            <p:spPr bwMode="auto">
              <a:xfrm flipV="1">
                <a:off x="1296" y="6912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Line 20"/>
              <p:cNvSpPr>
                <a:spLocks noChangeShapeType="1"/>
              </p:cNvSpPr>
              <p:nvPr/>
            </p:nvSpPr>
            <p:spPr bwMode="auto">
              <a:xfrm>
                <a:off x="1440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Line 21"/>
              <p:cNvSpPr>
                <a:spLocks noChangeShapeType="1"/>
              </p:cNvSpPr>
              <p:nvPr/>
            </p:nvSpPr>
            <p:spPr bwMode="auto">
              <a:xfrm flipV="1">
                <a:off x="1728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Line 22"/>
              <p:cNvSpPr>
                <a:spLocks noChangeShapeType="1"/>
              </p:cNvSpPr>
              <p:nvPr/>
            </p:nvSpPr>
            <p:spPr bwMode="auto">
              <a:xfrm>
                <a:off x="2016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Line 23"/>
              <p:cNvSpPr>
                <a:spLocks noChangeShapeType="1"/>
              </p:cNvSpPr>
              <p:nvPr/>
            </p:nvSpPr>
            <p:spPr bwMode="auto">
              <a:xfrm flipV="1">
                <a:off x="2304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Line 24"/>
              <p:cNvSpPr>
                <a:spLocks noChangeShapeType="1"/>
              </p:cNvSpPr>
              <p:nvPr/>
            </p:nvSpPr>
            <p:spPr bwMode="auto">
              <a:xfrm>
                <a:off x="2592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Line 25"/>
              <p:cNvSpPr>
                <a:spLocks noChangeShapeType="1"/>
              </p:cNvSpPr>
              <p:nvPr/>
            </p:nvSpPr>
            <p:spPr bwMode="auto">
              <a:xfrm flipV="1">
                <a:off x="2880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Line 26"/>
              <p:cNvSpPr>
                <a:spLocks noChangeShapeType="1"/>
              </p:cNvSpPr>
              <p:nvPr/>
            </p:nvSpPr>
            <p:spPr bwMode="auto">
              <a:xfrm>
                <a:off x="3168" y="6912"/>
                <a:ext cx="144" cy="28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Line 27"/>
              <p:cNvSpPr>
                <a:spLocks noChangeShapeType="1"/>
              </p:cNvSpPr>
              <p:nvPr/>
            </p:nvSpPr>
            <p:spPr bwMode="auto">
              <a:xfrm>
                <a:off x="3312" y="7200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9" name="Rectangle 28"/>
            <p:cNvSpPr>
              <a:spLocks noChangeArrowheads="1"/>
            </p:cNvSpPr>
            <p:nvPr/>
          </p:nvSpPr>
          <p:spPr bwMode="auto">
            <a:xfrm>
              <a:off x="4173" y="8628"/>
              <a:ext cx="432" cy="28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 flipH="1">
              <a:off x="3729" y="8772"/>
              <a:ext cx="72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7500958" y="785794"/>
            <a:ext cx="1214446" cy="3714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7500958" y="1428736"/>
            <a:ext cx="57150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159758" y="114298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7500958" y="2784470"/>
            <a:ext cx="57150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215338" y="257174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7500958" y="4167478"/>
            <a:ext cx="57150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130252" y="392906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7500958" y="2071678"/>
            <a:ext cx="396000" cy="158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929586" y="185736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7500958" y="3500438"/>
            <a:ext cx="396000" cy="158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929586" y="328612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7500958" y="153717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7500958" y="167748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7500958" y="1804504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7495672" y="1944660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7506244" y="219597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7506244" y="233628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7506244" y="2463304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7500958" y="2603460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7506244" y="2915642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7506244" y="3055952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7506244" y="3182970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7500958" y="332312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7506244" y="3611598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7506244" y="3751908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7506244" y="387892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7500958" y="4019082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500958" y="21429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rot="16200000" flipV="1">
            <a:off x="5622760" y="3592687"/>
            <a:ext cx="756000" cy="0"/>
          </a:xfrm>
          <a:prstGeom prst="straightConnector1">
            <a:avLst/>
          </a:prstGeom>
          <a:ln w="508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3"/>
          <p:cNvGrpSpPr/>
          <p:nvPr/>
        </p:nvGrpSpPr>
        <p:grpSpPr>
          <a:xfrm>
            <a:off x="6072198" y="3643314"/>
            <a:ext cx="714380" cy="461665"/>
            <a:chOff x="2714612" y="4429132"/>
            <a:chExt cx="714380" cy="461665"/>
          </a:xfrm>
        </p:grpSpPr>
        <p:sp>
          <p:nvSpPr>
            <p:cNvPr id="88" name="TextBox 87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9" name="Прямая со стрелкой 88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Правая фигурная скобка 89"/>
          <p:cNvSpPr/>
          <p:nvPr/>
        </p:nvSpPr>
        <p:spPr>
          <a:xfrm flipH="1">
            <a:off x="6929454" y="1428736"/>
            <a:ext cx="571504" cy="1357322"/>
          </a:xfrm>
          <a:prstGeom prst="rightBrace">
            <a:avLst>
              <a:gd name="adj1" fmla="val 8333"/>
              <a:gd name="adj2" fmla="val 50000"/>
            </a:avLst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6357950" y="1857364"/>
            <a:ext cx="71045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3200" dirty="0">
              <a:solidFill>
                <a:srgbClr val="0014AC"/>
              </a:solidFill>
              <a:latin typeface="Times New Roman"/>
              <a:ea typeface="Times New Roman"/>
            </a:endParaRPr>
          </a:p>
        </p:txBody>
      </p:sp>
      <p:grpSp>
        <p:nvGrpSpPr>
          <p:cNvPr id="16" name="Группа 6"/>
          <p:cNvGrpSpPr/>
          <p:nvPr/>
        </p:nvGrpSpPr>
        <p:grpSpPr>
          <a:xfrm>
            <a:off x="5286380" y="2395831"/>
            <a:ext cx="714380" cy="461665"/>
            <a:chOff x="3357554" y="2143116"/>
            <a:chExt cx="714380" cy="461665"/>
          </a:xfrm>
        </p:grpSpPr>
        <p:sp>
          <p:nvSpPr>
            <p:cNvPr id="93" name="TextBox 92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30000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упр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4" name="Прямая со стрелкой 93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Правая фигурная скобка 94"/>
          <p:cNvSpPr/>
          <p:nvPr/>
        </p:nvSpPr>
        <p:spPr>
          <a:xfrm>
            <a:off x="8143900" y="1428736"/>
            <a:ext cx="500066" cy="2714644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704861" y="785794"/>
            <a:ext cx="364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Гука)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7" name="AutoShape 137"/>
          <p:cNvSpPr>
            <a:spLocks noChangeArrowheads="1"/>
          </p:cNvSpPr>
          <p:nvPr/>
        </p:nvSpPr>
        <p:spPr bwMode="auto">
          <a:xfrm>
            <a:off x="285720" y="1500174"/>
            <a:ext cx="1428728" cy="428628"/>
          </a:xfrm>
          <a:prstGeom prst="wedgeRectCallout">
            <a:avLst>
              <a:gd name="adj1" fmla="val 48112"/>
              <a:gd name="adj2" fmla="val -10921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жесткость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AutoShape 138"/>
          <p:cNvSpPr>
            <a:spLocks noChangeArrowheads="1"/>
          </p:cNvSpPr>
          <p:nvPr/>
        </p:nvSpPr>
        <p:spPr bwMode="auto">
          <a:xfrm>
            <a:off x="2071670" y="1428736"/>
            <a:ext cx="1714512" cy="357190"/>
          </a:xfrm>
          <a:prstGeom prst="wedgeRectCallout">
            <a:avLst>
              <a:gd name="adj1" fmla="val -50043"/>
              <a:gd name="adj2" fmla="val -11459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деформация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643438" y="1252823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500"/>
                            </p:stCondLst>
                            <p:childTnLst>
                              <p:par>
                                <p:cTn id="2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5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6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26" grpId="0"/>
      <p:bldP spid="38" grpId="0"/>
      <p:bldP spid="58" grpId="0" animBg="1"/>
      <p:bldP spid="60" grpId="0"/>
      <p:bldP spid="62" grpId="0"/>
      <p:bldP spid="64" grpId="0"/>
      <p:bldP spid="66" grpId="0"/>
      <p:bldP spid="68" grpId="0"/>
      <p:bldP spid="85" grpId="0"/>
      <p:bldP spid="90" grpId="0" animBg="1"/>
      <p:bldP spid="91" grpId="0"/>
      <p:bldP spid="95" grpId="0" animBg="1"/>
      <p:bldP spid="96" grpId="0"/>
      <p:bldP spid="97" grpId="0" animBg="1"/>
      <p:bldP spid="98" grpId="0" animBg="1"/>
      <p:bldP spid="100" grpId="0" animBg="1"/>
      <p:bldP spid="10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2"/>
          <a:ext cx="9144002" cy="4023360"/>
        </p:xfrm>
        <a:graphic>
          <a:graphicData uri="http://schemas.openxmlformats.org/drawingml/2006/table">
            <a:tbl>
              <a:tblPr/>
              <a:tblGrid>
                <a:gridCol w="495474"/>
                <a:gridCol w="7891399"/>
                <a:gridCol w="757129"/>
              </a:tblGrid>
              <a:tr h="211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Times New Roman"/>
                        </a:rPr>
                        <a:t>Консультация по задачам гр.1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Создание проблемной ситуации: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Может ли изменить скорость одинокое тело</a:t>
                      </a: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Что мы понимаем под словом "сильный"?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Times New Roman"/>
                        </a:rPr>
                        <a:t>Эвристическая беседа по материалу темы 7 с демонстрациями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13м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</a:rPr>
                        <a:t>Повторение темы по ОК</a:t>
                      </a: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Первичная обратная связь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стр.50.??? №1,2,3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стр.51 №</a:t>
                      </a:r>
                      <a:r>
                        <a:rPr lang="ru-RU" sz="2000" b="1" i="1" dirty="0" smtClean="0">
                          <a:latin typeface="Times New Roman"/>
                          <a:ea typeface="Times New Roman"/>
                        </a:rPr>
                        <a:t>1,2,3,4       стр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. 52 упр.15 (2).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Times New Roman"/>
                        </a:rPr>
                        <a:t>упр.16 (3,4,5)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/>
                        </a:rPr>
                        <a:t>д.з</a:t>
                      </a: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§§ 23-28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1635143"/>
            <a:ext cx="9144000" cy="150810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тяжести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тяжести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 …..</a:t>
            </a:r>
          </a:p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=…..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….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Н/кг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Земле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Луне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…Н/к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г,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т.е.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1кг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Луна притягивает с силой ….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3228803"/>
            <a:ext cx="914403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сила,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(только при …..       движении). </a:t>
            </a:r>
            <a:endParaRPr lang="ru-R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487299"/>
            <a:ext cx="9144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Невесомость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состояние, ……                              .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209302"/>
            <a:ext cx="2143108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Кг–это .. 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Вес–это…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5373216"/>
            <a:ext cx="721520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масса (инертность),     Ньютоны (сила).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Продолжите начатое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" grpId="0" animBg="1"/>
      <p:bldP spid="51" grpId="0" animBg="1"/>
      <p:bldP spid="15" grpId="0"/>
      <p:bldP spid="16" grpId="0" animBg="1"/>
      <p:bldP spid="16" grpId="1" animBg="1"/>
      <p:bldP spid="10" grpId="0" animBg="1"/>
      <p:bldP spid="10" grpId="1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204124"/>
            <a:ext cx="9144000" cy="193899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тяжести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тяжести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сила, с которой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планета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притягивает к себе данное тело. Направлена к центру Земли.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=9,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8Н/кг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Земле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Луне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=1,6Н/кг,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т.е.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1кг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Луна притягивает с силой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1,6Н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389054"/>
            <a:ext cx="914403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сила,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которой тело действует на опору или на подвес. </a:t>
            </a:r>
            <a:endParaRPr lang="ru-R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(только при равномерном движении). </a:t>
            </a:r>
            <a:endParaRPr lang="ru-R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80608"/>
            <a:ext cx="9144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Невесомость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состояние, при котором тело не действует ни на опору, ни на подвес.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495054"/>
            <a:ext cx="9144032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 – это масса (инертность),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 – это Ньютоны (сила).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" grpId="0" animBg="1"/>
      <p:bldP spid="51" grpId="0" animBg="1"/>
      <p:bldP spid="15" grpId="0"/>
      <p:bldP spid="16" grpId="0" animBg="1"/>
      <p:bldP spid="1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6273225"/>
            <a:ext cx="5429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стр.13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00" y="1357298"/>
            <a:ext cx="909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Сложение векторов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правило треугольника!!!)</a:t>
            </a:r>
            <a:endParaRPr lang="ru-RU" sz="3200" b="1" i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Скругленный прямоугольник 96"/>
          <p:cNvSpPr/>
          <p:nvPr/>
        </p:nvSpPr>
        <p:spPr>
          <a:xfrm>
            <a:off x="3857620" y="2571744"/>
            <a:ext cx="4429156" cy="785818"/>
          </a:xfrm>
          <a:prstGeom prst="roundRect">
            <a:avLst/>
          </a:prstGeom>
          <a:solidFill>
            <a:srgbClr val="92D05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5429256" y="1214422"/>
            <a:ext cx="2786082" cy="785818"/>
          </a:xfrm>
          <a:prstGeom prst="roundRect">
            <a:avLst/>
          </a:prstGeom>
          <a:solidFill>
            <a:srgbClr val="FFFF0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857224" y="1000108"/>
            <a:ext cx="2286016" cy="785818"/>
          </a:xfrm>
          <a:prstGeom prst="roundRect">
            <a:avLst/>
          </a:prstGeom>
          <a:solidFill>
            <a:srgbClr val="7030A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751060" y="784328"/>
            <a:ext cx="85928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560015" y="784328"/>
            <a:ext cx="10736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758490" y="816288"/>
            <a:ext cx="186768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6817009" y="571480"/>
            <a:ext cx="1318123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H="1">
            <a:off x="6109898" y="571480"/>
            <a:ext cx="69803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6825584" y="597199"/>
            <a:ext cx="567172" cy="45719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7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V="1">
            <a:off x="5829094" y="3849837"/>
            <a:ext cx="0" cy="112403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5818889" y="3895546"/>
            <a:ext cx="1294389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V="1">
            <a:off x="5847804" y="3970343"/>
            <a:ext cx="1195736" cy="102845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7048580" y="4145765"/>
            <a:ext cx="37079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7"/>
          <p:cNvGrpSpPr/>
          <p:nvPr/>
        </p:nvGrpSpPr>
        <p:grpSpPr>
          <a:xfrm>
            <a:off x="1071538" y="379801"/>
            <a:ext cx="571504" cy="461665"/>
            <a:chOff x="4000496" y="2000241"/>
            <a:chExt cx="642942" cy="472386"/>
          </a:xfrm>
        </p:grpSpPr>
        <p:sp>
          <p:nvSpPr>
            <p:cNvPr id="39" name="TextBox 38"/>
            <p:cNvSpPr txBox="1"/>
            <p:nvPr/>
          </p:nvSpPr>
          <p:spPr>
            <a:xfrm>
              <a:off x="4000496" y="2000241"/>
              <a:ext cx="642942" cy="472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4071934" y="2086182"/>
              <a:ext cx="35719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40"/>
          <p:cNvGrpSpPr/>
          <p:nvPr/>
        </p:nvGrpSpPr>
        <p:grpSpPr>
          <a:xfrm>
            <a:off x="1928794" y="388698"/>
            <a:ext cx="571504" cy="461665"/>
            <a:chOff x="4000496" y="2000241"/>
            <a:chExt cx="642942" cy="472386"/>
          </a:xfrm>
        </p:grpSpPr>
        <p:sp>
          <p:nvSpPr>
            <p:cNvPr id="42" name="TextBox 41"/>
            <p:cNvSpPr txBox="1"/>
            <p:nvPr/>
          </p:nvSpPr>
          <p:spPr>
            <a:xfrm>
              <a:off x="4000496" y="2000241"/>
              <a:ext cx="642942" cy="472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1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4071934" y="2086182"/>
              <a:ext cx="357190" cy="1588"/>
            </a:xfrm>
            <a:prstGeom prst="straightConnector1">
              <a:avLst/>
            </a:prstGeom>
            <a:ln>
              <a:solidFill>
                <a:srgbClr val="220FB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43"/>
          <p:cNvGrpSpPr/>
          <p:nvPr/>
        </p:nvGrpSpPr>
        <p:grpSpPr>
          <a:xfrm>
            <a:off x="971599" y="1058275"/>
            <a:ext cx="2357454" cy="584775"/>
            <a:chOff x="4012206" y="2000237"/>
            <a:chExt cx="642942" cy="1314724"/>
          </a:xfrm>
        </p:grpSpPr>
        <p:sp>
          <p:nvSpPr>
            <p:cNvPr id="45" name="TextBox 44"/>
            <p:cNvSpPr txBox="1"/>
            <p:nvPr/>
          </p:nvSpPr>
          <p:spPr>
            <a:xfrm>
              <a:off x="4012206" y="2000237"/>
              <a:ext cx="642942" cy="131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   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   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 flipV="1">
              <a:off x="4024309" y="2073338"/>
              <a:ext cx="107157" cy="1284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Прямая со стрелкой 47"/>
          <p:cNvCxnSpPr/>
          <p:nvPr/>
        </p:nvCxnSpPr>
        <p:spPr>
          <a:xfrm>
            <a:off x="1773152" y="1218795"/>
            <a:ext cx="388058" cy="2352"/>
          </a:xfrm>
          <a:prstGeom prst="straightConnector1">
            <a:avLst/>
          </a:prstGeom>
          <a:ln>
            <a:solidFill>
              <a:srgbClr val="220FB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540868" y="1221993"/>
            <a:ext cx="388058" cy="23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51"/>
          <p:cNvGrpSpPr/>
          <p:nvPr/>
        </p:nvGrpSpPr>
        <p:grpSpPr>
          <a:xfrm>
            <a:off x="2500298" y="1857364"/>
            <a:ext cx="571504" cy="461665"/>
            <a:chOff x="4000496" y="2000241"/>
            <a:chExt cx="642942" cy="472386"/>
          </a:xfrm>
        </p:grpSpPr>
        <p:sp>
          <p:nvSpPr>
            <p:cNvPr id="53" name="TextBox 52"/>
            <p:cNvSpPr txBox="1"/>
            <p:nvPr/>
          </p:nvSpPr>
          <p:spPr>
            <a:xfrm>
              <a:off x="4000496" y="2000241"/>
              <a:ext cx="642942" cy="472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4071934" y="2086182"/>
              <a:ext cx="357190" cy="1588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73"/>
          <p:cNvGrpSpPr/>
          <p:nvPr/>
        </p:nvGrpSpPr>
        <p:grpSpPr>
          <a:xfrm>
            <a:off x="5715008" y="1322237"/>
            <a:ext cx="2478900" cy="584775"/>
            <a:chOff x="6236504" y="2201283"/>
            <a:chExt cx="2478900" cy="584775"/>
          </a:xfrm>
        </p:grpSpPr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>
              <a:off x="7171064" y="2246363"/>
              <a:ext cx="400113" cy="25981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>
              <a:off x="8086110" y="2246363"/>
              <a:ext cx="400113" cy="2598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236504" y="2201283"/>
              <a:ext cx="24789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20"/>
            <p:cNvSpPr>
              <a:spLocks noChangeShapeType="1"/>
            </p:cNvSpPr>
            <p:nvPr/>
          </p:nvSpPr>
          <p:spPr bwMode="auto">
            <a:xfrm>
              <a:off x="6286512" y="2235913"/>
              <a:ext cx="400113" cy="2598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Группа 74"/>
          <p:cNvGrpSpPr/>
          <p:nvPr/>
        </p:nvGrpSpPr>
        <p:grpSpPr>
          <a:xfrm>
            <a:off x="8072462" y="142852"/>
            <a:ext cx="714380" cy="584775"/>
            <a:chOff x="6858016" y="3000372"/>
            <a:chExt cx="714380" cy="584775"/>
          </a:xfrm>
        </p:grpSpPr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>
              <a:off x="6944814" y="3054964"/>
              <a:ext cx="400113" cy="2598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858016" y="3000372"/>
              <a:ext cx="7143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0"/>
          <p:cNvGrpSpPr/>
          <p:nvPr/>
        </p:nvGrpSpPr>
        <p:grpSpPr>
          <a:xfrm>
            <a:off x="5214942" y="285728"/>
            <a:ext cx="857256" cy="584775"/>
            <a:chOff x="6215074" y="3571876"/>
            <a:chExt cx="857256" cy="584775"/>
          </a:xfrm>
        </p:grpSpPr>
        <p:sp>
          <p:nvSpPr>
            <p:cNvPr id="67" name="Line 21"/>
            <p:cNvSpPr>
              <a:spLocks noChangeShapeType="1"/>
            </p:cNvSpPr>
            <p:nvPr/>
          </p:nvSpPr>
          <p:spPr bwMode="auto">
            <a:xfrm>
              <a:off x="6402092" y="3629666"/>
              <a:ext cx="400113" cy="25981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215074" y="3571876"/>
              <a:ext cx="8572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72"/>
          <p:cNvGrpSpPr/>
          <p:nvPr/>
        </p:nvGrpSpPr>
        <p:grpSpPr>
          <a:xfrm>
            <a:off x="7500958" y="714356"/>
            <a:ext cx="642942" cy="584775"/>
            <a:chOff x="6215074" y="4357694"/>
            <a:chExt cx="642942" cy="584775"/>
          </a:xfrm>
        </p:grpSpPr>
        <p:sp>
          <p:nvSpPr>
            <p:cNvPr id="68" name="Line 22"/>
            <p:cNvSpPr>
              <a:spLocks noChangeShapeType="1"/>
            </p:cNvSpPr>
            <p:nvPr/>
          </p:nvSpPr>
          <p:spPr bwMode="auto">
            <a:xfrm>
              <a:off x="6215074" y="4384990"/>
              <a:ext cx="400113" cy="2598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215074" y="4357694"/>
              <a:ext cx="6429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000496" y="845733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действующая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87"/>
          <p:cNvGrpSpPr/>
          <p:nvPr/>
        </p:nvGrpSpPr>
        <p:grpSpPr>
          <a:xfrm>
            <a:off x="4000496" y="2571744"/>
            <a:ext cx="4429156" cy="769441"/>
            <a:chOff x="928662" y="5214950"/>
            <a:chExt cx="4429156" cy="769441"/>
          </a:xfrm>
        </p:grpSpPr>
        <p:grpSp>
          <p:nvGrpSpPr>
            <p:cNvPr id="11" name="Группа 76"/>
            <p:cNvGrpSpPr/>
            <p:nvPr/>
          </p:nvGrpSpPr>
          <p:grpSpPr>
            <a:xfrm>
              <a:off x="1071538" y="5375528"/>
              <a:ext cx="2554559" cy="36431"/>
              <a:chOff x="6286512" y="2235913"/>
              <a:chExt cx="2554559" cy="36431"/>
            </a:xfrm>
          </p:grpSpPr>
          <p:sp>
            <p:nvSpPr>
              <p:cNvPr id="78" name="Line 21"/>
              <p:cNvSpPr>
                <a:spLocks noChangeShapeType="1"/>
              </p:cNvSpPr>
              <p:nvPr/>
            </p:nvSpPr>
            <p:spPr bwMode="auto">
              <a:xfrm>
                <a:off x="7266600" y="2246363"/>
                <a:ext cx="400113" cy="25981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Line 22"/>
              <p:cNvSpPr>
                <a:spLocks noChangeShapeType="1"/>
              </p:cNvSpPr>
              <p:nvPr/>
            </p:nvSpPr>
            <p:spPr bwMode="auto">
              <a:xfrm>
                <a:off x="8440958" y="2246363"/>
                <a:ext cx="400113" cy="25981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Line 20"/>
              <p:cNvSpPr>
                <a:spLocks noChangeShapeType="1"/>
              </p:cNvSpPr>
              <p:nvPr/>
            </p:nvSpPr>
            <p:spPr bwMode="auto">
              <a:xfrm>
                <a:off x="6286512" y="2235913"/>
                <a:ext cx="400113" cy="25981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2" name="Прямоугольник 81"/>
            <p:cNvSpPr/>
            <p:nvPr/>
          </p:nvSpPr>
          <p:spPr>
            <a:xfrm>
              <a:off x="928662" y="5214950"/>
              <a:ext cx="442915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кат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теч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4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отн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берега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6929454" y="3941129"/>
            <a:ext cx="2428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берега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86"/>
          <p:cNvGrpSpPr/>
          <p:nvPr/>
        </p:nvGrpSpPr>
        <p:grpSpPr>
          <a:xfrm>
            <a:off x="6881954" y="3214686"/>
            <a:ext cx="857256" cy="707886"/>
            <a:chOff x="5143504" y="3357562"/>
            <a:chExt cx="857256" cy="707886"/>
          </a:xfrm>
        </p:grpSpPr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>
              <a:off x="5223335" y="3537001"/>
              <a:ext cx="3707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5143504" y="3357562"/>
              <a:ext cx="8572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кат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85"/>
          <p:cNvGrpSpPr/>
          <p:nvPr/>
        </p:nvGrpSpPr>
        <p:grpSpPr>
          <a:xfrm>
            <a:off x="4953128" y="3643314"/>
            <a:ext cx="1071570" cy="707886"/>
            <a:chOff x="2428860" y="4207664"/>
            <a:chExt cx="1071570" cy="707886"/>
          </a:xfrm>
        </p:grpSpPr>
        <p:sp>
          <p:nvSpPr>
            <p:cNvPr id="3104" name="Line 32"/>
            <p:cNvSpPr>
              <a:spLocks noChangeShapeType="1"/>
            </p:cNvSpPr>
            <p:nvPr/>
          </p:nvSpPr>
          <p:spPr bwMode="auto">
            <a:xfrm>
              <a:off x="2530792" y="4374484"/>
              <a:ext cx="37079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2428860" y="4207664"/>
              <a:ext cx="10715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теч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0" y="5857892"/>
            <a:ext cx="5500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голову 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первого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второй…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143108" y="6300799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Начало первого… с концом последнего!!!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0" y="5214950"/>
            <a:ext cx="909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Сложение векторов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правило треугольника!!!)</a:t>
            </a:r>
            <a:endParaRPr lang="ru-RU" sz="3200" b="1" i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58" y="221455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2км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3км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5км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29256" y="1857364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50Н-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30Н=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20Н</a:t>
            </a:r>
            <a:endParaRPr lang="ru-RU" sz="4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57158" y="4286256"/>
            <a:ext cx="2500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1406" y="3434364"/>
            <a:ext cx="478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теч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берега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00364" y="0"/>
            <a:ext cx="1857356" cy="4286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7-4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,стр.13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5.55556E-7 0.16042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104 C 0.01337 0.02914 0.06597 0.04902 0.09601 0.04902 C 0.12587 0.04902 0.13264 0.01595 0.14063 0.0104 " pathEditMode="relative" rAng="0" ptsTypes="aaA">
                                      <p:cBhvr>
                                        <p:cTn id="113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301 L -0.00156 0.0437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"/>
                            </p:stCondLst>
                            <p:childTnLst>
                              <p:par>
                                <p:cTn id="18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100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00"/>
                            </p:stCondLst>
                            <p:childTnLst>
                              <p:par>
                                <p:cTn id="1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7086E-6 L 0.66285 0.02891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2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6" grpId="0" animBg="1"/>
      <p:bldP spid="95" grpId="0" animBg="1"/>
      <p:bldP spid="3077" grpId="0" animBg="1"/>
      <p:bldP spid="3078" grpId="0" animBg="1"/>
      <p:bldP spid="3079" grpId="0" animBg="1"/>
      <p:bldP spid="3079" grpId="1" animBg="1"/>
      <p:bldP spid="3079" grpId="2" animBg="1"/>
      <p:bldP spid="3089" grpId="0" animBg="1"/>
      <p:bldP spid="3090" grpId="0" animBg="1"/>
      <p:bldP spid="3090" grpId="1" animBg="1"/>
      <p:bldP spid="3091" grpId="0" animBg="1"/>
      <p:bldP spid="3091" grpId="1" animBg="1"/>
      <p:bldP spid="3098" grpId="0" animBg="1"/>
      <p:bldP spid="3099" grpId="0" animBg="1"/>
      <p:bldP spid="3100" grpId="0" animBg="1"/>
      <p:bldP spid="3100" grpId="1" animBg="1"/>
      <p:bldP spid="3100" grpId="2" animBg="1"/>
      <p:bldP spid="3106" grpId="0" animBg="1"/>
      <p:bldP spid="76" grpId="0"/>
      <p:bldP spid="83" grpId="0"/>
      <p:bldP spid="89" grpId="0"/>
      <p:bldP spid="89" grpId="1"/>
      <p:bldP spid="90" grpId="0"/>
      <p:bldP spid="90" grpId="1"/>
      <p:bldP spid="91" grpId="0"/>
      <p:bldP spid="58" grpId="0"/>
      <p:bldP spid="74" grpId="0"/>
      <p:bldP spid="74" grpId="1"/>
      <p:bldP spid="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rgbClr val="F9E3A5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1.Чему равна сила трения, если брусок движется равномерно?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Н с точностью до десятых.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2276872"/>
            <a:ext cx="9144000" cy="1584176"/>
          </a:xfrm>
          <a:prstGeom prst="rect">
            <a:avLst/>
          </a:prstGeom>
          <a:solidFill>
            <a:srgbClr val="F9E3A5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Дети тянут санки, прилагая в направлении    движения силы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7 и 10 Н.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Сила сопротивления равна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14 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Чему равна равнодействующая этих сил?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 точностью до целых и сделайте рисунок.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0" y="4797152"/>
            <a:ext cx="9144000" cy="1080120"/>
          </a:xfrm>
          <a:prstGeom prst="rect">
            <a:avLst/>
          </a:prstGeom>
          <a:solidFill>
            <a:srgbClr val="F9E3A5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Чему равна сила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сопротивления,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брусок движется с постоянной скоростью? Масштаб указан на рисунке.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Н с точностью до целых.</a:t>
            </a: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829675" y="692696"/>
            <a:ext cx="314325" cy="352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/>
          <a:stretch>
            <a:fillRect/>
          </a:stretch>
        </p:blipFill>
        <p:spPr bwMode="auto">
          <a:xfrm>
            <a:off x="133023" y="1196752"/>
            <a:ext cx="371889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lum bright="-20000" contrast="60000"/>
          </a:blip>
          <a:srcRect/>
          <a:stretch>
            <a:fillRect/>
          </a:stretch>
        </p:blipFill>
        <p:spPr bwMode="auto">
          <a:xfrm>
            <a:off x="4262997" y="1196752"/>
            <a:ext cx="488100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>
            <a:lum bright="-20000" contrast="60000"/>
          </a:blip>
          <a:srcRect/>
          <a:stretch>
            <a:fillRect/>
          </a:stretch>
        </p:blipFill>
        <p:spPr bwMode="auto">
          <a:xfrm>
            <a:off x="5148064" y="5777880"/>
            <a:ext cx="22363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/>
          <p:nvPr/>
        </p:nvCxnSpPr>
        <p:spPr>
          <a:xfrm>
            <a:off x="4499992" y="4221088"/>
            <a:ext cx="2808312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36296" y="3748970"/>
            <a:ext cx="6399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17Н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3059832" y="4221088"/>
            <a:ext cx="1440160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43808" y="3717032"/>
            <a:ext cx="6399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14Н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427984" y="4509120"/>
            <a:ext cx="648072" cy="0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76056" y="4293096"/>
            <a:ext cx="5116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3Н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4355976" y="6141554"/>
            <a:ext cx="1440160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11960" y="6309320"/>
            <a:ext cx="576064" cy="40011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4Н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9" grpId="0" animBg="1"/>
      <p:bldP spid="1030" grpId="0" animBg="1"/>
      <p:bldP spid="22" grpId="0" animBg="1"/>
      <p:bldP spid="25" grpId="0" animBg="1"/>
      <p:bldP spid="28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278880"/>
        </p:xfrm>
        <a:graphic>
          <a:graphicData uri="http://schemas.openxmlformats.org/drawingml/2006/table">
            <a:tbl>
              <a:tblPr/>
              <a:tblGrid>
                <a:gridCol w="495474"/>
                <a:gridCol w="7891397"/>
                <a:gridCol w="757129"/>
              </a:tblGrid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раздел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(II)    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2000" b="1" cap="all" dirty="0">
                          <a:latin typeface="Times New Roman"/>
                          <a:ea typeface="Times New Roman"/>
                        </a:rPr>
                        <a:t>взаимодействие тел.»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                    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Урок - 2 (лр6) № 19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ТЕМА: </a:t>
                      </a: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л/р №6 "Градуирование  шкалы динамометра и измерение сил"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44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ЦЕЛИ: 1.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 Создать условия для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развития умений определять величину силы.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             2.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Создать условия для </a:t>
                      </a:r>
                      <a:r>
                        <a:rPr lang="ru-RU" sz="2000" b="1" i="1">
                          <a:latin typeface="Times New Roman"/>
                          <a:ea typeface="Times New Roman"/>
                        </a:rPr>
                        <a:t>развития умений владеть динамометром.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            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             3. Создать условия для усвоения знаний по теме №7.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1. Проградуировать динамометр и  измерить силу тяжести.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u="sng" cap="all">
                          <a:latin typeface="Times New Roman"/>
                          <a:ea typeface="Times New Roman"/>
                        </a:rPr>
                        <a:t>ТИп УРОКА:</a:t>
                      </a:r>
                      <a:r>
                        <a:rPr lang="ru-RU" sz="2000" i="1">
                          <a:latin typeface="Times New Roman"/>
                          <a:ea typeface="Times New Roman"/>
                        </a:rPr>
                        <a:t> развития практических навыков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u="sng" cap="all">
                          <a:latin typeface="Times New Roman"/>
                          <a:ea typeface="Times New Roman"/>
                        </a:rPr>
                        <a:t>ВИД УРО КА: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 лабораторная работа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ДЕМОНСТРАЦИИ:1.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</a:rPr>
                        <a:t>Д.з гр. №2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</a:rPr>
                        <a:t>Консультация по теме №7.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3м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18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  - 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что такое сила?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28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сила тяжести, сила упругости,  вес тела.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</a:rPr>
                        <a:t>Оформление лабораторной работы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</a:rPr>
                        <a:t>Выполнение л.р. № 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Times New Roman"/>
                        </a:rPr>
                        <a:t>*  визуализация по теме №7  -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</a:rPr>
                        <a:t>гр. №2.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5984" y="-24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2918"/>
            <a:ext cx="7500958" cy="148993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закрепление теме №7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закр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стр.12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" y="-71462"/>
            <a:ext cx="1043640" cy="142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7-1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Парашютист спускается равномерно со скоростью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 м/с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Его вес равен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900 Н.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Какова его масса? Ответ запишите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кг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точностью до целых.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2526968" y="2846768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41348" y="2989644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3714744" y="2759799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57752" y="2974113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285860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равномерном движении вес тела по величине равен силе тяжести!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214942" y="2928934"/>
            <a:ext cx="17411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900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714612" y="3786190"/>
            <a:ext cx="12650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929058" y="3929066"/>
            <a:ext cx="204895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91,3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кг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6357982" y="4357695"/>
            <a:ext cx="3071802" cy="357189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уб 12"/>
          <p:cNvSpPr/>
          <p:nvPr/>
        </p:nvSpPr>
        <p:spPr>
          <a:xfrm>
            <a:off x="7572396" y="3714752"/>
            <a:ext cx="928694" cy="857256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7180284" y="5249872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7072330" y="5435758"/>
            <a:ext cx="790581" cy="707886"/>
            <a:chOff x="5643570" y="500042"/>
            <a:chExt cx="790586" cy="707747"/>
          </a:xfrm>
        </p:grpSpPr>
        <p:sp>
          <p:nvSpPr>
            <p:cNvPr id="16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 стрелкой 17"/>
          <p:cNvCxnSpPr/>
          <p:nvPr/>
        </p:nvCxnSpPr>
        <p:spPr>
          <a:xfrm rot="5400000">
            <a:off x="7402972" y="3637348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22"/>
          <p:cNvGrpSpPr>
            <a:grpSpLocks/>
          </p:cNvGrpSpPr>
          <p:nvPr/>
        </p:nvGrpSpPr>
        <p:grpSpPr bwMode="auto">
          <a:xfrm>
            <a:off x="8072462" y="4857760"/>
            <a:ext cx="928694" cy="707886"/>
            <a:chOff x="5643564" y="500042"/>
            <a:chExt cx="928699" cy="707747"/>
          </a:xfrm>
        </p:grpSpPr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2"/>
          <p:cNvGrpSpPr>
            <a:grpSpLocks/>
          </p:cNvGrpSpPr>
          <p:nvPr/>
        </p:nvGrpSpPr>
        <p:grpSpPr bwMode="auto">
          <a:xfrm>
            <a:off x="8143900" y="2928934"/>
            <a:ext cx="790581" cy="707886"/>
            <a:chOff x="5643570" y="500042"/>
            <a:chExt cx="790586" cy="707747"/>
          </a:xfrm>
        </p:grpSpPr>
        <p:sp>
          <p:nvSpPr>
            <p:cNvPr id="23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142844" y="2571744"/>
            <a:ext cx="250033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=900Н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=9,8Н/кг</a:t>
            </a:r>
            <a:endParaRPr lang="ru-RU" sz="36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1358084" y="3499645"/>
            <a:ext cx="2143139" cy="158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0" y="5664772"/>
            <a:ext cx="9144000" cy="11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масса парашютиста, т.е. его инертность составит 91,3кг 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6429388" y="6429396"/>
            <a:ext cx="2714612" cy="4286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№ 12, стр.13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2" grpId="0" animBg="1"/>
      <p:bldP spid="13" grpId="0" animBg="1"/>
      <p:bldP spid="25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7-5.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Сколько весит кирпич, если его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длина 20 см, ширина 10 см, высота 5 см?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4942" y="1159361"/>
            <a:ext cx="114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1071546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а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71470" y="1142984"/>
            <a:ext cx="5286412" cy="100013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1. Найду объём кирпича из законов геометрии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2428868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0926" y="2357430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546" y="2357430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1643050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2071678"/>
            <a:ext cx="5786446" cy="121444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2.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массу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кирпича зная его плотность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2,1г/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286124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3214686"/>
            <a:ext cx="5572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2,1г/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4" y="3286124"/>
            <a:ext cx="4000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21000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=21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3929066"/>
            <a:ext cx="7143768" cy="121444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3.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Найду силу тяжести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кирпича на Земле и его вес в равновесии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71406" y="4884019"/>
            <a:ext cx="1571636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4643438" y="4857760"/>
            <a:ext cx="250033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20,58Н</a:t>
            </a:r>
            <a:endParaRPr lang="ru-RU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7000892" y="5073791"/>
            <a:ext cx="1727906" cy="1270009"/>
            <a:chOff x="7200" y="7056"/>
            <a:chExt cx="1296" cy="720"/>
          </a:xfrm>
        </p:grpSpPr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34"/>
            <p:cNvSpPr>
              <a:spLocks noChangeShapeType="1"/>
            </p:cNvSpPr>
            <p:nvPr/>
          </p:nvSpPr>
          <p:spPr bwMode="auto">
            <a:xfrm>
              <a:off x="7867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35"/>
            <p:cNvSpPr>
              <a:spLocks noChangeShapeType="1"/>
            </p:cNvSpPr>
            <p:nvPr/>
          </p:nvSpPr>
          <p:spPr bwMode="auto">
            <a:xfrm>
              <a:off x="7789" y="7344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36"/>
            <p:cNvSpPr>
              <a:spLocks noChangeShapeType="1"/>
            </p:cNvSpPr>
            <p:nvPr/>
          </p:nvSpPr>
          <p:spPr bwMode="auto">
            <a:xfrm>
              <a:off x="7200" y="7344"/>
              <a:ext cx="12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>
              <a:off x="7361" y="7460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7826171" y="6273249"/>
            <a:ext cx="1317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43768" y="5699250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7456239" y="4863570"/>
            <a:ext cx="900000" cy="1587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7311914" y="4078436"/>
            <a:ext cx="576266" cy="707886"/>
            <a:chOff x="5995956" y="500042"/>
            <a:chExt cx="576270" cy="707747"/>
          </a:xfrm>
        </p:grpSpPr>
        <p:sp>
          <p:nvSpPr>
            <p:cNvPr id="29" name="TextBox 23"/>
            <p:cNvSpPr txBox="1">
              <a:spLocks noChangeArrowheads="1"/>
            </p:cNvSpPr>
            <p:nvPr/>
          </p:nvSpPr>
          <p:spPr bwMode="auto">
            <a:xfrm>
              <a:off x="5995956" y="500042"/>
              <a:ext cx="576270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6096315" y="555703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22"/>
          <p:cNvGrpSpPr>
            <a:grpSpLocks/>
          </p:cNvGrpSpPr>
          <p:nvPr/>
        </p:nvGrpSpPr>
        <p:grpSpPr bwMode="auto">
          <a:xfrm>
            <a:off x="7786710" y="5929330"/>
            <a:ext cx="928694" cy="707886"/>
            <a:chOff x="5643564" y="500042"/>
            <a:chExt cx="928699" cy="707747"/>
          </a:xfrm>
        </p:grpSpPr>
        <p:sp>
          <p:nvSpPr>
            <p:cNvPr id="32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5984993" y="720118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1357290" y="4884019"/>
            <a:ext cx="335758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2,1кг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9,8Н/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кг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72330" y="0"/>
            <a:ext cx="207167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7-5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стр.13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8072430" y="4143380"/>
            <a:ext cx="928726" cy="50006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20,6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 </a:t>
            </a: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072462" y="5555392"/>
            <a:ext cx="1055772" cy="50006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20,6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Н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6273225"/>
            <a:ext cx="7643834" cy="58477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20см,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10см,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5см;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2,1г/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0" y="5643578"/>
            <a:ext cx="7143768" cy="714356"/>
          </a:xfrm>
          <a:prstGeom prst="rect">
            <a:avLst/>
          </a:prstGeom>
          <a:solidFill>
            <a:srgbClr val="F9E3A5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данный кирпич весит почти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20,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25" grpId="0"/>
      <p:bldP spid="26" grpId="0"/>
      <p:bldP spid="35" grpId="0" animBg="1"/>
      <p:bldP spid="37" grpId="0" animBg="1"/>
      <p:bldP spid="38" grpId="0" animBg="1"/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12"/>
            <a:ext cx="9144000" cy="207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7-6.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Вес и сила тяжести, действующая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человека, если он выпьет стакан воды вместимостью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0,3 л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увеличатся соответственно на...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десятых.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85720" y="3389814"/>
            <a:ext cx="1727906" cy="1270009"/>
            <a:chOff x="7200" y="7056"/>
            <a:chExt cx="1296" cy="720"/>
          </a:xfrm>
        </p:grpSpPr>
        <p:sp>
          <p:nvSpPr>
            <p:cNvPr id="4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34"/>
            <p:cNvSpPr>
              <a:spLocks noChangeShapeType="1"/>
            </p:cNvSpPr>
            <p:nvPr/>
          </p:nvSpPr>
          <p:spPr bwMode="auto">
            <a:xfrm>
              <a:off x="7867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35"/>
            <p:cNvSpPr>
              <a:spLocks noChangeShapeType="1"/>
            </p:cNvSpPr>
            <p:nvPr/>
          </p:nvSpPr>
          <p:spPr bwMode="auto">
            <a:xfrm>
              <a:off x="7789" y="7344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36"/>
            <p:cNvSpPr>
              <a:spLocks noChangeShapeType="1"/>
            </p:cNvSpPr>
            <p:nvPr/>
          </p:nvSpPr>
          <p:spPr bwMode="auto">
            <a:xfrm>
              <a:off x="7200" y="7344"/>
              <a:ext cx="12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40"/>
            <p:cNvSpPr>
              <a:spLocks noChangeShapeType="1"/>
            </p:cNvSpPr>
            <p:nvPr/>
          </p:nvSpPr>
          <p:spPr bwMode="auto">
            <a:xfrm>
              <a:off x="7361" y="757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061097" y="4671964"/>
            <a:ext cx="1224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1917" y="4211429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2662447" y="4456459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76827" y="4771026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3876893" y="4369490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6512" y="1928802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00992" y="1857364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6644" y="1857364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85918" y="2643182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86050" y="2714620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8974" y="2698854"/>
            <a:ext cx="2770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43702" y="3270358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86644" y="3286124"/>
            <a:ext cx="1571636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019901" y="4771026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5416997" y="4537253"/>
            <a:ext cx="19383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0,3кг</a:t>
            </a:r>
            <a:r>
              <a:rPr lang="ru-RU" sz="4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7147275" y="4560646"/>
            <a:ext cx="20681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Н/кг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643834" y="5214950"/>
            <a:ext cx="1500198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≈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3Н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5400000">
            <a:off x="741067" y="3179593"/>
            <a:ext cx="900000" cy="1587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352381" y="2214554"/>
            <a:ext cx="576266" cy="707886"/>
            <a:chOff x="5995956" y="500042"/>
            <a:chExt cx="576270" cy="707747"/>
          </a:xfrm>
        </p:grpSpPr>
        <p:sp>
          <p:nvSpPr>
            <p:cNvPr id="34" name="TextBox 23"/>
            <p:cNvSpPr txBox="1">
              <a:spLocks noChangeArrowheads="1"/>
            </p:cNvSpPr>
            <p:nvPr/>
          </p:nvSpPr>
          <p:spPr bwMode="auto">
            <a:xfrm>
              <a:off x="5995956" y="500042"/>
              <a:ext cx="576270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6096315" y="555703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22"/>
          <p:cNvGrpSpPr>
            <a:grpSpLocks/>
          </p:cNvGrpSpPr>
          <p:nvPr/>
        </p:nvGrpSpPr>
        <p:grpSpPr bwMode="auto">
          <a:xfrm>
            <a:off x="1214414" y="4071942"/>
            <a:ext cx="928694" cy="707886"/>
            <a:chOff x="5643564" y="500042"/>
            <a:chExt cx="928699" cy="707747"/>
          </a:xfrm>
        </p:grpSpPr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857356" y="2000240"/>
            <a:ext cx="4357718" cy="6429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Найду массу воды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214546" y="3929066"/>
            <a:ext cx="6929454" cy="6429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Найду вес и силу тяжести  воды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0" y="5286388"/>
            <a:ext cx="7643834" cy="114298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вес и сила тяжести человека увеличатся 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3Н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72330" y="0"/>
            <a:ext cx="207167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7-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стр.13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1071538" y="2214554"/>
            <a:ext cx="642942" cy="50006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 </a:t>
            </a: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285720" y="4714884"/>
            <a:ext cx="642942" cy="50006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Н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285852" y="6273225"/>
            <a:ext cx="7858148" cy="58477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0,3д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1г/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0" grpId="0" animBg="1"/>
      <p:bldP spid="38" grpId="0" animBg="1"/>
      <p:bldP spid="39" grpId="0" animBg="1"/>
      <p:bldP spid="40" grpId="0" animBg="1"/>
      <p:bldP spid="43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2"/>
          <a:ext cx="9144002" cy="6742426"/>
        </p:xfrm>
        <a:graphic>
          <a:graphicData uri="http://schemas.openxmlformats.org/drawingml/2006/table">
            <a:tbl>
              <a:tblPr/>
              <a:tblGrid>
                <a:gridCol w="9144002"/>
              </a:tblGrid>
              <a:tr h="493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раздел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(II)    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800" b="1" cap="all" dirty="0">
                          <a:latin typeface="Times New Roman"/>
                          <a:ea typeface="Times New Roman"/>
                        </a:rPr>
                        <a:t>взаимодействие тел.»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                                        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Урок - 1 (т.№7) № 18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4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ТЕМА: </a:t>
                      </a: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Явление тяготения. Сила тяжести. Сила упругости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ЦЕЛИ: 1.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Создать условия для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восприятия понятий  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"сила",  взаимодействие тел, сила тяжести, вес тела,  невесомость, сила </a:t>
                      </a: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упругости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.             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1800" b="1" cap="all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способствовать 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 восприятию материала темы №7.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>
                          <a:latin typeface="Times New Roman"/>
                          <a:ea typeface="Times New Roman"/>
                        </a:rPr>
                        <a:t>ТИп УРОКА</a:t>
                      </a:r>
                      <a:r>
                        <a:rPr lang="ru-RU" sz="1800" cap="all">
                          <a:latin typeface="Times New Roman"/>
                          <a:ea typeface="Times New Roman"/>
                        </a:rPr>
                        <a:t>: 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</a:rPr>
                        <a:t> изучения нового материала.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 dirty="0">
                          <a:latin typeface="Times New Roman"/>
                          <a:ea typeface="Times New Roman"/>
                        </a:rPr>
                        <a:t>ВИД </a:t>
                      </a:r>
                      <a:r>
                        <a:rPr lang="ru-RU" sz="1800" i="1" u="sng" cap="all" dirty="0" smtClean="0">
                          <a:latin typeface="Times New Roman"/>
                          <a:ea typeface="Times New Roman"/>
                        </a:rPr>
                        <a:t>УРОКА</a:t>
                      </a:r>
                      <a:r>
                        <a:rPr lang="ru-RU" sz="1800" i="1" u="sng" cap="all" dirty="0"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ДЕМОНСТРАЦИИ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:   1.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Измерение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сил динамометром .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                         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2.Сложение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сил, действующих по одной прямой.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cap="all" dirty="0">
                          <a:latin typeface="Times New Roman"/>
                          <a:ea typeface="Times New Roman"/>
                        </a:rPr>
                        <a:t>                       </a:t>
                      </a:r>
                      <a:r>
                        <a:rPr lang="ru-RU" sz="2400" cap="all" baseline="0" dirty="0" smtClean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2400" cap="all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cap="all" dirty="0">
                          <a:latin typeface="Times New Roman"/>
                          <a:ea typeface="Times New Roman"/>
                        </a:rPr>
                        <a:t>3.</a:t>
                      </a:r>
                      <a:r>
                        <a:rPr lang="ru-RU" sz="2400" cap="all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Зависимость силы упругости от деформации.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i="1" u="sng" cap="all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i="1" cap="all" dirty="0">
                          <a:latin typeface="Times New Roman"/>
                          <a:ea typeface="Times New Roman"/>
                        </a:rPr>
                        <a:t>                          </a:t>
                      </a:r>
                      <a:r>
                        <a:rPr lang="ru-RU" sz="2400" b="1" cap="all" dirty="0" smtClean="0">
                          <a:latin typeface="Times New Roman"/>
                          <a:ea typeface="Times New Roman"/>
                        </a:rPr>
                        <a:t>4.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Вес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тела и невесомость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БНП </a:t>
                      </a:r>
                      <a:r>
                        <a:rPr lang="ru-RU" sz="3600" b="1" i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модели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№11,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Парашютист спускается равномерно со скоростью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 м/с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Его вес равен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900 Н.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Какова его масса?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2526968" y="2846768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41348" y="2989644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3714744" y="2759799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57752" y="2974113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285860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равномерном движении вес тела по величине равен силе тяжести!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214942" y="2928934"/>
            <a:ext cx="17411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900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714612" y="3786190"/>
            <a:ext cx="12650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929058" y="3929066"/>
            <a:ext cx="204895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91,3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кг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6357982" y="4357695"/>
            <a:ext cx="3071802" cy="357189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уб 12"/>
          <p:cNvSpPr/>
          <p:nvPr/>
        </p:nvSpPr>
        <p:spPr>
          <a:xfrm>
            <a:off x="7572396" y="3714752"/>
            <a:ext cx="928694" cy="857256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7180284" y="5249872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7072330" y="5435758"/>
            <a:ext cx="790581" cy="707886"/>
            <a:chOff x="5643570" y="500042"/>
            <a:chExt cx="790586" cy="707747"/>
          </a:xfrm>
        </p:grpSpPr>
        <p:sp>
          <p:nvSpPr>
            <p:cNvPr id="16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 стрелкой 17"/>
          <p:cNvCxnSpPr/>
          <p:nvPr/>
        </p:nvCxnSpPr>
        <p:spPr>
          <a:xfrm rot="5400000">
            <a:off x="7402972" y="3637348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22"/>
          <p:cNvGrpSpPr>
            <a:grpSpLocks/>
          </p:cNvGrpSpPr>
          <p:nvPr/>
        </p:nvGrpSpPr>
        <p:grpSpPr bwMode="auto">
          <a:xfrm>
            <a:off x="8072462" y="4857760"/>
            <a:ext cx="928694" cy="707886"/>
            <a:chOff x="5643564" y="500042"/>
            <a:chExt cx="928699" cy="707747"/>
          </a:xfrm>
        </p:grpSpPr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2"/>
          <p:cNvGrpSpPr>
            <a:grpSpLocks/>
          </p:cNvGrpSpPr>
          <p:nvPr/>
        </p:nvGrpSpPr>
        <p:grpSpPr bwMode="auto">
          <a:xfrm>
            <a:off x="8143900" y="2928934"/>
            <a:ext cx="790581" cy="707886"/>
            <a:chOff x="5643570" y="500042"/>
            <a:chExt cx="790586" cy="707747"/>
          </a:xfrm>
        </p:grpSpPr>
        <p:sp>
          <p:nvSpPr>
            <p:cNvPr id="23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142844" y="2571744"/>
            <a:ext cx="250033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=900Н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=9,8Н/кг</a:t>
            </a:r>
            <a:endParaRPr lang="ru-RU" sz="36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1358084" y="3499645"/>
            <a:ext cx="2143139" cy="158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0" y="5664772"/>
            <a:ext cx="9144000" cy="11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масса парашютиста, т.е. его инертность составит 91,3кг 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6429388" y="6429396"/>
            <a:ext cx="2714612" cy="4286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№ 12, стр.37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2" grpId="0" animBg="1"/>
      <p:bldP spid="13" grpId="0" animBg="1"/>
      <p:bldP spid="25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— это причина…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3071810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Продолжите предложение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укажите неверный ответ.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характеризуется...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571480"/>
            <a:ext cx="7286644" cy="257176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движения тела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изменения скорости движения тела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в)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постоянной скорости движения тела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относительного покоя тела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071942"/>
            <a:ext cx="5286380" cy="250033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числовым значением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временем действия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направлением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точкой приложения.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9831631">
            <a:off x="8002938" y="1134281"/>
            <a:ext cx="56938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 rot="19831631">
            <a:off x="6371378" y="4642235"/>
            <a:ext cx="56938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714884"/>
            <a:ext cx="4214810" cy="571504"/>
          </a:xfrm>
          <a:prstGeom prst="roundRect">
            <a:avLst/>
          </a:prstGeom>
          <a:solidFill>
            <a:srgbClr val="F9E3A5">
              <a:alpha val="64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285860"/>
            <a:ext cx="6786578" cy="5715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6" grpId="0" build="p" animBg="1"/>
      <p:bldP spid="7" grpId="0" build="p" animBg="1"/>
      <p:bldP spid="3" grpId="0" animBg="1"/>
      <p:bldP spid="5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141775" y="357166"/>
            <a:ext cx="2857520" cy="571504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2657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смачивание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32822" y="439491"/>
            <a:ext cx="2928926" cy="416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Хорда 5"/>
          <p:cNvSpPr/>
          <p:nvPr/>
        </p:nvSpPr>
        <p:spPr>
          <a:xfrm rot="5400000">
            <a:off x="4240073" y="-655437"/>
            <a:ext cx="642942" cy="2428880"/>
          </a:xfrm>
          <a:prstGeom prst="chord">
            <a:avLst>
              <a:gd name="adj1" fmla="val 5827388"/>
              <a:gd name="adj2" fmla="val 15853483"/>
            </a:avLst>
          </a:prstGeom>
          <a:solidFill>
            <a:srgbClr val="66CCFF">
              <a:alpha val="88000"/>
            </a:srgbClr>
          </a:solidFill>
          <a:ln>
            <a:solidFill>
              <a:srgbClr val="00B0F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84651" y="282339"/>
            <a:ext cx="2688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Ж-Ж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Т-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3373" y="2571744"/>
            <a:ext cx="1669400" cy="3143272"/>
            <a:chOff x="12451" y="2588"/>
            <a:chExt cx="478" cy="1242"/>
          </a:xfrm>
        </p:grpSpPr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12451" y="2589"/>
              <a:ext cx="0" cy="12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12929" y="2588"/>
              <a:ext cx="0" cy="12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224" name="Arc 8"/>
          <p:cNvSpPr>
            <a:spLocks/>
          </p:cNvSpPr>
          <p:nvPr/>
        </p:nvSpPr>
        <p:spPr bwMode="auto">
          <a:xfrm flipV="1">
            <a:off x="-357222" y="5028234"/>
            <a:ext cx="916770" cy="54390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5" name="Arc 9"/>
          <p:cNvSpPr>
            <a:spLocks/>
          </p:cNvSpPr>
          <p:nvPr/>
        </p:nvSpPr>
        <p:spPr bwMode="auto">
          <a:xfrm flipH="1" flipV="1">
            <a:off x="2285984" y="5034556"/>
            <a:ext cx="908042" cy="5375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2420891" y="2643182"/>
            <a:ext cx="45719" cy="240373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lg" len="lg"/>
            <a:tailEnd type="triangle" w="lg" len="lg"/>
          </a:ln>
          <a:scene3d>
            <a:camera prst="orthographicFront">
              <a:rot lat="60000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6108" y="2663226"/>
            <a:ext cx="1643074" cy="2908914"/>
          </a:xfrm>
          <a:prstGeom prst="rect">
            <a:avLst/>
          </a:prstGeom>
          <a:solidFill>
            <a:srgbClr val="66CC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Хорда 17"/>
          <p:cNvSpPr/>
          <p:nvPr/>
        </p:nvSpPr>
        <p:spPr>
          <a:xfrm rot="16200000">
            <a:off x="952515" y="1690635"/>
            <a:ext cx="1000132" cy="1714512"/>
          </a:xfrm>
          <a:prstGeom prst="chord">
            <a:avLst>
              <a:gd name="adj1" fmla="val 5827388"/>
              <a:gd name="adj2" fmla="val 15853483"/>
            </a:avLst>
          </a:prstGeom>
          <a:solidFill>
            <a:schemeClr val="bg1">
              <a:alpha val="88000"/>
            </a:schemeClr>
          </a:solidFill>
          <a:ln>
            <a:solidFill>
              <a:srgbClr val="00B0F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 flipH="1" flipV="1">
            <a:off x="965175" y="3419783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965175" y="4365323"/>
            <a:ext cx="928694" cy="1588"/>
          </a:xfrm>
          <a:prstGeom prst="straightConnector1">
            <a:avLst/>
          </a:prstGeom>
          <a:ln w="57150">
            <a:solidFill>
              <a:srgbClr val="000099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7"/>
          <p:cNvGrpSpPr/>
          <p:nvPr/>
        </p:nvGrpSpPr>
        <p:grpSpPr>
          <a:xfrm>
            <a:off x="785786" y="2428868"/>
            <a:ext cx="1043876" cy="584775"/>
            <a:chOff x="4238415" y="3244334"/>
            <a:chExt cx="1043876" cy="58477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238415" y="3244334"/>
              <a:ext cx="10438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ПОВ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8"/>
          <p:cNvGrpSpPr/>
          <p:nvPr/>
        </p:nvGrpSpPr>
        <p:grpSpPr>
          <a:xfrm>
            <a:off x="697438" y="4487299"/>
            <a:ext cx="731290" cy="584775"/>
            <a:chOff x="4238415" y="3244334"/>
            <a:chExt cx="731290" cy="584775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238415" y="3244334"/>
              <a:ext cx="731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177091" y="4558737"/>
            <a:ext cx="32524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березовый сок…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5105785" y="2629911"/>
            <a:ext cx="19288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фитиль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4677157" y="3129977"/>
            <a:ext cx="25046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полотенце…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4748595" y="3558605"/>
            <a:ext cx="23968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Боронить…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17"/>
          <p:cNvSpPr>
            <a:spLocks noChangeArrowheads="1"/>
          </p:cNvSpPr>
          <p:nvPr/>
        </p:nvSpPr>
        <p:spPr bwMode="auto">
          <a:xfrm>
            <a:off x="4748595" y="3987233"/>
            <a:ext cx="23834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мыть пол…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57158" y="1785926"/>
            <a:ext cx="2274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(капилляр)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214546" y="3500438"/>
            <a:ext cx="726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611958" y="5031266"/>
            <a:ext cx="1981974" cy="64753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scene3d>
            <a:camera prst="orthographicFront">
              <a:rot lat="0" lon="0" rev="2154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74670" y="2636496"/>
            <a:ext cx="2000264" cy="45719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143768" y="285728"/>
            <a:ext cx="899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-55480" y="5572140"/>
            <a:ext cx="3270158" cy="1285860"/>
          </a:xfrm>
          <a:prstGeom prst="rect">
            <a:avLst/>
          </a:prstGeom>
          <a:solidFill>
            <a:srgbClr val="66CC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548166" y="1359465"/>
            <a:ext cx="8691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857752" y="1389959"/>
            <a:ext cx="1805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3069460" y="1428736"/>
            <a:ext cx="1713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3D8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3A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3A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2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2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4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4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4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3D8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3A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4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3A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4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4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40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3A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40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40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800"/>
                            </p:stCondLst>
                            <p:childTnLst>
                              <p:par>
                                <p:cTn id="17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1" dur="2000" fill="hold"/>
                                        <p:tgtEl>
                                          <p:spTgt spid="923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217" grpId="0"/>
      <p:bldP spid="9219" grpId="0" animBg="1"/>
      <p:bldP spid="6" grpId="0" animBg="1"/>
      <p:bldP spid="7" grpId="0"/>
      <p:bldP spid="7" grpId="1"/>
      <p:bldP spid="9224" grpId="0" animBg="1"/>
      <p:bldP spid="9225" grpId="0" animBg="1"/>
      <p:bldP spid="9229" grpId="0" animBg="1"/>
      <p:bldP spid="19" grpId="0" animBg="1"/>
      <p:bldP spid="9233" grpId="0"/>
      <p:bldP spid="9233" grpId="1"/>
      <p:bldP spid="48" grpId="0"/>
      <p:bldP spid="49" grpId="0"/>
      <p:bldP spid="50" grpId="0"/>
      <p:bldP spid="51" grpId="0"/>
      <p:bldP spid="52" grpId="0"/>
      <p:bldP spid="53" grpId="0"/>
      <p:bldP spid="9228" grpId="0" animBg="1"/>
      <p:bldP spid="9227" grpId="0" animBg="1"/>
      <p:bldP spid="9227" grpId="1" animBg="1"/>
      <p:bldP spid="44" grpId="0"/>
      <p:bldP spid="44" grpId="1"/>
      <p:bldP spid="45" grpId="0" animBg="1"/>
      <p:bldP spid="47" grpId="0"/>
      <p:bldP spid="56" grpId="0"/>
      <p:bldP spid="5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49306" y="2643182"/>
            <a:ext cx="1612580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3379" y="1285860"/>
            <a:ext cx="1697340" cy="4857784"/>
            <a:chOff x="12451" y="2588"/>
            <a:chExt cx="486" cy="1242"/>
          </a:xfrm>
          <a:solidFill>
            <a:srgbClr val="FFFF00"/>
          </a:solidFill>
        </p:grpSpPr>
        <p:sp>
          <p:nvSpPr>
            <p:cNvPr id="3" name="Line 6"/>
            <p:cNvSpPr>
              <a:spLocks noChangeShapeType="1"/>
            </p:cNvSpPr>
            <p:nvPr/>
          </p:nvSpPr>
          <p:spPr bwMode="auto">
            <a:xfrm>
              <a:off x="12451" y="2589"/>
              <a:ext cx="0" cy="1241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12937" y="2588"/>
              <a:ext cx="0" cy="1241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01966" y="4783981"/>
            <a:ext cx="1714512" cy="1268183"/>
            <a:chOff x="588318" y="4473631"/>
            <a:chExt cx="1714512" cy="1598575"/>
          </a:xfrm>
          <a:solidFill>
            <a:srgbClr val="66CCFF"/>
          </a:solidFill>
        </p:grpSpPr>
        <p:sp>
          <p:nvSpPr>
            <p:cNvPr id="5" name="Хорда 4"/>
            <p:cNvSpPr/>
            <p:nvPr/>
          </p:nvSpPr>
          <p:spPr>
            <a:xfrm rot="5400000">
              <a:off x="945508" y="4116441"/>
              <a:ext cx="1000131" cy="1714512"/>
            </a:xfrm>
            <a:prstGeom prst="chord">
              <a:avLst>
                <a:gd name="adj1" fmla="val 5827388"/>
                <a:gd name="adj2" fmla="val 15853483"/>
              </a:avLst>
            </a:prstGeom>
            <a:grpFill/>
            <a:ln>
              <a:solidFill>
                <a:srgbClr val="00B0F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39712" y="4857760"/>
              <a:ext cx="1643074" cy="1214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20"/>
          <p:cNvGrpSpPr/>
          <p:nvPr/>
        </p:nvGrpSpPr>
        <p:grpSpPr>
          <a:xfrm>
            <a:off x="-1187182" y="2571744"/>
            <a:ext cx="1785950" cy="3523704"/>
            <a:chOff x="5857884" y="1357298"/>
            <a:chExt cx="1785950" cy="307183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857884" y="1357298"/>
              <a:ext cx="618812" cy="3000396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5"/>
            <p:cNvGrpSpPr/>
            <p:nvPr/>
          </p:nvGrpSpPr>
          <p:grpSpPr>
            <a:xfrm>
              <a:off x="5857884" y="1360496"/>
              <a:ext cx="1785950" cy="3068636"/>
              <a:chOff x="4929190" y="3503636"/>
              <a:chExt cx="1785950" cy="3068636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4929190" y="4000504"/>
                <a:ext cx="1785950" cy="2571768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4929190" y="3503636"/>
                <a:ext cx="1785950" cy="1857388"/>
              </a:xfrm>
              <a:prstGeom prst="roundRect">
                <a:avLst>
                  <a:gd name="adj" fmla="val 29158"/>
                </a:avLst>
              </a:prstGeom>
              <a:solidFill>
                <a:srgbClr val="66CCFF"/>
              </a:solidFill>
              <a:ln>
                <a:solidFill>
                  <a:srgbClr val="66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" name="Группа 19"/>
          <p:cNvGrpSpPr/>
          <p:nvPr/>
        </p:nvGrpSpPr>
        <p:grpSpPr>
          <a:xfrm>
            <a:off x="2343774" y="2643182"/>
            <a:ext cx="1857388" cy="3432222"/>
            <a:chOff x="2343774" y="3209706"/>
            <a:chExt cx="1857388" cy="2933938"/>
          </a:xfrm>
        </p:grpSpPr>
        <p:grpSp>
          <p:nvGrpSpPr>
            <p:cNvPr id="13" name="Группа 14"/>
            <p:cNvGrpSpPr/>
            <p:nvPr/>
          </p:nvGrpSpPr>
          <p:grpSpPr>
            <a:xfrm>
              <a:off x="2343774" y="3214686"/>
              <a:ext cx="1785950" cy="2928958"/>
              <a:chOff x="4929190" y="3571876"/>
              <a:chExt cx="1785950" cy="2928958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4929190" y="3929066"/>
                <a:ext cx="1785950" cy="2571768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4929190" y="3571876"/>
                <a:ext cx="1785950" cy="1857388"/>
              </a:xfrm>
              <a:prstGeom prst="roundRect">
                <a:avLst>
                  <a:gd name="adj" fmla="val 29158"/>
                </a:avLst>
              </a:prstGeom>
              <a:solidFill>
                <a:srgbClr val="66CCFF"/>
              </a:solidFill>
              <a:ln>
                <a:solidFill>
                  <a:srgbClr val="66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3558220" y="3209706"/>
              <a:ext cx="642942" cy="292029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4" name="Прямая со стрелкой 23"/>
          <p:cNvCxnSpPr/>
          <p:nvPr/>
        </p:nvCxnSpPr>
        <p:spPr>
          <a:xfrm rot="5400000" flipH="1" flipV="1">
            <a:off x="965175" y="3419783"/>
            <a:ext cx="928694" cy="158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24"/>
          <p:cNvGrpSpPr/>
          <p:nvPr/>
        </p:nvGrpSpPr>
        <p:grpSpPr>
          <a:xfrm>
            <a:off x="1500166" y="2772787"/>
            <a:ext cx="631904" cy="584775"/>
            <a:chOff x="4238415" y="3244334"/>
            <a:chExt cx="631904" cy="58477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238415" y="3244334"/>
              <a:ext cx="6319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Прямая со стрелкой 30"/>
          <p:cNvCxnSpPr/>
          <p:nvPr/>
        </p:nvCxnSpPr>
        <p:spPr>
          <a:xfrm rot="5400000" flipH="1" flipV="1">
            <a:off x="965175" y="4365323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31"/>
          <p:cNvGrpSpPr/>
          <p:nvPr/>
        </p:nvGrpSpPr>
        <p:grpSpPr>
          <a:xfrm>
            <a:off x="840378" y="4486443"/>
            <a:ext cx="1043876" cy="584775"/>
            <a:chOff x="4238415" y="3244334"/>
            <a:chExt cx="1043876" cy="584775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238415" y="3244334"/>
              <a:ext cx="10438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ПОВ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Прямоугольник 34"/>
          <p:cNvSpPr/>
          <p:nvPr/>
        </p:nvSpPr>
        <p:spPr>
          <a:xfrm>
            <a:off x="0" y="0"/>
            <a:ext cx="3457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err="1" smtClean="0">
                <a:latin typeface="Times New Roman" pitchFamily="18" charset="0"/>
                <a:cs typeface="Times New Roman" pitchFamily="18" charset="0"/>
              </a:rPr>
              <a:t>несмачивание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3640163" y="142852"/>
            <a:ext cx="2122336" cy="56991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357554" y="712767"/>
            <a:ext cx="2857488" cy="5699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13213" y="214290"/>
            <a:ext cx="2857520" cy="571504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356089" y="142852"/>
            <a:ext cx="2611612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Ж-Ж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Т-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48166" y="1359465"/>
            <a:ext cx="8691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57752" y="1389959"/>
            <a:ext cx="1805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>
            <a:off x="574670" y="2636496"/>
            <a:ext cx="2000264" cy="45719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 flipV="1">
            <a:off x="611958" y="5031266"/>
            <a:ext cx="1981974" cy="64753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scene3d>
            <a:camera prst="orthographicFront">
              <a:rot lat="0" lon="0" rev="2154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 flipH="1">
            <a:off x="2597455" y="2643182"/>
            <a:ext cx="45719" cy="240373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lg" len="lg"/>
            <a:tailEnd type="triangle" w="lg" len="lg"/>
          </a:ln>
          <a:scene3d>
            <a:camera prst="orthographicFront">
              <a:rot lat="60000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643174" y="3571876"/>
            <a:ext cx="598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901594" y="3272853"/>
            <a:ext cx="3085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Гидрозащита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231156" y="2701349"/>
            <a:ext cx="16644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гуся…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4901594" y="3844357"/>
            <a:ext cx="31708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 в решете…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3069460" y="1428736"/>
            <a:ext cx="1713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402224" y="153111"/>
            <a:ext cx="630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2D5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E02AA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4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2D5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E02AA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4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4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4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2D5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E02AA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4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4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4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2D5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E02AA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4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4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170" grpId="0" animBg="1"/>
      <p:bldP spid="7171" grpId="0" animBg="1"/>
      <p:bldP spid="39" grpId="0" animBg="1"/>
      <p:bldP spid="39" grpId="1" animBg="1"/>
      <p:bldP spid="40" grpId="0" animBg="1"/>
      <p:bldP spid="40" grpId="1" animBg="1"/>
      <p:bldP spid="41" grpId="0"/>
      <p:bldP spid="43" grpId="0"/>
      <p:bldP spid="51" grpId="0" animBg="1"/>
      <p:bldP spid="52" grpId="0" animBg="1"/>
      <p:bldP spid="53" grpId="0" animBg="1"/>
      <p:bldP spid="54" grpId="0"/>
      <p:bldP spid="7172" grpId="0"/>
      <p:bldP spid="56" grpId="0"/>
      <p:bldP spid="57" grpId="0"/>
      <p:bldP spid="59" grpId="0"/>
      <p:bldP spid="55" grpId="0"/>
      <p:bldP spid="5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resEDFEA431-B9DC-4FD8-9D1F-DFE8D6C4736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836613"/>
            <a:ext cx="2813050" cy="2251075"/>
          </a:xfrm>
          <a:noFill/>
        </p:spPr>
      </p:pic>
      <p:pic>
        <p:nvPicPr>
          <p:cNvPr id="23557" name="Picture 5" descr="03e-i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3500438"/>
            <a:ext cx="18494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C:\WINDOWS\Рабочий стол\физика\www_fizika_ru - Тема 3_ Силы в природе1.files\03a-i4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580063" y="3573463"/>
            <a:ext cx="19383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Image228"/>
          <p:cNvPicPr>
            <a:picLocks noChangeAspect="1" noChangeArrowheads="1"/>
          </p:cNvPicPr>
          <p:nvPr/>
        </p:nvPicPr>
        <p:blipFill>
          <a:blip r:embed="rId6" cstate="print"/>
          <a:srcRect l="33327"/>
          <a:stretch>
            <a:fillRect/>
          </a:stretch>
        </p:blipFill>
        <p:spPr bwMode="auto">
          <a:xfrm>
            <a:off x="5219700" y="836613"/>
            <a:ext cx="25209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35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50156" t="20833" r="22656" b="10833"/>
          <a:stretch>
            <a:fillRect/>
          </a:stretch>
        </p:blipFill>
        <p:spPr bwMode="auto">
          <a:xfrm>
            <a:off x="214282" y="0"/>
            <a:ext cx="48507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7716839" cy="13206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 название приборов, предназначенных для измерения следующих  физических величин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226668"/>
            <a:ext cx="3317870" cy="2651136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Масса.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Сила.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Скорость.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Температура.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Объем тел</a:t>
            </a:r>
          </a:p>
          <a:p>
            <a:pPr marL="609600" indent="-609600">
              <a:buFontTx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57620" y="2245390"/>
            <a:ext cx="2374900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1.Мензурка.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857620" y="2821653"/>
            <a:ext cx="2519363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2.Спидометр.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857620" y="3326478"/>
            <a:ext cx="2736850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3.Термометр.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857620" y="3829715"/>
            <a:ext cx="2952750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4.Динамометр.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929058" y="4334540"/>
            <a:ext cx="3600450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5.Рычажные весы.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2.5E-6 0.3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1.38889E-6 0.073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004 0.07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00399 -0.149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00782 -0.289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  <p:bldP spid="51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5984" y="-24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857232"/>
            <a:ext cx="7500958" cy="142876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Стр.13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Упр.10,11,12 (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стр.5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СР иКР-2)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3 107- 117** 122 120 301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v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" y="-71461"/>
            <a:ext cx="1115648" cy="152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0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Нахождение равнодействующей сил</a:t>
            </a:r>
            <a:endParaRPr lang="ru-R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3"/>
            <a:ext cx="8856693" cy="664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596" y="14285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ВЫВОДЫ: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42875" y="928688"/>
            <a:ext cx="83581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3. Силы направлены в 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разные 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стороны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8929688" cy="928688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Пример нахождение равнодействующей сил</a:t>
            </a:r>
          </a:p>
        </p:txBody>
      </p:sp>
      <p:pic>
        <p:nvPicPr>
          <p:cNvPr id="7172" name="Picture 2" descr="D:\Ирина\ГИА\Физика\Подготовка к ГИА\1.9. Сила. Сложение сил\Сложение с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43063"/>
            <a:ext cx="5562600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rot="10800000">
            <a:off x="3929063" y="4643438"/>
            <a:ext cx="1143000" cy="158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4785519" y="3929857"/>
            <a:ext cx="1073150" cy="500062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893469" y="4822032"/>
            <a:ext cx="928687" cy="5715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ьная выноска 18"/>
          <p:cNvSpPr/>
          <p:nvPr/>
        </p:nvSpPr>
        <p:spPr>
          <a:xfrm>
            <a:off x="0" y="5286375"/>
            <a:ext cx="5000625" cy="1357313"/>
          </a:xfrm>
          <a:prstGeom prst="wedgeEllipseCallout">
            <a:avLst>
              <a:gd name="adj1" fmla="val 52388"/>
              <a:gd name="adj2" fmla="val -92662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Равнодействующая равна </a:t>
            </a:r>
            <a:r>
              <a:rPr lang="ru-RU" sz="3200" b="1" dirty="0">
                <a:solidFill>
                  <a:srgbClr val="C00000"/>
                </a:solidFill>
              </a:rPr>
              <a:t>нулю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99E-6 L -0.12153 -0.00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69581E-7 L -0.06233 -0.150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0232" y="642918"/>
            <a:ext cx="5500726" cy="257176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тема №7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23-28,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стр.1,2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142852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14375"/>
            <a:ext cx="9144000" cy="2071688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Векторная сумма всех сил</a:t>
            </a:r>
            <a:r>
              <a:rPr lang="ru-RU" b="1" smtClean="0"/>
              <a:t>, действующих на тело, называется </a:t>
            </a:r>
            <a:r>
              <a:rPr lang="ru-RU" b="1" smtClean="0">
                <a:solidFill>
                  <a:srgbClr val="FF0000"/>
                </a:solidFill>
              </a:rPr>
              <a:t>равнодействующей силой</a:t>
            </a:r>
            <a:r>
              <a:rPr lang="ru-RU" b="1" smtClean="0"/>
              <a:t>.</a:t>
            </a:r>
          </a:p>
          <a:p>
            <a:r>
              <a:rPr lang="ru-RU" b="1" smtClean="0"/>
              <a:t>если на тело одновременно действуют </a:t>
            </a:r>
            <a:r>
              <a:rPr lang="ru-RU" smtClean="0"/>
              <a:t>несколько сил, то равнодействующая всех сил равна:</a:t>
            </a:r>
          </a:p>
          <a:p>
            <a:endParaRPr lang="ru-RU" smtClean="0"/>
          </a:p>
        </p:txBody>
      </p:sp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57250"/>
          </a:xfrm>
        </p:spPr>
        <p:txBody>
          <a:bodyPr/>
          <a:lstStyle/>
          <a:p>
            <a:r>
              <a:rPr lang="ru-RU" smtClean="0"/>
              <a:t>Равнодействующая сил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5"/>
            <a:ext cx="54292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D:\Ирина\ГИА\Физика\Подготовка к ГИА\1.9. Сила. Сложение сил\Муравьи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214688"/>
            <a:ext cx="90297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ая выноска 9"/>
          <p:cNvSpPr/>
          <p:nvPr/>
        </p:nvSpPr>
        <p:spPr>
          <a:xfrm>
            <a:off x="0" y="5929313"/>
            <a:ext cx="3786188" cy="928687"/>
          </a:xfrm>
          <a:prstGeom prst="wedgeRectCallout">
            <a:avLst>
              <a:gd name="adj1" fmla="val -6969"/>
              <a:gd name="adj2" fmla="val -14554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</a:rPr>
              <a:t>Равнодействующая сила</a:t>
            </a:r>
          </a:p>
        </p:txBody>
      </p:sp>
      <p:pic>
        <p:nvPicPr>
          <p:cNvPr id="39938" name="Picture 2" descr="http://files.school-collection.edu.ru/dlrstore/d285d0e6-7268-010b-cf02-c4e3313101a7/0014469216043172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2928943"/>
            <a:ext cx="47164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9.69234E-7 L 0.01563 -0.106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571744"/>
            <a:ext cx="7772400" cy="1470025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Сила. Сложение сил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290"/>
            <a:ext cx="58769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137920"/>
            <a:ext cx="2555776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14,11,16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952716" y="6137920"/>
            <a:ext cx="4191284" cy="7200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ПРЗ№ 2, стр.35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688" cy="928688"/>
          </a:xfrm>
        </p:spPr>
        <p:txBody>
          <a:bodyPr/>
          <a:lstStyle/>
          <a:p>
            <a:r>
              <a:rPr lang="ru-RU" smtClean="0"/>
              <a:t>Нахождение равнодействующей сил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571625"/>
            <a:ext cx="40481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785813"/>
            <a:ext cx="442912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0" y="4000500"/>
            <a:ext cx="4643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1. Силы направлены в 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одну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 сторону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000375" y="2714625"/>
            <a:ext cx="785813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786188" y="2714625"/>
            <a:ext cx="500062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000375" y="3357563"/>
            <a:ext cx="1214438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3500438"/>
            <a:ext cx="1762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Содержимое 2"/>
          <p:cNvSpPr txBox="1">
            <a:spLocks/>
          </p:cNvSpPr>
          <p:nvPr/>
        </p:nvSpPr>
        <p:spPr>
          <a:xfrm>
            <a:off x="4643438" y="4000500"/>
            <a:ext cx="4500562" cy="135731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2. Силы направлены в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противоположные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 стороны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 rot="10800000">
            <a:off x="5715000" y="2071688"/>
            <a:ext cx="1071563" cy="1587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786563" y="2071688"/>
            <a:ext cx="642937" cy="1587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357938" y="2500313"/>
            <a:ext cx="500062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2571750"/>
            <a:ext cx="161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Содержимое 2"/>
          <p:cNvSpPr txBox="1">
            <a:spLocks/>
          </p:cNvSpPr>
          <p:nvPr/>
        </p:nvSpPr>
        <p:spPr>
          <a:xfrm>
            <a:off x="4500563" y="714375"/>
            <a:ext cx="4500562" cy="135731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Если </a:t>
            </a:r>
            <a:r>
              <a:rPr lang="en-US" sz="3200" b="1" i="1" dirty="0">
                <a:solidFill>
                  <a:srgbClr val="FF0000"/>
                </a:solidFill>
                <a:latin typeface="+mn-lt"/>
                <a:cs typeface="+mn-cs"/>
              </a:rPr>
              <a:t>F</a:t>
            </a:r>
            <a:r>
              <a:rPr lang="en-US" sz="3200" b="1" i="1" baseline="-25000" dirty="0">
                <a:solidFill>
                  <a:srgbClr val="FF0000"/>
                </a:solidFill>
                <a:latin typeface="+mn-lt"/>
                <a:cs typeface="+mn-cs"/>
              </a:rPr>
              <a:t>1</a:t>
            </a:r>
            <a:r>
              <a:rPr lang="en-US" sz="3200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+mn-lt"/>
                <a:cs typeface="+mn-cs"/>
              </a:rPr>
              <a:t>=</a:t>
            </a:r>
            <a:r>
              <a:rPr lang="en-US" sz="3200" b="1" i="1" dirty="0">
                <a:solidFill>
                  <a:srgbClr val="FF0000"/>
                </a:solidFill>
                <a:latin typeface="+mn-lt"/>
                <a:cs typeface="+mn-cs"/>
              </a:rPr>
              <a:t> F</a:t>
            </a:r>
            <a:r>
              <a:rPr lang="en-US" sz="3200" b="1" i="1" baseline="-25000" dirty="0">
                <a:solidFill>
                  <a:srgbClr val="FF0000"/>
                </a:solidFill>
                <a:latin typeface="+mn-lt"/>
                <a:cs typeface="+mn-cs"/>
              </a:rPr>
              <a:t>2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,</a:t>
            </a:r>
            <a:r>
              <a:rPr lang="en-US" sz="32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то равнодействующая равна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0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214313" y="5429250"/>
            <a:ext cx="8929687" cy="928688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Силы направлены </a:t>
            </a:r>
            <a:r>
              <a:rPr lang="ru-RU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вдоль одной прямой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36017E-6 L -0.00486 0.093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6017E-6 L -0.00434 0.093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69882E-6 L -0.00226 0.061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162 L -0.11979 0.0596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9" grpId="0"/>
      <p:bldP spid="5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 rot="16200000" flipV="1">
            <a:off x="4784355" y="502002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"/>
          <p:cNvGrpSpPr/>
          <p:nvPr/>
        </p:nvGrpSpPr>
        <p:grpSpPr>
          <a:xfrm>
            <a:off x="5357818" y="1571612"/>
            <a:ext cx="714380" cy="461665"/>
            <a:chOff x="2714612" y="4429132"/>
            <a:chExt cx="71438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6"/>
          <p:cNvGrpSpPr/>
          <p:nvPr/>
        </p:nvGrpSpPr>
        <p:grpSpPr>
          <a:xfrm>
            <a:off x="5429256" y="71415"/>
            <a:ext cx="714380" cy="461665"/>
            <a:chOff x="3357554" y="2143116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/>
          <p:nvPr/>
        </p:nvCxnSpPr>
        <p:spPr>
          <a:xfrm rot="16200000" flipV="1">
            <a:off x="4803411" y="1502134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0"/>
            <a:ext cx="50720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измеряют при равновесии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29242" y="1260701"/>
            <a:ext cx="889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714744" y="1006274"/>
            <a:ext cx="1071254" cy="1146377"/>
            <a:chOff x="9225" y="6153"/>
            <a:chExt cx="720" cy="848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841"/>
              <a:chOff x="8892" y="5943"/>
              <a:chExt cx="720" cy="841"/>
            </a:xfrm>
          </p:grpSpPr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841"/>
                <a:chOff x="11862" y="4958"/>
                <a:chExt cx="676" cy="841"/>
              </a:xfrm>
            </p:grpSpPr>
            <p:sp>
              <p:nvSpPr>
                <p:cNvPr id="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sz="2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L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0" y="2928934"/>
            <a:ext cx="5500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расчет погрешности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500034" y="2071678"/>
          <a:ext cx="4429156" cy="872125"/>
        </p:xfrm>
        <a:graphic>
          <a:graphicData uri="http://schemas.openxmlformats.org/drawingml/2006/table">
            <a:tbl>
              <a:tblPr/>
              <a:tblGrid>
                <a:gridCol w="428628"/>
                <a:gridCol w="1500198"/>
                <a:gridCol w="1214446"/>
                <a:gridCol w="1285884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ru-RU" sz="24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551256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жесткость пружины лежит в интервале от</a:t>
            </a:r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sz="1600" dirty="0" err="1" smtClean="0">
                <a:latin typeface="Times New Roman"/>
                <a:ea typeface="Times New Roman"/>
              </a:rPr>
              <a:t>n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относительная погрешность составляет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%.</a:t>
            </a:r>
            <a:endParaRPr lang="ru-RU" sz="14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>
              <a:lnSpc>
                <a:spcPts val="4000"/>
              </a:lnSpc>
            </a:pP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214282" y="3571876"/>
          <a:ext cx="5767179" cy="1268365"/>
        </p:xfrm>
        <a:graphic>
          <a:graphicData uri="http://schemas.openxmlformats.org/drawingml/2006/table">
            <a:tbl>
              <a:tblPr/>
              <a:tblGrid>
                <a:gridCol w="1000132"/>
                <a:gridCol w="726122"/>
                <a:gridCol w="860894"/>
                <a:gridCol w="862381"/>
                <a:gridCol w="1295898"/>
                <a:gridCol w="1021752"/>
              </a:tblGrid>
              <a:tr h="517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1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дин,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1600" dirty="0" smtClean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lang="en-US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1800" b="1" baseline="-25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ru-RU" sz="18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1800" dirty="0" err="1" smtClean="0"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lang="en-US" sz="40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1800" dirty="0" err="1" smtClean="0">
                          <a:latin typeface="Times New Roman"/>
                          <a:ea typeface="Times New Roman"/>
                        </a:rPr>
                        <a:t>max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6072198" y="1857926"/>
            <a:ext cx="30718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latin typeface="Times New Roman"/>
                <a:ea typeface="Times New Roman"/>
              </a:rPr>
              <a:t>=</a:t>
            </a:r>
            <a:r>
              <a:rPr lang="en-US" sz="40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smtClean="0">
                <a:latin typeface="Times New Roman"/>
                <a:ea typeface="Times New Roman"/>
              </a:rPr>
              <a:t>+ </a:t>
            </a:r>
            <a:r>
              <a:rPr lang="en-US" sz="40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40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F</a:t>
            </a:r>
            <a:endParaRPr lang="ru-RU" sz="2400" b="1" dirty="0" smtClean="0">
              <a:solidFill>
                <a:srgbClr val="006600"/>
              </a:solidFill>
              <a:latin typeface="Times New Roman"/>
              <a:ea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F</a:t>
            </a: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= 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F</a:t>
            </a:r>
            <a:r>
              <a:rPr lang="en-US" sz="3200" b="1" dirty="0" smtClean="0">
                <a:latin typeface="Times New Roman"/>
                <a:ea typeface="Times New Roman"/>
              </a:rPr>
              <a:t>/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en-US" sz="3200" b="1" dirty="0" smtClean="0">
                <a:latin typeface="Times New Roman"/>
                <a:ea typeface="Times New Roman"/>
              </a:rPr>
              <a:t>  </a:t>
            </a:r>
            <a:endParaRPr lang="ru-RU" sz="3200" b="1" dirty="0" smtClean="0">
              <a:latin typeface="Times New Roman"/>
              <a:ea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200" b="1" dirty="0" smtClean="0">
                <a:latin typeface="Times New Roman"/>
                <a:ea typeface="Times New Roman"/>
              </a:rPr>
              <a:t> 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F</a:t>
            </a:r>
            <a:r>
              <a:rPr lang="en-US" sz="40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= 0,1H</a:t>
            </a:r>
            <a:endParaRPr lang="ru-RU" b="1" dirty="0" smtClean="0">
              <a:solidFill>
                <a:srgbClr val="008000"/>
              </a:solidFill>
              <a:latin typeface="Times New Roman"/>
              <a:ea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/>
                <a:ea typeface="Times New Roman"/>
              </a:rPr>
              <a:t>/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latin typeface="Times New Roman"/>
                <a:ea typeface="Times New Roman"/>
              </a:rPr>
              <a:t>=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 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3200" b="1" dirty="0" smtClean="0">
                <a:latin typeface="Times New Roman"/>
                <a:ea typeface="Times New Roman"/>
              </a:rPr>
              <a:t>/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6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latin typeface="Times New Roman"/>
                <a:ea typeface="Times New Roman"/>
              </a:rPr>
              <a:t>=</a:t>
            </a:r>
            <a:r>
              <a:rPr lang="en-US" sz="54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dirty="0" err="1" smtClean="0">
                <a:latin typeface="Times New Roman"/>
                <a:ea typeface="Times New Roman"/>
              </a:rPr>
              <a:t>n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28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grpSp>
        <p:nvGrpSpPr>
          <p:cNvPr id="12" name="Группа 50"/>
          <p:cNvGrpSpPr/>
          <p:nvPr/>
        </p:nvGrpSpPr>
        <p:grpSpPr>
          <a:xfrm>
            <a:off x="1214414" y="4714884"/>
            <a:ext cx="3796503" cy="779324"/>
            <a:chOff x="1214414" y="4714884"/>
            <a:chExt cx="3796503" cy="779324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1214414" y="5357826"/>
              <a:ext cx="3786214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Прямоугольник 43"/>
            <p:cNvSpPr/>
            <p:nvPr/>
          </p:nvSpPr>
          <p:spPr>
            <a:xfrm>
              <a:off x="2857488" y="4786322"/>
              <a:ext cx="4122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ru-RU" sz="3200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214414" y="4786322"/>
              <a:ext cx="8290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dirty="0" err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mi</a:t>
              </a:r>
              <a:r>
                <a:rPr lang="en-US" dirty="0" err="1" smtClean="0">
                  <a:latin typeface="Times New Roman"/>
                  <a:ea typeface="Times New Roman"/>
                </a:rPr>
                <a:t>n</a:t>
              </a:r>
              <a:endParaRPr lang="ru-RU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143372" y="4714884"/>
              <a:ext cx="86754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40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dirty="0" err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max</a:t>
              </a:r>
              <a:endParaRPr lang="ru-RU" sz="20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114925" y="5286388"/>
              <a:ext cx="2028447" cy="3247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45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95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4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4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4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4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4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4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4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4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4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4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4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4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4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4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4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4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4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4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4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4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4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26" grpId="0"/>
      <p:bldP spid="36" grpId="0"/>
      <p:bldP spid="38" grpId="0"/>
      <p:bldP spid="4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0"/>
            <a:ext cx="9144000" cy="132343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Может ли изменить скорость одинокое тело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36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285992"/>
            <a:ext cx="9144000" cy="144655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Что мы понимаем под словом "сильный"?</a:t>
            </a:r>
            <a:endParaRPr lang="ru-RU" sz="40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728" y="642918"/>
            <a:ext cx="5500726" cy="257176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№7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23-28,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стр.12,  13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Диагностика 10,11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142853"/>
            <a:ext cx="11507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gray">
          <a:xfrm>
            <a:off x="1403648" y="2204864"/>
            <a:ext cx="5572164" cy="71438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Сила?</a:t>
            </a:r>
            <a:endParaRPr lang="ru-RU" sz="4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657879" y="3903313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 их?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gray">
          <a:xfrm>
            <a:off x="657879" y="357166"/>
            <a:ext cx="7345362" cy="148960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214282" y="3420827"/>
            <a:ext cx="5572164" cy="71438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Сила</a:t>
            </a:r>
            <a:endParaRPr lang="ru-RU" sz="4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6273225"/>
            <a:ext cx="5429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стр.12,13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285728"/>
            <a:ext cx="409406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 №7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867024">
            <a:off x="614675" y="4549815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упругости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709840">
            <a:off x="432300" y="2093631"/>
            <a:ext cx="7345362" cy="79718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тяжести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0" y="471488"/>
            <a:ext cx="4071938" cy="11763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Aft>
                <a:spcPts val="1000"/>
              </a:spcAft>
            </a:pPr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другого  ТЕЛА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6375" y="1785938"/>
            <a:ext cx="3571875" cy="1292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 err="1">
                <a:latin typeface="Times New Roman" pitchFamily="18" charset="0"/>
                <a:cs typeface="Times New Roman" pitchFamily="18" charset="0"/>
              </a:rPr>
              <a:t>св-во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  тел препятствовать  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b="1" cap="all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u="sng" cap="all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инертность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5" y="3143250"/>
            <a:ext cx="4429125" cy="1016000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мера инертности  </a:t>
            </a:r>
            <a:r>
              <a:rPr lang="ru-RU" sz="2800" b="1" u="sng" cap="all" dirty="0">
                <a:latin typeface="Times New Roman" pitchFamily="18" charset="0"/>
                <a:cs typeface="Times New Roman" pitchFamily="18" charset="0"/>
              </a:rPr>
              <a:t>масса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1кг      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эталон!!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142908" y="3429000"/>
            <a:ext cx="4357686" cy="177548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Aft>
                <a:spcPts val="1000"/>
              </a:spcAft>
            </a:pPr>
            <a:r>
              <a:rPr lang="ru-RU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которая 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тела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=1кг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1с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1м/с </a:t>
            </a:r>
          </a:p>
          <a:p>
            <a:pPr algn="ctr">
              <a:lnSpc>
                <a:spcPts val="25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т.е.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ускорение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м/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500"/>
              </a:lnSpc>
              <a:spcAft>
                <a:spcPts val="100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2м/с…3м/с…4 м/с…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" y="2390775"/>
            <a:ext cx="4500563" cy="95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покоится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 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равномерно   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 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15125" y="71414"/>
            <a:ext cx="1776413" cy="523220"/>
          </a:xfrm>
          <a:prstGeom prst="rect">
            <a:avLst/>
          </a:prstGeom>
          <a:solidFill>
            <a:srgbClr val="F90101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величина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81788" y="609600"/>
            <a:ext cx="2176462" cy="461963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направление</a:t>
            </a:r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72188" y="1038225"/>
            <a:ext cx="3071812" cy="461963"/>
          </a:xfrm>
          <a:prstGeom prst="rect">
            <a:avLst/>
          </a:prstGeom>
          <a:solidFill>
            <a:srgbClr val="0033CC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точка приложения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14813" y="4143375"/>
            <a:ext cx="1071562" cy="571500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4251325" y="4964113"/>
            <a:ext cx="1071563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5429256" y="4357694"/>
            <a:ext cx="45719" cy="688645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5472113" y="4786313"/>
            <a:ext cx="642937" cy="523875"/>
            <a:chOff x="2714612" y="1571612"/>
            <a:chExt cx="642942" cy="523220"/>
          </a:xfrm>
        </p:grpSpPr>
        <p:sp>
          <p:nvSpPr>
            <p:cNvPr id="17444" name="TextBox 31"/>
            <p:cNvSpPr txBox="1">
              <a:spLocks noChangeArrowheads="1"/>
            </p:cNvSpPr>
            <p:nvPr/>
          </p:nvSpPr>
          <p:spPr bwMode="auto">
            <a:xfrm>
              <a:off x="2714612" y="1571612"/>
              <a:ext cx="6429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а</a:t>
              </a:r>
              <a:endParaRPr lang="ru-RU" sz="2800">
                <a:solidFill>
                  <a:srgbClr val="0014AC"/>
                </a:solidFill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rot="16200000" flipH="1">
              <a:off x="3071010" y="1427853"/>
              <a:ext cx="1585" cy="428628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1"/>
          <p:cNvGrpSpPr>
            <a:grpSpLocks/>
          </p:cNvGrpSpPr>
          <p:nvPr/>
        </p:nvGrpSpPr>
        <p:grpSpPr bwMode="auto">
          <a:xfrm>
            <a:off x="4572000" y="642938"/>
            <a:ext cx="500063" cy="708025"/>
            <a:chOff x="5643570" y="500042"/>
            <a:chExt cx="500063" cy="707886"/>
          </a:xfrm>
        </p:grpSpPr>
        <p:sp>
          <p:nvSpPr>
            <p:cNvPr id="17442" name="TextBox 10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35719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b="1">
                <a:solidFill>
                  <a:srgbClr val="FF0000"/>
                </a:solidFill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715008" y="571465"/>
              <a:ext cx="428625" cy="158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4781550" y="5410200"/>
            <a:ext cx="1004888" cy="708025"/>
            <a:chOff x="5643570" y="500042"/>
            <a:chExt cx="1004894" cy="707886"/>
          </a:xfrm>
        </p:grpSpPr>
        <p:sp>
          <p:nvSpPr>
            <p:cNvPr id="17440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100489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endParaRPr lang="ru-RU" sz="2800" b="1">
                <a:solidFill>
                  <a:srgbClr val="FF0000"/>
                </a:solidFill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1"/>
          <p:cNvGrpSpPr>
            <a:grpSpLocks/>
          </p:cNvGrpSpPr>
          <p:nvPr/>
        </p:nvGrpSpPr>
        <p:grpSpPr bwMode="auto">
          <a:xfrm>
            <a:off x="6786578" y="4291013"/>
            <a:ext cx="1804972" cy="1176337"/>
            <a:chOff x="4479105" y="5631582"/>
            <a:chExt cx="1623880" cy="702087"/>
          </a:xfrm>
        </p:grpSpPr>
        <p:sp>
          <p:nvSpPr>
            <p:cNvPr id="17436" name="TextBox 8"/>
            <p:cNvSpPr txBox="1">
              <a:spLocks noChangeArrowheads="1"/>
            </p:cNvSpPr>
            <p:nvPr/>
          </p:nvSpPr>
          <p:spPr bwMode="auto">
            <a:xfrm>
              <a:off x="5263569" y="5797812"/>
              <a:ext cx="839416" cy="472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4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570672" y="6037665"/>
              <a:ext cx="642707" cy="1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8" name="TextBox 10"/>
            <p:cNvSpPr txBox="1">
              <a:spLocks noChangeArrowheads="1"/>
            </p:cNvSpPr>
            <p:nvPr/>
          </p:nvSpPr>
          <p:spPr bwMode="auto">
            <a:xfrm>
              <a:off x="4479105" y="5631582"/>
              <a:ext cx="721376" cy="42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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9" name="TextBox 15"/>
            <p:cNvSpPr txBox="1">
              <a:spLocks noChangeArrowheads="1"/>
            </p:cNvSpPr>
            <p:nvPr/>
          </p:nvSpPr>
          <p:spPr bwMode="auto">
            <a:xfrm>
              <a:off x="4550190" y="5936854"/>
              <a:ext cx="682621" cy="39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857875" y="5643563"/>
            <a:ext cx="3286125" cy="92392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5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dirty="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" y="5500688"/>
            <a:ext cx="4357686" cy="58420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труднее…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endParaRPr lang="ru-RU" sz="3200" dirty="0">
              <a:solidFill>
                <a:srgbClr val="000000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5072063" y="338138"/>
            <a:ext cx="1319212" cy="519112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143500" y="857250"/>
            <a:ext cx="1566863" cy="7143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4" idx="1"/>
          </p:cNvCxnSpPr>
          <p:nvPr/>
        </p:nvCxnSpPr>
        <p:spPr>
          <a:xfrm>
            <a:off x="5072063" y="1000125"/>
            <a:ext cx="1000125" cy="269875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" y="1690688"/>
            <a:ext cx="4286248" cy="64611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причина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Н)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0" y="23813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рука… магнит… ракетка…</a:t>
            </a:r>
            <a:endParaRPr lang="ru-RU" sz="280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071938" y="6000750"/>
            <a:ext cx="1357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</a:p>
        </p:txBody>
      </p:sp>
      <p:cxnSp>
        <p:nvCxnSpPr>
          <p:cNvPr id="35" name="Прямая со стрелкой 34"/>
          <p:cNvCxnSpPr/>
          <p:nvPr/>
        </p:nvCxnSpPr>
        <p:spPr bwMode="auto">
          <a:xfrm>
            <a:off x="7097713" y="4356100"/>
            <a:ext cx="428625" cy="1588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 bwMode="auto">
          <a:xfrm>
            <a:off x="8072462" y="4786322"/>
            <a:ext cx="428625" cy="1588"/>
          </a:xfrm>
          <a:prstGeom prst="straightConnector1">
            <a:avLst/>
          </a:prstGeom>
          <a:ln w="412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 bwMode="auto">
          <a:xfrm>
            <a:off x="7858148" y="5857892"/>
            <a:ext cx="428625" cy="1588"/>
          </a:xfrm>
          <a:prstGeom prst="straightConnector1">
            <a:avLst/>
          </a:prstGeom>
          <a:ln w="412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 bwMode="auto">
          <a:xfrm>
            <a:off x="6429388" y="5786454"/>
            <a:ext cx="428625" cy="1588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 bwMode="auto">
          <a:xfrm>
            <a:off x="2000232" y="2428868"/>
            <a:ext cx="428625" cy="1588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4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4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4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"/>
                            </p:stCondLst>
                            <p:childTnLst>
                              <p:par>
                                <p:cTn id="1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4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4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4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2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2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2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"/>
                            </p:stCondLst>
                            <p:childTnLst>
                              <p:par>
                                <p:cTn id="1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4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4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4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4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4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4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400"/>
                            </p:stCondLst>
                            <p:childTnLst>
                              <p:par>
                                <p:cTn id="1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4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4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4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"/>
                            </p:stCondLst>
                            <p:childTnLst>
                              <p:par>
                                <p:cTn id="1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000"/>
                            </p:stCondLst>
                            <p:childTnLst>
                              <p:par>
                                <p:cTn id="1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7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8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animBg="1"/>
      <p:bldP spid="7" grpId="0" animBg="1"/>
      <p:bldP spid="8" grpId="0" animBg="1"/>
      <p:bldP spid="9" grpId="0" uiExpand="1" build="p" animBg="1"/>
      <p:bldP spid="10" grpId="0" build="p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31" grpId="0" animBg="1"/>
      <p:bldP spid="31" grpId="1" animBg="1"/>
      <p:bldP spid="32" grpId="0" animBg="1"/>
      <p:bldP spid="43" grpId="0" build="p" animBg="1"/>
      <p:bldP spid="44" grpId="0"/>
      <p:bldP spid="49" grpId="0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4443</TotalTime>
  <Words>2296</Words>
  <Application>Microsoft Office PowerPoint</Application>
  <PresentationFormat>Экран (4:3)</PresentationFormat>
  <Paragraphs>540</Paragraphs>
  <Slides>43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new_year4</vt:lpstr>
      <vt:lpstr>Слайд 1</vt:lpstr>
      <vt:lpstr>Слайд 2</vt:lpstr>
      <vt:lpstr>Слайд 3</vt:lpstr>
      <vt:lpstr>Домашнее задание.</vt:lpstr>
      <vt:lpstr>Слайд 5</vt:lpstr>
      <vt:lpstr>Домашнее задание.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Домашнее задание.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Укажите название приборов, предназначенных для измерения следующих  физических величин</vt:lpstr>
      <vt:lpstr>Домашнее задание.</vt:lpstr>
      <vt:lpstr>Нахождение равнодействующей сил</vt:lpstr>
      <vt:lpstr>Слайд 39</vt:lpstr>
      <vt:lpstr>Равнодействующая сил</vt:lpstr>
      <vt:lpstr>Сила. Сложение сил </vt:lpstr>
      <vt:lpstr>Нахождение равнодействующей сил</vt:lpstr>
      <vt:lpstr>Слайд 43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Knt</cp:lastModifiedBy>
  <cp:revision>396</cp:revision>
  <dcterms:created xsi:type="dcterms:W3CDTF">2008-12-14T04:17:18Z</dcterms:created>
  <dcterms:modified xsi:type="dcterms:W3CDTF">2020-11-15T15:16:22Z</dcterms:modified>
</cp:coreProperties>
</file>